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6" r:id="rId3"/>
    <p:sldMasterId id="2147483672" r:id="rId4"/>
  </p:sldMasterIdLst>
  <p:notesMasterIdLst>
    <p:notesMasterId r:id="rId65"/>
  </p:notesMasterIdLst>
  <p:handoutMasterIdLst>
    <p:handoutMasterId r:id="rId66"/>
  </p:handoutMasterIdLst>
  <p:sldIdLst>
    <p:sldId id="417" r:id="rId5"/>
    <p:sldId id="324" r:id="rId6"/>
    <p:sldId id="418" r:id="rId7"/>
    <p:sldId id="325" r:id="rId8"/>
    <p:sldId id="326" r:id="rId9"/>
    <p:sldId id="415" r:id="rId10"/>
    <p:sldId id="413" r:id="rId11"/>
    <p:sldId id="414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419" r:id="rId22"/>
    <p:sldId id="420" r:id="rId23"/>
    <p:sldId id="421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411" r:id="rId33"/>
    <p:sldId id="412" r:id="rId34"/>
    <p:sldId id="345" r:id="rId35"/>
    <p:sldId id="349" r:id="rId36"/>
    <p:sldId id="350" r:id="rId37"/>
    <p:sldId id="351" r:id="rId38"/>
    <p:sldId id="352" r:id="rId39"/>
    <p:sldId id="353" r:id="rId40"/>
    <p:sldId id="377" r:id="rId41"/>
    <p:sldId id="355" r:id="rId42"/>
    <p:sldId id="356" r:id="rId43"/>
    <p:sldId id="357" r:id="rId44"/>
    <p:sldId id="358" r:id="rId45"/>
    <p:sldId id="359" r:id="rId46"/>
    <p:sldId id="360" r:id="rId47"/>
    <p:sldId id="361" r:id="rId48"/>
    <p:sldId id="362" r:id="rId49"/>
    <p:sldId id="363" r:id="rId50"/>
    <p:sldId id="364" r:id="rId51"/>
    <p:sldId id="365" r:id="rId52"/>
    <p:sldId id="366" r:id="rId53"/>
    <p:sldId id="367" r:id="rId54"/>
    <p:sldId id="368" r:id="rId55"/>
    <p:sldId id="369" r:id="rId56"/>
    <p:sldId id="370" r:id="rId57"/>
    <p:sldId id="371" r:id="rId58"/>
    <p:sldId id="378" r:id="rId59"/>
    <p:sldId id="373" r:id="rId60"/>
    <p:sldId id="374" r:id="rId61"/>
    <p:sldId id="375" r:id="rId62"/>
    <p:sldId id="376" r:id="rId63"/>
    <p:sldId id="416" r:id="rId64"/>
  </p:sldIdLst>
  <p:sldSz cx="9144000" cy="6858000" type="screen4x3"/>
  <p:notesSz cx="6669088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668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DE830-65BA-4C76-8BEA-9F380A84D63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28DBF-70F4-44B5-BA9D-6F78F5D6D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312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38C9E-48D8-4917-8B44-3BEAB58757BA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AA740-1B94-4137-908B-06634CD7D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785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 txBox="1">
            <a:spLocks noGrp="1" noChangeArrowheads="1"/>
          </p:cNvSpPr>
          <p:nvPr/>
        </p:nvSpPr>
        <p:spPr bwMode="auto">
          <a:xfrm>
            <a:off x="3852863" y="9432925"/>
            <a:ext cx="294481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85" tIns="46593" rIns="93185" bIns="46593" anchor="b"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7909619F-DE51-47B0-9824-2A304AE31476}" type="slidenum">
              <a:rPr kumimoji="1" lang="zh-CN" altLang="en-US" sz="1300">
                <a:latin typeface="Times New Roman" panose="02020603050405020304" pitchFamily="18" charset="0"/>
              </a:rPr>
              <a:pPr algn="r" eaLnBrk="1" hangingPunct="1"/>
              <a:t>29</a:t>
            </a:fld>
            <a:endParaRPr kumimoji="1"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714875"/>
            <a:ext cx="4981575" cy="4468813"/>
          </a:xfrm>
          <a:noFill/>
        </p:spPr>
        <p:txBody>
          <a:bodyPr lIns="93185" tIns="46593" rIns="93185" bIns="46593"/>
          <a:lstStyle/>
          <a:p>
            <a:pPr eaLnBrk="1" hangingPunct="1"/>
            <a:r>
              <a:rPr lang="zh-CN" altLang="en-US" smtClean="0"/>
              <a:t>访存过程：</a:t>
            </a:r>
          </a:p>
          <a:p>
            <a:pPr marL="439738" lvl="1" indent="0" eaLnBrk="1" hangingPunct="1"/>
            <a:r>
              <a:rPr lang="en-US" altLang="zh-CN" smtClean="0"/>
              <a:t>        </a:t>
            </a:r>
            <a:r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mtClean="0">
                <a:latin typeface="宋体" panose="02010600030101010101" pitchFamily="2" charset="-122"/>
              </a:rPr>
              <a:t>CPU</a:t>
            </a:r>
            <a:r>
              <a:rPr lang="zh-CN" altLang="en-US" smtClean="0">
                <a:latin typeface="宋体" panose="02010600030101010101" pitchFamily="2" charset="-122"/>
              </a:rPr>
              <a:t>给出一个20位主存地址，根据高11位的内容同时与</a:t>
            </a:r>
            <a:r>
              <a:rPr lang="en-US" altLang="zh-CN" smtClean="0">
                <a:latin typeface="宋体" panose="02010600030101010101" pitchFamily="2" charset="-122"/>
              </a:rPr>
              <a:t>Cache</a:t>
            </a:r>
            <a:r>
              <a:rPr lang="zh-CN" altLang="en-US" smtClean="0">
                <a:latin typeface="宋体" panose="02010600030101010101" pitchFamily="2" charset="-122"/>
              </a:rPr>
              <a:t>中各槽的标志位进行比较。</a:t>
            </a:r>
          </a:p>
          <a:p>
            <a:pPr marL="439738" lvl="1" indent="0" eaLnBrk="1" hangingPunct="1"/>
            <a:r>
              <a:rPr lang="zh-CN" altLang="en-US" smtClean="0">
                <a:latin typeface="宋体" panose="02010600030101010101" pitchFamily="2" charset="-122"/>
              </a:rPr>
              <a:t>      若能找到相等的槽，则说明要访问的单元在该槽中。再根据后9位字号找到相应的字取到</a:t>
            </a:r>
            <a:r>
              <a:rPr lang="en-US" altLang="zh-CN" smtClean="0">
                <a:latin typeface="宋体" panose="02010600030101010101" pitchFamily="2" charset="-122"/>
              </a:rPr>
              <a:t>CPU</a:t>
            </a:r>
            <a:r>
              <a:rPr lang="zh-CN" altLang="en-US" smtClean="0">
                <a:latin typeface="宋体" panose="02010600030101010101" pitchFamily="2" charset="-122"/>
              </a:rPr>
              <a:t>中。</a:t>
            </a:r>
          </a:p>
          <a:p>
            <a:pPr marL="439738" lvl="1" indent="0" eaLnBrk="1" hangingPunct="1"/>
            <a:r>
              <a:rPr lang="zh-CN" altLang="en-US" smtClean="0">
                <a:latin typeface="宋体" panose="02010600030101010101" pitchFamily="2" charset="-122"/>
              </a:rPr>
              <a:t>      若全都不相等，则说明要访问的单元不在</a:t>
            </a:r>
            <a:r>
              <a:rPr lang="en-US" altLang="zh-CN" smtClean="0">
                <a:latin typeface="宋体" panose="02010600030101010101" pitchFamily="2" charset="-122"/>
              </a:rPr>
              <a:t>Cache</a:t>
            </a:r>
            <a:r>
              <a:rPr lang="zh-CN" altLang="en-US" smtClean="0">
                <a:latin typeface="宋体" panose="02010600030101010101" pitchFamily="2" charset="-122"/>
              </a:rPr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2168884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Systems: 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35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373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Systems: 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35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590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Systems: 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35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180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Systems: 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35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40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Systems: 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35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362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38956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 smtClean="0">
                <a:solidFill>
                  <a:prstClr val="black"/>
                </a:solidFill>
              </a:rPr>
              <a:t>Edition</a:t>
            </a:r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5835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39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75615" y="1387983"/>
            <a:ext cx="3185795" cy="3808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170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639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 smtClean="0">
                <a:solidFill>
                  <a:prstClr val="black"/>
                </a:solidFill>
              </a:rPr>
              <a:t>Perspective</a:t>
            </a:r>
            <a:r>
              <a:rPr spc="-10" dirty="0">
                <a:solidFill>
                  <a:prstClr val="black"/>
                </a:solidFill>
              </a:rPr>
              <a:t>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 smtClean="0">
                <a:solidFill>
                  <a:prstClr val="black"/>
                </a:solidFill>
              </a:rPr>
              <a:t>Edition</a:t>
            </a:r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8102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8886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81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75615" y="1387983"/>
            <a:ext cx="3185795" cy="3808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3973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9924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9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8D171A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5758" y="513402"/>
            <a:ext cx="4430395" cy="58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7852" y="1248664"/>
            <a:ext cx="7710805" cy="1802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732" y="6686384"/>
            <a:ext cx="444373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 smtClean="0">
                <a:solidFill>
                  <a:prstClr val="black"/>
                </a:solidFill>
              </a:rPr>
              <a:t>Bryant </a:t>
            </a:r>
            <a:r>
              <a:rPr spc="-5" dirty="0">
                <a:solidFill>
                  <a:prstClr val="black"/>
                </a:solidFill>
              </a:rPr>
              <a:t>and O’Hallaron, Computer Systems: 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35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96883" y="6668801"/>
            <a:ext cx="17907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9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4939" y="153923"/>
            <a:ext cx="6296025" cy="891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2887" y="1164082"/>
            <a:ext cx="8502015" cy="319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732" y="6686384"/>
            <a:ext cx="444436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96883" y="6668801"/>
            <a:ext cx="17907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5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4939" y="153923"/>
            <a:ext cx="6296025" cy="891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2887" y="1164082"/>
            <a:ext cx="8502015" cy="319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732" y="6686384"/>
            <a:ext cx="444436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96883" y="6668801"/>
            <a:ext cx="17907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77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896883" y="6668801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b="1" spc="-5" dirty="0">
                <a:solidFill>
                  <a:prstClr val="black"/>
                </a:solidFill>
                <a:cs typeface="Calibri"/>
              </a:rPr>
              <a:pPr marL="25400">
                <a:lnSpc>
                  <a:spcPts val="1045"/>
                </a:lnSpc>
              </a:pPr>
              <a:t>1</a:t>
            </a:fld>
            <a:endParaRPr sz="1000">
              <a:solidFill>
                <a:prstClr val="black"/>
              </a:solidFill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3688" y="1124744"/>
            <a:ext cx="6039708" cy="289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第六章 存储器层次结构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第二部分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高速缓冲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Cache</a:t>
            </a:r>
            <a:endParaRPr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3568" y="5013176"/>
            <a:ext cx="7678738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 b="1" i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kern="0" dirty="0" smtClean="0"/>
              <a:t>教师：史先俊 </a:t>
            </a:r>
            <a:endParaRPr lang="en-US" altLang="zh-CN" kern="0" dirty="0" smtClean="0"/>
          </a:p>
          <a:p>
            <a:pPr algn="ctr"/>
            <a:r>
              <a:rPr lang="zh-CN" altLang="en-US" kern="0" dirty="0" smtClean="0"/>
              <a:t>计算机科学与技术学院</a:t>
            </a:r>
            <a:endParaRPr lang="en-US" altLang="zh-CN" kern="0" dirty="0" smtClean="0"/>
          </a:p>
          <a:p>
            <a:pPr algn="ctr"/>
            <a:r>
              <a:rPr lang="zh-CN" altLang="en-US" kern="0" dirty="0" smtClean="0"/>
              <a:t>哈尔滨工业大学</a:t>
            </a:r>
          </a:p>
          <a:p>
            <a:pPr algn="ctr"/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03304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2800" y="1295400"/>
            <a:ext cx="685800" cy="990600"/>
          </a:xfrm>
          <a:custGeom>
            <a:avLst/>
            <a:gdLst/>
            <a:ahLst/>
            <a:cxnLst/>
            <a:rect l="l" t="t" r="r" b="b"/>
            <a:pathLst>
              <a:path w="685800" h="990600">
                <a:moveTo>
                  <a:pt x="685800" y="647700"/>
                </a:moveTo>
                <a:lnTo>
                  <a:pt x="0" y="647700"/>
                </a:lnTo>
                <a:lnTo>
                  <a:pt x="342900" y="990600"/>
                </a:lnTo>
                <a:lnTo>
                  <a:pt x="685800" y="647700"/>
                </a:lnTo>
                <a:close/>
              </a:path>
              <a:path w="685800" h="990600">
                <a:moveTo>
                  <a:pt x="514350" y="342900"/>
                </a:moveTo>
                <a:lnTo>
                  <a:pt x="171450" y="342900"/>
                </a:lnTo>
                <a:lnTo>
                  <a:pt x="171450" y="647700"/>
                </a:lnTo>
                <a:lnTo>
                  <a:pt x="514350" y="647700"/>
                </a:lnTo>
                <a:lnTo>
                  <a:pt x="514350" y="342900"/>
                </a:lnTo>
                <a:close/>
              </a:path>
              <a:path w="685800" h="990600">
                <a:moveTo>
                  <a:pt x="342900" y="0"/>
                </a:moveTo>
                <a:lnTo>
                  <a:pt x="0" y="342900"/>
                </a:lnTo>
                <a:lnTo>
                  <a:pt x="685800" y="342900"/>
                </a:lnTo>
                <a:lnTo>
                  <a:pt x="3429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2800" y="2895600"/>
            <a:ext cx="685800" cy="1371600"/>
          </a:xfrm>
          <a:custGeom>
            <a:avLst/>
            <a:gdLst/>
            <a:ahLst/>
            <a:cxnLst/>
            <a:rect l="l" t="t" r="r" b="b"/>
            <a:pathLst>
              <a:path w="685800" h="1371600">
                <a:moveTo>
                  <a:pt x="685800" y="1028700"/>
                </a:moveTo>
                <a:lnTo>
                  <a:pt x="0" y="1028700"/>
                </a:lnTo>
                <a:lnTo>
                  <a:pt x="342900" y="1371600"/>
                </a:lnTo>
                <a:lnTo>
                  <a:pt x="685800" y="1028700"/>
                </a:lnTo>
                <a:close/>
              </a:path>
              <a:path w="685800" h="1371600">
                <a:moveTo>
                  <a:pt x="514350" y="342900"/>
                </a:moveTo>
                <a:lnTo>
                  <a:pt x="171450" y="342900"/>
                </a:lnTo>
                <a:lnTo>
                  <a:pt x="171450" y="1028700"/>
                </a:lnTo>
                <a:lnTo>
                  <a:pt x="514350" y="1028700"/>
                </a:lnTo>
                <a:lnTo>
                  <a:pt x="514350" y="342900"/>
                </a:lnTo>
                <a:close/>
              </a:path>
              <a:path w="685800" h="1371600">
                <a:moveTo>
                  <a:pt x="342900" y="0"/>
                </a:moveTo>
                <a:lnTo>
                  <a:pt x="0" y="342900"/>
                </a:lnTo>
                <a:lnTo>
                  <a:pt x="685800" y="342900"/>
                </a:lnTo>
                <a:lnTo>
                  <a:pt x="3429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57150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高速缓存概念：</a:t>
            </a:r>
            <a:r>
              <a:rPr lang="zh-CN" altLang="en-US" spc="-5" dirty="0" smtClean="0"/>
              <a:t>缓存不命中</a:t>
            </a:r>
            <a:endParaRPr spc="-5" dirty="0"/>
          </a:p>
        </p:txBody>
      </p:sp>
      <p:sp>
        <p:nvSpPr>
          <p:cNvPr id="6" name="object 6"/>
          <p:cNvSpPr/>
          <p:nvPr/>
        </p:nvSpPr>
        <p:spPr>
          <a:xfrm>
            <a:off x="1905000" y="4267200"/>
            <a:ext cx="3581400" cy="2057400"/>
          </a:xfrm>
          <a:custGeom>
            <a:avLst/>
            <a:gdLst/>
            <a:ahLst/>
            <a:cxnLst/>
            <a:rect l="l" t="t" r="r" b="b"/>
            <a:pathLst>
              <a:path w="3581400" h="2057400">
                <a:moveTo>
                  <a:pt x="0" y="0"/>
                </a:moveTo>
                <a:lnTo>
                  <a:pt x="3581400" y="0"/>
                </a:lnTo>
                <a:lnTo>
                  <a:pt x="3581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05000" y="4267200"/>
            <a:ext cx="3581400" cy="2057400"/>
          </a:xfrm>
          <a:custGeom>
            <a:avLst/>
            <a:gdLst/>
            <a:ahLst/>
            <a:cxnLst/>
            <a:rect l="l" t="t" r="r" b="b"/>
            <a:pathLst>
              <a:path w="3581400" h="2057400">
                <a:moveTo>
                  <a:pt x="0" y="0"/>
                </a:moveTo>
                <a:lnTo>
                  <a:pt x="3581400" y="0"/>
                </a:lnTo>
                <a:lnTo>
                  <a:pt x="3581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05000" y="2272385"/>
            <a:ext cx="3581400" cy="609600"/>
          </a:xfrm>
          <a:custGeom>
            <a:avLst/>
            <a:gdLst/>
            <a:ahLst/>
            <a:cxnLst/>
            <a:rect l="l" t="t" r="r" b="b"/>
            <a:pathLst>
              <a:path w="3581400" h="609600">
                <a:moveTo>
                  <a:pt x="0" y="0"/>
                </a:moveTo>
                <a:lnTo>
                  <a:pt x="3581400" y="0"/>
                </a:lnTo>
                <a:lnTo>
                  <a:pt x="35814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5000" y="2272385"/>
            <a:ext cx="3581400" cy="609600"/>
          </a:xfrm>
          <a:custGeom>
            <a:avLst/>
            <a:gdLst/>
            <a:ahLst/>
            <a:cxnLst/>
            <a:rect l="l" t="t" r="r" b="b"/>
            <a:pathLst>
              <a:path w="3581400" h="609600">
                <a:moveTo>
                  <a:pt x="0" y="0"/>
                </a:moveTo>
                <a:lnTo>
                  <a:pt x="3581400" y="0"/>
                </a:lnTo>
                <a:lnTo>
                  <a:pt x="35814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574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574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956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956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338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338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574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574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956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56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338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338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20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720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574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574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956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956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38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338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720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720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574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057400" y="5562600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8956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956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59886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7338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338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998085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5720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720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836285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286000" y="6096000"/>
            <a:ext cx="3048000" cy="1905"/>
          </a:xfrm>
          <a:custGeom>
            <a:avLst/>
            <a:gdLst/>
            <a:ahLst/>
            <a:cxnLst/>
            <a:rect l="l" t="t" r="r" b="b"/>
            <a:pathLst>
              <a:path w="3048000" h="1904">
                <a:moveTo>
                  <a:pt x="0" y="0"/>
                </a:moveTo>
                <a:lnTo>
                  <a:pt x="3048000" y="1473"/>
                </a:lnTo>
              </a:path>
            </a:pathLst>
          </a:custGeom>
          <a:ln w="889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057400" y="2424785"/>
            <a:ext cx="762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sz="1800" b="1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895600" y="2424785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95600" y="2424785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895600" y="2425522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155"/>
              </a:lnSpc>
            </a:pPr>
            <a:r>
              <a:rPr sz="1800" b="1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733800" y="2424785"/>
            <a:ext cx="762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sz="1800" b="1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572000" y="2424785"/>
            <a:ext cx="762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sz="1800" b="1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67504" y="2374498"/>
            <a:ext cx="78295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CN" altLang="en-US" sz="2400" b="1" dirty="0" smtClean="0">
                <a:cs typeface="Calibri"/>
              </a:rPr>
              <a:t>高速缓存</a:t>
            </a:r>
            <a:endParaRPr lang="zh-CN" altLang="en-US" sz="2400" dirty="0"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881" y="4369414"/>
            <a:ext cx="111315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CN" altLang="en-US" sz="2400" b="1" dirty="0" smtClean="0">
                <a:cs typeface="Calibri"/>
              </a:rPr>
              <a:t>内存</a:t>
            </a:r>
            <a:endParaRPr lang="zh-CN" altLang="en-US" sz="2400" dirty="0"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997059" y="1607246"/>
            <a:ext cx="26473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b="1" i="1" spc="-10" dirty="0">
                <a:cs typeface="Calibri"/>
              </a:rPr>
              <a:t>需要数据</a:t>
            </a:r>
            <a:r>
              <a:rPr lang="zh-CN" altLang="en-US" sz="2000" b="1" i="1" spc="-10" dirty="0" smtClean="0">
                <a:cs typeface="Calibri"/>
              </a:rPr>
              <a:t>块 </a:t>
            </a:r>
            <a:r>
              <a:rPr lang="en-US" altLang="zh-CN" sz="2000" b="1" i="1" spc="-10" dirty="0" smtClean="0">
                <a:cs typeface="Calibri"/>
              </a:rPr>
              <a:t>b</a:t>
            </a:r>
            <a:endParaRPr lang="en-US" altLang="zh-CN" sz="2000" dirty="0"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082719" y="1652536"/>
            <a:ext cx="101346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600" b="1" spc="-10" dirty="0" smtClean="0">
                <a:latin typeface="Calibri"/>
                <a:cs typeface="Calibri"/>
              </a:rPr>
              <a:t>请求</a:t>
            </a:r>
            <a:r>
              <a:rPr sz="1600" b="1" spc="-10" dirty="0" smtClean="0">
                <a:latin typeface="Calibri"/>
                <a:cs typeface="Calibri"/>
              </a:rPr>
              <a:t>:</a:t>
            </a:r>
            <a:r>
              <a:rPr sz="1600" b="1" spc="-85" dirty="0" smtClean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12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013394" y="2252861"/>
            <a:ext cx="239458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50"/>
              </a:lnSpc>
            </a:pPr>
            <a:r>
              <a:rPr lang="zh-CN" altLang="en-US" sz="2000" b="1" i="1" spc="-5" dirty="0" smtClean="0">
                <a:cs typeface="Calibri"/>
              </a:rPr>
              <a:t>块 </a:t>
            </a:r>
            <a:r>
              <a:rPr lang="en-US" altLang="zh-CN" sz="2000" b="1" i="1" spc="-5" dirty="0" smtClean="0">
                <a:cs typeface="Calibri"/>
              </a:rPr>
              <a:t>b</a:t>
            </a:r>
            <a:r>
              <a:rPr lang="zh-CN" altLang="en-US" sz="2000" b="1" i="1" spc="-5" dirty="0" smtClean="0">
                <a:cs typeface="Calibri"/>
              </a:rPr>
              <a:t>不在</a:t>
            </a:r>
            <a:r>
              <a:rPr lang="zh-CN" altLang="en-US" sz="2000" b="1" i="1" spc="-5" dirty="0">
                <a:cs typeface="Calibri"/>
              </a:rPr>
              <a:t>缓存中</a:t>
            </a:r>
            <a:r>
              <a:rPr sz="2000" b="1" i="1" spc="-5" dirty="0" smtClean="0">
                <a:latin typeface="Calibri"/>
                <a:cs typeface="Calibri"/>
              </a:rPr>
              <a:t>: </a:t>
            </a:r>
            <a:endParaRPr lang="en-US" sz="2000" b="1" i="1" spc="-5" dirty="0" smtClean="0">
              <a:latin typeface="Calibri"/>
              <a:cs typeface="Calibri"/>
            </a:endParaRPr>
          </a:p>
          <a:p>
            <a:pPr marL="12700" marR="5080">
              <a:lnSpc>
                <a:spcPts val="2350"/>
              </a:lnSpc>
            </a:pPr>
            <a:r>
              <a:rPr sz="2000" b="1" i="1" spc="-5" dirty="0" smtClean="0">
                <a:latin typeface="Calibri"/>
                <a:cs typeface="Calibri"/>
              </a:rPr>
              <a:t> </a:t>
            </a:r>
            <a:r>
              <a:rPr lang="zh-CN" altLang="en-US" sz="2000" b="1" i="1" dirty="0">
                <a:solidFill>
                  <a:srgbClr val="C00000"/>
                </a:solidFill>
                <a:latin typeface="Calibri"/>
                <a:cs typeface="Calibri"/>
              </a:rPr>
              <a:t>不</a:t>
            </a:r>
            <a:r>
              <a:rPr lang="zh-CN" altLang="en-US" sz="2000" b="1" i="1" dirty="0" smtClean="0">
                <a:solidFill>
                  <a:srgbClr val="C00000"/>
                </a:solidFill>
                <a:latin typeface="Calibri"/>
                <a:cs typeface="Calibri"/>
              </a:rPr>
              <a:t>命中！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021029" y="3243661"/>
            <a:ext cx="240665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50"/>
              </a:lnSpc>
            </a:pPr>
            <a:r>
              <a:rPr lang="zh-CN" altLang="en-US" sz="2000" b="1" i="1" spc="-5" dirty="0" smtClean="0">
                <a:cs typeface="Calibri"/>
              </a:rPr>
              <a:t>块 </a:t>
            </a:r>
            <a:r>
              <a:rPr lang="en-US" altLang="zh-CN" sz="2000" b="1" i="1" spc="-5" dirty="0" smtClean="0">
                <a:cs typeface="Calibri"/>
              </a:rPr>
              <a:t>b</a:t>
            </a:r>
            <a:r>
              <a:rPr lang="zh-CN" altLang="en-US" sz="2000" b="1" i="1" spc="-5" dirty="0">
                <a:cs typeface="Calibri"/>
              </a:rPr>
              <a:t>是从内存中</a:t>
            </a:r>
            <a:r>
              <a:rPr lang="zh-CN" altLang="en-US" sz="2000" b="1" i="1" spc="-5" dirty="0" smtClean="0">
                <a:cs typeface="Calibri"/>
              </a:rPr>
              <a:t>提取出来</a:t>
            </a:r>
            <a:endParaRPr sz="2000" b="1" i="1" spc="-5" dirty="0"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082718" y="3428265"/>
            <a:ext cx="101346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600" b="1" spc="-10" dirty="0">
                <a:latin typeface="Calibri"/>
                <a:cs typeface="Calibri"/>
              </a:rPr>
              <a:t>请求</a:t>
            </a:r>
            <a:r>
              <a:rPr sz="1600" b="1" spc="-10" dirty="0" smtClean="0">
                <a:latin typeface="Calibri"/>
                <a:cs typeface="Calibri"/>
              </a:rPr>
              <a:t>:</a:t>
            </a:r>
            <a:r>
              <a:rPr sz="1600" b="1" spc="-85" dirty="0" smtClean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12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0574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574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2321686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590800" y="3429000"/>
            <a:ext cx="762000" cy="304800"/>
          </a:xfrm>
          <a:prstGeom prst="rect">
            <a:avLst/>
          </a:prstGeom>
          <a:solidFill>
            <a:srgbClr val="FF9999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45"/>
              </a:lnSpc>
            </a:pPr>
            <a:r>
              <a:rPr sz="1800" b="1" dirty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895600" y="2425522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895600" y="2425522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2895600" y="2425522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896883" y="6668801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b="1" spc="-5" dirty="0">
                <a:latin typeface="Calibri"/>
                <a:cs typeface="Calibri"/>
              </a:rPr>
              <a:t>10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940152" y="4293096"/>
            <a:ext cx="3015597" cy="1949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5"/>
              </a:lnSpc>
            </a:pPr>
            <a:r>
              <a:rPr lang="zh-CN" altLang="en-US" sz="2000" b="1" i="1" spc="-5" dirty="0" smtClean="0">
                <a:latin typeface="Calibri"/>
                <a:cs typeface="Calibri"/>
              </a:rPr>
              <a:t>块 </a:t>
            </a:r>
            <a:r>
              <a:rPr lang="en-US" altLang="zh-CN" sz="2000" b="1" i="1" spc="-5" dirty="0" smtClean="0">
                <a:latin typeface="Calibri"/>
                <a:cs typeface="Calibri"/>
              </a:rPr>
              <a:t>b </a:t>
            </a:r>
            <a:r>
              <a:rPr lang="zh-CN" altLang="en-US" sz="2000" b="1" i="1" spc="-5" dirty="0" smtClean="0">
                <a:latin typeface="Calibri"/>
                <a:cs typeface="Calibri"/>
              </a:rPr>
              <a:t>被存储到缓存</a:t>
            </a:r>
            <a:endParaRPr sz="2000" dirty="0" smtClean="0">
              <a:latin typeface="Calibri"/>
              <a:cs typeface="Calibri"/>
            </a:endParaRPr>
          </a:p>
          <a:p>
            <a:pPr marL="128270" marR="136525" indent="-115570">
              <a:lnSpc>
                <a:spcPts val="2110"/>
              </a:lnSpc>
              <a:spcBef>
                <a:spcPts val="95"/>
              </a:spcBef>
              <a:buFont typeface="Arial"/>
              <a:buChar char="•"/>
              <a:tabLst>
                <a:tab pos="128905" algn="l"/>
              </a:tabLst>
            </a:pPr>
            <a:r>
              <a:rPr lang="zh-CN" altLang="en-US" spc="-5" dirty="0" smtClean="0">
                <a:solidFill>
                  <a:srgbClr val="C00000"/>
                </a:solidFill>
                <a:cs typeface="Calibri"/>
              </a:rPr>
              <a:t>放置</a:t>
            </a:r>
            <a:r>
              <a:rPr lang="zh-CN" altLang="en-US" spc="-5" dirty="0" smtClean="0">
                <a:solidFill>
                  <a:srgbClr val="C00000"/>
                </a:solidFill>
                <a:latin typeface="Calibri"/>
                <a:cs typeface="Calibri"/>
              </a:rPr>
              <a:t>策略</a:t>
            </a:r>
            <a:r>
              <a:rPr lang="en-US" altLang="zh-CN" spc="-5" dirty="0" smtClean="0">
                <a:solidFill>
                  <a:srgbClr val="BC1E24"/>
                </a:solidFill>
                <a:cs typeface="Calibri"/>
              </a:rPr>
              <a:t> </a:t>
            </a:r>
            <a:r>
              <a:rPr lang="en-US" altLang="zh-CN" spc="-5" dirty="0">
                <a:solidFill>
                  <a:srgbClr val="BC1E24"/>
                </a:solidFill>
                <a:cs typeface="Calibri"/>
              </a:rPr>
              <a:t>(Placement policy)</a:t>
            </a:r>
            <a:r>
              <a:rPr sz="1800" spc="-5" dirty="0" smtClean="0">
                <a:solidFill>
                  <a:srgbClr val="C00000"/>
                </a:solidFill>
                <a:latin typeface="Calibri"/>
                <a:cs typeface="Calibri"/>
              </a:rPr>
              <a:t>  </a:t>
            </a:r>
            <a:r>
              <a:rPr lang="zh-CN" altLang="en-US" sz="1800" spc="-5" dirty="0" smtClean="0">
                <a:solidFill>
                  <a:srgbClr val="C00000"/>
                </a:solidFill>
                <a:latin typeface="Calibri"/>
                <a:cs typeface="Calibri"/>
              </a:rPr>
              <a:t>：</a:t>
            </a:r>
            <a:r>
              <a:rPr lang="zh-CN" altLang="en-US" spc="-10" dirty="0" smtClean="0">
                <a:latin typeface="Calibri"/>
                <a:cs typeface="Calibri"/>
              </a:rPr>
              <a:t>确定</a:t>
            </a:r>
            <a:r>
              <a:rPr lang="en-US" altLang="zh-CN" spc="-10" dirty="0" smtClean="0">
                <a:latin typeface="Calibri"/>
                <a:cs typeface="Calibri"/>
              </a:rPr>
              <a:t>b</a:t>
            </a:r>
            <a:r>
              <a:rPr lang="zh-CN" altLang="en-US" spc="-5" dirty="0">
                <a:solidFill>
                  <a:prstClr val="black"/>
                </a:solidFill>
                <a:cs typeface="Calibri"/>
              </a:rPr>
              <a:t>块</a:t>
            </a:r>
            <a:r>
              <a:rPr lang="en-US" altLang="zh-CN" spc="-5" dirty="0">
                <a:solidFill>
                  <a:prstClr val="black"/>
                </a:solidFill>
                <a:cs typeface="Calibri"/>
              </a:rPr>
              <a:t>b</a:t>
            </a:r>
            <a:r>
              <a:rPr lang="zh-CN" altLang="en-US" spc="-5" dirty="0">
                <a:solidFill>
                  <a:prstClr val="black"/>
                </a:solidFill>
                <a:cs typeface="Calibri"/>
              </a:rPr>
              <a:t>放在缓存中的位置</a:t>
            </a:r>
            <a:endParaRPr lang="zh-CN" altLang="en-US" dirty="0">
              <a:solidFill>
                <a:prstClr val="black"/>
              </a:solidFill>
              <a:cs typeface="Calibri"/>
            </a:endParaRPr>
          </a:p>
          <a:p>
            <a:pPr marL="128270" marR="137160" indent="-115570">
              <a:lnSpc>
                <a:spcPts val="2110"/>
              </a:lnSpc>
              <a:spcBef>
                <a:spcPts val="95"/>
              </a:spcBef>
              <a:buFont typeface="Arial"/>
              <a:buChar char="•"/>
              <a:tabLst>
                <a:tab pos="128905" algn="l"/>
              </a:tabLst>
            </a:pPr>
            <a:r>
              <a:rPr lang="zh-CN" altLang="en-US" spc="-5" dirty="0" smtClean="0">
                <a:solidFill>
                  <a:srgbClr val="C00000"/>
                </a:solidFill>
                <a:cs typeface="Calibri"/>
              </a:rPr>
              <a:t>替换</a:t>
            </a:r>
            <a:r>
              <a:rPr lang="zh-CN" altLang="en-US" sz="1800" spc="-5" dirty="0" smtClean="0">
                <a:solidFill>
                  <a:srgbClr val="C00000"/>
                </a:solidFill>
                <a:latin typeface="Calibri"/>
                <a:cs typeface="Calibri"/>
              </a:rPr>
              <a:t>策略</a:t>
            </a:r>
            <a:r>
              <a:rPr lang="en-US" altLang="zh-CN" spc="-10" dirty="0">
                <a:solidFill>
                  <a:srgbClr val="BC1E24"/>
                </a:solidFill>
                <a:cs typeface="Calibri"/>
              </a:rPr>
              <a:t>(Replacement </a:t>
            </a:r>
            <a:r>
              <a:rPr lang="en-US" altLang="zh-CN" spc="-5" dirty="0">
                <a:solidFill>
                  <a:srgbClr val="BC1E24"/>
                </a:solidFill>
                <a:cs typeface="Calibri"/>
              </a:rPr>
              <a:t>policy):  </a:t>
            </a:r>
            <a:r>
              <a:rPr lang="zh-CN" altLang="en-US" spc="-5" dirty="0">
                <a:solidFill>
                  <a:prstClr val="black"/>
                </a:solidFill>
                <a:cs typeface="Calibri"/>
              </a:rPr>
              <a:t>决定该</a:t>
            </a:r>
            <a:r>
              <a:rPr lang="zh-CN" altLang="en-US" spc="-5" dirty="0" smtClean="0">
                <a:solidFill>
                  <a:prstClr val="black"/>
                </a:solidFill>
                <a:cs typeface="Calibri"/>
              </a:rPr>
              <a:t>替换</a:t>
            </a:r>
            <a:r>
              <a:rPr lang="en-US" altLang="zh-CN" spc="-5" dirty="0" smtClean="0">
                <a:solidFill>
                  <a:prstClr val="black"/>
                </a:solidFill>
                <a:cs typeface="Calibri"/>
              </a:rPr>
              <a:t>-</a:t>
            </a:r>
            <a:r>
              <a:rPr lang="zh-CN" altLang="en-US" spc="-10" dirty="0">
                <a:cs typeface="Calibri"/>
              </a:rPr>
              <a:t>驱逐</a:t>
            </a:r>
            <a:r>
              <a:rPr lang="zh-CN" altLang="en-US" spc="-5" dirty="0" smtClean="0">
                <a:solidFill>
                  <a:prstClr val="black"/>
                </a:solidFill>
                <a:cs typeface="Calibri"/>
              </a:rPr>
              <a:t>存储器</a:t>
            </a:r>
            <a:r>
              <a:rPr lang="zh-CN" altLang="en-US" spc="-5" dirty="0">
                <a:solidFill>
                  <a:prstClr val="black"/>
                </a:solidFill>
                <a:cs typeface="Calibri"/>
              </a:rPr>
              <a:t>中的哪</a:t>
            </a:r>
            <a:r>
              <a:rPr lang="zh-CN" altLang="en-US" spc="-5" dirty="0" smtClean="0">
                <a:solidFill>
                  <a:prstClr val="black"/>
                </a:solidFill>
                <a:cs typeface="Calibri"/>
              </a:rPr>
              <a:t>一块</a:t>
            </a:r>
            <a:r>
              <a:rPr lang="zh-CN" altLang="en-US" spc="-10" dirty="0" smtClean="0">
                <a:latin typeface="Calibri"/>
                <a:cs typeface="Calibri"/>
              </a:rPr>
              <a:t>（</a:t>
            </a:r>
            <a:r>
              <a:rPr lang="zh-CN" altLang="en-US" spc="-10" dirty="0">
                <a:latin typeface="Calibri"/>
                <a:cs typeface="Calibri"/>
              </a:rPr>
              <a:t>牺牲块）</a:t>
            </a:r>
            <a:endParaRPr spc="-1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089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6883" y="6668801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b="1" spc="-5" dirty="0">
                <a:latin typeface="Calibri"/>
                <a:cs typeface="Calibri"/>
              </a:rPr>
              <a:t>11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239081"/>
            <a:ext cx="508127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445" marR="5080" indent="-119380">
              <a:lnSpc>
                <a:spcPct val="100000"/>
              </a:lnSpc>
            </a:pPr>
            <a:r>
              <a:rPr lang="zh-CN" altLang="en-US" spc="-5" dirty="0"/>
              <a:t>高速缓存概念： </a:t>
            </a:r>
            <a:r>
              <a:rPr lang="en-US" altLang="zh-CN" spc="-5" dirty="0" smtClean="0"/>
              <a:t/>
            </a:r>
            <a:br>
              <a:rPr lang="en-US" altLang="zh-CN" spc="-5" dirty="0" smtClean="0"/>
            </a:br>
            <a:r>
              <a:rPr lang="zh-CN" altLang="en-US" spc="-5" dirty="0" smtClean="0"/>
              <a:t>缓存不命中的种类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759458"/>
            <a:ext cx="8354695" cy="4390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dirty="0">
                <a:solidFill>
                  <a:srgbClr val="C00000"/>
                </a:solidFill>
                <a:latin typeface="Calibri"/>
                <a:cs typeface="Calibri"/>
              </a:rPr>
              <a:t>冷</a:t>
            </a:r>
            <a:r>
              <a:rPr sz="2400" b="1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(</a:t>
            </a:r>
            <a:r>
              <a:rPr lang="zh-CN" altLang="en-US" sz="2400" b="1" spc="-5" dirty="0">
                <a:solidFill>
                  <a:srgbClr val="C00000"/>
                </a:solidFill>
                <a:latin typeface="Calibri"/>
                <a:cs typeface="Calibri"/>
              </a:rPr>
              <a:t>强制性</a:t>
            </a:r>
            <a:r>
              <a:rPr sz="2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r>
              <a:rPr sz="2400" b="1" spc="-90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zh-CN" altLang="en-US" sz="2400" b="1" spc="-5" dirty="0">
                <a:solidFill>
                  <a:srgbClr val="C00000"/>
                </a:solidFill>
                <a:latin typeface="Calibri"/>
                <a:cs typeface="Calibri"/>
              </a:rPr>
              <a:t>不命中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spcBef>
                <a:spcPts val="505"/>
              </a:spcBef>
              <a:buClr>
                <a:srgbClr val="8D171A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solidFill>
                  <a:prstClr val="black"/>
                </a:solidFill>
                <a:cs typeface="Calibri"/>
              </a:rPr>
              <a:t>当缓存为空时，对任何数据的请求都会不命中，此类不命中称为冷不命中</a:t>
            </a:r>
            <a:endParaRPr lang="zh-CN" altLang="en-US" sz="2000" dirty="0">
              <a:solidFill>
                <a:prstClr val="black"/>
              </a:solidFill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冲突不命中</a:t>
            </a:r>
            <a:endParaRPr sz="2400" dirty="0">
              <a:latin typeface="Calibri"/>
              <a:cs typeface="Calibri"/>
            </a:endParaRPr>
          </a:p>
          <a:p>
            <a:pPr marL="756285" marR="58864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 smtClean="0">
                <a:latin typeface="Calibri"/>
                <a:cs typeface="Calibri"/>
              </a:rPr>
              <a:t>大多数缓存将第</a:t>
            </a:r>
            <a:r>
              <a:rPr lang="en-US" altLang="zh-CN" sz="2000" dirty="0" smtClean="0">
                <a:latin typeface="Calibri"/>
                <a:cs typeface="Calibri"/>
              </a:rPr>
              <a:t>k+1</a:t>
            </a:r>
            <a:r>
              <a:rPr lang="zh-CN" altLang="en-US" sz="2000" dirty="0" smtClean="0">
                <a:latin typeface="Calibri"/>
                <a:cs typeface="Calibri"/>
              </a:rPr>
              <a:t>层的某个块限制放置在第</a:t>
            </a:r>
            <a:r>
              <a:rPr lang="en-US" altLang="zh-CN" sz="2000" dirty="0" smtClean="0">
                <a:latin typeface="Calibri"/>
                <a:cs typeface="Calibri"/>
              </a:rPr>
              <a:t>k</a:t>
            </a:r>
            <a:r>
              <a:rPr lang="zh-CN" altLang="en-US" sz="2000" dirty="0" smtClean="0">
                <a:latin typeface="Calibri"/>
                <a:cs typeface="Calibri"/>
              </a:rPr>
              <a:t>层块的一个小的子集中（有时只是一个块）</a:t>
            </a:r>
            <a:r>
              <a:rPr sz="2000" dirty="0" smtClean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7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例如</a:t>
            </a:r>
            <a:r>
              <a:rPr sz="2000" dirty="0" smtClean="0">
                <a:latin typeface="Calibri"/>
                <a:cs typeface="Calibri"/>
              </a:rPr>
              <a:t>.</a:t>
            </a:r>
            <a:r>
              <a:rPr lang="zh-CN" altLang="en-US" sz="2000" dirty="0" smtClean="0">
                <a:latin typeface="Calibri"/>
                <a:cs typeface="Calibri"/>
              </a:rPr>
              <a:t>第</a:t>
            </a:r>
            <a:r>
              <a:rPr lang="en-US" altLang="zh-CN" sz="2000" dirty="0" smtClean="0">
                <a:latin typeface="Calibri"/>
                <a:cs typeface="Calibri"/>
              </a:rPr>
              <a:t>k+1</a:t>
            </a:r>
            <a:r>
              <a:rPr lang="zh-CN" altLang="en-US" sz="2000" dirty="0" smtClean="0">
                <a:latin typeface="Calibri"/>
                <a:cs typeface="Calibri"/>
              </a:rPr>
              <a:t>层的块</a:t>
            </a:r>
            <a:r>
              <a:rPr lang="en-US" altLang="zh-CN" sz="2000" dirty="0" err="1" smtClean="0">
                <a:latin typeface="Calibri"/>
                <a:cs typeface="Calibri"/>
              </a:rPr>
              <a:t>i</a:t>
            </a:r>
            <a:r>
              <a:rPr lang="zh-CN" altLang="en-US" sz="2000" dirty="0" smtClean="0">
                <a:latin typeface="Calibri"/>
                <a:cs typeface="Calibri"/>
              </a:rPr>
              <a:t>必须放置在第</a:t>
            </a:r>
            <a:r>
              <a:rPr lang="en-US" altLang="zh-CN" sz="2000" dirty="0" smtClean="0">
                <a:latin typeface="Calibri"/>
                <a:cs typeface="Calibri"/>
              </a:rPr>
              <a:t>k</a:t>
            </a:r>
            <a:r>
              <a:rPr lang="zh-CN" altLang="en-US" sz="2000" dirty="0" smtClean="0">
                <a:latin typeface="Calibri"/>
                <a:cs typeface="Calibri"/>
              </a:rPr>
              <a:t>层的块（</a:t>
            </a:r>
            <a:r>
              <a:rPr lang="en-US" altLang="zh-CN" sz="2000" dirty="0" err="1" smtClean="0">
                <a:latin typeface="Calibri"/>
                <a:cs typeface="Calibri"/>
              </a:rPr>
              <a:t>i</a:t>
            </a:r>
            <a:r>
              <a:rPr lang="en-US" altLang="zh-CN" sz="2000" dirty="0" smtClean="0">
                <a:latin typeface="Calibri"/>
                <a:cs typeface="Calibri"/>
              </a:rPr>
              <a:t> mod 4</a:t>
            </a:r>
            <a:r>
              <a:rPr lang="zh-CN" altLang="en-US" sz="2000" dirty="0" smtClean="0">
                <a:latin typeface="Calibri"/>
                <a:cs typeface="Calibri"/>
              </a:rPr>
              <a:t>）中</a:t>
            </a:r>
            <a:r>
              <a:rPr sz="2000" dirty="0" smtClean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 smtClean="0">
                <a:latin typeface="Calibri"/>
                <a:cs typeface="Calibri"/>
              </a:rPr>
              <a:t>冲突不命中发生在缓存足够大，但是这些多个数据对象会映射到同一个缓存块</a:t>
            </a:r>
            <a:r>
              <a:rPr sz="2000" dirty="0" smtClean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7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例如</a:t>
            </a:r>
            <a:r>
              <a:rPr sz="2000" dirty="0" smtClean="0">
                <a:latin typeface="Calibri"/>
                <a:cs typeface="Calibri"/>
              </a:rPr>
              <a:t>.</a:t>
            </a:r>
            <a:r>
              <a:rPr lang="zh-CN" altLang="en-US" sz="2000" dirty="0" smtClean="0">
                <a:latin typeface="Calibri"/>
                <a:cs typeface="Calibri"/>
              </a:rPr>
              <a:t>如果程序请求块</a:t>
            </a:r>
            <a:r>
              <a:rPr lang="en-US" altLang="zh-CN" sz="2000" dirty="0" smtClean="0">
                <a:latin typeface="Calibri"/>
                <a:cs typeface="Calibri"/>
              </a:rPr>
              <a:t>0,8,0,8,0,8,…</a:t>
            </a:r>
            <a:r>
              <a:rPr lang="zh-CN" altLang="en-US" sz="2000" dirty="0" smtClean="0">
                <a:latin typeface="Calibri"/>
                <a:cs typeface="Calibri"/>
              </a:rPr>
              <a:t>这样每次引用都会不命中</a:t>
            </a:r>
            <a:r>
              <a:rPr sz="2000" spc="-5" dirty="0" smtClean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容量不命中</a:t>
            </a:r>
            <a:endParaRPr sz="2400" dirty="0">
              <a:latin typeface="Calibri"/>
              <a:cs typeface="Calibri"/>
            </a:endParaRPr>
          </a:p>
          <a:p>
            <a:pPr marL="756285" marR="351790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 smtClean="0">
                <a:latin typeface="Calibri"/>
                <a:cs typeface="Calibri"/>
              </a:rPr>
              <a:t>发生在当活跃块集合（工作集</a:t>
            </a:r>
            <a:r>
              <a:rPr lang="en-US" altLang="zh-CN" sz="2000" dirty="0" smtClean="0">
                <a:solidFill>
                  <a:srgbClr val="C00000"/>
                </a:solidFill>
                <a:cs typeface="Calibri"/>
              </a:rPr>
              <a:t>working </a:t>
            </a:r>
            <a:r>
              <a:rPr lang="en-US" altLang="zh-CN" sz="2000" dirty="0">
                <a:solidFill>
                  <a:srgbClr val="C00000"/>
                </a:solidFill>
                <a:cs typeface="Calibri"/>
              </a:rPr>
              <a:t>set</a:t>
            </a:r>
            <a:r>
              <a:rPr lang="en-US" altLang="zh-CN" sz="2000" dirty="0" smtClean="0">
                <a:solidFill>
                  <a:srgbClr val="C00000"/>
                </a:solidFill>
                <a:cs typeface="Calibri"/>
              </a:rPr>
              <a:t>)</a:t>
            </a:r>
            <a:r>
              <a:rPr lang="zh-CN" altLang="en-US" sz="2000" dirty="0" smtClean="0">
                <a:latin typeface="Calibri"/>
                <a:cs typeface="Calibri"/>
              </a:rPr>
              <a:t>）的大小比缓存大</a:t>
            </a:r>
            <a:r>
              <a:rPr sz="2000" dirty="0" smtClean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66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96975" y="4279900"/>
            <a:ext cx="3380104" cy="2197100"/>
          </a:xfrm>
          <a:custGeom>
            <a:avLst/>
            <a:gdLst/>
            <a:ahLst/>
            <a:cxnLst/>
            <a:rect l="l" t="t" r="r" b="b"/>
            <a:pathLst>
              <a:path w="3380104" h="2197100">
                <a:moveTo>
                  <a:pt x="0" y="0"/>
                </a:moveTo>
                <a:lnTo>
                  <a:pt x="3379787" y="0"/>
                </a:lnTo>
                <a:lnTo>
                  <a:pt x="3379787" y="2197100"/>
                </a:lnTo>
                <a:lnTo>
                  <a:pt x="0" y="2197100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6975" y="4279900"/>
            <a:ext cx="3380104" cy="2197100"/>
          </a:xfrm>
          <a:custGeom>
            <a:avLst/>
            <a:gdLst/>
            <a:ahLst/>
            <a:cxnLst/>
            <a:rect l="l" t="t" r="r" b="b"/>
            <a:pathLst>
              <a:path w="3380104" h="2197100">
                <a:moveTo>
                  <a:pt x="0" y="0"/>
                </a:moveTo>
                <a:lnTo>
                  <a:pt x="3379787" y="0"/>
                </a:lnTo>
                <a:lnTo>
                  <a:pt x="3379787" y="2197100"/>
                </a:lnTo>
                <a:lnTo>
                  <a:pt x="0" y="2197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331232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高速缓存存储器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475615" y="1387983"/>
            <a:ext cx="7333615" cy="192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高速缓存存储器</a:t>
            </a:r>
            <a:r>
              <a:rPr lang="zh-CN" altLang="en-US" sz="2400" b="1" spc="-5" dirty="0">
                <a:latin typeface="Calibri"/>
                <a:cs typeface="Calibri"/>
              </a:rPr>
              <a:t>是</a:t>
            </a:r>
            <a:r>
              <a:rPr lang="zh-CN" altLang="en-US" sz="2400" b="1" spc="-5" dirty="0" smtClean="0">
                <a:latin typeface="Calibri"/>
                <a:cs typeface="Calibri"/>
              </a:rPr>
              <a:t>小</a:t>
            </a:r>
            <a:r>
              <a:rPr lang="zh-CN" altLang="en-US" sz="2400" b="1" spc="-5" dirty="0">
                <a:latin typeface="Calibri"/>
                <a:cs typeface="Calibri"/>
              </a:rPr>
              <a:t>型的、快速的基于</a:t>
            </a:r>
            <a:r>
              <a:rPr lang="en-US" altLang="zh-CN" sz="2400" b="1" spc="-5" dirty="0">
                <a:latin typeface="Calibri"/>
                <a:cs typeface="Calibri"/>
              </a:rPr>
              <a:t>SRAM</a:t>
            </a:r>
            <a:r>
              <a:rPr lang="zh-CN" altLang="en-US" sz="2400" b="1" spc="-5" dirty="0">
                <a:latin typeface="Calibri"/>
                <a:cs typeface="Calibri"/>
              </a:rPr>
              <a:t>的</a:t>
            </a:r>
            <a:r>
              <a:rPr lang="zh-CN" altLang="en-US" sz="2400" b="1" spc="-5" dirty="0" smtClean="0">
                <a:latin typeface="Calibri"/>
                <a:cs typeface="Calibri"/>
              </a:rPr>
              <a:t>存储器，是</a:t>
            </a:r>
            <a:r>
              <a:rPr lang="zh-CN" altLang="en-US" sz="2400" b="1" spc="-5" dirty="0">
                <a:latin typeface="Calibri"/>
                <a:cs typeface="Calibri"/>
              </a:rPr>
              <a:t>在硬件中自动管理</a:t>
            </a:r>
            <a:r>
              <a:rPr lang="zh-CN" altLang="en-US" sz="2400" b="1" spc="-5" dirty="0" smtClean="0">
                <a:latin typeface="Calibri"/>
                <a:cs typeface="Calibri"/>
              </a:rPr>
              <a:t>的（非用户程序访问的）</a:t>
            </a:r>
            <a:endParaRPr lang="en-US" altLang="zh-CN" sz="2400" b="1" spc="-5" dirty="0">
              <a:latin typeface="Calibri"/>
              <a:cs typeface="Calibri"/>
            </a:endParaRPr>
          </a:p>
          <a:p>
            <a:pPr marL="812800" marR="5080" lvl="1" indent="-342900"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000" spc="-5" dirty="0" smtClean="0">
                <a:latin typeface="Calibri"/>
                <a:cs typeface="Calibri"/>
              </a:rPr>
              <a:t>保持经常访问主存的块</a:t>
            </a:r>
            <a:endParaRPr sz="2000" dirty="0" smtClean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sz="2400" b="1" spc="-5" dirty="0" smtClean="0">
                <a:latin typeface="Calibri"/>
                <a:cs typeface="Calibri"/>
              </a:rPr>
              <a:t>CPU </a:t>
            </a:r>
            <a:r>
              <a:rPr lang="zh-CN" altLang="en-US" sz="2400" b="1" dirty="0" smtClean="0">
                <a:latin typeface="Calibri"/>
                <a:cs typeface="Calibri"/>
              </a:rPr>
              <a:t>首先查找缓存中的数据</a:t>
            </a:r>
            <a:endParaRPr sz="2400" dirty="0" smtClean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latin typeface="Calibri"/>
                <a:cs typeface="Calibri"/>
              </a:rPr>
              <a:t>典型的系统结构</a:t>
            </a:r>
            <a:r>
              <a:rPr sz="2400" b="1" spc="-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35824" y="5817553"/>
            <a:ext cx="819150" cy="396262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48590" rIns="0" bIns="0" rtlCol="0">
            <a:spAutoFit/>
          </a:bodyPr>
          <a:lstStyle/>
          <a:p>
            <a:pPr marL="48895" marR="39370" indent="135255">
              <a:lnSpc>
                <a:spcPct val="100000"/>
              </a:lnSpc>
              <a:spcBef>
                <a:spcPts val="1170"/>
              </a:spcBef>
            </a:pPr>
            <a:r>
              <a:rPr lang="zh-CN" altLang="en-US" sz="1600" b="1" spc="-5" dirty="0">
                <a:latin typeface="Calibri"/>
                <a:cs typeface="Calibri"/>
              </a:rPr>
              <a:t>主存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84862" y="5789606"/>
            <a:ext cx="1344930" cy="481330"/>
          </a:xfrm>
          <a:custGeom>
            <a:avLst/>
            <a:gdLst/>
            <a:ahLst/>
            <a:cxnLst/>
            <a:rect l="l" t="t" r="r" b="b"/>
            <a:pathLst>
              <a:path w="1344929" h="481329">
                <a:moveTo>
                  <a:pt x="0" y="240512"/>
                </a:moveTo>
                <a:lnTo>
                  <a:pt x="268922" y="0"/>
                </a:lnTo>
                <a:lnTo>
                  <a:pt x="268922" y="120256"/>
                </a:lnTo>
                <a:lnTo>
                  <a:pt x="1075690" y="120256"/>
                </a:lnTo>
                <a:lnTo>
                  <a:pt x="1075690" y="0"/>
                </a:lnTo>
                <a:lnTo>
                  <a:pt x="1344612" y="240512"/>
                </a:lnTo>
                <a:lnTo>
                  <a:pt x="1075690" y="481012"/>
                </a:lnTo>
                <a:lnTo>
                  <a:pt x="1075690" y="360768"/>
                </a:lnTo>
                <a:lnTo>
                  <a:pt x="268922" y="360768"/>
                </a:lnTo>
                <a:lnTo>
                  <a:pt x="268922" y="481012"/>
                </a:lnTo>
                <a:lnTo>
                  <a:pt x="0" y="2405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60950" y="5818187"/>
            <a:ext cx="819150" cy="492443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135890" marR="127635" indent="127635" algn="ctr">
              <a:lnSpc>
                <a:spcPts val="1920"/>
              </a:lnSpc>
              <a:spcBef>
                <a:spcPts val="40"/>
              </a:spcBef>
            </a:pPr>
            <a:r>
              <a:rPr sz="1600" b="1" spc="-10" dirty="0">
                <a:latin typeface="Calibri"/>
                <a:cs typeface="Calibri"/>
              </a:rPr>
              <a:t>I/O  </a:t>
            </a:r>
            <a:r>
              <a:rPr lang="zh-CN" altLang="en-US" sz="1600" b="1" spc="-10" dirty="0">
                <a:latin typeface="Calibri"/>
                <a:cs typeface="Calibri"/>
              </a:rPr>
              <a:t>桥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49375" y="5818187"/>
            <a:ext cx="2374900" cy="366767"/>
          </a:xfrm>
          <a:prstGeom prst="rect">
            <a:avLst/>
          </a:prstGeom>
          <a:solidFill>
            <a:srgbClr val="E7E7E7"/>
          </a:solidFill>
          <a:ln w="12700">
            <a:solidFill>
              <a:srgbClr val="000000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632460">
              <a:lnSpc>
                <a:spcPct val="100000"/>
              </a:lnSpc>
              <a:spcBef>
                <a:spcPts val="940"/>
              </a:spcBef>
            </a:pPr>
            <a:r>
              <a:rPr lang="zh-CN" altLang="en-US" sz="1600" b="1" spc="-5" dirty="0" smtClean="0">
                <a:latin typeface="Calibri"/>
                <a:cs typeface="Calibri"/>
              </a:rPr>
              <a:t>总线接口</a:t>
            </a:r>
            <a:endParaRPr sz="1600" dirty="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855912" y="4616450"/>
          <a:ext cx="61595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8112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112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112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3559175" y="4622800"/>
            <a:ext cx="400050" cy="342900"/>
          </a:xfrm>
          <a:custGeom>
            <a:avLst/>
            <a:gdLst/>
            <a:ahLst/>
            <a:cxnLst/>
            <a:rect l="l" t="t" r="r" b="b"/>
            <a:pathLst>
              <a:path w="400050" h="342900">
                <a:moveTo>
                  <a:pt x="0" y="85725"/>
                </a:moveTo>
                <a:lnTo>
                  <a:pt x="300037" y="85725"/>
                </a:lnTo>
                <a:lnTo>
                  <a:pt x="300037" y="0"/>
                </a:lnTo>
                <a:lnTo>
                  <a:pt x="400050" y="171450"/>
                </a:lnTo>
                <a:lnTo>
                  <a:pt x="300037" y="342900"/>
                </a:lnTo>
                <a:lnTo>
                  <a:pt x="300037" y="257175"/>
                </a:lnTo>
                <a:lnTo>
                  <a:pt x="0" y="257175"/>
                </a:lnTo>
                <a:lnTo>
                  <a:pt x="0" y="857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78212" y="4965703"/>
            <a:ext cx="400050" cy="344805"/>
          </a:xfrm>
          <a:custGeom>
            <a:avLst/>
            <a:gdLst/>
            <a:ahLst/>
            <a:cxnLst/>
            <a:rect l="l" t="t" r="r" b="b"/>
            <a:pathLst>
              <a:path w="400050" h="344804">
                <a:moveTo>
                  <a:pt x="400050" y="86118"/>
                </a:moveTo>
                <a:lnTo>
                  <a:pt x="100012" y="86118"/>
                </a:lnTo>
                <a:lnTo>
                  <a:pt x="100012" y="0"/>
                </a:lnTo>
                <a:lnTo>
                  <a:pt x="0" y="172237"/>
                </a:lnTo>
                <a:lnTo>
                  <a:pt x="100012" y="344487"/>
                </a:lnTo>
                <a:lnTo>
                  <a:pt x="100012" y="258356"/>
                </a:lnTo>
                <a:lnTo>
                  <a:pt x="400050" y="258356"/>
                </a:lnTo>
                <a:lnTo>
                  <a:pt x="400050" y="861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59225" y="4486275"/>
            <a:ext cx="479425" cy="960755"/>
          </a:xfrm>
          <a:prstGeom prst="rect">
            <a:avLst/>
          </a:prstGeom>
          <a:solidFill>
            <a:srgbClr val="E7E7E7"/>
          </a:solidFill>
          <a:ln w="12700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65405">
              <a:lnSpc>
                <a:spcPct val="100000"/>
              </a:lnSpc>
            </a:pPr>
            <a:r>
              <a:rPr sz="1600" b="1" spc="-20" dirty="0">
                <a:latin typeface="Calibri"/>
                <a:cs typeface="Calibri"/>
              </a:rPr>
              <a:t>ALU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77777" y="4351696"/>
            <a:ext cx="107031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600" b="1" spc="-15" dirty="0" smtClean="0">
                <a:latin typeface="Calibri"/>
                <a:cs typeface="Calibri"/>
              </a:rPr>
              <a:t>寄存器文件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28937" y="5378450"/>
            <a:ext cx="549275" cy="411480"/>
          </a:xfrm>
          <a:custGeom>
            <a:avLst/>
            <a:gdLst/>
            <a:ahLst/>
            <a:cxnLst/>
            <a:rect l="l" t="t" r="r" b="b"/>
            <a:pathLst>
              <a:path w="549275" h="411479">
                <a:moveTo>
                  <a:pt x="0" y="82232"/>
                </a:moveTo>
                <a:lnTo>
                  <a:pt x="274637" y="0"/>
                </a:lnTo>
                <a:lnTo>
                  <a:pt x="549275" y="82232"/>
                </a:lnTo>
                <a:lnTo>
                  <a:pt x="411949" y="82232"/>
                </a:lnTo>
                <a:lnTo>
                  <a:pt x="411949" y="328929"/>
                </a:lnTo>
                <a:lnTo>
                  <a:pt x="549275" y="328929"/>
                </a:lnTo>
                <a:lnTo>
                  <a:pt x="274637" y="411162"/>
                </a:lnTo>
                <a:lnTo>
                  <a:pt x="0" y="328929"/>
                </a:lnTo>
                <a:lnTo>
                  <a:pt x="137325" y="328929"/>
                </a:lnTo>
                <a:lnTo>
                  <a:pt x="137325" y="82232"/>
                </a:lnTo>
                <a:lnTo>
                  <a:pt x="0" y="8223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54855" y="4023041"/>
            <a:ext cx="87239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CPU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lang="zh-CN" altLang="en-US" sz="1600" b="1" spc="-5" dirty="0">
                <a:latin typeface="Calibri"/>
                <a:cs typeface="Calibri"/>
              </a:rPr>
              <a:t>芯片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35279" y="5189939"/>
            <a:ext cx="97028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600" b="1" spc="-20" dirty="0" smtClean="0">
                <a:latin typeface="Calibri"/>
                <a:cs typeface="Calibri"/>
              </a:rPr>
              <a:t>系统总线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91482" y="5446712"/>
            <a:ext cx="566420" cy="377825"/>
          </a:xfrm>
          <a:custGeom>
            <a:avLst/>
            <a:gdLst/>
            <a:ahLst/>
            <a:cxnLst/>
            <a:rect l="l" t="t" r="r" b="b"/>
            <a:pathLst>
              <a:path w="566420" h="377825">
                <a:moveTo>
                  <a:pt x="566293" y="0"/>
                </a:moveTo>
                <a:lnTo>
                  <a:pt x="0" y="37753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38648" y="5785490"/>
            <a:ext cx="85090" cy="74295"/>
          </a:xfrm>
          <a:custGeom>
            <a:avLst/>
            <a:gdLst/>
            <a:ahLst/>
            <a:cxnLst/>
            <a:rect l="l" t="t" r="r" b="b"/>
            <a:pathLst>
              <a:path w="85089" h="74295">
                <a:moveTo>
                  <a:pt x="42265" y="0"/>
                </a:moveTo>
                <a:lnTo>
                  <a:pt x="0" y="73977"/>
                </a:lnTo>
                <a:lnTo>
                  <a:pt x="84531" y="63398"/>
                </a:lnTo>
                <a:lnTo>
                  <a:pt x="42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016369" y="5189854"/>
            <a:ext cx="109347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1600" b="1" spc="-5" dirty="0" smtClean="0">
                <a:latin typeface="Calibri"/>
                <a:cs typeface="Calibri"/>
              </a:rPr>
              <a:t>内存总线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530973" y="5446712"/>
            <a:ext cx="0" cy="349250"/>
          </a:xfrm>
          <a:custGeom>
            <a:avLst/>
            <a:gdLst/>
            <a:ahLst/>
            <a:cxnLst/>
            <a:rect l="l" t="t" r="r" b="b"/>
            <a:pathLst>
              <a:path h="349250">
                <a:moveTo>
                  <a:pt x="0" y="0"/>
                </a:moveTo>
                <a:lnTo>
                  <a:pt x="0" y="349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92878" y="578326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349375" y="4719637"/>
            <a:ext cx="1066800" cy="492443"/>
          </a:xfrm>
          <a:prstGeom prst="rect">
            <a:avLst/>
          </a:prstGeom>
          <a:solidFill>
            <a:srgbClr val="F1C7C7"/>
          </a:solidFill>
          <a:ln w="127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170815" marR="165100" indent="80645">
              <a:lnSpc>
                <a:spcPts val="1920"/>
              </a:lnSpc>
              <a:spcBef>
                <a:spcPts val="40"/>
              </a:spcBef>
            </a:pPr>
            <a:r>
              <a:rPr lang="zh-CN" altLang="en-US" sz="1600" b="1" spc="-10" dirty="0" smtClean="0">
                <a:latin typeface="Calibri"/>
                <a:cs typeface="Calibri"/>
              </a:rPr>
              <a:t>高速</a:t>
            </a:r>
            <a:endParaRPr lang="en-US" altLang="zh-CN" sz="1600" b="1" spc="-10" dirty="0" smtClean="0">
              <a:latin typeface="Calibri"/>
              <a:cs typeface="Calibri"/>
            </a:endParaRPr>
          </a:p>
          <a:p>
            <a:pPr marL="170815" marR="165100" indent="80645">
              <a:lnSpc>
                <a:spcPts val="1920"/>
              </a:lnSpc>
              <a:spcBef>
                <a:spcPts val="40"/>
              </a:spcBef>
            </a:pPr>
            <a:r>
              <a:rPr lang="zh-CN" altLang="en-US" sz="1600" b="1" spc="-10" dirty="0" smtClean="0">
                <a:latin typeface="Calibri"/>
                <a:cs typeface="Calibri"/>
              </a:rPr>
              <a:t>缓存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77975" y="5240336"/>
            <a:ext cx="549275" cy="549275"/>
          </a:xfrm>
          <a:custGeom>
            <a:avLst/>
            <a:gdLst/>
            <a:ahLst/>
            <a:cxnLst/>
            <a:rect l="l" t="t" r="r" b="b"/>
            <a:pathLst>
              <a:path w="549275" h="549275">
                <a:moveTo>
                  <a:pt x="0" y="109854"/>
                </a:moveTo>
                <a:lnTo>
                  <a:pt x="274637" y="0"/>
                </a:lnTo>
                <a:lnTo>
                  <a:pt x="549275" y="109854"/>
                </a:lnTo>
                <a:lnTo>
                  <a:pt x="411949" y="109854"/>
                </a:lnTo>
                <a:lnTo>
                  <a:pt x="411949" y="439419"/>
                </a:lnTo>
                <a:lnTo>
                  <a:pt x="549275" y="439419"/>
                </a:lnTo>
                <a:lnTo>
                  <a:pt x="274637" y="549274"/>
                </a:lnTo>
                <a:lnTo>
                  <a:pt x="0" y="439419"/>
                </a:lnTo>
                <a:lnTo>
                  <a:pt x="137325" y="439419"/>
                </a:lnTo>
                <a:lnTo>
                  <a:pt x="137325" y="109854"/>
                </a:lnTo>
                <a:lnTo>
                  <a:pt x="0" y="1098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41575" y="4767256"/>
            <a:ext cx="400050" cy="344805"/>
          </a:xfrm>
          <a:custGeom>
            <a:avLst/>
            <a:gdLst/>
            <a:ahLst/>
            <a:cxnLst/>
            <a:rect l="l" t="t" r="r" b="b"/>
            <a:pathLst>
              <a:path w="400050" h="344804">
                <a:moveTo>
                  <a:pt x="400050" y="172250"/>
                </a:moveTo>
                <a:lnTo>
                  <a:pt x="320040" y="0"/>
                </a:lnTo>
                <a:lnTo>
                  <a:pt x="320040" y="86131"/>
                </a:lnTo>
                <a:lnTo>
                  <a:pt x="80010" y="86131"/>
                </a:lnTo>
                <a:lnTo>
                  <a:pt x="80010" y="0"/>
                </a:lnTo>
                <a:lnTo>
                  <a:pt x="0" y="172250"/>
                </a:lnTo>
                <a:lnTo>
                  <a:pt x="80010" y="344500"/>
                </a:lnTo>
                <a:lnTo>
                  <a:pt x="80010" y="258368"/>
                </a:lnTo>
                <a:lnTo>
                  <a:pt x="320040" y="258368"/>
                </a:lnTo>
                <a:lnTo>
                  <a:pt x="320040" y="344500"/>
                </a:lnTo>
                <a:lnTo>
                  <a:pt x="400050" y="1722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48087" y="5789606"/>
            <a:ext cx="1310005" cy="481330"/>
          </a:xfrm>
          <a:custGeom>
            <a:avLst/>
            <a:gdLst/>
            <a:ahLst/>
            <a:cxnLst/>
            <a:rect l="l" t="t" r="r" b="b"/>
            <a:pathLst>
              <a:path w="1310004" h="481329">
                <a:moveTo>
                  <a:pt x="261937" y="0"/>
                </a:moveTo>
                <a:lnTo>
                  <a:pt x="0" y="240512"/>
                </a:lnTo>
                <a:lnTo>
                  <a:pt x="261937" y="481012"/>
                </a:lnTo>
                <a:lnTo>
                  <a:pt x="261937" y="360768"/>
                </a:lnTo>
                <a:lnTo>
                  <a:pt x="1178711" y="360768"/>
                </a:lnTo>
                <a:lnTo>
                  <a:pt x="1309687" y="240512"/>
                </a:lnTo>
                <a:lnTo>
                  <a:pt x="1178718" y="120256"/>
                </a:lnTo>
                <a:lnTo>
                  <a:pt x="261937" y="120256"/>
                </a:lnTo>
                <a:lnTo>
                  <a:pt x="261937" y="0"/>
                </a:lnTo>
                <a:close/>
              </a:path>
              <a:path w="1310004" h="481329">
                <a:moveTo>
                  <a:pt x="1178711" y="360768"/>
                </a:moveTo>
                <a:lnTo>
                  <a:pt x="1047750" y="360768"/>
                </a:lnTo>
                <a:lnTo>
                  <a:pt x="1047750" y="481012"/>
                </a:lnTo>
                <a:lnTo>
                  <a:pt x="1178711" y="360768"/>
                </a:lnTo>
                <a:close/>
              </a:path>
              <a:path w="1310004" h="481329">
                <a:moveTo>
                  <a:pt x="1047750" y="0"/>
                </a:moveTo>
                <a:lnTo>
                  <a:pt x="1047750" y="120256"/>
                </a:lnTo>
                <a:lnTo>
                  <a:pt x="1178718" y="120256"/>
                </a:lnTo>
                <a:lnTo>
                  <a:pt x="1047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48087" y="5789606"/>
            <a:ext cx="1310005" cy="481330"/>
          </a:xfrm>
          <a:custGeom>
            <a:avLst/>
            <a:gdLst/>
            <a:ahLst/>
            <a:cxnLst/>
            <a:rect l="l" t="t" r="r" b="b"/>
            <a:pathLst>
              <a:path w="1310004" h="481329">
                <a:moveTo>
                  <a:pt x="0" y="240512"/>
                </a:moveTo>
                <a:lnTo>
                  <a:pt x="261937" y="0"/>
                </a:lnTo>
                <a:lnTo>
                  <a:pt x="261937" y="120256"/>
                </a:lnTo>
                <a:lnTo>
                  <a:pt x="1047750" y="120256"/>
                </a:lnTo>
                <a:lnTo>
                  <a:pt x="1047750" y="0"/>
                </a:lnTo>
                <a:lnTo>
                  <a:pt x="1309687" y="240512"/>
                </a:lnTo>
                <a:lnTo>
                  <a:pt x="1047750" y="481012"/>
                </a:lnTo>
                <a:lnTo>
                  <a:pt x="1047750" y="360768"/>
                </a:lnTo>
                <a:lnTo>
                  <a:pt x="261937" y="360768"/>
                </a:lnTo>
                <a:lnTo>
                  <a:pt x="261937" y="481012"/>
                </a:lnTo>
                <a:lnTo>
                  <a:pt x="0" y="2405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896883" y="6668801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b="1" spc="-5" dirty="0">
                <a:latin typeface="Calibri"/>
                <a:cs typeface="Calibri"/>
              </a:rPr>
              <a:t>12</a:t>
            </a:fld>
            <a:endParaRPr sz="1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162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Carnegie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266731"/>
            <a:ext cx="3820160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lang="zh-CN" altLang="en-US" spc="-5" dirty="0" smtClean="0"/>
              <a:t>现代</a:t>
            </a:r>
            <a:r>
              <a:rPr spc="-5" dirty="0" smtClean="0"/>
              <a:t> </a:t>
            </a:r>
            <a:r>
              <a:rPr dirty="0"/>
              <a:t>CPU</a:t>
            </a:r>
            <a:r>
              <a:rPr spc="-70" dirty="0"/>
              <a:t> </a:t>
            </a:r>
            <a:r>
              <a:rPr lang="zh-CN" altLang="en-US" spc="-5" dirty="0"/>
              <a:t>设计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1542033" y="3505200"/>
            <a:ext cx="6510655" cy="3048000"/>
          </a:xfrm>
          <a:custGeom>
            <a:avLst/>
            <a:gdLst/>
            <a:ahLst/>
            <a:cxnLst/>
            <a:rect l="l" t="t" r="r" b="b"/>
            <a:pathLst>
              <a:path w="6510655" h="3048000">
                <a:moveTo>
                  <a:pt x="0" y="0"/>
                </a:moveTo>
                <a:lnTo>
                  <a:pt x="6510337" y="0"/>
                </a:lnTo>
                <a:lnTo>
                  <a:pt x="6510337" y="3048000"/>
                </a:lnTo>
                <a:lnTo>
                  <a:pt x="0" y="3048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2033" y="3505200"/>
            <a:ext cx="6510655" cy="3048000"/>
          </a:xfrm>
          <a:custGeom>
            <a:avLst/>
            <a:gdLst/>
            <a:ahLst/>
            <a:cxnLst/>
            <a:rect l="l" t="t" r="r" b="b"/>
            <a:pathLst>
              <a:path w="6510655" h="3048000">
                <a:moveTo>
                  <a:pt x="0" y="0"/>
                </a:moveTo>
                <a:lnTo>
                  <a:pt x="6510337" y="0"/>
                </a:lnTo>
                <a:lnTo>
                  <a:pt x="6510337" y="3048000"/>
                </a:lnTo>
                <a:lnTo>
                  <a:pt x="0" y="30480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20780" y="6121908"/>
            <a:ext cx="124333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i="1" spc="5" dirty="0" smtClean="0">
                <a:latin typeface="Calibri"/>
                <a:cs typeface="Calibri"/>
              </a:rPr>
              <a:t>执行单元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57400" y="3900157"/>
            <a:ext cx="5706110" cy="762000"/>
          </a:xfrm>
          <a:custGeom>
            <a:avLst/>
            <a:gdLst/>
            <a:ahLst/>
            <a:cxnLst/>
            <a:rect l="l" t="t" r="r" b="b"/>
            <a:pathLst>
              <a:path w="5706109" h="762000">
                <a:moveTo>
                  <a:pt x="0" y="0"/>
                </a:moveTo>
                <a:lnTo>
                  <a:pt x="5706046" y="0"/>
                </a:lnTo>
                <a:lnTo>
                  <a:pt x="5706046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57400" y="3900157"/>
            <a:ext cx="5706110" cy="762000"/>
          </a:xfrm>
          <a:custGeom>
            <a:avLst/>
            <a:gdLst/>
            <a:ahLst/>
            <a:cxnLst/>
            <a:rect l="l" t="t" r="r" b="b"/>
            <a:pathLst>
              <a:path w="5706109" h="762000">
                <a:moveTo>
                  <a:pt x="0" y="0"/>
                </a:moveTo>
                <a:lnTo>
                  <a:pt x="5706046" y="0"/>
                </a:lnTo>
                <a:lnTo>
                  <a:pt x="5706046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80352" y="4056115"/>
            <a:ext cx="80391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400" b="1" dirty="0" smtClean="0">
                <a:latin typeface="Calibri"/>
                <a:cs typeface="Calibri"/>
              </a:rPr>
              <a:t>功能单元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42033" y="1219200"/>
            <a:ext cx="6510655" cy="1905000"/>
          </a:xfrm>
          <a:custGeom>
            <a:avLst/>
            <a:gdLst/>
            <a:ahLst/>
            <a:cxnLst/>
            <a:rect l="l" t="t" r="r" b="b"/>
            <a:pathLst>
              <a:path w="6510655" h="1905000">
                <a:moveTo>
                  <a:pt x="0" y="0"/>
                </a:moveTo>
                <a:lnTo>
                  <a:pt x="6510337" y="0"/>
                </a:lnTo>
                <a:lnTo>
                  <a:pt x="6510337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42033" y="1219200"/>
            <a:ext cx="6510655" cy="1905000"/>
          </a:xfrm>
          <a:custGeom>
            <a:avLst/>
            <a:gdLst/>
            <a:ahLst/>
            <a:cxnLst/>
            <a:rect l="l" t="t" r="r" b="b"/>
            <a:pathLst>
              <a:path w="6510655" h="1905000">
                <a:moveTo>
                  <a:pt x="0" y="0"/>
                </a:moveTo>
                <a:lnTo>
                  <a:pt x="6510337" y="0"/>
                </a:lnTo>
                <a:lnTo>
                  <a:pt x="6510337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20780" y="1245108"/>
            <a:ext cx="23755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i="1" spc="-10" dirty="0" smtClean="0">
                <a:latin typeface="Calibri"/>
                <a:cs typeface="Calibri"/>
              </a:rPr>
              <a:t>指令控制单元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6721" y="4038600"/>
            <a:ext cx="676275" cy="457200"/>
          </a:xfrm>
          <a:custGeom>
            <a:avLst/>
            <a:gdLst/>
            <a:ahLst/>
            <a:cxnLst/>
            <a:rect l="l" t="t" r="r" b="b"/>
            <a:pathLst>
              <a:path w="676275" h="457200">
                <a:moveTo>
                  <a:pt x="0" y="0"/>
                </a:moveTo>
                <a:lnTo>
                  <a:pt x="676275" y="0"/>
                </a:lnTo>
                <a:lnTo>
                  <a:pt x="676275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16721" y="4038600"/>
            <a:ext cx="676275" cy="457200"/>
          </a:xfrm>
          <a:custGeom>
            <a:avLst/>
            <a:gdLst/>
            <a:ahLst/>
            <a:cxnLst/>
            <a:rect l="l" t="t" r="r" b="b"/>
            <a:pathLst>
              <a:path w="676275" h="457200">
                <a:moveTo>
                  <a:pt x="0" y="0"/>
                </a:moveTo>
                <a:lnTo>
                  <a:pt x="676275" y="0"/>
                </a:lnTo>
                <a:lnTo>
                  <a:pt x="676275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759771" y="4038600"/>
            <a:ext cx="676275" cy="537327"/>
          </a:xfrm>
          <a:prstGeom prst="rect">
            <a:avLst/>
          </a:prstGeom>
          <a:solidFill>
            <a:srgbClr val="F1C7C7"/>
          </a:solidFill>
          <a:ln w="9525">
            <a:solidFill>
              <a:srgbClr val="000000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830"/>
              </a:spcBef>
            </a:pPr>
            <a:r>
              <a:rPr lang="zh-CN" altLang="en-US" sz="1400" b="1" dirty="0" smtClean="0">
                <a:latin typeface="Calibri"/>
                <a:cs typeface="Calibri"/>
              </a:rPr>
              <a:t>算术运算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32884" y="4038600"/>
            <a:ext cx="675005" cy="537327"/>
          </a:xfrm>
          <a:prstGeom prst="rect">
            <a:avLst/>
          </a:prstGeom>
          <a:solidFill>
            <a:srgbClr val="F1C7C7"/>
          </a:solidFill>
          <a:ln w="9525">
            <a:solidFill>
              <a:srgbClr val="000000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830"/>
              </a:spcBef>
            </a:pPr>
            <a:r>
              <a:rPr lang="zh-CN" altLang="en-US" sz="1400" b="1" dirty="0" smtClean="0">
                <a:latin typeface="Calibri"/>
                <a:cs typeface="Calibri"/>
              </a:rPr>
              <a:t>算术运算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02821" y="4038600"/>
            <a:ext cx="676275" cy="457200"/>
          </a:xfrm>
          <a:custGeom>
            <a:avLst/>
            <a:gdLst/>
            <a:ahLst/>
            <a:cxnLst/>
            <a:rect l="l" t="t" r="r" b="b"/>
            <a:pathLst>
              <a:path w="676275" h="457200">
                <a:moveTo>
                  <a:pt x="0" y="0"/>
                </a:moveTo>
                <a:lnTo>
                  <a:pt x="676275" y="0"/>
                </a:lnTo>
                <a:lnTo>
                  <a:pt x="676275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02821" y="4038600"/>
            <a:ext cx="676275" cy="457200"/>
          </a:xfrm>
          <a:custGeom>
            <a:avLst/>
            <a:gdLst/>
            <a:ahLst/>
            <a:cxnLst/>
            <a:rect l="l" t="t" r="r" b="b"/>
            <a:pathLst>
              <a:path w="676275" h="457200">
                <a:moveTo>
                  <a:pt x="0" y="0"/>
                </a:moveTo>
                <a:lnTo>
                  <a:pt x="676275" y="0"/>
                </a:lnTo>
                <a:lnTo>
                  <a:pt x="676275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450781" y="4148835"/>
            <a:ext cx="38036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400" b="1" spc="-10" dirty="0">
                <a:latin typeface="Calibri"/>
                <a:cs typeface="Calibri"/>
              </a:rPr>
              <a:t>加载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74346" y="4038600"/>
            <a:ext cx="676275" cy="457200"/>
          </a:xfrm>
          <a:custGeom>
            <a:avLst/>
            <a:gdLst/>
            <a:ahLst/>
            <a:cxnLst/>
            <a:rect l="l" t="t" r="r" b="b"/>
            <a:pathLst>
              <a:path w="676275" h="457200">
                <a:moveTo>
                  <a:pt x="0" y="0"/>
                </a:moveTo>
                <a:lnTo>
                  <a:pt x="676275" y="0"/>
                </a:lnTo>
                <a:lnTo>
                  <a:pt x="676275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74346" y="4038600"/>
            <a:ext cx="676275" cy="457200"/>
          </a:xfrm>
          <a:custGeom>
            <a:avLst/>
            <a:gdLst/>
            <a:ahLst/>
            <a:cxnLst/>
            <a:rect l="l" t="t" r="r" b="b"/>
            <a:pathLst>
              <a:path w="676275" h="457200">
                <a:moveTo>
                  <a:pt x="0" y="0"/>
                </a:moveTo>
                <a:lnTo>
                  <a:pt x="676275" y="0"/>
                </a:lnTo>
                <a:lnTo>
                  <a:pt x="676275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202494" y="4148835"/>
            <a:ext cx="41783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400" b="1" spc="-5" dirty="0">
                <a:latin typeface="Calibri"/>
                <a:cs typeface="Calibri"/>
              </a:rPr>
              <a:t>存储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02821" y="5562600"/>
            <a:ext cx="14478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0" y="0"/>
                </a:moveTo>
                <a:lnTo>
                  <a:pt x="1447800" y="0"/>
                </a:lnTo>
                <a:lnTo>
                  <a:pt x="14478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8C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02821" y="5562600"/>
            <a:ext cx="14478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0" y="0"/>
                </a:moveTo>
                <a:lnTo>
                  <a:pt x="1447800" y="0"/>
                </a:lnTo>
                <a:lnTo>
                  <a:pt x="14478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437976" y="5769205"/>
            <a:ext cx="130620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6990">
              <a:lnSpc>
                <a:spcPct val="100000"/>
              </a:lnSpc>
            </a:pPr>
            <a:r>
              <a:rPr lang="zh-CN" altLang="en-US" sz="1400" b="1" spc="-5" dirty="0" smtClean="0">
                <a:latin typeface="Calibri"/>
                <a:cs typeface="Calibri"/>
              </a:rPr>
              <a:t>数据高速缓存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242371" y="2286000"/>
            <a:ext cx="1157605" cy="533400"/>
          </a:xfrm>
          <a:custGeom>
            <a:avLst/>
            <a:gdLst/>
            <a:ahLst/>
            <a:cxnLst/>
            <a:rect l="l" t="t" r="r" b="b"/>
            <a:pathLst>
              <a:path w="1157604" h="533400">
                <a:moveTo>
                  <a:pt x="0" y="0"/>
                </a:moveTo>
                <a:lnTo>
                  <a:pt x="1157287" y="0"/>
                </a:lnTo>
                <a:lnTo>
                  <a:pt x="1157287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42371" y="2286000"/>
            <a:ext cx="1157605" cy="533400"/>
          </a:xfrm>
          <a:custGeom>
            <a:avLst/>
            <a:gdLst/>
            <a:ahLst/>
            <a:cxnLst/>
            <a:rect l="l" t="t" r="r" b="b"/>
            <a:pathLst>
              <a:path w="1157604" h="533400">
                <a:moveTo>
                  <a:pt x="0" y="0"/>
                </a:moveTo>
                <a:lnTo>
                  <a:pt x="1157287" y="0"/>
                </a:lnTo>
                <a:lnTo>
                  <a:pt x="1157287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403920" y="2327655"/>
            <a:ext cx="83439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" marR="5080" indent="-125095" algn="ctr">
              <a:lnSpc>
                <a:spcPct val="100000"/>
              </a:lnSpc>
            </a:pPr>
            <a:r>
              <a:rPr lang="zh-CN" altLang="en-US" sz="1400" b="1" spc="-5" dirty="0" smtClean="0">
                <a:latin typeface="Calibri"/>
                <a:cs typeface="Calibri"/>
              </a:rPr>
              <a:t>指令</a:t>
            </a:r>
            <a:endParaRPr lang="en-US" altLang="zh-CN" sz="1400" b="1" spc="-5" dirty="0" smtClean="0">
              <a:latin typeface="Calibri"/>
              <a:cs typeface="Calibri"/>
            </a:endParaRPr>
          </a:p>
          <a:p>
            <a:pPr marL="137160" marR="5080" indent="-125095" algn="ctr">
              <a:lnSpc>
                <a:spcPct val="100000"/>
              </a:lnSpc>
            </a:pPr>
            <a:r>
              <a:rPr lang="zh-CN" altLang="en-US" sz="1400" b="1" spc="-5" dirty="0" smtClean="0">
                <a:latin typeface="Calibri"/>
                <a:cs typeface="Calibri"/>
              </a:rPr>
              <a:t>译码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374391" y="190526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0" y="85725"/>
                </a:lnTo>
                <a:lnTo>
                  <a:pt x="85725" y="428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99662" y="252001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42862"/>
                </a:lnTo>
                <a:lnTo>
                  <a:pt x="85725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20226" y="2819400"/>
            <a:ext cx="0" cy="919480"/>
          </a:xfrm>
          <a:custGeom>
            <a:avLst/>
            <a:gdLst/>
            <a:ahLst/>
            <a:cxnLst/>
            <a:rect l="l" t="t" r="r" b="b"/>
            <a:pathLst>
              <a:path h="919479">
                <a:moveTo>
                  <a:pt x="0" y="0"/>
                </a:moveTo>
                <a:lnTo>
                  <a:pt x="0" y="9191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77369" y="372427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13564" y="1752600"/>
            <a:ext cx="1857375" cy="2286000"/>
          </a:xfrm>
          <a:custGeom>
            <a:avLst/>
            <a:gdLst/>
            <a:ahLst/>
            <a:cxnLst/>
            <a:rect l="l" t="t" r="r" b="b"/>
            <a:pathLst>
              <a:path w="1857375" h="2286000">
                <a:moveTo>
                  <a:pt x="1857375" y="0"/>
                </a:moveTo>
                <a:lnTo>
                  <a:pt x="0" y="0"/>
                </a:lnTo>
                <a:lnTo>
                  <a:pt x="0" y="2286000"/>
                </a:lnTo>
              </a:path>
            </a:pathLst>
          </a:custGeom>
          <a:ln w="285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56650" y="170973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0" y="85725"/>
                </a:lnTo>
                <a:lnTo>
                  <a:pt x="85725" y="428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96501" y="4495800"/>
            <a:ext cx="0" cy="995680"/>
          </a:xfrm>
          <a:custGeom>
            <a:avLst/>
            <a:gdLst/>
            <a:ahLst/>
            <a:cxnLst/>
            <a:rect l="l" t="t" r="r" b="b"/>
            <a:pathLst>
              <a:path h="995679">
                <a:moveTo>
                  <a:pt x="0" y="0"/>
                </a:moveTo>
                <a:lnTo>
                  <a:pt x="0" y="9953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53642" y="54768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87015" y="4567237"/>
            <a:ext cx="0" cy="995680"/>
          </a:xfrm>
          <a:custGeom>
            <a:avLst/>
            <a:gdLst/>
            <a:ahLst/>
            <a:cxnLst/>
            <a:rect l="l" t="t" r="r" b="b"/>
            <a:pathLst>
              <a:path h="995679">
                <a:moveTo>
                  <a:pt x="0" y="995362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44155" y="449579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62" y="0"/>
                </a:moveTo>
                <a:lnTo>
                  <a:pt x="0" y="85725"/>
                </a:lnTo>
                <a:lnTo>
                  <a:pt x="85725" y="85725"/>
                </a:lnTo>
                <a:lnTo>
                  <a:pt x="42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68026" y="4495800"/>
            <a:ext cx="0" cy="995680"/>
          </a:xfrm>
          <a:custGeom>
            <a:avLst/>
            <a:gdLst/>
            <a:ahLst/>
            <a:cxnLst/>
            <a:rect l="l" t="t" r="r" b="b"/>
            <a:pathLst>
              <a:path h="995679">
                <a:moveTo>
                  <a:pt x="0" y="0"/>
                </a:moveTo>
                <a:lnTo>
                  <a:pt x="0" y="9953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25167" y="547687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56951" y="4495800"/>
            <a:ext cx="0" cy="995680"/>
          </a:xfrm>
          <a:custGeom>
            <a:avLst/>
            <a:gdLst/>
            <a:ahLst/>
            <a:cxnLst/>
            <a:rect l="l" t="t" r="r" b="b"/>
            <a:pathLst>
              <a:path h="995679">
                <a:moveTo>
                  <a:pt x="0" y="0"/>
                </a:moveTo>
                <a:lnTo>
                  <a:pt x="0" y="9953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14093" y="547687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3" name="object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294798"/>
              </p:ext>
            </p:extLst>
          </p:nvPr>
        </p:nvGraphicFramePr>
        <p:xfrm>
          <a:off x="4237609" y="1671637"/>
          <a:ext cx="2146304" cy="533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7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730">
                <a:tc rowSpan="2">
                  <a:txBody>
                    <a:bodyPr/>
                    <a:lstStyle/>
                    <a:p>
                      <a:pPr marL="298450" marR="290830" indent="755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zh-CN" altLang="en-US" sz="1400" b="1" spc="-15" dirty="0" smtClean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取指  控制</a:t>
                      </a:r>
                      <a:endParaRPr sz="1400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endParaRPr sz="140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952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object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541183"/>
              </p:ext>
            </p:extLst>
          </p:nvPr>
        </p:nvGraphicFramePr>
        <p:xfrm>
          <a:off x="5466339" y="1671637"/>
          <a:ext cx="2292344" cy="1142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9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6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lang="en-US" sz="1400" dirty="0" smtClean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zh-CN" altLang="en-US" sz="1400" b="1" dirty="0" smtClean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指令</a:t>
                      </a:r>
                      <a:endParaRPr sz="1600" b="1" dirty="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424815" marR="234315" indent="-18288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lang="zh-CN" altLang="en-US" sz="1400" b="1" spc="-5" dirty="0" smtClean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指令高速缓存</a:t>
                      </a:r>
                      <a:endParaRPr sz="1400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519">
                <a:tc>
                  <a:txBody>
                    <a:bodyPr/>
                    <a:lstStyle/>
                    <a:p>
                      <a:endParaRPr sz="1400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object 45"/>
          <p:cNvSpPr txBox="1"/>
          <p:nvPr/>
        </p:nvSpPr>
        <p:spPr>
          <a:xfrm>
            <a:off x="4881285" y="2850591"/>
            <a:ext cx="84836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1400" b="1" spc="-5" dirty="0">
                <a:latin typeface="Calibri"/>
                <a:cs typeface="Calibri"/>
              </a:rPr>
              <a:t>操作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364646" y="3200253"/>
            <a:ext cx="112331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400" b="1" dirty="0">
                <a:latin typeface="Calibri"/>
                <a:cs typeface="Calibri"/>
              </a:rPr>
              <a:t>预测</a:t>
            </a:r>
            <a:r>
              <a:rPr sz="1400" b="1" spc="-125" dirty="0" smtClean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OK?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596454" y="5277770"/>
            <a:ext cx="2743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000" b="1" spc="-10" dirty="0">
                <a:latin typeface="Calibri"/>
                <a:cs typeface="Calibri"/>
              </a:rPr>
              <a:t>数据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816758" y="5295353"/>
            <a:ext cx="2743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000" b="1" spc="-10" dirty="0">
                <a:latin typeface="Calibri"/>
                <a:cs typeface="Calibri"/>
              </a:rPr>
              <a:t>数据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163932" y="5049073"/>
            <a:ext cx="31877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000" b="1" spc="-10" dirty="0">
                <a:latin typeface="Calibri"/>
                <a:cs typeface="Calibri"/>
              </a:rPr>
              <a:t>地址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932751" y="5049073"/>
            <a:ext cx="31877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000" b="1" spc="-10" dirty="0">
                <a:latin typeface="Calibri"/>
                <a:cs typeface="Calibri"/>
              </a:rPr>
              <a:t>地址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543175" y="381000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1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500317" y="39528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087811" y="381000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1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044953" y="39528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857750" y="381000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1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814892" y="39528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630861" y="381000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1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588003" y="39528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400800" y="381000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1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357942" y="39528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543175" y="3810000"/>
            <a:ext cx="3857625" cy="0"/>
          </a:xfrm>
          <a:custGeom>
            <a:avLst/>
            <a:gdLst/>
            <a:ahLst/>
            <a:cxnLst/>
            <a:rect l="l" t="t" r="r" b="b"/>
            <a:pathLst>
              <a:path w="3857625">
                <a:moveTo>
                  <a:pt x="0" y="0"/>
                </a:moveTo>
                <a:lnTo>
                  <a:pt x="385762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301285" y="4159840"/>
            <a:ext cx="158941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52805" algn="l"/>
              </a:tabLst>
            </a:pPr>
            <a:r>
              <a:rPr lang="zh-CN" altLang="en-US" sz="1400" b="1" spc="-5" dirty="0" smtClean="0">
                <a:latin typeface="Calibri"/>
                <a:cs typeface="Calibri"/>
              </a:rPr>
              <a:t>分支</a:t>
            </a:r>
            <a:r>
              <a:rPr lang="zh-CN" altLang="en-US" sz="1400" b="1" spc="-5" dirty="0">
                <a:latin typeface="Calibri"/>
                <a:cs typeface="Calibri"/>
              </a:rPr>
              <a:t> </a:t>
            </a:r>
            <a:r>
              <a:rPr lang="zh-CN" altLang="en-US" sz="1400" b="1" spc="-5" dirty="0" smtClean="0">
                <a:latin typeface="Calibri"/>
                <a:cs typeface="Calibri"/>
              </a:rPr>
              <a:t>        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314700" y="381000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1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71842" y="39528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735715" y="4876800"/>
            <a:ext cx="5215255" cy="0"/>
          </a:xfrm>
          <a:custGeom>
            <a:avLst/>
            <a:gdLst/>
            <a:ahLst/>
            <a:cxnLst/>
            <a:rect l="l" t="t" r="r" b="b"/>
            <a:pathLst>
              <a:path w="5215255">
                <a:moveTo>
                  <a:pt x="0" y="0"/>
                </a:moveTo>
                <a:lnTo>
                  <a:pt x="521469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507240" y="4567237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81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64382" y="47910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464381" y="44958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62" y="0"/>
                </a:moveTo>
                <a:lnTo>
                  <a:pt x="0" y="85725"/>
                </a:lnTo>
                <a:lnTo>
                  <a:pt x="85725" y="85725"/>
                </a:lnTo>
                <a:lnTo>
                  <a:pt x="42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050290" y="4567237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81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007431" y="47910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007431" y="44958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62" y="0"/>
                </a:moveTo>
                <a:lnTo>
                  <a:pt x="0" y="85725"/>
                </a:lnTo>
                <a:lnTo>
                  <a:pt x="85725" y="85725"/>
                </a:lnTo>
                <a:lnTo>
                  <a:pt x="42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821815" y="4567237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81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778956" y="47910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778956" y="44958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62" y="0"/>
                </a:moveTo>
                <a:lnTo>
                  <a:pt x="0" y="85725"/>
                </a:lnTo>
                <a:lnTo>
                  <a:pt x="85725" y="85725"/>
                </a:lnTo>
                <a:lnTo>
                  <a:pt x="42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593340" y="4567237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81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550481" y="47910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550481" y="44958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62" y="0"/>
                </a:moveTo>
                <a:lnTo>
                  <a:pt x="0" y="85725"/>
                </a:lnTo>
                <a:lnTo>
                  <a:pt x="85725" y="85725"/>
                </a:lnTo>
                <a:lnTo>
                  <a:pt x="42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364864" y="4567237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81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322006" y="47910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322006" y="44958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62" y="0"/>
                </a:moveTo>
                <a:lnTo>
                  <a:pt x="0" y="85725"/>
                </a:lnTo>
                <a:lnTo>
                  <a:pt x="85725" y="85725"/>
                </a:lnTo>
                <a:lnTo>
                  <a:pt x="42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278765" y="4567237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81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235906" y="47910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235906" y="44958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62" y="0"/>
                </a:moveTo>
                <a:lnTo>
                  <a:pt x="0" y="85725"/>
                </a:lnTo>
                <a:lnTo>
                  <a:pt x="85725" y="85725"/>
                </a:lnTo>
                <a:lnTo>
                  <a:pt x="42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2874905" y="4863210"/>
            <a:ext cx="134493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1400" b="1" spc="-5" dirty="0" smtClean="0">
                <a:latin typeface="Calibri"/>
                <a:cs typeface="Calibri"/>
              </a:rPr>
              <a:t>操作结果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313565" y="220980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80">
                <a:moveTo>
                  <a:pt x="0" y="0"/>
                </a:moveTo>
                <a:lnTo>
                  <a:pt x="411162" y="0"/>
                </a:lnTo>
              </a:path>
            </a:pathLst>
          </a:custGeom>
          <a:ln w="285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710441" y="216693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0" y="85725"/>
                </a:lnTo>
                <a:lnTo>
                  <a:pt x="85725" y="428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904993" y="2667000"/>
            <a:ext cx="828040" cy="2209800"/>
          </a:xfrm>
          <a:custGeom>
            <a:avLst/>
            <a:gdLst/>
            <a:ahLst/>
            <a:cxnLst/>
            <a:rect l="l" t="t" r="r" b="b"/>
            <a:pathLst>
              <a:path w="828039" h="2209800">
                <a:moveTo>
                  <a:pt x="827671" y="0"/>
                </a:moveTo>
                <a:lnTo>
                  <a:pt x="0" y="0"/>
                </a:lnTo>
                <a:lnTo>
                  <a:pt x="0" y="2209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719962" y="26288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545083" y="3193135"/>
            <a:ext cx="12776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400" b="1" spc="-10" dirty="0" smtClean="0">
                <a:latin typeface="Calibri"/>
                <a:cs typeface="Calibri"/>
              </a:rPr>
              <a:t>寄存器更新</a:t>
            </a:r>
            <a:endParaRPr sz="1400" dirty="0">
              <a:latin typeface="Calibri"/>
              <a:cs typeface="Calibri"/>
            </a:endParaRPr>
          </a:p>
        </p:txBody>
      </p:sp>
      <p:graphicFrame>
        <p:nvGraphicFramePr>
          <p:cNvPr id="90" name="object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536189"/>
              </p:ext>
            </p:extLst>
          </p:nvPr>
        </p:nvGraphicFramePr>
        <p:xfrm>
          <a:off x="2791396" y="1824037"/>
          <a:ext cx="1374779" cy="112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 gridSpan="3">
                  <a:txBody>
                    <a:bodyPr/>
                    <a:lstStyle/>
                    <a:p>
                      <a:pPr marL="414655" marR="149860" indent="-25907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zh-CN" altLang="en-US" sz="1400" b="1" spc="-25" dirty="0" smtClean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退役单元</a:t>
                      </a:r>
                      <a:endParaRPr sz="1400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400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rowSpan="3">
                  <a:txBody>
                    <a:bodyPr/>
                    <a:lstStyle/>
                    <a:p>
                      <a:endParaRPr sz="140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50190" marR="71755" indent="-169545">
                        <a:lnSpc>
                          <a:spcPts val="1680"/>
                        </a:lnSpc>
                        <a:spcBef>
                          <a:spcPts val="45"/>
                        </a:spcBef>
                      </a:pPr>
                      <a:r>
                        <a:rPr lang="zh-CN" altLang="en-US" sz="1400" b="1" spc="-25" dirty="0" smtClean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寄存器</a:t>
                      </a:r>
                      <a:r>
                        <a:rPr sz="1400" b="1" dirty="0" smtClean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400" b="1" dirty="0" smtClean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文件</a:t>
                      </a:r>
                      <a:endParaRPr sz="1400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40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40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object 91"/>
          <p:cNvSpPr/>
          <p:nvPr/>
        </p:nvSpPr>
        <p:spPr>
          <a:xfrm>
            <a:off x="4156654" y="247173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0" y="85725"/>
                </a:lnTo>
                <a:lnTo>
                  <a:pt x="85725" y="428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856614" y="2890837"/>
            <a:ext cx="963930" cy="157480"/>
          </a:xfrm>
          <a:custGeom>
            <a:avLst/>
            <a:gdLst/>
            <a:ahLst/>
            <a:cxnLst/>
            <a:rect l="l" t="t" r="r" b="b"/>
            <a:pathLst>
              <a:path w="963929" h="157480">
                <a:moveTo>
                  <a:pt x="963612" y="157162"/>
                </a:moveTo>
                <a:lnTo>
                  <a:pt x="0" y="157162"/>
                </a:ln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813760" y="281940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49" y="0"/>
                </a:moveTo>
                <a:lnTo>
                  <a:pt x="0" y="85725"/>
                </a:lnTo>
                <a:lnTo>
                  <a:pt x="85725" y="85712"/>
                </a:lnTo>
                <a:lnTo>
                  <a:pt x="428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8909583" y="6668801"/>
            <a:ext cx="153670" cy="130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10" dirty="0">
                <a:latin typeface="Calibri"/>
                <a:cs typeface="Calibri"/>
              </a:rPr>
              <a:t>10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6" name="object 15"/>
          <p:cNvSpPr txBox="1"/>
          <p:nvPr/>
        </p:nvSpPr>
        <p:spPr>
          <a:xfrm>
            <a:off x="2987450" y="4020199"/>
            <a:ext cx="676275" cy="537327"/>
          </a:xfrm>
          <a:prstGeom prst="rect">
            <a:avLst/>
          </a:prstGeom>
          <a:solidFill>
            <a:srgbClr val="F1C7C7"/>
          </a:solidFill>
          <a:ln w="9525">
            <a:solidFill>
              <a:srgbClr val="000000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830"/>
              </a:spcBef>
            </a:pPr>
            <a:r>
              <a:rPr lang="zh-CN" altLang="en-US" sz="1400" b="1" dirty="0" smtClean="0">
                <a:latin typeface="Calibri"/>
                <a:cs typeface="Calibri"/>
              </a:rPr>
              <a:t>算术运算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531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440467"/>
            <a:ext cx="458406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/>
              <a:t>实例</a:t>
            </a:r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4473664" y="1143000"/>
            <a:ext cx="4479898" cy="1604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5002" y="1676400"/>
            <a:ext cx="1233701" cy="2895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9740" y="1355594"/>
            <a:ext cx="110363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solidFill>
                  <a:srgbClr val="3E3E3E"/>
                </a:solidFill>
                <a:latin typeface="Calibri"/>
                <a:cs typeface="Calibri"/>
              </a:rPr>
              <a:t>台式机</a:t>
            </a:r>
            <a:r>
              <a:rPr sz="1800" b="1" spc="-90" dirty="0" smtClean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E3E3E"/>
                </a:solidFill>
                <a:latin typeface="Calibri"/>
                <a:cs typeface="Calibri"/>
              </a:rPr>
              <a:t>PC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37570" y="4173047"/>
            <a:ext cx="2291582" cy="2122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40109" y="3836428"/>
            <a:ext cx="130683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solidFill>
                  <a:srgbClr val="3E3E3E"/>
                </a:solidFill>
                <a:latin typeface="Calibri"/>
                <a:cs typeface="Calibri"/>
              </a:rPr>
              <a:t>主板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19800" y="2768780"/>
            <a:ext cx="900430" cy="1343025"/>
          </a:xfrm>
          <a:custGeom>
            <a:avLst/>
            <a:gdLst/>
            <a:ahLst/>
            <a:cxnLst/>
            <a:rect l="l" t="t" r="r" b="b"/>
            <a:pathLst>
              <a:path w="900429" h="1343025">
                <a:moveTo>
                  <a:pt x="0" y="1343025"/>
                </a:moveTo>
                <a:lnTo>
                  <a:pt x="900391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40852" y="2768776"/>
            <a:ext cx="79375" cy="88265"/>
          </a:xfrm>
          <a:custGeom>
            <a:avLst/>
            <a:gdLst/>
            <a:ahLst/>
            <a:cxnLst/>
            <a:rect l="l" t="t" r="r" b="b"/>
            <a:pathLst>
              <a:path w="79375" h="88264">
                <a:moveTo>
                  <a:pt x="73837" y="88049"/>
                </a:moveTo>
                <a:lnTo>
                  <a:pt x="79349" y="0"/>
                </a:lnTo>
                <a:lnTo>
                  <a:pt x="0" y="38544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84340" y="4009881"/>
            <a:ext cx="7512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latin typeface="Calibri"/>
                <a:cs typeface="Calibri"/>
              </a:rPr>
              <a:t>Source:</a:t>
            </a:r>
            <a:r>
              <a:rPr sz="1200" i="1" spc="-85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Dell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75784" y="3533637"/>
            <a:ext cx="2070096" cy="4968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02909" y="3188769"/>
            <a:ext cx="2172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solidFill>
                  <a:srgbClr val="3E3E3E"/>
                </a:solidFill>
                <a:latin typeface="Calibri"/>
                <a:cs typeface="Calibri"/>
              </a:rPr>
              <a:t>主存</a:t>
            </a:r>
            <a:r>
              <a:rPr sz="1800" b="1" spc="-95" dirty="0" smtClean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Calibri"/>
                <a:cs typeface="Calibri"/>
              </a:rPr>
              <a:t>(DRAM)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534400" y="2822105"/>
            <a:ext cx="142240" cy="302260"/>
          </a:xfrm>
          <a:custGeom>
            <a:avLst/>
            <a:gdLst/>
            <a:ahLst/>
            <a:cxnLst/>
            <a:rect l="l" t="t" r="r" b="b"/>
            <a:pathLst>
              <a:path w="142240" h="302260">
                <a:moveTo>
                  <a:pt x="0" y="302094"/>
                </a:moveTo>
                <a:lnTo>
                  <a:pt x="141719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03524" y="2822108"/>
            <a:ext cx="80645" cy="88265"/>
          </a:xfrm>
          <a:custGeom>
            <a:avLst/>
            <a:gdLst/>
            <a:ahLst/>
            <a:cxnLst/>
            <a:rect l="l" t="t" r="r" b="b"/>
            <a:pathLst>
              <a:path w="80645" h="88264">
                <a:moveTo>
                  <a:pt x="80479" y="87858"/>
                </a:moveTo>
                <a:lnTo>
                  <a:pt x="72593" y="0"/>
                </a:lnTo>
                <a:lnTo>
                  <a:pt x="0" y="50101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55545" y="3457642"/>
            <a:ext cx="1552574" cy="15525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3819" y="4401760"/>
            <a:ext cx="2969895" cy="680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latin typeface="Calibri"/>
                <a:cs typeface="Calibri"/>
              </a:rPr>
              <a:t>Source:</a:t>
            </a:r>
            <a:r>
              <a:rPr sz="1200" i="1" spc="-85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Dell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664970">
              <a:lnSpc>
                <a:spcPct val="100000"/>
              </a:lnSpc>
              <a:spcBef>
                <a:spcPts val="930"/>
              </a:spcBef>
            </a:pPr>
            <a:r>
              <a:rPr sz="1200" i="1" spc="-5" dirty="0">
                <a:latin typeface="Calibri"/>
                <a:cs typeface="Calibri"/>
              </a:rPr>
              <a:t>Source: </a:t>
            </a:r>
            <a:r>
              <a:rPr sz="1200" i="1" dirty="0">
                <a:latin typeface="Calibri"/>
                <a:cs typeface="Calibri"/>
              </a:rPr>
              <a:t>PC</a:t>
            </a:r>
            <a:r>
              <a:rPr sz="1200" i="1" spc="-60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Magazine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79478" y="6029138"/>
            <a:ext cx="3041650" cy="461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latin typeface="Calibri"/>
                <a:cs typeface="Calibri"/>
              </a:rPr>
              <a:t>Source:</a:t>
            </a:r>
            <a:r>
              <a:rPr sz="1200" i="1" spc="-75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techreport.com</a:t>
            </a:r>
            <a:endParaRPr sz="12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90"/>
              </a:spcBef>
            </a:pPr>
            <a:r>
              <a:rPr sz="1200" i="1" spc="-5" dirty="0">
                <a:latin typeface="Calibri"/>
                <a:cs typeface="Calibri"/>
              </a:rPr>
              <a:t>Source:</a:t>
            </a:r>
            <a:r>
              <a:rPr sz="1200" i="1" spc="-85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Dell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81674" y="3188769"/>
            <a:ext cx="1751964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E3E3E"/>
                </a:solidFill>
                <a:latin typeface="Calibri"/>
                <a:cs typeface="Calibri"/>
              </a:rPr>
              <a:t>CPU (Intel </a:t>
            </a:r>
            <a:r>
              <a:rPr sz="1800" b="1" spc="-10" dirty="0">
                <a:solidFill>
                  <a:srgbClr val="3E3E3E"/>
                </a:solidFill>
                <a:latin typeface="Calibri"/>
                <a:cs typeface="Calibri"/>
              </a:rPr>
              <a:t>Core</a:t>
            </a:r>
            <a:r>
              <a:rPr sz="1800" b="1" spc="-9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Calibri"/>
                <a:cs typeface="Calibri"/>
              </a:rPr>
              <a:t>i7)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66756" y="2073468"/>
            <a:ext cx="1305560" cy="1085215"/>
          </a:xfrm>
          <a:custGeom>
            <a:avLst/>
            <a:gdLst/>
            <a:ahLst/>
            <a:cxnLst/>
            <a:rect l="l" t="t" r="r" b="b"/>
            <a:pathLst>
              <a:path w="1305560" h="1085214">
                <a:moveTo>
                  <a:pt x="0" y="1084821"/>
                </a:moveTo>
                <a:lnTo>
                  <a:pt x="1305356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85100" y="2073470"/>
            <a:ext cx="86995" cy="83185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56819" y="82892"/>
                </a:moveTo>
                <a:lnTo>
                  <a:pt x="87007" y="0"/>
                </a:lnTo>
                <a:lnTo>
                  <a:pt x="0" y="14528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33600" y="5214226"/>
            <a:ext cx="1964624" cy="8048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96495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440467"/>
            <a:ext cx="615442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/>
              <a:t>实例</a:t>
            </a:r>
            <a:r>
              <a:rPr spc="-5" dirty="0" smtClean="0"/>
              <a:t>(</a:t>
            </a:r>
            <a:r>
              <a:rPr spc="-5" dirty="0"/>
              <a:t>Cont.)</a:t>
            </a:r>
          </a:p>
        </p:txBody>
      </p:sp>
      <p:sp>
        <p:nvSpPr>
          <p:cNvPr id="4" name="object 4"/>
          <p:cNvSpPr/>
          <p:nvPr/>
        </p:nvSpPr>
        <p:spPr>
          <a:xfrm>
            <a:off x="304800" y="1030287"/>
            <a:ext cx="5575298" cy="555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58840" y="3717032"/>
            <a:ext cx="3185160" cy="151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5800" marR="371475">
              <a:lnSpc>
                <a:spcPct val="100000"/>
              </a:lnSpc>
            </a:pPr>
            <a:r>
              <a:rPr sz="1800" b="1" spc="-10" dirty="0">
                <a:solidFill>
                  <a:srgbClr val="3E3E3E"/>
                </a:solidFill>
                <a:latin typeface="Calibri"/>
                <a:cs typeface="Calibri"/>
              </a:rPr>
              <a:t>Intel </a:t>
            </a:r>
            <a:r>
              <a:rPr sz="1800" b="1" dirty="0">
                <a:solidFill>
                  <a:srgbClr val="3E3E3E"/>
                </a:solidFill>
                <a:latin typeface="Calibri"/>
                <a:cs typeface="Calibri"/>
              </a:rPr>
              <a:t>Sandy</a:t>
            </a:r>
            <a:r>
              <a:rPr sz="1800" b="1" spc="-9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3E3E3E"/>
                </a:solidFill>
                <a:latin typeface="Calibri"/>
                <a:cs typeface="Calibri"/>
              </a:rPr>
              <a:t>Bridge  </a:t>
            </a:r>
            <a:r>
              <a:rPr sz="1800" b="1" spc="-5" dirty="0">
                <a:solidFill>
                  <a:srgbClr val="3E3E3E"/>
                </a:solidFill>
                <a:latin typeface="Calibri"/>
                <a:cs typeface="Calibri"/>
              </a:rPr>
              <a:t>Processor</a:t>
            </a:r>
            <a:r>
              <a:rPr sz="1800" b="1" spc="-114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E3E3E"/>
                </a:solidFill>
                <a:latin typeface="Calibri"/>
                <a:cs typeface="Calibri"/>
              </a:rPr>
              <a:t>Die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L1: 32KB </a:t>
            </a:r>
            <a:r>
              <a:rPr lang="zh-CN" altLang="en-US" sz="1600" b="1" spc="-10" dirty="0">
                <a:latin typeface="Calibri"/>
                <a:cs typeface="Calibri"/>
              </a:rPr>
              <a:t>指令</a:t>
            </a:r>
            <a:r>
              <a:rPr sz="1600" b="1" spc="-10" dirty="0" smtClean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+ 32KB </a:t>
            </a:r>
            <a:r>
              <a:rPr lang="zh-CN" altLang="en-US" sz="1600" b="1" spc="-10" dirty="0">
                <a:latin typeface="Calibri"/>
                <a:cs typeface="Calibri"/>
              </a:rPr>
              <a:t>数据</a:t>
            </a:r>
            <a:r>
              <a:rPr sz="1600" b="1" spc="-10" dirty="0" smtClean="0">
                <a:latin typeface="Calibri"/>
                <a:cs typeface="Calibri"/>
              </a:rPr>
              <a:t>  </a:t>
            </a:r>
            <a:endParaRPr lang="en-US" sz="1600" b="1" spc="-10" dirty="0" smtClean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5" dirty="0" smtClean="0">
                <a:latin typeface="Calibri"/>
                <a:cs typeface="Calibri"/>
              </a:rPr>
              <a:t>L2</a:t>
            </a:r>
            <a:r>
              <a:rPr sz="1600" b="1" spc="-5" dirty="0">
                <a:latin typeface="Calibri"/>
                <a:cs typeface="Calibri"/>
              </a:rPr>
              <a:t>: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256KB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L3: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3–20MB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0013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683387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/>
              <a:t>高速缓存通用组织</a:t>
            </a:r>
            <a:r>
              <a:rPr spc="-5" dirty="0" smtClean="0"/>
              <a:t>(</a:t>
            </a:r>
            <a:r>
              <a:rPr spc="-5" dirty="0"/>
              <a:t>S, E,</a:t>
            </a:r>
            <a:r>
              <a:rPr spc="-20" dirty="0"/>
              <a:t> </a:t>
            </a:r>
            <a:r>
              <a:rPr spc="-5" dirty="0"/>
              <a:t>B)</a:t>
            </a:r>
          </a:p>
        </p:txBody>
      </p:sp>
      <p:sp>
        <p:nvSpPr>
          <p:cNvPr id="4" name="object 4"/>
          <p:cNvSpPr/>
          <p:nvPr/>
        </p:nvSpPr>
        <p:spPr>
          <a:xfrm>
            <a:off x="1905000" y="1713965"/>
            <a:ext cx="4648200" cy="228600"/>
          </a:xfrm>
          <a:custGeom>
            <a:avLst/>
            <a:gdLst/>
            <a:ahLst/>
            <a:cxnLst/>
            <a:rect l="l" t="t" r="r" b="b"/>
            <a:pathLst>
              <a:path w="4648200" h="228600">
                <a:moveTo>
                  <a:pt x="0" y="228600"/>
                </a:moveTo>
                <a:lnTo>
                  <a:pt x="33079" y="161093"/>
                </a:lnTo>
                <a:lnTo>
                  <a:pt x="70193" y="136351"/>
                </a:lnTo>
                <a:lnTo>
                  <a:pt x="117257" y="120126"/>
                </a:lnTo>
                <a:lnTo>
                  <a:pt x="171450" y="114300"/>
                </a:lnTo>
                <a:lnTo>
                  <a:pt x="2152650" y="114300"/>
                </a:lnTo>
                <a:lnTo>
                  <a:pt x="2206842" y="108473"/>
                </a:lnTo>
                <a:lnTo>
                  <a:pt x="2253906" y="92248"/>
                </a:lnTo>
                <a:lnTo>
                  <a:pt x="2291020" y="67506"/>
                </a:lnTo>
                <a:lnTo>
                  <a:pt x="2315359" y="36129"/>
                </a:lnTo>
                <a:lnTo>
                  <a:pt x="2324100" y="0"/>
                </a:lnTo>
                <a:lnTo>
                  <a:pt x="2332840" y="36129"/>
                </a:lnTo>
                <a:lnTo>
                  <a:pt x="2357179" y="67506"/>
                </a:lnTo>
                <a:lnTo>
                  <a:pt x="2394293" y="92248"/>
                </a:lnTo>
                <a:lnTo>
                  <a:pt x="2441357" y="108473"/>
                </a:lnTo>
                <a:lnTo>
                  <a:pt x="2495550" y="114300"/>
                </a:lnTo>
                <a:lnTo>
                  <a:pt x="4476750" y="114300"/>
                </a:lnTo>
                <a:lnTo>
                  <a:pt x="4530942" y="120126"/>
                </a:lnTo>
                <a:lnTo>
                  <a:pt x="4578006" y="136351"/>
                </a:lnTo>
                <a:lnTo>
                  <a:pt x="4615120" y="161093"/>
                </a:lnTo>
                <a:lnTo>
                  <a:pt x="4639459" y="192470"/>
                </a:lnTo>
                <a:lnTo>
                  <a:pt x="464820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5000" y="2079002"/>
            <a:ext cx="4648200" cy="492759"/>
          </a:xfrm>
          <a:custGeom>
            <a:avLst/>
            <a:gdLst/>
            <a:ahLst/>
            <a:cxnLst/>
            <a:rect l="l" t="t" r="r" b="b"/>
            <a:pathLst>
              <a:path w="4648200" h="492760">
                <a:moveTo>
                  <a:pt x="0" y="0"/>
                </a:moveTo>
                <a:lnTo>
                  <a:pt x="4648200" y="0"/>
                </a:lnTo>
                <a:lnTo>
                  <a:pt x="4648200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2027" y="2174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2027" y="2174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15233" y="2174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15233" y="2174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8972" y="2339376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>
                <a:moveTo>
                  <a:pt x="0" y="0"/>
                </a:moveTo>
                <a:lnTo>
                  <a:pt x="641261" y="0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20233" y="2174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20233" y="2174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33600" y="4019283"/>
            <a:ext cx="4267200" cy="11430"/>
          </a:xfrm>
          <a:custGeom>
            <a:avLst/>
            <a:gdLst/>
            <a:ahLst/>
            <a:cxnLst/>
            <a:rect l="l" t="t" r="r" b="b"/>
            <a:pathLst>
              <a:path w="4267200" h="11429">
                <a:moveTo>
                  <a:pt x="0" y="0"/>
                </a:moveTo>
                <a:lnTo>
                  <a:pt x="4267200" y="11112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24000" y="2067737"/>
            <a:ext cx="228600" cy="2733040"/>
          </a:xfrm>
          <a:custGeom>
            <a:avLst/>
            <a:gdLst/>
            <a:ahLst/>
            <a:cxnLst/>
            <a:rect l="l" t="t" r="r" b="b"/>
            <a:pathLst>
              <a:path w="228600" h="2733040">
                <a:moveTo>
                  <a:pt x="228600" y="2732862"/>
                </a:moveTo>
                <a:lnTo>
                  <a:pt x="161093" y="2699782"/>
                </a:lnTo>
                <a:lnTo>
                  <a:pt x="136351" y="2662669"/>
                </a:lnTo>
                <a:lnTo>
                  <a:pt x="120126" y="2615604"/>
                </a:lnTo>
                <a:lnTo>
                  <a:pt x="114300" y="2561412"/>
                </a:lnTo>
                <a:lnTo>
                  <a:pt x="114300" y="1537881"/>
                </a:lnTo>
                <a:lnTo>
                  <a:pt x="108473" y="1483688"/>
                </a:lnTo>
                <a:lnTo>
                  <a:pt x="92248" y="1436624"/>
                </a:lnTo>
                <a:lnTo>
                  <a:pt x="67506" y="1399510"/>
                </a:lnTo>
                <a:lnTo>
                  <a:pt x="36129" y="1375171"/>
                </a:lnTo>
                <a:lnTo>
                  <a:pt x="0" y="1366431"/>
                </a:lnTo>
                <a:lnTo>
                  <a:pt x="36129" y="1357690"/>
                </a:lnTo>
                <a:lnTo>
                  <a:pt x="67506" y="1333351"/>
                </a:lnTo>
                <a:lnTo>
                  <a:pt x="92248" y="1296238"/>
                </a:lnTo>
                <a:lnTo>
                  <a:pt x="108473" y="1249173"/>
                </a:lnTo>
                <a:lnTo>
                  <a:pt x="114300" y="1194981"/>
                </a:lnTo>
                <a:lnTo>
                  <a:pt x="114300" y="171450"/>
                </a:lnTo>
                <a:lnTo>
                  <a:pt x="120126" y="117257"/>
                </a:lnTo>
                <a:lnTo>
                  <a:pt x="136351" y="70193"/>
                </a:lnTo>
                <a:lnTo>
                  <a:pt x="161093" y="33079"/>
                </a:lnTo>
                <a:lnTo>
                  <a:pt x="192470" y="8740"/>
                </a:lnTo>
                <a:lnTo>
                  <a:pt x="2286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06145" y="3274779"/>
            <a:ext cx="9582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S = </a:t>
            </a:r>
            <a:r>
              <a:rPr sz="1800" b="1" spc="-5" dirty="0">
                <a:latin typeface="Calibri"/>
                <a:cs typeface="Calibri"/>
              </a:rPr>
              <a:t>2</a:t>
            </a:r>
            <a:r>
              <a:rPr sz="1800" b="1" spc="-7" baseline="25462" dirty="0">
                <a:latin typeface="Calibri"/>
                <a:cs typeface="Calibri"/>
              </a:rPr>
              <a:t>s</a:t>
            </a:r>
            <a:r>
              <a:rPr sz="1800" b="1" spc="-104" baseline="25462" dirty="0">
                <a:latin typeface="Calibri"/>
                <a:cs typeface="Calibri"/>
              </a:rPr>
              <a:t> </a:t>
            </a:r>
            <a:r>
              <a:rPr lang="zh-CN" altLang="en-US" b="1" spc="-5" dirty="0">
                <a:latin typeface="Calibri"/>
                <a:cs typeface="Calibri"/>
              </a:rPr>
              <a:t>组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15756" y="2070355"/>
            <a:ext cx="534670" cy="93345"/>
          </a:xfrm>
          <a:custGeom>
            <a:avLst/>
            <a:gdLst/>
            <a:ahLst/>
            <a:cxnLst/>
            <a:rect l="l" t="t" r="r" b="b"/>
            <a:pathLst>
              <a:path w="534670" h="93344">
                <a:moveTo>
                  <a:pt x="0" y="93243"/>
                </a:moveTo>
                <a:lnTo>
                  <a:pt x="53423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53201" y="2123884"/>
            <a:ext cx="81915" cy="75565"/>
          </a:xfrm>
          <a:custGeom>
            <a:avLst/>
            <a:gdLst/>
            <a:ahLst/>
            <a:cxnLst/>
            <a:rect l="l" t="t" r="r" b="b"/>
            <a:pathLst>
              <a:path w="81915" h="75564">
                <a:moveTo>
                  <a:pt x="68516" y="0"/>
                </a:moveTo>
                <a:lnTo>
                  <a:pt x="0" y="50634"/>
                </a:lnTo>
                <a:lnTo>
                  <a:pt x="81610" y="75069"/>
                </a:lnTo>
                <a:lnTo>
                  <a:pt x="685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784" y="2348089"/>
            <a:ext cx="852169" cy="129539"/>
          </a:xfrm>
          <a:custGeom>
            <a:avLst/>
            <a:gdLst/>
            <a:ahLst/>
            <a:cxnLst/>
            <a:rect l="l" t="t" r="r" b="b"/>
            <a:pathLst>
              <a:path w="852170" h="129539">
                <a:moveTo>
                  <a:pt x="0" y="0"/>
                </a:moveTo>
                <a:lnTo>
                  <a:pt x="851611" y="12894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6006" y="2312320"/>
            <a:ext cx="81280" cy="75565"/>
          </a:xfrm>
          <a:custGeom>
            <a:avLst/>
            <a:gdLst/>
            <a:ahLst/>
            <a:cxnLst/>
            <a:rect l="l" t="t" r="r" b="b"/>
            <a:pathLst>
              <a:path w="81279" h="75564">
                <a:moveTo>
                  <a:pt x="81038" y="0"/>
                </a:moveTo>
                <a:lnTo>
                  <a:pt x="0" y="26263"/>
                </a:lnTo>
                <a:lnTo>
                  <a:pt x="69634" y="75336"/>
                </a:lnTo>
                <a:lnTo>
                  <a:pt x="810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964940" y="1375114"/>
            <a:ext cx="3573779" cy="1223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800" b="1" dirty="0" smtClean="0">
                <a:latin typeface="Calibri"/>
                <a:cs typeface="Calibri"/>
              </a:rPr>
              <a:t>每组</a:t>
            </a:r>
            <a:r>
              <a:rPr sz="1800" b="1" dirty="0" smtClean="0">
                <a:latin typeface="Calibri"/>
                <a:cs typeface="Calibri"/>
              </a:rPr>
              <a:t>E </a:t>
            </a:r>
            <a:r>
              <a:rPr sz="1800" b="1" dirty="0">
                <a:latin typeface="Calibri"/>
                <a:cs typeface="Calibri"/>
              </a:rPr>
              <a:t>= </a:t>
            </a:r>
            <a:r>
              <a:rPr sz="1800" b="1" spc="-5" dirty="0">
                <a:latin typeface="Calibri"/>
                <a:cs typeface="Calibri"/>
              </a:rPr>
              <a:t>2</a:t>
            </a:r>
            <a:r>
              <a:rPr sz="1800" b="1" spc="-7" baseline="25462" dirty="0">
                <a:latin typeface="Calibri"/>
                <a:cs typeface="Calibri"/>
              </a:rPr>
              <a:t>e </a:t>
            </a:r>
            <a:r>
              <a:rPr lang="zh-CN" altLang="en-US" b="1" dirty="0">
                <a:latin typeface="Calibri"/>
                <a:cs typeface="Calibri"/>
              </a:rPr>
              <a:t>行</a:t>
            </a:r>
            <a:endParaRPr sz="1800" dirty="0">
              <a:latin typeface="Calibri"/>
              <a:cs typeface="Calibri"/>
            </a:endParaRPr>
          </a:p>
          <a:p>
            <a:pPr marL="3098165" marR="5080" indent="177800">
              <a:lnSpc>
                <a:spcPct val="142500"/>
              </a:lnSpc>
              <a:spcBef>
                <a:spcPts val="1195"/>
              </a:spcBef>
            </a:pPr>
            <a:r>
              <a:rPr lang="zh-CN" altLang="en-US" b="1" dirty="0">
                <a:solidFill>
                  <a:srgbClr val="8585E0"/>
                </a:solidFill>
                <a:latin typeface="Calibri"/>
                <a:cs typeface="Calibri"/>
              </a:rPr>
              <a:t>组</a:t>
            </a:r>
            <a:r>
              <a:rPr sz="1800" b="1" spc="-10" dirty="0" smtClean="0">
                <a:solidFill>
                  <a:srgbClr val="8585E0"/>
                </a:solidFill>
                <a:latin typeface="Calibri"/>
                <a:cs typeface="Calibri"/>
              </a:rPr>
              <a:t>  </a:t>
            </a:r>
            <a:r>
              <a:rPr lang="zh-CN" altLang="en-US" b="1" dirty="0">
                <a:solidFill>
                  <a:srgbClr val="8585E0"/>
                </a:solidFill>
                <a:latin typeface="Calibri"/>
                <a:cs typeface="Calibri"/>
              </a:rPr>
              <a:t>行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05000" y="2647683"/>
            <a:ext cx="4648200" cy="492759"/>
          </a:xfrm>
          <a:custGeom>
            <a:avLst/>
            <a:gdLst/>
            <a:ahLst/>
            <a:cxnLst/>
            <a:rect l="l" t="t" r="r" b="b"/>
            <a:pathLst>
              <a:path w="4648200" h="492760">
                <a:moveTo>
                  <a:pt x="0" y="0"/>
                </a:moveTo>
                <a:lnTo>
                  <a:pt x="4648200" y="0"/>
                </a:lnTo>
                <a:lnTo>
                  <a:pt x="4648200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52027" y="2743200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52027" y="2743200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5233" y="2743200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5233" y="2743200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8972" y="2908061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>
                <a:moveTo>
                  <a:pt x="0" y="0"/>
                </a:moveTo>
                <a:lnTo>
                  <a:pt x="641261" y="0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20233" y="2743200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20233" y="2743200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05000" y="3222002"/>
            <a:ext cx="4648200" cy="492759"/>
          </a:xfrm>
          <a:custGeom>
            <a:avLst/>
            <a:gdLst/>
            <a:ahLst/>
            <a:cxnLst/>
            <a:rect l="l" t="t" r="r" b="b"/>
            <a:pathLst>
              <a:path w="4648200" h="492760">
                <a:moveTo>
                  <a:pt x="0" y="0"/>
                </a:moveTo>
                <a:lnTo>
                  <a:pt x="4648200" y="0"/>
                </a:lnTo>
                <a:lnTo>
                  <a:pt x="4648200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52027" y="3317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52027" y="3317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15233" y="3317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15233" y="3317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78972" y="3482376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>
                <a:moveTo>
                  <a:pt x="0" y="0"/>
                </a:moveTo>
                <a:lnTo>
                  <a:pt x="641261" y="0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20233" y="3317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20233" y="3317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05000" y="4288802"/>
            <a:ext cx="4648200" cy="492759"/>
          </a:xfrm>
          <a:custGeom>
            <a:avLst/>
            <a:gdLst/>
            <a:ahLst/>
            <a:cxnLst/>
            <a:rect l="l" t="t" r="r" b="b"/>
            <a:pathLst>
              <a:path w="4648200" h="492760">
                <a:moveTo>
                  <a:pt x="0" y="0"/>
                </a:moveTo>
                <a:lnTo>
                  <a:pt x="4648200" y="0"/>
                </a:lnTo>
                <a:lnTo>
                  <a:pt x="4648200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52027" y="43843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52027" y="43843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15233" y="43843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15233" y="43843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78972" y="4549176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>
                <a:moveTo>
                  <a:pt x="0" y="0"/>
                </a:moveTo>
                <a:lnTo>
                  <a:pt x="641261" y="0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20233" y="43843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20233" y="43843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146823" y="4709566"/>
            <a:ext cx="3523615" cy="866140"/>
          </a:xfrm>
          <a:custGeom>
            <a:avLst/>
            <a:gdLst/>
            <a:ahLst/>
            <a:cxnLst/>
            <a:rect l="l" t="t" r="r" b="b"/>
            <a:pathLst>
              <a:path w="3523615" h="866139">
                <a:moveTo>
                  <a:pt x="2353932" y="0"/>
                </a:moveTo>
                <a:lnTo>
                  <a:pt x="1169517" y="0"/>
                </a:lnTo>
                <a:lnTo>
                  <a:pt x="0" y="865911"/>
                </a:lnTo>
                <a:lnTo>
                  <a:pt x="3523449" y="865911"/>
                </a:lnTo>
                <a:lnTo>
                  <a:pt x="2353932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146823" y="4709566"/>
            <a:ext cx="3523615" cy="866140"/>
          </a:xfrm>
          <a:custGeom>
            <a:avLst/>
            <a:gdLst/>
            <a:ahLst/>
            <a:cxnLst/>
            <a:rect l="l" t="t" r="r" b="b"/>
            <a:pathLst>
              <a:path w="3523615" h="866139">
                <a:moveTo>
                  <a:pt x="0" y="865911"/>
                </a:moveTo>
                <a:lnTo>
                  <a:pt x="1169517" y="0"/>
                </a:lnTo>
                <a:lnTo>
                  <a:pt x="2353932" y="0"/>
                </a:lnTo>
                <a:lnTo>
                  <a:pt x="3523449" y="865911"/>
                </a:lnTo>
                <a:lnTo>
                  <a:pt x="0" y="86591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146820" y="5575477"/>
            <a:ext cx="3523615" cy="533400"/>
          </a:xfrm>
          <a:custGeom>
            <a:avLst/>
            <a:gdLst/>
            <a:ahLst/>
            <a:cxnLst/>
            <a:rect l="l" t="t" r="r" b="b"/>
            <a:pathLst>
              <a:path w="3523615" h="533400">
                <a:moveTo>
                  <a:pt x="0" y="0"/>
                </a:moveTo>
                <a:lnTo>
                  <a:pt x="3523449" y="0"/>
                </a:lnTo>
                <a:lnTo>
                  <a:pt x="3523449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46820" y="5575477"/>
            <a:ext cx="3523615" cy="533400"/>
          </a:xfrm>
          <a:custGeom>
            <a:avLst/>
            <a:gdLst/>
            <a:ahLst/>
            <a:cxnLst/>
            <a:rect l="l" t="t" r="r" b="b"/>
            <a:pathLst>
              <a:path w="3523615" h="533400">
                <a:moveTo>
                  <a:pt x="0" y="0"/>
                </a:moveTo>
                <a:lnTo>
                  <a:pt x="3523449" y="0"/>
                </a:lnTo>
                <a:lnTo>
                  <a:pt x="3523449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3645065" y="5675490"/>
          <a:ext cx="1904996" cy="47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400">
                <a:tc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R w="28574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39687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500" b="1" spc="-5" dirty="0">
                          <a:latin typeface="Calibri"/>
                          <a:cs typeface="Calibri"/>
                        </a:rPr>
                        <a:t>B-1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780" marB="0">
                    <a:lnR w="28574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39687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97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object 50"/>
          <p:cNvSpPr txBox="1"/>
          <p:nvPr/>
        </p:nvSpPr>
        <p:spPr>
          <a:xfrm>
            <a:off x="2742476" y="5689777"/>
            <a:ext cx="718185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25"/>
              </a:spcBef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273465" y="5702122"/>
            <a:ext cx="27305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25"/>
              </a:spcBef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657945" y="6171666"/>
            <a:ext cx="1905000" cy="228600"/>
          </a:xfrm>
          <a:custGeom>
            <a:avLst/>
            <a:gdLst/>
            <a:ahLst/>
            <a:cxnLst/>
            <a:rect l="l" t="t" r="r" b="b"/>
            <a:pathLst>
              <a:path w="1905000" h="228600">
                <a:moveTo>
                  <a:pt x="0" y="0"/>
                </a:moveTo>
                <a:lnTo>
                  <a:pt x="24605" y="44493"/>
                </a:lnTo>
                <a:lnTo>
                  <a:pt x="91708" y="80824"/>
                </a:lnTo>
                <a:lnTo>
                  <a:pt x="138048" y="94780"/>
                </a:lnTo>
                <a:lnTo>
                  <a:pt x="191236" y="105318"/>
                </a:lnTo>
                <a:lnTo>
                  <a:pt x="250012" y="111978"/>
                </a:lnTo>
                <a:lnTo>
                  <a:pt x="313118" y="114300"/>
                </a:lnTo>
                <a:lnTo>
                  <a:pt x="639381" y="114300"/>
                </a:lnTo>
                <a:lnTo>
                  <a:pt x="702487" y="116621"/>
                </a:lnTo>
                <a:lnTo>
                  <a:pt x="761263" y="123281"/>
                </a:lnTo>
                <a:lnTo>
                  <a:pt x="814451" y="133819"/>
                </a:lnTo>
                <a:lnTo>
                  <a:pt x="860791" y="147775"/>
                </a:lnTo>
                <a:lnTo>
                  <a:pt x="899025" y="164691"/>
                </a:lnTo>
                <a:lnTo>
                  <a:pt x="946138" y="205562"/>
                </a:lnTo>
                <a:lnTo>
                  <a:pt x="952500" y="228600"/>
                </a:lnTo>
                <a:lnTo>
                  <a:pt x="958861" y="205562"/>
                </a:lnTo>
                <a:lnTo>
                  <a:pt x="1005974" y="164691"/>
                </a:lnTo>
                <a:lnTo>
                  <a:pt x="1044208" y="147775"/>
                </a:lnTo>
                <a:lnTo>
                  <a:pt x="1090548" y="133819"/>
                </a:lnTo>
                <a:lnTo>
                  <a:pt x="1143736" y="123281"/>
                </a:lnTo>
                <a:lnTo>
                  <a:pt x="1202512" y="116621"/>
                </a:lnTo>
                <a:lnTo>
                  <a:pt x="1265618" y="114300"/>
                </a:lnTo>
                <a:lnTo>
                  <a:pt x="1591881" y="114300"/>
                </a:lnTo>
                <a:lnTo>
                  <a:pt x="1654987" y="111978"/>
                </a:lnTo>
                <a:lnTo>
                  <a:pt x="1713763" y="105318"/>
                </a:lnTo>
                <a:lnTo>
                  <a:pt x="1766951" y="94780"/>
                </a:lnTo>
                <a:lnTo>
                  <a:pt x="1813291" y="80824"/>
                </a:lnTo>
                <a:lnTo>
                  <a:pt x="1851525" y="63908"/>
                </a:lnTo>
                <a:lnTo>
                  <a:pt x="1898638" y="23037"/>
                </a:lnTo>
                <a:lnTo>
                  <a:pt x="1905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090798" y="6405380"/>
            <a:ext cx="364109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800" b="1" dirty="0" smtClean="0">
                <a:latin typeface="Calibri"/>
                <a:cs typeface="Calibri"/>
              </a:rPr>
              <a:t>每个高速缓存块有</a:t>
            </a:r>
            <a:r>
              <a:rPr sz="1800" b="1" dirty="0" smtClean="0">
                <a:latin typeface="Calibri"/>
                <a:cs typeface="Calibri"/>
              </a:rPr>
              <a:t>B </a:t>
            </a:r>
            <a:r>
              <a:rPr sz="1800" b="1" dirty="0">
                <a:latin typeface="Calibri"/>
                <a:cs typeface="Calibri"/>
              </a:rPr>
              <a:t>= </a:t>
            </a:r>
            <a:r>
              <a:rPr sz="1800" b="1" spc="-5" dirty="0" smtClean="0">
                <a:latin typeface="Calibri"/>
                <a:cs typeface="Calibri"/>
              </a:rPr>
              <a:t>2</a:t>
            </a:r>
            <a:r>
              <a:rPr sz="1800" b="1" spc="-7" baseline="25462" dirty="0" smtClean="0">
                <a:latin typeface="Calibri"/>
                <a:cs typeface="Calibri"/>
              </a:rPr>
              <a:t>b </a:t>
            </a:r>
            <a:r>
              <a:rPr lang="zh-CN" altLang="en-US" sz="1800" b="1" spc="-5" dirty="0" smtClean="0">
                <a:latin typeface="Calibri"/>
                <a:cs typeface="Calibri"/>
              </a:rPr>
              <a:t>字节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174740" y="5138510"/>
            <a:ext cx="288417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i="1" spc="-5" dirty="0" smtClean="0">
                <a:solidFill>
                  <a:srgbClr val="C00000"/>
                </a:solidFill>
                <a:latin typeface="Calibri"/>
                <a:cs typeface="Calibri"/>
              </a:rPr>
              <a:t>高速缓存大小</a:t>
            </a:r>
            <a:r>
              <a:rPr sz="2400" b="1" i="1" spc="-10" dirty="0" smtClean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i="1" dirty="0">
                <a:latin typeface="Calibri"/>
                <a:cs typeface="Calibri"/>
              </a:rPr>
              <a:t>C = S x E x B </a:t>
            </a:r>
            <a:r>
              <a:rPr lang="zh-CN" altLang="en-US" sz="2400" b="1" i="1" spc="-5" dirty="0" smtClean="0">
                <a:latin typeface="Calibri"/>
                <a:cs typeface="Calibri"/>
              </a:rPr>
              <a:t>数据字节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022027" y="6366747"/>
            <a:ext cx="7880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10" dirty="0">
                <a:latin typeface="Calibri"/>
                <a:cs typeface="Calibri"/>
              </a:rPr>
              <a:t>有效位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436812" y="6070422"/>
            <a:ext cx="1270" cy="241300"/>
          </a:xfrm>
          <a:custGeom>
            <a:avLst/>
            <a:gdLst/>
            <a:ahLst/>
            <a:cxnLst/>
            <a:rect l="l" t="t" r="r" b="b"/>
            <a:pathLst>
              <a:path w="1269" h="241300">
                <a:moveTo>
                  <a:pt x="0" y="241300"/>
                </a:moveTo>
                <a:lnTo>
                  <a:pt x="125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399900" y="6006923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38506" y="0"/>
                </a:moveTo>
                <a:lnTo>
                  <a:pt x="0" y="75996"/>
                </a:lnTo>
                <a:lnTo>
                  <a:pt x="76200" y="76403"/>
                </a:lnTo>
                <a:lnTo>
                  <a:pt x="38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62798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2403682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高速缓存读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1553867" y="1713965"/>
            <a:ext cx="4237355" cy="228600"/>
          </a:xfrm>
          <a:custGeom>
            <a:avLst/>
            <a:gdLst/>
            <a:ahLst/>
            <a:cxnLst/>
            <a:rect l="l" t="t" r="r" b="b"/>
            <a:pathLst>
              <a:path w="4237355" h="228600">
                <a:moveTo>
                  <a:pt x="0" y="228600"/>
                </a:moveTo>
                <a:lnTo>
                  <a:pt x="33079" y="161093"/>
                </a:lnTo>
                <a:lnTo>
                  <a:pt x="70193" y="136351"/>
                </a:lnTo>
                <a:lnTo>
                  <a:pt x="117257" y="120126"/>
                </a:lnTo>
                <a:lnTo>
                  <a:pt x="171450" y="114300"/>
                </a:lnTo>
                <a:lnTo>
                  <a:pt x="1947214" y="114300"/>
                </a:lnTo>
                <a:lnTo>
                  <a:pt x="2001407" y="108473"/>
                </a:lnTo>
                <a:lnTo>
                  <a:pt x="2048471" y="92248"/>
                </a:lnTo>
                <a:lnTo>
                  <a:pt x="2085585" y="67506"/>
                </a:lnTo>
                <a:lnTo>
                  <a:pt x="2109924" y="36129"/>
                </a:lnTo>
                <a:lnTo>
                  <a:pt x="2118664" y="0"/>
                </a:lnTo>
                <a:lnTo>
                  <a:pt x="2127405" y="36129"/>
                </a:lnTo>
                <a:lnTo>
                  <a:pt x="2151744" y="67506"/>
                </a:lnTo>
                <a:lnTo>
                  <a:pt x="2188857" y="92248"/>
                </a:lnTo>
                <a:lnTo>
                  <a:pt x="2235922" y="108473"/>
                </a:lnTo>
                <a:lnTo>
                  <a:pt x="2290114" y="114300"/>
                </a:lnTo>
                <a:lnTo>
                  <a:pt x="4065879" y="114300"/>
                </a:lnTo>
                <a:lnTo>
                  <a:pt x="4120071" y="120126"/>
                </a:lnTo>
                <a:lnTo>
                  <a:pt x="4167136" y="136351"/>
                </a:lnTo>
                <a:lnTo>
                  <a:pt x="4204250" y="161093"/>
                </a:lnTo>
                <a:lnTo>
                  <a:pt x="4228589" y="192470"/>
                </a:lnTo>
                <a:lnTo>
                  <a:pt x="4237329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3870" y="2079002"/>
            <a:ext cx="4237355" cy="492759"/>
          </a:xfrm>
          <a:custGeom>
            <a:avLst/>
            <a:gdLst/>
            <a:ahLst/>
            <a:cxnLst/>
            <a:rect l="l" t="t" r="r" b="b"/>
            <a:pathLst>
              <a:path w="4237355" h="492760">
                <a:moveTo>
                  <a:pt x="0" y="0"/>
                </a:moveTo>
                <a:lnTo>
                  <a:pt x="4237329" y="0"/>
                </a:lnTo>
                <a:lnTo>
                  <a:pt x="4237329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87906" y="2174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87906" y="2174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9440" y="2174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9440" y="2174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6064" y="2174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6064" y="2174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26212" y="2338583"/>
            <a:ext cx="556260" cy="1905"/>
          </a:xfrm>
          <a:custGeom>
            <a:avLst/>
            <a:gdLst/>
            <a:ahLst/>
            <a:cxnLst/>
            <a:rect l="l" t="t" r="r" b="b"/>
            <a:pathLst>
              <a:path w="556260" h="1905">
                <a:moveTo>
                  <a:pt x="0" y="0"/>
                </a:moveTo>
                <a:lnTo>
                  <a:pt x="555713" y="1587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82466" y="4019283"/>
            <a:ext cx="3876040" cy="10160"/>
          </a:xfrm>
          <a:custGeom>
            <a:avLst/>
            <a:gdLst/>
            <a:ahLst/>
            <a:cxnLst/>
            <a:rect l="l" t="t" r="r" b="b"/>
            <a:pathLst>
              <a:path w="3876040" h="10160">
                <a:moveTo>
                  <a:pt x="0" y="0"/>
                </a:moveTo>
                <a:lnTo>
                  <a:pt x="3875671" y="10096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72866" y="2067737"/>
            <a:ext cx="228600" cy="2733040"/>
          </a:xfrm>
          <a:custGeom>
            <a:avLst/>
            <a:gdLst/>
            <a:ahLst/>
            <a:cxnLst/>
            <a:rect l="l" t="t" r="r" b="b"/>
            <a:pathLst>
              <a:path w="228600" h="2733040">
                <a:moveTo>
                  <a:pt x="228600" y="2732862"/>
                </a:moveTo>
                <a:lnTo>
                  <a:pt x="161093" y="2699782"/>
                </a:lnTo>
                <a:lnTo>
                  <a:pt x="136351" y="2662669"/>
                </a:lnTo>
                <a:lnTo>
                  <a:pt x="120126" y="2615604"/>
                </a:lnTo>
                <a:lnTo>
                  <a:pt x="114300" y="2561412"/>
                </a:lnTo>
                <a:lnTo>
                  <a:pt x="114300" y="1537881"/>
                </a:lnTo>
                <a:lnTo>
                  <a:pt x="108473" y="1483688"/>
                </a:lnTo>
                <a:lnTo>
                  <a:pt x="92248" y="1436624"/>
                </a:lnTo>
                <a:lnTo>
                  <a:pt x="67506" y="1399510"/>
                </a:lnTo>
                <a:lnTo>
                  <a:pt x="36129" y="1375171"/>
                </a:lnTo>
                <a:lnTo>
                  <a:pt x="0" y="1366431"/>
                </a:lnTo>
                <a:lnTo>
                  <a:pt x="36129" y="1357690"/>
                </a:lnTo>
                <a:lnTo>
                  <a:pt x="67506" y="1333351"/>
                </a:lnTo>
                <a:lnTo>
                  <a:pt x="92248" y="1296238"/>
                </a:lnTo>
                <a:lnTo>
                  <a:pt x="108473" y="1249173"/>
                </a:lnTo>
                <a:lnTo>
                  <a:pt x="114300" y="1194981"/>
                </a:lnTo>
                <a:lnTo>
                  <a:pt x="114300" y="171450"/>
                </a:lnTo>
                <a:lnTo>
                  <a:pt x="120126" y="117257"/>
                </a:lnTo>
                <a:lnTo>
                  <a:pt x="136351" y="70193"/>
                </a:lnTo>
                <a:lnTo>
                  <a:pt x="161093" y="33079"/>
                </a:lnTo>
                <a:lnTo>
                  <a:pt x="192470" y="8740"/>
                </a:lnTo>
                <a:lnTo>
                  <a:pt x="2286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78953" y="1375114"/>
            <a:ext cx="174688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dirty="0">
                <a:latin typeface="Calibri"/>
                <a:cs typeface="Calibri"/>
              </a:rPr>
              <a:t>每组</a:t>
            </a:r>
            <a:r>
              <a:rPr sz="1800" b="1" dirty="0" smtClean="0">
                <a:latin typeface="Calibri"/>
                <a:cs typeface="Calibri"/>
              </a:rPr>
              <a:t>E </a:t>
            </a:r>
            <a:r>
              <a:rPr sz="1800" b="1" dirty="0">
                <a:latin typeface="Calibri"/>
                <a:cs typeface="Calibri"/>
              </a:rPr>
              <a:t>= </a:t>
            </a:r>
            <a:r>
              <a:rPr sz="1800" b="1" spc="-5" dirty="0">
                <a:latin typeface="Calibri"/>
                <a:cs typeface="Calibri"/>
              </a:rPr>
              <a:t>2</a:t>
            </a:r>
            <a:r>
              <a:rPr sz="1800" b="1" spc="-7" baseline="25462" dirty="0">
                <a:latin typeface="Calibri"/>
                <a:cs typeface="Calibri"/>
              </a:rPr>
              <a:t>e </a:t>
            </a:r>
            <a:r>
              <a:rPr lang="zh-CN" altLang="en-US" b="1" dirty="0">
                <a:latin typeface="Calibri"/>
                <a:cs typeface="Calibri"/>
              </a:rPr>
              <a:t>行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4931" y="3274779"/>
            <a:ext cx="9582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S = </a:t>
            </a:r>
            <a:r>
              <a:rPr sz="1800" b="1" spc="-5" dirty="0">
                <a:latin typeface="Calibri"/>
                <a:cs typeface="Calibri"/>
              </a:rPr>
              <a:t>2</a:t>
            </a:r>
            <a:r>
              <a:rPr sz="1800" b="1" spc="-7" baseline="25462" dirty="0">
                <a:latin typeface="Calibri"/>
                <a:cs typeface="Calibri"/>
              </a:rPr>
              <a:t>s</a:t>
            </a:r>
            <a:r>
              <a:rPr sz="1800" b="1" spc="-104" baseline="25462" dirty="0">
                <a:latin typeface="Calibri"/>
                <a:cs typeface="Calibri"/>
              </a:rPr>
              <a:t> </a:t>
            </a:r>
            <a:r>
              <a:rPr lang="zh-CN" altLang="en-US" b="1" spc="-5" dirty="0">
                <a:latin typeface="Calibri"/>
                <a:cs typeface="Calibri"/>
              </a:rPr>
              <a:t>组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53870" y="2647683"/>
            <a:ext cx="4237355" cy="492759"/>
          </a:xfrm>
          <a:custGeom>
            <a:avLst/>
            <a:gdLst/>
            <a:ahLst/>
            <a:cxnLst/>
            <a:rect l="l" t="t" r="r" b="b"/>
            <a:pathLst>
              <a:path w="4237355" h="492760">
                <a:moveTo>
                  <a:pt x="0" y="0"/>
                </a:moveTo>
                <a:lnTo>
                  <a:pt x="4237329" y="0"/>
                </a:lnTo>
                <a:lnTo>
                  <a:pt x="4237329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87906" y="2743200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87906" y="2743200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39440" y="2743200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39440" y="2743200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76064" y="2743200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76064" y="2743200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26212" y="2907267"/>
            <a:ext cx="556260" cy="1905"/>
          </a:xfrm>
          <a:custGeom>
            <a:avLst/>
            <a:gdLst/>
            <a:ahLst/>
            <a:cxnLst/>
            <a:rect l="l" t="t" r="r" b="b"/>
            <a:pathLst>
              <a:path w="556260" h="1905">
                <a:moveTo>
                  <a:pt x="0" y="0"/>
                </a:moveTo>
                <a:lnTo>
                  <a:pt x="555713" y="1587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53870" y="3222002"/>
            <a:ext cx="4237355" cy="492759"/>
          </a:xfrm>
          <a:custGeom>
            <a:avLst/>
            <a:gdLst/>
            <a:ahLst/>
            <a:cxnLst/>
            <a:rect l="l" t="t" r="r" b="b"/>
            <a:pathLst>
              <a:path w="4237355" h="492760">
                <a:moveTo>
                  <a:pt x="0" y="0"/>
                </a:moveTo>
                <a:lnTo>
                  <a:pt x="4237329" y="0"/>
                </a:lnTo>
                <a:lnTo>
                  <a:pt x="4237329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87906" y="3317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87906" y="3317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39440" y="3317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39440" y="3317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6064" y="3317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76064" y="3317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26212" y="3481583"/>
            <a:ext cx="556260" cy="1905"/>
          </a:xfrm>
          <a:custGeom>
            <a:avLst/>
            <a:gdLst/>
            <a:ahLst/>
            <a:cxnLst/>
            <a:rect l="l" t="t" r="r" b="b"/>
            <a:pathLst>
              <a:path w="556260" h="1904">
                <a:moveTo>
                  <a:pt x="0" y="0"/>
                </a:moveTo>
                <a:lnTo>
                  <a:pt x="555713" y="1587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3870" y="4288802"/>
            <a:ext cx="4237355" cy="492759"/>
          </a:xfrm>
          <a:custGeom>
            <a:avLst/>
            <a:gdLst/>
            <a:ahLst/>
            <a:cxnLst/>
            <a:rect l="l" t="t" r="r" b="b"/>
            <a:pathLst>
              <a:path w="4237355" h="492760">
                <a:moveTo>
                  <a:pt x="0" y="0"/>
                </a:moveTo>
                <a:lnTo>
                  <a:pt x="4237329" y="0"/>
                </a:lnTo>
                <a:lnTo>
                  <a:pt x="4237329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87906" y="43843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87906" y="43843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39440" y="43843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39440" y="43843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76064" y="43843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76064" y="43843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26212" y="4548383"/>
            <a:ext cx="556260" cy="1905"/>
          </a:xfrm>
          <a:custGeom>
            <a:avLst/>
            <a:gdLst/>
            <a:ahLst/>
            <a:cxnLst/>
            <a:rect l="l" t="t" r="r" b="b"/>
            <a:pathLst>
              <a:path w="556260" h="1904">
                <a:moveTo>
                  <a:pt x="0" y="0"/>
                </a:moveTo>
                <a:lnTo>
                  <a:pt x="555713" y="1587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19863" y="4709566"/>
            <a:ext cx="3523615" cy="866140"/>
          </a:xfrm>
          <a:custGeom>
            <a:avLst/>
            <a:gdLst/>
            <a:ahLst/>
            <a:cxnLst/>
            <a:rect l="l" t="t" r="r" b="b"/>
            <a:pathLst>
              <a:path w="3523615" h="866139">
                <a:moveTo>
                  <a:pt x="2295982" y="0"/>
                </a:moveTo>
                <a:lnTo>
                  <a:pt x="1227467" y="0"/>
                </a:lnTo>
                <a:lnTo>
                  <a:pt x="0" y="865911"/>
                </a:lnTo>
                <a:lnTo>
                  <a:pt x="3523449" y="865911"/>
                </a:lnTo>
                <a:lnTo>
                  <a:pt x="2295982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619863" y="4709566"/>
            <a:ext cx="3523615" cy="866140"/>
          </a:xfrm>
          <a:custGeom>
            <a:avLst/>
            <a:gdLst/>
            <a:ahLst/>
            <a:cxnLst/>
            <a:rect l="l" t="t" r="r" b="b"/>
            <a:pathLst>
              <a:path w="3523615" h="866139">
                <a:moveTo>
                  <a:pt x="0" y="865911"/>
                </a:moveTo>
                <a:lnTo>
                  <a:pt x="1227467" y="0"/>
                </a:lnTo>
                <a:lnTo>
                  <a:pt x="2295982" y="0"/>
                </a:lnTo>
                <a:lnTo>
                  <a:pt x="3523449" y="865911"/>
                </a:lnTo>
                <a:lnTo>
                  <a:pt x="0" y="86591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19859" y="5575477"/>
            <a:ext cx="3523615" cy="533400"/>
          </a:xfrm>
          <a:custGeom>
            <a:avLst/>
            <a:gdLst/>
            <a:ahLst/>
            <a:cxnLst/>
            <a:rect l="l" t="t" r="r" b="b"/>
            <a:pathLst>
              <a:path w="3523615" h="533400">
                <a:moveTo>
                  <a:pt x="0" y="0"/>
                </a:moveTo>
                <a:lnTo>
                  <a:pt x="3523449" y="0"/>
                </a:lnTo>
                <a:lnTo>
                  <a:pt x="3523449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19859" y="5575477"/>
            <a:ext cx="3523615" cy="533400"/>
          </a:xfrm>
          <a:custGeom>
            <a:avLst/>
            <a:gdLst/>
            <a:ahLst/>
            <a:cxnLst/>
            <a:rect l="l" t="t" r="r" b="b"/>
            <a:pathLst>
              <a:path w="3523615" h="533400">
                <a:moveTo>
                  <a:pt x="0" y="0"/>
                </a:moveTo>
                <a:lnTo>
                  <a:pt x="3523449" y="0"/>
                </a:lnTo>
                <a:lnTo>
                  <a:pt x="3523449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18104" y="5689777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18104" y="5689777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90709" y="5689777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90709" y="5689777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51503" y="5689777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51503" y="5689777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191131" y="5707557"/>
            <a:ext cx="66167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5115" algn="l"/>
                <a:tab pos="545465" algn="l"/>
              </a:tabLst>
            </a:pPr>
            <a:r>
              <a:rPr sz="1600" b="1" spc="-5" dirty="0">
                <a:latin typeface="Calibri"/>
                <a:cs typeface="Calibri"/>
              </a:rPr>
              <a:t>0	1	2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565903" y="5689777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0"/>
                </a:moveTo>
                <a:lnTo>
                  <a:pt x="457200" y="0"/>
                </a:lnTo>
                <a:lnTo>
                  <a:pt x="45720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65903" y="5689777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0"/>
                </a:moveTo>
                <a:lnTo>
                  <a:pt x="457200" y="0"/>
                </a:lnTo>
                <a:lnTo>
                  <a:pt x="45720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651409" y="5704255"/>
            <a:ext cx="287020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-5" dirty="0">
                <a:latin typeface="Calibri"/>
                <a:cs typeface="Calibri"/>
              </a:rPr>
              <a:t>B-</a:t>
            </a:r>
            <a:r>
              <a:rPr sz="1500" b="1" dirty="0">
                <a:latin typeface="Calibri"/>
                <a:cs typeface="Calibri"/>
              </a:rPr>
              <a:t>1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924109" y="5689777"/>
            <a:ext cx="641985" cy="304800"/>
          </a:xfrm>
          <a:custGeom>
            <a:avLst/>
            <a:gdLst/>
            <a:ahLst/>
            <a:cxnLst/>
            <a:rect l="l" t="t" r="r" b="b"/>
            <a:pathLst>
              <a:path w="641985" h="304800">
                <a:moveTo>
                  <a:pt x="0" y="0"/>
                </a:moveTo>
                <a:lnTo>
                  <a:pt x="641794" y="0"/>
                </a:lnTo>
                <a:lnTo>
                  <a:pt x="641794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24109" y="5689777"/>
            <a:ext cx="641985" cy="304800"/>
          </a:xfrm>
          <a:custGeom>
            <a:avLst/>
            <a:gdLst/>
            <a:ahLst/>
            <a:cxnLst/>
            <a:rect l="l" t="t" r="r" b="b"/>
            <a:pathLst>
              <a:path w="641985" h="304800">
                <a:moveTo>
                  <a:pt x="0" y="0"/>
                </a:moveTo>
                <a:lnTo>
                  <a:pt x="641794" y="0"/>
                </a:lnTo>
                <a:lnTo>
                  <a:pt x="641794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58263" y="5841384"/>
            <a:ext cx="457200" cy="1905"/>
          </a:xfrm>
          <a:custGeom>
            <a:avLst/>
            <a:gdLst/>
            <a:ahLst/>
            <a:cxnLst/>
            <a:rect l="l" t="t" r="r" b="b"/>
            <a:pathLst>
              <a:path w="457200" h="1904">
                <a:moveTo>
                  <a:pt x="0" y="0"/>
                </a:moveTo>
                <a:lnTo>
                  <a:pt x="457200" y="1587"/>
                </a:lnTo>
              </a:path>
            </a:pathLst>
          </a:custGeom>
          <a:ln w="381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215514" y="5689777"/>
            <a:ext cx="718185" cy="304800"/>
          </a:xfrm>
          <a:prstGeom prst="rect">
            <a:avLst/>
          </a:prstGeom>
          <a:solidFill>
            <a:srgbClr val="FF9999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0345">
              <a:lnSpc>
                <a:spcPct val="100000"/>
              </a:lnSpc>
            </a:pPr>
            <a:r>
              <a:rPr sz="1500" b="1" spc="-10" dirty="0">
                <a:latin typeface="Calibri"/>
                <a:cs typeface="Calibri"/>
              </a:rPr>
              <a:t>tag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746504" y="5689777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746504" y="5689777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822579" y="5707557"/>
            <a:ext cx="12192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019112" y="5986395"/>
            <a:ext cx="1905" cy="304800"/>
          </a:xfrm>
          <a:custGeom>
            <a:avLst/>
            <a:gdLst/>
            <a:ahLst/>
            <a:cxnLst/>
            <a:rect l="l" t="t" r="r" b="b"/>
            <a:pathLst>
              <a:path w="1905" h="304800">
                <a:moveTo>
                  <a:pt x="0" y="304800"/>
                </a:moveTo>
                <a:lnTo>
                  <a:pt x="158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30983" y="6171666"/>
            <a:ext cx="1905000" cy="228600"/>
          </a:xfrm>
          <a:custGeom>
            <a:avLst/>
            <a:gdLst/>
            <a:ahLst/>
            <a:cxnLst/>
            <a:rect l="l" t="t" r="r" b="b"/>
            <a:pathLst>
              <a:path w="1905000" h="228600">
                <a:moveTo>
                  <a:pt x="0" y="0"/>
                </a:moveTo>
                <a:lnTo>
                  <a:pt x="24605" y="44493"/>
                </a:lnTo>
                <a:lnTo>
                  <a:pt x="91708" y="80824"/>
                </a:lnTo>
                <a:lnTo>
                  <a:pt x="138048" y="94780"/>
                </a:lnTo>
                <a:lnTo>
                  <a:pt x="191236" y="105318"/>
                </a:lnTo>
                <a:lnTo>
                  <a:pt x="250012" y="111978"/>
                </a:lnTo>
                <a:lnTo>
                  <a:pt x="313118" y="114300"/>
                </a:lnTo>
                <a:lnTo>
                  <a:pt x="639381" y="114300"/>
                </a:lnTo>
                <a:lnTo>
                  <a:pt x="702487" y="116621"/>
                </a:lnTo>
                <a:lnTo>
                  <a:pt x="761263" y="123281"/>
                </a:lnTo>
                <a:lnTo>
                  <a:pt x="814451" y="133819"/>
                </a:lnTo>
                <a:lnTo>
                  <a:pt x="860791" y="147775"/>
                </a:lnTo>
                <a:lnTo>
                  <a:pt x="899025" y="164691"/>
                </a:lnTo>
                <a:lnTo>
                  <a:pt x="946138" y="205562"/>
                </a:lnTo>
                <a:lnTo>
                  <a:pt x="952500" y="228600"/>
                </a:lnTo>
                <a:lnTo>
                  <a:pt x="958861" y="205562"/>
                </a:lnTo>
                <a:lnTo>
                  <a:pt x="1005974" y="164691"/>
                </a:lnTo>
                <a:lnTo>
                  <a:pt x="1044208" y="147775"/>
                </a:lnTo>
                <a:lnTo>
                  <a:pt x="1090548" y="133819"/>
                </a:lnTo>
                <a:lnTo>
                  <a:pt x="1143736" y="123281"/>
                </a:lnTo>
                <a:lnTo>
                  <a:pt x="1202512" y="116621"/>
                </a:lnTo>
                <a:lnTo>
                  <a:pt x="1265618" y="114300"/>
                </a:lnTo>
                <a:lnTo>
                  <a:pt x="1591881" y="114300"/>
                </a:lnTo>
                <a:lnTo>
                  <a:pt x="1654987" y="111978"/>
                </a:lnTo>
                <a:lnTo>
                  <a:pt x="1713763" y="105318"/>
                </a:lnTo>
                <a:lnTo>
                  <a:pt x="1766951" y="94780"/>
                </a:lnTo>
                <a:lnTo>
                  <a:pt x="1813291" y="80824"/>
                </a:lnTo>
                <a:lnTo>
                  <a:pt x="1851525" y="63908"/>
                </a:lnTo>
                <a:lnTo>
                  <a:pt x="1898638" y="23037"/>
                </a:lnTo>
                <a:lnTo>
                  <a:pt x="1905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171295" y="6138147"/>
            <a:ext cx="6033770" cy="546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lang="zh-CN" altLang="en-US" b="1" spc="-10" dirty="0" smtClean="0">
                <a:latin typeface="Calibri"/>
                <a:cs typeface="Calibri"/>
              </a:rPr>
              <a:t>有效位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altLang="zh-CN" b="1" dirty="0" smtClean="0">
                <a:cs typeface="Calibri"/>
              </a:rPr>
              <a:t>		          </a:t>
            </a:r>
            <a:r>
              <a:rPr lang="zh-CN" altLang="en-US" b="1" dirty="0" smtClean="0">
                <a:cs typeface="Calibri"/>
              </a:rPr>
              <a:t>每个</a:t>
            </a:r>
            <a:r>
              <a:rPr lang="zh-CN" altLang="en-US" b="1" dirty="0">
                <a:cs typeface="Calibri"/>
              </a:rPr>
              <a:t>高速缓存块有</a:t>
            </a:r>
            <a:r>
              <a:rPr lang="en-US" altLang="zh-CN" b="1" dirty="0">
                <a:cs typeface="Calibri"/>
              </a:rPr>
              <a:t>B = </a:t>
            </a:r>
            <a:r>
              <a:rPr lang="en-US" altLang="zh-CN" b="1" spc="-5" dirty="0">
                <a:cs typeface="Calibri"/>
              </a:rPr>
              <a:t>2</a:t>
            </a:r>
            <a:r>
              <a:rPr lang="en-US" altLang="zh-CN" b="1" spc="-7" baseline="25462" dirty="0">
                <a:cs typeface="Calibri"/>
              </a:rPr>
              <a:t>b </a:t>
            </a:r>
            <a:r>
              <a:rPr lang="zh-CN" altLang="en-US" b="1" spc="-5" dirty="0">
                <a:cs typeface="Calibri"/>
              </a:rPr>
              <a:t>字节</a:t>
            </a:r>
            <a:endParaRPr lang="zh-CN" altLang="en-US" dirty="0">
              <a:cs typeface="Calibri"/>
            </a:endParaRPr>
          </a:p>
        </p:txBody>
      </p:sp>
      <p:graphicFrame>
        <p:nvGraphicFramePr>
          <p:cNvPr id="65" name="object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167288"/>
              </p:ext>
            </p:extLst>
          </p:nvPr>
        </p:nvGraphicFramePr>
        <p:xfrm>
          <a:off x="6331127" y="2846997"/>
          <a:ext cx="2438400" cy="2708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852">
                <a:tc>
                  <a:txBody>
                    <a:bodyPr/>
                    <a:lstStyle/>
                    <a:p>
                      <a:pPr marL="276225">
                        <a:lnSpc>
                          <a:spcPts val="1875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10" dirty="0" smtClean="0">
                          <a:latin typeface="Calibri"/>
                          <a:cs typeface="Calibri"/>
                        </a:rPr>
                        <a:t>位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1875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b="1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5" dirty="0" smtClean="0">
                          <a:latin typeface="Calibri"/>
                          <a:cs typeface="Calibri"/>
                        </a:rPr>
                        <a:t>位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1875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600" b="1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5" dirty="0" smtClean="0">
                          <a:latin typeface="Calibri"/>
                          <a:cs typeface="Calibri"/>
                        </a:rPr>
                        <a:t>位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object 66"/>
          <p:cNvSpPr txBox="1"/>
          <p:nvPr/>
        </p:nvSpPr>
        <p:spPr>
          <a:xfrm>
            <a:off x="6327140" y="2543869"/>
            <a:ext cx="163957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800" b="1" spc="-10" dirty="0" smtClean="0">
                <a:latin typeface="Calibri"/>
                <a:cs typeface="Calibri"/>
              </a:rPr>
              <a:t>字地址</a:t>
            </a:r>
            <a:r>
              <a:rPr sz="1800" b="1" spc="-10" dirty="0" smtClean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337479" y="3203216"/>
            <a:ext cx="990600" cy="228600"/>
          </a:xfrm>
          <a:custGeom>
            <a:avLst/>
            <a:gdLst/>
            <a:ahLst/>
            <a:cxnLst/>
            <a:rect l="l" t="t" r="r" b="b"/>
            <a:pathLst>
              <a:path w="990600" h="228600">
                <a:moveTo>
                  <a:pt x="0" y="0"/>
                </a:moveTo>
                <a:lnTo>
                  <a:pt x="33079" y="67506"/>
                </a:lnTo>
                <a:lnTo>
                  <a:pt x="70193" y="92248"/>
                </a:lnTo>
                <a:lnTo>
                  <a:pt x="117257" y="108473"/>
                </a:lnTo>
                <a:lnTo>
                  <a:pt x="171450" y="114300"/>
                </a:lnTo>
                <a:lnTo>
                  <a:pt x="323850" y="114300"/>
                </a:lnTo>
                <a:lnTo>
                  <a:pt x="378042" y="120126"/>
                </a:lnTo>
                <a:lnTo>
                  <a:pt x="425106" y="136351"/>
                </a:lnTo>
                <a:lnTo>
                  <a:pt x="462220" y="161093"/>
                </a:lnTo>
                <a:lnTo>
                  <a:pt x="486559" y="192470"/>
                </a:lnTo>
                <a:lnTo>
                  <a:pt x="495300" y="228600"/>
                </a:lnTo>
                <a:lnTo>
                  <a:pt x="504040" y="192470"/>
                </a:lnTo>
                <a:lnTo>
                  <a:pt x="528379" y="161093"/>
                </a:lnTo>
                <a:lnTo>
                  <a:pt x="565493" y="136351"/>
                </a:lnTo>
                <a:lnTo>
                  <a:pt x="612557" y="120126"/>
                </a:lnTo>
                <a:lnTo>
                  <a:pt x="666750" y="114300"/>
                </a:lnTo>
                <a:lnTo>
                  <a:pt x="819150" y="114300"/>
                </a:lnTo>
                <a:lnTo>
                  <a:pt x="873342" y="108473"/>
                </a:lnTo>
                <a:lnTo>
                  <a:pt x="920406" y="92248"/>
                </a:lnTo>
                <a:lnTo>
                  <a:pt x="957520" y="67506"/>
                </a:lnTo>
                <a:lnTo>
                  <a:pt x="981859" y="36129"/>
                </a:lnTo>
                <a:lnTo>
                  <a:pt x="990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328080" y="3200401"/>
            <a:ext cx="762000" cy="228600"/>
          </a:xfrm>
          <a:custGeom>
            <a:avLst/>
            <a:gdLst/>
            <a:ahLst/>
            <a:cxnLst/>
            <a:rect l="l" t="t" r="r" b="b"/>
            <a:pathLst>
              <a:path w="762000" h="228600">
                <a:moveTo>
                  <a:pt x="0" y="0"/>
                </a:moveTo>
                <a:lnTo>
                  <a:pt x="33079" y="67506"/>
                </a:lnTo>
                <a:lnTo>
                  <a:pt x="70193" y="92248"/>
                </a:lnTo>
                <a:lnTo>
                  <a:pt x="117257" y="108473"/>
                </a:lnTo>
                <a:lnTo>
                  <a:pt x="171450" y="114300"/>
                </a:lnTo>
                <a:lnTo>
                  <a:pt x="209550" y="114300"/>
                </a:lnTo>
                <a:lnTo>
                  <a:pt x="263742" y="120126"/>
                </a:lnTo>
                <a:lnTo>
                  <a:pt x="310806" y="136351"/>
                </a:lnTo>
                <a:lnTo>
                  <a:pt x="347920" y="161093"/>
                </a:lnTo>
                <a:lnTo>
                  <a:pt x="372259" y="192470"/>
                </a:lnTo>
                <a:lnTo>
                  <a:pt x="381000" y="228600"/>
                </a:lnTo>
                <a:lnTo>
                  <a:pt x="389740" y="192470"/>
                </a:lnTo>
                <a:lnTo>
                  <a:pt x="414079" y="161093"/>
                </a:lnTo>
                <a:lnTo>
                  <a:pt x="451193" y="136351"/>
                </a:lnTo>
                <a:lnTo>
                  <a:pt x="498257" y="120126"/>
                </a:lnTo>
                <a:lnTo>
                  <a:pt x="552450" y="114300"/>
                </a:lnTo>
                <a:lnTo>
                  <a:pt x="590550" y="114300"/>
                </a:lnTo>
                <a:lnTo>
                  <a:pt x="644742" y="108473"/>
                </a:lnTo>
                <a:lnTo>
                  <a:pt x="691806" y="92248"/>
                </a:lnTo>
                <a:lnTo>
                  <a:pt x="728920" y="67506"/>
                </a:lnTo>
                <a:lnTo>
                  <a:pt x="753259" y="36129"/>
                </a:lnTo>
                <a:lnTo>
                  <a:pt x="762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090077" y="3200401"/>
            <a:ext cx="609600" cy="228600"/>
          </a:xfrm>
          <a:custGeom>
            <a:avLst/>
            <a:gdLst/>
            <a:ahLst/>
            <a:cxnLst/>
            <a:rect l="l" t="t" r="r" b="b"/>
            <a:pathLst>
              <a:path w="609600" h="228600">
                <a:moveTo>
                  <a:pt x="0" y="0"/>
                </a:moveTo>
                <a:lnTo>
                  <a:pt x="29405" y="67506"/>
                </a:lnTo>
                <a:lnTo>
                  <a:pt x="62396" y="92248"/>
                </a:lnTo>
                <a:lnTo>
                  <a:pt x="104231" y="108473"/>
                </a:lnTo>
                <a:lnTo>
                  <a:pt x="152400" y="114300"/>
                </a:lnTo>
                <a:lnTo>
                  <a:pt x="200568" y="120126"/>
                </a:lnTo>
                <a:lnTo>
                  <a:pt x="242403" y="136351"/>
                </a:lnTo>
                <a:lnTo>
                  <a:pt x="275394" y="161093"/>
                </a:lnTo>
                <a:lnTo>
                  <a:pt x="297030" y="192470"/>
                </a:lnTo>
                <a:lnTo>
                  <a:pt x="304800" y="228600"/>
                </a:lnTo>
                <a:lnTo>
                  <a:pt x="312569" y="192470"/>
                </a:lnTo>
                <a:lnTo>
                  <a:pt x="334205" y="161093"/>
                </a:lnTo>
                <a:lnTo>
                  <a:pt x="367196" y="136351"/>
                </a:lnTo>
                <a:lnTo>
                  <a:pt x="409031" y="120126"/>
                </a:lnTo>
                <a:lnTo>
                  <a:pt x="457200" y="114300"/>
                </a:lnTo>
                <a:lnTo>
                  <a:pt x="505368" y="108473"/>
                </a:lnTo>
                <a:lnTo>
                  <a:pt x="547203" y="92248"/>
                </a:lnTo>
                <a:lnTo>
                  <a:pt x="580194" y="67506"/>
                </a:lnTo>
                <a:lnTo>
                  <a:pt x="601830" y="36129"/>
                </a:lnTo>
                <a:lnTo>
                  <a:pt x="609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6673512" y="3396157"/>
            <a:ext cx="47886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15" dirty="0">
                <a:latin typeface="Calibri"/>
                <a:cs typeface="Calibri"/>
              </a:rPr>
              <a:t>标记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152373" y="3395014"/>
            <a:ext cx="96292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6839">
              <a:lnSpc>
                <a:spcPct val="100000"/>
              </a:lnSpc>
            </a:pPr>
            <a:r>
              <a:rPr lang="zh-CN" altLang="en-US" b="1" spc="-10" dirty="0" smtClean="0">
                <a:latin typeface="Calibri"/>
                <a:cs typeface="Calibri"/>
              </a:rPr>
              <a:t>组索引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115291" y="3395014"/>
            <a:ext cx="8148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9050">
              <a:lnSpc>
                <a:spcPct val="100000"/>
              </a:lnSpc>
            </a:pPr>
            <a:r>
              <a:rPr lang="zh-CN" altLang="en-US" b="1" dirty="0" smtClean="0">
                <a:latin typeface="Calibri"/>
                <a:cs typeface="Calibri"/>
              </a:rPr>
              <a:t>块偏移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791201" y="4010798"/>
            <a:ext cx="1922145" cy="524510"/>
          </a:xfrm>
          <a:custGeom>
            <a:avLst/>
            <a:gdLst/>
            <a:ahLst/>
            <a:cxnLst/>
            <a:rect l="l" t="t" r="r" b="b"/>
            <a:pathLst>
              <a:path w="1922145" h="524510">
                <a:moveTo>
                  <a:pt x="1921700" y="0"/>
                </a:moveTo>
                <a:lnTo>
                  <a:pt x="1921700" y="524243"/>
                </a:lnTo>
                <a:lnTo>
                  <a:pt x="0" y="524243"/>
                </a:lnTo>
              </a:path>
            </a:pathLst>
          </a:custGeom>
          <a:ln w="25400">
            <a:solidFill>
              <a:srgbClr val="262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787804" y="4010798"/>
            <a:ext cx="4615180" cy="1679575"/>
          </a:xfrm>
          <a:custGeom>
            <a:avLst/>
            <a:gdLst/>
            <a:ahLst/>
            <a:cxnLst/>
            <a:rect l="l" t="t" r="r" b="b"/>
            <a:pathLst>
              <a:path w="4615180" h="1679575">
                <a:moveTo>
                  <a:pt x="4614722" y="0"/>
                </a:moveTo>
                <a:lnTo>
                  <a:pt x="4614722" y="1071308"/>
                </a:lnTo>
                <a:lnTo>
                  <a:pt x="0" y="1071308"/>
                </a:lnTo>
                <a:lnTo>
                  <a:pt x="0" y="1678978"/>
                </a:lnTo>
              </a:path>
            </a:pathLst>
          </a:custGeom>
          <a:ln w="25400">
            <a:solidFill>
              <a:srgbClr val="262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6550037" y="5088991"/>
            <a:ext cx="18415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400" b="1" spc="-5" dirty="0" smtClean="0">
                <a:solidFill>
                  <a:srgbClr val="262699"/>
                </a:solidFill>
                <a:latin typeface="Calibri"/>
                <a:cs typeface="Calibri"/>
              </a:rPr>
              <a:t>数据从这个偏移开始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76" name="object 76"/>
          <p:cNvSpPr txBox="1"/>
          <p:nvPr/>
        </p:nvSpPr>
        <p:spPr>
          <a:xfrm>
            <a:off x="6311010" y="531672"/>
            <a:ext cx="2416175" cy="1692771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30480" rIns="0" bIns="0" rtlCol="0">
            <a:spAutoFit/>
          </a:bodyPr>
          <a:lstStyle/>
          <a:p>
            <a:pPr marL="207010" indent="-11557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207645" algn="l"/>
              </a:tabLst>
            </a:pPr>
            <a:r>
              <a:rPr lang="zh-CN" altLang="en-US" b="1" i="1" spc="-10" dirty="0" smtClean="0">
                <a:solidFill>
                  <a:srgbClr val="C00000"/>
                </a:solidFill>
                <a:latin typeface="Calibri"/>
                <a:cs typeface="Calibri"/>
              </a:rPr>
              <a:t>定位组</a:t>
            </a:r>
            <a:endParaRPr sz="1800" dirty="0">
              <a:latin typeface="Calibri"/>
              <a:cs typeface="Calibri"/>
            </a:endParaRPr>
          </a:p>
          <a:p>
            <a:pPr marL="207010" marR="107950" indent="-115570">
              <a:lnSpc>
                <a:spcPct val="100000"/>
              </a:lnSpc>
              <a:buFont typeface="Arial"/>
              <a:buChar char="•"/>
              <a:tabLst>
                <a:tab pos="207645" algn="l"/>
              </a:tabLst>
            </a:pPr>
            <a:r>
              <a:rPr lang="zh-CN" altLang="en-US" b="1" i="1" spc="-5" dirty="0">
                <a:solidFill>
                  <a:srgbClr val="C00000"/>
                </a:solidFill>
                <a:latin typeface="Calibri"/>
                <a:cs typeface="Calibri"/>
              </a:rPr>
              <a:t>检查集合中的任何行是否有匹配的</a:t>
            </a:r>
            <a:r>
              <a:rPr lang="zh-CN" altLang="en-US" b="1" i="1" spc="-5" dirty="0" smtClean="0">
                <a:solidFill>
                  <a:srgbClr val="C00000"/>
                </a:solidFill>
                <a:latin typeface="Calibri"/>
                <a:cs typeface="Calibri"/>
              </a:rPr>
              <a:t>标记</a:t>
            </a:r>
            <a:endParaRPr lang="en-US" altLang="zh-CN" b="1" i="1" spc="-5" dirty="0" smtClean="0">
              <a:solidFill>
                <a:srgbClr val="C00000"/>
              </a:solidFill>
              <a:latin typeface="Calibri"/>
              <a:cs typeface="Calibri"/>
            </a:endParaRPr>
          </a:p>
          <a:p>
            <a:pPr marL="207010" marR="107950" indent="-115570">
              <a:lnSpc>
                <a:spcPct val="100000"/>
              </a:lnSpc>
              <a:buFont typeface="Arial"/>
              <a:buChar char="•"/>
              <a:tabLst>
                <a:tab pos="207645" algn="l"/>
              </a:tabLst>
            </a:pPr>
            <a:r>
              <a:rPr lang="zh-CN" altLang="en-US" b="1" i="1" spc="-50" dirty="0" smtClean="0">
                <a:solidFill>
                  <a:srgbClr val="C00000"/>
                </a:solidFill>
                <a:latin typeface="Calibri"/>
                <a:cs typeface="Calibri"/>
              </a:rPr>
              <a:t>是 </a:t>
            </a:r>
            <a:r>
              <a:rPr lang="en-US" altLang="zh-CN" b="1" i="1" spc="-50" dirty="0" smtClean="0">
                <a:solidFill>
                  <a:srgbClr val="C00000"/>
                </a:solidFill>
                <a:latin typeface="Calibri"/>
                <a:cs typeface="Calibri"/>
              </a:rPr>
              <a:t>+ </a:t>
            </a:r>
            <a:r>
              <a:rPr lang="zh-CN" altLang="en-US" b="1" i="1" spc="-50" dirty="0" smtClean="0">
                <a:solidFill>
                  <a:srgbClr val="C00000"/>
                </a:solidFill>
                <a:latin typeface="Calibri"/>
                <a:cs typeface="Calibri"/>
              </a:rPr>
              <a:t>行有效</a:t>
            </a:r>
            <a:r>
              <a:rPr sz="1800" b="1" i="1" spc="-5" dirty="0" smtClean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r>
              <a:rPr sz="1800" b="1" i="1" spc="20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zh-CN" altLang="en-US" b="1" i="1" spc="-5" dirty="0">
                <a:solidFill>
                  <a:srgbClr val="C00000"/>
                </a:solidFill>
                <a:latin typeface="Calibri"/>
                <a:cs typeface="Calibri"/>
              </a:rPr>
              <a:t>命中</a:t>
            </a:r>
            <a:endParaRPr lang="en-US" sz="1800" b="1" i="1" spc="-5" dirty="0" smtClean="0">
              <a:solidFill>
                <a:srgbClr val="C00000"/>
              </a:solidFill>
              <a:latin typeface="Calibri"/>
              <a:cs typeface="Calibri"/>
            </a:endParaRPr>
          </a:p>
          <a:p>
            <a:pPr marL="207010" indent="-115570">
              <a:lnSpc>
                <a:spcPct val="100000"/>
              </a:lnSpc>
              <a:buFont typeface="Arial"/>
              <a:buChar char="•"/>
              <a:tabLst>
                <a:tab pos="207645" algn="l"/>
              </a:tabLst>
            </a:pPr>
            <a:r>
              <a:rPr lang="zh-CN" altLang="en-US" b="1" i="1" spc="-5" dirty="0" smtClean="0">
                <a:solidFill>
                  <a:srgbClr val="C00000"/>
                </a:solidFill>
                <a:latin typeface="Calibri"/>
                <a:cs typeface="Calibri"/>
              </a:rPr>
              <a:t>定位从偏移开始的数据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652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1676400"/>
            <a:ext cx="6172200" cy="3886200"/>
          </a:xfrm>
          <a:custGeom>
            <a:avLst/>
            <a:gdLst/>
            <a:ahLst/>
            <a:cxnLst/>
            <a:rect l="l" t="t" r="r" b="b"/>
            <a:pathLst>
              <a:path w="6172200" h="3886200">
                <a:moveTo>
                  <a:pt x="0" y="0"/>
                </a:moveTo>
                <a:lnTo>
                  <a:pt x="6172200" y="0"/>
                </a:lnTo>
                <a:lnTo>
                  <a:pt x="6172200" y="3886200"/>
                </a:lnTo>
                <a:lnTo>
                  <a:pt x="0" y="3886200"/>
                </a:lnTo>
                <a:lnTo>
                  <a:pt x="0" y="0"/>
                </a:lnTo>
                <a:close/>
              </a:path>
            </a:pathLst>
          </a:custGeom>
          <a:solidFill>
            <a:srgbClr val="D5F1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676400"/>
            <a:ext cx="6172200" cy="3886200"/>
          </a:xfrm>
          <a:custGeom>
            <a:avLst/>
            <a:gdLst/>
            <a:ahLst/>
            <a:cxnLst/>
            <a:rect l="l" t="t" r="r" b="b"/>
            <a:pathLst>
              <a:path w="6172200" h="3886200">
                <a:moveTo>
                  <a:pt x="0" y="0"/>
                </a:moveTo>
                <a:lnTo>
                  <a:pt x="6172200" y="0"/>
                </a:lnTo>
                <a:lnTo>
                  <a:pt x="6172200" y="3886200"/>
                </a:lnTo>
                <a:lnTo>
                  <a:pt x="0" y="3886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" y="1981200"/>
            <a:ext cx="2122805" cy="2438400"/>
          </a:xfrm>
          <a:custGeom>
            <a:avLst/>
            <a:gdLst/>
            <a:ahLst/>
            <a:cxnLst/>
            <a:rect l="l" t="t" r="r" b="b"/>
            <a:pathLst>
              <a:path w="2122805" h="2438400">
                <a:moveTo>
                  <a:pt x="0" y="0"/>
                </a:moveTo>
                <a:lnTo>
                  <a:pt x="2122487" y="0"/>
                </a:lnTo>
                <a:lnTo>
                  <a:pt x="2122487" y="2438400"/>
                </a:lnTo>
                <a:lnTo>
                  <a:pt x="0" y="2438400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" y="1981200"/>
            <a:ext cx="2122805" cy="2438400"/>
          </a:xfrm>
          <a:custGeom>
            <a:avLst/>
            <a:gdLst/>
            <a:ahLst/>
            <a:cxnLst/>
            <a:rect l="l" t="t" r="r" b="b"/>
            <a:pathLst>
              <a:path w="2122805" h="2438400">
                <a:moveTo>
                  <a:pt x="0" y="0"/>
                </a:moveTo>
                <a:lnTo>
                  <a:pt x="2122487" y="0"/>
                </a:lnTo>
                <a:lnTo>
                  <a:pt x="2122487" y="2438400"/>
                </a:lnTo>
                <a:lnTo>
                  <a:pt x="0" y="2438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14800" y="1981200"/>
            <a:ext cx="2122805" cy="2438400"/>
          </a:xfrm>
          <a:custGeom>
            <a:avLst/>
            <a:gdLst/>
            <a:ahLst/>
            <a:cxnLst/>
            <a:rect l="l" t="t" r="r" b="b"/>
            <a:pathLst>
              <a:path w="2122804" h="2438400">
                <a:moveTo>
                  <a:pt x="0" y="0"/>
                </a:moveTo>
                <a:lnTo>
                  <a:pt x="2122487" y="0"/>
                </a:lnTo>
                <a:lnTo>
                  <a:pt x="2122487" y="2438400"/>
                </a:lnTo>
                <a:lnTo>
                  <a:pt x="0" y="2438400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14800" y="1981200"/>
            <a:ext cx="2122805" cy="2438400"/>
          </a:xfrm>
          <a:custGeom>
            <a:avLst/>
            <a:gdLst/>
            <a:ahLst/>
            <a:cxnLst/>
            <a:rect l="l" t="t" r="r" b="b"/>
            <a:pathLst>
              <a:path w="2122804" h="2438400">
                <a:moveTo>
                  <a:pt x="0" y="0"/>
                </a:moveTo>
                <a:lnTo>
                  <a:pt x="2122487" y="0"/>
                </a:lnTo>
                <a:lnTo>
                  <a:pt x="2122487" y="2438400"/>
                </a:lnTo>
                <a:lnTo>
                  <a:pt x="0" y="2438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6196182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Intel </a:t>
            </a:r>
            <a:r>
              <a:rPr spc="-5" dirty="0"/>
              <a:t>Core </a:t>
            </a:r>
            <a:r>
              <a:rPr dirty="0" smtClean="0"/>
              <a:t>i7</a:t>
            </a:r>
            <a:r>
              <a:rPr lang="zh-CN" altLang="en-US" dirty="0"/>
              <a:t>高速缓存层次结构</a:t>
            </a:r>
            <a:endParaRPr spc="-5" dirty="0"/>
          </a:p>
        </p:txBody>
      </p:sp>
      <p:sp>
        <p:nvSpPr>
          <p:cNvPr id="10" name="object 10"/>
          <p:cNvSpPr/>
          <p:nvPr/>
        </p:nvSpPr>
        <p:spPr>
          <a:xfrm>
            <a:off x="546100" y="2133600"/>
            <a:ext cx="977900" cy="304800"/>
          </a:xfrm>
          <a:custGeom>
            <a:avLst/>
            <a:gdLst/>
            <a:ahLst/>
            <a:cxnLst/>
            <a:rect l="l" t="t" r="r" b="b"/>
            <a:pathLst>
              <a:path w="977900" h="304800">
                <a:moveTo>
                  <a:pt x="0" y="0"/>
                </a:moveTo>
                <a:lnTo>
                  <a:pt x="977900" y="0"/>
                </a:lnTo>
                <a:lnTo>
                  <a:pt x="9779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6100" y="2133600"/>
            <a:ext cx="977900" cy="304800"/>
          </a:xfrm>
          <a:custGeom>
            <a:avLst/>
            <a:gdLst/>
            <a:ahLst/>
            <a:cxnLst/>
            <a:rect l="l" t="t" r="r" b="b"/>
            <a:pathLst>
              <a:path w="977900" h="304800">
                <a:moveTo>
                  <a:pt x="0" y="0"/>
                </a:moveTo>
                <a:lnTo>
                  <a:pt x="977900" y="0"/>
                </a:lnTo>
                <a:lnTo>
                  <a:pt x="9779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8962" y="2781300"/>
            <a:ext cx="782955" cy="571500"/>
          </a:xfrm>
          <a:custGeom>
            <a:avLst/>
            <a:gdLst/>
            <a:ahLst/>
            <a:cxnLst/>
            <a:rect l="l" t="t" r="r" b="b"/>
            <a:pathLst>
              <a:path w="782955" h="571500">
                <a:moveTo>
                  <a:pt x="0" y="0"/>
                </a:moveTo>
                <a:lnTo>
                  <a:pt x="782637" y="0"/>
                </a:lnTo>
                <a:lnTo>
                  <a:pt x="7826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8962" y="2781300"/>
            <a:ext cx="782955" cy="571500"/>
          </a:xfrm>
          <a:custGeom>
            <a:avLst/>
            <a:gdLst/>
            <a:ahLst/>
            <a:cxnLst/>
            <a:rect l="l" t="t" r="r" b="b"/>
            <a:pathLst>
              <a:path w="782955" h="571500">
                <a:moveTo>
                  <a:pt x="0" y="0"/>
                </a:moveTo>
                <a:lnTo>
                  <a:pt x="782637" y="0"/>
                </a:lnTo>
                <a:lnTo>
                  <a:pt x="7826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1122" y="2777490"/>
            <a:ext cx="761365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165" algn="ctr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L1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d-cache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24000" y="2781300"/>
            <a:ext cx="795655" cy="571500"/>
          </a:xfrm>
          <a:custGeom>
            <a:avLst/>
            <a:gdLst/>
            <a:ahLst/>
            <a:cxnLst/>
            <a:rect l="l" t="t" r="r" b="b"/>
            <a:pathLst>
              <a:path w="795655" h="571500">
                <a:moveTo>
                  <a:pt x="0" y="0"/>
                </a:moveTo>
                <a:lnTo>
                  <a:pt x="795337" y="0"/>
                </a:lnTo>
                <a:lnTo>
                  <a:pt x="7953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DED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24000" y="2781300"/>
            <a:ext cx="795655" cy="571500"/>
          </a:xfrm>
          <a:custGeom>
            <a:avLst/>
            <a:gdLst/>
            <a:ahLst/>
            <a:cxnLst/>
            <a:rect l="l" t="t" r="r" b="b"/>
            <a:pathLst>
              <a:path w="795655" h="571500">
                <a:moveTo>
                  <a:pt x="0" y="0"/>
                </a:moveTo>
                <a:lnTo>
                  <a:pt x="795337" y="0"/>
                </a:lnTo>
                <a:lnTo>
                  <a:pt x="7953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574260" y="2777490"/>
            <a:ext cx="694055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6990" algn="ctr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L1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i-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spc="-5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5" dirty="0">
                <a:latin typeface="Calibri"/>
                <a:cs typeface="Calibri"/>
              </a:rPr>
              <a:t>h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9600" y="3695700"/>
            <a:ext cx="1710055" cy="571500"/>
          </a:xfrm>
          <a:custGeom>
            <a:avLst/>
            <a:gdLst/>
            <a:ahLst/>
            <a:cxnLst/>
            <a:rect l="l" t="t" r="r" b="b"/>
            <a:pathLst>
              <a:path w="1710055" h="571500">
                <a:moveTo>
                  <a:pt x="0" y="0"/>
                </a:moveTo>
                <a:lnTo>
                  <a:pt x="1709737" y="0"/>
                </a:lnTo>
                <a:lnTo>
                  <a:pt x="17097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600" y="3695700"/>
            <a:ext cx="1710055" cy="571500"/>
          </a:xfrm>
          <a:custGeom>
            <a:avLst/>
            <a:gdLst/>
            <a:ahLst/>
            <a:cxnLst/>
            <a:rect l="l" t="t" r="r" b="b"/>
            <a:pathLst>
              <a:path w="1710055" h="571500">
                <a:moveTo>
                  <a:pt x="0" y="0"/>
                </a:moveTo>
                <a:lnTo>
                  <a:pt x="1709737" y="0"/>
                </a:lnTo>
                <a:lnTo>
                  <a:pt x="17097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8816" y="3829050"/>
            <a:ext cx="155194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L2 </a:t>
            </a:r>
            <a:r>
              <a:rPr sz="1800" b="1" dirty="0">
                <a:latin typeface="Calibri"/>
                <a:cs typeface="Calibri"/>
              </a:rPr>
              <a:t>unified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cache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66800" y="24384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66800" y="33528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05000" y="33528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79900" y="2133600"/>
            <a:ext cx="977900" cy="304800"/>
          </a:xfrm>
          <a:custGeom>
            <a:avLst/>
            <a:gdLst/>
            <a:ahLst/>
            <a:cxnLst/>
            <a:rect l="l" t="t" r="r" b="b"/>
            <a:pathLst>
              <a:path w="977900" h="304800">
                <a:moveTo>
                  <a:pt x="0" y="0"/>
                </a:moveTo>
                <a:lnTo>
                  <a:pt x="977900" y="0"/>
                </a:lnTo>
                <a:lnTo>
                  <a:pt x="9779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79900" y="2133600"/>
            <a:ext cx="977900" cy="304800"/>
          </a:xfrm>
          <a:custGeom>
            <a:avLst/>
            <a:gdLst/>
            <a:ahLst/>
            <a:cxnLst/>
            <a:rect l="l" t="t" r="r" b="b"/>
            <a:pathLst>
              <a:path w="977900" h="304800">
                <a:moveTo>
                  <a:pt x="0" y="0"/>
                </a:moveTo>
                <a:lnTo>
                  <a:pt x="977900" y="0"/>
                </a:lnTo>
                <a:lnTo>
                  <a:pt x="9779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22762" y="2781300"/>
            <a:ext cx="782955" cy="571500"/>
          </a:xfrm>
          <a:custGeom>
            <a:avLst/>
            <a:gdLst/>
            <a:ahLst/>
            <a:cxnLst/>
            <a:rect l="l" t="t" r="r" b="b"/>
            <a:pathLst>
              <a:path w="782954" h="571500">
                <a:moveTo>
                  <a:pt x="0" y="0"/>
                </a:moveTo>
                <a:lnTo>
                  <a:pt x="782637" y="0"/>
                </a:lnTo>
                <a:lnTo>
                  <a:pt x="7826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22762" y="2781300"/>
            <a:ext cx="782955" cy="571500"/>
          </a:xfrm>
          <a:custGeom>
            <a:avLst/>
            <a:gdLst/>
            <a:ahLst/>
            <a:cxnLst/>
            <a:rect l="l" t="t" r="r" b="b"/>
            <a:pathLst>
              <a:path w="782954" h="571500">
                <a:moveTo>
                  <a:pt x="0" y="0"/>
                </a:moveTo>
                <a:lnTo>
                  <a:pt x="782637" y="0"/>
                </a:lnTo>
                <a:lnTo>
                  <a:pt x="7826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334922" y="2777490"/>
            <a:ext cx="761365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165" algn="ctr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L1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d-cache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257800" y="2781300"/>
            <a:ext cx="795655" cy="571500"/>
          </a:xfrm>
          <a:custGeom>
            <a:avLst/>
            <a:gdLst/>
            <a:ahLst/>
            <a:cxnLst/>
            <a:rect l="l" t="t" r="r" b="b"/>
            <a:pathLst>
              <a:path w="795654" h="571500">
                <a:moveTo>
                  <a:pt x="0" y="0"/>
                </a:moveTo>
                <a:lnTo>
                  <a:pt x="795337" y="0"/>
                </a:lnTo>
                <a:lnTo>
                  <a:pt x="7953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DED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57800" y="2781300"/>
            <a:ext cx="795655" cy="571500"/>
          </a:xfrm>
          <a:custGeom>
            <a:avLst/>
            <a:gdLst/>
            <a:ahLst/>
            <a:cxnLst/>
            <a:rect l="l" t="t" r="r" b="b"/>
            <a:pathLst>
              <a:path w="795654" h="571500">
                <a:moveTo>
                  <a:pt x="0" y="0"/>
                </a:moveTo>
                <a:lnTo>
                  <a:pt x="795337" y="0"/>
                </a:lnTo>
                <a:lnTo>
                  <a:pt x="7953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308060" y="2777490"/>
            <a:ext cx="694055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6990" algn="ctr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L1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i-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spc="-5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5" dirty="0">
                <a:latin typeface="Calibri"/>
                <a:cs typeface="Calibri"/>
              </a:rPr>
              <a:t>h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343400" y="3695700"/>
            <a:ext cx="1710055" cy="571500"/>
          </a:xfrm>
          <a:custGeom>
            <a:avLst/>
            <a:gdLst/>
            <a:ahLst/>
            <a:cxnLst/>
            <a:rect l="l" t="t" r="r" b="b"/>
            <a:pathLst>
              <a:path w="1710054" h="571500">
                <a:moveTo>
                  <a:pt x="0" y="0"/>
                </a:moveTo>
                <a:lnTo>
                  <a:pt x="1709737" y="0"/>
                </a:lnTo>
                <a:lnTo>
                  <a:pt x="17097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43400" y="3695700"/>
            <a:ext cx="1710055" cy="571500"/>
          </a:xfrm>
          <a:custGeom>
            <a:avLst/>
            <a:gdLst/>
            <a:ahLst/>
            <a:cxnLst/>
            <a:rect l="l" t="t" r="r" b="b"/>
            <a:pathLst>
              <a:path w="1710054" h="571500">
                <a:moveTo>
                  <a:pt x="0" y="0"/>
                </a:moveTo>
                <a:lnTo>
                  <a:pt x="1709737" y="0"/>
                </a:lnTo>
                <a:lnTo>
                  <a:pt x="17097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422616" y="3829050"/>
            <a:ext cx="155194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L2 </a:t>
            </a:r>
            <a:r>
              <a:rPr sz="1800" b="1" dirty="0">
                <a:latin typeface="Calibri"/>
                <a:cs typeface="Calibri"/>
              </a:rPr>
              <a:t>unified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cache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800600" y="24384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00600" y="33528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38800" y="33528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57886" y="3000231"/>
            <a:ext cx="35115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latin typeface="Calibri"/>
                <a:cs typeface="Calibri"/>
              </a:rPr>
              <a:t>…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447800" y="42672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81600" y="42672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98550" y="4800600"/>
            <a:ext cx="4387850" cy="571500"/>
          </a:xfrm>
          <a:custGeom>
            <a:avLst/>
            <a:gdLst/>
            <a:ahLst/>
            <a:cxnLst/>
            <a:rect l="l" t="t" r="r" b="b"/>
            <a:pathLst>
              <a:path w="4387850" h="571500">
                <a:moveTo>
                  <a:pt x="0" y="0"/>
                </a:moveTo>
                <a:lnTo>
                  <a:pt x="4387850" y="0"/>
                </a:lnTo>
                <a:lnTo>
                  <a:pt x="438785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98550" y="4800600"/>
            <a:ext cx="4387850" cy="571500"/>
          </a:xfrm>
          <a:custGeom>
            <a:avLst/>
            <a:gdLst/>
            <a:ahLst/>
            <a:cxnLst/>
            <a:rect l="l" t="t" r="r" b="b"/>
            <a:pathLst>
              <a:path w="4387850" h="571500">
                <a:moveTo>
                  <a:pt x="0" y="0"/>
                </a:moveTo>
                <a:lnTo>
                  <a:pt x="4387850" y="0"/>
                </a:lnTo>
                <a:lnTo>
                  <a:pt x="438785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331516" y="4796790"/>
            <a:ext cx="1921510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415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L3 </a:t>
            </a:r>
            <a:r>
              <a:rPr sz="1800" b="1" dirty="0">
                <a:latin typeface="Calibri"/>
                <a:cs typeface="Calibri"/>
              </a:rPr>
              <a:t>unified </a:t>
            </a:r>
            <a:r>
              <a:rPr sz="1800" b="1" spc="-5" dirty="0">
                <a:latin typeface="Calibri"/>
                <a:cs typeface="Calibri"/>
              </a:rPr>
              <a:t>cache  (shared by all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cores)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28600" y="6057900"/>
            <a:ext cx="6172200" cy="571500"/>
          </a:xfrm>
          <a:custGeom>
            <a:avLst/>
            <a:gdLst/>
            <a:ahLst/>
            <a:cxnLst/>
            <a:rect l="l" t="t" r="r" b="b"/>
            <a:pathLst>
              <a:path w="6172200" h="571500">
                <a:moveTo>
                  <a:pt x="0" y="0"/>
                </a:moveTo>
                <a:lnTo>
                  <a:pt x="6172200" y="0"/>
                </a:lnTo>
                <a:lnTo>
                  <a:pt x="61722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D5F1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8600" y="6057900"/>
            <a:ext cx="6172200" cy="571500"/>
          </a:xfrm>
          <a:custGeom>
            <a:avLst/>
            <a:gdLst/>
            <a:ahLst/>
            <a:cxnLst/>
            <a:rect l="l" t="t" r="r" b="b"/>
            <a:pathLst>
              <a:path w="6172200" h="571500">
                <a:moveTo>
                  <a:pt x="0" y="0"/>
                </a:moveTo>
                <a:lnTo>
                  <a:pt x="6172200" y="0"/>
                </a:lnTo>
                <a:lnTo>
                  <a:pt x="61722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629026" y="6191250"/>
            <a:ext cx="136969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Main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371850" y="537210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31140" y="1325879"/>
            <a:ext cx="4770755" cy="1082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 smtClean="0">
                <a:latin typeface="Calibri"/>
                <a:cs typeface="Calibri"/>
              </a:rPr>
              <a:t>处理器封装</a:t>
            </a:r>
            <a:endParaRPr sz="1800" dirty="0" smtClean="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840"/>
              </a:spcBef>
              <a:tabLst>
                <a:tab pos="3898265" algn="l"/>
              </a:tabLst>
            </a:pPr>
            <a:r>
              <a:rPr sz="1800" b="1" spc="-10" dirty="0" smtClean="0">
                <a:latin typeface="Calibri"/>
                <a:cs typeface="Calibri"/>
              </a:rPr>
              <a:t>Core </a:t>
            </a:r>
            <a:r>
              <a:rPr sz="1800" b="1" dirty="0">
                <a:latin typeface="Calibri"/>
                <a:cs typeface="Calibri"/>
              </a:rPr>
              <a:t>0	</a:t>
            </a:r>
            <a:r>
              <a:rPr sz="1800" b="1" spc="-10" dirty="0" smtClean="0">
                <a:latin typeface="Calibri"/>
                <a:cs typeface="Calibri"/>
              </a:rPr>
              <a:t>Core</a:t>
            </a:r>
            <a:r>
              <a:rPr sz="1800" b="1" spc="-105" dirty="0" smtClean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3</a:t>
            </a:r>
            <a:endParaRPr sz="1800" dirty="0">
              <a:latin typeface="Calibri"/>
              <a:cs typeface="Calibri"/>
            </a:endParaRPr>
          </a:p>
          <a:p>
            <a:pPr marL="583565">
              <a:lnSpc>
                <a:spcPct val="100000"/>
              </a:lnSpc>
              <a:spcBef>
                <a:spcPts val="1200"/>
              </a:spcBef>
              <a:tabLst>
                <a:tab pos="4317365" algn="l"/>
              </a:tabLst>
            </a:pP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s	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49" name="object 49"/>
          <p:cNvSpPr txBox="1"/>
          <p:nvPr/>
        </p:nvSpPr>
        <p:spPr>
          <a:xfrm>
            <a:off x="6631940" y="1706956"/>
            <a:ext cx="221488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L1 </a:t>
            </a:r>
            <a:r>
              <a:rPr lang="zh-CN" altLang="en-US" b="1" spc="-5" dirty="0" smtClean="0">
                <a:latin typeface="Calibri"/>
                <a:cs typeface="Calibri"/>
              </a:rPr>
              <a:t>指令高速缓存</a:t>
            </a:r>
            <a:r>
              <a:rPr sz="1800" b="1" spc="-5" dirty="0" smtClean="0">
                <a:latin typeface="Calibri"/>
                <a:cs typeface="Calibri"/>
              </a:rPr>
              <a:t> </a:t>
            </a:r>
            <a:r>
              <a:rPr lang="zh-CN" altLang="en-US" b="1" dirty="0">
                <a:latin typeface="Calibri"/>
                <a:cs typeface="Calibri"/>
              </a:rPr>
              <a:t>和</a:t>
            </a:r>
            <a:r>
              <a:rPr sz="1800" b="1" spc="-70" dirty="0" smtClean="0">
                <a:latin typeface="Calibri"/>
                <a:cs typeface="Calibri"/>
              </a:rPr>
              <a:t> </a:t>
            </a:r>
            <a:r>
              <a:rPr lang="zh-CN" altLang="en-US" b="1" spc="-5" dirty="0" smtClean="0">
                <a:latin typeface="Calibri"/>
                <a:cs typeface="Calibri"/>
              </a:rPr>
              <a:t>数据高速缓存</a:t>
            </a:r>
            <a:r>
              <a:rPr sz="1800" b="1" spc="-5" dirty="0" smtClean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32 </a:t>
            </a:r>
            <a:r>
              <a:rPr sz="1800" spc="-10" dirty="0">
                <a:latin typeface="Calibri"/>
                <a:cs typeface="Calibri"/>
              </a:rPr>
              <a:t>KB,</a:t>
            </a:r>
            <a:r>
              <a:rPr sz="1800" spc="340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8-way,</a:t>
            </a:r>
            <a:endParaRPr sz="1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lang="zh-CN" altLang="en-US" spc="-5" dirty="0" smtClean="0">
                <a:latin typeface="Calibri"/>
                <a:cs typeface="Calibri"/>
              </a:rPr>
              <a:t>访问时间</a:t>
            </a:r>
            <a:r>
              <a:rPr sz="1800" spc="-5" dirty="0" smtClean="0">
                <a:latin typeface="Calibri"/>
                <a:cs typeface="Calibri"/>
              </a:rPr>
              <a:t>: </a:t>
            </a:r>
            <a:r>
              <a:rPr sz="1800" dirty="0" smtClean="0">
                <a:latin typeface="Calibri"/>
                <a:cs typeface="Calibri"/>
              </a:rPr>
              <a:t>4</a:t>
            </a:r>
            <a:r>
              <a:rPr lang="zh-CN" altLang="en-US" sz="1800" dirty="0" smtClean="0">
                <a:latin typeface="Calibri"/>
                <a:cs typeface="Calibri"/>
              </a:rPr>
              <a:t>周期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632168" y="2804236"/>
            <a:ext cx="204787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L2 </a:t>
            </a:r>
            <a:r>
              <a:rPr lang="zh-CN" altLang="en-US" b="1" dirty="0" smtClean="0">
                <a:latin typeface="Calibri"/>
                <a:cs typeface="Calibri"/>
              </a:rPr>
              <a:t>统一的高速缓存</a:t>
            </a:r>
            <a:r>
              <a:rPr sz="1800" b="1" spc="-10" dirty="0" smtClean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521334">
              <a:lnSpc>
                <a:spcPct val="100000"/>
              </a:lnSpc>
            </a:pPr>
            <a:r>
              <a:rPr sz="1800" dirty="0" smtClean="0">
                <a:latin typeface="Calibri"/>
                <a:cs typeface="Calibri"/>
              </a:rPr>
              <a:t>256 </a:t>
            </a:r>
            <a:r>
              <a:rPr sz="1800" spc="-10" dirty="0" smtClean="0">
                <a:latin typeface="Calibri"/>
                <a:cs typeface="Calibri"/>
              </a:rPr>
              <a:t>KB,</a:t>
            </a:r>
            <a:r>
              <a:rPr sz="1800" spc="-65" dirty="0" smtClean="0">
                <a:latin typeface="Calibri"/>
                <a:cs typeface="Calibri"/>
              </a:rPr>
              <a:t> </a:t>
            </a:r>
            <a:r>
              <a:rPr sz="1800" spc="-60" dirty="0" smtClean="0">
                <a:latin typeface="Calibri"/>
                <a:cs typeface="Calibri"/>
              </a:rPr>
              <a:t>8-way,</a:t>
            </a:r>
            <a:endParaRPr sz="1800" dirty="0" smtClean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lang="zh-CN" altLang="en-US" spc="-5" dirty="0" smtClean="0">
                <a:cs typeface="Calibri"/>
              </a:rPr>
              <a:t>访问时间</a:t>
            </a:r>
            <a:r>
              <a:rPr sz="1800" spc="-5" dirty="0" smtClean="0">
                <a:latin typeface="Calibri"/>
                <a:cs typeface="Calibri"/>
              </a:rPr>
              <a:t>: 10</a:t>
            </a:r>
            <a:r>
              <a:rPr sz="1800" spc="-60" dirty="0" smtClean="0">
                <a:latin typeface="Calibri"/>
                <a:cs typeface="Calibri"/>
              </a:rPr>
              <a:t> </a:t>
            </a:r>
            <a:r>
              <a:rPr lang="zh-CN" altLang="en-US" sz="1800" spc="-10" dirty="0" smtClean="0">
                <a:latin typeface="Calibri"/>
                <a:cs typeface="Calibri"/>
              </a:rPr>
              <a:t>周期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632168" y="3901516"/>
            <a:ext cx="23495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L3 </a:t>
            </a:r>
            <a:r>
              <a:rPr lang="zh-CN" altLang="en-US" b="1" dirty="0" smtClean="0">
                <a:latin typeface="Calibri"/>
                <a:cs typeface="Calibri"/>
              </a:rPr>
              <a:t>统一的高速缓存</a:t>
            </a:r>
            <a:r>
              <a:rPr sz="1800" b="1" spc="-10" dirty="0" smtClean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8 </a:t>
            </a:r>
            <a:r>
              <a:rPr sz="1800" spc="-10" dirty="0">
                <a:latin typeface="Calibri"/>
                <a:cs typeface="Calibri"/>
              </a:rPr>
              <a:t>MB,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16-way,</a:t>
            </a:r>
            <a:endParaRPr sz="1800" dirty="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lang="zh-CN" altLang="en-US" spc="-5" dirty="0">
                <a:latin typeface="Calibri"/>
                <a:cs typeface="Calibri"/>
              </a:rPr>
              <a:t>访问时间</a:t>
            </a:r>
            <a:r>
              <a:rPr sz="1800" spc="-5" dirty="0" smtClean="0">
                <a:latin typeface="Calibri"/>
                <a:cs typeface="Calibri"/>
              </a:rPr>
              <a:t>: </a:t>
            </a:r>
            <a:r>
              <a:rPr sz="1800" spc="-5" dirty="0">
                <a:latin typeface="Calibri"/>
                <a:cs typeface="Calibri"/>
              </a:rPr>
              <a:t>40-75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lang="zh-CN" altLang="en-US" spc="-10" dirty="0">
                <a:latin typeface="Calibri"/>
                <a:cs typeface="Calibri"/>
              </a:rPr>
              <a:t>周期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632168" y="4998796"/>
            <a:ext cx="215392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b="1" dirty="0">
                <a:latin typeface="Calibri"/>
                <a:cs typeface="Calibri"/>
              </a:rPr>
              <a:t>块大小</a:t>
            </a:r>
            <a:r>
              <a:rPr sz="1800" spc="-10" dirty="0" smtClean="0">
                <a:latin typeface="Calibri"/>
                <a:cs typeface="Calibri"/>
              </a:rPr>
              <a:t>: </a:t>
            </a:r>
            <a:r>
              <a:rPr lang="zh-CN" altLang="en-US" sz="1800" spc="-10" dirty="0" smtClean="0">
                <a:latin typeface="Calibri"/>
                <a:cs typeface="Calibri"/>
              </a:rPr>
              <a:t>所有缓存都是</a:t>
            </a:r>
            <a:r>
              <a:rPr sz="1800" spc="-5" dirty="0" smtClean="0">
                <a:latin typeface="Calibri"/>
                <a:cs typeface="Calibri"/>
              </a:rPr>
              <a:t>64 </a:t>
            </a:r>
            <a:r>
              <a:rPr lang="zh-CN" altLang="en-US" spc="-10" dirty="0">
                <a:latin typeface="Calibri"/>
                <a:cs typeface="Calibri"/>
              </a:rPr>
              <a:t>字节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232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7759" y="4112069"/>
            <a:ext cx="2690495" cy="2441575"/>
          </a:xfrm>
          <a:custGeom>
            <a:avLst/>
            <a:gdLst/>
            <a:ahLst/>
            <a:cxnLst/>
            <a:rect l="l" t="t" r="r" b="b"/>
            <a:pathLst>
              <a:path w="2690495" h="2441575">
                <a:moveTo>
                  <a:pt x="0" y="0"/>
                </a:moveTo>
                <a:lnTo>
                  <a:pt x="2690241" y="0"/>
                </a:lnTo>
                <a:lnTo>
                  <a:pt x="2690241" y="2441143"/>
                </a:lnTo>
                <a:lnTo>
                  <a:pt x="0" y="2441143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00107" y="4800600"/>
            <a:ext cx="5791835" cy="1752600"/>
          </a:xfrm>
          <a:custGeom>
            <a:avLst/>
            <a:gdLst/>
            <a:ahLst/>
            <a:cxnLst/>
            <a:rect l="l" t="t" r="r" b="b"/>
            <a:pathLst>
              <a:path w="5791834" h="1752600">
                <a:moveTo>
                  <a:pt x="0" y="0"/>
                </a:moveTo>
                <a:lnTo>
                  <a:pt x="5791492" y="0"/>
                </a:lnTo>
                <a:lnTo>
                  <a:pt x="5791492" y="1752600"/>
                </a:lnTo>
                <a:lnTo>
                  <a:pt x="0" y="1752600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596836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例子</a:t>
            </a:r>
            <a:r>
              <a:rPr spc="-5" dirty="0" smtClean="0"/>
              <a:t>: </a:t>
            </a:r>
            <a:r>
              <a:rPr spc="-5" dirty="0"/>
              <a:t>Core </a:t>
            </a:r>
            <a:r>
              <a:rPr dirty="0"/>
              <a:t>i7 L1 </a:t>
            </a:r>
            <a:r>
              <a:rPr lang="zh-CN" altLang="en-US" spc="-5" dirty="0" smtClean="0"/>
              <a:t>数据缓存</a:t>
            </a:r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57759" y="1188161"/>
            <a:ext cx="7338059" cy="2871470"/>
          </a:xfrm>
          <a:custGeom>
            <a:avLst/>
            <a:gdLst/>
            <a:ahLst/>
            <a:cxnLst/>
            <a:rect l="l" t="t" r="r" b="b"/>
            <a:pathLst>
              <a:path w="7338059" h="2871470">
                <a:moveTo>
                  <a:pt x="0" y="0"/>
                </a:moveTo>
                <a:lnTo>
                  <a:pt x="7337526" y="0"/>
                </a:lnTo>
                <a:lnTo>
                  <a:pt x="7337526" y="2871431"/>
                </a:lnTo>
                <a:lnTo>
                  <a:pt x="0" y="2871431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8000" y="1188162"/>
            <a:ext cx="4648199" cy="2871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7759" y="5507949"/>
            <a:ext cx="269049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65" marR="710565">
              <a:lnSpc>
                <a:spcPct val="100000"/>
              </a:lnSpc>
            </a:pPr>
            <a:r>
              <a:rPr lang="zh-CN" altLang="en-US" b="1" spc="-5" dirty="0" smtClean="0">
                <a:latin typeface="Calibri"/>
                <a:cs typeface="Calibri"/>
              </a:rPr>
              <a:t>块偏移</a:t>
            </a:r>
            <a:r>
              <a:rPr sz="1800" b="1" spc="-10" dirty="0" smtClean="0">
                <a:latin typeface="Calibri"/>
                <a:cs typeface="Calibri"/>
              </a:rPr>
              <a:t>: </a:t>
            </a:r>
            <a:r>
              <a:rPr sz="1800" b="1" dirty="0">
                <a:latin typeface="Calibri"/>
                <a:cs typeface="Calibri"/>
              </a:rPr>
              <a:t>. </a:t>
            </a:r>
            <a:r>
              <a:rPr lang="zh-CN" altLang="en-US" b="1" dirty="0">
                <a:latin typeface="Calibri"/>
                <a:cs typeface="Calibri"/>
              </a:rPr>
              <a:t>位</a:t>
            </a:r>
            <a:r>
              <a:rPr sz="1800" b="1" dirty="0" smtClean="0">
                <a:latin typeface="Calibri"/>
                <a:cs typeface="Calibri"/>
              </a:rPr>
              <a:t>  </a:t>
            </a:r>
            <a:endParaRPr lang="en-US" sz="1800" b="1" dirty="0" smtClean="0">
              <a:latin typeface="Calibri"/>
              <a:cs typeface="Calibri"/>
            </a:endParaRPr>
          </a:p>
          <a:p>
            <a:pPr marL="227965" marR="710565">
              <a:lnSpc>
                <a:spcPct val="100000"/>
              </a:lnSpc>
            </a:pPr>
            <a:r>
              <a:rPr lang="zh-CN" altLang="en-US" b="1" spc="-5" dirty="0" smtClean="0">
                <a:latin typeface="Calibri"/>
                <a:cs typeface="Calibri"/>
              </a:rPr>
              <a:t>组索引</a:t>
            </a:r>
            <a:r>
              <a:rPr sz="1800" b="1" spc="-5" dirty="0" smtClean="0">
                <a:latin typeface="Calibri"/>
                <a:cs typeface="Calibri"/>
              </a:rPr>
              <a:t>: </a:t>
            </a:r>
            <a:r>
              <a:rPr sz="1800" b="1" dirty="0">
                <a:latin typeface="Calibri"/>
                <a:cs typeface="Calibri"/>
              </a:rPr>
              <a:t>. </a:t>
            </a:r>
            <a:r>
              <a:rPr lang="zh-CN" altLang="en-US" b="1" dirty="0">
                <a:latin typeface="Calibri"/>
                <a:cs typeface="Calibri"/>
              </a:rPr>
              <a:t>位</a:t>
            </a:r>
            <a:r>
              <a:rPr sz="1800" b="1" dirty="0" smtClean="0">
                <a:latin typeface="Calibri"/>
                <a:cs typeface="Calibri"/>
              </a:rPr>
              <a:t>  </a:t>
            </a:r>
            <a:endParaRPr lang="en-US" b="1" spc="-40" dirty="0">
              <a:latin typeface="Calibri"/>
              <a:cs typeface="Calibri"/>
            </a:endParaRPr>
          </a:p>
          <a:p>
            <a:pPr marL="227965" marR="710565">
              <a:lnSpc>
                <a:spcPct val="100000"/>
              </a:lnSpc>
            </a:pPr>
            <a:r>
              <a:rPr lang="zh-CN" altLang="en-US" sz="1800" b="1" spc="-40" dirty="0" smtClean="0">
                <a:latin typeface="Calibri"/>
                <a:cs typeface="Calibri"/>
              </a:rPr>
              <a:t>标记</a:t>
            </a:r>
            <a:r>
              <a:rPr sz="1800" b="1" spc="-40" dirty="0" smtClean="0">
                <a:latin typeface="Calibri"/>
                <a:cs typeface="Calibri"/>
              </a:rPr>
              <a:t>: </a:t>
            </a:r>
            <a:r>
              <a:rPr sz="1800" b="1" dirty="0">
                <a:latin typeface="Calibri"/>
                <a:cs typeface="Calibri"/>
              </a:rPr>
              <a:t>.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lang="zh-CN" altLang="en-US" b="1" dirty="0">
                <a:latin typeface="Calibri"/>
                <a:cs typeface="Calibri"/>
              </a:rPr>
              <a:t>位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4550" y="4179874"/>
            <a:ext cx="2044519" cy="1265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3278842" y="4983479"/>
            <a:ext cx="248412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lang="zh-CN" altLang="en-US" b="1" spc="-5" dirty="0" smtClean="0">
                <a:latin typeface="Calibri"/>
                <a:cs typeface="Calibri"/>
              </a:rPr>
              <a:t>栈地址</a:t>
            </a:r>
            <a:r>
              <a:rPr sz="1800" b="1" spc="-5" dirty="0" smtClean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2110"/>
              </a:lnSpc>
            </a:pP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0x00007f7262a1e010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65857" y="4974335"/>
            <a:ext cx="120332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b="1" spc="-5" dirty="0" smtClean="0">
                <a:solidFill>
                  <a:srgbClr val="C00000"/>
                </a:solidFill>
                <a:latin typeface="Calibri"/>
                <a:cs typeface="Calibri"/>
              </a:rPr>
              <a:t>块偏移</a:t>
            </a:r>
            <a:r>
              <a:rPr sz="1800" b="1" spc="-10" dirty="0" smtClean="0">
                <a:solidFill>
                  <a:srgbClr val="C00000"/>
                </a:solidFill>
                <a:latin typeface="Calibri"/>
                <a:cs typeface="Calibri"/>
              </a:rPr>
              <a:t>:  </a:t>
            </a:r>
            <a:endParaRPr lang="en-US" sz="1800" b="1" spc="-10" dirty="0" smtClean="0">
              <a:solidFill>
                <a:srgbClr val="C00000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zh-CN" altLang="en-US" b="1" spc="-5" dirty="0" smtClean="0">
                <a:solidFill>
                  <a:srgbClr val="C00000"/>
                </a:solidFill>
                <a:latin typeface="Calibri"/>
                <a:cs typeface="Calibri"/>
              </a:rPr>
              <a:t>组索引</a:t>
            </a:r>
            <a:r>
              <a:rPr sz="1800" b="1" spc="-10" dirty="0" smtClean="0">
                <a:solidFill>
                  <a:srgbClr val="C00000"/>
                </a:solidFill>
                <a:latin typeface="Calibri"/>
                <a:cs typeface="Calibri"/>
              </a:rPr>
              <a:t>:  </a:t>
            </a:r>
            <a:endParaRPr lang="en-US" b="1" spc="-4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zh-CN" altLang="en-US" sz="1800" b="1" spc="-40" dirty="0" smtClean="0">
                <a:solidFill>
                  <a:srgbClr val="C00000"/>
                </a:solidFill>
                <a:latin typeface="Calibri"/>
                <a:cs typeface="Calibri"/>
              </a:rPr>
              <a:t>标记</a:t>
            </a:r>
            <a:r>
              <a:rPr sz="1800" b="1" spc="-40" dirty="0" smtClean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65624" y="4974335"/>
            <a:ext cx="572770" cy="859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0x</a:t>
            </a:r>
            <a:r>
              <a:rPr sz="1800" b="1" spc="-20" dirty="0">
                <a:solidFill>
                  <a:srgbClr val="C00000"/>
                </a:solidFill>
                <a:latin typeface="Courier New"/>
                <a:cs typeface="Courier New"/>
              </a:rPr>
              <a:t>?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?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0</a:t>
            </a:r>
            <a:r>
              <a:rPr sz="1800" b="1" spc="-20" dirty="0">
                <a:solidFill>
                  <a:srgbClr val="C00000"/>
                </a:solidFill>
                <a:latin typeface="Courier New"/>
                <a:cs typeface="Courier New"/>
              </a:rPr>
              <a:t>x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??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0x</a:t>
            </a:r>
            <a:r>
              <a:rPr sz="1800" b="1" spc="-20" dirty="0">
                <a:solidFill>
                  <a:srgbClr val="C00000"/>
                </a:solidFill>
                <a:latin typeface="Courier New"/>
                <a:cs typeface="Courier New"/>
              </a:rPr>
              <a:t>?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?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71489" y="750887"/>
            <a:ext cx="1372510" cy="34401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7759" y="1188161"/>
            <a:ext cx="7338059" cy="236667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27965" marR="4530725">
              <a:lnSpc>
                <a:spcPct val="100000"/>
              </a:lnSpc>
              <a:spcBef>
                <a:spcPts val="795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32 kB </a:t>
            </a:r>
            <a:r>
              <a:rPr lang="zh-CN" altLang="en-US" sz="1800" b="1" dirty="0" smtClean="0">
                <a:solidFill>
                  <a:srgbClr val="C00000"/>
                </a:solidFill>
                <a:latin typeface="Calibri"/>
                <a:cs typeface="Calibri"/>
              </a:rPr>
              <a:t>的</a:t>
            </a:r>
            <a:r>
              <a:rPr sz="18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8</a:t>
            </a:r>
            <a:r>
              <a:rPr lang="zh-CN" altLang="en-US" sz="18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路组相联</a:t>
            </a:r>
            <a:endParaRPr lang="en-US" altLang="zh-CN" b="1" spc="-15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227965" marR="4530725">
              <a:lnSpc>
                <a:spcPct val="100000"/>
              </a:lnSpc>
              <a:spcBef>
                <a:spcPts val="795"/>
              </a:spcBef>
            </a:pPr>
            <a:r>
              <a:rPr sz="1800" b="1" spc="-5" dirty="0" smtClean="0">
                <a:solidFill>
                  <a:srgbClr val="C00000"/>
                </a:solidFill>
                <a:latin typeface="Calibri"/>
                <a:cs typeface="Calibri"/>
              </a:rPr>
              <a:t>64</a:t>
            </a:r>
            <a:r>
              <a:rPr sz="1800" b="1" spc="-70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zh-CN" altLang="en-US" b="1" spc="-5" dirty="0" smtClean="0">
                <a:solidFill>
                  <a:srgbClr val="C00000"/>
                </a:solidFill>
                <a:latin typeface="Calibri"/>
                <a:cs typeface="Calibri"/>
              </a:rPr>
              <a:t>字节</a:t>
            </a:r>
            <a:r>
              <a:rPr sz="1800" b="1" spc="-5" dirty="0" smtClean="0">
                <a:solidFill>
                  <a:srgbClr val="C00000"/>
                </a:solidFill>
                <a:latin typeface="Calibri"/>
                <a:cs typeface="Calibri"/>
              </a:rPr>
              <a:t>/</a:t>
            </a:r>
            <a:r>
              <a:rPr lang="zh-CN" altLang="en-US" sz="1800" b="1" spc="-5" dirty="0" smtClean="0">
                <a:solidFill>
                  <a:srgbClr val="C00000"/>
                </a:solidFill>
                <a:latin typeface="Calibri"/>
                <a:cs typeface="Calibri"/>
              </a:rPr>
              <a:t>块</a:t>
            </a:r>
            <a:endParaRPr sz="1800" dirty="0">
              <a:latin typeface="Calibri"/>
              <a:cs typeface="Calibri"/>
            </a:endParaRPr>
          </a:p>
          <a:p>
            <a:pPr marL="227965">
              <a:lnSpc>
                <a:spcPct val="100000"/>
              </a:lnSpc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47 </a:t>
            </a:r>
            <a:r>
              <a:rPr lang="zh-CN" altLang="en-US" b="1" dirty="0" smtClean="0">
                <a:solidFill>
                  <a:srgbClr val="C00000"/>
                </a:solidFill>
                <a:latin typeface="Calibri"/>
                <a:cs typeface="Calibri"/>
              </a:rPr>
              <a:t>位地址范围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22796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B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endParaRPr sz="1800" dirty="0">
              <a:latin typeface="Calibri"/>
              <a:cs typeface="Calibri"/>
            </a:endParaRPr>
          </a:p>
          <a:p>
            <a:pPr marL="227965">
              <a:lnSpc>
                <a:spcPct val="100000"/>
              </a:lnSpc>
              <a:tabLst>
                <a:tab pos="712470" algn="l"/>
              </a:tabLst>
            </a:pPr>
            <a:r>
              <a:rPr sz="1800" b="1" dirty="0">
                <a:latin typeface="Calibri"/>
                <a:cs typeface="Calibri"/>
              </a:rPr>
              <a:t>S =	, s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endParaRPr sz="1800" dirty="0">
              <a:latin typeface="Calibri"/>
              <a:cs typeface="Calibri"/>
            </a:endParaRPr>
          </a:p>
          <a:p>
            <a:pPr marL="227965" marR="6222365">
              <a:lnSpc>
                <a:spcPct val="100000"/>
              </a:lnSpc>
              <a:tabLst>
                <a:tab pos="715645" algn="l"/>
              </a:tabLst>
            </a:pP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	,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  C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dirty="0" smtClean="0">
                <a:latin typeface="Calibri"/>
                <a:cs typeface="Calibri"/>
              </a:rPr>
              <a:t>=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84176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6883" y="6668801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b="1" spc="-5" dirty="0">
                <a:latin typeface="Calibri"/>
                <a:cs typeface="Calibri"/>
              </a:rPr>
              <a:t>2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1600" y="1412776"/>
            <a:ext cx="7056784" cy="28546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600" b="1" spc="-5" dirty="0" smtClean="0">
                <a:latin typeface="Calibri"/>
                <a:cs typeface="Calibri"/>
              </a:rPr>
              <a:t>高速缓存存储器组织结构和</a:t>
            </a:r>
            <a:r>
              <a:rPr lang="zh-CN" altLang="en-US" sz="3600" b="1" spc="-5" dirty="0">
                <a:latin typeface="Calibri"/>
                <a:cs typeface="Calibri"/>
              </a:rPr>
              <a:t>操作</a:t>
            </a:r>
            <a:endParaRPr sz="3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600" b="1" spc="-5" dirty="0" smtClean="0">
                <a:solidFill>
                  <a:srgbClr val="C0C0C0"/>
                </a:solidFill>
                <a:latin typeface="Calibri"/>
                <a:cs typeface="Calibri"/>
              </a:rPr>
              <a:t>高速缓存对程序性能的影响</a:t>
            </a:r>
            <a:endParaRPr sz="36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3200" dirty="0" smtClean="0">
                <a:solidFill>
                  <a:srgbClr val="C0C0C0"/>
                </a:solidFill>
                <a:latin typeface="Calibri"/>
                <a:cs typeface="Calibri"/>
              </a:rPr>
              <a:t>存储器山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3200" spc="-5" dirty="0">
                <a:solidFill>
                  <a:srgbClr val="C0C0C0"/>
                </a:solidFill>
                <a:latin typeface="Calibri"/>
                <a:cs typeface="Calibri"/>
              </a:rPr>
              <a:t>重</a:t>
            </a:r>
            <a:r>
              <a:rPr lang="zh-CN" altLang="en-US" sz="3200" spc="-5" dirty="0" smtClean="0">
                <a:solidFill>
                  <a:srgbClr val="C0C0C0"/>
                </a:solidFill>
                <a:latin typeface="Calibri"/>
                <a:cs typeface="Calibri"/>
              </a:rPr>
              <a:t>新排列循环以提高空间局部性</a:t>
            </a:r>
            <a:endParaRPr lang="en-US" altLang="zh-CN" sz="3200" spc="-5" dirty="0" smtClean="0">
              <a:solidFill>
                <a:srgbClr val="C0C0C0"/>
              </a:solidFill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3200" spc="-5" dirty="0" smtClean="0">
                <a:solidFill>
                  <a:srgbClr val="C0C0C0"/>
                </a:solidFill>
                <a:latin typeface="Calibri"/>
                <a:cs typeface="Calibri"/>
              </a:rPr>
              <a:t>使用分块来提高时间局部性</a:t>
            </a:r>
            <a:endParaRPr lang="en-US" altLang="zh-CN" sz="3200" spc="-5" dirty="0" smtClean="0">
              <a:solidFill>
                <a:srgbClr val="C0C0C0"/>
              </a:solidFill>
              <a:latin typeface="Calibri"/>
              <a:cs typeface="Calibri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758" y="513402"/>
            <a:ext cx="4430395" cy="553998"/>
          </a:xfrm>
        </p:spPr>
        <p:txBody>
          <a:bodyPr/>
          <a:lstStyle/>
          <a:p>
            <a:r>
              <a:rPr lang="zh-CN" altLang="en-US" dirty="0" smtClean="0"/>
              <a:t>要点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394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7759" y="4112069"/>
            <a:ext cx="2690495" cy="2441575"/>
          </a:xfrm>
          <a:custGeom>
            <a:avLst/>
            <a:gdLst/>
            <a:ahLst/>
            <a:cxnLst/>
            <a:rect l="l" t="t" r="r" b="b"/>
            <a:pathLst>
              <a:path w="2690495" h="2441575">
                <a:moveTo>
                  <a:pt x="0" y="0"/>
                </a:moveTo>
                <a:lnTo>
                  <a:pt x="2690241" y="0"/>
                </a:lnTo>
                <a:lnTo>
                  <a:pt x="2690241" y="2441143"/>
                </a:lnTo>
                <a:lnTo>
                  <a:pt x="0" y="2441143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00107" y="4800600"/>
            <a:ext cx="5791835" cy="1752600"/>
          </a:xfrm>
          <a:custGeom>
            <a:avLst/>
            <a:gdLst/>
            <a:ahLst/>
            <a:cxnLst/>
            <a:rect l="l" t="t" r="r" b="b"/>
            <a:pathLst>
              <a:path w="5791834" h="1752600">
                <a:moveTo>
                  <a:pt x="0" y="0"/>
                </a:moveTo>
                <a:lnTo>
                  <a:pt x="5791492" y="0"/>
                </a:lnTo>
                <a:lnTo>
                  <a:pt x="5791492" y="1752600"/>
                </a:lnTo>
                <a:lnTo>
                  <a:pt x="0" y="1752600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596836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例子</a:t>
            </a:r>
            <a:r>
              <a:rPr lang="en-US" altLang="zh-CN" spc="-5" dirty="0"/>
              <a:t>: Core </a:t>
            </a:r>
            <a:r>
              <a:rPr lang="en-US" altLang="zh-CN" dirty="0"/>
              <a:t>i7 L1 </a:t>
            </a:r>
            <a:r>
              <a:rPr lang="zh-CN" altLang="en-US" spc="-5" dirty="0"/>
              <a:t>数据缓存</a:t>
            </a:r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57759" y="1188161"/>
            <a:ext cx="7338059" cy="2871470"/>
          </a:xfrm>
          <a:custGeom>
            <a:avLst/>
            <a:gdLst/>
            <a:ahLst/>
            <a:cxnLst/>
            <a:rect l="l" t="t" r="r" b="b"/>
            <a:pathLst>
              <a:path w="7338059" h="2871470">
                <a:moveTo>
                  <a:pt x="0" y="0"/>
                </a:moveTo>
                <a:lnTo>
                  <a:pt x="7337526" y="0"/>
                </a:lnTo>
                <a:lnTo>
                  <a:pt x="7337526" y="2871431"/>
                </a:lnTo>
                <a:lnTo>
                  <a:pt x="0" y="2871431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8000" y="1188162"/>
            <a:ext cx="4648199" cy="2871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7759" y="5507949"/>
            <a:ext cx="269049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65" marR="654050">
              <a:lnSpc>
                <a:spcPct val="100000"/>
              </a:lnSpc>
            </a:pPr>
            <a:r>
              <a:rPr lang="zh-CN" altLang="en-US" b="1" spc="-5" dirty="0">
                <a:latin typeface="Calibri"/>
                <a:cs typeface="Calibri"/>
              </a:rPr>
              <a:t>块偏移</a:t>
            </a:r>
            <a:r>
              <a:rPr sz="1800" b="1" spc="-10" dirty="0" smtClean="0">
                <a:latin typeface="Calibri"/>
                <a:cs typeface="Calibri"/>
              </a:rPr>
              <a:t>: </a:t>
            </a:r>
            <a:r>
              <a:rPr sz="1800" b="1" dirty="0">
                <a:latin typeface="Calibri"/>
                <a:cs typeface="Calibri"/>
              </a:rPr>
              <a:t>6 bits  </a:t>
            </a:r>
            <a:endParaRPr lang="en-US" sz="1800" b="1" dirty="0" smtClean="0">
              <a:latin typeface="Calibri"/>
              <a:cs typeface="Calibri"/>
            </a:endParaRPr>
          </a:p>
          <a:p>
            <a:pPr marL="227965" marR="654050">
              <a:lnSpc>
                <a:spcPct val="100000"/>
              </a:lnSpc>
            </a:pPr>
            <a:r>
              <a:rPr lang="zh-CN" altLang="en-US" b="1" spc="-5" dirty="0" smtClean="0">
                <a:latin typeface="Calibri"/>
                <a:cs typeface="Calibri"/>
              </a:rPr>
              <a:t>组</a:t>
            </a:r>
            <a:r>
              <a:rPr lang="zh-CN" altLang="en-US" b="1" spc="-5" dirty="0">
                <a:latin typeface="Calibri"/>
                <a:cs typeface="Calibri"/>
              </a:rPr>
              <a:t>索引</a:t>
            </a:r>
            <a:r>
              <a:rPr sz="1800" b="1" spc="-5" dirty="0" smtClean="0">
                <a:latin typeface="Calibri"/>
                <a:cs typeface="Calibri"/>
              </a:rPr>
              <a:t>: </a:t>
            </a:r>
            <a:r>
              <a:rPr sz="1800" b="1" dirty="0">
                <a:latin typeface="Calibri"/>
                <a:cs typeface="Calibri"/>
              </a:rPr>
              <a:t>6 bits  </a:t>
            </a:r>
            <a:endParaRPr lang="en-US" sz="1800" b="1" dirty="0" smtClean="0">
              <a:latin typeface="Calibri"/>
              <a:cs typeface="Calibri"/>
            </a:endParaRPr>
          </a:p>
          <a:p>
            <a:pPr marL="227965" marR="654050">
              <a:lnSpc>
                <a:spcPct val="100000"/>
              </a:lnSpc>
            </a:pPr>
            <a:r>
              <a:rPr lang="zh-CN" altLang="en-US" b="1" spc="-40" dirty="0">
                <a:latin typeface="Calibri"/>
                <a:cs typeface="Calibri"/>
              </a:rPr>
              <a:t>标记</a:t>
            </a:r>
            <a:r>
              <a:rPr sz="1800" b="1" spc="-40" dirty="0" smtClean="0">
                <a:latin typeface="Calibri"/>
                <a:cs typeface="Calibri"/>
              </a:rPr>
              <a:t>: </a:t>
            </a:r>
            <a:r>
              <a:rPr sz="1800" b="1" dirty="0">
                <a:latin typeface="Calibri"/>
                <a:cs typeface="Calibri"/>
              </a:rPr>
              <a:t>35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bits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4550" y="4179874"/>
            <a:ext cx="2044519" cy="1265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91542" y="4983479"/>
            <a:ext cx="2471420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b="1" spc="-5" dirty="0">
                <a:cs typeface="Calibri"/>
              </a:rPr>
              <a:t>栈地址</a:t>
            </a:r>
            <a:r>
              <a:rPr sz="1800" b="1" spc="-5" dirty="0" smtClean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ts val="2110"/>
              </a:lnSpc>
            </a:pP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0x00007f7262a1e</a:t>
            </a:r>
            <a:r>
              <a:rPr sz="1800" b="1" u="heavy" spc="-10" dirty="0">
                <a:solidFill>
                  <a:srgbClr val="C00000"/>
                </a:solidFill>
                <a:latin typeface="Courier New"/>
                <a:cs typeface="Courier New"/>
              </a:rPr>
              <a:t>010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78394" y="4974335"/>
            <a:ext cx="119062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>
              <a:lnSpc>
                <a:spcPct val="100000"/>
              </a:lnSpc>
            </a:pPr>
            <a:r>
              <a:rPr lang="zh-CN" altLang="en-US" b="1" spc="-5" dirty="0">
                <a:solidFill>
                  <a:srgbClr val="C00000"/>
                </a:solidFill>
                <a:latin typeface="Calibri"/>
                <a:cs typeface="Calibri"/>
              </a:rPr>
              <a:t>块</a:t>
            </a:r>
            <a:r>
              <a:rPr lang="zh-CN" altLang="en-US" b="1" spc="-5" dirty="0" smtClean="0">
                <a:solidFill>
                  <a:srgbClr val="C00000"/>
                </a:solidFill>
                <a:latin typeface="Calibri"/>
                <a:cs typeface="Calibri"/>
              </a:rPr>
              <a:t>偏移</a:t>
            </a:r>
            <a:r>
              <a:rPr lang="zh-CN" altLang="en-US" b="1" spc="-10" dirty="0">
                <a:solidFill>
                  <a:srgbClr val="C00000"/>
                </a:solidFill>
                <a:latin typeface="Calibri"/>
                <a:cs typeface="Calibri"/>
              </a:rPr>
              <a:t>：</a:t>
            </a:r>
            <a:r>
              <a:rPr sz="1800" b="1" spc="-10" dirty="0" smtClean="0">
                <a:solidFill>
                  <a:srgbClr val="C00000"/>
                </a:solidFill>
                <a:latin typeface="Calibri"/>
                <a:cs typeface="Calibri"/>
              </a:rPr>
              <a:t>  </a:t>
            </a:r>
            <a:r>
              <a:rPr lang="zh-CN" altLang="en-US" b="1" spc="-5" dirty="0" smtClean="0">
                <a:solidFill>
                  <a:srgbClr val="C00000"/>
                </a:solidFill>
                <a:latin typeface="Calibri"/>
                <a:cs typeface="Calibri"/>
              </a:rPr>
              <a:t>组索引</a:t>
            </a:r>
            <a:r>
              <a:rPr sz="1800" b="1" spc="-10" dirty="0" smtClean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78162" y="4974335"/>
            <a:ext cx="560070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solidFill>
                  <a:srgbClr val="0070C0"/>
                </a:solidFill>
                <a:latin typeface="Courier New"/>
                <a:cs typeface="Courier New"/>
              </a:rPr>
              <a:t>0x</a:t>
            </a:r>
            <a:r>
              <a:rPr sz="1800" b="1" spc="-20" dirty="0">
                <a:solidFill>
                  <a:srgbClr val="0070C0"/>
                </a:solidFill>
                <a:latin typeface="Courier New"/>
                <a:cs typeface="Courier New"/>
              </a:rPr>
              <a:t>1</a:t>
            </a:r>
            <a:r>
              <a:rPr sz="1800" b="1" spc="-5" dirty="0">
                <a:solidFill>
                  <a:srgbClr val="0070C0"/>
                </a:solidFill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  <a:p>
            <a:pPr marL="137160">
              <a:lnSpc>
                <a:spcPct val="100000"/>
              </a:lnSpc>
            </a:pPr>
            <a:r>
              <a:rPr sz="1800" b="1" spc="-5" dirty="0">
                <a:solidFill>
                  <a:srgbClr val="00B050"/>
                </a:solidFill>
                <a:latin typeface="Courier New"/>
                <a:cs typeface="Courier New"/>
              </a:rPr>
              <a:t>0</a:t>
            </a:r>
            <a:r>
              <a:rPr sz="1800" b="1" spc="-20" dirty="0">
                <a:solidFill>
                  <a:srgbClr val="00B050"/>
                </a:solidFill>
                <a:latin typeface="Courier New"/>
                <a:cs typeface="Courier New"/>
              </a:rPr>
              <a:t>x0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78394" y="5522976"/>
            <a:ext cx="23602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843915" algn="l"/>
              </a:tabLst>
            </a:pPr>
            <a:r>
              <a:rPr lang="zh-CN" altLang="en-US" b="1" spc="-40" dirty="0">
                <a:solidFill>
                  <a:srgbClr val="C00000"/>
                </a:solidFill>
                <a:latin typeface="Calibri"/>
                <a:cs typeface="Calibri"/>
              </a:rPr>
              <a:t>标记</a:t>
            </a:r>
            <a:r>
              <a:rPr sz="1800" b="1" spc="-40" dirty="0" smtClean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r>
              <a:rPr sz="1800" b="1" spc="-40" dirty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0x7f7262a1e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771489" y="750887"/>
            <a:ext cx="1372510" cy="34401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7759" y="1188161"/>
            <a:ext cx="7338059" cy="228460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27965" marR="4530725">
              <a:lnSpc>
                <a:spcPct val="100000"/>
              </a:lnSpc>
              <a:spcBef>
                <a:spcPts val="795"/>
              </a:spcBef>
            </a:pPr>
            <a:r>
              <a:rPr lang="en-US" altLang="zh-CN" b="1" dirty="0">
                <a:solidFill>
                  <a:srgbClr val="C00000"/>
                </a:solidFill>
                <a:cs typeface="Calibri"/>
              </a:rPr>
              <a:t>32 kB </a:t>
            </a:r>
            <a:r>
              <a:rPr lang="zh-CN" altLang="en-US" b="1" dirty="0">
                <a:solidFill>
                  <a:srgbClr val="C00000"/>
                </a:solidFill>
                <a:cs typeface="Calibri"/>
              </a:rPr>
              <a:t>的</a:t>
            </a:r>
            <a:r>
              <a:rPr lang="en-US" altLang="zh-CN" b="1" spc="-15" dirty="0">
                <a:solidFill>
                  <a:srgbClr val="C00000"/>
                </a:solidFill>
                <a:cs typeface="Calibri"/>
              </a:rPr>
              <a:t>8</a:t>
            </a:r>
            <a:r>
              <a:rPr lang="zh-CN" altLang="en-US" b="1" spc="-15" dirty="0">
                <a:solidFill>
                  <a:srgbClr val="C00000"/>
                </a:solidFill>
                <a:cs typeface="Calibri"/>
              </a:rPr>
              <a:t>路组相联</a:t>
            </a:r>
          </a:p>
          <a:p>
            <a:pPr marL="227965" marR="4530725">
              <a:lnSpc>
                <a:spcPct val="100000"/>
              </a:lnSpc>
              <a:spcBef>
                <a:spcPts val="795"/>
              </a:spcBef>
            </a:pPr>
            <a:r>
              <a:rPr lang="en-US" altLang="zh-CN" b="1" spc="-5" dirty="0">
                <a:solidFill>
                  <a:srgbClr val="C00000"/>
                </a:solidFill>
                <a:cs typeface="Calibri"/>
              </a:rPr>
              <a:t>64</a:t>
            </a:r>
            <a:r>
              <a:rPr lang="zh-CN" altLang="en-US" b="1" spc="-70" dirty="0">
                <a:solidFill>
                  <a:srgbClr val="C00000"/>
                </a:solidFill>
                <a:cs typeface="Calibri"/>
              </a:rPr>
              <a:t> </a:t>
            </a:r>
            <a:r>
              <a:rPr lang="zh-CN" altLang="en-US" b="1" spc="-5" dirty="0">
                <a:solidFill>
                  <a:srgbClr val="C00000"/>
                </a:solidFill>
                <a:cs typeface="Calibri"/>
              </a:rPr>
              <a:t>字节</a:t>
            </a:r>
            <a:r>
              <a:rPr lang="en-US" altLang="zh-CN" b="1" spc="-5" dirty="0">
                <a:solidFill>
                  <a:srgbClr val="C00000"/>
                </a:solidFill>
                <a:cs typeface="Calibri"/>
              </a:rPr>
              <a:t>/</a:t>
            </a:r>
            <a:r>
              <a:rPr lang="zh-CN" altLang="en-US" b="1" spc="-5" dirty="0">
                <a:solidFill>
                  <a:srgbClr val="C00000"/>
                </a:solidFill>
                <a:cs typeface="Calibri"/>
              </a:rPr>
              <a:t>块</a:t>
            </a:r>
            <a:endParaRPr lang="zh-CN" altLang="en-US" dirty="0">
              <a:cs typeface="Calibri"/>
            </a:endParaRPr>
          </a:p>
          <a:p>
            <a:pPr marL="227965">
              <a:lnSpc>
                <a:spcPct val="100000"/>
              </a:lnSpc>
            </a:pPr>
            <a:r>
              <a:rPr lang="en-US" altLang="zh-CN" b="1" dirty="0">
                <a:solidFill>
                  <a:srgbClr val="C00000"/>
                </a:solidFill>
                <a:cs typeface="Calibri"/>
              </a:rPr>
              <a:t>47 </a:t>
            </a:r>
            <a:r>
              <a:rPr lang="zh-CN" altLang="en-US" b="1" dirty="0">
                <a:solidFill>
                  <a:srgbClr val="C00000"/>
                </a:solidFill>
                <a:cs typeface="Calibri"/>
              </a:rPr>
              <a:t>位地址范围</a:t>
            </a:r>
            <a:endParaRPr lang="zh-CN" altLang="en-US" dirty="0">
              <a:cs typeface="Calibri"/>
            </a:endParaRPr>
          </a:p>
          <a:p>
            <a:pPr marL="227965">
              <a:lnSpc>
                <a:spcPct val="100000"/>
              </a:lnSpc>
              <a:spcBef>
                <a:spcPts val="1095"/>
              </a:spcBef>
            </a:pPr>
            <a:r>
              <a:rPr sz="1800" b="1" dirty="0" smtClean="0">
                <a:latin typeface="Calibri"/>
                <a:cs typeface="Calibri"/>
              </a:rPr>
              <a:t>B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64</a:t>
            </a:r>
            <a:endParaRPr sz="1800" dirty="0">
              <a:latin typeface="Calibri"/>
              <a:cs typeface="Calibri"/>
            </a:endParaRPr>
          </a:p>
          <a:p>
            <a:pPr marL="22796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S = 64, s =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6</a:t>
            </a:r>
            <a:endParaRPr sz="1800" dirty="0">
              <a:latin typeface="Calibri"/>
              <a:cs typeface="Calibri"/>
            </a:endParaRPr>
          </a:p>
          <a:p>
            <a:pPr marL="22796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E = </a:t>
            </a:r>
            <a:r>
              <a:rPr sz="1800" b="1" spc="-5" dirty="0">
                <a:latin typeface="Calibri"/>
                <a:cs typeface="Calibri"/>
              </a:rPr>
              <a:t>8, </a:t>
            </a:r>
            <a:r>
              <a:rPr sz="1800" b="1" dirty="0">
                <a:latin typeface="Calibri"/>
                <a:cs typeface="Calibri"/>
              </a:rPr>
              <a:t>e =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3</a:t>
            </a:r>
            <a:endParaRPr sz="1800" dirty="0">
              <a:latin typeface="Calibri"/>
              <a:cs typeface="Calibri"/>
            </a:endParaRPr>
          </a:p>
          <a:p>
            <a:pPr marL="22796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C = 64 x 64 x 8 =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32,768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84482" y="6049743"/>
            <a:ext cx="192532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solidFill>
                  <a:srgbClr val="00B050"/>
                </a:solidFill>
                <a:latin typeface="Courier New"/>
                <a:cs typeface="Courier New"/>
              </a:rPr>
              <a:t>0000 00</a:t>
            </a:r>
            <a:r>
              <a:rPr sz="1800" b="1" spc="-5" dirty="0">
                <a:solidFill>
                  <a:srgbClr val="0070C0"/>
                </a:solidFill>
                <a:latin typeface="Courier New"/>
                <a:cs typeface="Courier New"/>
              </a:rPr>
              <a:t>01</a:t>
            </a:r>
            <a:r>
              <a:rPr sz="1800" b="1" spc="-114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70C0"/>
                </a:solidFill>
                <a:latin typeface="Courier New"/>
                <a:cs typeface="Courier New"/>
              </a:rPr>
              <a:t>0000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14800" y="5557314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533400"/>
                </a:moveTo>
                <a:lnTo>
                  <a:pt x="121920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70055" y="5562600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152400" y="533400"/>
                </a:moveTo>
                <a:lnTo>
                  <a:pt x="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43842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722757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/>
              <a:t>示例：直接映射高速缓存</a:t>
            </a:r>
            <a:r>
              <a:rPr dirty="0" smtClean="0"/>
              <a:t> </a:t>
            </a:r>
            <a:r>
              <a:rPr spc="-5" dirty="0"/>
              <a:t>(E </a:t>
            </a:r>
            <a:r>
              <a:rPr dirty="0"/>
              <a:t>=</a:t>
            </a:r>
            <a:r>
              <a:rPr spc="-40" dirty="0"/>
              <a:t> </a:t>
            </a:r>
            <a:r>
              <a:rPr dirty="0"/>
              <a:t>1)</a:t>
            </a:r>
          </a:p>
        </p:txBody>
      </p:sp>
      <p:sp>
        <p:nvSpPr>
          <p:cNvPr id="4" name="object 4"/>
          <p:cNvSpPr/>
          <p:nvPr/>
        </p:nvSpPr>
        <p:spPr>
          <a:xfrm>
            <a:off x="1172866" y="2448737"/>
            <a:ext cx="228600" cy="2961640"/>
          </a:xfrm>
          <a:custGeom>
            <a:avLst/>
            <a:gdLst/>
            <a:ahLst/>
            <a:cxnLst/>
            <a:rect l="l" t="t" r="r" b="b"/>
            <a:pathLst>
              <a:path w="228600" h="2961640">
                <a:moveTo>
                  <a:pt x="228600" y="2961462"/>
                </a:moveTo>
                <a:lnTo>
                  <a:pt x="161093" y="2928382"/>
                </a:lnTo>
                <a:lnTo>
                  <a:pt x="136351" y="2891269"/>
                </a:lnTo>
                <a:lnTo>
                  <a:pt x="120126" y="2844204"/>
                </a:lnTo>
                <a:lnTo>
                  <a:pt x="114300" y="2790012"/>
                </a:lnTo>
                <a:lnTo>
                  <a:pt x="114300" y="1652181"/>
                </a:lnTo>
                <a:lnTo>
                  <a:pt x="108473" y="1597988"/>
                </a:lnTo>
                <a:lnTo>
                  <a:pt x="92248" y="1550924"/>
                </a:lnTo>
                <a:lnTo>
                  <a:pt x="67506" y="1513810"/>
                </a:lnTo>
                <a:lnTo>
                  <a:pt x="36129" y="1489471"/>
                </a:lnTo>
                <a:lnTo>
                  <a:pt x="0" y="1480731"/>
                </a:lnTo>
                <a:lnTo>
                  <a:pt x="36129" y="1471990"/>
                </a:lnTo>
                <a:lnTo>
                  <a:pt x="67506" y="1447651"/>
                </a:lnTo>
                <a:lnTo>
                  <a:pt x="92248" y="1410538"/>
                </a:lnTo>
                <a:lnTo>
                  <a:pt x="108473" y="1363473"/>
                </a:lnTo>
                <a:lnTo>
                  <a:pt x="114300" y="1309281"/>
                </a:lnTo>
                <a:lnTo>
                  <a:pt x="114300" y="171450"/>
                </a:lnTo>
                <a:lnTo>
                  <a:pt x="120126" y="117257"/>
                </a:lnTo>
                <a:lnTo>
                  <a:pt x="136351" y="70193"/>
                </a:lnTo>
                <a:lnTo>
                  <a:pt x="161093" y="33079"/>
                </a:lnTo>
                <a:lnTo>
                  <a:pt x="192470" y="8740"/>
                </a:lnTo>
                <a:lnTo>
                  <a:pt x="2286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4939" y="3655884"/>
            <a:ext cx="9582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S = </a:t>
            </a:r>
            <a:r>
              <a:rPr sz="1800" b="1" spc="-5" dirty="0">
                <a:latin typeface="Calibri"/>
                <a:cs typeface="Calibri"/>
              </a:rPr>
              <a:t>2</a:t>
            </a:r>
            <a:r>
              <a:rPr sz="1800" b="1" spc="-7" baseline="25462" dirty="0">
                <a:latin typeface="Calibri"/>
                <a:cs typeface="Calibri"/>
              </a:rPr>
              <a:t>s</a:t>
            </a:r>
            <a:r>
              <a:rPr sz="1800" b="1" spc="-104" baseline="25462" dirty="0">
                <a:latin typeface="Calibri"/>
                <a:cs typeface="Calibri"/>
              </a:rPr>
              <a:t> </a:t>
            </a:r>
            <a:r>
              <a:rPr lang="zh-CN" altLang="en-US" b="1" spc="-5" dirty="0">
                <a:latin typeface="Calibri"/>
                <a:cs typeface="Calibri"/>
              </a:rPr>
              <a:t>组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05001" y="4640061"/>
            <a:ext cx="3124200" cy="8255"/>
          </a:xfrm>
          <a:custGeom>
            <a:avLst/>
            <a:gdLst/>
            <a:ahLst/>
            <a:cxnLst/>
            <a:rect l="l" t="t" r="r" b="b"/>
            <a:pathLst>
              <a:path w="3124200" h="8254">
                <a:moveTo>
                  <a:pt x="0" y="0"/>
                </a:moveTo>
                <a:lnTo>
                  <a:pt x="3124200" y="8140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9740" y="1185147"/>
            <a:ext cx="311277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b="1" spc="-5" dirty="0" smtClean="0">
                <a:latin typeface="Calibri"/>
                <a:cs typeface="Calibri"/>
              </a:rPr>
              <a:t>直接映射</a:t>
            </a:r>
            <a:r>
              <a:rPr sz="1800" b="1" spc="-5" dirty="0" smtClean="0">
                <a:latin typeface="Calibri"/>
                <a:cs typeface="Calibri"/>
              </a:rPr>
              <a:t>: </a:t>
            </a:r>
            <a:r>
              <a:rPr lang="zh-CN" altLang="en-US" sz="1800" b="1" spc="-5" dirty="0" smtClean="0">
                <a:latin typeface="Calibri"/>
                <a:cs typeface="Calibri"/>
              </a:rPr>
              <a:t>每一组只有一行</a:t>
            </a:r>
            <a:r>
              <a:rPr sz="1800" b="1" spc="-5" dirty="0" smtClean="0">
                <a:latin typeface="Calibri"/>
                <a:cs typeface="Calibri"/>
              </a:rPr>
              <a:t>  </a:t>
            </a:r>
            <a:endParaRPr lang="en-US" sz="1800" b="1" spc="-5" dirty="0" smtClean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zh-CN" altLang="en-US" b="1" spc="-5" dirty="0" smtClean="0">
                <a:latin typeface="Calibri"/>
                <a:cs typeface="Calibri"/>
              </a:rPr>
              <a:t>假设</a:t>
            </a:r>
            <a:r>
              <a:rPr sz="1800" b="1" spc="-5" dirty="0" smtClean="0">
                <a:latin typeface="Calibri"/>
                <a:cs typeface="Calibri"/>
              </a:rPr>
              <a:t>: </a:t>
            </a:r>
            <a:r>
              <a:rPr lang="zh-CN" altLang="en-US" sz="1800" b="1" spc="-5" dirty="0" smtClean="0">
                <a:latin typeface="Calibri"/>
                <a:cs typeface="Calibri"/>
              </a:rPr>
              <a:t>缓存块大小为</a:t>
            </a:r>
            <a:r>
              <a:rPr lang="en-US" altLang="zh-CN" sz="1800" b="1" spc="-5" dirty="0" smtClean="0">
                <a:latin typeface="Calibri"/>
                <a:cs typeface="Calibri"/>
              </a:rPr>
              <a:t>8</a:t>
            </a:r>
            <a:r>
              <a:rPr lang="zh-CN" altLang="en-US" sz="1800" b="1" spc="-5" dirty="0" smtClean="0">
                <a:latin typeface="Calibri"/>
                <a:cs typeface="Calibri"/>
              </a:rPr>
              <a:t>字节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61277" y="2702166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61277" y="2702166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51877" y="2702166"/>
            <a:ext cx="762000" cy="271145"/>
          </a:xfrm>
          <a:custGeom>
            <a:avLst/>
            <a:gdLst/>
            <a:ahLst/>
            <a:cxnLst/>
            <a:rect l="l" t="t" r="r" b="b"/>
            <a:pathLst>
              <a:path w="762000" h="271144">
                <a:moveTo>
                  <a:pt x="0" y="0"/>
                </a:moveTo>
                <a:lnTo>
                  <a:pt x="762000" y="0"/>
                </a:lnTo>
                <a:lnTo>
                  <a:pt x="7620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13877" y="2702166"/>
            <a:ext cx="520700" cy="271145"/>
          </a:xfrm>
          <a:custGeom>
            <a:avLst/>
            <a:gdLst/>
            <a:ahLst/>
            <a:cxnLst/>
            <a:rect l="l" t="t" r="r" b="b"/>
            <a:pathLst>
              <a:path w="520700" h="271144">
                <a:moveTo>
                  <a:pt x="0" y="0"/>
                </a:moveTo>
                <a:lnTo>
                  <a:pt x="520522" y="0"/>
                </a:lnTo>
                <a:lnTo>
                  <a:pt x="520522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4000" y="38100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4000" y="38100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19655" y="3924300"/>
            <a:ext cx="718185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25"/>
              </a:spcBef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50644" y="3924300"/>
            <a:ext cx="27305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25"/>
              </a:spcBef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022244" y="3924300"/>
          <a:ext cx="2248087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1524000" y="31242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24000" y="31242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119655" y="3238500"/>
            <a:ext cx="718185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25"/>
              </a:spcBef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50644" y="3238500"/>
            <a:ext cx="27305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25"/>
              </a:spcBef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3022244" y="3238500"/>
          <a:ext cx="2248087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1524000" y="24384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24000" y="24384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119655" y="2552700"/>
            <a:ext cx="718185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25"/>
              </a:spcBef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50644" y="2552700"/>
            <a:ext cx="27305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25"/>
              </a:spcBef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3022244" y="2552700"/>
          <a:ext cx="2248087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1524000" y="48768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24000" y="48768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119655" y="4991100"/>
            <a:ext cx="718185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9710">
              <a:lnSpc>
                <a:spcPct val="100000"/>
              </a:lnSpc>
            </a:pPr>
            <a:r>
              <a:rPr sz="1500" b="1" spc="-10" dirty="0">
                <a:latin typeface="Calibri"/>
                <a:cs typeface="Calibri"/>
              </a:rPr>
              <a:t>tag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50644" y="4991100"/>
            <a:ext cx="27305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25"/>
              </a:spcBef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3022244" y="4991100"/>
          <a:ext cx="2248087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5372290" y="2973010"/>
            <a:ext cx="2260600" cy="418465"/>
          </a:xfrm>
          <a:custGeom>
            <a:avLst/>
            <a:gdLst/>
            <a:ahLst/>
            <a:cxnLst/>
            <a:rect l="l" t="t" r="r" b="b"/>
            <a:pathLst>
              <a:path w="2260600" h="418464">
                <a:moveTo>
                  <a:pt x="2260587" y="0"/>
                </a:moveTo>
                <a:lnTo>
                  <a:pt x="2260587" y="417893"/>
                </a:lnTo>
                <a:lnTo>
                  <a:pt x="0" y="4178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250940" y="2392679"/>
            <a:ext cx="2189480" cy="1280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b="1" spc="-5" dirty="0" err="1" smtClean="0">
                <a:latin typeface="Calibri"/>
                <a:cs typeface="Calibri"/>
              </a:rPr>
              <a:t>I</a:t>
            </a:r>
            <a:r>
              <a:rPr sz="1800" b="1" spc="-5" dirty="0" err="1" smtClean="0">
                <a:latin typeface="Calibri"/>
                <a:cs typeface="Calibri"/>
              </a:rPr>
              <a:t>nt</a:t>
            </a:r>
            <a:r>
              <a:rPr lang="zh-CN" altLang="en-US" sz="1800" b="1" spc="-5" dirty="0" smtClean="0">
                <a:latin typeface="Calibri"/>
                <a:cs typeface="Calibri"/>
              </a:rPr>
              <a:t>地址</a:t>
            </a:r>
            <a:r>
              <a:rPr sz="1800" b="1" spc="-5" dirty="0" smtClean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292735">
              <a:lnSpc>
                <a:spcPct val="100000"/>
              </a:lnSpc>
              <a:spcBef>
                <a:spcPts val="280"/>
              </a:spcBef>
              <a:tabLst>
                <a:tab pos="1155065" algn="l"/>
                <a:tab pos="1870075" algn="l"/>
              </a:tabLst>
            </a:pPr>
            <a:r>
              <a:rPr sz="1600" b="1" spc="-5" dirty="0">
                <a:latin typeface="Calibri"/>
                <a:cs typeface="Calibri"/>
              </a:rPr>
              <a:t>t </a:t>
            </a:r>
            <a:r>
              <a:rPr lang="zh-CN" altLang="en-US" sz="1600" b="1" spc="-10" dirty="0">
                <a:latin typeface="Calibri"/>
                <a:cs typeface="Calibri"/>
              </a:rPr>
              <a:t>位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…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1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100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715645">
              <a:lnSpc>
                <a:spcPct val="100000"/>
              </a:lnSpc>
            </a:pPr>
            <a:r>
              <a:rPr lang="zh-CN" altLang="en-US" b="1" spc="-5" dirty="0" smtClean="0">
                <a:latin typeface="Calibri"/>
                <a:cs typeface="Calibri"/>
              </a:rPr>
              <a:t>选择的组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35102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722757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示例：直接映射</a:t>
            </a:r>
            <a:r>
              <a:rPr lang="zh-CN" altLang="en-US" spc="-5" dirty="0" smtClean="0"/>
              <a:t>高速缓存 </a:t>
            </a:r>
            <a:r>
              <a:rPr spc="-5" dirty="0" smtClean="0"/>
              <a:t>(</a:t>
            </a:r>
            <a:r>
              <a:rPr spc="-5" dirty="0"/>
              <a:t>E </a:t>
            </a:r>
            <a:r>
              <a:rPr dirty="0"/>
              <a:t>=</a:t>
            </a:r>
            <a:r>
              <a:rPr spc="-40" dirty="0"/>
              <a:t> </a:t>
            </a:r>
            <a:r>
              <a:rPr dirty="0"/>
              <a:t>1)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185147"/>
            <a:ext cx="311277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b="1" spc="-5" dirty="0" smtClean="0">
                <a:cs typeface="Calibri"/>
              </a:rPr>
              <a:t>直接映射</a:t>
            </a:r>
            <a:r>
              <a:rPr lang="en-US" altLang="zh-CN" b="1" spc="-5" dirty="0">
                <a:cs typeface="Calibri"/>
              </a:rPr>
              <a:t>: </a:t>
            </a:r>
            <a:r>
              <a:rPr lang="zh-CN" altLang="en-US" b="1" spc="-5" dirty="0">
                <a:cs typeface="Calibri"/>
              </a:rPr>
              <a:t>每一组只有一行  </a:t>
            </a:r>
          </a:p>
          <a:p>
            <a:pPr marL="12700" marR="5080">
              <a:lnSpc>
                <a:spcPct val="100000"/>
              </a:lnSpc>
            </a:pPr>
            <a:r>
              <a:rPr lang="zh-CN" altLang="en-US" b="1" spc="-5" dirty="0">
                <a:cs typeface="Calibri"/>
              </a:rPr>
              <a:t>假设</a:t>
            </a:r>
            <a:r>
              <a:rPr lang="en-US" altLang="zh-CN" b="1" spc="-5" dirty="0">
                <a:cs typeface="Calibri"/>
              </a:rPr>
              <a:t>: </a:t>
            </a:r>
            <a:r>
              <a:rPr lang="zh-CN" altLang="en-US" b="1" spc="-5" dirty="0">
                <a:cs typeface="Calibri"/>
              </a:rPr>
              <a:t>缓存块大小为</a:t>
            </a:r>
            <a:r>
              <a:rPr lang="en-US" altLang="zh-CN" b="1" spc="-5" dirty="0">
                <a:cs typeface="Calibri"/>
              </a:rPr>
              <a:t>8</a:t>
            </a:r>
            <a:r>
              <a:rPr lang="zh-CN" altLang="en-US" b="1" spc="-5" dirty="0">
                <a:cs typeface="Calibri"/>
              </a:rPr>
              <a:t>字节</a:t>
            </a:r>
            <a:endParaRPr lang="zh-CN" altLang="en-US" dirty="0"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61277" y="2702166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61277" y="2702166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51877" y="2702166"/>
            <a:ext cx="762000" cy="271145"/>
          </a:xfrm>
          <a:custGeom>
            <a:avLst/>
            <a:gdLst/>
            <a:ahLst/>
            <a:cxnLst/>
            <a:rect l="l" t="t" r="r" b="b"/>
            <a:pathLst>
              <a:path w="762000" h="271144">
                <a:moveTo>
                  <a:pt x="0" y="0"/>
                </a:moveTo>
                <a:lnTo>
                  <a:pt x="762000" y="0"/>
                </a:lnTo>
                <a:lnTo>
                  <a:pt x="7620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13877" y="2702166"/>
            <a:ext cx="520700" cy="271145"/>
          </a:xfrm>
          <a:custGeom>
            <a:avLst/>
            <a:gdLst/>
            <a:ahLst/>
            <a:cxnLst/>
            <a:rect l="l" t="t" r="r" b="b"/>
            <a:pathLst>
              <a:path w="520700" h="271144">
                <a:moveTo>
                  <a:pt x="0" y="0"/>
                </a:moveTo>
                <a:lnTo>
                  <a:pt x="520522" y="0"/>
                </a:lnTo>
                <a:lnTo>
                  <a:pt x="520522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50940" y="2392679"/>
            <a:ext cx="2189480" cy="577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b="1" spc="-5" dirty="0" err="1" smtClean="0">
                <a:latin typeface="Calibri"/>
                <a:cs typeface="Calibri"/>
              </a:rPr>
              <a:t>I</a:t>
            </a:r>
            <a:r>
              <a:rPr sz="1800" b="1" spc="-5" dirty="0" err="1" smtClean="0">
                <a:latin typeface="Calibri"/>
                <a:cs typeface="Calibri"/>
              </a:rPr>
              <a:t>nt</a:t>
            </a:r>
            <a:r>
              <a:rPr lang="zh-CN" altLang="en-US" sz="1800" b="1" spc="-5" dirty="0" smtClean="0">
                <a:latin typeface="Calibri"/>
                <a:cs typeface="Calibri"/>
              </a:rPr>
              <a:t>地址</a:t>
            </a:r>
            <a:r>
              <a:rPr sz="1800" b="1" spc="-5" dirty="0" smtClean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292735">
              <a:lnSpc>
                <a:spcPct val="100000"/>
              </a:lnSpc>
              <a:spcBef>
                <a:spcPts val="280"/>
              </a:spcBef>
              <a:tabLst>
                <a:tab pos="1155065" algn="l"/>
                <a:tab pos="1870075" algn="l"/>
              </a:tabLst>
            </a:pPr>
            <a:r>
              <a:rPr sz="1600" b="1" spc="-5" dirty="0">
                <a:latin typeface="Calibri"/>
                <a:cs typeface="Calibri"/>
              </a:rPr>
              <a:t>t </a:t>
            </a:r>
            <a:r>
              <a:rPr sz="1600" b="1" spc="-10" dirty="0">
                <a:latin typeface="Calibri"/>
                <a:cs typeface="Calibri"/>
              </a:rPr>
              <a:t>b</a:t>
            </a:r>
            <a:r>
              <a:rPr sz="1600" b="1" spc="-5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…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1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100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24000" y="31242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4000" y="31242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222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222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94850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94850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55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55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7768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7768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19655" y="3238500"/>
            <a:ext cx="718185" cy="3810"/>
          </a:xfrm>
          <a:custGeom>
            <a:avLst/>
            <a:gdLst/>
            <a:ahLst/>
            <a:cxnLst/>
            <a:rect l="l" t="t" r="r" b="b"/>
            <a:pathLst>
              <a:path w="718185" h="3810">
                <a:moveTo>
                  <a:pt x="0" y="3594"/>
                </a:moveTo>
                <a:lnTo>
                  <a:pt x="717994" y="3594"/>
                </a:lnTo>
                <a:lnTo>
                  <a:pt x="717994" y="0"/>
                </a:lnTo>
                <a:lnTo>
                  <a:pt x="0" y="0"/>
                </a:lnTo>
                <a:lnTo>
                  <a:pt x="0" y="35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19655" y="3238500"/>
            <a:ext cx="718185" cy="304800"/>
          </a:xfrm>
          <a:custGeom>
            <a:avLst/>
            <a:gdLst/>
            <a:ahLst/>
            <a:cxnLst/>
            <a:rect l="l" t="t" r="r" b="b"/>
            <a:pathLst>
              <a:path w="718185" h="304800">
                <a:moveTo>
                  <a:pt x="0" y="0"/>
                </a:moveTo>
                <a:lnTo>
                  <a:pt x="717994" y="0"/>
                </a:lnTo>
                <a:lnTo>
                  <a:pt x="71799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124976" y="3242094"/>
            <a:ext cx="718185" cy="304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10"/>
              </a:spcBef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50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50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726714" y="3256279"/>
            <a:ext cx="12192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828973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28973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86490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86490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9456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9456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02646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02646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095266" y="3256279"/>
            <a:ext cx="209232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5115" algn="l"/>
                <a:tab pos="545465" algn="l"/>
                <a:tab pos="819150" algn="l"/>
                <a:tab pos="1101725" algn="l"/>
                <a:tab pos="1393190" algn="l"/>
                <a:tab pos="1685289" algn="l"/>
                <a:tab pos="1976755" algn="l"/>
              </a:tabLst>
            </a:pPr>
            <a:r>
              <a:rPr sz="1600" b="1" spc="-5" dirty="0">
                <a:latin typeface="Calibri"/>
                <a:cs typeface="Calibri"/>
              </a:rPr>
              <a:t>0	1	2	3	4	5	6	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72290" y="2973010"/>
            <a:ext cx="2260600" cy="418465"/>
          </a:xfrm>
          <a:custGeom>
            <a:avLst/>
            <a:gdLst/>
            <a:ahLst/>
            <a:cxnLst/>
            <a:rect l="l" t="t" r="r" b="b"/>
            <a:pathLst>
              <a:path w="2260600" h="418464">
                <a:moveTo>
                  <a:pt x="2260587" y="0"/>
                </a:moveTo>
                <a:lnTo>
                  <a:pt x="2260587" y="417893"/>
                </a:lnTo>
                <a:lnTo>
                  <a:pt x="0" y="4178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78647" y="2837586"/>
            <a:ext cx="3782695" cy="401320"/>
          </a:xfrm>
          <a:custGeom>
            <a:avLst/>
            <a:gdLst/>
            <a:ahLst/>
            <a:cxnLst/>
            <a:rect l="l" t="t" r="r" b="b"/>
            <a:pathLst>
              <a:path w="3782695" h="401319">
                <a:moveTo>
                  <a:pt x="3782631" y="0"/>
                </a:moveTo>
                <a:lnTo>
                  <a:pt x="0" y="0"/>
                </a:lnTo>
                <a:lnTo>
                  <a:pt x="0" y="4009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82138" y="2838380"/>
            <a:ext cx="1905" cy="401320"/>
          </a:xfrm>
          <a:custGeom>
            <a:avLst/>
            <a:gdLst/>
            <a:ahLst/>
            <a:cxnLst/>
            <a:rect l="l" t="t" r="r" b="b"/>
            <a:pathLst>
              <a:path w="1905" h="401319">
                <a:moveTo>
                  <a:pt x="1587" y="0"/>
                </a:moveTo>
                <a:lnTo>
                  <a:pt x="0" y="4009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481466" y="2545079"/>
            <a:ext cx="58610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25" dirty="0">
                <a:latin typeface="Calibri"/>
                <a:cs typeface="Calibri"/>
              </a:rPr>
              <a:t>有效</a:t>
            </a:r>
            <a:r>
              <a:rPr sz="1800" b="1" dirty="0" smtClean="0">
                <a:latin typeface="Calibri"/>
                <a:cs typeface="Calibri"/>
              </a:rPr>
              <a:t>?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96298" y="2545079"/>
            <a:ext cx="25400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3525" algn="l"/>
              </a:tabLst>
            </a:pPr>
            <a:r>
              <a:rPr sz="1800" b="1" dirty="0">
                <a:latin typeface="Calibri"/>
                <a:cs typeface="Calibri"/>
              </a:rPr>
              <a:t>+	</a:t>
            </a:r>
            <a:r>
              <a:rPr lang="zh-CN" altLang="en-US" b="1" spc="-10" dirty="0">
                <a:latin typeface="Calibri"/>
                <a:cs typeface="Calibri"/>
              </a:rPr>
              <a:t>匹配</a:t>
            </a:r>
            <a:r>
              <a:rPr sz="1800" b="1" spc="-10" dirty="0" smtClean="0">
                <a:latin typeface="Calibri"/>
                <a:cs typeface="Calibri"/>
              </a:rPr>
              <a:t>: </a:t>
            </a:r>
            <a:r>
              <a:rPr lang="zh-CN" altLang="en-US" b="1" spc="-5" dirty="0">
                <a:latin typeface="Calibri"/>
                <a:cs typeface="Calibri"/>
              </a:rPr>
              <a:t>假设</a:t>
            </a:r>
            <a:r>
              <a:rPr sz="1800" b="1" spc="-5" dirty="0" smtClean="0">
                <a:latin typeface="Calibri"/>
                <a:cs typeface="Calibri"/>
              </a:rPr>
              <a:t> </a:t>
            </a:r>
            <a:r>
              <a:rPr lang="zh-CN" altLang="en-US" b="1" spc="-10" dirty="0">
                <a:latin typeface="Calibri"/>
                <a:cs typeface="Calibri"/>
              </a:rPr>
              <a:t>是</a:t>
            </a:r>
            <a:r>
              <a:rPr sz="1800" b="1" spc="-10" dirty="0" smtClean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lang="zh-CN" altLang="en-US" b="1" dirty="0">
                <a:latin typeface="Calibri"/>
                <a:cs typeface="Calibri"/>
              </a:rPr>
              <a:t>命中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248963" y="2973010"/>
            <a:ext cx="4025265" cy="998855"/>
          </a:xfrm>
          <a:custGeom>
            <a:avLst/>
            <a:gdLst/>
            <a:ahLst/>
            <a:cxnLst/>
            <a:rect l="l" t="t" r="r" b="b"/>
            <a:pathLst>
              <a:path w="4025265" h="998854">
                <a:moveTo>
                  <a:pt x="4025176" y="0"/>
                </a:moveTo>
                <a:lnTo>
                  <a:pt x="4025176" y="998512"/>
                </a:lnTo>
                <a:lnTo>
                  <a:pt x="0" y="998512"/>
                </a:lnTo>
                <a:lnTo>
                  <a:pt x="0" y="5702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793740" y="3992879"/>
            <a:ext cx="113347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dirty="0" smtClean="0">
                <a:latin typeface="Calibri"/>
                <a:cs typeface="Calibri"/>
              </a:rPr>
              <a:t>块偏移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124976" y="3242094"/>
            <a:ext cx="718185" cy="304800"/>
          </a:xfrm>
          <a:custGeom>
            <a:avLst/>
            <a:gdLst/>
            <a:ahLst/>
            <a:cxnLst/>
            <a:rect l="l" t="t" r="r" b="b"/>
            <a:pathLst>
              <a:path w="718185" h="304800">
                <a:moveTo>
                  <a:pt x="0" y="0"/>
                </a:moveTo>
                <a:lnTo>
                  <a:pt x="717994" y="0"/>
                </a:lnTo>
                <a:lnTo>
                  <a:pt x="71799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24976" y="3242094"/>
            <a:ext cx="718185" cy="304800"/>
          </a:xfrm>
          <a:custGeom>
            <a:avLst/>
            <a:gdLst/>
            <a:ahLst/>
            <a:cxnLst/>
            <a:rect l="l" t="t" r="r" b="b"/>
            <a:pathLst>
              <a:path w="718185" h="304800">
                <a:moveTo>
                  <a:pt x="0" y="0"/>
                </a:moveTo>
                <a:lnTo>
                  <a:pt x="717994" y="0"/>
                </a:lnTo>
                <a:lnTo>
                  <a:pt x="71799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337762" y="3259875"/>
            <a:ext cx="2908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84804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722757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示例：直接映射</a:t>
            </a:r>
            <a:r>
              <a:rPr lang="zh-CN" altLang="en-US" spc="-5" dirty="0" smtClean="0"/>
              <a:t>高速缓存 </a:t>
            </a:r>
            <a:r>
              <a:rPr spc="-5" dirty="0" smtClean="0"/>
              <a:t>(</a:t>
            </a:r>
            <a:r>
              <a:rPr spc="-5" dirty="0"/>
              <a:t>E </a:t>
            </a:r>
            <a:r>
              <a:rPr dirty="0"/>
              <a:t>=</a:t>
            </a:r>
            <a:r>
              <a:rPr spc="-40" dirty="0"/>
              <a:t> </a:t>
            </a:r>
            <a:r>
              <a:rPr dirty="0"/>
              <a:t>1)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185147"/>
            <a:ext cx="311277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b="1" spc="-5" dirty="0" smtClean="0">
                <a:cs typeface="Calibri"/>
              </a:rPr>
              <a:t>直接映射</a:t>
            </a:r>
            <a:r>
              <a:rPr lang="en-US" altLang="zh-CN" b="1" spc="-5" dirty="0">
                <a:cs typeface="Calibri"/>
              </a:rPr>
              <a:t>: </a:t>
            </a:r>
            <a:r>
              <a:rPr lang="zh-CN" altLang="en-US" b="1" spc="-5" dirty="0">
                <a:cs typeface="Calibri"/>
              </a:rPr>
              <a:t>每一组只有一行  </a:t>
            </a:r>
          </a:p>
          <a:p>
            <a:pPr marL="12700" marR="5080">
              <a:lnSpc>
                <a:spcPct val="100000"/>
              </a:lnSpc>
            </a:pPr>
            <a:r>
              <a:rPr lang="zh-CN" altLang="en-US" b="1" spc="-5" dirty="0">
                <a:cs typeface="Calibri"/>
              </a:rPr>
              <a:t>假设</a:t>
            </a:r>
            <a:r>
              <a:rPr lang="en-US" altLang="zh-CN" b="1" spc="-5" dirty="0">
                <a:cs typeface="Calibri"/>
              </a:rPr>
              <a:t>: </a:t>
            </a:r>
            <a:r>
              <a:rPr lang="zh-CN" altLang="en-US" b="1" spc="-5" dirty="0">
                <a:cs typeface="Calibri"/>
              </a:rPr>
              <a:t>缓存块大小为</a:t>
            </a:r>
            <a:r>
              <a:rPr lang="en-US" altLang="zh-CN" b="1" spc="-5" dirty="0">
                <a:cs typeface="Calibri"/>
              </a:rPr>
              <a:t>8</a:t>
            </a:r>
            <a:r>
              <a:rPr lang="zh-CN" altLang="en-US" b="1" spc="-5" dirty="0">
                <a:cs typeface="Calibri"/>
              </a:rPr>
              <a:t>字节</a:t>
            </a:r>
            <a:endParaRPr lang="zh-CN" altLang="en-US" dirty="0"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61277" y="2702166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61277" y="2702166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51877" y="2702166"/>
            <a:ext cx="762000" cy="271145"/>
          </a:xfrm>
          <a:custGeom>
            <a:avLst/>
            <a:gdLst/>
            <a:ahLst/>
            <a:cxnLst/>
            <a:rect l="l" t="t" r="r" b="b"/>
            <a:pathLst>
              <a:path w="762000" h="271144">
                <a:moveTo>
                  <a:pt x="0" y="0"/>
                </a:moveTo>
                <a:lnTo>
                  <a:pt x="762000" y="0"/>
                </a:lnTo>
                <a:lnTo>
                  <a:pt x="7620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13877" y="2702166"/>
            <a:ext cx="520700" cy="271145"/>
          </a:xfrm>
          <a:custGeom>
            <a:avLst/>
            <a:gdLst/>
            <a:ahLst/>
            <a:cxnLst/>
            <a:rect l="l" t="t" r="r" b="b"/>
            <a:pathLst>
              <a:path w="520700" h="271144">
                <a:moveTo>
                  <a:pt x="0" y="0"/>
                </a:moveTo>
                <a:lnTo>
                  <a:pt x="520522" y="0"/>
                </a:lnTo>
                <a:lnTo>
                  <a:pt x="520522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50940" y="2392679"/>
            <a:ext cx="2189480" cy="577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b="1" spc="-5" dirty="0" err="1" smtClean="0">
                <a:latin typeface="Calibri"/>
                <a:cs typeface="Calibri"/>
              </a:rPr>
              <a:t>I</a:t>
            </a:r>
            <a:r>
              <a:rPr sz="1800" b="1" spc="-5" dirty="0" err="1" smtClean="0">
                <a:latin typeface="Calibri"/>
                <a:cs typeface="Calibri"/>
              </a:rPr>
              <a:t>nt</a:t>
            </a:r>
            <a:r>
              <a:rPr lang="zh-CN" altLang="en-US" sz="1800" b="1" spc="-5" dirty="0" smtClean="0">
                <a:latin typeface="Calibri"/>
                <a:cs typeface="Calibri"/>
              </a:rPr>
              <a:t>地址</a:t>
            </a:r>
            <a:r>
              <a:rPr sz="1800" b="1" spc="-5" dirty="0" smtClean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292735">
              <a:lnSpc>
                <a:spcPct val="100000"/>
              </a:lnSpc>
              <a:spcBef>
                <a:spcPts val="280"/>
              </a:spcBef>
              <a:tabLst>
                <a:tab pos="1155065" algn="l"/>
                <a:tab pos="1870075" algn="l"/>
              </a:tabLst>
            </a:pPr>
            <a:r>
              <a:rPr sz="1600" b="1" spc="-5" dirty="0">
                <a:latin typeface="Calibri"/>
                <a:cs typeface="Calibri"/>
              </a:rPr>
              <a:t>t </a:t>
            </a:r>
            <a:r>
              <a:rPr sz="1600" b="1" spc="-10" dirty="0">
                <a:latin typeface="Calibri"/>
                <a:cs typeface="Calibri"/>
              </a:rPr>
              <a:t>b</a:t>
            </a:r>
            <a:r>
              <a:rPr sz="1600" b="1" spc="-5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…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1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100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24000" y="31242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4000" y="31242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222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222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94850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94850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55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55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7768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A9E3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7768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19655" y="3238500"/>
            <a:ext cx="718185" cy="304800"/>
          </a:xfrm>
          <a:custGeom>
            <a:avLst/>
            <a:gdLst/>
            <a:ahLst/>
            <a:cxnLst/>
            <a:rect l="l" t="t" r="r" b="b"/>
            <a:pathLst>
              <a:path w="718185" h="304800">
                <a:moveTo>
                  <a:pt x="0" y="0"/>
                </a:moveTo>
                <a:lnTo>
                  <a:pt x="717994" y="0"/>
                </a:lnTo>
                <a:lnTo>
                  <a:pt x="71799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19655" y="3238500"/>
            <a:ext cx="718185" cy="304800"/>
          </a:xfrm>
          <a:custGeom>
            <a:avLst/>
            <a:gdLst/>
            <a:ahLst/>
            <a:cxnLst/>
            <a:rect l="l" t="t" r="r" b="b"/>
            <a:pathLst>
              <a:path w="718185" h="304800">
                <a:moveTo>
                  <a:pt x="0" y="0"/>
                </a:moveTo>
                <a:lnTo>
                  <a:pt x="717994" y="0"/>
                </a:lnTo>
                <a:lnTo>
                  <a:pt x="71799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332441" y="3256279"/>
            <a:ext cx="2908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50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50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726714" y="3256279"/>
            <a:ext cx="12192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828973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28973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86490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A9E3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86490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9456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A9E3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9456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02646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A9E3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02646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095266" y="3256279"/>
            <a:ext cx="209232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5115" algn="l"/>
                <a:tab pos="545465" algn="l"/>
                <a:tab pos="819150" algn="l"/>
                <a:tab pos="1101725" algn="l"/>
                <a:tab pos="1393190" algn="l"/>
                <a:tab pos="1685289" algn="l"/>
                <a:tab pos="1976755" algn="l"/>
              </a:tabLst>
            </a:pPr>
            <a:r>
              <a:rPr sz="1600" b="1" spc="-5" dirty="0">
                <a:latin typeface="Calibri"/>
                <a:cs typeface="Calibri"/>
              </a:rPr>
              <a:t>0	1	2	3	4	5	6	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72290" y="2973010"/>
            <a:ext cx="2260600" cy="418465"/>
          </a:xfrm>
          <a:custGeom>
            <a:avLst/>
            <a:gdLst/>
            <a:ahLst/>
            <a:cxnLst/>
            <a:rect l="l" t="t" r="r" b="b"/>
            <a:pathLst>
              <a:path w="2260600" h="418464">
                <a:moveTo>
                  <a:pt x="2260587" y="0"/>
                </a:moveTo>
                <a:lnTo>
                  <a:pt x="2260587" y="417893"/>
                </a:lnTo>
                <a:lnTo>
                  <a:pt x="0" y="4178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78647" y="2837586"/>
            <a:ext cx="3782695" cy="401320"/>
          </a:xfrm>
          <a:custGeom>
            <a:avLst/>
            <a:gdLst/>
            <a:ahLst/>
            <a:cxnLst/>
            <a:rect l="l" t="t" r="r" b="b"/>
            <a:pathLst>
              <a:path w="3782695" h="401319">
                <a:moveTo>
                  <a:pt x="3782631" y="0"/>
                </a:moveTo>
                <a:lnTo>
                  <a:pt x="0" y="0"/>
                </a:lnTo>
                <a:lnTo>
                  <a:pt x="0" y="4009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82138" y="2838380"/>
            <a:ext cx="1905" cy="401320"/>
          </a:xfrm>
          <a:custGeom>
            <a:avLst/>
            <a:gdLst/>
            <a:ahLst/>
            <a:cxnLst/>
            <a:rect l="l" t="t" r="r" b="b"/>
            <a:pathLst>
              <a:path w="1905" h="401319">
                <a:moveTo>
                  <a:pt x="1587" y="0"/>
                </a:moveTo>
                <a:lnTo>
                  <a:pt x="0" y="4009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481466" y="2545079"/>
            <a:ext cx="58610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25" dirty="0">
                <a:latin typeface="Calibri"/>
                <a:cs typeface="Calibri"/>
              </a:rPr>
              <a:t>有效</a:t>
            </a:r>
            <a:r>
              <a:rPr sz="1800" b="1" dirty="0" smtClean="0">
                <a:latin typeface="Calibri"/>
                <a:cs typeface="Calibri"/>
              </a:rPr>
              <a:t>?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96298" y="2545079"/>
            <a:ext cx="25400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3525" algn="l"/>
              </a:tabLst>
            </a:pPr>
            <a:r>
              <a:rPr sz="1800" b="1" dirty="0">
                <a:latin typeface="Calibri"/>
                <a:cs typeface="Calibri"/>
              </a:rPr>
              <a:t>+	</a:t>
            </a:r>
            <a:r>
              <a:rPr lang="zh-CN" altLang="en-US" b="1" spc="-10" dirty="0">
                <a:latin typeface="Calibri"/>
                <a:cs typeface="Calibri"/>
              </a:rPr>
              <a:t>匹配</a:t>
            </a:r>
            <a:r>
              <a:rPr sz="1800" b="1" spc="-10" dirty="0" smtClean="0">
                <a:latin typeface="Calibri"/>
                <a:cs typeface="Calibri"/>
              </a:rPr>
              <a:t>: </a:t>
            </a:r>
            <a:r>
              <a:rPr lang="zh-CN" altLang="en-US" b="1" spc="-5" dirty="0">
                <a:latin typeface="Calibri"/>
                <a:cs typeface="Calibri"/>
              </a:rPr>
              <a:t>假设</a:t>
            </a:r>
            <a:r>
              <a:rPr sz="1800" b="1" spc="-5" dirty="0" smtClean="0">
                <a:latin typeface="Calibri"/>
                <a:cs typeface="Calibri"/>
              </a:rPr>
              <a:t> </a:t>
            </a:r>
            <a:r>
              <a:rPr lang="zh-CN" altLang="en-US" b="1" spc="-10" dirty="0">
                <a:latin typeface="Calibri"/>
                <a:cs typeface="Calibri"/>
              </a:rPr>
              <a:t>是</a:t>
            </a:r>
            <a:r>
              <a:rPr sz="1800" b="1" spc="-10" dirty="0" smtClean="0">
                <a:latin typeface="Calibri"/>
                <a:cs typeface="Calibri"/>
              </a:rPr>
              <a:t> </a:t>
            </a:r>
            <a:r>
              <a:rPr sz="1800" b="1" dirty="0" smtClean="0">
                <a:latin typeface="Calibri"/>
                <a:cs typeface="Calibri"/>
              </a:rPr>
              <a:t>=</a:t>
            </a:r>
            <a:r>
              <a:rPr lang="en-US" sz="1800" b="1" dirty="0" smtClean="0">
                <a:latin typeface="Calibri"/>
                <a:cs typeface="Calibri"/>
              </a:rPr>
              <a:t> </a:t>
            </a:r>
            <a:r>
              <a:rPr lang="zh-CN" altLang="en-US" sz="1800" b="1" dirty="0" smtClean="0">
                <a:latin typeface="Calibri"/>
                <a:cs typeface="Calibri"/>
              </a:rPr>
              <a:t>命中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248963" y="2973010"/>
            <a:ext cx="4025265" cy="998855"/>
          </a:xfrm>
          <a:custGeom>
            <a:avLst/>
            <a:gdLst/>
            <a:ahLst/>
            <a:cxnLst/>
            <a:rect l="l" t="t" r="r" b="b"/>
            <a:pathLst>
              <a:path w="4025265" h="998854">
                <a:moveTo>
                  <a:pt x="4025176" y="0"/>
                </a:moveTo>
                <a:lnTo>
                  <a:pt x="4025176" y="998512"/>
                </a:lnTo>
                <a:lnTo>
                  <a:pt x="0" y="998512"/>
                </a:lnTo>
                <a:lnTo>
                  <a:pt x="0" y="5702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30520" y="3581402"/>
            <a:ext cx="734060" cy="1066800"/>
          </a:xfrm>
          <a:custGeom>
            <a:avLst/>
            <a:gdLst/>
            <a:ahLst/>
            <a:cxnLst/>
            <a:rect l="l" t="t" r="r" b="b"/>
            <a:pathLst>
              <a:path w="734060" h="1066800">
                <a:moveTo>
                  <a:pt x="550240" y="366826"/>
                </a:moveTo>
                <a:lnTo>
                  <a:pt x="183413" y="366826"/>
                </a:lnTo>
                <a:lnTo>
                  <a:pt x="183413" y="1066799"/>
                </a:lnTo>
                <a:lnTo>
                  <a:pt x="550240" y="1066799"/>
                </a:lnTo>
                <a:lnTo>
                  <a:pt x="550240" y="366826"/>
                </a:lnTo>
                <a:close/>
              </a:path>
              <a:path w="734060" h="1066800">
                <a:moveTo>
                  <a:pt x="366826" y="0"/>
                </a:moveTo>
                <a:lnTo>
                  <a:pt x="0" y="366826"/>
                </a:lnTo>
                <a:lnTo>
                  <a:pt x="733653" y="366826"/>
                </a:lnTo>
                <a:lnTo>
                  <a:pt x="366826" y="0"/>
                </a:lnTo>
                <a:close/>
              </a:path>
            </a:pathLst>
          </a:custGeom>
          <a:solidFill>
            <a:srgbClr val="A7A8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619395" y="3992888"/>
            <a:ext cx="3307715" cy="996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86940">
              <a:lnSpc>
                <a:spcPct val="100000"/>
              </a:lnSpc>
            </a:pPr>
            <a:r>
              <a:rPr lang="zh-CN" altLang="en-US" b="1" dirty="0" smtClean="0">
                <a:latin typeface="Calibri"/>
                <a:cs typeface="Calibri"/>
              </a:rPr>
              <a:t>块偏移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800" b="1" spc="-5" dirty="0">
                <a:latin typeface="Calibri"/>
                <a:cs typeface="Calibri"/>
              </a:rPr>
              <a:t>int </a:t>
            </a:r>
            <a:r>
              <a:rPr sz="1800" b="1" dirty="0">
                <a:latin typeface="Calibri"/>
                <a:cs typeface="Calibri"/>
              </a:rPr>
              <a:t>(4 </a:t>
            </a:r>
            <a:r>
              <a:rPr lang="zh-CN" altLang="en-US" b="1" spc="-5" dirty="0">
                <a:latin typeface="Calibri"/>
                <a:cs typeface="Calibri"/>
              </a:rPr>
              <a:t>字节</a:t>
            </a:r>
            <a:r>
              <a:rPr sz="1800" b="1" spc="-5" dirty="0" smtClean="0">
                <a:latin typeface="Calibri"/>
                <a:cs typeface="Calibri"/>
              </a:rPr>
              <a:t>)</a:t>
            </a:r>
            <a:r>
              <a:rPr lang="zh-CN" altLang="en-US" b="1" spc="-5" dirty="0" smtClean="0">
                <a:latin typeface="Calibri"/>
                <a:cs typeface="Calibri"/>
              </a:rPr>
              <a:t>在这里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43" name="object 43"/>
          <p:cNvSpPr txBox="1"/>
          <p:nvPr/>
        </p:nvSpPr>
        <p:spPr>
          <a:xfrm>
            <a:off x="535940" y="5740908"/>
            <a:ext cx="659638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如果标记不匹配</a:t>
            </a:r>
            <a:r>
              <a:rPr sz="24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: </a:t>
            </a:r>
            <a:r>
              <a:rPr lang="zh-CN" altLang="en-US" sz="2400" b="1" dirty="0" smtClean="0">
                <a:latin typeface="Calibri"/>
                <a:cs typeface="Calibri"/>
              </a:rPr>
              <a:t>旧的行被驱逐和替换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749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629285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直接映射</a:t>
            </a:r>
            <a:r>
              <a:rPr lang="zh-CN" altLang="en-US" spc="-5" dirty="0" smtClean="0"/>
              <a:t>高速缓存模拟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289300" y="1419960"/>
            <a:ext cx="4867275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M=16 </a:t>
            </a:r>
            <a:r>
              <a:rPr lang="zh-CN" altLang="en-US" sz="2000" spc="-5" dirty="0">
                <a:latin typeface="Calibri"/>
                <a:cs typeface="Calibri"/>
              </a:rPr>
              <a:t>字节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dirty="0" smtClean="0">
                <a:latin typeface="Calibri"/>
                <a:cs typeface="Calibri"/>
              </a:rPr>
              <a:t>4-</a:t>
            </a:r>
            <a:r>
              <a:rPr lang="zh-CN" altLang="en-US" sz="2000" dirty="0" smtClean="0">
                <a:latin typeface="Calibri"/>
                <a:cs typeface="Calibri"/>
              </a:rPr>
              <a:t>位</a:t>
            </a:r>
            <a:r>
              <a:rPr sz="2000" dirty="0" smtClean="0">
                <a:latin typeface="Calibri"/>
                <a:cs typeface="Calibri"/>
              </a:rPr>
              <a:t> </a:t>
            </a:r>
            <a:r>
              <a:rPr lang="zh-CN" altLang="en-US" sz="2000" spc="-5" dirty="0">
                <a:latin typeface="Calibri"/>
                <a:cs typeface="Calibri"/>
              </a:rPr>
              <a:t>地址</a:t>
            </a:r>
            <a:r>
              <a:rPr sz="2000" spc="-5" dirty="0" smtClean="0">
                <a:latin typeface="Calibri"/>
                <a:cs typeface="Calibri"/>
              </a:rPr>
              <a:t>), </a:t>
            </a:r>
            <a:r>
              <a:rPr sz="2000" dirty="0">
                <a:latin typeface="Calibri"/>
                <a:cs typeface="Calibri"/>
              </a:rPr>
              <a:t>B=2 </a:t>
            </a:r>
            <a:r>
              <a:rPr lang="zh-CN" altLang="en-US" sz="2000" spc="-5" dirty="0">
                <a:latin typeface="Calibri"/>
                <a:cs typeface="Calibri"/>
              </a:rPr>
              <a:t>字节</a:t>
            </a:r>
            <a:r>
              <a:rPr sz="2000" spc="-5" dirty="0" smtClean="0">
                <a:latin typeface="Calibri"/>
                <a:cs typeface="Calibri"/>
              </a:rPr>
              <a:t>/</a:t>
            </a:r>
            <a:r>
              <a:rPr lang="zh-CN" altLang="en-US" sz="2000" spc="-5" dirty="0" smtClean="0">
                <a:latin typeface="Calibri"/>
                <a:cs typeface="Calibri"/>
              </a:rPr>
              <a:t>块</a:t>
            </a:r>
            <a:r>
              <a:rPr sz="2000" spc="-5" dirty="0" smtClean="0">
                <a:latin typeface="Calibri"/>
                <a:cs typeface="Calibri"/>
              </a:rPr>
              <a:t>,  </a:t>
            </a:r>
            <a:r>
              <a:rPr sz="2000" dirty="0">
                <a:latin typeface="Calibri"/>
                <a:cs typeface="Calibri"/>
              </a:rPr>
              <a:t>S=4 </a:t>
            </a:r>
            <a:r>
              <a:rPr lang="zh-CN" altLang="en-US" sz="2000" spc="-5" dirty="0">
                <a:latin typeface="Calibri"/>
                <a:cs typeface="Calibri"/>
              </a:rPr>
              <a:t>组</a:t>
            </a:r>
            <a:r>
              <a:rPr sz="2000" spc="-5" dirty="0" smtClean="0">
                <a:latin typeface="Calibri"/>
                <a:cs typeface="Calibri"/>
              </a:rPr>
              <a:t>, </a:t>
            </a:r>
            <a:r>
              <a:rPr sz="2000" dirty="0">
                <a:latin typeface="Calibri"/>
                <a:cs typeface="Calibri"/>
              </a:rPr>
              <a:t>E=1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lang="zh-CN" altLang="en-US" sz="2000" spc="-10" dirty="0">
                <a:latin typeface="Calibri"/>
                <a:cs typeface="Calibri"/>
              </a:rPr>
              <a:t>块</a:t>
            </a:r>
            <a:r>
              <a:rPr sz="2000" spc="-10" dirty="0" smtClean="0">
                <a:latin typeface="Calibri"/>
                <a:cs typeface="Calibri"/>
              </a:rPr>
              <a:t>/</a:t>
            </a:r>
            <a:r>
              <a:rPr lang="zh-CN" altLang="en-US" sz="2000" spc="-10" dirty="0" smtClean="0">
                <a:latin typeface="Calibri"/>
                <a:cs typeface="Calibri"/>
              </a:rPr>
              <a:t>组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84697" y="3007079"/>
          <a:ext cx="1811575" cy="15148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228">
                <a:tc>
                  <a:txBody>
                    <a:bodyPr/>
                    <a:lstStyle/>
                    <a:p>
                      <a:pPr marL="31750">
                        <a:lnSpc>
                          <a:spcPts val="190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05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[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b="1" u="heavy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00</a:t>
                      </a: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950" b="1" spc="-7" baseline="-2136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]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,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31750">
                        <a:lnSpc>
                          <a:spcPts val="1939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39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[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b="1" u="heavy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00</a:t>
                      </a: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950" b="1" spc="-7" baseline="-2136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]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,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31750">
                        <a:lnSpc>
                          <a:spcPts val="1939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39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[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b="1" u="heavy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11</a:t>
                      </a: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950" b="1" spc="-7" baseline="-2136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]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,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1939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39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[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000" b="1" u="heavy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00</a:t>
                      </a: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950" b="1" spc="-7" baseline="-2136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]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,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228">
                <a:tc>
                  <a:txBody>
                    <a:bodyPr/>
                    <a:lstStyle/>
                    <a:p>
                      <a:pPr marL="31750">
                        <a:lnSpc>
                          <a:spcPts val="1939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ts val="1939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[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b="1" u="heavy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00</a:t>
                      </a: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950" b="1" spc="-7" baseline="-2136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]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61979" y="1323669"/>
            <a:ext cx="178308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40715" algn="l"/>
                <a:tab pos="1380490" algn="l"/>
              </a:tabLst>
            </a:pP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dirty="0">
                <a:latin typeface="Calibri"/>
                <a:cs typeface="Calibri"/>
              </a:rPr>
              <a:t>1	</a:t>
            </a:r>
            <a:r>
              <a:rPr sz="2000" spc="-5" dirty="0">
                <a:latin typeface="Calibri"/>
                <a:cs typeface="Calibri"/>
              </a:rPr>
              <a:t>s=</a:t>
            </a:r>
            <a:r>
              <a:rPr sz="2000" dirty="0">
                <a:latin typeface="Calibri"/>
                <a:cs typeface="Calibri"/>
              </a:rPr>
              <a:t>2	b</a:t>
            </a:r>
            <a:r>
              <a:rPr sz="2000" spc="-5" dirty="0">
                <a:latin typeface="Calibri"/>
                <a:cs typeface="Calibri"/>
              </a:rPr>
              <a:t>=1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58787" y="1627390"/>
          <a:ext cx="2136774" cy="285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0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>
                        <a:lnSpc>
                          <a:spcPts val="2145"/>
                        </a:lnSpc>
                      </a:pP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6987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2145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xx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6987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5"/>
                        </a:lnSpc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352800" y="5140325"/>
            <a:ext cx="55753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55"/>
              </a:lnSpc>
            </a:pPr>
            <a:r>
              <a:rPr sz="2000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27475" y="5140325"/>
            <a:ext cx="65278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55"/>
              </a:lnSpc>
            </a:pPr>
            <a:r>
              <a:rPr sz="2000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5812" y="5140325"/>
            <a:ext cx="141922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2255"/>
              </a:lnSpc>
            </a:pPr>
            <a:r>
              <a:rPr sz="2000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52800" y="5140325"/>
            <a:ext cx="55753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27475" y="5140325"/>
            <a:ext cx="65278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95812" y="5140325"/>
            <a:ext cx="141922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M[0-1]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52800" y="5140325"/>
            <a:ext cx="55753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27475" y="5140325"/>
            <a:ext cx="65278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95812" y="5140325"/>
            <a:ext cx="141922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M[8-9]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346450" y="5132387"/>
          <a:ext cx="2662236" cy="1262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387"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0162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0162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M[0-1]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2"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0162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0162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643"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0162">
                      <a:solidFill>
                        <a:srgbClr val="000000"/>
                      </a:solidFill>
                      <a:prstDash val="solid"/>
                    </a:lnR>
                    <a:lnT w="31750">
                      <a:solidFill>
                        <a:srgbClr val="000000"/>
                      </a:solidFill>
                      <a:prstDash val="solid"/>
                    </a:lnT>
                    <a:lnB w="33337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0162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1750">
                      <a:solidFill>
                        <a:srgbClr val="000000"/>
                      </a:solidFill>
                      <a:prstDash val="solid"/>
                    </a:lnT>
                    <a:lnB w="33337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0">
                      <a:solidFill>
                        <a:srgbClr val="000000"/>
                      </a:solidFill>
                      <a:prstDash val="solid"/>
                    </a:lnT>
                    <a:lnB w="33337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118">
                <a:tc>
                  <a:txBody>
                    <a:bodyPr/>
                    <a:lstStyle/>
                    <a:p>
                      <a:pPr algn="ctr">
                        <a:lnSpc>
                          <a:spcPts val="223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0162">
                      <a:solidFill>
                        <a:srgbClr val="000000"/>
                      </a:solidFill>
                      <a:prstDash val="solid"/>
                    </a:lnR>
                    <a:lnT w="33337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0162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3337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M[6-7]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3337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2745738" y="2639562"/>
            <a:ext cx="5102861" cy="3734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5625">
              <a:lnSpc>
                <a:spcPts val="2260"/>
              </a:lnSpc>
            </a:pPr>
            <a:r>
              <a:rPr lang="zh-CN" altLang="en-US" sz="2000" spc="-5" dirty="0" smtClean="0">
                <a:latin typeface="Calibri"/>
                <a:cs typeface="Calibri"/>
              </a:rPr>
              <a:t>地址跟踪</a:t>
            </a:r>
            <a:r>
              <a:rPr sz="2000" spc="-5" dirty="0" smtClean="0">
                <a:latin typeface="Calibri"/>
                <a:cs typeface="Calibri"/>
              </a:rPr>
              <a:t>(</a:t>
            </a:r>
            <a:r>
              <a:rPr lang="zh-CN" altLang="en-US" sz="2000" spc="-5" dirty="0" smtClean="0">
                <a:latin typeface="Calibri"/>
                <a:cs typeface="Calibri"/>
              </a:rPr>
              <a:t>读</a:t>
            </a:r>
            <a:r>
              <a:rPr sz="2000" spc="-5" dirty="0" smtClean="0">
                <a:latin typeface="Calibri"/>
                <a:cs typeface="Calibri"/>
              </a:rPr>
              <a:t>, </a:t>
            </a:r>
            <a:r>
              <a:rPr lang="zh-CN" altLang="en-US" sz="2000" dirty="0" smtClean="0">
                <a:latin typeface="Calibri"/>
                <a:cs typeface="Calibri"/>
              </a:rPr>
              <a:t>每读一个字节</a:t>
            </a:r>
            <a:r>
              <a:rPr sz="2000" spc="-5" dirty="0" smtClean="0">
                <a:latin typeface="Calibri"/>
                <a:cs typeface="Calibri"/>
              </a:rPr>
              <a:t>):</a:t>
            </a:r>
            <a:endParaRPr sz="2000" dirty="0">
              <a:latin typeface="Calibri"/>
              <a:cs typeface="Calibri"/>
            </a:endParaRPr>
          </a:p>
          <a:p>
            <a:pPr marL="3674745" algn="ctr">
              <a:lnSpc>
                <a:spcPts val="226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不命中</a:t>
            </a:r>
            <a:endParaRPr sz="2000" dirty="0">
              <a:latin typeface="Calibri"/>
              <a:cs typeface="Calibri"/>
            </a:endParaRPr>
          </a:p>
          <a:p>
            <a:pPr marL="4002404" marR="319405" indent="-635" algn="ctr"/>
            <a:r>
              <a:rPr lang="zh-CN" altLang="en-US" sz="2000" spc="-5" dirty="0" smtClean="0">
                <a:latin typeface="Calibri"/>
                <a:cs typeface="Calibri"/>
              </a:rPr>
              <a:t>命中</a:t>
            </a:r>
            <a:endParaRPr lang="en-US" altLang="zh-CN" sz="2000" spc="-5" dirty="0" smtClean="0">
              <a:latin typeface="Calibri"/>
              <a:cs typeface="Calibri"/>
            </a:endParaRPr>
          </a:p>
          <a:p>
            <a:pPr marL="4002404" marR="319405" indent="-635" algn="ctr"/>
            <a:r>
              <a:rPr lang="zh-CN" altLang="en-US" sz="2000" spc="-5" dirty="0" smtClean="0">
                <a:cs typeface="Calibri"/>
              </a:rPr>
              <a:t>不</a:t>
            </a:r>
            <a:r>
              <a:rPr lang="zh-CN" altLang="en-US" sz="2000" spc="-5" dirty="0">
                <a:cs typeface="Calibri"/>
              </a:rPr>
              <a:t>命中</a:t>
            </a:r>
            <a:endParaRPr lang="zh-CN" altLang="en-US" sz="2000" dirty="0">
              <a:cs typeface="Calibri"/>
            </a:endParaRPr>
          </a:p>
          <a:p>
            <a:pPr marL="4002404" marR="319405" indent="-635" algn="ctr"/>
            <a:r>
              <a:rPr lang="zh-CN" altLang="en-US" sz="2000" spc="-5" dirty="0">
                <a:cs typeface="Calibri"/>
              </a:rPr>
              <a:t>不命中</a:t>
            </a:r>
            <a:endParaRPr lang="zh-CN" altLang="en-US" sz="2000" dirty="0">
              <a:cs typeface="Calibri"/>
            </a:endParaRPr>
          </a:p>
          <a:p>
            <a:pPr marL="3674745" algn="ctr">
              <a:lnSpc>
                <a:spcPts val="2260"/>
              </a:lnSpc>
            </a:pPr>
            <a:r>
              <a:rPr lang="zh-CN" altLang="en-US" sz="2000" spc="-5" dirty="0">
                <a:cs typeface="Calibri"/>
              </a:rPr>
              <a:t>不命中</a:t>
            </a:r>
            <a:endParaRPr lang="zh-CN" altLang="en-US" sz="2000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 dirty="0" smtClean="0">
              <a:latin typeface="Times New Roman"/>
              <a:cs typeface="Times New Roman"/>
            </a:endParaRPr>
          </a:p>
          <a:p>
            <a:pPr marL="846455">
              <a:lnSpc>
                <a:spcPct val="100000"/>
              </a:lnSpc>
              <a:tabLst>
                <a:tab pos="1323975" algn="l"/>
                <a:tab pos="2281555" algn="l"/>
              </a:tabLst>
            </a:pPr>
            <a:r>
              <a:rPr sz="2000" dirty="0" smtClean="0">
                <a:latin typeface="Calibri"/>
                <a:cs typeface="Calibri"/>
              </a:rPr>
              <a:t>v	</a:t>
            </a:r>
            <a:r>
              <a:rPr lang="zh-CN" altLang="en-US" sz="2000" spc="-55" dirty="0" smtClean="0">
                <a:solidFill>
                  <a:srgbClr val="C00000"/>
                </a:solidFill>
                <a:latin typeface="Calibri"/>
                <a:cs typeface="Calibri"/>
              </a:rPr>
              <a:t>标记</a:t>
            </a:r>
            <a:r>
              <a:rPr sz="2000" spc="-55" dirty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lang="zh-CN" altLang="en-US" sz="2000" spc="-5" dirty="0">
                <a:latin typeface="Calibri"/>
                <a:cs typeface="Calibri"/>
              </a:rPr>
              <a:t>块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lang="zh-CN" altLang="en-US" b="1" spc="-5" dirty="0">
                <a:solidFill>
                  <a:srgbClr val="0070C0"/>
                </a:solidFill>
                <a:latin typeface="Calibri"/>
                <a:cs typeface="Calibri"/>
              </a:rPr>
              <a:t>组</a:t>
            </a:r>
            <a:r>
              <a:rPr sz="1800" b="1" spc="-110" dirty="0" smtClean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0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lang="zh-CN" altLang="en-US" b="1" spc="-5" dirty="0">
                <a:solidFill>
                  <a:srgbClr val="0070C0"/>
                </a:solidFill>
                <a:cs typeface="Calibri"/>
              </a:rPr>
              <a:t>组</a:t>
            </a:r>
            <a:r>
              <a:rPr sz="1800" b="1" dirty="0" smtClean="0">
                <a:solidFill>
                  <a:srgbClr val="0070C0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lang="zh-CN" altLang="en-US" b="1" spc="-5" dirty="0">
                <a:solidFill>
                  <a:srgbClr val="0070C0"/>
                </a:solidFill>
                <a:cs typeface="Calibri"/>
              </a:rPr>
              <a:t>组</a:t>
            </a:r>
            <a:r>
              <a:rPr sz="1800" b="1" dirty="0" smtClean="0">
                <a:solidFill>
                  <a:srgbClr val="0070C0"/>
                </a:solidFill>
                <a:latin typeface="Calibri"/>
                <a:cs typeface="Calibri"/>
              </a:rPr>
              <a:t>2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lang="zh-CN" altLang="en-US" b="1" spc="-5" dirty="0">
                <a:solidFill>
                  <a:srgbClr val="0070C0"/>
                </a:solidFill>
                <a:cs typeface="Calibri"/>
              </a:rPr>
              <a:t>组</a:t>
            </a:r>
            <a:r>
              <a:rPr sz="1800" b="1" dirty="0" smtClean="0">
                <a:solidFill>
                  <a:srgbClr val="0070C0"/>
                </a:solidFill>
                <a:latin typeface="Calibri"/>
                <a:cs typeface="Calibri"/>
              </a:rPr>
              <a:t>3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0" name="object 3"/>
          <p:cNvSpPr txBox="1">
            <a:spLocks/>
          </p:cNvSpPr>
          <p:nvPr/>
        </p:nvSpPr>
        <p:spPr>
          <a:xfrm>
            <a:off x="395536" y="2780928"/>
            <a:ext cx="2232248" cy="36317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algn="just"/>
            <a:r>
              <a:rPr lang="zh-CN" altLang="en-US" kern="0" spc="-5" dirty="0" smtClean="0"/>
              <a:t>抖动：</a:t>
            </a:r>
            <a:r>
              <a:rPr lang="zh-CN" altLang="en-US" sz="3200" kern="0" spc="-5" dirty="0" smtClean="0"/>
              <a:t>频繁间距访问的数据映射到同一个</a:t>
            </a:r>
            <a:r>
              <a:rPr lang="en-US" altLang="zh-CN" sz="3200" kern="0" spc="-5" dirty="0" smtClean="0"/>
              <a:t>Cache </a:t>
            </a:r>
            <a:r>
              <a:rPr lang="zh-CN" altLang="en-US" sz="3200" kern="0" spc="-5" dirty="0" smtClean="0"/>
              <a:t>组。</a:t>
            </a:r>
            <a:endParaRPr lang="en-US" altLang="zh-CN" sz="3200" kern="0" spc="-5" dirty="0" smtClean="0"/>
          </a:p>
          <a:p>
            <a:pPr marL="12700" algn="just"/>
            <a:r>
              <a:rPr lang="zh-CN" altLang="en-US" sz="3200" kern="0" spc="-5" dirty="0" smtClean="0"/>
              <a:t>解决：填充</a:t>
            </a:r>
            <a:r>
              <a:rPr lang="en-US" altLang="zh-CN" sz="3200" kern="0" spc="-5" dirty="0" smtClean="0"/>
              <a:t>-</a:t>
            </a:r>
            <a:r>
              <a:rPr lang="zh-CN" altLang="en-US" sz="3200" kern="0" spc="-5" dirty="0" smtClean="0"/>
              <a:t>浪费</a:t>
            </a:r>
            <a:endParaRPr lang="zh-CN" altLang="en-US" sz="3200" kern="0" spc="-5" dirty="0"/>
          </a:p>
        </p:txBody>
      </p:sp>
    </p:spTree>
    <p:extLst>
      <p:ext uri="{BB962C8B-B14F-4D97-AF65-F5344CB8AC3E}">
        <p14:creationId xmlns:p14="http://schemas.microsoft.com/office/powerpoint/2010/main" val="77351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7773670" cy="548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pc="-5" dirty="0" smtClean="0"/>
              <a:t>E</a:t>
            </a:r>
            <a:r>
              <a:rPr lang="en-US" altLang="zh-CN" spc="-5" dirty="0" smtClean="0"/>
              <a:t>-</a:t>
            </a:r>
            <a:r>
              <a:rPr lang="zh-CN" altLang="en-US" spc="-5" dirty="0" smtClean="0"/>
              <a:t>路</a:t>
            </a:r>
            <a:r>
              <a:rPr spc="-5" dirty="0" smtClean="0"/>
              <a:t> </a:t>
            </a:r>
            <a:r>
              <a:rPr lang="zh-CN" altLang="en-US" dirty="0" smtClean="0"/>
              <a:t>组相联高速缓存</a:t>
            </a:r>
            <a:r>
              <a:rPr dirty="0" smtClean="0"/>
              <a:t> </a:t>
            </a:r>
            <a:r>
              <a:rPr spc="-5" dirty="0" smtClean="0"/>
              <a:t>(</a:t>
            </a:r>
            <a:r>
              <a:rPr dirty="0" smtClean="0"/>
              <a:t>E </a:t>
            </a:r>
            <a:r>
              <a:rPr dirty="0"/>
              <a:t>=</a:t>
            </a:r>
            <a:r>
              <a:rPr spc="-65" dirty="0"/>
              <a:t> </a:t>
            </a:r>
            <a:r>
              <a:rPr dirty="0"/>
              <a:t>2)</a:t>
            </a:r>
          </a:p>
        </p:txBody>
      </p:sp>
      <p:sp>
        <p:nvSpPr>
          <p:cNvPr id="4" name="object 4"/>
          <p:cNvSpPr/>
          <p:nvPr/>
        </p:nvSpPr>
        <p:spPr>
          <a:xfrm>
            <a:off x="990600" y="4800600"/>
            <a:ext cx="6598920" cy="17780"/>
          </a:xfrm>
          <a:custGeom>
            <a:avLst/>
            <a:gdLst/>
            <a:ahLst/>
            <a:cxnLst/>
            <a:rect l="l" t="t" r="r" b="b"/>
            <a:pathLst>
              <a:path w="6598920" h="17779">
                <a:moveTo>
                  <a:pt x="0" y="0"/>
                </a:moveTo>
                <a:lnTo>
                  <a:pt x="6598920" y="17183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9740" y="1061295"/>
            <a:ext cx="8275955" cy="807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b="1" dirty="0">
                <a:latin typeface="Calibri"/>
                <a:cs typeface="Calibri"/>
              </a:rPr>
              <a:t>E = </a:t>
            </a:r>
            <a:r>
              <a:rPr sz="1800" b="1" spc="-5" dirty="0">
                <a:latin typeface="Calibri"/>
                <a:cs typeface="Calibri"/>
              </a:rPr>
              <a:t>2: </a:t>
            </a:r>
            <a:r>
              <a:rPr lang="zh-CN" altLang="en-US" sz="1800" b="1" spc="-5" dirty="0" smtClean="0">
                <a:latin typeface="Calibri"/>
                <a:cs typeface="Calibri"/>
              </a:rPr>
              <a:t>每组两行</a:t>
            </a:r>
            <a:endParaRPr lang="en-US" sz="1800" b="1" spc="-5" dirty="0" smtClean="0">
              <a:latin typeface="Calibri"/>
              <a:cs typeface="Calibri"/>
            </a:endParaRPr>
          </a:p>
          <a:p>
            <a:pPr marL="12700">
              <a:lnSpc>
                <a:spcPts val="2155"/>
              </a:lnSpc>
            </a:pPr>
            <a:r>
              <a:rPr lang="zh-CN" altLang="en-US" b="1" spc="-5" dirty="0">
                <a:latin typeface="Calibri"/>
                <a:cs typeface="Calibri"/>
              </a:rPr>
              <a:t>假设</a:t>
            </a:r>
            <a:r>
              <a:rPr sz="1800" b="1" spc="-5" dirty="0" smtClean="0">
                <a:latin typeface="Calibri"/>
                <a:cs typeface="Calibri"/>
              </a:rPr>
              <a:t>:</a:t>
            </a:r>
            <a:r>
              <a:rPr lang="zh-CN" altLang="en-US" b="1" spc="-5" dirty="0">
                <a:cs typeface="Calibri"/>
              </a:rPr>
              <a:t>缓存块大小为</a:t>
            </a:r>
            <a:r>
              <a:rPr lang="en-US" altLang="zh-CN" b="1" spc="-5" dirty="0">
                <a:cs typeface="Calibri"/>
              </a:rPr>
              <a:t>8</a:t>
            </a:r>
            <a:r>
              <a:rPr lang="zh-CN" altLang="en-US" b="1" spc="-5" dirty="0" smtClean="0">
                <a:cs typeface="Calibri"/>
              </a:rPr>
              <a:t>字节</a:t>
            </a:r>
            <a:endParaRPr sz="1800" dirty="0" smtClean="0">
              <a:latin typeface="Calibri"/>
              <a:cs typeface="Calibri"/>
            </a:endParaRPr>
          </a:p>
          <a:p>
            <a:pPr marR="5080" algn="r">
              <a:lnSpc>
                <a:spcPts val="1939"/>
              </a:lnSpc>
            </a:pPr>
            <a:r>
              <a:rPr sz="1800" b="1" dirty="0" smtClean="0">
                <a:latin typeface="Calibri"/>
                <a:cs typeface="Calibri"/>
              </a:rPr>
              <a:t> short</a:t>
            </a:r>
            <a:r>
              <a:rPr sz="1800" b="1" spc="-120" dirty="0" smtClean="0">
                <a:latin typeface="Calibri"/>
                <a:cs typeface="Calibri"/>
              </a:rPr>
              <a:t> </a:t>
            </a:r>
            <a:r>
              <a:rPr sz="1800" b="1" spc="-5" dirty="0" err="1" smtClean="0">
                <a:latin typeface="Calibri"/>
                <a:cs typeface="Calibri"/>
              </a:rPr>
              <a:t>int</a:t>
            </a:r>
            <a:r>
              <a:rPr lang="zh-CN" altLang="en-US" sz="1800" b="1" spc="-5" dirty="0" smtClean="0">
                <a:latin typeface="Calibri"/>
                <a:cs typeface="Calibri"/>
              </a:rPr>
              <a:t>地址</a:t>
            </a:r>
            <a:r>
              <a:rPr sz="1800" b="1" spc="-5" dirty="0" smtClean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5800" y="2514600"/>
            <a:ext cx="7086600" cy="613410"/>
          </a:xfrm>
          <a:custGeom>
            <a:avLst/>
            <a:gdLst/>
            <a:ahLst/>
            <a:cxnLst/>
            <a:rect l="l" t="t" r="r" b="b"/>
            <a:pathLst>
              <a:path w="7086600" h="613410">
                <a:moveTo>
                  <a:pt x="0" y="0"/>
                </a:moveTo>
                <a:lnTo>
                  <a:pt x="7086600" y="0"/>
                </a:lnTo>
                <a:lnTo>
                  <a:pt x="7086600" y="612838"/>
                </a:lnTo>
                <a:lnTo>
                  <a:pt x="0" y="612838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5202" y="25908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5202" y="25908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9387" y="2689466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1785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44524" y="26894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4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44524" y="2689466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128520" y="2689466"/>
          <a:ext cx="1940594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4309529" y="25940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09529" y="25940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23714" y="2692717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1785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18850" y="2692717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418850" y="2692717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602846" y="2692717"/>
          <a:ext cx="1940595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685800" y="3200400"/>
            <a:ext cx="7086600" cy="613410"/>
          </a:xfrm>
          <a:custGeom>
            <a:avLst/>
            <a:gdLst/>
            <a:ahLst/>
            <a:cxnLst/>
            <a:rect l="l" t="t" r="r" b="b"/>
            <a:pathLst>
              <a:path w="7086600" h="613410">
                <a:moveTo>
                  <a:pt x="0" y="0"/>
                </a:moveTo>
                <a:lnTo>
                  <a:pt x="7086600" y="0"/>
                </a:lnTo>
                <a:lnTo>
                  <a:pt x="7086600" y="612838"/>
                </a:lnTo>
                <a:lnTo>
                  <a:pt x="0" y="612838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5202" y="32766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5202" y="32766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349387" y="3375266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1785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44524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4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44524" y="3375266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2128520" y="3375266"/>
          <a:ext cx="1940594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4309529" y="32798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09529" y="32798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823714" y="3378517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1785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418850" y="3378517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418850" y="3378517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5602846" y="3378517"/>
          <a:ext cx="1940595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685800" y="3886200"/>
            <a:ext cx="7086600" cy="613410"/>
          </a:xfrm>
          <a:custGeom>
            <a:avLst/>
            <a:gdLst/>
            <a:ahLst/>
            <a:cxnLst/>
            <a:rect l="l" t="t" r="r" b="b"/>
            <a:pathLst>
              <a:path w="7086600" h="613410">
                <a:moveTo>
                  <a:pt x="0" y="0"/>
                </a:moveTo>
                <a:lnTo>
                  <a:pt x="7086600" y="0"/>
                </a:lnTo>
                <a:lnTo>
                  <a:pt x="7086600" y="612838"/>
                </a:lnTo>
                <a:lnTo>
                  <a:pt x="0" y="612838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5202" y="39624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5202" y="39624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349387" y="4061066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1785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44524" y="40610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4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944524" y="4061066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2128520" y="4061066"/>
          <a:ext cx="1940594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object 39"/>
          <p:cNvSpPr/>
          <p:nvPr/>
        </p:nvSpPr>
        <p:spPr>
          <a:xfrm>
            <a:off x="4309529" y="39656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09529" y="39656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823714" y="4064317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1785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418850" y="4064317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418850" y="4064317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5602846" y="4064317"/>
          <a:ext cx="1940595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object 45"/>
          <p:cNvSpPr/>
          <p:nvPr/>
        </p:nvSpPr>
        <p:spPr>
          <a:xfrm>
            <a:off x="685800" y="5102161"/>
            <a:ext cx="7086600" cy="613410"/>
          </a:xfrm>
          <a:custGeom>
            <a:avLst/>
            <a:gdLst/>
            <a:ahLst/>
            <a:cxnLst/>
            <a:rect l="l" t="t" r="r" b="b"/>
            <a:pathLst>
              <a:path w="7086600" h="613410">
                <a:moveTo>
                  <a:pt x="0" y="0"/>
                </a:moveTo>
                <a:lnTo>
                  <a:pt x="7086600" y="0"/>
                </a:lnTo>
                <a:lnTo>
                  <a:pt x="7086600" y="612838"/>
                </a:lnTo>
                <a:lnTo>
                  <a:pt x="0" y="612838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35202" y="517836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35202" y="517836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349387" y="5277027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1785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944524" y="5277027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4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944524" y="5277027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2128520" y="5277027"/>
          <a:ext cx="1940594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object 52"/>
          <p:cNvSpPr/>
          <p:nvPr/>
        </p:nvSpPr>
        <p:spPr>
          <a:xfrm>
            <a:off x="4309529" y="51816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309529" y="51816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823714" y="5280266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1785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418850" y="5280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4418850" y="5280266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5602846" y="5280266"/>
          <a:ext cx="1940595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6788327" y="1856397"/>
          <a:ext cx="2273121" cy="1644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7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852">
                <a:tc>
                  <a:txBody>
                    <a:bodyPr/>
                    <a:lstStyle/>
                    <a:p>
                      <a:pPr marL="276225">
                        <a:lnSpc>
                          <a:spcPts val="1875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bits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60655">
                        <a:lnSpc>
                          <a:spcPts val="187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0…01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187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100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3225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object 59"/>
          <p:cNvSpPr txBox="1"/>
          <p:nvPr/>
        </p:nvSpPr>
        <p:spPr>
          <a:xfrm>
            <a:off x="8232140" y="3277052"/>
            <a:ext cx="98806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800" b="1" dirty="0" smtClean="0">
                <a:latin typeface="Calibri"/>
                <a:cs typeface="Calibri"/>
              </a:rPr>
              <a:t>选择的组</a:t>
            </a:r>
            <a:endParaRPr sz="1800" b="1" dirty="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05618" y="2259812"/>
            <a:ext cx="7063105" cy="228600"/>
          </a:xfrm>
          <a:custGeom>
            <a:avLst/>
            <a:gdLst/>
            <a:ahLst/>
            <a:cxnLst/>
            <a:rect l="l" t="t" r="r" b="b"/>
            <a:pathLst>
              <a:path w="7063105" h="228600">
                <a:moveTo>
                  <a:pt x="0" y="228600"/>
                </a:moveTo>
                <a:lnTo>
                  <a:pt x="33079" y="161093"/>
                </a:lnTo>
                <a:lnTo>
                  <a:pt x="70193" y="136351"/>
                </a:lnTo>
                <a:lnTo>
                  <a:pt x="117257" y="120126"/>
                </a:lnTo>
                <a:lnTo>
                  <a:pt x="171450" y="114300"/>
                </a:lnTo>
                <a:lnTo>
                  <a:pt x="3360051" y="114300"/>
                </a:lnTo>
                <a:lnTo>
                  <a:pt x="3414243" y="108473"/>
                </a:lnTo>
                <a:lnTo>
                  <a:pt x="3461308" y="92248"/>
                </a:lnTo>
                <a:lnTo>
                  <a:pt x="3498422" y="67506"/>
                </a:lnTo>
                <a:lnTo>
                  <a:pt x="3522761" y="36129"/>
                </a:lnTo>
                <a:lnTo>
                  <a:pt x="3531501" y="0"/>
                </a:lnTo>
                <a:lnTo>
                  <a:pt x="3540242" y="36129"/>
                </a:lnTo>
                <a:lnTo>
                  <a:pt x="3564581" y="67506"/>
                </a:lnTo>
                <a:lnTo>
                  <a:pt x="3601694" y="92248"/>
                </a:lnTo>
                <a:lnTo>
                  <a:pt x="3648759" y="108473"/>
                </a:lnTo>
                <a:lnTo>
                  <a:pt x="3702951" y="114300"/>
                </a:lnTo>
                <a:lnTo>
                  <a:pt x="6891540" y="114300"/>
                </a:lnTo>
                <a:lnTo>
                  <a:pt x="6945732" y="120126"/>
                </a:lnTo>
                <a:lnTo>
                  <a:pt x="6992797" y="136351"/>
                </a:lnTo>
                <a:lnTo>
                  <a:pt x="7029911" y="161093"/>
                </a:lnTo>
                <a:lnTo>
                  <a:pt x="7054250" y="192470"/>
                </a:lnTo>
                <a:lnTo>
                  <a:pt x="7062990" y="228600"/>
                </a:lnTo>
              </a:path>
            </a:pathLst>
          </a:custGeom>
          <a:ln w="25400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74771" y="2561437"/>
            <a:ext cx="228600" cy="3154045"/>
          </a:xfrm>
          <a:custGeom>
            <a:avLst/>
            <a:gdLst/>
            <a:ahLst/>
            <a:cxnLst/>
            <a:rect l="l" t="t" r="r" b="b"/>
            <a:pathLst>
              <a:path w="228600" h="3154045">
                <a:moveTo>
                  <a:pt x="228600" y="3153562"/>
                </a:moveTo>
                <a:lnTo>
                  <a:pt x="161093" y="3120483"/>
                </a:lnTo>
                <a:lnTo>
                  <a:pt x="136351" y="3083369"/>
                </a:lnTo>
                <a:lnTo>
                  <a:pt x="120126" y="3036304"/>
                </a:lnTo>
                <a:lnTo>
                  <a:pt x="114300" y="2982112"/>
                </a:lnTo>
                <a:lnTo>
                  <a:pt x="114300" y="1748231"/>
                </a:lnTo>
                <a:lnTo>
                  <a:pt x="108473" y="1694038"/>
                </a:lnTo>
                <a:lnTo>
                  <a:pt x="92248" y="1646974"/>
                </a:lnTo>
                <a:lnTo>
                  <a:pt x="67506" y="1609860"/>
                </a:lnTo>
                <a:lnTo>
                  <a:pt x="36129" y="1585521"/>
                </a:lnTo>
                <a:lnTo>
                  <a:pt x="0" y="1576781"/>
                </a:lnTo>
                <a:lnTo>
                  <a:pt x="36129" y="1568040"/>
                </a:lnTo>
                <a:lnTo>
                  <a:pt x="67506" y="1543701"/>
                </a:lnTo>
                <a:lnTo>
                  <a:pt x="92248" y="1506588"/>
                </a:lnTo>
                <a:lnTo>
                  <a:pt x="108473" y="1459523"/>
                </a:lnTo>
                <a:lnTo>
                  <a:pt x="114300" y="1405331"/>
                </a:lnTo>
                <a:lnTo>
                  <a:pt x="114300" y="171450"/>
                </a:lnTo>
                <a:lnTo>
                  <a:pt x="120126" y="117257"/>
                </a:lnTo>
                <a:lnTo>
                  <a:pt x="136351" y="70193"/>
                </a:lnTo>
                <a:lnTo>
                  <a:pt x="161093" y="33079"/>
                </a:lnTo>
                <a:lnTo>
                  <a:pt x="192470" y="8740"/>
                </a:lnTo>
                <a:lnTo>
                  <a:pt x="228600" y="0"/>
                </a:lnTo>
              </a:path>
            </a:pathLst>
          </a:custGeom>
          <a:ln w="25400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3411159" y="1848497"/>
            <a:ext cx="133985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b="1" spc="-5" dirty="0">
                <a:cs typeface="Calibri"/>
              </a:rPr>
              <a:t>每组两行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63" name="object 63"/>
          <p:cNvSpPr txBox="1"/>
          <p:nvPr/>
        </p:nvSpPr>
        <p:spPr>
          <a:xfrm>
            <a:off x="277510" y="5897918"/>
            <a:ext cx="56197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solidFill>
                  <a:srgbClr val="606060"/>
                </a:solidFill>
                <a:latin typeface="Calibri"/>
                <a:cs typeface="Calibri"/>
              </a:rPr>
              <a:t>S</a:t>
            </a:r>
            <a:r>
              <a:rPr lang="zh-CN" altLang="en-US" b="1" spc="-95" dirty="0">
                <a:solidFill>
                  <a:srgbClr val="606060"/>
                </a:solidFill>
                <a:latin typeface="Calibri"/>
                <a:cs typeface="Calibri"/>
              </a:rPr>
              <a:t>组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565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777367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E-</a:t>
            </a:r>
            <a:r>
              <a:rPr lang="zh-CN" altLang="en-US" spc="-5" dirty="0"/>
              <a:t>路 </a:t>
            </a:r>
            <a:r>
              <a:rPr lang="zh-CN" altLang="en-US" dirty="0"/>
              <a:t>组相联高速缓存</a:t>
            </a:r>
            <a:r>
              <a:rPr spc="-5" dirty="0" smtClean="0"/>
              <a:t>(</a:t>
            </a:r>
            <a:r>
              <a:rPr dirty="0" smtClean="0"/>
              <a:t>E </a:t>
            </a:r>
            <a:r>
              <a:rPr dirty="0"/>
              <a:t>=</a:t>
            </a:r>
            <a:r>
              <a:rPr spc="-65" dirty="0"/>
              <a:t> </a:t>
            </a:r>
            <a:r>
              <a:rPr dirty="0"/>
              <a:t>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185147"/>
            <a:ext cx="2181860" cy="559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b="1" dirty="0">
                <a:latin typeface="Calibri"/>
                <a:cs typeface="Calibri"/>
              </a:rPr>
              <a:t>E = </a:t>
            </a:r>
            <a:r>
              <a:rPr sz="1800" b="1" spc="-5" dirty="0">
                <a:latin typeface="Calibri"/>
                <a:cs typeface="Calibri"/>
              </a:rPr>
              <a:t>2</a:t>
            </a:r>
            <a:r>
              <a:rPr sz="1800" b="1" spc="-5" dirty="0" smtClean="0">
                <a:latin typeface="Calibri"/>
                <a:cs typeface="Calibri"/>
              </a:rPr>
              <a:t>:</a:t>
            </a:r>
            <a:r>
              <a:rPr lang="zh-CN" altLang="en-US" b="1" spc="-5" dirty="0">
                <a:cs typeface="Calibri"/>
              </a:rPr>
              <a:t>每组两行</a:t>
            </a:r>
            <a:endParaRPr lang="en-US" altLang="zh-CN" b="1" spc="-5" dirty="0">
              <a:cs typeface="Calibri"/>
            </a:endParaRPr>
          </a:p>
          <a:p>
            <a:pPr marL="12700"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1459467"/>
            <a:ext cx="3112770" cy="268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lang="zh-CN" altLang="en-US" b="1" spc="-5" dirty="0">
                <a:cs typeface="Calibri"/>
              </a:rPr>
              <a:t>假设</a:t>
            </a:r>
            <a:r>
              <a:rPr lang="en-US" altLang="zh-CN" b="1" spc="-5" dirty="0">
                <a:cs typeface="Calibri"/>
              </a:rPr>
              <a:t>:</a:t>
            </a:r>
            <a:r>
              <a:rPr lang="zh-CN" altLang="en-US" b="1" spc="-5" dirty="0">
                <a:cs typeface="Calibri"/>
              </a:rPr>
              <a:t>缓存块大小为</a:t>
            </a:r>
            <a:r>
              <a:rPr lang="en-US" altLang="zh-CN" b="1" spc="-5" dirty="0">
                <a:cs typeface="Calibri"/>
              </a:rPr>
              <a:t>8</a:t>
            </a:r>
            <a:r>
              <a:rPr lang="zh-CN" altLang="en-US" b="1" spc="-5" dirty="0">
                <a:cs typeface="Calibri"/>
              </a:rPr>
              <a:t>字节</a:t>
            </a:r>
            <a:endParaRPr lang="zh-CN" altLang="en-US" dirty="0"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66077" y="1862747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66077" y="1862747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56677" y="1862747"/>
            <a:ext cx="762000" cy="271145"/>
          </a:xfrm>
          <a:custGeom>
            <a:avLst/>
            <a:gdLst/>
            <a:ahLst/>
            <a:cxnLst/>
            <a:rect l="l" t="t" r="r" b="b"/>
            <a:pathLst>
              <a:path w="762000" h="271144">
                <a:moveTo>
                  <a:pt x="0" y="0"/>
                </a:moveTo>
                <a:lnTo>
                  <a:pt x="762000" y="0"/>
                </a:lnTo>
                <a:lnTo>
                  <a:pt x="7620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18677" y="1862747"/>
            <a:ext cx="520700" cy="271145"/>
          </a:xfrm>
          <a:custGeom>
            <a:avLst/>
            <a:gdLst/>
            <a:ahLst/>
            <a:cxnLst/>
            <a:rect l="l" t="t" r="r" b="b"/>
            <a:pathLst>
              <a:path w="520700" h="271144">
                <a:moveTo>
                  <a:pt x="0" y="0"/>
                </a:moveTo>
                <a:lnTo>
                  <a:pt x="520522" y="0"/>
                </a:lnTo>
                <a:lnTo>
                  <a:pt x="520522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55740" y="1553269"/>
            <a:ext cx="2189480" cy="577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b="1" dirty="0">
                <a:cs typeface="Calibri"/>
              </a:rPr>
              <a:t>short</a:t>
            </a:r>
            <a:r>
              <a:rPr lang="en-US" altLang="zh-CN" b="1" spc="-120" dirty="0">
                <a:cs typeface="Calibri"/>
              </a:rPr>
              <a:t> </a:t>
            </a:r>
            <a:r>
              <a:rPr lang="en-US" altLang="zh-CN" b="1" spc="-5" dirty="0" err="1">
                <a:cs typeface="Calibri"/>
              </a:rPr>
              <a:t>int</a:t>
            </a:r>
            <a:r>
              <a:rPr lang="zh-CN" altLang="en-US" b="1" spc="-5" dirty="0">
                <a:cs typeface="Calibri"/>
              </a:rPr>
              <a:t>地址</a:t>
            </a:r>
            <a:r>
              <a:rPr sz="1800" b="1" spc="-5" dirty="0" smtClean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292735">
              <a:lnSpc>
                <a:spcPct val="100000"/>
              </a:lnSpc>
              <a:spcBef>
                <a:spcPts val="280"/>
              </a:spcBef>
              <a:tabLst>
                <a:tab pos="1155065" algn="l"/>
                <a:tab pos="1870075" algn="l"/>
              </a:tabLst>
            </a:pPr>
            <a:r>
              <a:rPr sz="1600" b="1" spc="-5" dirty="0">
                <a:latin typeface="Calibri"/>
                <a:cs typeface="Calibri"/>
              </a:rPr>
              <a:t>t </a:t>
            </a:r>
            <a:r>
              <a:rPr sz="1600" b="1" spc="-10" dirty="0">
                <a:latin typeface="Calibri"/>
                <a:cs typeface="Calibri"/>
              </a:rPr>
              <a:t>b</a:t>
            </a:r>
            <a:r>
              <a:rPr sz="1600" b="1" spc="-5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…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1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100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" y="3200400"/>
            <a:ext cx="7086600" cy="613410"/>
          </a:xfrm>
          <a:custGeom>
            <a:avLst/>
            <a:gdLst/>
            <a:ahLst/>
            <a:cxnLst/>
            <a:rect l="l" t="t" r="r" b="b"/>
            <a:pathLst>
              <a:path w="7086600" h="613410">
                <a:moveTo>
                  <a:pt x="0" y="0"/>
                </a:moveTo>
                <a:lnTo>
                  <a:pt x="7086600" y="0"/>
                </a:lnTo>
                <a:lnTo>
                  <a:pt x="7086600" y="612838"/>
                </a:lnTo>
                <a:lnTo>
                  <a:pt x="0" y="612838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6602" y="32766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6602" y="32766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9920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99920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35238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35238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60371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60371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87902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87902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20787" y="3375266"/>
            <a:ext cx="3810" cy="263525"/>
          </a:xfrm>
          <a:custGeom>
            <a:avLst/>
            <a:gdLst/>
            <a:ahLst/>
            <a:cxnLst/>
            <a:rect l="l" t="t" r="r" b="b"/>
            <a:pathLst>
              <a:path w="3809" h="263525">
                <a:moveTo>
                  <a:pt x="0" y="263105"/>
                </a:moveTo>
                <a:lnTo>
                  <a:pt x="3403" y="263105"/>
                </a:lnTo>
                <a:lnTo>
                  <a:pt x="3403" y="0"/>
                </a:lnTo>
                <a:lnTo>
                  <a:pt x="0" y="0"/>
                </a:lnTo>
                <a:lnTo>
                  <a:pt x="0" y="2631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20787" y="3375266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4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24191" y="3377234"/>
            <a:ext cx="620395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355">
              <a:lnSpc>
                <a:spcPts val="1880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15924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4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15924" y="3375266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96311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96311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36531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36531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84537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84537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32544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30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32544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30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954115" y="3372204"/>
            <a:ext cx="1824989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7650" algn="l"/>
                <a:tab pos="708660" algn="l"/>
                <a:tab pos="953135" algn="l"/>
                <a:tab pos="1205230" algn="l"/>
                <a:tab pos="1457325" algn="l"/>
                <a:tab pos="1708785" algn="l"/>
              </a:tabLst>
            </a:pPr>
            <a:r>
              <a:rPr sz="1600" b="1" spc="-5" dirty="0">
                <a:latin typeface="Calibri"/>
                <a:cs typeface="Calibri"/>
              </a:rPr>
              <a:t>0	1  </a:t>
            </a:r>
            <a:r>
              <a:rPr sz="1600" b="1" spc="-1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2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3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4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5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6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080929" y="32798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80929" y="32798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95114" y="3378517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5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95114" y="3378517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5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759246" y="3375446"/>
            <a:ext cx="2908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190250" y="3378517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190250" y="3378517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5374246" y="3378517"/>
          <a:ext cx="1940594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object 44"/>
          <p:cNvSpPr/>
          <p:nvPr/>
        </p:nvSpPr>
        <p:spPr>
          <a:xfrm>
            <a:off x="7543800" y="2133600"/>
            <a:ext cx="394335" cy="1373505"/>
          </a:xfrm>
          <a:custGeom>
            <a:avLst/>
            <a:gdLst/>
            <a:ahLst/>
            <a:cxnLst/>
            <a:rect l="l" t="t" r="r" b="b"/>
            <a:pathLst>
              <a:path w="394334" h="1373504">
                <a:moveTo>
                  <a:pt x="393877" y="0"/>
                </a:moveTo>
                <a:lnTo>
                  <a:pt x="393877" y="1373225"/>
                </a:lnTo>
                <a:lnTo>
                  <a:pt x="0" y="13732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05007" y="1998176"/>
            <a:ext cx="1661160" cy="1380490"/>
          </a:xfrm>
          <a:custGeom>
            <a:avLst/>
            <a:gdLst/>
            <a:ahLst/>
            <a:cxnLst/>
            <a:rect l="l" t="t" r="r" b="b"/>
            <a:pathLst>
              <a:path w="1661159" h="1380489">
                <a:moveTo>
                  <a:pt x="1661071" y="0"/>
                </a:moveTo>
                <a:lnTo>
                  <a:pt x="0" y="0"/>
                </a:lnTo>
                <a:lnTo>
                  <a:pt x="0" y="138033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30681" y="1998174"/>
            <a:ext cx="5135880" cy="1377315"/>
          </a:xfrm>
          <a:custGeom>
            <a:avLst/>
            <a:gdLst/>
            <a:ahLst/>
            <a:cxnLst/>
            <a:rect l="l" t="t" r="r" b="b"/>
            <a:pathLst>
              <a:path w="5135880" h="1377314">
                <a:moveTo>
                  <a:pt x="5135397" y="0"/>
                </a:moveTo>
                <a:lnTo>
                  <a:pt x="0" y="0"/>
                </a:lnTo>
                <a:lnTo>
                  <a:pt x="0" y="13770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507740" y="2011679"/>
            <a:ext cx="13569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b="1" spc="-10" dirty="0">
                <a:latin typeface="Calibri"/>
                <a:cs typeface="Calibri"/>
              </a:rPr>
              <a:t>比较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36612" y="2971800"/>
            <a:ext cx="1905" cy="401320"/>
          </a:xfrm>
          <a:custGeom>
            <a:avLst/>
            <a:gdLst/>
            <a:ahLst/>
            <a:cxnLst/>
            <a:rect l="l" t="t" r="r" b="b"/>
            <a:pathLst>
              <a:path w="1905" h="401320">
                <a:moveTo>
                  <a:pt x="1587" y="0"/>
                </a:moveTo>
                <a:lnTo>
                  <a:pt x="0" y="4009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35940" y="2658586"/>
            <a:ext cx="80137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latin typeface="Calibri"/>
                <a:cs typeface="Calibri"/>
              </a:rPr>
              <a:t>有效</a:t>
            </a:r>
            <a:r>
              <a:rPr sz="1800" b="1" spc="-5" dirty="0" smtClean="0">
                <a:latin typeface="Calibri"/>
                <a:cs typeface="Calibri"/>
              </a:rPr>
              <a:t>?</a:t>
            </a:r>
            <a:r>
              <a:rPr sz="1800" b="1" spc="290" dirty="0" smtClean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+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97431" y="2672073"/>
            <a:ext cx="152082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10" dirty="0">
                <a:latin typeface="Calibri"/>
                <a:cs typeface="Calibri"/>
              </a:rPr>
              <a:t>匹配</a:t>
            </a:r>
            <a:r>
              <a:rPr sz="1800" b="1" spc="-10" dirty="0" smtClean="0">
                <a:latin typeface="Calibri"/>
                <a:cs typeface="Calibri"/>
              </a:rPr>
              <a:t>: </a:t>
            </a:r>
            <a:r>
              <a:rPr lang="zh-CN" altLang="en-US" sz="1800" b="1" spc="-10" dirty="0" smtClean="0">
                <a:latin typeface="Calibri"/>
                <a:cs typeface="Calibri"/>
              </a:rPr>
              <a:t>是</a:t>
            </a:r>
            <a:r>
              <a:rPr sz="1800" b="1" spc="-10" dirty="0" smtClean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lang="zh-CN" altLang="en-US" b="1" dirty="0">
                <a:latin typeface="Calibri"/>
                <a:cs typeface="Calibri"/>
              </a:rPr>
              <a:t>命中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958859" y="2133598"/>
            <a:ext cx="5620385" cy="2233295"/>
          </a:xfrm>
          <a:custGeom>
            <a:avLst/>
            <a:gdLst/>
            <a:ahLst/>
            <a:cxnLst/>
            <a:rect l="l" t="t" r="r" b="b"/>
            <a:pathLst>
              <a:path w="5620384" h="2233295">
                <a:moveTo>
                  <a:pt x="5620080" y="0"/>
                </a:moveTo>
                <a:lnTo>
                  <a:pt x="5620080" y="2232914"/>
                </a:lnTo>
                <a:lnTo>
                  <a:pt x="0" y="2232914"/>
                </a:lnTo>
                <a:lnTo>
                  <a:pt x="0" y="150478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184140" y="4385547"/>
            <a:ext cx="113347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dirty="0" smtClean="0">
                <a:latin typeface="Calibri"/>
                <a:cs typeface="Calibri"/>
              </a:rPr>
              <a:t>块偏移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124191" y="3377234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4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24178" y="3377234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4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288314" y="3374172"/>
            <a:ext cx="2908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909583" y="6668801"/>
            <a:ext cx="1536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10" dirty="0">
                <a:latin typeface="Calibri"/>
                <a:cs typeface="Calibri"/>
              </a:rPr>
              <a:t>20</a:t>
            </a:r>
            <a:endParaRPr sz="1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516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777367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E-</a:t>
            </a:r>
            <a:r>
              <a:rPr lang="zh-CN" altLang="en-US" spc="-5" dirty="0"/>
              <a:t>路 </a:t>
            </a:r>
            <a:r>
              <a:rPr lang="zh-CN" altLang="en-US" dirty="0"/>
              <a:t>组相联高速缓存</a:t>
            </a:r>
            <a:r>
              <a:rPr spc="-5" dirty="0" smtClean="0"/>
              <a:t>(</a:t>
            </a:r>
            <a:r>
              <a:rPr dirty="0" smtClean="0"/>
              <a:t>E </a:t>
            </a:r>
            <a:r>
              <a:rPr dirty="0"/>
              <a:t>=</a:t>
            </a:r>
            <a:r>
              <a:rPr spc="-65" dirty="0"/>
              <a:t> </a:t>
            </a:r>
            <a:r>
              <a:rPr dirty="0"/>
              <a:t>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185147"/>
            <a:ext cx="2181860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zh-CN" b="1" dirty="0">
                <a:cs typeface="Calibri"/>
              </a:rPr>
              <a:t>E = </a:t>
            </a:r>
            <a:r>
              <a:rPr lang="en-US" altLang="zh-CN" b="1" spc="-5" dirty="0">
                <a:cs typeface="Calibri"/>
              </a:rPr>
              <a:t>2:</a:t>
            </a:r>
            <a:r>
              <a:rPr lang="zh-CN" altLang="en-US" b="1" spc="-5" dirty="0">
                <a:cs typeface="Calibri"/>
              </a:rPr>
              <a:t>每组两行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9740" y="1459467"/>
            <a:ext cx="3112770" cy="268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lang="zh-CN" altLang="en-US" b="1" spc="-5" dirty="0">
                <a:cs typeface="Calibri"/>
              </a:rPr>
              <a:t>假设</a:t>
            </a:r>
            <a:r>
              <a:rPr lang="en-US" altLang="zh-CN" b="1" spc="-5" dirty="0">
                <a:cs typeface="Calibri"/>
              </a:rPr>
              <a:t>:</a:t>
            </a:r>
            <a:r>
              <a:rPr lang="zh-CN" altLang="en-US" b="1" spc="-5" dirty="0">
                <a:cs typeface="Calibri"/>
              </a:rPr>
              <a:t>缓存块大小为</a:t>
            </a:r>
            <a:r>
              <a:rPr lang="en-US" altLang="zh-CN" b="1" spc="-5" dirty="0">
                <a:cs typeface="Calibri"/>
              </a:rPr>
              <a:t>8</a:t>
            </a:r>
            <a:r>
              <a:rPr lang="zh-CN" altLang="en-US" b="1" spc="-5" dirty="0">
                <a:cs typeface="Calibri"/>
              </a:rPr>
              <a:t>字节</a:t>
            </a:r>
            <a:endParaRPr lang="zh-CN" altLang="en-US" dirty="0"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66077" y="1862747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66077" y="1862747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56677" y="1862747"/>
            <a:ext cx="762000" cy="271145"/>
          </a:xfrm>
          <a:custGeom>
            <a:avLst/>
            <a:gdLst/>
            <a:ahLst/>
            <a:cxnLst/>
            <a:rect l="l" t="t" r="r" b="b"/>
            <a:pathLst>
              <a:path w="762000" h="271144">
                <a:moveTo>
                  <a:pt x="0" y="0"/>
                </a:moveTo>
                <a:lnTo>
                  <a:pt x="762000" y="0"/>
                </a:lnTo>
                <a:lnTo>
                  <a:pt x="7620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18677" y="1862747"/>
            <a:ext cx="520700" cy="271145"/>
          </a:xfrm>
          <a:custGeom>
            <a:avLst/>
            <a:gdLst/>
            <a:ahLst/>
            <a:cxnLst/>
            <a:rect l="l" t="t" r="r" b="b"/>
            <a:pathLst>
              <a:path w="520700" h="271144">
                <a:moveTo>
                  <a:pt x="0" y="0"/>
                </a:moveTo>
                <a:lnTo>
                  <a:pt x="520522" y="0"/>
                </a:lnTo>
                <a:lnTo>
                  <a:pt x="520522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55740" y="1553269"/>
            <a:ext cx="2189480" cy="577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latin typeface="Calibri"/>
                <a:cs typeface="Calibri"/>
              </a:rPr>
              <a:t>short</a:t>
            </a:r>
            <a:r>
              <a:rPr sz="1800" b="1" spc="-120" dirty="0" smtClean="0">
                <a:latin typeface="Calibri"/>
                <a:cs typeface="Calibri"/>
              </a:rPr>
              <a:t> </a:t>
            </a:r>
            <a:r>
              <a:rPr sz="1800" b="1" spc="-5" dirty="0" err="1" smtClean="0">
                <a:latin typeface="Calibri"/>
                <a:cs typeface="Calibri"/>
              </a:rPr>
              <a:t>int</a:t>
            </a:r>
            <a:r>
              <a:rPr lang="zh-CN" altLang="en-US" sz="1800" b="1" spc="-5" dirty="0" smtClean="0">
                <a:latin typeface="Calibri"/>
                <a:cs typeface="Calibri"/>
              </a:rPr>
              <a:t>地址</a:t>
            </a:r>
            <a:r>
              <a:rPr sz="1800" b="1" spc="-5" dirty="0" smtClean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292735">
              <a:lnSpc>
                <a:spcPct val="100000"/>
              </a:lnSpc>
              <a:spcBef>
                <a:spcPts val="280"/>
              </a:spcBef>
              <a:tabLst>
                <a:tab pos="1155065" algn="l"/>
                <a:tab pos="1870075" algn="l"/>
              </a:tabLst>
            </a:pPr>
            <a:r>
              <a:rPr sz="1600" b="1" spc="-5" dirty="0">
                <a:latin typeface="Calibri"/>
                <a:cs typeface="Calibri"/>
              </a:rPr>
              <a:t>t </a:t>
            </a:r>
            <a:r>
              <a:rPr sz="1600" b="1" spc="-10" dirty="0">
                <a:latin typeface="Calibri"/>
                <a:cs typeface="Calibri"/>
              </a:rPr>
              <a:t>b</a:t>
            </a:r>
            <a:r>
              <a:rPr sz="1600" b="1" spc="-5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…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1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100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" y="3200400"/>
            <a:ext cx="7086600" cy="613410"/>
          </a:xfrm>
          <a:custGeom>
            <a:avLst/>
            <a:gdLst/>
            <a:ahLst/>
            <a:cxnLst/>
            <a:rect l="l" t="t" r="r" b="b"/>
            <a:pathLst>
              <a:path w="7086600" h="613410">
                <a:moveTo>
                  <a:pt x="0" y="0"/>
                </a:moveTo>
                <a:lnTo>
                  <a:pt x="7086600" y="0"/>
                </a:lnTo>
                <a:lnTo>
                  <a:pt x="7086600" y="612838"/>
                </a:lnTo>
                <a:lnTo>
                  <a:pt x="0" y="612838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6602" y="32766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6602" y="32766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9920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99920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35238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35238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60371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60371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87902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87902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20787" y="3375266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4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20787" y="3375266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4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284917" y="3372204"/>
            <a:ext cx="2908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15924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4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15924" y="3375266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96311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96311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36531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36531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84537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A9E3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84537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32544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30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A9E3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32544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30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954115" y="3372204"/>
            <a:ext cx="1824989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7650" algn="l"/>
                <a:tab pos="708660" algn="l"/>
                <a:tab pos="953135" algn="l"/>
                <a:tab pos="1205230" algn="l"/>
                <a:tab pos="1457325" algn="l"/>
                <a:tab pos="1708785" algn="l"/>
              </a:tabLst>
            </a:pPr>
            <a:r>
              <a:rPr sz="1600" b="1" spc="-5" dirty="0">
                <a:latin typeface="Calibri"/>
                <a:cs typeface="Calibri"/>
              </a:rPr>
              <a:t>0	1  </a:t>
            </a:r>
            <a:r>
              <a:rPr sz="1600" b="1" spc="-1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2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3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4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5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6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080929" y="32798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80929" y="32798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95114" y="3378517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5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95114" y="3378517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5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759246" y="3375446"/>
            <a:ext cx="2908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190250" y="3378517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190250" y="3378517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5374246" y="3378517"/>
          <a:ext cx="1940594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object 44"/>
          <p:cNvSpPr/>
          <p:nvPr/>
        </p:nvSpPr>
        <p:spPr>
          <a:xfrm>
            <a:off x="7543800" y="2133600"/>
            <a:ext cx="394335" cy="1373505"/>
          </a:xfrm>
          <a:custGeom>
            <a:avLst/>
            <a:gdLst/>
            <a:ahLst/>
            <a:cxnLst/>
            <a:rect l="l" t="t" r="r" b="b"/>
            <a:pathLst>
              <a:path w="394334" h="1373504">
                <a:moveTo>
                  <a:pt x="393877" y="0"/>
                </a:moveTo>
                <a:lnTo>
                  <a:pt x="393877" y="1373225"/>
                </a:lnTo>
                <a:lnTo>
                  <a:pt x="0" y="13732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05007" y="1998176"/>
            <a:ext cx="1661160" cy="1380490"/>
          </a:xfrm>
          <a:custGeom>
            <a:avLst/>
            <a:gdLst/>
            <a:ahLst/>
            <a:cxnLst/>
            <a:rect l="l" t="t" r="r" b="b"/>
            <a:pathLst>
              <a:path w="1661159" h="1380489">
                <a:moveTo>
                  <a:pt x="1661071" y="0"/>
                </a:moveTo>
                <a:lnTo>
                  <a:pt x="0" y="0"/>
                </a:lnTo>
                <a:lnTo>
                  <a:pt x="0" y="138033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30681" y="1998174"/>
            <a:ext cx="5135880" cy="1377315"/>
          </a:xfrm>
          <a:custGeom>
            <a:avLst/>
            <a:gdLst/>
            <a:ahLst/>
            <a:cxnLst/>
            <a:rect l="l" t="t" r="r" b="b"/>
            <a:pathLst>
              <a:path w="5135880" h="1377314">
                <a:moveTo>
                  <a:pt x="5135397" y="0"/>
                </a:moveTo>
                <a:lnTo>
                  <a:pt x="0" y="0"/>
                </a:lnTo>
                <a:lnTo>
                  <a:pt x="0" y="13770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507740" y="2011679"/>
            <a:ext cx="13569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b="1" spc="-10" dirty="0" smtClean="0">
                <a:latin typeface="Calibri"/>
                <a:cs typeface="Calibri"/>
              </a:rPr>
              <a:t>两个比较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36612" y="2971800"/>
            <a:ext cx="1905" cy="401320"/>
          </a:xfrm>
          <a:custGeom>
            <a:avLst/>
            <a:gdLst/>
            <a:ahLst/>
            <a:cxnLst/>
            <a:rect l="l" t="t" r="r" b="b"/>
            <a:pathLst>
              <a:path w="1905" h="401320">
                <a:moveTo>
                  <a:pt x="1587" y="0"/>
                </a:moveTo>
                <a:lnTo>
                  <a:pt x="0" y="4009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35940" y="2672078"/>
            <a:ext cx="80137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latin typeface="Calibri"/>
                <a:cs typeface="Calibri"/>
              </a:rPr>
              <a:t>有效</a:t>
            </a:r>
            <a:r>
              <a:rPr sz="1800" b="1" spc="-5" dirty="0" smtClean="0">
                <a:latin typeface="Calibri"/>
                <a:cs typeface="Calibri"/>
              </a:rPr>
              <a:t>?</a:t>
            </a:r>
            <a:r>
              <a:rPr sz="1800" b="1" spc="290" dirty="0" smtClean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+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97431" y="2672078"/>
            <a:ext cx="152082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10" dirty="0">
                <a:latin typeface="Calibri"/>
                <a:cs typeface="Calibri"/>
              </a:rPr>
              <a:t>匹配</a:t>
            </a:r>
            <a:r>
              <a:rPr sz="1800" b="1" spc="-10" dirty="0" smtClean="0">
                <a:latin typeface="Calibri"/>
                <a:cs typeface="Calibri"/>
              </a:rPr>
              <a:t>: </a:t>
            </a:r>
            <a:r>
              <a:rPr lang="zh-CN" altLang="en-US" sz="1800" b="1" spc="-10" dirty="0" smtClean="0">
                <a:latin typeface="Calibri"/>
                <a:cs typeface="Calibri"/>
              </a:rPr>
              <a:t>是</a:t>
            </a:r>
            <a:r>
              <a:rPr sz="1800" b="1" spc="-10" dirty="0" smtClean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lang="zh-CN" altLang="en-US" b="1" dirty="0">
                <a:latin typeface="Calibri"/>
                <a:cs typeface="Calibri"/>
              </a:rPr>
              <a:t>命中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958859" y="2133598"/>
            <a:ext cx="5620385" cy="2233295"/>
          </a:xfrm>
          <a:custGeom>
            <a:avLst/>
            <a:gdLst/>
            <a:ahLst/>
            <a:cxnLst/>
            <a:rect l="l" t="t" r="r" b="b"/>
            <a:pathLst>
              <a:path w="5620384" h="2233295">
                <a:moveTo>
                  <a:pt x="5620080" y="0"/>
                </a:moveTo>
                <a:lnTo>
                  <a:pt x="5620080" y="2232914"/>
                </a:lnTo>
                <a:lnTo>
                  <a:pt x="0" y="2232914"/>
                </a:lnTo>
                <a:lnTo>
                  <a:pt x="0" y="150478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17407" y="3733802"/>
            <a:ext cx="734060" cy="1066800"/>
          </a:xfrm>
          <a:custGeom>
            <a:avLst/>
            <a:gdLst/>
            <a:ahLst/>
            <a:cxnLst/>
            <a:rect l="l" t="t" r="r" b="b"/>
            <a:pathLst>
              <a:path w="734060" h="1066800">
                <a:moveTo>
                  <a:pt x="550240" y="366826"/>
                </a:moveTo>
                <a:lnTo>
                  <a:pt x="183413" y="366826"/>
                </a:lnTo>
                <a:lnTo>
                  <a:pt x="183413" y="1066799"/>
                </a:lnTo>
                <a:lnTo>
                  <a:pt x="550240" y="1066799"/>
                </a:lnTo>
                <a:lnTo>
                  <a:pt x="550240" y="366826"/>
                </a:lnTo>
                <a:close/>
              </a:path>
              <a:path w="734060" h="1066800">
                <a:moveTo>
                  <a:pt x="366826" y="0"/>
                </a:moveTo>
                <a:lnTo>
                  <a:pt x="0" y="366826"/>
                </a:lnTo>
                <a:lnTo>
                  <a:pt x="733653" y="366826"/>
                </a:lnTo>
                <a:lnTo>
                  <a:pt x="366826" y="0"/>
                </a:lnTo>
                <a:close/>
              </a:path>
            </a:pathLst>
          </a:custGeom>
          <a:solidFill>
            <a:srgbClr val="A7A8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35940" y="4385547"/>
            <a:ext cx="7717790" cy="209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60900">
              <a:lnSpc>
                <a:spcPct val="100000"/>
              </a:lnSpc>
            </a:pPr>
            <a:r>
              <a:rPr lang="zh-CN" altLang="en-US" b="1" dirty="0" smtClean="0">
                <a:latin typeface="Calibri"/>
                <a:cs typeface="Calibri"/>
              </a:rPr>
              <a:t>块偏移</a:t>
            </a:r>
            <a:endParaRPr sz="1800" dirty="0">
              <a:latin typeface="Calibri"/>
              <a:cs typeface="Calibri"/>
            </a:endParaRPr>
          </a:p>
          <a:p>
            <a:pPr marL="1358265">
              <a:lnSpc>
                <a:spcPct val="100000"/>
              </a:lnSpc>
              <a:spcBef>
                <a:spcPts val="1440"/>
              </a:spcBef>
            </a:pPr>
            <a:r>
              <a:rPr sz="1800" b="1" dirty="0">
                <a:latin typeface="Calibri"/>
                <a:cs typeface="Calibri"/>
              </a:rPr>
              <a:t>short </a:t>
            </a:r>
            <a:r>
              <a:rPr sz="1800" b="1" spc="-5" dirty="0">
                <a:latin typeface="Calibri"/>
                <a:cs typeface="Calibri"/>
              </a:rPr>
              <a:t>int </a:t>
            </a:r>
            <a:r>
              <a:rPr sz="1800" b="1" dirty="0">
                <a:latin typeface="Calibri"/>
                <a:cs typeface="Calibri"/>
              </a:rPr>
              <a:t>(2 </a:t>
            </a:r>
            <a:r>
              <a:rPr lang="zh-CN" altLang="en-US" b="1" spc="-5" dirty="0">
                <a:latin typeface="Calibri"/>
                <a:cs typeface="Calibri"/>
              </a:rPr>
              <a:t>字节</a:t>
            </a:r>
            <a:r>
              <a:rPr sz="1800" b="1" spc="-5" dirty="0" smtClean="0">
                <a:latin typeface="Calibri"/>
                <a:cs typeface="Calibri"/>
              </a:rPr>
              <a:t>) </a:t>
            </a:r>
            <a:r>
              <a:rPr lang="zh-CN" altLang="en-US" b="1" dirty="0" smtClean="0">
                <a:latin typeface="Calibri"/>
                <a:cs typeface="Calibri"/>
              </a:rPr>
              <a:t>在这里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Calibri"/>
                <a:cs typeface="Calibri"/>
              </a:rPr>
              <a:t>不匹配</a:t>
            </a:r>
            <a:r>
              <a:rPr sz="24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zh-CN" altLang="en-US" sz="2400" b="1" spc="-5" smtClean="0">
                <a:latin typeface="Calibri"/>
                <a:cs typeface="Calibri"/>
              </a:rPr>
              <a:t>在</a:t>
            </a:r>
            <a:r>
              <a:rPr lang="zh-CN" altLang="en-US" sz="2400" b="1" spc="-5" dirty="0" smtClean="0">
                <a:latin typeface="Calibri"/>
                <a:cs typeface="Calibri"/>
              </a:rPr>
              <a:t>组中选择</a:t>
            </a:r>
            <a:r>
              <a:rPr lang="en-US" altLang="zh-CN" sz="2400" b="1" spc="-5" dirty="0" smtClean="0">
                <a:latin typeface="Calibri"/>
                <a:cs typeface="Calibri"/>
              </a:rPr>
              <a:t>1</a:t>
            </a:r>
            <a:r>
              <a:rPr lang="zh-CN" altLang="en-US" sz="2400" b="1" spc="-5" dirty="0" smtClean="0">
                <a:latin typeface="Calibri"/>
                <a:cs typeface="Calibri"/>
              </a:rPr>
              <a:t>行用于驱逐和替换</a:t>
            </a:r>
            <a:endParaRPr lang="en-US" sz="2400" b="1" spc="-5" dirty="0" smtClean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zh-CN" altLang="en-US" sz="2400" b="1" spc="-5" dirty="0" smtClean="0">
                <a:latin typeface="Calibri"/>
                <a:cs typeface="Calibri"/>
              </a:rPr>
              <a:t>替换策略</a:t>
            </a:r>
            <a:r>
              <a:rPr sz="2400" b="1" spc="-5" dirty="0" smtClean="0">
                <a:latin typeface="Calibri"/>
                <a:cs typeface="Calibri"/>
              </a:rPr>
              <a:t>: </a:t>
            </a:r>
            <a:r>
              <a:rPr lang="zh-CN" altLang="en-US" sz="2400" b="1" spc="-5" dirty="0" smtClean="0">
                <a:latin typeface="Calibri"/>
                <a:cs typeface="Calibri"/>
              </a:rPr>
              <a:t>随机</a:t>
            </a:r>
            <a:r>
              <a:rPr sz="2400" b="1" spc="-10" dirty="0" smtClean="0">
                <a:latin typeface="Calibri"/>
                <a:cs typeface="Calibri"/>
              </a:rPr>
              <a:t>, </a:t>
            </a:r>
            <a:r>
              <a:rPr lang="zh-CN" altLang="en-US" sz="2400" b="1" spc="-10" dirty="0" smtClean="0">
                <a:latin typeface="Calibri"/>
                <a:cs typeface="Calibri"/>
              </a:rPr>
              <a:t>最不常使用</a:t>
            </a:r>
            <a:r>
              <a:rPr lang="en-US" altLang="zh-CN" sz="2400" b="1" spc="-10" dirty="0" smtClean="0">
                <a:latin typeface="Calibri"/>
                <a:cs typeface="Calibri"/>
              </a:rPr>
              <a:t>LFU</a:t>
            </a:r>
            <a:r>
              <a:rPr lang="zh-CN" altLang="en-US" sz="2400" b="1" spc="-10" dirty="0" smtClean="0">
                <a:latin typeface="Calibri"/>
                <a:cs typeface="Calibri"/>
              </a:rPr>
              <a:t>、最近最少使用</a:t>
            </a:r>
            <a:r>
              <a:rPr sz="2400" b="1" dirty="0" smtClean="0">
                <a:latin typeface="Calibri"/>
                <a:cs typeface="Calibri"/>
              </a:rPr>
              <a:t>(LRU</a:t>
            </a:r>
            <a:r>
              <a:rPr sz="2400" b="1" dirty="0">
                <a:latin typeface="Calibri"/>
                <a:cs typeface="Calibri"/>
              </a:rPr>
              <a:t>),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…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09245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758888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2</a:t>
            </a:r>
            <a:r>
              <a:rPr lang="en-US" altLang="zh-CN" spc="-5" dirty="0" smtClean="0"/>
              <a:t>-</a:t>
            </a:r>
            <a:r>
              <a:rPr lang="zh-CN" altLang="en-US" spc="-5" dirty="0" smtClean="0"/>
              <a:t>路 组相联缓存模拟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289300" y="1371600"/>
            <a:ext cx="4635500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M=16 </a:t>
            </a:r>
            <a:r>
              <a:rPr lang="zh-CN" altLang="en-US" sz="2000" spc="-5" dirty="0" smtClean="0">
                <a:latin typeface="Calibri"/>
                <a:cs typeface="Calibri"/>
              </a:rPr>
              <a:t>字节地址</a:t>
            </a:r>
            <a:r>
              <a:rPr sz="2000" spc="-5" dirty="0" smtClean="0">
                <a:latin typeface="Calibri"/>
                <a:cs typeface="Calibri"/>
              </a:rPr>
              <a:t>, </a:t>
            </a:r>
            <a:r>
              <a:rPr sz="2000" dirty="0">
                <a:latin typeface="Calibri"/>
                <a:cs typeface="Calibri"/>
              </a:rPr>
              <a:t>B=2 </a:t>
            </a:r>
            <a:r>
              <a:rPr lang="zh-CN" altLang="en-US" sz="2000" spc="-5" dirty="0">
                <a:latin typeface="Calibri"/>
                <a:cs typeface="Calibri"/>
              </a:rPr>
              <a:t>字节</a:t>
            </a:r>
            <a:r>
              <a:rPr sz="2000" spc="-5" dirty="0" smtClean="0">
                <a:latin typeface="Calibri"/>
                <a:cs typeface="Calibri"/>
              </a:rPr>
              <a:t>/</a:t>
            </a:r>
            <a:r>
              <a:rPr lang="zh-CN" altLang="en-US" sz="2000" spc="-5" dirty="0" smtClean="0">
                <a:latin typeface="Calibri"/>
                <a:cs typeface="Calibri"/>
              </a:rPr>
              <a:t>块</a:t>
            </a:r>
            <a:r>
              <a:rPr sz="2000" spc="-5" dirty="0" smtClean="0">
                <a:latin typeface="Calibri"/>
                <a:cs typeface="Calibri"/>
              </a:rPr>
              <a:t>,  </a:t>
            </a:r>
            <a:r>
              <a:rPr sz="2000" dirty="0">
                <a:latin typeface="Calibri"/>
                <a:cs typeface="Calibri"/>
              </a:rPr>
              <a:t>S=2 </a:t>
            </a:r>
            <a:r>
              <a:rPr lang="zh-CN" altLang="en-US" sz="2000" spc="-5" dirty="0">
                <a:latin typeface="Calibri"/>
                <a:cs typeface="Calibri"/>
              </a:rPr>
              <a:t>组</a:t>
            </a:r>
            <a:r>
              <a:rPr sz="2000" spc="-5" dirty="0" smtClean="0">
                <a:latin typeface="Calibri"/>
                <a:cs typeface="Calibri"/>
              </a:rPr>
              <a:t>, </a:t>
            </a:r>
            <a:endParaRPr lang="en-US" sz="2000" spc="-5" dirty="0" smtClean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000" dirty="0" smtClean="0">
                <a:latin typeface="Calibri"/>
                <a:cs typeface="Calibri"/>
              </a:rPr>
              <a:t>E=2</a:t>
            </a:r>
            <a:r>
              <a:rPr sz="2000" spc="-50" dirty="0" smtClean="0">
                <a:latin typeface="Calibri"/>
                <a:cs typeface="Calibri"/>
              </a:rPr>
              <a:t> </a:t>
            </a:r>
            <a:r>
              <a:rPr lang="zh-CN" altLang="en-US" sz="2000" spc="-10" dirty="0">
                <a:latin typeface="Calibri"/>
                <a:cs typeface="Calibri"/>
              </a:rPr>
              <a:t>块</a:t>
            </a:r>
            <a:r>
              <a:rPr sz="2000" spc="-10" dirty="0" smtClean="0">
                <a:latin typeface="Calibri"/>
                <a:cs typeface="Calibri"/>
              </a:rPr>
              <a:t>/</a:t>
            </a:r>
            <a:r>
              <a:rPr lang="zh-CN" altLang="en-US" sz="2000" spc="-10" dirty="0" smtClean="0">
                <a:latin typeface="Calibri"/>
                <a:cs typeface="Calibri"/>
              </a:rPr>
              <a:t>组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89300" y="2286302"/>
            <a:ext cx="424497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5625">
              <a:lnSpc>
                <a:spcPts val="2260"/>
              </a:lnSpc>
            </a:pPr>
            <a:r>
              <a:rPr lang="zh-CN" altLang="en-US" sz="2000" spc="-5" dirty="0">
                <a:cs typeface="Calibri"/>
              </a:rPr>
              <a:t>地址跟踪</a:t>
            </a:r>
            <a:r>
              <a:rPr lang="en-US" altLang="zh-CN" sz="2000" spc="-5" dirty="0">
                <a:cs typeface="Calibri"/>
              </a:rPr>
              <a:t>(</a:t>
            </a:r>
            <a:r>
              <a:rPr lang="zh-CN" altLang="en-US" sz="2000" spc="-5" dirty="0">
                <a:cs typeface="Calibri"/>
              </a:rPr>
              <a:t>读</a:t>
            </a:r>
            <a:r>
              <a:rPr lang="en-US" altLang="zh-CN" sz="2000" spc="-5" dirty="0">
                <a:cs typeface="Calibri"/>
              </a:rPr>
              <a:t>, </a:t>
            </a:r>
            <a:r>
              <a:rPr lang="zh-CN" altLang="en-US" sz="2000" dirty="0">
                <a:cs typeface="Calibri"/>
              </a:rPr>
              <a:t>每读一个字节</a:t>
            </a:r>
            <a:r>
              <a:rPr lang="en-US" altLang="zh-CN" sz="2000" spc="-5" dirty="0">
                <a:cs typeface="Calibri"/>
              </a:rPr>
              <a:t>):</a:t>
            </a:r>
            <a:endParaRPr lang="zh-CN" altLang="en-US" sz="2000" dirty="0"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03747" y="2590800"/>
            <a:ext cx="154940" cy="155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0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0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18194" y="2590800"/>
            <a:ext cx="859155" cy="1590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[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00</a:t>
            </a:r>
            <a:r>
              <a:rPr sz="2000" b="1" u="heavy" dirty="0">
                <a:solidFill>
                  <a:srgbClr val="0070C0"/>
                </a:solidFill>
                <a:latin typeface="Calibri"/>
                <a:cs typeface="Calibri"/>
              </a:rPr>
              <a:t>0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0</a:t>
            </a:r>
            <a:r>
              <a:rPr sz="1950" b="1" spc="15" baseline="-21367" dirty="0">
                <a:latin typeface="Calibri"/>
                <a:cs typeface="Calibri"/>
              </a:rPr>
              <a:t>2</a:t>
            </a:r>
            <a:r>
              <a:rPr sz="2000" b="1" spc="-5" dirty="0">
                <a:latin typeface="Calibri"/>
                <a:cs typeface="Calibri"/>
              </a:rPr>
              <a:t>]</a:t>
            </a:r>
            <a:r>
              <a:rPr sz="2000" b="1" dirty="0">
                <a:latin typeface="Calibri"/>
                <a:cs typeface="Calibri"/>
              </a:rPr>
              <a:t>,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[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00</a:t>
            </a:r>
            <a:r>
              <a:rPr sz="2000" b="1" u="heavy" dirty="0">
                <a:solidFill>
                  <a:srgbClr val="0070C0"/>
                </a:solidFill>
                <a:latin typeface="Calibri"/>
                <a:cs typeface="Calibri"/>
              </a:rPr>
              <a:t>0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1</a:t>
            </a:r>
            <a:r>
              <a:rPr sz="1950" b="1" spc="15" baseline="-21367" dirty="0">
                <a:latin typeface="Calibri"/>
                <a:cs typeface="Calibri"/>
              </a:rPr>
              <a:t>2</a:t>
            </a:r>
            <a:r>
              <a:rPr sz="2000" b="1" spc="-5" dirty="0">
                <a:latin typeface="Calibri"/>
                <a:cs typeface="Calibri"/>
              </a:rPr>
              <a:t>]</a:t>
            </a:r>
            <a:r>
              <a:rPr sz="2000" b="1" dirty="0">
                <a:latin typeface="Calibri"/>
                <a:cs typeface="Calibri"/>
              </a:rPr>
              <a:t>,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[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01</a:t>
            </a:r>
            <a:r>
              <a:rPr sz="2000" b="1" u="heavy" dirty="0">
                <a:solidFill>
                  <a:srgbClr val="0070C0"/>
                </a:solidFill>
                <a:latin typeface="Calibri"/>
                <a:cs typeface="Calibri"/>
              </a:rPr>
              <a:t>1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1</a:t>
            </a:r>
            <a:r>
              <a:rPr sz="1950" b="1" spc="15" baseline="-21367" dirty="0">
                <a:latin typeface="Calibri"/>
                <a:cs typeface="Calibri"/>
              </a:rPr>
              <a:t>2</a:t>
            </a:r>
            <a:r>
              <a:rPr sz="2000" b="1" spc="-5" dirty="0">
                <a:latin typeface="Calibri"/>
                <a:cs typeface="Calibri"/>
              </a:rPr>
              <a:t>]</a:t>
            </a:r>
            <a:r>
              <a:rPr sz="2000" b="1" dirty="0">
                <a:latin typeface="Calibri"/>
                <a:cs typeface="Calibri"/>
              </a:rPr>
              <a:t>,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[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10</a:t>
            </a:r>
            <a:r>
              <a:rPr sz="2000" b="1" u="heavy" dirty="0">
                <a:solidFill>
                  <a:srgbClr val="0070C0"/>
                </a:solidFill>
                <a:latin typeface="Calibri"/>
                <a:cs typeface="Calibri"/>
              </a:rPr>
              <a:t>0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0</a:t>
            </a:r>
            <a:r>
              <a:rPr sz="1950" b="1" spc="15" baseline="-21367" dirty="0">
                <a:latin typeface="Calibri"/>
                <a:cs typeface="Calibri"/>
              </a:rPr>
              <a:t>2</a:t>
            </a:r>
            <a:r>
              <a:rPr sz="2000" b="1" spc="-5" dirty="0">
                <a:latin typeface="Calibri"/>
                <a:cs typeface="Calibri"/>
              </a:rPr>
              <a:t>]</a:t>
            </a:r>
            <a:r>
              <a:rPr sz="2000" b="1" dirty="0">
                <a:latin typeface="Calibri"/>
                <a:cs typeface="Calibri"/>
              </a:rPr>
              <a:t>,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[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00</a:t>
            </a:r>
            <a:r>
              <a:rPr sz="2000" b="1" u="heavy" dirty="0">
                <a:solidFill>
                  <a:srgbClr val="0070C0"/>
                </a:solidFill>
                <a:latin typeface="Calibri"/>
                <a:cs typeface="Calibri"/>
              </a:rPr>
              <a:t>0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0</a:t>
            </a:r>
            <a:r>
              <a:rPr sz="1950" b="1" baseline="-21367" dirty="0">
                <a:latin typeface="Calibri"/>
                <a:cs typeface="Calibri"/>
              </a:rPr>
              <a:t>2</a:t>
            </a:r>
            <a:r>
              <a:rPr sz="2000" b="1" dirty="0">
                <a:latin typeface="Calibri"/>
                <a:cs typeface="Calibri"/>
              </a:rPr>
              <a:t>]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159" y="1535760"/>
            <a:ext cx="178308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40715" algn="l"/>
                <a:tab pos="1380490" algn="l"/>
              </a:tabLst>
            </a:pP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dirty="0">
                <a:latin typeface="Calibri"/>
                <a:cs typeface="Calibri"/>
              </a:rPr>
              <a:t>2	</a:t>
            </a:r>
            <a:r>
              <a:rPr sz="2000" spc="-5" dirty="0">
                <a:latin typeface="Calibri"/>
                <a:cs typeface="Calibri"/>
              </a:rPr>
              <a:t>s=</a:t>
            </a:r>
            <a:r>
              <a:rPr sz="2000" dirty="0">
                <a:latin typeface="Calibri"/>
                <a:cs typeface="Calibri"/>
              </a:rPr>
              <a:t>1	b</a:t>
            </a:r>
            <a:r>
              <a:rPr sz="2000" spc="-5" dirty="0">
                <a:latin typeface="Calibri"/>
                <a:cs typeface="Calibri"/>
              </a:rPr>
              <a:t>=1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74750" y="1841500"/>
            <a:ext cx="703580" cy="285750"/>
          </a:xfrm>
          <a:custGeom>
            <a:avLst/>
            <a:gdLst/>
            <a:ahLst/>
            <a:cxnLst/>
            <a:rect l="l" t="t" r="r" b="b"/>
            <a:pathLst>
              <a:path w="703580" h="285750">
                <a:moveTo>
                  <a:pt x="0" y="0"/>
                </a:moveTo>
                <a:lnTo>
                  <a:pt x="703262" y="0"/>
                </a:lnTo>
                <a:lnTo>
                  <a:pt x="703262" y="285750"/>
                </a:lnTo>
                <a:lnTo>
                  <a:pt x="0" y="2857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90712" y="1841500"/>
            <a:ext cx="703580" cy="285750"/>
          </a:xfrm>
          <a:custGeom>
            <a:avLst/>
            <a:gdLst/>
            <a:ahLst/>
            <a:cxnLst/>
            <a:rect l="l" t="t" r="r" b="b"/>
            <a:pathLst>
              <a:path w="703580" h="285750">
                <a:moveTo>
                  <a:pt x="0" y="0"/>
                </a:moveTo>
                <a:lnTo>
                  <a:pt x="703262" y="0"/>
                </a:lnTo>
                <a:lnTo>
                  <a:pt x="703262" y="285750"/>
                </a:lnTo>
                <a:lnTo>
                  <a:pt x="0" y="2857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50850" y="1835150"/>
          <a:ext cx="2136774" cy="285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0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226695">
                        <a:lnSpc>
                          <a:spcPts val="2145"/>
                        </a:lnSpc>
                      </a:pP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xx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6987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5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6987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5"/>
                        </a:lnSpc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15" name="object 15"/>
          <p:cNvSpPr txBox="1"/>
          <p:nvPr/>
        </p:nvSpPr>
        <p:spPr>
          <a:xfrm>
            <a:off x="4149634" y="4383683"/>
            <a:ext cx="96855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0220" algn="l"/>
              </a:tabLst>
            </a:pPr>
            <a:r>
              <a:rPr sz="2000" b="1" dirty="0">
                <a:latin typeface="Calibri"/>
                <a:cs typeface="Calibri"/>
              </a:rPr>
              <a:t>v	</a:t>
            </a:r>
            <a:r>
              <a:rPr lang="zh-CN" altLang="en-US" sz="2000" b="1" spc="-155" dirty="0">
                <a:solidFill>
                  <a:srgbClr val="C00000"/>
                </a:solidFill>
                <a:latin typeface="Calibri"/>
                <a:cs typeface="Calibri"/>
              </a:rPr>
              <a:t>标记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87839" y="4383683"/>
            <a:ext cx="5981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b="1" dirty="0">
                <a:latin typeface="Calibri"/>
                <a:cs typeface="Calibri"/>
              </a:rPr>
              <a:t>块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35691" y="2559016"/>
            <a:ext cx="960509" cy="1523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98900"/>
              </a:lnSpc>
            </a:pPr>
            <a:r>
              <a:rPr lang="zh-CN" altLang="en-US" sz="2000" spc="-5" dirty="0" smtClean="0">
                <a:latin typeface="Calibri"/>
                <a:cs typeface="Calibri"/>
              </a:rPr>
              <a:t>不命中</a:t>
            </a:r>
            <a:endParaRPr lang="en-US" sz="2000" spc="-5" dirty="0">
              <a:latin typeface="Calibri"/>
              <a:cs typeface="Calibri"/>
            </a:endParaRPr>
          </a:p>
          <a:p>
            <a:pPr marL="12700" marR="5080" indent="-635" algn="ctr">
              <a:lnSpc>
                <a:spcPct val="98900"/>
              </a:lnSpc>
            </a:pPr>
            <a:r>
              <a:rPr sz="2000" spc="-5" dirty="0" smtClean="0">
                <a:latin typeface="Calibri"/>
                <a:cs typeface="Calibri"/>
              </a:rPr>
              <a:t>  </a:t>
            </a:r>
            <a:r>
              <a:rPr lang="zh-CN" altLang="en-US" sz="2000" spc="-5" dirty="0" smtClean="0">
                <a:latin typeface="Calibri"/>
                <a:cs typeface="Calibri"/>
              </a:rPr>
              <a:t>命中</a:t>
            </a:r>
            <a:r>
              <a:rPr sz="2000" spc="-5" dirty="0" smtClean="0">
                <a:latin typeface="Calibri"/>
                <a:cs typeface="Calibri"/>
              </a:rPr>
              <a:t>  </a:t>
            </a:r>
            <a:endParaRPr lang="en-US" sz="2000" spc="-5" dirty="0">
              <a:latin typeface="Calibri"/>
              <a:cs typeface="Calibri"/>
            </a:endParaRPr>
          </a:p>
          <a:p>
            <a:pPr marL="12700" marR="5080" indent="-635" algn="ctr">
              <a:lnSpc>
                <a:spcPct val="98900"/>
              </a:lnSpc>
            </a:pPr>
            <a:r>
              <a:rPr lang="zh-CN" altLang="en-US" sz="2000" spc="-5" dirty="0" smtClean="0">
                <a:latin typeface="Calibri"/>
                <a:cs typeface="Calibri"/>
              </a:rPr>
              <a:t>不命中</a:t>
            </a:r>
            <a:r>
              <a:rPr sz="2000" spc="-5" dirty="0" smtClean="0">
                <a:latin typeface="Calibri"/>
                <a:cs typeface="Calibri"/>
              </a:rPr>
              <a:t>  </a:t>
            </a:r>
            <a:endParaRPr lang="en-US" sz="2000" spc="-5" dirty="0" smtClean="0">
              <a:latin typeface="Calibri"/>
              <a:cs typeface="Calibri"/>
            </a:endParaRPr>
          </a:p>
          <a:p>
            <a:pPr marL="12700" marR="5080" indent="-635" algn="ctr">
              <a:lnSpc>
                <a:spcPct val="9890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不命中</a:t>
            </a:r>
            <a:r>
              <a:rPr sz="2000" spc="-5" dirty="0" smtClean="0">
                <a:latin typeface="Calibri"/>
                <a:cs typeface="Calibri"/>
              </a:rPr>
              <a:t>  </a:t>
            </a:r>
            <a:endParaRPr lang="en-US" sz="2000" spc="-5" dirty="0" smtClean="0">
              <a:latin typeface="Calibri"/>
              <a:cs typeface="Calibri"/>
            </a:endParaRPr>
          </a:p>
          <a:p>
            <a:pPr marL="12700" marR="5080" indent="-635" algn="ctr">
              <a:lnSpc>
                <a:spcPct val="9890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命中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05784" y="4843242"/>
            <a:ext cx="493395" cy="1148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solidFill>
                  <a:srgbClr val="0070C0"/>
                </a:solidFill>
                <a:latin typeface="Calibri"/>
                <a:cs typeface="Calibri"/>
              </a:rPr>
              <a:t>组</a:t>
            </a:r>
            <a:r>
              <a:rPr sz="1800" b="1" spc="-110" dirty="0" smtClean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0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zh-CN" altLang="en-US" b="1" spc="-5" dirty="0">
                <a:solidFill>
                  <a:srgbClr val="0070C0"/>
                </a:solidFill>
                <a:latin typeface="Calibri"/>
                <a:cs typeface="Calibri"/>
              </a:rPr>
              <a:t>组</a:t>
            </a:r>
            <a:r>
              <a:rPr sz="1800" b="1" spc="-110" dirty="0" smtClean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598" y="4786882"/>
            <a:ext cx="2506626" cy="133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289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250" name="Picture 2" descr="全相联映射的Cache组织示意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725" y="1487488"/>
            <a:ext cx="5741988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051720" y="250825"/>
            <a:ext cx="6992268" cy="361950"/>
          </a:xfrm>
          <a:noFill/>
        </p:spPr>
        <p:txBody>
          <a:bodyPr lIns="91440" tIns="45720" rIns="91440" bIns="45720" anchor="ctr"/>
          <a:lstStyle/>
          <a:p>
            <a:pPr eaLnBrk="1" hangingPunct="1"/>
            <a:r>
              <a:rPr lang="zh-CN" altLang="en-US" dirty="0" smtClean="0"/>
              <a:t>       全相联映射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组织示意图</a:t>
            </a:r>
          </a:p>
        </p:txBody>
      </p:sp>
      <p:sp>
        <p:nvSpPr>
          <p:cNvPr id="437254" name="Text Box 6"/>
          <p:cNvSpPr txBox="1">
            <a:spLocks noChangeArrowheads="1"/>
          </p:cNvSpPr>
          <p:nvPr/>
        </p:nvSpPr>
        <p:spPr bwMode="auto">
          <a:xfrm>
            <a:off x="161925" y="3429000"/>
            <a:ext cx="280193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Cache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标记（</a:t>
            </a: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tag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）指出对应行取自哪个主存块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主存</a:t>
            </a: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tag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指出对应地址位于哪个主存块</a:t>
            </a:r>
          </a:p>
        </p:txBody>
      </p:sp>
      <p:sp>
        <p:nvSpPr>
          <p:cNvPr id="437255" name="Line 7"/>
          <p:cNvSpPr>
            <a:spLocks noChangeShapeType="1"/>
          </p:cNvSpPr>
          <p:nvPr/>
        </p:nvSpPr>
        <p:spPr bwMode="auto">
          <a:xfrm flipV="1">
            <a:off x="2185988" y="2798763"/>
            <a:ext cx="1665287" cy="63023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37256" name="Line 8"/>
          <p:cNvSpPr>
            <a:spLocks noChangeShapeType="1"/>
          </p:cNvSpPr>
          <p:nvPr/>
        </p:nvSpPr>
        <p:spPr bwMode="auto">
          <a:xfrm>
            <a:off x="2546350" y="4464050"/>
            <a:ext cx="1574800" cy="9302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37260" name="Text Box 12"/>
          <p:cNvSpPr txBox="1">
            <a:spLocks noChangeArrowheads="1"/>
          </p:cNvSpPr>
          <p:nvPr/>
        </p:nvSpPr>
        <p:spPr bwMode="auto">
          <a:xfrm>
            <a:off x="250825" y="5049838"/>
            <a:ext cx="2476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CC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如何对</a:t>
            </a:r>
            <a:r>
              <a:rPr kumimoji="1" lang="en-US" altLang="zh-CN" sz="2000" b="1" dirty="0">
                <a:solidFill>
                  <a:srgbClr val="CC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01E0CH</a:t>
            </a:r>
            <a:r>
              <a:rPr kumimoji="1" lang="zh-CN" altLang="en-US" sz="2000" b="1" dirty="0">
                <a:solidFill>
                  <a:srgbClr val="CC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单元进行访问？</a:t>
            </a:r>
          </a:p>
        </p:txBody>
      </p:sp>
      <p:sp>
        <p:nvSpPr>
          <p:cNvPr id="437261" name="Text Box 13"/>
          <p:cNvSpPr txBox="1">
            <a:spLocks noChangeArrowheads="1"/>
          </p:cNvSpPr>
          <p:nvPr/>
        </p:nvSpPr>
        <p:spPr bwMode="auto">
          <a:xfrm>
            <a:off x="250825" y="5859463"/>
            <a:ext cx="351155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FF0000"/>
                </a:solidFill>
                <a:ea typeface="黑体" panose="02010609060101010101" pitchFamily="49" charset="-122"/>
              </a:rPr>
              <a:t>0000 0001 111</a:t>
            </a: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0 0000 1100B  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是第</a:t>
            </a: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15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块中的第</a:t>
            </a: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12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个单元！</a:t>
            </a:r>
          </a:p>
        </p:txBody>
      </p:sp>
      <p:sp>
        <p:nvSpPr>
          <p:cNvPr id="437262" name="Rectangle 14"/>
          <p:cNvSpPr>
            <a:spLocks noChangeArrowheads="1"/>
          </p:cNvSpPr>
          <p:nvPr/>
        </p:nvSpPr>
        <p:spPr bwMode="auto">
          <a:xfrm>
            <a:off x="7858125" y="3924300"/>
            <a:ext cx="900113" cy="360363"/>
          </a:xfrm>
          <a:prstGeom prst="rect">
            <a:avLst/>
          </a:prstGeom>
          <a:solidFill>
            <a:srgbClr val="008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anose="02010800040101010101" pitchFamily="2" charset="-122"/>
            </a:endParaRPr>
          </a:p>
        </p:txBody>
      </p:sp>
      <p:sp>
        <p:nvSpPr>
          <p:cNvPr id="74762" name="Rectangle 17"/>
          <p:cNvSpPr>
            <a:spLocks noChangeArrowheads="1"/>
          </p:cNvSpPr>
          <p:nvPr/>
        </p:nvSpPr>
        <p:spPr bwMode="auto">
          <a:xfrm>
            <a:off x="4797425" y="819150"/>
            <a:ext cx="3870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3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000" b="1">
                <a:ea typeface="黑体" panose="02010609060101010101" pitchFamily="49" charset="-122"/>
              </a:rPr>
              <a:t>每个主存块可装到</a:t>
            </a:r>
            <a:r>
              <a:rPr kumimoji="1" lang="en-US" altLang="zh-CN" sz="2000" b="1">
                <a:ea typeface="黑体" panose="02010609060101010101" pitchFamily="49" charset="-122"/>
              </a:rPr>
              <a:t>Cache</a:t>
            </a:r>
            <a:r>
              <a:rPr kumimoji="1" lang="zh-CN" altLang="en-US" sz="2000" b="1">
                <a:ea typeface="黑体" panose="02010609060101010101" pitchFamily="49" charset="-122"/>
              </a:rPr>
              <a:t>任一行中。</a:t>
            </a:r>
          </a:p>
        </p:txBody>
      </p:sp>
      <p:sp>
        <p:nvSpPr>
          <p:cNvPr id="74763" name="Rectangle 18"/>
          <p:cNvSpPr>
            <a:spLocks noChangeArrowheads="1"/>
          </p:cNvSpPr>
          <p:nvPr/>
        </p:nvSpPr>
        <p:spPr bwMode="auto">
          <a:xfrm>
            <a:off x="206375" y="279400"/>
            <a:ext cx="2025650" cy="304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假定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数据在主存和</a:t>
            </a: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Cache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间的传送单位为512字。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Cache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大小：2</a:t>
            </a:r>
            <a:r>
              <a:rPr kumimoji="1" lang="zh-CN" altLang="en-US" sz="2000" b="1" baseline="300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13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字=8</a:t>
            </a: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K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字=16行 </a:t>
            </a: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x 512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字/ 行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主存大小：2</a:t>
            </a:r>
            <a:r>
              <a:rPr kumimoji="1" lang="zh-CN" altLang="en-US" sz="2000" b="1" baseline="300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20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字=1024</a:t>
            </a: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K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字=2048块 </a:t>
            </a: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x 512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字/ 块</a:t>
            </a:r>
          </a:p>
        </p:txBody>
      </p:sp>
      <p:sp>
        <p:nvSpPr>
          <p:cNvPr id="437267" name="Rectangle 19"/>
          <p:cNvSpPr>
            <a:spLocks noChangeArrowheads="1"/>
          </p:cNvSpPr>
          <p:nvPr/>
        </p:nvSpPr>
        <p:spPr bwMode="auto">
          <a:xfrm>
            <a:off x="2997200" y="3429000"/>
            <a:ext cx="1574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1">
                <a:solidFill>
                  <a:srgbClr val="FF0000"/>
                </a:solidFill>
                <a:ea typeface="黑体" panose="02010609060101010101" pitchFamily="49" charset="-122"/>
              </a:rPr>
              <a:t>0000 0001 111</a:t>
            </a:r>
            <a:endParaRPr kumimoji="1" lang="zh-CN" altLang="en-US" sz="1800" b="1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437268" name="Text Box 20"/>
          <p:cNvSpPr txBox="1">
            <a:spLocks noChangeArrowheads="1"/>
          </p:cNvSpPr>
          <p:nvPr/>
        </p:nvSpPr>
        <p:spPr bwMode="auto">
          <a:xfrm>
            <a:off x="2411413" y="819150"/>
            <a:ext cx="1844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CC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按内容访问，是相联存取方式！</a:t>
            </a:r>
          </a:p>
        </p:txBody>
      </p:sp>
      <p:sp>
        <p:nvSpPr>
          <p:cNvPr id="437269" name="Text Box 21"/>
          <p:cNvSpPr txBox="1">
            <a:spLocks noChangeArrowheads="1"/>
          </p:cNvSpPr>
          <p:nvPr/>
        </p:nvSpPr>
        <p:spPr bwMode="auto">
          <a:xfrm>
            <a:off x="2411413" y="1584325"/>
            <a:ext cx="14859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如何实现按内容访问？</a:t>
            </a:r>
          </a:p>
        </p:txBody>
      </p:sp>
      <p:sp>
        <p:nvSpPr>
          <p:cNvPr id="437270" name="Text Box 22"/>
          <p:cNvSpPr txBox="1">
            <a:spLocks noChangeArrowheads="1"/>
          </p:cNvSpPr>
          <p:nvPr/>
        </p:nvSpPr>
        <p:spPr bwMode="auto">
          <a:xfrm>
            <a:off x="2457450" y="2314575"/>
            <a:ext cx="14859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ea typeface="黑体" panose="02010609060101010101" pitchFamily="49" charset="-122"/>
                <a:cs typeface="Arial" panose="020B0604020202020204" pitchFamily="34" charset="0"/>
              </a:rPr>
              <a:t>直接比较！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4032250" y="6129338"/>
            <a:ext cx="409575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FF0000"/>
                </a:solidFill>
                <a:ea typeface="黑体" panose="02010609060101010101" pitchFamily="49" charset="-122"/>
              </a:rPr>
              <a:t>为何地址中没有</a:t>
            </a:r>
            <a:r>
              <a:rPr kumimoji="1" lang="en-US" altLang="zh-CN" sz="2000" b="1">
                <a:solidFill>
                  <a:srgbClr val="FF0000"/>
                </a:solidFill>
                <a:ea typeface="黑体" panose="02010609060101010101" pitchFamily="49" charset="-122"/>
              </a:rPr>
              <a:t>cache</a:t>
            </a:r>
            <a:r>
              <a:rPr kumimoji="1" lang="zh-CN" altLang="en-US" sz="2000" b="1">
                <a:solidFill>
                  <a:srgbClr val="FF0000"/>
                </a:solidFill>
                <a:ea typeface="黑体" panose="02010609060101010101" pitchFamily="49" charset="-122"/>
              </a:rPr>
              <a:t>索引字段？</a:t>
            </a:r>
            <a:endParaRPr kumimoji="1" lang="en-US" altLang="zh-CN" sz="2000" b="1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eaLnBrk="1" hangingPunct="1"/>
            <a:r>
              <a:rPr kumimoji="1" lang="zh-CN" altLang="en-US" sz="2000" b="1">
                <a:solidFill>
                  <a:srgbClr val="0000FF"/>
                </a:solidFill>
                <a:ea typeface="黑体" panose="02010609060101010101" pitchFamily="49" charset="-122"/>
              </a:rPr>
              <a:t>因为可映射到任意一个</a:t>
            </a:r>
            <a:r>
              <a:rPr kumimoji="1" lang="en-US" altLang="zh-CN" sz="2000" b="1">
                <a:solidFill>
                  <a:srgbClr val="0000FF"/>
                </a:solidFill>
                <a:ea typeface="黑体" panose="02010609060101010101" pitchFamily="49" charset="-122"/>
              </a:rPr>
              <a:t>cache</a:t>
            </a:r>
            <a:r>
              <a:rPr kumimoji="1" lang="zh-CN" altLang="en-US" sz="2000" b="1">
                <a:solidFill>
                  <a:srgbClr val="0000FF"/>
                </a:solidFill>
                <a:ea typeface="黑体" panose="02010609060101010101" pitchFamily="49" charset="-122"/>
              </a:rPr>
              <a:t>行中！</a:t>
            </a:r>
          </a:p>
        </p:txBody>
      </p:sp>
    </p:spTree>
    <p:extLst>
      <p:ext uri="{BB962C8B-B14F-4D97-AF65-F5344CB8AC3E}">
        <p14:creationId xmlns:p14="http://schemas.microsoft.com/office/powerpoint/2010/main" val="304247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7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7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3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3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3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3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5" grpId="0" animBg="1"/>
      <p:bldP spid="437256" grpId="0" animBg="1"/>
      <p:bldP spid="437260" grpId="0"/>
      <p:bldP spid="437261" grpId="0" animBg="1"/>
      <p:bldP spid="437262" grpId="0" animBg="1"/>
      <p:bldP spid="437267" grpId="0"/>
      <p:bldP spid="437268" grpId="0"/>
      <p:bldP spid="437269" grpId="0" animBg="1"/>
      <p:bldP spid="43727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3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320548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局部</a:t>
            </a:r>
            <a:r>
              <a:rPr lang="zh-CN" altLang="en-US" dirty="0" smtClean="0"/>
              <a:t>性举例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6" y="2972050"/>
            <a:ext cx="237871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8D171A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solidFill>
                  <a:prstClr val="black"/>
                </a:solidFill>
                <a:cs typeface="Calibri"/>
              </a:rPr>
              <a:t>对</a:t>
            </a:r>
            <a:r>
              <a:rPr lang="zh-CN" altLang="en-US" sz="2400" b="1" spc="-5" dirty="0" smtClean="0">
                <a:solidFill>
                  <a:prstClr val="black"/>
                </a:solidFill>
                <a:cs typeface="Calibri"/>
              </a:rPr>
              <a:t>数据的引用</a:t>
            </a:r>
            <a:endParaRPr sz="24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2816" y="3402326"/>
            <a:ext cx="4705984" cy="974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buClr>
                <a:srgbClr val="8D171A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000" spc="-5" dirty="0" smtClean="0">
                <a:solidFill>
                  <a:prstClr val="black"/>
                </a:solidFill>
                <a:cs typeface="Calibri"/>
              </a:rPr>
              <a:t>顺序访问数组元素</a:t>
            </a:r>
            <a:endParaRPr lang="en-US" altLang="zh-CN" sz="2000" spc="-5" dirty="0" smtClean="0">
              <a:solidFill>
                <a:prstClr val="black"/>
              </a:solidFill>
              <a:cs typeface="Calibri"/>
            </a:endParaRPr>
          </a:p>
          <a:p>
            <a:pPr marL="12700" marR="5080">
              <a:buClr>
                <a:srgbClr val="8D171A"/>
              </a:buClr>
              <a:buSzPct val="110000"/>
              <a:tabLst>
                <a:tab pos="299085" algn="l"/>
                <a:tab pos="299720" algn="l"/>
              </a:tabLst>
            </a:pPr>
            <a:r>
              <a:rPr lang="en-US" sz="2000" spc="-5" dirty="0">
                <a:solidFill>
                  <a:prstClr val="black"/>
                </a:solidFill>
                <a:cs typeface="Calibri"/>
              </a:rPr>
              <a:t>	</a:t>
            </a:r>
            <a:r>
              <a:rPr sz="2000" spc="-5" dirty="0" smtClean="0">
                <a:solidFill>
                  <a:prstClr val="black"/>
                </a:solidFill>
                <a:cs typeface="Calibri"/>
              </a:rPr>
              <a:t>(</a:t>
            </a:r>
            <a:r>
              <a:rPr lang="zh-CN" altLang="en-US" sz="2000" spc="-5" dirty="0" smtClean="0">
                <a:solidFill>
                  <a:prstClr val="black"/>
                </a:solidFill>
                <a:cs typeface="Calibri"/>
              </a:rPr>
              <a:t>步长为</a:t>
            </a:r>
            <a:r>
              <a:rPr lang="en-US" altLang="zh-CN" sz="2000" spc="-5" dirty="0" smtClean="0">
                <a:solidFill>
                  <a:prstClr val="black"/>
                </a:solidFill>
                <a:cs typeface="Calibri"/>
              </a:rPr>
              <a:t>1</a:t>
            </a:r>
            <a:r>
              <a:rPr lang="zh-CN" altLang="en-US" sz="2000" spc="-5" dirty="0" smtClean="0">
                <a:solidFill>
                  <a:prstClr val="black"/>
                </a:solidFill>
                <a:cs typeface="Calibri"/>
              </a:rPr>
              <a:t>的引用模式</a:t>
            </a:r>
            <a:r>
              <a:rPr sz="2000" dirty="0" smtClean="0">
                <a:solidFill>
                  <a:prstClr val="black"/>
                </a:solidFill>
                <a:cs typeface="Calibri"/>
              </a:rPr>
              <a:t>)</a:t>
            </a:r>
            <a:endParaRPr sz="2000" dirty="0">
              <a:solidFill>
                <a:prstClr val="black"/>
              </a:solidFill>
              <a:cs typeface="Calibri"/>
            </a:endParaRPr>
          </a:p>
          <a:p>
            <a:pPr marL="299085" indent="-286385">
              <a:spcBef>
                <a:spcPts val="395"/>
              </a:spcBef>
              <a:buClr>
                <a:srgbClr val="8D171A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000" spc="-5" dirty="0">
                <a:solidFill>
                  <a:prstClr val="black"/>
                </a:solidFill>
                <a:cs typeface="Courier New"/>
              </a:rPr>
              <a:t>变量</a:t>
            </a:r>
            <a:r>
              <a:rPr sz="2000" b="1" spc="-5" dirty="0" smtClean="0">
                <a:solidFill>
                  <a:prstClr val="black"/>
                </a:solidFill>
                <a:latin typeface="Courier New"/>
                <a:cs typeface="Courier New"/>
              </a:rPr>
              <a:t>sum</a:t>
            </a:r>
            <a:r>
              <a:rPr lang="zh-CN" altLang="en-US" sz="2000" spc="-5" dirty="0" smtClean="0">
                <a:solidFill>
                  <a:prstClr val="black"/>
                </a:solidFill>
                <a:latin typeface="Courier New"/>
                <a:cs typeface="Courier New"/>
              </a:rPr>
              <a:t>在每次循环迭代中被引用一次</a:t>
            </a:r>
            <a:endParaRPr sz="20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616" y="4447282"/>
            <a:ext cx="31572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8D171A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solidFill>
                  <a:prstClr val="black"/>
                </a:solidFill>
                <a:cs typeface="Calibri"/>
              </a:rPr>
              <a:t>对指令的引用</a:t>
            </a:r>
            <a:endParaRPr sz="24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2816" y="4877558"/>
            <a:ext cx="4001135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buClr>
                <a:srgbClr val="8D171A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000" spc="-5" dirty="0" smtClean="0">
                <a:solidFill>
                  <a:prstClr val="black"/>
                </a:solidFill>
                <a:cs typeface="Calibri"/>
              </a:rPr>
              <a:t>顺序读取指令</a:t>
            </a:r>
            <a:endParaRPr sz="2000" dirty="0">
              <a:solidFill>
                <a:prstClr val="black"/>
              </a:solidFill>
              <a:cs typeface="Calibri"/>
            </a:endParaRPr>
          </a:p>
          <a:p>
            <a:pPr marL="299085" indent="-286385">
              <a:spcBef>
                <a:spcPts val="480"/>
              </a:spcBef>
              <a:buClr>
                <a:srgbClr val="8D171A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000" spc="-5" dirty="0" smtClean="0">
                <a:solidFill>
                  <a:prstClr val="black"/>
                </a:solidFill>
                <a:cs typeface="Calibri"/>
              </a:rPr>
              <a:t>重复循环执行</a:t>
            </a:r>
            <a:r>
              <a:rPr lang="en-US" altLang="zh-CN" sz="2000" spc="-5" dirty="0" smtClean="0">
                <a:solidFill>
                  <a:prstClr val="black"/>
                </a:solidFill>
                <a:cs typeface="Calibri"/>
              </a:rPr>
              <a:t>for</a:t>
            </a:r>
            <a:r>
              <a:rPr lang="zh-CN" altLang="en-US" sz="2000" spc="-5" dirty="0" smtClean="0">
                <a:solidFill>
                  <a:prstClr val="black"/>
                </a:solidFill>
                <a:cs typeface="Calibri"/>
              </a:rPr>
              <a:t>循环体</a:t>
            </a:r>
            <a:endParaRPr sz="20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9587" y="1651000"/>
            <a:ext cx="3044825" cy="1092200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83820">
              <a:spcBef>
                <a:spcPts val="114"/>
              </a:spcBef>
            </a:pPr>
            <a:r>
              <a:rPr sz="1600" b="1" spc="-5" dirty="0">
                <a:solidFill>
                  <a:prstClr val="black"/>
                </a:solidFill>
                <a:latin typeface="Courier New"/>
                <a:cs typeface="Courier New"/>
              </a:rPr>
              <a:t>sum =</a:t>
            </a:r>
            <a:r>
              <a:rPr sz="1600" b="1" spc="-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prstClr val="black"/>
                </a:solidFill>
                <a:latin typeface="Courier New"/>
                <a:cs typeface="Courier New"/>
              </a:rPr>
              <a:t>0;</a:t>
            </a:r>
            <a:endParaRPr sz="16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41655" marR="131445" indent="-457834"/>
            <a:r>
              <a:rPr sz="1600" b="1" spc="-5" dirty="0">
                <a:solidFill>
                  <a:prstClr val="black"/>
                </a:solidFill>
                <a:latin typeface="Courier New"/>
                <a:cs typeface="Courier New"/>
              </a:rPr>
              <a:t>for (i = 0; i &lt; n; i++)  sum +=</a:t>
            </a:r>
            <a:r>
              <a:rPr sz="1600" b="1" spc="-5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prstClr val="black"/>
                </a:solidFill>
                <a:latin typeface="Courier New"/>
                <a:cs typeface="Courier New"/>
              </a:rPr>
              <a:t>a[i];</a:t>
            </a:r>
            <a:endParaRPr sz="16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4455"/>
            <a:r>
              <a:rPr sz="1600" b="1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600" b="1" spc="-6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prstClr val="black"/>
                </a:solidFill>
                <a:latin typeface="Courier New"/>
                <a:cs typeface="Courier New"/>
              </a:rPr>
              <a:t>sum;</a:t>
            </a:r>
            <a:endParaRPr sz="16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93740" y="3490515"/>
            <a:ext cx="2189480" cy="930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6299"/>
              </a:lnSpc>
            </a:pPr>
            <a:r>
              <a:rPr lang="zh-CN" altLang="en-US" sz="2400" b="1" spc="-5" dirty="0" smtClean="0">
                <a:solidFill>
                  <a:srgbClr val="BC1E24"/>
                </a:solidFill>
                <a:cs typeface="Calibri"/>
              </a:rPr>
              <a:t>空间局部性</a:t>
            </a:r>
            <a:r>
              <a:rPr sz="2400" b="1" spc="-5" dirty="0" smtClean="0">
                <a:solidFill>
                  <a:srgbClr val="BC1E24"/>
                </a:solidFill>
                <a:cs typeface="Calibri"/>
              </a:rPr>
              <a:t>  </a:t>
            </a:r>
            <a:endParaRPr lang="en-US" sz="2400" b="1" spc="-35" dirty="0">
              <a:solidFill>
                <a:srgbClr val="BC1E24"/>
              </a:solidFill>
              <a:cs typeface="Calibri"/>
            </a:endParaRPr>
          </a:p>
          <a:p>
            <a:pPr marL="12700" marR="5080">
              <a:lnSpc>
                <a:spcPct val="126299"/>
              </a:lnSpc>
            </a:pPr>
            <a:r>
              <a:rPr lang="zh-CN" altLang="en-US" sz="2400" b="1" spc="-35" dirty="0" smtClean="0">
                <a:solidFill>
                  <a:srgbClr val="BC1E24"/>
                </a:solidFill>
                <a:cs typeface="Calibri"/>
              </a:rPr>
              <a:t>时间局部性</a:t>
            </a:r>
            <a:endParaRPr sz="24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93740" y="4795180"/>
            <a:ext cx="2189480" cy="805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600"/>
              </a:lnSpc>
            </a:pPr>
            <a:r>
              <a:rPr lang="zh-CN" altLang="en-US" sz="2400" b="1" spc="-5" dirty="0" smtClean="0">
                <a:solidFill>
                  <a:srgbClr val="BC1E24"/>
                </a:solidFill>
                <a:cs typeface="Calibri"/>
              </a:rPr>
              <a:t>空间局部性</a:t>
            </a:r>
            <a:r>
              <a:rPr sz="2400" b="1" spc="-5" dirty="0" smtClean="0">
                <a:solidFill>
                  <a:srgbClr val="BC1E24"/>
                </a:solidFill>
                <a:cs typeface="Calibri"/>
              </a:rPr>
              <a:t>  </a:t>
            </a:r>
            <a:endParaRPr lang="en-US" sz="2400" b="1" spc="-5" dirty="0" smtClean="0">
              <a:solidFill>
                <a:srgbClr val="BC1E24"/>
              </a:solidFill>
              <a:cs typeface="Calibri"/>
            </a:endParaRPr>
          </a:p>
          <a:p>
            <a:pPr marL="12700" marR="5080">
              <a:lnSpc>
                <a:spcPct val="108600"/>
              </a:lnSpc>
            </a:pPr>
            <a:r>
              <a:rPr lang="zh-CN" altLang="en-US" sz="2400" b="1" spc="-35" dirty="0" smtClean="0">
                <a:solidFill>
                  <a:srgbClr val="BC1E24"/>
                </a:solidFill>
                <a:cs typeface="Calibri"/>
              </a:rPr>
              <a:t>时间局部性</a:t>
            </a:r>
            <a:endParaRPr sz="2400"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376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35696" y="188640"/>
            <a:ext cx="4430395" cy="584200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zh-CN" altLang="en-US" sz="3200" dirty="0" smtClean="0"/>
              <a:t>举例：</a:t>
            </a:r>
            <a:r>
              <a:rPr lang="en-US" altLang="zh-CN" sz="3200" dirty="0" smtClean="0"/>
              <a:t>Fully Associative</a:t>
            </a:r>
            <a:endParaRPr lang="zh-CN" altLang="en-US" sz="3200" dirty="0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8288" y="820738"/>
            <a:ext cx="8596312" cy="2109787"/>
          </a:xfrm>
          <a:noFill/>
        </p:spPr>
        <p:txBody>
          <a:bodyPr/>
          <a:lstStyle/>
          <a:p>
            <a:pPr eaLnBrk="1" hangingPunct="1">
              <a:spcBef>
                <a:spcPct val="15000"/>
              </a:spcBef>
            </a:pPr>
            <a:r>
              <a:rPr lang="en-US" altLang="zh-CN" sz="2000" dirty="0" smtClean="0">
                <a:ea typeface="黑体" panose="02010609060101010101" pitchFamily="49" charset="-122"/>
              </a:rPr>
              <a:t>Fully Associative Cache </a:t>
            </a:r>
          </a:p>
          <a:p>
            <a:pPr lvl="1" eaLnBrk="1" hangingPunct="1">
              <a:spcBef>
                <a:spcPct val="15000"/>
              </a:spcBef>
            </a:pPr>
            <a:r>
              <a:rPr lang="zh-CN" altLang="en-US" sz="2000" dirty="0" smtClean="0">
                <a:solidFill>
                  <a:srgbClr val="CC3300"/>
                </a:solidFill>
                <a:ea typeface="黑体" panose="02010609060101010101" pitchFamily="49" charset="-122"/>
              </a:rPr>
              <a:t>无需</a:t>
            </a:r>
            <a:r>
              <a:rPr lang="en-US" altLang="zh-CN" sz="2000" dirty="0" smtClean="0">
                <a:solidFill>
                  <a:srgbClr val="CC3300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000" dirty="0" smtClean="0">
                <a:solidFill>
                  <a:srgbClr val="CC3300"/>
                </a:solidFill>
                <a:ea typeface="黑体" panose="02010609060101010101" pitchFamily="49" charset="-122"/>
              </a:rPr>
              <a:t>索引，为什么？  </a:t>
            </a:r>
            <a:r>
              <a:rPr lang="zh-CN" altLang="en-US" sz="2000" dirty="0" smtClean="0">
                <a:solidFill>
                  <a:srgbClr val="0000FF"/>
                </a:solidFill>
                <a:ea typeface="黑体" panose="02010609060101010101" pitchFamily="49" charset="-122"/>
              </a:rPr>
              <a:t>因为同时比较所有</a:t>
            </a:r>
            <a:r>
              <a:rPr lang="en-US" altLang="zh-CN" sz="2000" dirty="0" smtClean="0">
                <a:solidFill>
                  <a:srgbClr val="0000FF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000" dirty="0" smtClean="0">
                <a:solidFill>
                  <a:srgbClr val="0000FF"/>
                </a:solidFill>
                <a:ea typeface="黑体" panose="02010609060101010101" pitchFamily="49" charset="-122"/>
              </a:rPr>
              <a:t>项的标志</a:t>
            </a:r>
            <a:endParaRPr lang="en-US" altLang="zh-CN" sz="2000" dirty="0" smtClean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2000" dirty="0" smtClean="0">
                <a:ea typeface="黑体" panose="02010609060101010101" pitchFamily="49" charset="-122"/>
              </a:rPr>
              <a:t>By definition: </a:t>
            </a:r>
            <a:r>
              <a:rPr lang="en-US" altLang="zh-CN" sz="2000" dirty="0" smtClean="0">
                <a:solidFill>
                  <a:srgbClr val="CC0000"/>
                </a:solidFill>
                <a:ea typeface="黑体" panose="02010609060101010101" pitchFamily="49" charset="-122"/>
              </a:rPr>
              <a:t>Conflict Miss</a:t>
            </a:r>
            <a:r>
              <a:rPr lang="en-US" altLang="zh-CN" sz="2000" dirty="0" smtClean="0">
                <a:ea typeface="黑体" panose="02010609060101010101" pitchFamily="49" charset="-122"/>
              </a:rPr>
              <a:t> = 0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zh-CN" sz="2000" dirty="0" smtClean="0">
                <a:ea typeface="黑体" panose="02010609060101010101" pitchFamily="49" charset="-122"/>
              </a:rPr>
              <a:t>(</a:t>
            </a:r>
            <a:r>
              <a:rPr lang="zh-CN" altLang="en-US" sz="2000" dirty="0" smtClean="0">
                <a:ea typeface="黑体" panose="02010609060101010101" pitchFamily="49" charset="-122"/>
              </a:rPr>
              <a:t>没有</a:t>
            </a:r>
            <a:r>
              <a:rPr lang="zh-CN" altLang="en-US" sz="2000" dirty="0" smtClean="0">
                <a:solidFill>
                  <a:srgbClr val="CC0000"/>
                </a:solidFill>
                <a:ea typeface="黑体" panose="02010609060101010101" pitchFamily="49" charset="-122"/>
              </a:rPr>
              <a:t>冲突缺失</a:t>
            </a:r>
            <a:r>
              <a:rPr lang="zh-CN" altLang="en-US" sz="2000" dirty="0" smtClean="0">
                <a:ea typeface="黑体" panose="02010609060101010101" pitchFamily="49" charset="-122"/>
              </a:rPr>
              <a:t>，因为只要有空闲</a:t>
            </a:r>
            <a:r>
              <a:rPr lang="en-US" altLang="zh-CN" sz="2000" dirty="0" smtClean="0">
                <a:ea typeface="黑体" panose="02010609060101010101" pitchFamily="49" charset="-122"/>
              </a:rPr>
              <a:t>Cache</a:t>
            </a:r>
            <a:r>
              <a:rPr lang="zh-CN" altLang="en-US" sz="2000" dirty="0" smtClean="0">
                <a:ea typeface="黑体" panose="02010609060101010101" pitchFamily="49" charset="-122"/>
              </a:rPr>
              <a:t>块，都不会发生冲突</a:t>
            </a:r>
            <a:r>
              <a:rPr lang="en-US" altLang="zh-CN" sz="2000" dirty="0" smtClean="0"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CN" sz="2000" dirty="0" smtClean="0">
                <a:ea typeface="黑体" panose="02010609060101010101" pitchFamily="49" charset="-122"/>
              </a:rPr>
              <a:t>Example: 32bits memory address,</a:t>
            </a:r>
            <a:r>
              <a:rPr lang="zh-CN" altLang="en-US" sz="2000" dirty="0" smtClean="0"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ea typeface="黑体" panose="02010609060101010101" pitchFamily="49" charset="-122"/>
              </a:rPr>
              <a:t>32 B blocks.</a:t>
            </a:r>
            <a:r>
              <a:rPr lang="en-US" altLang="zh-CN" sz="2000" b="0" dirty="0" smtClean="0"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ea typeface="黑体" panose="02010609060101010101" pitchFamily="49" charset="-122"/>
              </a:rPr>
              <a:t>比较器位数多长？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zh-CN" sz="2000" b="0" dirty="0" smtClean="0"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ea typeface="黑体" panose="02010609060101010101" pitchFamily="49" charset="-122"/>
              </a:rPr>
              <a:t>we need N </a:t>
            </a:r>
            <a:r>
              <a:rPr lang="en-US" altLang="zh-CN" sz="2000" dirty="0" smtClean="0">
                <a:solidFill>
                  <a:srgbClr val="CC0000"/>
                </a:solidFill>
                <a:ea typeface="黑体" panose="02010609060101010101" pitchFamily="49" charset="-122"/>
              </a:rPr>
              <a:t>27-bit </a:t>
            </a:r>
            <a:r>
              <a:rPr lang="en-US" altLang="zh-CN" sz="2000" dirty="0" smtClean="0">
                <a:ea typeface="黑体" panose="02010609060101010101" pitchFamily="49" charset="-122"/>
              </a:rPr>
              <a:t>comparators</a:t>
            </a:r>
          </a:p>
        </p:txBody>
      </p:sp>
      <p:grpSp>
        <p:nvGrpSpPr>
          <p:cNvPr id="75780" name="Group 71"/>
          <p:cNvGrpSpPr>
            <a:grpSpLocks/>
          </p:cNvGrpSpPr>
          <p:nvPr/>
        </p:nvGrpSpPr>
        <p:grpSpPr bwMode="auto">
          <a:xfrm>
            <a:off x="566738" y="3122613"/>
            <a:ext cx="7932737" cy="3432175"/>
            <a:chOff x="563" y="2020"/>
            <a:chExt cx="4997" cy="1997"/>
          </a:xfrm>
        </p:grpSpPr>
        <p:sp>
          <p:nvSpPr>
            <p:cNvPr id="75783" name="Rectangle 13"/>
            <p:cNvSpPr>
              <a:spLocks noChangeArrowheads="1"/>
            </p:cNvSpPr>
            <p:nvPr/>
          </p:nvSpPr>
          <p:spPr bwMode="auto">
            <a:xfrm>
              <a:off x="5123" y="2020"/>
              <a:ext cx="20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000" b="1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5784" name="Rectangle 14"/>
            <p:cNvSpPr>
              <a:spLocks noChangeArrowheads="1"/>
            </p:cNvSpPr>
            <p:nvPr/>
          </p:nvSpPr>
          <p:spPr bwMode="auto">
            <a:xfrm>
              <a:off x="4355" y="2020"/>
              <a:ext cx="20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000" b="1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75785" name="Rectangle 15"/>
            <p:cNvSpPr>
              <a:spLocks noChangeArrowheads="1"/>
            </p:cNvSpPr>
            <p:nvPr/>
          </p:nvSpPr>
          <p:spPr bwMode="auto">
            <a:xfrm>
              <a:off x="563" y="2020"/>
              <a:ext cx="29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000" b="1">
                  <a:ea typeface="宋体" panose="02010600030101010101" pitchFamily="2" charset="-122"/>
                </a:rPr>
                <a:t>31</a:t>
              </a:r>
            </a:p>
          </p:txBody>
        </p:sp>
        <p:grpSp>
          <p:nvGrpSpPr>
            <p:cNvPr id="75786" name="Group 70"/>
            <p:cNvGrpSpPr>
              <a:grpSpLocks/>
            </p:cNvGrpSpPr>
            <p:nvPr/>
          </p:nvGrpSpPr>
          <p:grpSpPr bwMode="auto">
            <a:xfrm>
              <a:off x="584" y="2212"/>
              <a:ext cx="4976" cy="1805"/>
              <a:chOff x="584" y="2212"/>
              <a:chExt cx="4976" cy="1805"/>
            </a:xfrm>
          </p:grpSpPr>
          <p:sp>
            <p:nvSpPr>
              <p:cNvPr id="75787" name="Rectangle 4"/>
              <p:cNvSpPr>
                <a:spLocks noChangeArrowheads="1"/>
              </p:cNvSpPr>
              <p:nvPr/>
            </p:nvSpPr>
            <p:spPr bwMode="auto">
              <a:xfrm>
                <a:off x="3800" y="2840"/>
                <a:ext cx="1760" cy="11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788" name="Line 5"/>
              <p:cNvSpPr>
                <a:spLocks noChangeShapeType="1"/>
              </p:cNvSpPr>
              <p:nvPr/>
            </p:nvSpPr>
            <p:spPr bwMode="auto">
              <a:xfrm>
                <a:off x="3800" y="3024"/>
                <a:ext cx="17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89" name="Line 6"/>
              <p:cNvSpPr>
                <a:spLocks noChangeShapeType="1"/>
              </p:cNvSpPr>
              <p:nvPr/>
            </p:nvSpPr>
            <p:spPr bwMode="auto">
              <a:xfrm>
                <a:off x="3800" y="3216"/>
                <a:ext cx="17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90" name="Line 7"/>
              <p:cNvSpPr>
                <a:spLocks noChangeShapeType="1"/>
              </p:cNvSpPr>
              <p:nvPr/>
            </p:nvSpPr>
            <p:spPr bwMode="auto">
              <a:xfrm>
                <a:off x="3800" y="3408"/>
                <a:ext cx="17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91" name="Line 8"/>
              <p:cNvSpPr>
                <a:spLocks noChangeShapeType="1"/>
              </p:cNvSpPr>
              <p:nvPr/>
            </p:nvSpPr>
            <p:spPr bwMode="auto">
              <a:xfrm>
                <a:off x="3800" y="3600"/>
                <a:ext cx="17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92" name="Rectangle 9"/>
              <p:cNvSpPr>
                <a:spLocks noChangeArrowheads="1"/>
              </p:cNvSpPr>
              <p:nvPr/>
            </p:nvSpPr>
            <p:spPr bwMode="auto">
              <a:xfrm>
                <a:off x="4643" y="3635"/>
                <a:ext cx="17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:</a:t>
                </a:r>
              </a:p>
            </p:txBody>
          </p:sp>
          <p:sp>
            <p:nvSpPr>
              <p:cNvPr id="75793" name="Rectangle 10"/>
              <p:cNvSpPr>
                <a:spLocks noChangeArrowheads="1"/>
              </p:cNvSpPr>
              <p:nvPr/>
            </p:nvSpPr>
            <p:spPr bwMode="auto">
              <a:xfrm>
                <a:off x="3923" y="2636"/>
                <a:ext cx="9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800" b="1">
                    <a:solidFill>
                      <a:srgbClr val="0000FF"/>
                    </a:solidFill>
                    <a:ea typeface="宋体" panose="02010600030101010101" pitchFamily="2" charset="-122"/>
                  </a:rPr>
                  <a:t>Cache Data</a:t>
                </a:r>
              </a:p>
            </p:txBody>
          </p:sp>
          <p:sp>
            <p:nvSpPr>
              <p:cNvPr id="75794" name="Rectangle 11"/>
              <p:cNvSpPr>
                <a:spLocks noChangeArrowheads="1"/>
              </p:cNvSpPr>
              <p:nvPr/>
            </p:nvSpPr>
            <p:spPr bwMode="auto">
              <a:xfrm>
                <a:off x="5075" y="2828"/>
                <a:ext cx="3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B</a:t>
                </a: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75795" name="Rectangle 12"/>
              <p:cNvSpPr>
                <a:spLocks noChangeArrowheads="1"/>
              </p:cNvSpPr>
              <p:nvPr/>
            </p:nvSpPr>
            <p:spPr bwMode="auto">
              <a:xfrm>
                <a:off x="584" y="2224"/>
                <a:ext cx="4688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796" name="Rectangle 16"/>
              <p:cNvSpPr>
                <a:spLocks noChangeArrowheads="1"/>
              </p:cNvSpPr>
              <p:nvPr/>
            </p:nvSpPr>
            <p:spPr bwMode="auto">
              <a:xfrm>
                <a:off x="1688" y="2840"/>
                <a:ext cx="1856" cy="11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797" name="Line 17"/>
              <p:cNvSpPr>
                <a:spLocks noChangeShapeType="1"/>
              </p:cNvSpPr>
              <p:nvPr/>
            </p:nvSpPr>
            <p:spPr bwMode="auto">
              <a:xfrm flipH="1">
                <a:off x="1672" y="3024"/>
                <a:ext cx="18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98" name="Line 18"/>
              <p:cNvSpPr>
                <a:spLocks noChangeShapeType="1"/>
              </p:cNvSpPr>
              <p:nvPr/>
            </p:nvSpPr>
            <p:spPr bwMode="auto">
              <a:xfrm flipH="1">
                <a:off x="1672" y="3216"/>
                <a:ext cx="18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99" name="Line 19"/>
              <p:cNvSpPr>
                <a:spLocks noChangeShapeType="1"/>
              </p:cNvSpPr>
              <p:nvPr/>
            </p:nvSpPr>
            <p:spPr bwMode="auto">
              <a:xfrm flipH="1">
                <a:off x="1672" y="3408"/>
                <a:ext cx="18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00" name="Line 20"/>
              <p:cNvSpPr>
                <a:spLocks noChangeShapeType="1"/>
              </p:cNvSpPr>
              <p:nvPr/>
            </p:nvSpPr>
            <p:spPr bwMode="auto">
              <a:xfrm flipH="1">
                <a:off x="1672" y="3600"/>
                <a:ext cx="18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01" name="Rectangle 21"/>
              <p:cNvSpPr>
                <a:spLocks noChangeArrowheads="1"/>
              </p:cNvSpPr>
              <p:nvPr/>
            </p:nvSpPr>
            <p:spPr bwMode="auto">
              <a:xfrm>
                <a:off x="2435" y="3635"/>
                <a:ext cx="17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:</a:t>
                </a:r>
              </a:p>
            </p:txBody>
          </p:sp>
          <p:sp>
            <p:nvSpPr>
              <p:cNvPr id="75802" name="Rectangle 22"/>
              <p:cNvSpPr>
                <a:spLocks noChangeArrowheads="1"/>
              </p:cNvSpPr>
              <p:nvPr/>
            </p:nvSpPr>
            <p:spPr bwMode="auto">
              <a:xfrm>
                <a:off x="2147" y="2212"/>
                <a:ext cx="177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Cache Tag (27 bits long)</a:t>
                </a:r>
              </a:p>
            </p:txBody>
          </p:sp>
          <p:sp>
            <p:nvSpPr>
              <p:cNvPr id="75803" name="Rectangle 23"/>
              <p:cNvSpPr>
                <a:spLocks noChangeArrowheads="1"/>
              </p:cNvSpPr>
              <p:nvPr/>
            </p:nvSpPr>
            <p:spPr bwMode="auto">
              <a:xfrm>
                <a:off x="3608" y="2840"/>
                <a:ext cx="128" cy="11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804" name="Rectangle 24"/>
              <p:cNvSpPr>
                <a:spLocks noChangeArrowheads="1"/>
              </p:cNvSpPr>
              <p:nvPr/>
            </p:nvSpPr>
            <p:spPr bwMode="auto">
              <a:xfrm>
                <a:off x="3347" y="2636"/>
                <a:ext cx="4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FF"/>
                    </a:solidFill>
                    <a:ea typeface="宋体" panose="02010600030101010101" pitchFamily="2" charset="-122"/>
                  </a:rPr>
                  <a:t>     V</a:t>
                </a:r>
              </a:p>
            </p:txBody>
          </p:sp>
          <p:sp>
            <p:nvSpPr>
              <p:cNvPr id="75805" name="Line 25"/>
              <p:cNvSpPr>
                <a:spLocks noChangeShapeType="1"/>
              </p:cNvSpPr>
              <p:nvPr/>
            </p:nvSpPr>
            <p:spPr bwMode="auto">
              <a:xfrm flipH="1">
                <a:off x="3592" y="3024"/>
                <a:ext cx="1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06" name="Line 26"/>
              <p:cNvSpPr>
                <a:spLocks noChangeShapeType="1"/>
              </p:cNvSpPr>
              <p:nvPr/>
            </p:nvSpPr>
            <p:spPr bwMode="auto">
              <a:xfrm flipH="1">
                <a:off x="3592" y="3216"/>
                <a:ext cx="1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07" name="Line 27"/>
              <p:cNvSpPr>
                <a:spLocks noChangeShapeType="1"/>
              </p:cNvSpPr>
              <p:nvPr/>
            </p:nvSpPr>
            <p:spPr bwMode="auto">
              <a:xfrm flipH="1">
                <a:off x="3592" y="3408"/>
                <a:ext cx="1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08" name="Line 28"/>
              <p:cNvSpPr>
                <a:spLocks noChangeShapeType="1"/>
              </p:cNvSpPr>
              <p:nvPr/>
            </p:nvSpPr>
            <p:spPr bwMode="auto">
              <a:xfrm flipH="1">
                <a:off x="3592" y="3600"/>
                <a:ext cx="1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09" name="Rectangle 29"/>
              <p:cNvSpPr>
                <a:spLocks noChangeArrowheads="1"/>
              </p:cNvSpPr>
              <p:nvPr/>
            </p:nvSpPr>
            <p:spPr bwMode="auto">
              <a:xfrm>
                <a:off x="3587" y="3635"/>
                <a:ext cx="17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:</a:t>
                </a:r>
              </a:p>
            </p:txBody>
          </p:sp>
          <p:sp>
            <p:nvSpPr>
              <p:cNvPr id="75810" name="Line 30"/>
              <p:cNvSpPr>
                <a:spLocks noChangeShapeType="1"/>
              </p:cNvSpPr>
              <p:nvPr/>
            </p:nvSpPr>
            <p:spPr bwMode="auto">
              <a:xfrm>
                <a:off x="5088" y="2840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11" name="Rectangle 31"/>
              <p:cNvSpPr>
                <a:spLocks noChangeArrowheads="1"/>
              </p:cNvSpPr>
              <p:nvPr/>
            </p:nvSpPr>
            <p:spPr bwMode="auto">
              <a:xfrm>
                <a:off x="4595" y="2828"/>
                <a:ext cx="3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B</a:t>
                </a: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75812" name="Line 32"/>
              <p:cNvSpPr>
                <a:spLocks noChangeShapeType="1"/>
              </p:cNvSpPr>
              <p:nvPr/>
            </p:nvSpPr>
            <p:spPr bwMode="auto">
              <a:xfrm>
                <a:off x="4608" y="2840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13" name="Rectangle 33"/>
              <p:cNvSpPr>
                <a:spLocks noChangeArrowheads="1"/>
              </p:cNvSpPr>
              <p:nvPr/>
            </p:nvSpPr>
            <p:spPr bwMode="auto">
              <a:xfrm>
                <a:off x="3779" y="2828"/>
                <a:ext cx="4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B</a:t>
                </a: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31</a:t>
                </a:r>
              </a:p>
            </p:txBody>
          </p:sp>
          <p:sp>
            <p:nvSpPr>
              <p:cNvPr id="75814" name="Line 34"/>
              <p:cNvSpPr>
                <a:spLocks noChangeShapeType="1"/>
              </p:cNvSpPr>
              <p:nvPr/>
            </p:nvSpPr>
            <p:spPr bwMode="auto">
              <a:xfrm>
                <a:off x="4272" y="2840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15" name="Rectangle 35"/>
              <p:cNvSpPr>
                <a:spLocks noChangeArrowheads="1"/>
              </p:cNvSpPr>
              <p:nvPr/>
            </p:nvSpPr>
            <p:spPr bwMode="auto">
              <a:xfrm rot="-5400000">
                <a:off x="4365" y="2781"/>
                <a:ext cx="164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:</a:t>
                </a:r>
              </a:p>
            </p:txBody>
          </p:sp>
          <p:sp>
            <p:nvSpPr>
              <p:cNvPr id="75816" name="Rectangle 36"/>
              <p:cNvSpPr>
                <a:spLocks noChangeArrowheads="1"/>
              </p:cNvSpPr>
              <p:nvPr/>
            </p:nvSpPr>
            <p:spPr bwMode="auto">
              <a:xfrm>
                <a:off x="5075" y="3020"/>
                <a:ext cx="4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B</a:t>
                </a: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32</a:t>
                </a:r>
              </a:p>
            </p:txBody>
          </p:sp>
          <p:sp>
            <p:nvSpPr>
              <p:cNvPr id="75817" name="Line 37"/>
              <p:cNvSpPr>
                <a:spLocks noChangeShapeType="1"/>
              </p:cNvSpPr>
              <p:nvPr/>
            </p:nvSpPr>
            <p:spPr bwMode="auto">
              <a:xfrm>
                <a:off x="5088" y="3032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18" name="Rectangle 38"/>
              <p:cNvSpPr>
                <a:spLocks noChangeArrowheads="1"/>
              </p:cNvSpPr>
              <p:nvPr/>
            </p:nvSpPr>
            <p:spPr bwMode="auto">
              <a:xfrm>
                <a:off x="4595" y="3020"/>
                <a:ext cx="37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B33</a:t>
                </a:r>
              </a:p>
            </p:txBody>
          </p:sp>
          <p:sp>
            <p:nvSpPr>
              <p:cNvPr id="75819" name="Line 39"/>
              <p:cNvSpPr>
                <a:spLocks noChangeShapeType="1"/>
              </p:cNvSpPr>
              <p:nvPr/>
            </p:nvSpPr>
            <p:spPr bwMode="auto">
              <a:xfrm>
                <a:off x="4608" y="3032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20" name="Rectangle 40"/>
              <p:cNvSpPr>
                <a:spLocks noChangeArrowheads="1"/>
              </p:cNvSpPr>
              <p:nvPr/>
            </p:nvSpPr>
            <p:spPr bwMode="auto">
              <a:xfrm>
                <a:off x="3779" y="3020"/>
                <a:ext cx="41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B 63</a:t>
                </a:r>
              </a:p>
            </p:txBody>
          </p:sp>
          <p:sp>
            <p:nvSpPr>
              <p:cNvPr id="75821" name="Line 41"/>
              <p:cNvSpPr>
                <a:spLocks noChangeShapeType="1"/>
              </p:cNvSpPr>
              <p:nvPr/>
            </p:nvSpPr>
            <p:spPr bwMode="auto">
              <a:xfrm>
                <a:off x="4272" y="3032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22" name="Rectangle 42"/>
              <p:cNvSpPr>
                <a:spLocks noChangeArrowheads="1"/>
              </p:cNvSpPr>
              <p:nvPr/>
            </p:nvSpPr>
            <p:spPr bwMode="auto">
              <a:xfrm rot="-5400000">
                <a:off x="4364" y="2973"/>
                <a:ext cx="165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:</a:t>
                </a:r>
              </a:p>
            </p:txBody>
          </p:sp>
          <p:sp>
            <p:nvSpPr>
              <p:cNvPr id="75823" name="Rectangle 43"/>
              <p:cNvSpPr>
                <a:spLocks noChangeArrowheads="1"/>
              </p:cNvSpPr>
              <p:nvPr/>
            </p:nvSpPr>
            <p:spPr bwMode="auto">
              <a:xfrm>
                <a:off x="1667" y="2636"/>
                <a:ext cx="87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800" b="1">
                    <a:solidFill>
                      <a:srgbClr val="0000FF"/>
                    </a:solidFill>
                    <a:ea typeface="宋体" panose="02010600030101010101" pitchFamily="2" charset="-122"/>
                  </a:rPr>
                  <a:t>Cache Tag</a:t>
                </a:r>
              </a:p>
            </p:txBody>
          </p:sp>
          <p:sp>
            <p:nvSpPr>
              <p:cNvPr id="75824" name="Line 44"/>
              <p:cNvSpPr>
                <a:spLocks noChangeShapeType="1"/>
              </p:cNvSpPr>
              <p:nvPr/>
            </p:nvSpPr>
            <p:spPr bwMode="auto">
              <a:xfrm>
                <a:off x="4368" y="2224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25" name="Rectangle 45"/>
              <p:cNvSpPr>
                <a:spLocks noChangeArrowheads="1"/>
              </p:cNvSpPr>
              <p:nvPr/>
            </p:nvSpPr>
            <p:spPr bwMode="auto">
              <a:xfrm>
                <a:off x="4403" y="2212"/>
                <a:ext cx="88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Byte</a:t>
                </a: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Select</a:t>
                </a:r>
              </a:p>
            </p:txBody>
          </p:sp>
          <p:sp>
            <p:nvSpPr>
              <p:cNvPr id="75826" name="Rectangle 46"/>
              <p:cNvSpPr>
                <a:spLocks noChangeArrowheads="1"/>
              </p:cNvSpPr>
              <p:nvPr/>
            </p:nvSpPr>
            <p:spPr bwMode="auto">
              <a:xfrm>
                <a:off x="4499" y="2404"/>
                <a:ext cx="763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 b="1">
                    <a:solidFill>
                      <a:srgbClr val="CC0000"/>
                    </a:solidFill>
                    <a:ea typeface="宋体" panose="02010600030101010101" pitchFamily="2" charset="-122"/>
                  </a:rPr>
                  <a:t>Ex: 0x01</a:t>
                </a:r>
              </a:p>
            </p:txBody>
          </p:sp>
          <p:sp>
            <p:nvSpPr>
              <p:cNvPr id="75827" name="Oval 47"/>
              <p:cNvSpPr>
                <a:spLocks noChangeArrowheads="1"/>
              </p:cNvSpPr>
              <p:nvPr/>
            </p:nvSpPr>
            <p:spPr bwMode="auto">
              <a:xfrm>
                <a:off x="1256" y="2840"/>
                <a:ext cx="176" cy="17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828" name="Rectangle 48"/>
              <p:cNvSpPr>
                <a:spLocks noChangeArrowheads="1"/>
              </p:cNvSpPr>
              <p:nvPr/>
            </p:nvSpPr>
            <p:spPr bwMode="auto">
              <a:xfrm>
                <a:off x="1264" y="2829"/>
                <a:ext cx="207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 b="1">
                    <a:ea typeface="宋体" panose="02010600030101010101" pitchFamily="2" charset="-122"/>
                  </a:rPr>
                  <a:t>=</a:t>
                </a:r>
              </a:p>
            </p:txBody>
          </p:sp>
          <p:sp>
            <p:nvSpPr>
              <p:cNvPr id="75829" name="Line 49"/>
              <p:cNvSpPr>
                <a:spLocks noChangeShapeType="1"/>
              </p:cNvSpPr>
              <p:nvPr/>
            </p:nvSpPr>
            <p:spPr bwMode="auto">
              <a:xfrm flipH="1">
                <a:off x="1432" y="2928"/>
                <a:ext cx="2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30" name="Oval 50"/>
              <p:cNvSpPr>
                <a:spLocks noChangeArrowheads="1"/>
              </p:cNvSpPr>
              <p:nvPr/>
            </p:nvSpPr>
            <p:spPr bwMode="auto">
              <a:xfrm>
                <a:off x="1256" y="3224"/>
                <a:ext cx="176" cy="17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831" name="Rectangle 51"/>
              <p:cNvSpPr>
                <a:spLocks noChangeArrowheads="1"/>
              </p:cNvSpPr>
              <p:nvPr/>
            </p:nvSpPr>
            <p:spPr bwMode="auto">
              <a:xfrm>
                <a:off x="1247" y="3212"/>
                <a:ext cx="20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 b="1">
                    <a:ea typeface="宋体" panose="02010600030101010101" pitchFamily="2" charset="-122"/>
                  </a:rPr>
                  <a:t>=</a:t>
                </a:r>
              </a:p>
            </p:txBody>
          </p:sp>
          <p:sp>
            <p:nvSpPr>
              <p:cNvPr id="75832" name="Line 52"/>
              <p:cNvSpPr>
                <a:spLocks noChangeShapeType="1"/>
              </p:cNvSpPr>
              <p:nvPr/>
            </p:nvSpPr>
            <p:spPr bwMode="auto">
              <a:xfrm flipH="1">
                <a:off x="1432" y="3312"/>
                <a:ext cx="2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33" name="Oval 53"/>
              <p:cNvSpPr>
                <a:spLocks noChangeArrowheads="1"/>
              </p:cNvSpPr>
              <p:nvPr/>
            </p:nvSpPr>
            <p:spPr bwMode="auto">
              <a:xfrm>
                <a:off x="1016" y="3032"/>
                <a:ext cx="176" cy="17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834" name="Rectangle 54"/>
              <p:cNvSpPr>
                <a:spLocks noChangeArrowheads="1"/>
              </p:cNvSpPr>
              <p:nvPr/>
            </p:nvSpPr>
            <p:spPr bwMode="auto">
              <a:xfrm>
                <a:off x="1020" y="3020"/>
                <a:ext cx="207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 b="1">
                    <a:ea typeface="宋体" panose="02010600030101010101" pitchFamily="2" charset="-122"/>
                  </a:rPr>
                  <a:t>=</a:t>
                </a:r>
              </a:p>
            </p:txBody>
          </p:sp>
          <p:sp>
            <p:nvSpPr>
              <p:cNvPr id="75835" name="Line 55"/>
              <p:cNvSpPr>
                <a:spLocks noChangeShapeType="1"/>
              </p:cNvSpPr>
              <p:nvPr/>
            </p:nvSpPr>
            <p:spPr bwMode="auto">
              <a:xfrm flipH="1">
                <a:off x="1192" y="3120"/>
                <a:ext cx="4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36" name="Oval 56"/>
              <p:cNvSpPr>
                <a:spLocks noChangeArrowheads="1"/>
              </p:cNvSpPr>
              <p:nvPr/>
            </p:nvSpPr>
            <p:spPr bwMode="auto">
              <a:xfrm>
                <a:off x="1016" y="3416"/>
                <a:ext cx="176" cy="17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837" name="Line 57"/>
              <p:cNvSpPr>
                <a:spLocks noChangeShapeType="1"/>
              </p:cNvSpPr>
              <p:nvPr/>
            </p:nvSpPr>
            <p:spPr bwMode="auto">
              <a:xfrm flipH="1">
                <a:off x="1192" y="3504"/>
                <a:ext cx="4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38" name="Rectangle 58"/>
              <p:cNvSpPr>
                <a:spLocks noChangeArrowheads="1"/>
              </p:cNvSpPr>
              <p:nvPr/>
            </p:nvSpPr>
            <p:spPr bwMode="auto">
              <a:xfrm>
                <a:off x="1020" y="3404"/>
                <a:ext cx="207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 b="1">
                    <a:ea typeface="宋体" panose="02010600030101010101" pitchFamily="2" charset="-122"/>
                  </a:rPr>
                  <a:t>=</a:t>
                </a:r>
              </a:p>
            </p:txBody>
          </p:sp>
          <p:sp>
            <p:nvSpPr>
              <p:cNvPr id="75839" name="Line 59"/>
              <p:cNvSpPr>
                <a:spLocks noChangeShapeType="1"/>
              </p:cNvSpPr>
              <p:nvPr/>
            </p:nvSpPr>
            <p:spPr bwMode="auto">
              <a:xfrm>
                <a:off x="672" y="2404"/>
                <a:ext cx="0" cy="14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0" name="Line 60"/>
              <p:cNvSpPr>
                <a:spLocks noChangeShapeType="1"/>
              </p:cNvSpPr>
              <p:nvPr/>
            </p:nvSpPr>
            <p:spPr bwMode="auto">
              <a:xfrm>
                <a:off x="680" y="3504"/>
                <a:ext cx="3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1" name="Line 61"/>
              <p:cNvSpPr>
                <a:spLocks noChangeShapeType="1"/>
              </p:cNvSpPr>
              <p:nvPr/>
            </p:nvSpPr>
            <p:spPr bwMode="auto">
              <a:xfrm>
                <a:off x="680" y="3120"/>
                <a:ext cx="3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2" name="Line 62"/>
              <p:cNvSpPr>
                <a:spLocks noChangeShapeType="1"/>
              </p:cNvSpPr>
              <p:nvPr/>
            </p:nvSpPr>
            <p:spPr bwMode="auto">
              <a:xfrm>
                <a:off x="680" y="3312"/>
                <a:ext cx="5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3" name="Line 63"/>
              <p:cNvSpPr>
                <a:spLocks noChangeShapeType="1"/>
              </p:cNvSpPr>
              <p:nvPr/>
            </p:nvSpPr>
            <p:spPr bwMode="auto">
              <a:xfrm>
                <a:off x="680" y="2928"/>
                <a:ext cx="5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4" name="Oval 64"/>
              <p:cNvSpPr>
                <a:spLocks noChangeArrowheads="1"/>
              </p:cNvSpPr>
              <p:nvPr/>
            </p:nvSpPr>
            <p:spPr bwMode="auto">
              <a:xfrm>
                <a:off x="1016" y="3800"/>
                <a:ext cx="176" cy="17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845" name="Line 65"/>
              <p:cNvSpPr>
                <a:spLocks noChangeShapeType="1"/>
              </p:cNvSpPr>
              <p:nvPr/>
            </p:nvSpPr>
            <p:spPr bwMode="auto">
              <a:xfrm flipH="1">
                <a:off x="1192" y="3888"/>
                <a:ext cx="4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6" name="Rectangle 66"/>
              <p:cNvSpPr>
                <a:spLocks noChangeArrowheads="1"/>
              </p:cNvSpPr>
              <p:nvPr/>
            </p:nvSpPr>
            <p:spPr bwMode="auto">
              <a:xfrm>
                <a:off x="1020" y="3788"/>
                <a:ext cx="207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 b="1">
                    <a:ea typeface="宋体" panose="02010600030101010101" pitchFamily="2" charset="-122"/>
                  </a:rPr>
                  <a:t>=</a:t>
                </a:r>
              </a:p>
            </p:txBody>
          </p:sp>
          <p:sp>
            <p:nvSpPr>
              <p:cNvPr id="75847" name="Line 67"/>
              <p:cNvSpPr>
                <a:spLocks noChangeShapeType="1"/>
              </p:cNvSpPr>
              <p:nvPr/>
            </p:nvSpPr>
            <p:spPr bwMode="auto">
              <a:xfrm>
                <a:off x="680" y="3888"/>
                <a:ext cx="3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8" name="Line 68"/>
              <p:cNvSpPr>
                <a:spLocks noChangeShapeType="1"/>
              </p:cNvSpPr>
              <p:nvPr/>
            </p:nvSpPr>
            <p:spPr bwMode="auto">
              <a:xfrm>
                <a:off x="4848" y="2614"/>
                <a:ext cx="0" cy="2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9" name="Rectangle 69"/>
              <p:cNvSpPr>
                <a:spLocks noChangeArrowheads="1"/>
              </p:cNvSpPr>
              <p:nvPr/>
            </p:nvSpPr>
            <p:spPr bwMode="auto">
              <a:xfrm>
                <a:off x="1323" y="3587"/>
                <a:ext cx="17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:</a:t>
                </a:r>
              </a:p>
            </p:txBody>
          </p:sp>
        </p:grpSp>
      </p:grpSp>
      <p:sp>
        <p:nvSpPr>
          <p:cNvPr id="75781" name="Text Box 72"/>
          <p:cNvSpPr txBox="1">
            <a:spLocks noChangeArrowheads="1"/>
          </p:cNvSpPr>
          <p:nvPr/>
        </p:nvSpPr>
        <p:spPr bwMode="auto">
          <a:xfrm>
            <a:off x="971550" y="3878263"/>
            <a:ext cx="3195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ea typeface="黑体" panose="02010609060101010101" pitchFamily="49" charset="-122"/>
              </a:rPr>
              <a:t>问题：需要多少个比较器？</a:t>
            </a:r>
          </a:p>
        </p:txBody>
      </p:sp>
      <p:sp>
        <p:nvSpPr>
          <p:cNvPr id="75782" name="Text Box 74"/>
          <p:cNvSpPr txBox="1">
            <a:spLocks noChangeArrowheads="1"/>
          </p:cNvSpPr>
          <p:nvPr/>
        </p:nvSpPr>
        <p:spPr bwMode="auto">
          <a:xfrm>
            <a:off x="3986213" y="3878263"/>
            <a:ext cx="2114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800" b="1">
                <a:solidFill>
                  <a:srgbClr val="0000FF"/>
                </a:solidFill>
                <a:ea typeface="黑体" panose="02010609060101010101" pitchFamily="49" charset="-122"/>
              </a:rPr>
              <a:t>每行一个比较器！</a:t>
            </a:r>
          </a:p>
        </p:txBody>
      </p:sp>
    </p:spTree>
    <p:extLst>
      <p:ext uri="{BB962C8B-B14F-4D97-AF65-F5344CB8AC3E}">
        <p14:creationId xmlns:p14="http://schemas.microsoft.com/office/powerpoint/2010/main" val="403384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552" y="398082"/>
            <a:ext cx="379984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关于怎么写</a:t>
            </a:r>
            <a:r>
              <a:rPr dirty="0" smtClean="0"/>
              <a:t>?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273" y="1245256"/>
            <a:ext cx="8610727" cy="5016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latin typeface="Calibri"/>
                <a:cs typeface="Calibri"/>
              </a:rPr>
              <a:t>存在多个数据副本</a:t>
            </a:r>
            <a:r>
              <a:rPr sz="2400" b="1" spc="-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L1, L2, L3</a:t>
            </a:r>
            <a:r>
              <a:rPr sz="2000" spc="-5" dirty="0" smtClean="0">
                <a:latin typeface="Calibri"/>
                <a:cs typeface="Calibri"/>
              </a:rPr>
              <a:t>,</a:t>
            </a:r>
            <a:r>
              <a:rPr lang="zh-CN" altLang="en-US" sz="2000" spc="-5" dirty="0" smtClean="0">
                <a:latin typeface="Calibri"/>
                <a:cs typeface="Calibri"/>
              </a:rPr>
              <a:t>主存</a:t>
            </a:r>
            <a:r>
              <a:rPr sz="2000" spc="-5" dirty="0" smtClean="0">
                <a:latin typeface="Calibri"/>
                <a:cs typeface="Calibri"/>
              </a:rPr>
              <a:t>,</a:t>
            </a:r>
            <a:r>
              <a:rPr sz="2000" spc="-50" dirty="0" smtClean="0">
                <a:latin typeface="Calibri"/>
                <a:cs typeface="Calibri"/>
              </a:rPr>
              <a:t> </a:t>
            </a:r>
            <a:r>
              <a:rPr lang="zh-CN" altLang="en-US" sz="2000" spc="-5" dirty="0">
                <a:latin typeface="Calibri"/>
                <a:cs typeface="Calibri"/>
              </a:rPr>
              <a:t>磁盘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latin typeface="Calibri"/>
                <a:cs typeface="Calibri"/>
              </a:rPr>
              <a:t>在写命中时要做什么</a:t>
            </a:r>
            <a:r>
              <a:rPr sz="2400" b="1" spc="-5" dirty="0" smtClean="0">
                <a:latin typeface="Calibri"/>
                <a:cs typeface="Calibri"/>
              </a:rPr>
              <a:t>?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solidFill>
                  <a:srgbClr val="C00000"/>
                </a:solidFill>
                <a:latin typeface="Calibri"/>
                <a:cs typeface="Calibri"/>
              </a:rPr>
              <a:t>直写</a:t>
            </a:r>
            <a:r>
              <a:rPr sz="2000" spc="-5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latin typeface="Calibri"/>
                <a:cs typeface="Calibri"/>
              </a:rPr>
              <a:t>(</a:t>
            </a:r>
            <a:r>
              <a:rPr lang="zh-CN" altLang="en-US" sz="2000" spc="-5" dirty="0" smtClean="0">
                <a:latin typeface="Calibri"/>
                <a:cs typeface="Calibri"/>
              </a:rPr>
              <a:t>立即写入存储器</a:t>
            </a:r>
            <a:r>
              <a:rPr sz="2000" spc="-5" dirty="0" smtClean="0">
                <a:latin typeface="Calibri"/>
                <a:cs typeface="Calibri"/>
              </a:rPr>
              <a:t>)</a:t>
            </a:r>
            <a:r>
              <a:rPr lang="zh-CN" altLang="en-US" sz="2000" spc="-5" dirty="0" smtClean="0">
                <a:latin typeface="Calibri"/>
                <a:cs typeface="Calibri"/>
              </a:rPr>
              <a:t>，将</a:t>
            </a:r>
            <a:r>
              <a:rPr lang="en-US" altLang="zh-CN" sz="2000" spc="-5" dirty="0" smtClean="0">
                <a:latin typeface="Calibri"/>
                <a:cs typeface="Calibri"/>
              </a:rPr>
              <a:t>V=0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 smtClean="0">
                <a:solidFill>
                  <a:srgbClr val="C00000"/>
                </a:solidFill>
                <a:latin typeface="Calibri"/>
                <a:cs typeface="Calibri"/>
              </a:rPr>
              <a:t>写回</a:t>
            </a:r>
            <a:r>
              <a:rPr sz="2000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 smtClean="0">
                <a:latin typeface="Calibri"/>
                <a:cs typeface="Calibri"/>
              </a:rPr>
              <a:t>(</a:t>
            </a:r>
            <a:r>
              <a:rPr lang="zh-CN" altLang="en-US" sz="2000" dirty="0" smtClean="0">
                <a:latin typeface="Calibri"/>
                <a:cs typeface="Calibri"/>
              </a:rPr>
              <a:t>推迟写入内存直到行要替换</a:t>
            </a:r>
            <a:r>
              <a:rPr sz="2000" spc="-5" dirty="0" smtClean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7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spc="-5" dirty="0" smtClean="0">
                <a:latin typeface="Calibri"/>
                <a:cs typeface="Calibri"/>
              </a:rPr>
              <a:t>需要一个修改位</a:t>
            </a:r>
            <a:r>
              <a:rPr sz="2000" spc="-5" dirty="0" smtClean="0">
                <a:latin typeface="Calibri"/>
                <a:cs typeface="Calibri"/>
              </a:rPr>
              <a:t> (</a:t>
            </a:r>
            <a:r>
              <a:rPr lang="zh-CN" altLang="en-US" sz="2000" spc="-5" dirty="0" smtClean="0">
                <a:latin typeface="Calibri"/>
                <a:cs typeface="Calibri"/>
              </a:rPr>
              <a:t>和内存相同或不同的行</a:t>
            </a:r>
            <a:r>
              <a:rPr sz="2000" spc="-5" dirty="0" smtClean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latin typeface="Calibri"/>
                <a:cs typeface="Calibri"/>
              </a:rPr>
              <a:t>写不命中时要做什么</a:t>
            </a:r>
            <a:r>
              <a:rPr sz="2400" b="1" spc="-5" dirty="0" smtClean="0">
                <a:latin typeface="Calibri"/>
                <a:cs typeface="Calibri"/>
              </a:rPr>
              <a:t>?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 smtClean="0">
                <a:solidFill>
                  <a:srgbClr val="C00000"/>
                </a:solidFill>
                <a:latin typeface="Calibri"/>
                <a:cs typeface="Calibri"/>
              </a:rPr>
              <a:t>写分配</a:t>
            </a:r>
            <a:r>
              <a:rPr sz="2000" spc="-5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latin typeface="Calibri"/>
                <a:cs typeface="Calibri"/>
              </a:rPr>
              <a:t>(</a:t>
            </a:r>
            <a:r>
              <a:rPr lang="zh-CN" altLang="en-US" sz="2000" spc="-5" dirty="0" smtClean="0">
                <a:latin typeface="Calibri"/>
                <a:cs typeface="Calibri"/>
              </a:rPr>
              <a:t>加载到缓存</a:t>
            </a:r>
            <a:r>
              <a:rPr sz="2000" dirty="0" smtClean="0">
                <a:latin typeface="Calibri"/>
                <a:cs typeface="Calibri"/>
              </a:rPr>
              <a:t>,</a:t>
            </a:r>
            <a:r>
              <a:rPr lang="zh-CN" altLang="en-US" sz="2000" dirty="0" smtClean="0">
                <a:latin typeface="Calibri"/>
                <a:cs typeface="Calibri"/>
              </a:rPr>
              <a:t>更新这个缓存行</a:t>
            </a:r>
            <a:r>
              <a:rPr sz="2000" dirty="0" smtClean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7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spc="-5" dirty="0" smtClean="0">
                <a:latin typeface="Calibri"/>
                <a:cs typeface="Calibri"/>
              </a:rPr>
              <a:t>好处是更多的写遵循局部性</a:t>
            </a:r>
            <a:endParaRPr sz="2000" dirty="0" smtClean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 smtClean="0">
                <a:solidFill>
                  <a:srgbClr val="C00000"/>
                </a:solidFill>
                <a:latin typeface="Calibri"/>
                <a:cs typeface="Calibri"/>
              </a:rPr>
              <a:t>非写分配</a:t>
            </a:r>
            <a:r>
              <a:rPr sz="2000" spc="-5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latin typeface="Calibri"/>
                <a:cs typeface="Calibri"/>
              </a:rPr>
              <a:t>(</a:t>
            </a:r>
            <a:r>
              <a:rPr lang="zh-CN" altLang="en-US" sz="2000" spc="-5" dirty="0" smtClean="0">
                <a:latin typeface="Calibri"/>
                <a:cs typeface="Calibri"/>
              </a:rPr>
              <a:t>直接写到主存中</a:t>
            </a:r>
            <a:r>
              <a:rPr sz="2000" spc="-5" dirty="0" smtClean="0">
                <a:latin typeface="Calibri"/>
                <a:cs typeface="Calibri"/>
              </a:rPr>
              <a:t>,</a:t>
            </a:r>
            <a:r>
              <a:rPr lang="zh-CN" altLang="en-US" sz="2000" spc="-5" dirty="0" smtClean="0">
                <a:latin typeface="Calibri"/>
                <a:cs typeface="Calibri"/>
              </a:rPr>
              <a:t>不加载到缓存中</a:t>
            </a:r>
            <a:r>
              <a:rPr sz="2000" dirty="0" smtClean="0">
                <a:latin typeface="Calibri"/>
                <a:cs typeface="Calibri"/>
              </a:rPr>
              <a:t>)</a:t>
            </a: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latin typeface="Calibri"/>
                <a:cs typeface="Calibri"/>
              </a:rPr>
              <a:t>典型的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 smtClean="0">
                <a:latin typeface="Calibri"/>
                <a:cs typeface="Calibri"/>
              </a:rPr>
              <a:t>直写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 </a:t>
            </a:r>
            <a:r>
              <a:rPr lang="zh-CN" altLang="en-US" sz="2000" spc="-5" dirty="0" smtClean="0">
                <a:latin typeface="Calibri"/>
                <a:cs typeface="Calibri"/>
              </a:rPr>
              <a:t>非写分配                         </a:t>
            </a:r>
            <a:r>
              <a:rPr lang="en-US" altLang="zh-CN" sz="2000" spc="-5" dirty="0" smtClean="0">
                <a:latin typeface="Calibri"/>
                <a:cs typeface="Calibri"/>
              </a:rPr>
              <a:t>--</a:t>
            </a:r>
            <a:r>
              <a:rPr lang="zh-CN" altLang="en-US" sz="2000" spc="-5" dirty="0" smtClean="0">
                <a:latin typeface="Calibri"/>
                <a:cs typeface="Calibri"/>
              </a:rPr>
              <a:t>高层</a:t>
            </a:r>
            <a:r>
              <a:rPr lang="en-US" altLang="zh-CN" sz="2000" spc="-5" dirty="0" smtClean="0">
                <a:latin typeface="Calibri"/>
                <a:cs typeface="Calibri"/>
              </a:rPr>
              <a:t>-</a:t>
            </a:r>
            <a:r>
              <a:rPr lang="zh-CN" altLang="en-US" sz="2000" spc="-5" dirty="0" smtClean="0">
                <a:latin typeface="Calibri"/>
                <a:cs typeface="Calibri"/>
              </a:rPr>
              <a:t>成本低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b="1" spc="-5" dirty="0">
                <a:latin typeface="Calibri"/>
                <a:cs typeface="Calibri"/>
              </a:rPr>
              <a:t>写回</a:t>
            </a:r>
            <a:r>
              <a:rPr sz="2000" b="1" spc="-5" dirty="0" smtClean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+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lang="zh-CN" altLang="en-US" sz="2000" b="1" spc="-5" dirty="0" smtClean="0">
                <a:latin typeface="Calibri"/>
                <a:cs typeface="Calibri"/>
              </a:rPr>
              <a:t>写分配</a:t>
            </a:r>
            <a:r>
              <a:rPr lang="en-US" altLang="zh-CN" sz="2000" b="1" spc="-5" dirty="0" smtClean="0">
                <a:latin typeface="Calibri"/>
                <a:cs typeface="Calibri"/>
              </a:rPr>
              <a:t>-----</a:t>
            </a:r>
            <a:r>
              <a:rPr lang="zh-CN" altLang="en-US" sz="2000" b="1" spc="-5" dirty="0" smtClean="0">
                <a:latin typeface="Calibri"/>
                <a:cs typeface="Calibri"/>
              </a:rPr>
              <a:t>建议       </a:t>
            </a:r>
            <a:r>
              <a:rPr lang="en-US" altLang="zh-CN" sz="2000" b="1" spc="-5" dirty="0" smtClean="0">
                <a:latin typeface="Calibri"/>
                <a:cs typeface="Calibri"/>
              </a:rPr>
              <a:t>---</a:t>
            </a:r>
            <a:r>
              <a:rPr lang="zh-CN" altLang="en-US" sz="2000" b="1" spc="-5" dirty="0" smtClean="0">
                <a:latin typeface="Calibri"/>
                <a:cs typeface="Calibri"/>
              </a:rPr>
              <a:t>低层如虚拟内存  </a:t>
            </a:r>
            <a:r>
              <a:rPr lang="en-US" altLang="zh-CN" sz="2000" b="1" spc="-5" dirty="0" smtClean="0">
                <a:latin typeface="Calibri"/>
                <a:cs typeface="Calibri"/>
              </a:rPr>
              <a:t>---</a:t>
            </a:r>
            <a:r>
              <a:rPr lang="zh-CN" altLang="en-US" sz="2000" b="1" spc="-5" dirty="0" smtClean="0">
                <a:latin typeface="Calibri"/>
                <a:cs typeface="Calibri"/>
              </a:rPr>
              <a:t>高层也用（集成度提高）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469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525780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高速缓存性能指标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356995"/>
            <a:ext cx="7582534" cy="48500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9090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200" b="1" spc="-10" dirty="0">
                <a:latin typeface="Calibri"/>
                <a:cs typeface="Calibri"/>
              </a:rPr>
              <a:t>不</a:t>
            </a:r>
            <a:r>
              <a:rPr lang="zh-CN" altLang="en-US" sz="2200" b="1" spc="-10" dirty="0" smtClean="0">
                <a:latin typeface="Calibri"/>
                <a:cs typeface="Calibri"/>
              </a:rPr>
              <a:t>命中率</a:t>
            </a:r>
            <a:endParaRPr sz="2200" dirty="0">
              <a:latin typeface="Calibri"/>
              <a:cs typeface="Calibri"/>
            </a:endParaRPr>
          </a:p>
          <a:p>
            <a:pPr marL="756285" lvl="1" indent="-286385">
              <a:lnSpc>
                <a:spcPts val="2165"/>
              </a:lnSpc>
              <a:spcBef>
                <a:spcPts val="240"/>
              </a:spcBef>
              <a:buClr>
                <a:srgbClr val="990000"/>
              </a:buClr>
              <a:buSzPct val="107894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1900" spc="-5" dirty="0" smtClean="0">
                <a:latin typeface="Calibri"/>
                <a:cs typeface="Calibri"/>
              </a:rPr>
              <a:t>一部分内存引用在缓存中没有找到</a:t>
            </a:r>
            <a:r>
              <a:rPr sz="1900" spc="-5" dirty="0" smtClean="0">
                <a:latin typeface="Calibri"/>
                <a:cs typeface="Calibri"/>
              </a:rPr>
              <a:t> (</a:t>
            </a:r>
            <a:r>
              <a:rPr lang="zh-CN" altLang="en-US" sz="1900" spc="-5" dirty="0">
                <a:latin typeface="Calibri"/>
                <a:cs typeface="Calibri"/>
              </a:rPr>
              <a:t>不命中</a:t>
            </a:r>
            <a:r>
              <a:rPr sz="1900" spc="-5" dirty="0" smtClean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/</a:t>
            </a:r>
            <a:r>
              <a:rPr sz="1900" spc="105" dirty="0">
                <a:latin typeface="Calibri"/>
                <a:cs typeface="Calibri"/>
              </a:rPr>
              <a:t> </a:t>
            </a:r>
            <a:r>
              <a:rPr lang="zh-CN" altLang="en-US" sz="1900" spc="-5" dirty="0">
                <a:latin typeface="Calibri"/>
                <a:cs typeface="Calibri"/>
              </a:rPr>
              <a:t>访问</a:t>
            </a:r>
            <a:r>
              <a:rPr sz="1900" spc="-5" dirty="0" smtClean="0">
                <a:latin typeface="Calibri"/>
                <a:cs typeface="Calibri"/>
              </a:rPr>
              <a:t>)</a:t>
            </a:r>
            <a:endParaRPr sz="1900" dirty="0">
              <a:latin typeface="Calibri"/>
              <a:cs typeface="Calibri"/>
            </a:endParaRPr>
          </a:p>
          <a:p>
            <a:pPr marL="756285">
              <a:lnSpc>
                <a:spcPts val="2165"/>
              </a:lnSpc>
            </a:pPr>
            <a:r>
              <a:rPr sz="1900" spc="-5" dirty="0">
                <a:latin typeface="Calibri"/>
                <a:cs typeface="Calibri"/>
              </a:rPr>
              <a:t>= 1 – </a:t>
            </a:r>
            <a:r>
              <a:rPr lang="zh-CN" altLang="en-US" sz="1900" spc="-5" dirty="0">
                <a:latin typeface="Calibri"/>
                <a:cs typeface="Calibri"/>
              </a:rPr>
              <a:t>命中率</a:t>
            </a:r>
            <a:endParaRPr sz="19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25"/>
              </a:spcBef>
              <a:buClr>
                <a:srgbClr val="990000"/>
              </a:buClr>
              <a:buSzPct val="107894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1900" spc="-5" dirty="0" smtClean="0">
                <a:latin typeface="Calibri"/>
                <a:cs typeface="Calibri"/>
              </a:rPr>
              <a:t>典型的数</a:t>
            </a:r>
            <a:r>
              <a:rPr sz="1900" spc="-10" dirty="0" smtClean="0">
                <a:latin typeface="Calibri"/>
                <a:cs typeface="Calibri"/>
              </a:rPr>
              <a:t> </a:t>
            </a:r>
            <a:r>
              <a:rPr sz="1900" spc="-5" dirty="0" smtClean="0">
                <a:latin typeface="Calibri"/>
                <a:cs typeface="Calibri"/>
              </a:rPr>
              <a:t>(</a:t>
            </a:r>
            <a:r>
              <a:rPr lang="zh-CN" altLang="en-US" sz="1900" spc="-5" dirty="0">
                <a:latin typeface="Calibri"/>
                <a:cs typeface="Calibri"/>
              </a:rPr>
              <a:t>百分比</a:t>
            </a:r>
            <a:r>
              <a:rPr sz="1900" spc="-5" dirty="0" smtClean="0">
                <a:latin typeface="Calibri"/>
                <a:cs typeface="Calibri"/>
              </a:rPr>
              <a:t>):</a:t>
            </a:r>
            <a:endParaRPr sz="19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25"/>
              </a:spcBef>
            </a:pPr>
            <a:r>
              <a:rPr sz="1500" spc="10" dirty="0">
                <a:latin typeface="Wingdings"/>
                <a:cs typeface="Wingdings"/>
              </a:rPr>
              <a:t></a:t>
            </a:r>
            <a:r>
              <a:rPr sz="1500" spc="10" dirty="0">
                <a:latin typeface="Times New Roman"/>
                <a:cs typeface="Times New Roman"/>
              </a:rPr>
              <a:t>  </a:t>
            </a:r>
            <a:r>
              <a:rPr sz="1900" spc="-10" dirty="0">
                <a:latin typeface="Calibri"/>
                <a:cs typeface="Calibri"/>
              </a:rPr>
              <a:t>3-10% </a:t>
            </a:r>
            <a:r>
              <a:rPr sz="1900" spc="60" dirty="0" smtClean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L1</a:t>
            </a:r>
            <a:endParaRPr sz="19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25"/>
              </a:spcBef>
              <a:buSzPct val="78947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1900" spc="-5" dirty="0" smtClean="0">
                <a:latin typeface="Calibri"/>
                <a:cs typeface="Calibri"/>
              </a:rPr>
              <a:t>可以相当小</a:t>
            </a:r>
            <a:r>
              <a:rPr sz="1900" spc="-5" dirty="0" smtClean="0">
                <a:latin typeface="Calibri"/>
                <a:cs typeface="Calibri"/>
              </a:rPr>
              <a:t>(</a:t>
            </a:r>
            <a:r>
              <a:rPr sz="1900" spc="-5" dirty="0">
                <a:latin typeface="Calibri"/>
                <a:cs typeface="Calibri"/>
              </a:rPr>
              <a:t>e.g., &lt; 1%) </a:t>
            </a:r>
            <a:r>
              <a:rPr sz="1900" spc="-5" dirty="0" smtClean="0">
                <a:latin typeface="Calibri"/>
                <a:cs typeface="Calibri"/>
              </a:rPr>
              <a:t> </a:t>
            </a:r>
            <a:r>
              <a:rPr lang="zh-CN" altLang="en-US" sz="1900" spc="-10" dirty="0" smtClean="0">
                <a:latin typeface="Calibri"/>
                <a:cs typeface="Calibri"/>
              </a:rPr>
              <a:t>根据大小</a:t>
            </a:r>
            <a:r>
              <a:rPr sz="1900" spc="-5" dirty="0" smtClean="0">
                <a:latin typeface="Calibri"/>
                <a:cs typeface="Calibri"/>
              </a:rPr>
              <a:t>,</a:t>
            </a:r>
            <a:r>
              <a:rPr sz="1900" spc="110" dirty="0" smtClean="0">
                <a:latin typeface="Calibri"/>
                <a:cs typeface="Calibri"/>
              </a:rPr>
              <a:t> </a:t>
            </a:r>
            <a:r>
              <a:rPr lang="zh-CN" altLang="en-US" sz="1900" spc="-5" dirty="0">
                <a:latin typeface="Calibri"/>
                <a:cs typeface="Calibri"/>
              </a:rPr>
              <a:t>等等</a:t>
            </a:r>
            <a:r>
              <a:rPr sz="1900" spc="-5" dirty="0" smtClean="0">
                <a:latin typeface="Calibri"/>
                <a:cs typeface="Calibri"/>
              </a:rPr>
              <a:t>.</a:t>
            </a:r>
            <a:endParaRPr sz="19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45"/>
              </a:spcBef>
              <a:buClr>
                <a:srgbClr val="990000"/>
              </a:buClr>
              <a:buSzPct val="59090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200" b="1" spc="-5" dirty="0" smtClean="0">
                <a:latin typeface="Calibri"/>
                <a:cs typeface="Calibri"/>
              </a:rPr>
              <a:t>命中时间</a:t>
            </a:r>
            <a:endParaRPr sz="2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35"/>
              </a:spcBef>
              <a:buClr>
                <a:srgbClr val="990000"/>
              </a:buClr>
              <a:buSzPct val="107894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 smtClean="0"/>
              <a:t>从高速缓存向</a:t>
            </a:r>
            <a:r>
              <a:rPr lang="zh-CN" altLang="en-US" sz="2000" dirty="0"/>
              <a:t>处理器发送一行的</a:t>
            </a:r>
            <a:r>
              <a:rPr lang="zh-CN" altLang="en-US" sz="2000" dirty="0" smtClean="0"/>
              <a:t>时间</a:t>
            </a:r>
            <a:endParaRPr sz="1900" dirty="0" smtClean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25"/>
              </a:spcBef>
              <a:buSzPct val="78947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1900" spc="-5" dirty="0" smtClean="0">
                <a:latin typeface="Calibri"/>
                <a:cs typeface="Calibri"/>
              </a:rPr>
              <a:t>时间包括行是否在缓存中</a:t>
            </a:r>
            <a:endParaRPr sz="1900" dirty="0" smtClean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25"/>
              </a:spcBef>
              <a:buClr>
                <a:srgbClr val="990000"/>
              </a:buClr>
              <a:buSzPct val="107894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1900" spc="-5" dirty="0" smtClean="0">
                <a:latin typeface="Calibri"/>
                <a:cs typeface="Calibri"/>
              </a:rPr>
              <a:t>典型的数</a:t>
            </a:r>
            <a:r>
              <a:rPr sz="1900" spc="-5" dirty="0" smtClean="0">
                <a:latin typeface="Calibri"/>
                <a:cs typeface="Calibri"/>
              </a:rPr>
              <a:t>:</a:t>
            </a:r>
            <a:endParaRPr sz="1900" dirty="0" smtClean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25"/>
              </a:spcBef>
              <a:buSzPct val="78947"/>
              <a:buFont typeface="Wingdings"/>
              <a:buChar char=""/>
              <a:tabLst>
                <a:tab pos="1155700" algn="l"/>
              </a:tabLst>
            </a:pPr>
            <a:r>
              <a:rPr sz="1900" spc="-10" dirty="0" smtClean="0">
                <a:latin typeface="Calibri"/>
                <a:cs typeface="Calibri"/>
              </a:rPr>
              <a:t>L1</a:t>
            </a:r>
            <a:r>
              <a:rPr lang="en-US" sz="1900" spc="-10" dirty="0" smtClean="0">
                <a:latin typeface="Calibri"/>
                <a:cs typeface="Calibri"/>
              </a:rPr>
              <a:t>  4</a:t>
            </a:r>
            <a:r>
              <a:rPr lang="zh-CN" altLang="en-US" sz="1900" spc="-10" dirty="0" smtClean="0">
                <a:latin typeface="Calibri"/>
                <a:cs typeface="Calibri"/>
              </a:rPr>
              <a:t>个时钟周期</a:t>
            </a:r>
            <a:endParaRPr sz="1900" dirty="0" smtClean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25"/>
              </a:spcBef>
              <a:buSzPct val="78947"/>
              <a:buFont typeface="Wingdings"/>
              <a:buChar char=""/>
              <a:tabLst>
                <a:tab pos="1155700" algn="l"/>
              </a:tabLst>
            </a:pPr>
            <a:r>
              <a:rPr sz="1900" spc="-10" dirty="0" smtClean="0">
                <a:latin typeface="Calibri"/>
                <a:cs typeface="Calibri"/>
              </a:rPr>
              <a:t>L2</a:t>
            </a:r>
            <a:r>
              <a:rPr lang="en-US" sz="1900" spc="-10" dirty="0" smtClean="0">
                <a:latin typeface="Calibri"/>
                <a:cs typeface="Calibri"/>
              </a:rPr>
              <a:t>  10</a:t>
            </a:r>
            <a:r>
              <a:rPr lang="zh-CN" altLang="en-US" sz="1900" spc="-10" dirty="0" smtClean="0">
                <a:latin typeface="Calibri"/>
                <a:cs typeface="Calibri"/>
              </a:rPr>
              <a:t>个时钟周期</a:t>
            </a:r>
            <a:endParaRPr sz="19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Clr>
                <a:srgbClr val="990000"/>
              </a:buClr>
              <a:buSzPct val="59090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200" dirty="0" smtClean="0">
                <a:latin typeface="Calibri"/>
                <a:cs typeface="Calibri"/>
              </a:rPr>
              <a:t>不命中处罚</a:t>
            </a:r>
            <a:endParaRPr sz="2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40"/>
              </a:spcBef>
              <a:buClr>
                <a:srgbClr val="990000"/>
              </a:buClr>
              <a:buSzPct val="107894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1900" spc="-5" dirty="0" smtClean="0">
                <a:latin typeface="Calibri"/>
                <a:cs typeface="Calibri"/>
              </a:rPr>
              <a:t>由于不命中需要额外的时间</a:t>
            </a:r>
            <a:endParaRPr sz="19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25"/>
              </a:spcBef>
              <a:buSzPct val="78947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1900" spc="-5" dirty="0" smtClean="0">
                <a:latin typeface="Calibri"/>
                <a:cs typeface="Calibri"/>
              </a:rPr>
              <a:t>通常主存为</a:t>
            </a:r>
            <a:r>
              <a:rPr lang="en-US" altLang="zh-CN" sz="1900" spc="-5" dirty="0" smtClean="0">
                <a:latin typeface="Calibri"/>
                <a:cs typeface="Calibri"/>
              </a:rPr>
              <a:t>50-200</a:t>
            </a:r>
            <a:r>
              <a:rPr lang="zh-CN" altLang="en-US" sz="1900" spc="-5" dirty="0" smtClean="0">
                <a:latin typeface="Calibri"/>
                <a:cs typeface="Calibri"/>
              </a:rPr>
              <a:t>周期</a:t>
            </a:r>
            <a:r>
              <a:rPr sz="1900" spc="-5" dirty="0" smtClean="0">
                <a:latin typeface="Calibri"/>
                <a:cs typeface="Calibri"/>
              </a:rPr>
              <a:t>(</a:t>
            </a:r>
            <a:r>
              <a:rPr lang="zh-CN" altLang="en-US" sz="1900" spc="-5" dirty="0" smtClean="0">
                <a:latin typeface="Calibri"/>
                <a:cs typeface="Calibri"/>
              </a:rPr>
              <a:t>趋势</a:t>
            </a:r>
            <a:r>
              <a:rPr sz="1900" spc="-5" dirty="0" smtClean="0">
                <a:latin typeface="Calibri"/>
                <a:cs typeface="Calibri"/>
              </a:rPr>
              <a:t>:</a:t>
            </a:r>
            <a:r>
              <a:rPr sz="1900" spc="70" dirty="0" smtClean="0">
                <a:latin typeface="Calibri"/>
                <a:cs typeface="Calibri"/>
              </a:rPr>
              <a:t> </a:t>
            </a:r>
            <a:r>
              <a:rPr lang="zh-CN" altLang="en-US" sz="1900" spc="-5" dirty="0" smtClean="0">
                <a:latin typeface="Calibri"/>
                <a:cs typeface="Calibri"/>
              </a:rPr>
              <a:t>增加！</a:t>
            </a:r>
            <a:r>
              <a:rPr sz="1900" spc="-5" dirty="0" smtClean="0">
                <a:latin typeface="Calibri"/>
                <a:cs typeface="Calibri"/>
              </a:rPr>
              <a:t>)</a:t>
            </a:r>
            <a:endParaRPr sz="19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56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4806" y="575631"/>
            <a:ext cx="617474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让我们想想那些</a:t>
            </a:r>
            <a:r>
              <a:rPr lang="zh-CN" altLang="en-US" dirty="0" smtClean="0"/>
              <a:t>数字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4662" y="1386713"/>
            <a:ext cx="7018655" cy="4585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在命中和不命中之间差距巨大</a:t>
            </a:r>
            <a:endParaRPr sz="2400" b="1" spc="-5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65"/>
              </a:spcBef>
              <a:buClr>
                <a:srgbClr val="990000"/>
              </a:buClr>
              <a:buSzPct val="108333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pc="-5" dirty="0" smtClean="0">
                <a:latin typeface="Calibri"/>
                <a:cs typeface="Calibri"/>
              </a:rPr>
              <a:t>如果只有</a:t>
            </a:r>
            <a:r>
              <a:rPr lang="en-US" altLang="zh-CN" spc="-5" dirty="0" smtClean="0">
                <a:latin typeface="Calibri"/>
                <a:cs typeface="Calibri"/>
              </a:rPr>
              <a:t>L1 </a:t>
            </a:r>
            <a:r>
              <a:rPr lang="zh-CN" altLang="en-US" spc="-5" dirty="0" smtClean="0">
                <a:latin typeface="Calibri"/>
                <a:cs typeface="Calibri"/>
              </a:rPr>
              <a:t>和 主存，那么可以差</a:t>
            </a:r>
            <a:r>
              <a:rPr lang="en-US" altLang="zh-CN" spc="-5" dirty="0" smtClean="0">
                <a:latin typeface="Calibri"/>
                <a:cs typeface="Calibri"/>
              </a:rPr>
              <a:t>100</a:t>
            </a:r>
            <a:r>
              <a:rPr lang="zh-CN" altLang="en-US" spc="-5" dirty="0" smtClean="0">
                <a:latin typeface="Calibri"/>
                <a:cs typeface="Calibri"/>
              </a:rPr>
              <a:t>倍</a:t>
            </a:r>
            <a:endParaRPr sz="1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990000"/>
              </a:buClr>
              <a:buFont typeface="Wingdings"/>
              <a:buChar char=""/>
            </a:pPr>
            <a:endParaRPr sz="2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60"/>
              </a:spcBef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你</a:t>
            </a:r>
            <a:r>
              <a:rPr lang="zh-CN" altLang="en-US" sz="2400" b="1" spc="-5" dirty="0" smtClean="0">
                <a:latin typeface="Calibri"/>
                <a:cs typeface="Calibri"/>
              </a:rPr>
              <a:t>会相信</a:t>
            </a:r>
            <a:r>
              <a:rPr lang="en-US" altLang="zh-CN" sz="2400" b="1" spc="-5" dirty="0" smtClean="0">
                <a:latin typeface="Calibri"/>
                <a:cs typeface="Calibri"/>
              </a:rPr>
              <a:t>99%</a:t>
            </a:r>
            <a:r>
              <a:rPr lang="zh-CN" altLang="en-US" sz="2400" b="1" spc="-5" dirty="0" smtClean="0">
                <a:latin typeface="Calibri"/>
                <a:cs typeface="Calibri"/>
              </a:rPr>
              <a:t>命中率要比</a:t>
            </a:r>
            <a:r>
              <a:rPr lang="en-US" altLang="zh-CN" sz="2400" b="1" spc="-5" dirty="0" smtClean="0">
                <a:latin typeface="Calibri"/>
                <a:cs typeface="Calibri"/>
              </a:rPr>
              <a:t>97%</a:t>
            </a:r>
            <a:r>
              <a:rPr lang="zh-CN" altLang="en-US" sz="2400" b="1" spc="-5" dirty="0" smtClean="0">
                <a:latin typeface="Calibri"/>
                <a:cs typeface="Calibri"/>
              </a:rPr>
              <a:t>好两倍</a:t>
            </a:r>
            <a:r>
              <a:rPr sz="2400" b="1" spc="-5" dirty="0" smtClean="0">
                <a:latin typeface="Calibri"/>
                <a:cs typeface="Calibri"/>
              </a:rPr>
              <a:t>?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64"/>
              </a:spcBef>
              <a:buClr>
                <a:srgbClr val="990000"/>
              </a:buClr>
              <a:buSzPct val="108333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pc="-5" dirty="0">
                <a:latin typeface="Calibri"/>
                <a:cs typeface="Calibri"/>
              </a:rPr>
              <a:t>思考</a:t>
            </a:r>
            <a:r>
              <a:rPr sz="1800" spc="-5" dirty="0" smtClean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756285" marR="3845560">
              <a:lnSpc>
                <a:spcPct val="100000"/>
              </a:lnSpc>
            </a:pPr>
            <a:r>
              <a:rPr lang="zh-CN" altLang="en-US" spc="-5" dirty="0" smtClean="0">
                <a:latin typeface="Calibri"/>
                <a:cs typeface="Calibri"/>
              </a:rPr>
              <a:t>缓存命中时间为</a:t>
            </a:r>
            <a:r>
              <a:rPr lang="en-US" altLang="zh-CN" spc="-5" dirty="0" smtClean="0">
                <a:latin typeface="Calibri"/>
                <a:cs typeface="Calibri"/>
              </a:rPr>
              <a:t>1</a:t>
            </a:r>
            <a:r>
              <a:rPr lang="zh-CN" altLang="en-US" spc="-5" dirty="0" smtClean="0">
                <a:latin typeface="Calibri"/>
                <a:cs typeface="Calibri"/>
              </a:rPr>
              <a:t>个周期</a:t>
            </a:r>
            <a:r>
              <a:rPr sz="1800" spc="-5" dirty="0" smtClean="0">
                <a:latin typeface="Calibri"/>
                <a:cs typeface="Calibri"/>
              </a:rPr>
              <a:t> </a:t>
            </a:r>
            <a:endParaRPr lang="en-US" sz="1800" spc="-5" dirty="0" smtClean="0">
              <a:latin typeface="Calibri"/>
              <a:cs typeface="Calibri"/>
            </a:endParaRPr>
          </a:p>
          <a:p>
            <a:pPr marL="756285" marR="3845560">
              <a:lnSpc>
                <a:spcPct val="100000"/>
              </a:lnSpc>
            </a:pPr>
            <a:r>
              <a:rPr lang="zh-CN" altLang="en-US" spc="-5" dirty="0">
                <a:latin typeface="Calibri"/>
                <a:cs typeface="Calibri"/>
              </a:rPr>
              <a:t>不</a:t>
            </a:r>
            <a:r>
              <a:rPr lang="zh-CN" altLang="en-US" spc="-5" dirty="0" smtClean="0">
                <a:latin typeface="Calibri"/>
                <a:cs typeface="Calibri"/>
              </a:rPr>
              <a:t>命中处罚要</a:t>
            </a:r>
            <a:r>
              <a:rPr lang="en-US" altLang="zh-CN" spc="-5" dirty="0" smtClean="0">
                <a:latin typeface="Calibri"/>
                <a:cs typeface="Calibri"/>
              </a:rPr>
              <a:t>100</a:t>
            </a:r>
            <a:r>
              <a:rPr lang="zh-CN" altLang="en-US" spc="-5" dirty="0" smtClean="0">
                <a:latin typeface="Calibri"/>
                <a:cs typeface="Calibri"/>
              </a:rPr>
              <a:t>个周期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Clr>
                <a:srgbClr val="990000"/>
              </a:buClr>
              <a:buSzPct val="108333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pc="-5" dirty="0" smtClean="0">
                <a:latin typeface="Calibri"/>
                <a:cs typeface="Calibri"/>
              </a:rPr>
              <a:t>平均访问时间</a:t>
            </a:r>
            <a:r>
              <a:rPr sz="1800" spc="-5" dirty="0" smtClean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80772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libri"/>
                <a:cs typeface="Calibri"/>
              </a:rPr>
              <a:t>97% </a:t>
            </a:r>
            <a:r>
              <a:rPr lang="zh-CN" altLang="en-US" spc="-5" dirty="0" smtClean="0">
                <a:latin typeface="Calibri"/>
                <a:cs typeface="Calibri"/>
              </a:rPr>
              <a:t>命中率</a:t>
            </a:r>
            <a:r>
              <a:rPr sz="1800" spc="-5" dirty="0" smtClean="0">
                <a:latin typeface="Calibri"/>
                <a:cs typeface="Calibri"/>
              </a:rPr>
              <a:t>:  </a:t>
            </a:r>
            <a:r>
              <a:rPr sz="1800" dirty="0">
                <a:latin typeface="Calibri"/>
                <a:cs typeface="Calibri"/>
              </a:rPr>
              <a:t>1 </a:t>
            </a:r>
            <a:r>
              <a:rPr lang="zh-CN" altLang="en-US" spc="-10" dirty="0">
                <a:latin typeface="Calibri"/>
                <a:cs typeface="Calibri"/>
              </a:rPr>
              <a:t>周期</a:t>
            </a:r>
            <a:r>
              <a:rPr sz="1800" spc="-10" dirty="0" smtClean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+ 0.03 x 100 </a:t>
            </a:r>
            <a:r>
              <a:rPr lang="zh-CN" altLang="en-US" spc="-5" dirty="0">
                <a:latin typeface="Calibri"/>
                <a:cs typeface="Calibri"/>
              </a:rPr>
              <a:t>周期</a:t>
            </a:r>
            <a:r>
              <a:rPr sz="1800" spc="-5" dirty="0" smtClean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4</a:t>
            </a:r>
            <a:r>
              <a:rPr sz="1800" b="1" spc="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Calibri"/>
                <a:cs typeface="Calibri"/>
              </a:rPr>
              <a:t>周期</a:t>
            </a:r>
            <a:endParaRPr sz="1800" dirty="0">
              <a:latin typeface="Calibri"/>
              <a:cs typeface="Calibri"/>
            </a:endParaRPr>
          </a:p>
          <a:p>
            <a:pPr marL="80772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libri"/>
                <a:cs typeface="Calibri"/>
              </a:rPr>
              <a:t>99% </a:t>
            </a:r>
            <a:r>
              <a:rPr lang="zh-CN" altLang="en-US" spc="-5" dirty="0">
                <a:latin typeface="Calibri"/>
                <a:cs typeface="Calibri"/>
              </a:rPr>
              <a:t>命中率</a:t>
            </a:r>
            <a:r>
              <a:rPr sz="1800" spc="-5" dirty="0" smtClean="0">
                <a:latin typeface="Calibri"/>
                <a:cs typeface="Calibri"/>
              </a:rPr>
              <a:t>:  </a:t>
            </a:r>
            <a:r>
              <a:rPr sz="1800" dirty="0">
                <a:latin typeface="Calibri"/>
                <a:cs typeface="Calibri"/>
              </a:rPr>
              <a:t>1 </a:t>
            </a:r>
            <a:r>
              <a:rPr lang="zh-CN" altLang="en-US" spc="-10" dirty="0">
                <a:latin typeface="Calibri"/>
                <a:cs typeface="Calibri"/>
              </a:rPr>
              <a:t>周期</a:t>
            </a:r>
            <a:r>
              <a:rPr sz="1800" spc="-10" dirty="0" smtClean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+ 0.01 x 100 </a:t>
            </a:r>
            <a:r>
              <a:rPr lang="zh-CN" altLang="en-US" spc="-5" dirty="0">
                <a:latin typeface="Calibri"/>
                <a:cs typeface="Calibri"/>
              </a:rPr>
              <a:t>周期</a:t>
            </a:r>
            <a:r>
              <a:rPr sz="1800" spc="-5" dirty="0" smtClean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1800" b="1" spc="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Calibri"/>
                <a:cs typeface="Calibri"/>
              </a:rPr>
              <a:t>周期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这就是为什么用“不命中率”而不是“命中率”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562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539432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编写高速缓存友好的代码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387983"/>
            <a:ext cx="7116445" cy="2308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dirty="0" smtClean="0">
                <a:latin typeface="Calibri"/>
                <a:cs typeface="Calibri"/>
              </a:rPr>
              <a:t>让通用或共享的功能或函数</a:t>
            </a:r>
            <a:r>
              <a:rPr lang="en-US" altLang="zh-CN" sz="2400" b="1" dirty="0" smtClean="0">
                <a:latin typeface="Calibri"/>
                <a:cs typeface="Calibri"/>
              </a:rPr>
              <a:t>—</a:t>
            </a:r>
            <a:r>
              <a:rPr lang="zh-CN" altLang="en-US" sz="2400" b="1" dirty="0" smtClean="0">
                <a:latin typeface="Calibri"/>
                <a:cs typeface="Calibri"/>
              </a:rPr>
              <a:t>最常见情况运行得快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 smtClean="0">
                <a:latin typeface="Calibri"/>
                <a:cs typeface="Calibri"/>
              </a:rPr>
              <a:t>专注在核心函数和内循环上</a:t>
            </a:r>
            <a:endParaRPr sz="20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990000"/>
              </a:buClr>
              <a:buFont typeface="Wingdings"/>
              <a:buChar char=""/>
            </a:pPr>
            <a:endParaRPr sz="29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latin typeface="Calibri"/>
                <a:cs typeface="Calibri"/>
              </a:rPr>
              <a:t>尽量减少每个循环内部的缓存不命中数量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 smtClean="0">
                <a:latin typeface="Calibri"/>
                <a:cs typeface="Calibri"/>
              </a:rPr>
              <a:t>反复引用变量是好的</a:t>
            </a:r>
            <a:r>
              <a:rPr sz="2000" spc="-5" dirty="0" smtClean="0">
                <a:latin typeface="Calibri"/>
                <a:cs typeface="Calibri"/>
              </a:rPr>
              <a:t>(</a:t>
            </a:r>
            <a:r>
              <a:rPr lang="zh-CN" altLang="en-US" sz="2000" spc="-5" dirty="0" smtClean="0">
                <a:solidFill>
                  <a:srgbClr val="C00000"/>
                </a:solidFill>
                <a:latin typeface="Calibri"/>
                <a:cs typeface="Calibri"/>
              </a:rPr>
              <a:t>时间局部性</a:t>
            </a:r>
            <a:r>
              <a:rPr sz="2000" spc="-5" dirty="0" smtClean="0">
                <a:latin typeface="Calibri"/>
                <a:cs typeface="Calibri"/>
              </a:rPr>
              <a:t>)</a:t>
            </a:r>
            <a:r>
              <a:rPr lang="en-US" altLang="zh-CN" sz="2000" spc="-5" dirty="0" smtClean="0">
                <a:latin typeface="Calibri"/>
                <a:cs typeface="Calibri"/>
              </a:rPr>
              <a:t>—</a:t>
            </a:r>
            <a:r>
              <a:rPr lang="zh-CN" altLang="en-US" sz="2000" spc="-5" dirty="0" smtClean="0">
                <a:latin typeface="Calibri"/>
                <a:cs typeface="Calibri"/>
              </a:rPr>
              <a:t>寄存器</a:t>
            </a:r>
            <a:r>
              <a:rPr lang="en-US" altLang="zh-CN" sz="2000" spc="-5" dirty="0" smtClean="0">
                <a:latin typeface="Calibri"/>
                <a:cs typeface="Calibri"/>
              </a:rPr>
              <a:t>-</a:t>
            </a:r>
            <a:r>
              <a:rPr lang="zh-CN" altLang="en-US" sz="2000" spc="-5" dirty="0" smtClean="0">
                <a:latin typeface="Calibri"/>
                <a:cs typeface="Calibri"/>
              </a:rPr>
              <a:t>编译器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 smtClean="0">
                <a:latin typeface="Calibri"/>
                <a:cs typeface="Calibri"/>
              </a:rPr>
              <a:t>步长为</a:t>
            </a:r>
            <a:r>
              <a:rPr lang="en-US" altLang="zh-CN" sz="2000" spc="-5" dirty="0" smtClean="0">
                <a:latin typeface="Calibri"/>
                <a:cs typeface="Calibri"/>
              </a:rPr>
              <a:t>1</a:t>
            </a:r>
            <a:r>
              <a:rPr lang="zh-CN" altLang="en-US" sz="2000" spc="-5" dirty="0" smtClean="0">
                <a:latin typeface="Calibri"/>
                <a:cs typeface="Calibri"/>
              </a:rPr>
              <a:t>的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lang="zh-CN" altLang="en-US" sz="2000" spc="-5" dirty="0" smtClean="0">
                <a:latin typeface="Calibri"/>
                <a:cs typeface="Calibri"/>
              </a:rPr>
              <a:t>参考模式是好的</a:t>
            </a:r>
            <a:r>
              <a:rPr sz="2000" dirty="0" smtClean="0">
                <a:latin typeface="Calibri"/>
                <a:cs typeface="Calibri"/>
              </a:rPr>
              <a:t>(</a:t>
            </a:r>
            <a:r>
              <a:rPr lang="zh-CN" altLang="en-US" sz="2000" spc="-5" dirty="0">
                <a:solidFill>
                  <a:srgbClr val="C00000"/>
                </a:solidFill>
                <a:latin typeface="Calibri"/>
                <a:cs typeface="Calibri"/>
              </a:rPr>
              <a:t>空间局部性</a:t>
            </a:r>
            <a:r>
              <a:rPr sz="2000" spc="-5" dirty="0" smtClean="0">
                <a:latin typeface="Calibri"/>
                <a:cs typeface="Calibri"/>
              </a:rPr>
              <a:t>)</a:t>
            </a:r>
            <a:r>
              <a:rPr lang="en-US" altLang="zh-CN" sz="2000" spc="-5" dirty="0" smtClean="0">
                <a:latin typeface="Calibri"/>
                <a:cs typeface="Calibri"/>
              </a:rPr>
              <a:t>---</a:t>
            </a:r>
            <a:r>
              <a:rPr lang="zh-CN" altLang="en-US" sz="2000" spc="-5" dirty="0" smtClean="0">
                <a:latin typeface="Calibri"/>
                <a:cs typeface="Calibri"/>
              </a:rPr>
              <a:t>缓存是连续块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616" y="4822952"/>
            <a:ext cx="817118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sz="2800" b="1" spc="-35" dirty="0" smtClean="0">
                <a:latin typeface="Calibri"/>
                <a:cs typeface="Calibri"/>
              </a:rPr>
              <a:t>关键思想</a:t>
            </a:r>
            <a:r>
              <a:rPr lang="zh-CN" altLang="en-US" sz="2800" b="1" spc="-10" dirty="0">
                <a:latin typeface="Calibri"/>
                <a:cs typeface="Calibri"/>
              </a:rPr>
              <a:t>：</a:t>
            </a:r>
            <a:r>
              <a:rPr lang="zh-CN" altLang="en-US" sz="2800" b="1" spc="-35" dirty="0" smtClean="0">
                <a:latin typeface="Calibri"/>
                <a:cs typeface="Calibri"/>
              </a:rPr>
              <a:t>通过</a:t>
            </a:r>
            <a:r>
              <a:rPr lang="zh-CN" altLang="en-US" sz="2800" b="1" spc="-35" dirty="0">
                <a:latin typeface="Calibri"/>
                <a:cs typeface="Calibri"/>
              </a:rPr>
              <a:t>我们对</a:t>
            </a:r>
            <a:r>
              <a:rPr lang="zh-CN" altLang="en-US" sz="2800" b="1" spc="-35" dirty="0" smtClean="0">
                <a:latin typeface="Calibri"/>
                <a:cs typeface="Calibri"/>
              </a:rPr>
              <a:t>高速缓冲器</a:t>
            </a:r>
            <a:r>
              <a:rPr lang="zh-CN" altLang="en-US" sz="2800" b="1" spc="-35" dirty="0">
                <a:latin typeface="Calibri"/>
                <a:cs typeface="Calibri"/>
              </a:rPr>
              <a:t>的理解来量化</a:t>
            </a:r>
            <a:r>
              <a:rPr lang="zh-CN" altLang="en-US" sz="2800" b="1" spc="-35" dirty="0">
                <a:cs typeface="Calibri"/>
              </a:rPr>
              <a:t>我们对原有局部</a:t>
            </a:r>
            <a:r>
              <a:rPr lang="zh-CN" altLang="en-US" sz="2800" b="1" spc="-35" dirty="0" smtClean="0">
                <a:latin typeface="Calibri"/>
                <a:cs typeface="Calibri"/>
              </a:rPr>
              <a:t>性的定性概念</a:t>
            </a:r>
            <a:endParaRPr sz="2800" b="1" spc="-35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52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09583" y="6668801"/>
            <a:ext cx="1536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10" dirty="0">
                <a:latin typeface="Calibri"/>
                <a:cs typeface="Calibri"/>
              </a:rPr>
              <a:t>30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615" y="1387983"/>
            <a:ext cx="5361940" cy="1931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solidFill>
                  <a:srgbClr val="C0C0C0"/>
                </a:solidFill>
                <a:latin typeface="Calibri"/>
                <a:cs typeface="Calibri"/>
              </a:rPr>
              <a:t>高速缓存的组织结构和运算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latin typeface="Calibri"/>
                <a:cs typeface="Calibri"/>
              </a:rPr>
              <a:t>高速缓存对程序性能的影响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 smtClean="0">
                <a:latin typeface="Calibri"/>
                <a:cs typeface="Calibri"/>
              </a:rPr>
              <a:t>存储器山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 smtClean="0">
                <a:solidFill>
                  <a:srgbClr val="C0C0C0"/>
                </a:solidFill>
                <a:latin typeface="Calibri"/>
                <a:cs typeface="Calibri"/>
              </a:rPr>
              <a:t>重新排列以提升空间局部性</a:t>
            </a:r>
            <a:endParaRPr lang="en-US" altLang="zh-CN" sz="2000" dirty="0" smtClean="0">
              <a:solidFill>
                <a:srgbClr val="C0C0C0"/>
              </a:solidFill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 smtClean="0">
                <a:solidFill>
                  <a:srgbClr val="C0C0C0"/>
                </a:solidFill>
                <a:latin typeface="Calibri"/>
                <a:cs typeface="Calibri"/>
              </a:rPr>
              <a:t>使用块来提高时间局部性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3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09583" y="6668801"/>
            <a:ext cx="1536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10" dirty="0">
                <a:latin typeface="Calibri"/>
                <a:cs typeface="Calibri"/>
              </a:rPr>
              <a:t>31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443992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存储器山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71600" y="1484784"/>
            <a:ext cx="6945630" cy="394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600" b="1" dirty="0" smtClean="0">
                <a:solidFill>
                  <a:srgbClr val="C00000"/>
                </a:solidFill>
                <a:latin typeface="Calibri"/>
                <a:cs typeface="Calibri"/>
              </a:rPr>
              <a:t>读吞吐量</a:t>
            </a:r>
            <a:r>
              <a:rPr sz="3600" b="1" spc="-5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b="1" spc="-5" dirty="0" smtClean="0">
                <a:latin typeface="Calibri"/>
                <a:cs typeface="Calibri"/>
              </a:rPr>
              <a:t>(</a:t>
            </a:r>
            <a:r>
              <a:rPr lang="zh-CN" altLang="en-US" sz="3600" b="1" spc="-5" dirty="0" smtClean="0">
                <a:latin typeface="Calibri"/>
                <a:cs typeface="Calibri"/>
              </a:rPr>
              <a:t>读带宽</a:t>
            </a:r>
            <a:r>
              <a:rPr sz="3600" b="1" spc="-5" dirty="0" smtClean="0">
                <a:latin typeface="Calibri"/>
                <a:cs typeface="Calibri"/>
              </a:rPr>
              <a:t>)</a:t>
            </a:r>
            <a:endParaRPr sz="36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3200" dirty="0"/>
              <a:t>每秒</a:t>
            </a:r>
            <a:r>
              <a:rPr lang="zh-CN" altLang="en-US" sz="3200" dirty="0" smtClean="0"/>
              <a:t>从存储系统中读取</a:t>
            </a:r>
            <a:r>
              <a:rPr lang="zh-CN" altLang="en-US" sz="3200" dirty="0"/>
              <a:t>的字节数</a:t>
            </a:r>
            <a:r>
              <a:rPr sz="3200" dirty="0" smtClean="0">
                <a:latin typeface="Calibri"/>
                <a:cs typeface="Calibri"/>
              </a:rPr>
              <a:t>(</a:t>
            </a:r>
            <a:r>
              <a:rPr sz="3200" dirty="0">
                <a:latin typeface="Calibri"/>
                <a:cs typeface="Calibri"/>
              </a:rPr>
              <a:t>MB/s)</a:t>
            </a: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990000"/>
              </a:buClr>
              <a:buFont typeface="Wingdings"/>
              <a:buChar char=""/>
            </a:pPr>
            <a:endParaRPr sz="4400" dirty="0">
              <a:latin typeface="Times New Roman"/>
              <a:cs typeface="Times New Roman"/>
            </a:endParaRPr>
          </a:p>
          <a:p>
            <a:pPr marL="355600" marR="41275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600" b="1" dirty="0" smtClean="0">
                <a:solidFill>
                  <a:srgbClr val="C00000"/>
                </a:solidFill>
                <a:latin typeface="Calibri"/>
                <a:cs typeface="Calibri"/>
              </a:rPr>
              <a:t>存储器山</a:t>
            </a:r>
            <a:r>
              <a:rPr lang="zh-CN" altLang="en-US" sz="3600" b="1" spc="-5" dirty="0">
                <a:solidFill>
                  <a:srgbClr val="C00000"/>
                </a:solidFill>
                <a:latin typeface="Calibri"/>
                <a:cs typeface="Calibri"/>
              </a:rPr>
              <a:t>：</a:t>
            </a:r>
            <a:r>
              <a:rPr lang="zh-CN" altLang="en-US" sz="3600" b="1" dirty="0" smtClean="0"/>
              <a:t>测量</a:t>
            </a:r>
            <a:r>
              <a:rPr lang="zh-CN" altLang="en-US" sz="3600" b="1" dirty="0"/>
              <a:t>读取吞吐量作为空间和时间局部性的</a:t>
            </a:r>
            <a:r>
              <a:rPr lang="zh-CN" altLang="en-US" sz="3600" b="1" dirty="0" smtClean="0"/>
              <a:t>函数</a:t>
            </a:r>
            <a:endParaRPr sz="3600" b="1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3200" spc="-5" dirty="0" smtClean="0">
                <a:latin typeface="Calibri"/>
                <a:cs typeface="Calibri"/>
              </a:rPr>
              <a:t>紧凑方式去描述存储系统性能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11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09583" y="6649370"/>
            <a:ext cx="15367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b="1" spc="-10" dirty="0">
                <a:solidFill>
                  <a:prstClr val="black"/>
                </a:solidFill>
                <a:cs typeface="Calibri"/>
              </a:rPr>
              <a:t>32</a:t>
            </a:r>
            <a:endParaRPr sz="1000">
              <a:solidFill>
                <a:prstClr val="black"/>
              </a:solidFill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32" y="762012"/>
            <a:ext cx="6319520" cy="6217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1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00" y="762012"/>
            <a:ext cx="6318885" cy="6094095"/>
          </a:xfrm>
          <a:custGeom>
            <a:avLst/>
            <a:gdLst/>
            <a:ahLst/>
            <a:cxnLst/>
            <a:rect l="l" t="t" r="r" b="b"/>
            <a:pathLst>
              <a:path w="6318885" h="6094095">
                <a:moveTo>
                  <a:pt x="0" y="6093968"/>
                </a:moveTo>
                <a:lnTo>
                  <a:pt x="6318389" y="6093968"/>
                </a:lnTo>
                <a:lnTo>
                  <a:pt x="6318389" y="0"/>
                </a:lnTo>
                <a:lnTo>
                  <a:pt x="0" y="0"/>
                </a:lnTo>
                <a:lnTo>
                  <a:pt x="0" y="6093968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200" y="762000"/>
            <a:ext cx="6318885" cy="6094095"/>
          </a:xfrm>
          <a:custGeom>
            <a:avLst/>
            <a:gdLst/>
            <a:ahLst/>
            <a:cxnLst/>
            <a:rect l="l" t="t" r="r" b="b"/>
            <a:pathLst>
              <a:path w="6318885" h="6094095">
                <a:moveTo>
                  <a:pt x="0" y="0"/>
                </a:moveTo>
                <a:lnTo>
                  <a:pt x="6318389" y="0"/>
                </a:lnTo>
                <a:lnTo>
                  <a:pt x="6318389" y="6093980"/>
                </a:lnTo>
                <a:lnTo>
                  <a:pt x="0" y="60939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/>
              <a:t>存储器山测试函数</a:t>
            </a:r>
            <a:endParaRPr dirty="0"/>
          </a:p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2526665" algn="l"/>
              </a:tabLst>
            </a:pPr>
            <a:r>
              <a:rPr sz="1500" spc="-5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sz="1500" spc="40" dirty="0">
                <a:solidFill>
                  <a:srgbClr val="2D961E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C1651C"/>
                </a:solidFill>
                <a:latin typeface="Courier New"/>
                <a:cs typeface="Courier New"/>
              </a:rPr>
              <a:t>data</a:t>
            </a:r>
            <a:r>
              <a:rPr sz="1500" spc="-5" dirty="0">
                <a:latin typeface="Courier New"/>
                <a:cs typeface="Courier New"/>
              </a:rPr>
              <a:t>[MAXELEMS];	</a:t>
            </a:r>
            <a:r>
              <a:rPr sz="1500" spc="-5" dirty="0">
                <a:solidFill>
                  <a:srgbClr val="CB2418"/>
                </a:solidFill>
                <a:latin typeface="Courier New"/>
                <a:cs typeface="Courier New"/>
              </a:rPr>
              <a:t>/* Global array to traverse</a:t>
            </a:r>
            <a:r>
              <a:rPr sz="1500" spc="15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CB2418"/>
                </a:solidFill>
                <a:latin typeface="Courier New"/>
                <a:cs typeface="Courier New"/>
              </a:rPr>
              <a:t>*/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939" y="1242059"/>
            <a:ext cx="5511800" cy="26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b="1" spc="-5" dirty="0">
                <a:solidFill>
                  <a:srgbClr val="9D0003"/>
                </a:solidFill>
                <a:latin typeface="Courier New"/>
                <a:cs typeface="Courier New"/>
              </a:rPr>
              <a:t>/* test - Iterate over first "elems" elements</a:t>
            </a:r>
            <a:r>
              <a:rPr sz="1500" b="1" spc="85" dirty="0">
                <a:solidFill>
                  <a:srgbClr val="9D0003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9D0003"/>
                </a:solidFill>
                <a:latin typeface="Courier New"/>
                <a:cs typeface="Courier New"/>
              </a:rPr>
              <a:t>of</a:t>
            </a:r>
            <a:endParaRPr sz="15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7940" y="1470659"/>
            <a:ext cx="4940300" cy="48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1500" b="1" spc="-5" dirty="0">
                <a:solidFill>
                  <a:srgbClr val="9D0003"/>
                </a:solidFill>
                <a:latin typeface="Courier New"/>
                <a:cs typeface="Courier New"/>
              </a:rPr>
              <a:t>array "data" with stride of "stride", using  using 4x4 loop</a:t>
            </a:r>
            <a:r>
              <a:rPr sz="1500" b="1" dirty="0">
                <a:solidFill>
                  <a:srgbClr val="9D0003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9D0003"/>
                </a:solidFill>
                <a:latin typeface="Courier New"/>
                <a:cs typeface="Courier New"/>
              </a:rPr>
              <a:t>unrolling.</a:t>
            </a:r>
            <a:endParaRPr sz="1500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9240" y="1470659"/>
            <a:ext cx="254000" cy="718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b="1" spc="-5" dirty="0">
                <a:solidFill>
                  <a:srgbClr val="9D0003"/>
                </a:solidFill>
                <a:latin typeface="Courier New"/>
                <a:cs typeface="Courier New"/>
              </a:rPr>
              <a:t>*</a:t>
            </a:r>
            <a:endParaRPr sz="15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/>
            <a:r>
              <a:rPr sz="1500" b="1" spc="-5" dirty="0">
                <a:solidFill>
                  <a:srgbClr val="9D0003"/>
                </a:solidFill>
                <a:latin typeface="Courier New"/>
                <a:cs typeface="Courier New"/>
              </a:rPr>
              <a:t>*</a:t>
            </a:r>
            <a:endParaRPr sz="15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/>
            <a:r>
              <a:rPr sz="1500" b="1" spc="-5" dirty="0">
                <a:solidFill>
                  <a:srgbClr val="9D0003"/>
                </a:solidFill>
                <a:latin typeface="Courier New"/>
                <a:cs typeface="Courier New"/>
              </a:rPr>
              <a:t>*/</a:t>
            </a:r>
            <a:endParaRPr sz="15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4939" y="2156459"/>
            <a:ext cx="6083300" cy="946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b="1" spc="-5" dirty="0">
                <a:solidFill>
                  <a:srgbClr val="2D961E"/>
                </a:solidFill>
                <a:latin typeface="Courier New"/>
                <a:cs typeface="Courier New"/>
              </a:rPr>
              <a:t>int </a:t>
            </a:r>
            <a:r>
              <a:rPr sz="1500" b="1" spc="-5" dirty="0">
                <a:solidFill>
                  <a:srgbClr val="4A00FF"/>
                </a:solidFill>
                <a:latin typeface="Courier New"/>
                <a:cs typeface="Courier New"/>
              </a:rPr>
              <a:t>test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1500" b="1" spc="-5" dirty="0">
                <a:solidFill>
                  <a:srgbClr val="2D961E"/>
                </a:solidFill>
                <a:latin typeface="Courier New"/>
                <a:cs typeface="Courier New"/>
              </a:rPr>
              <a:t>int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elems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, </a:t>
            </a:r>
            <a:r>
              <a:rPr sz="1500" b="1" spc="-5" dirty="0">
                <a:solidFill>
                  <a:srgbClr val="2D961E"/>
                </a:solidFill>
                <a:latin typeface="Courier New"/>
                <a:cs typeface="Courier New"/>
              </a:rPr>
              <a:t>int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stride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sz="1500" b="1" spc="3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5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69900" marR="5080"/>
            <a:r>
              <a:rPr sz="1500" b="1" spc="-5" dirty="0">
                <a:solidFill>
                  <a:srgbClr val="2D961E"/>
                </a:solidFill>
                <a:latin typeface="Courier New"/>
                <a:cs typeface="Courier New"/>
              </a:rPr>
              <a:t>long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,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sx2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=stride*2,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sx3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=stride*3,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sx4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=stride*4;  </a:t>
            </a:r>
            <a:r>
              <a:rPr sz="1500" b="1" spc="-5" dirty="0">
                <a:solidFill>
                  <a:srgbClr val="2D961E"/>
                </a:solidFill>
                <a:latin typeface="Courier New"/>
                <a:cs typeface="Courier New"/>
              </a:rPr>
              <a:t>long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acc0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 0,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acc1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 0,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acc2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 0,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acc3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500" b="1" spc="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0;</a:t>
            </a:r>
            <a:endParaRPr sz="15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69900"/>
            <a:r>
              <a:rPr sz="1500" b="1" spc="-5" dirty="0">
                <a:solidFill>
                  <a:srgbClr val="2D961E"/>
                </a:solidFill>
                <a:latin typeface="Courier New"/>
                <a:cs typeface="Courier New"/>
              </a:rPr>
              <a:t>long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length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 elems,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limit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 length -</a:t>
            </a:r>
            <a:r>
              <a:rPr sz="1500" b="1" spc="6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sx4;</a:t>
            </a:r>
            <a:endParaRPr sz="1500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2140" y="3299459"/>
            <a:ext cx="3911600" cy="26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b="1" spc="-5" dirty="0">
                <a:solidFill>
                  <a:srgbClr val="CB2418"/>
                </a:solidFill>
                <a:latin typeface="Courier New"/>
                <a:cs typeface="Courier New"/>
              </a:rPr>
              <a:t>/* Combine 4 elements at a time</a:t>
            </a:r>
            <a:r>
              <a:rPr sz="1500" b="1" spc="25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CB2418"/>
                </a:solidFill>
                <a:latin typeface="Courier New"/>
                <a:cs typeface="Courier New"/>
              </a:rPr>
              <a:t>*/</a:t>
            </a:r>
            <a:endParaRPr sz="15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93090" y="3559964"/>
          <a:ext cx="3949700" cy="1130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200">
                <a:tc>
                  <a:txBody>
                    <a:bodyPr/>
                    <a:lstStyle/>
                    <a:p>
                      <a:pPr marR="49530" algn="r">
                        <a:lnSpc>
                          <a:spcPts val="1550"/>
                        </a:lnSpc>
                      </a:pPr>
                      <a:r>
                        <a:rPr sz="1500" b="1" spc="-5" dirty="0">
                          <a:solidFill>
                            <a:srgbClr val="C200F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(i</a:t>
                      </a:r>
                      <a:r>
                        <a:rPr sz="1500" b="1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=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55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0; i</a:t>
                      </a:r>
                      <a:r>
                        <a:rPr sz="1500" b="1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&lt;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55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limit; i += sx4)</a:t>
                      </a:r>
                      <a:r>
                        <a:rPr sz="15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{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49530" algn="r">
                        <a:lnSpc>
                          <a:spcPts val="1600"/>
                        </a:lnSpc>
                      </a:pPr>
                      <a:r>
                        <a:rPr sz="1500" b="1" dirty="0">
                          <a:latin typeface="Courier New"/>
                          <a:cs typeface="Courier New"/>
                        </a:rPr>
                        <a:t>acc0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60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500" b="1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acc0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60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5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data[i];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49530" algn="r">
                        <a:lnSpc>
                          <a:spcPts val="1600"/>
                        </a:lnSpc>
                      </a:pPr>
                      <a:r>
                        <a:rPr sz="1500" b="1" dirty="0">
                          <a:latin typeface="Courier New"/>
                          <a:cs typeface="Courier New"/>
                        </a:rPr>
                        <a:t>acc1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60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500" b="1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acc1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60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5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data[i+stride];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49530" algn="r">
                        <a:lnSpc>
                          <a:spcPts val="1600"/>
                        </a:lnSpc>
                      </a:pPr>
                      <a:r>
                        <a:rPr sz="1500" b="1" dirty="0">
                          <a:latin typeface="Courier New"/>
                          <a:cs typeface="Courier New"/>
                        </a:rPr>
                        <a:t>acc2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60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500" b="1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acc2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60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50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data[i+sx2];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200">
                <a:tc>
                  <a:txBody>
                    <a:bodyPr/>
                    <a:lstStyle/>
                    <a:p>
                      <a:pPr marR="49530" algn="r">
                        <a:lnSpc>
                          <a:spcPts val="1600"/>
                        </a:lnSpc>
                      </a:pPr>
                      <a:r>
                        <a:rPr sz="1500" b="1" dirty="0">
                          <a:latin typeface="Courier New"/>
                          <a:cs typeface="Courier New"/>
                        </a:rPr>
                        <a:t>acc3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60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500" b="1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acc3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60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50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data[i+sx3];</a:t>
                      </a:r>
                      <a:endParaRPr sz="15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612140" y="4671059"/>
            <a:ext cx="139700" cy="26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5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4939" y="6271259"/>
            <a:ext cx="139700" cy="26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5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55513" y="1469135"/>
            <a:ext cx="229997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/>
            <a:r>
              <a:rPr b="1" spc="-5" dirty="0" smtClean="0">
                <a:solidFill>
                  <a:prstClr val="black"/>
                </a:solidFill>
                <a:latin typeface="Courier New"/>
                <a:cs typeface="Courier New"/>
              </a:rPr>
              <a:t>test()</a:t>
            </a:r>
            <a:r>
              <a:rPr lang="zh-CN" altLang="en-US" b="1" spc="-5" dirty="0" smtClean="0">
                <a:solidFill>
                  <a:prstClr val="black"/>
                </a:solidFill>
                <a:latin typeface="Courier New"/>
                <a:cs typeface="Courier New"/>
              </a:rPr>
              <a:t>函数有许多</a:t>
            </a:r>
            <a:r>
              <a:rPr b="1" spc="-775" dirty="0" smtClean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spc="-5" dirty="0" err="1" smtClean="0">
                <a:solidFill>
                  <a:prstClr val="black"/>
                </a:solidFill>
                <a:latin typeface="Courier New"/>
                <a:cs typeface="Courier New"/>
              </a:rPr>
              <a:t>elems</a:t>
            </a:r>
            <a:r>
              <a:rPr lang="en-US" b="1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dirty="0" smtClean="0">
                <a:solidFill>
                  <a:prstClr val="black"/>
                </a:solidFill>
                <a:cs typeface="Calibri"/>
              </a:rPr>
              <a:t>and</a:t>
            </a:r>
            <a:r>
              <a:rPr b="1" spc="-80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b="1" spc="-5" dirty="0" smtClean="0">
                <a:solidFill>
                  <a:prstClr val="black"/>
                </a:solidFill>
                <a:latin typeface="Courier New"/>
                <a:cs typeface="Courier New"/>
              </a:rPr>
              <a:t>stride</a:t>
            </a:r>
            <a:r>
              <a:rPr lang="zh-CN" altLang="en-US" b="1" spc="-5" dirty="0" smtClean="0">
                <a:solidFill>
                  <a:prstClr val="black"/>
                </a:solidFill>
                <a:latin typeface="Courier New"/>
                <a:cs typeface="Courier New"/>
              </a:rPr>
              <a:t>组合</a:t>
            </a:r>
            <a:r>
              <a:rPr b="1" spc="-5" dirty="0" smtClean="0">
                <a:solidFill>
                  <a:prstClr val="black"/>
                </a:solidFill>
                <a:latin typeface="Courier New"/>
                <a:cs typeface="Courier New"/>
              </a:rPr>
              <a:t>.</a:t>
            </a:r>
            <a:endParaRPr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55513" y="2566415"/>
            <a:ext cx="197485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CN" altLang="en-US" b="1" spc="-10" dirty="0" smtClean="0">
                <a:solidFill>
                  <a:prstClr val="black"/>
                </a:solidFill>
                <a:cs typeface="Calibri"/>
              </a:rPr>
              <a:t>对于每个</a:t>
            </a:r>
            <a:r>
              <a:rPr b="1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b="1" spc="-5" dirty="0" err="1">
                <a:solidFill>
                  <a:prstClr val="black"/>
                </a:solidFill>
                <a:latin typeface="Courier New"/>
                <a:cs typeface="Courier New"/>
              </a:rPr>
              <a:t>elems</a:t>
            </a:r>
            <a:r>
              <a:rPr b="1" spc="-78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dirty="0" smtClean="0">
                <a:solidFill>
                  <a:prstClr val="black"/>
                </a:solidFill>
                <a:cs typeface="Calibri"/>
              </a:rPr>
              <a:t>and</a:t>
            </a:r>
            <a:r>
              <a:rPr lang="en-US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5" dirty="0" smtClean="0">
                <a:solidFill>
                  <a:prstClr val="black"/>
                </a:solidFill>
                <a:latin typeface="Courier New"/>
                <a:cs typeface="Courier New"/>
              </a:rPr>
              <a:t>stride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: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55513" y="3380323"/>
            <a:ext cx="2099310" cy="570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299"/>
              </a:lnSpc>
            </a:pPr>
            <a:r>
              <a:rPr b="1" dirty="0">
                <a:solidFill>
                  <a:prstClr val="black"/>
                </a:solidFill>
                <a:cs typeface="Calibri"/>
              </a:rPr>
              <a:t>1. </a:t>
            </a:r>
            <a:r>
              <a:rPr b="1" spc="-5" dirty="0" smtClean="0">
                <a:solidFill>
                  <a:prstClr val="black"/>
                </a:solidFill>
                <a:latin typeface="Courier New"/>
                <a:cs typeface="Courier New"/>
              </a:rPr>
              <a:t>test</a:t>
            </a:r>
            <a:r>
              <a:rPr b="1" spc="-5" dirty="0" smtClean="0">
                <a:solidFill>
                  <a:prstClr val="black"/>
                </a:solidFill>
                <a:cs typeface="Calibri"/>
              </a:rPr>
              <a:t>()</a:t>
            </a:r>
            <a:r>
              <a:rPr lang="zh-CN" altLang="en-US" b="1" spc="-5" dirty="0" smtClean="0">
                <a:solidFill>
                  <a:prstClr val="black"/>
                </a:solidFill>
                <a:cs typeface="Calibri"/>
              </a:rPr>
              <a:t>函数开始预热缓存</a:t>
            </a:r>
            <a:r>
              <a:rPr b="1" spc="-5" dirty="0" smtClean="0">
                <a:solidFill>
                  <a:prstClr val="black"/>
                </a:solidFill>
                <a:cs typeface="Calibri"/>
              </a:rPr>
              <a:t>.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55513" y="4207672"/>
            <a:ext cx="2310765" cy="565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699"/>
              </a:lnSpc>
            </a:pPr>
            <a:r>
              <a:rPr b="1" dirty="0">
                <a:solidFill>
                  <a:prstClr val="black"/>
                </a:solidFill>
                <a:cs typeface="Calibri"/>
              </a:rPr>
              <a:t>2. 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Call </a:t>
            </a: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test</a:t>
            </a:r>
            <a:r>
              <a:rPr b="1" spc="-5" dirty="0" smtClean="0">
                <a:solidFill>
                  <a:prstClr val="black"/>
                </a:solidFill>
                <a:cs typeface="Calibri"/>
              </a:rPr>
              <a:t>() </a:t>
            </a:r>
            <a:r>
              <a:rPr lang="zh-CN" altLang="en-US" b="1" spc="-5" dirty="0" smtClean="0">
                <a:solidFill>
                  <a:prstClr val="black"/>
                </a:solidFill>
                <a:cs typeface="Calibri"/>
              </a:rPr>
              <a:t>函数之后测量读吞吐量</a:t>
            </a:r>
            <a:r>
              <a:rPr b="1" spc="-10" dirty="0" smtClean="0">
                <a:solidFill>
                  <a:prstClr val="black"/>
                </a:solidFill>
                <a:cs typeface="Calibri"/>
              </a:rPr>
              <a:t>(MB/s)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2140" y="5128259"/>
            <a:ext cx="5667375" cy="151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45920"/>
            <a:r>
              <a:rPr sz="1500" b="1" spc="-5" dirty="0">
                <a:solidFill>
                  <a:srgbClr val="CB2418"/>
                </a:solidFill>
                <a:latin typeface="Courier New"/>
                <a:cs typeface="Courier New"/>
              </a:rPr>
              <a:t>/* Finish any remaining elements */  </a:t>
            </a:r>
            <a:r>
              <a:rPr sz="1500" b="1" spc="-5" dirty="0">
                <a:solidFill>
                  <a:srgbClr val="C200FF"/>
                </a:solidFill>
                <a:latin typeface="Courier New"/>
                <a:cs typeface="Courier New"/>
              </a:rPr>
              <a:t>for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(; i &lt; length; i++)</a:t>
            </a:r>
            <a:r>
              <a:rPr sz="1500" b="1" spc="-1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5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69900"/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acc0 = acc0 +</a:t>
            </a:r>
            <a:r>
              <a:rPr sz="1500" b="1" spc="-2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data[i];</a:t>
            </a:r>
            <a:endParaRPr sz="15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/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5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/>
            <a:r>
              <a:rPr sz="1500" b="1" spc="-5" dirty="0">
                <a:solidFill>
                  <a:srgbClr val="C200FF"/>
                </a:solidFill>
                <a:latin typeface="Courier New"/>
                <a:cs typeface="Courier New"/>
              </a:rPr>
              <a:t>return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((acc0 + acc1) + (acc2 +</a:t>
            </a:r>
            <a:r>
              <a:rPr sz="1500" b="1" spc="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acc3));</a:t>
            </a:r>
            <a:endParaRPr sz="15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058795">
              <a:spcBef>
                <a:spcPts val="475"/>
              </a:spcBef>
            </a:pPr>
            <a:r>
              <a:rPr b="1" i="1" spc="-10" dirty="0">
                <a:solidFill>
                  <a:srgbClr val="808080"/>
                </a:solidFill>
                <a:latin typeface="Courier New"/>
                <a:cs typeface="Courier New"/>
              </a:rPr>
              <a:t>mountain/mountain.c</a:t>
            </a:r>
            <a:endParaRPr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pic>
        <p:nvPicPr>
          <p:cNvPr id="21" name="图片 20"/>
          <p:cNvPicPr/>
          <p:nvPr/>
        </p:nvPicPr>
        <p:blipFill rotWithShape="1">
          <a:blip r:embed="rId2"/>
          <a:srcRect l="29054" t="34542" r="19227" b="30168"/>
          <a:stretch/>
        </p:blipFill>
        <p:spPr bwMode="auto">
          <a:xfrm>
            <a:off x="1403648" y="2204864"/>
            <a:ext cx="6696744" cy="38164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6714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6840" y="1040892"/>
            <a:ext cx="5999987" cy="5372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3473" y="6033515"/>
            <a:ext cx="0" cy="46355"/>
          </a:xfrm>
          <a:custGeom>
            <a:avLst/>
            <a:gdLst/>
            <a:ahLst/>
            <a:cxnLst/>
            <a:rect l="l" t="t" r="r" b="b"/>
            <a:pathLst>
              <a:path h="46354">
                <a:moveTo>
                  <a:pt x="0" y="0"/>
                </a:moveTo>
                <a:lnTo>
                  <a:pt x="0" y="46101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40173" y="5935979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4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99253" y="5841491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4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53761" y="5750052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00650" y="5660135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41441" y="557174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77661" y="5486400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07785" y="5402579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31814" y="532028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52794" y="5239511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3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66154" y="5161788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76466" y="5085588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82206" y="5010911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83449" y="4937759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970765" y="6174522"/>
            <a:ext cx="40767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1</a:t>
            </a:r>
            <a:r>
              <a:rPr sz="1200" spc="-15" dirty="0">
                <a:latin typeface="Arial"/>
                <a:cs typeface="Arial"/>
              </a:rPr>
              <a:t>2</a:t>
            </a:r>
            <a:r>
              <a:rPr sz="1200" dirty="0">
                <a:latin typeface="Arial"/>
                <a:cs typeface="Arial"/>
              </a:rPr>
              <a:t>8m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38912" y="5967563"/>
            <a:ext cx="32067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3</a:t>
            </a:r>
            <a:r>
              <a:rPr sz="1200" spc="-10" dirty="0">
                <a:latin typeface="Arial"/>
                <a:cs typeface="Arial"/>
              </a:rPr>
              <a:t>2m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81761" y="5769748"/>
            <a:ext cx="2387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8m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58773" y="5596012"/>
            <a:ext cx="2387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2m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54403" y="5451842"/>
            <a:ext cx="35687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5</a:t>
            </a:r>
            <a:r>
              <a:rPr sz="1200" spc="-15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2k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89048" y="5293498"/>
            <a:ext cx="35687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1</a:t>
            </a:r>
            <a:r>
              <a:rPr sz="1200" spc="-15" dirty="0">
                <a:latin typeface="Arial"/>
                <a:cs typeface="Arial"/>
              </a:rPr>
              <a:t>2</a:t>
            </a:r>
            <a:r>
              <a:rPr sz="1200" dirty="0">
                <a:latin typeface="Arial"/>
                <a:cs typeface="Arial"/>
              </a:rPr>
              <a:t>8k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47010" y="5126620"/>
            <a:ext cx="26987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3</a:t>
            </a:r>
            <a:r>
              <a:rPr sz="1200" spc="-10" dirty="0">
                <a:latin typeface="Arial"/>
                <a:cs typeface="Arial"/>
              </a:rPr>
              <a:t>2k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47619" y="507387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4641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33903" y="4703065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4571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20187" y="4329685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4571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6471" y="3951733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4571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91231" y="3570733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47243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77515" y="3185161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4571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62275" y="2796541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4724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48559" y="2403349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4571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33319" y="2005585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4572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365100" y="4974890"/>
            <a:ext cx="110489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97028" y="4604711"/>
            <a:ext cx="3657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2</a:t>
            </a:r>
            <a:r>
              <a:rPr sz="1200" spc="-15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83007" y="4230874"/>
            <a:ext cx="3657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4</a:t>
            </a:r>
            <a:r>
              <a:rPr sz="1200" spc="-15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68834" y="3853226"/>
            <a:ext cx="3657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6</a:t>
            </a:r>
            <a:r>
              <a:rPr sz="1200" spc="-15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54661" y="3471769"/>
            <a:ext cx="3657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8</a:t>
            </a:r>
            <a:r>
              <a:rPr sz="1200" spc="-15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40970" y="2697425"/>
            <a:ext cx="465455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12000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2667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10000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26340" y="2304233"/>
            <a:ext cx="45085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1</a:t>
            </a:r>
            <a:r>
              <a:rPr sz="1200" spc="-15" dirty="0">
                <a:latin typeface="Arial"/>
                <a:cs typeface="Arial"/>
              </a:rPr>
              <a:t>4</a:t>
            </a:r>
            <a:r>
              <a:rPr sz="1200" spc="-5" dirty="0">
                <a:latin typeface="Arial"/>
                <a:cs typeface="Arial"/>
              </a:rPr>
              <a:t>000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593341" y="5074920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02129" y="5151120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3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13966" y="5230367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31898" y="5311140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4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54401" y="5394959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83001" y="5478779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4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16173" y="5565647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55442" y="565556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00805" y="5745479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4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52265" y="5839967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09821" y="5935979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74096" y="6033515"/>
            <a:ext cx="0" cy="46355"/>
          </a:xfrm>
          <a:custGeom>
            <a:avLst/>
            <a:gdLst/>
            <a:ahLst/>
            <a:cxnLst/>
            <a:rect l="l" t="t" r="r" b="b"/>
            <a:pathLst>
              <a:path h="46354">
                <a:moveTo>
                  <a:pt x="0" y="0"/>
                </a:moveTo>
                <a:lnTo>
                  <a:pt x="0" y="46101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500869" y="5182566"/>
            <a:ext cx="1866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921493" y="5338928"/>
            <a:ext cx="1866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s3</a:t>
            </a:r>
            <a:endParaRPr sz="12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61929" y="5502606"/>
            <a:ext cx="1866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s5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823549" y="5674208"/>
            <a:ext cx="1866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s7</a:t>
            </a:r>
            <a:endParaRPr sz="12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307876" y="5854345"/>
            <a:ext cx="1866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s9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774372" y="6059323"/>
            <a:ext cx="27178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s1</a:t>
            </a:r>
            <a:r>
              <a:rPr sz="1200" spc="-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841526" y="5874005"/>
            <a:ext cx="8693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200" b="1" dirty="0">
                <a:latin typeface="Arial"/>
                <a:cs typeface="Arial"/>
              </a:rPr>
              <a:t>大小</a:t>
            </a:r>
            <a:r>
              <a:rPr sz="1200" b="1" spc="-90" dirty="0" smtClean="0">
                <a:latin typeface="Arial"/>
                <a:cs typeface="Arial"/>
              </a:rPr>
              <a:t> </a:t>
            </a:r>
            <a:r>
              <a:rPr sz="1200" b="1" spc="-10" dirty="0" smtClean="0">
                <a:latin typeface="Arial"/>
                <a:cs typeface="Arial"/>
              </a:rPr>
              <a:t>(</a:t>
            </a:r>
            <a:r>
              <a:rPr lang="zh-CN" altLang="en-US" sz="1200" b="1" spc="-10" dirty="0">
                <a:latin typeface="Arial"/>
                <a:cs typeface="Arial"/>
              </a:rPr>
              <a:t>字节</a:t>
            </a:r>
            <a:r>
              <a:rPr sz="1200" b="1" spc="-10" dirty="0" smtClean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49656" y="2427272"/>
            <a:ext cx="179536" cy="17602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zh-CN" altLang="en-US" sz="1200" b="1" spc="-5" dirty="0">
                <a:latin typeface="Arial"/>
                <a:cs typeface="Arial"/>
              </a:rPr>
              <a:t>读吞吐量</a:t>
            </a:r>
            <a:r>
              <a:rPr sz="1200" b="1" spc="10" dirty="0" smtClean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(MB</a:t>
            </a:r>
            <a:r>
              <a:rPr sz="1200" b="1" dirty="0">
                <a:latin typeface="Arial"/>
                <a:cs typeface="Arial"/>
              </a:rPr>
              <a:t>/</a:t>
            </a:r>
            <a:r>
              <a:rPr sz="1200" b="1" spc="5" dirty="0">
                <a:latin typeface="Arial"/>
                <a:cs typeface="Arial"/>
              </a:rPr>
              <a:t>s</a:t>
            </a:r>
            <a:r>
              <a:rPr sz="1200" b="1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483549" y="5835829"/>
            <a:ext cx="120967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200" b="1" spc="-5" dirty="0">
                <a:latin typeface="Arial"/>
                <a:cs typeface="Arial"/>
              </a:rPr>
              <a:t>步长</a:t>
            </a:r>
            <a:r>
              <a:rPr sz="1200" b="1" spc="-5" dirty="0" smtClean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(x8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lang="zh-CN" altLang="en-US" sz="1200" b="1" spc="-10" dirty="0">
                <a:latin typeface="Arial"/>
                <a:cs typeface="Arial"/>
              </a:rPr>
              <a:t>字节</a:t>
            </a:r>
            <a:r>
              <a:rPr sz="1200" b="1" spc="-10" dirty="0" smtClean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165340" y="335279"/>
            <a:ext cx="1910613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Core </a:t>
            </a:r>
            <a:r>
              <a:rPr sz="1800" b="1" dirty="0">
                <a:latin typeface="Calibri"/>
                <a:cs typeface="Calibri"/>
              </a:rPr>
              <a:t>i7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Haswell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2.1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GHz</a:t>
            </a: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32 KB </a:t>
            </a:r>
            <a:r>
              <a:rPr sz="1800" b="1" spc="-5" dirty="0">
                <a:latin typeface="Calibri"/>
                <a:cs typeface="Calibri"/>
              </a:rPr>
              <a:t>L1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lang="zh-CN" altLang="en-US" b="1" spc="-5" dirty="0" smtClean="0">
                <a:latin typeface="Calibri"/>
                <a:cs typeface="Calibri"/>
              </a:rPr>
              <a:t>高速缓存</a:t>
            </a:r>
            <a:r>
              <a:rPr sz="1800" b="1" spc="-5" dirty="0" smtClean="0">
                <a:latin typeface="Calibri"/>
                <a:cs typeface="Calibri"/>
              </a:rPr>
              <a:t>  </a:t>
            </a:r>
            <a:endParaRPr lang="en-US" sz="1800" b="1" spc="-5" dirty="0" smtClean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b="1" dirty="0" smtClean="0">
                <a:latin typeface="Calibri"/>
                <a:cs typeface="Calibri"/>
              </a:rPr>
              <a:t>256 </a:t>
            </a:r>
            <a:r>
              <a:rPr sz="1800" b="1" dirty="0">
                <a:latin typeface="Calibri"/>
                <a:cs typeface="Calibri"/>
              </a:rPr>
              <a:t>KB </a:t>
            </a:r>
            <a:r>
              <a:rPr sz="1800" b="1" spc="-5" dirty="0" smtClean="0">
                <a:latin typeface="Calibri"/>
                <a:cs typeface="Calibri"/>
              </a:rPr>
              <a:t>L2</a:t>
            </a:r>
            <a:r>
              <a:rPr lang="zh-CN" altLang="en-US" b="1" spc="-5" dirty="0">
                <a:cs typeface="Calibri"/>
              </a:rPr>
              <a:t>高速缓存</a:t>
            </a:r>
            <a:endParaRPr lang="en-US" sz="1800" b="1" spc="-5" dirty="0" smtClean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b="1" dirty="0" smtClean="0">
                <a:latin typeface="Calibri"/>
                <a:cs typeface="Calibri"/>
              </a:rPr>
              <a:t>8 </a:t>
            </a:r>
            <a:r>
              <a:rPr sz="1800" b="1" spc="-5" dirty="0">
                <a:latin typeface="Calibri"/>
                <a:cs typeface="Calibri"/>
              </a:rPr>
              <a:t>MB L3 </a:t>
            </a:r>
            <a:r>
              <a:rPr lang="zh-CN" altLang="en-US" b="1" spc="-5" dirty="0" smtClean="0">
                <a:latin typeface="Calibri"/>
                <a:cs typeface="Calibri"/>
              </a:rPr>
              <a:t>高速缓存</a:t>
            </a:r>
            <a:r>
              <a:rPr sz="1800" b="1" spc="-5" dirty="0" smtClean="0">
                <a:latin typeface="Calibri"/>
                <a:cs typeface="Calibri"/>
              </a:rPr>
              <a:t>  </a:t>
            </a:r>
            <a:r>
              <a:rPr sz="1800" b="1" dirty="0">
                <a:latin typeface="Calibri"/>
                <a:cs typeface="Calibri"/>
              </a:rPr>
              <a:t>64 B </a:t>
            </a:r>
            <a:r>
              <a:rPr lang="zh-CN" altLang="en-US" b="1" dirty="0" smtClean="0">
                <a:latin typeface="Calibri"/>
                <a:cs typeface="Calibri"/>
              </a:rPr>
              <a:t>块大小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31140" y="4777754"/>
            <a:ext cx="75692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sz="1600" b="1" i="1" spc="-5" dirty="0" smtClean="0">
                <a:solidFill>
                  <a:srgbClr val="C00000"/>
                </a:solidFill>
                <a:latin typeface="Arial Narrow"/>
                <a:cs typeface="Arial Narrow"/>
              </a:rPr>
              <a:t>空间局部性的斜坡</a:t>
            </a:r>
            <a:endParaRPr sz="1600" dirty="0">
              <a:latin typeface="Arial Narrow"/>
              <a:cs typeface="Arial Narrow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143000" y="2883402"/>
            <a:ext cx="3495040" cy="2269490"/>
          </a:xfrm>
          <a:custGeom>
            <a:avLst/>
            <a:gdLst/>
            <a:ahLst/>
            <a:cxnLst/>
            <a:rect l="l" t="t" r="r" b="b"/>
            <a:pathLst>
              <a:path w="3495040" h="2269490">
                <a:moveTo>
                  <a:pt x="0" y="2269210"/>
                </a:moveTo>
                <a:lnTo>
                  <a:pt x="349465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49545" y="2883400"/>
            <a:ext cx="88265" cy="79375"/>
          </a:xfrm>
          <a:custGeom>
            <a:avLst/>
            <a:gdLst/>
            <a:ahLst/>
            <a:cxnLst/>
            <a:rect l="l" t="t" r="r" b="b"/>
            <a:pathLst>
              <a:path w="88264" h="79375">
                <a:moveTo>
                  <a:pt x="48412" y="78778"/>
                </a:moveTo>
                <a:lnTo>
                  <a:pt x="88112" y="0"/>
                </a:lnTo>
                <a:lnTo>
                  <a:pt x="0" y="421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43000" y="4528967"/>
            <a:ext cx="1379220" cy="624205"/>
          </a:xfrm>
          <a:custGeom>
            <a:avLst/>
            <a:gdLst/>
            <a:ahLst/>
            <a:cxnLst/>
            <a:rect l="l" t="t" r="r" b="b"/>
            <a:pathLst>
              <a:path w="1379220" h="624204">
                <a:moveTo>
                  <a:pt x="0" y="623646"/>
                </a:moveTo>
                <a:lnTo>
                  <a:pt x="137919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34452" y="4519862"/>
            <a:ext cx="88265" cy="81280"/>
          </a:xfrm>
          <a:custGeom>
            <a:avLst/>
            <a:gdLst/>
            <a:ahLst/>
            <a:cxnLst/>
            <a:rect l="l" t="t" r="r" b="b"/>
            <a:pathLst>
              <a:path w="88264" h="81279">
                <a:moveTo>
                  <a:pt x="36626" y="81000"/>
                </a:moveTo>
                <a:lnTo>
                  <a:pt x="87744" y="9105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143000" y="3597511"/>
            <a:ext cx="2580640" cy="1555115"/>
          </a:xfrm>
          <a:custGeom>
            <a:avLst/>
            <a:gdLst/>
            <a:ahLst/>
            <a:cxnLst/>
            <a:rect l="l" t="t" r="r" b="b"/>
            <a:pathLst>
              <a:path w="2580640" h="1555114">
                <a:moveTo>
                  <a:pt x="0" y="1555102"/>
                </a:moveTo>
                <a:lnTo>
                  <a:pt x="258003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34822" y="3597508"/>
            <a:ext cx="88265" cy="77470"/>
          </a:xfrm>
          <a:custGeom>
            <a:avLst/>
            <a:gdLst/>
            <a:ahLst/>
            <a:cxnLst/>
            <a:rect l="l" t="t" r="r" b="b"/>
            <a:pathLst>
              <a:path w="88264" h="77470">
                <a:moveTo>
                  <a:pt x="45897" y="77406"/>
                </a:moveTo>
                <a:lnTo>
                  <a:pt x="88214" y="0"/>
                </a:lnTo>
                <a:lnTo>
                  <a:pt x="0" y="12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242306" y="3447613"/>
            <a:ext cx="93218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600" b="1" i="1" spc="-5" dirty="0" smtClean="0">
                <a:solidFill>
                  <a:srgbClr val="C00000"/>
                </a:solidFill>
                <a:latin typeface="Arial Narrow"/>
                <a:cs typeface="Arial Narrow"/>
              </a:rPr>
              <a:t>时间局部性山脊</a:t>
            </a:r>
            <a:endParaRPr sz="1600" dirty="0">
              <a:latin typeface="Arial Narrow"/>
              <a:cs typeface="Arial Narrow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928728" y="2180056"/>
            <a:ext cx="470534" cy="46228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70"/>
              </a:spcBef>
            </a:pPr>
            <a:r>
              <a:rPr sz="2400" spc="-5" dirty="0">
                <a:latin typeface="Calibri"/>
                <a:cs typeface="Calibri"/>
              </a:rPr>
              <a:t>L1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770147" y="5312955"/>
            <a:ext cx="847090" cy="46228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70"/>
              </a:spcBef>
            </a:pPr>
            <a:r>
              <a:rPr sz="2400" dirty="0">
                <a:latin typeface="Calibri"/>
                <a:cs typeface="Calibri"/>
              </a:rPr>
              <a:t>Mem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424652" y="3653193"/>
            <a:ext cx="470534" cy="462280"/>
          </a:xfrm>
          <a:custGeom>
            <a:avLst/>
            <a:gdLst/>
            <a:ahLst/>
            <a:cxnLst/>
            <a:rect l="l" t="t" r="r" b="b"/>
            <a:pathLst>
              <a:path w="470535" h="462279">
                <a:moveTo>
                  <a:pt x="0" y="0"/>
                </a:moveTo>
                <a:lnTo>
                  <a:pt x="470001" y="0"/>
                </a:lnTo>
                <a:lnTo>
                  <a:pt x="470001" y="461670"/>
                </a:lnTo>
                <a:lnTo>
                  <a:pt x="0" y="46167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424652" y="3653193"/>
            <a:ext cx="470534" cy="462280"/>
          </a:xfrm>
          <a:custGeom>
            <a:avLst/>
            <a:gdLst/>
            <a:ahLst/>
            <a:cxnLst/>
            <a:rect l="l" t="t" r="r" b="b"/>
            <a:pathLst>
              <a:path w="470535" h="462279">
                <a:moveTo>
                  <a:pt x="0" y="0"/>
                </a:moveTo>
                <a:lnTo>
                  <a:pt x="470001" y="0"/>
                </a:lnTo>
                <a:lnTo>
                  <a:pt x="470001" y="461670"/>
                </a:lnTo>
                <a:lnTo>
                  <a:pt x="0" y="46167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5505598" y="3681334"/>
            <a:ext cx="30797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L2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619650" y="4460735"/>
            <a:ext cx="470534" cy="46228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70"/>
              </a:spcBef>
            </a:pPr>
            <a:r>
              <a:rPr sz="2400" spc="-5" dirty="0">
                <a:latin typeface="Calibri"/>
                <a:cs typeface="Calibri"/>
              </a:rPr>
              <a:t>L3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404717" y="2421942"/>
            <a:ext cx="759460" cy="1400810"/>
          </a:xfrm>
          <a:custGeom>
            <a:avLst/>
            <a:gdLst/>
            <a:ahLst/>
            <a:cxnLst/>
            <a:rect l="l" t="t" r="r" b="b"/>
            <a:pathLst>
              <a:path w="759459" h="1400810">
                <a:moveTo>
                  <a:pt x="758850" y="140053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401937" y="2421935"/>
            <a:ext cx="78740" cy="88265"/>
          </a:xfrm>
          <a:custGeom>
            <a:avLst/>
            <a:gdLst/>
            <a:ahLst/>
            <a:cxnLst/>
            <a:rect l="l" t="t" r="r" b="b"/>
            <a:pathLst>
              <a:path w="78739" h="88264">
                <a:moveTo>
                  <a:pt x="0" y="88176"/>
                </a:moveTo>
                <a:lnTo>
                  <a:pt x="2781" y="0"/>
                </a:lnTo>
                <a:lnTo>
                  <a:pt x="78168" y="4583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907208" y="3822471"/>
            <a:ext cx="1256665" cy="60960"/>
          </a:xfrm>
          <a:custGeom>
            <a:avLst/>
            <a:gdLst/>
            <a:ahLst/>
            <a:cxnLst/>
            <a:rect l="l" t="t" r="r" b="b"/>
            <a:pathLst>
              <a:path w="1256665" h="60960">
                <a:moveTo>
                  <a:pt x="1256360" y="0"/>
                </a:moveTo>
                <a:lnTo>
                  <a:pt x="0" y="6094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907211" y="3835323"/>
            <a:ext cx="78740" cy="88900"/>
          </a:xfrm>
          <a:custGeom>
            <a:avLst/>
            <a:gdLst/>
            <a:ahLst/>
            <a:cxnLst/>
            <a:rect l="l" t="t" r="r" b="b"/>
            <a:pathLst>
              <a:path w="78739" h="88900">
                <a:moveTo>
                  <a:pt x="73952" y="0"/>
                </a:moveTo>
                <a:lnTo>
                  <a:pt x="0" y="48094"/>
                </a:lnTo>
                <a:lnTo>
                  <a:pt x="78270" y="887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101240" y="3822471"/>
            <a:ext cx="2062480" cy="864869"/>
          </a:xfrm>
          <a:custGeom>
            <a:avLst/>
            <a:gdLst/>
            <a:ahLst/>
            <a:cxnLst/>
            <a:rect l="l" t="t" r="r" b="b"/>
            <a:pathLst>
              <a:path w="2062479" h="864870">
                <a:moveTo>
                  <a:pt x="2062327" y="0"/>
                </a:moveTo>
                <a:lnTo>
                  <a:pt x="0" y="86424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101239" y="4616263"/>
            <a:ext cx="87630" cy="82550"/>
          </a:xfrm>
          <a:custGeom>
            <a:avLst/>
            <a:gdLst/>
            <a:ahLst/>
            <a:cxnLst/>
            <a:rect l="l" t="t" r="r" b="b"/>
            <a:pathLst>
              <a:path w="87629" h="82550">
                <a:moveTo>
                  <a:pt x="53098" y="0"/>
                </a:moveTo>
                <a:lnTo>
                  <a:pt x="0" y="70446"/>
                </a:lnTo>
                <a:lnTo>
                  <a:pt x="87464" y="8199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627276" y="3822471"/>
            <a:ext cx="2536825" cy="1714500"/>
          </a:xfrm>
          <a:custGeom>
            <a:avLst/>
            <a:gdLst/>
            <a:ahLst/>
            <a:cxnLst/>
            <a:rect l="l" t="t" r="r" b="b"/>
            <a:pathLst>
              <a:path w="2536825" h="1714500">
                <a:moveTo>
                  <a:pt x="2536291" y="0"/>
                </a:moveTo>
                <a:lnTo>
                  <a:pt x="0" y="17142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627271" y="5457245"/>
            <a:ext cx="88265" cy="80010"/>
          </a:xfrm>
          <a:custGeom>
            <a:avLst/>
            <a:gdLst/>
            <a:ahLst/>
            <a:cxnLst/>
            <a:rect l="l" t="t" r="r" b="b"/>
            <a:pathLst>
              <a:path w="88264" h="80010">
                <a:moveTo>
                  <a:pt x="38239" y="0"/>
                </a:moveTo>
                <a:lnTo>
                  <a:pt x="0" y="79501"/>
                </a:lnTo>
                <a:lnTo>
                  <a:pt x="88023" y="7364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136237" y="513402"/>
            <a:ext cx="4739005" cy="1603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785">
              <a:lnSpc>
                <a:spcPct val="100000"/>
              </a:lnSpc>
            </a:pPr>
            <a:r>
              <a:rPr lang="zh-CN" altLang="en-US" sz="3600" b="1" spc="-5" dirty="0" smtClean="0">
                <a:latin typeface="Calibri"/>
                <a:cs typeface="Calibri"/>
              </a:rPr>
              <a:t>存储器山</a:t>
            </a:r>
            <a:endParaRPr sz="3600" dirty="0">
              <a:latin typeface="Calibri"/>
              <a:cs typeface="Calibri"/>
            </a:endParaRPr>
          </a:p>
          <a:p>
            <a:pPr marL="12700" marR="3811270">
              <a:lnSpc>
                <a:spcPct val="100000"/>
              </a:lnSpc>
              <a:spcBef>
                <a:spcPts val="2755"/>
              </a:spcBef>
            </a:pPr>
            <a:r>
              <a:rPr lang="zh-CN" altLang="en-US" sz="1600" b="1" i="1" spc="-5" dirty="0" smtClean="0">
                <a:solidFill>
                  <a:srgbClr val="C00000"/>
                </a:solidFill>
                <a:latin typeface="Arial Narrow"/>
                <a:cs typeface="Arial Narrow"/>
              </a:rPr>
              <a:t>积极硬件预取机制</a:t>
            </a:r>
            <a:endParaRPr sz="1600" dirty="0">
              <a:latin typeface="Arial Narrow"/>
              <a:cs typeface="Arial Narrow"/>
            </a:endParaRPr>
          </a:p>
          <a:p>
            <a:pPr marL="787400">
              <a:lnSpc>
                <a:spcPct val="100000"/>
              </a:lnSpc>
              <a:spcBef>
                <a:spcPts val="50"/>
              </a:spcBef>
            </a:pPr>
            <a:r>
              <a:rPr sz="1200" spc="-5" dirty="0">
                <a:latin typeface="Arial"/>
                <a:cs typeface="Arial"/>
              </a:rPr>
              <a:t>16000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295400" y="1663988"/>
            <a:ext cx="2197735" cy="636905"/>
          </a:xfrm>
          <a:custGeom>
            <a:avLst/>
            <a:gdLst/>
            <a:ahLst/>
            <a:cxnLst/>
            <a:rect l="l" t="t" r="r" b="b"/>
            <a:pathLst>
              <a:path w="2197735" h="636905">
                <a:moveTo>
                  <a:pt x="0" y="0"/>
                </a:moveTo>
                <a:lnTo>
                  <a:pt x="2197722" y="6366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407564" y="223674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24739" y="0"/>
                </a:moveTo>
                <a:lnTo>
                  <a:pt x="85559" y="63906"/>
                </a:lnTo>
                <a:lnTo>
                  <a:pt x="0" y="853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66969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387983"/>
            <a:ext cx="5361940" cy="193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solidFill>
                  <a:srgbClr val="C0C0C0"/>
                </a:solidFill>
                <a:cs typeface="Calibri"/>
              </a:rPr>
              <a:t>高速缓存的组织结构和运算</a:t>
            </a:r>
            <a:endParaRPr lang="zh-CN" altLang="en-US" sz="2400" dirty="0"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solidFill>
                  <a:srgbClr val="C0C0C0"/>
                </a:solidFill>
                <a:cs typeface="Calibri"/>
              </a:rPr>
              <a:t>高速缓存对程序性能的影响</a:t>
            </a: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solidFill>
                  <a:srgbClr val="C0C0C0"/>
                </a:solidFill>
                <a:cs typeface="Calibri"/>
              </a:rPr>
              <a:t>存储器山</a:t>
            </a:r>
          </a:p>
          <a:p>
            <a:pPr marL="756285" lvl="1" indent="-286385"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b="1" dirty="0">
                <a:latin typeface="Calibri"/>
                <a:cs typeface="Calibri"/>
              </a:rPr>
              <a:t>重</a:t>
            </a:r>
            <a:r>
              <a:rPr lang="zh-CN" altLang="en-US" sz="2000" b="1" dirty="0" smtClean="0">
                <a:latin typeface="Calibri"/>
                <a:cs typeface="Calibri"/>
              </a:rPr>
              <a:t>新排列以</a:t>
            </a:r>
            <a:r>
              <a:rPr lang="zh-CN" altLang="en-US" sz="2000" b="1" dirty="0">
                <a:latin typeface="Calibri"/>
                <a:cs typeface="Calibri"/>
              </a:rPr>
              <a:t>提升空间局部性</a:t>
            </a: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solidFill>
                  <a:srgbClr val="C0C0C0"/>
                </a:solidFill>
                <a:cs typeface="Calibri"/>
              </a:rPr>
              <a:t>使用块来提高时间局部性</a:t>
            </a:r>
            <a:endParaRPr lang="zh-CN" alt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899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9552" y="404664"/>
            <a:ext cx="148336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局部性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67544" y="1196752"/>
            <a:ext cx="8200841" cy="52142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200" b="1" spc="-5" dirty="0">
                <a:solidFill>
                  <a:srgbClr val="C00000"/>
                </a:solidFill>
                <a:latin typeface="Calibri"/>
                <a:cs typeface="Calibri"/>
              </a:rPr>
              <a:t>局部</a:t>
            </a:r>
            <a:r>
              <a:rPr lang="zh-CN" altLang="en-US" sz="3200" b="1" spc="-5" dirty="0" smtClean="0">
                <a:solidFill>
                  <a:srgbClr val="C00000"/>
                </a:solidFill>
                <a:latin typeface="Calibri"/>
                <a:cs typeface="Calibri"/>
              </a:rPr>
              <a:t>性原理</a:t>
            </a:r>
            <a:r>
              <a:rPr sz="3200" b="1" spc="-5" dirty="0" smtClean="0">
                <a:solidFill>
                  <a:srgbClr val="C00000"/>
                </a:solidFill>
                <a:latin typeface="Calibri"/>
                <a:cs typeface="Calibri"/>
              </a:rPr>
              <a:t>: </a:t>
            </a:r>
            <a:r>
              <a:rPr lang="zh-CN" altLang="en-US" sz="3200" b="1" spc="-5" dirty="0">
                <a:latin typeface="Calibri"/>
                <a:cs typeface="Calibri"/>
              </a:rPr>
              <a:t>程序倾向于</a:t>
            </a:r>
            <a:r>
              <a:rPr lang="zh-CN" altLang="en-US" sz="3200" b="1" spc="-5" dirty="0" smtClean="0">
                <a:latin typeface="Calibri"/>
                <a:cs typeface="Calibri"/>
              </a:rPr>
              <a:t>使用与</a:t>
            </a:r>
            <a:r>
              <a:rPr lang="zh-CN" altLang="en-US" sz="3200" b="1" spc="-5" dirty="0">
                <a:cs typeface="Calibri"/>
              </a:rPr>
              <a:t>最近使用</a:t>
            </a:r>
            <a:r>
              <a:rPr lang="zh-CN" altLang="en-US" sz="3200" b="1" spc="-5" dirty="0" smtClean="0">
                <a:cs typeface="Calibri"/>
              </a:rPr>
              <a:t>过数据的</a:t>
            </a:r>
            <a:r>
              <a:rPr lang="zh-CN" altLang="en-US" sz="3200" b="1" spc="-5" dirty="0" smtClean="0">
                <a:latin typeface="Calibri"/>
                <a:cs typeface="Calibri"/>
              </a:rPr>
              <a:t>地址</a:t>
            </a:r>
            <a:r>
              <a:rPr lang="zh-CN" altLang="en-US" sz="3200" b="1" spc="-5" dirty="0">
                <a:latin typeface="Calibri"/>
                <a:cs typeface="Calibri"/>
              </a:rPr>
              <a:t>接近或是相同</a:t>
            </a:r>
            <a:r>
              <a:rPr lang="zh-CN" altLang="en-US" sz="3200" b="1" spc="-5" dirty="0" smtClean="0">
                <a:latin typeface="Calibri"/>
                <a:cs typeface="Calibri"/>
              </a:rPr>
              <a:t>的的</a:t>
            </a:r>
            <a:r>
              <a:rPr lang="zh-CN" altLang="en-US" sz="3200" b="1" spc="-5" dirty="0">
                <a:latin typeface="Calibri"/>
                <a:cs typeface="Calibri"/>
              </a:rPr>
              <a:t>数据和</a:t>
            </a:r>
            <a:r>
              <a:rPr lang="zh-CN" altLang="en-US" sz="3200" b="1" spc="-5" dirty="0" smtClean="0">
                <a:latin typeface="Calibri"/>
                <a:cs typeface="Calibri"/>
              </a:rPr>
              <a:t>指令</a:t>
            </a:r>
            <a:endParaRPr sz="3200" dirty="0" smtClean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"/>
            </a:pPr>
            <a:endParaRPr sz="40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200" b="1" spc="-5" dirty="0" smtClean="0">
                <a:solidFill>
                  <a:srgbClr val="C00000"/>
                </a:solidFill>
                <a:latin typeface="Calibri"/>
                <a:cs typeface="Calibri"/>
              </a:rPr>
              <a:t>时间局部性</a:t>
            </a:r>
            <a:r>
              <a:rPr sz="3200" b="1" spc="-5" dirty="0" smtClean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800" spc="-5" dirty="0" smtClean="0">
                <a:latin typeface="Calibri"/>
                <a:cs typeface="Calibri"/>
              </a:rPr>
              <a:t>最近引用的项很可能在不久的</a:t>
            </a:r>
            <a:endParaRPr lang="en-US" altLang="zh-CN" sz="2800" spc="-5" dirty="0" smtClean="0">
              <a:latin typeface="Calibri"/>
              <a:cs typeface="Calibri"/>
            </a:endParaRPr>
          </a:p>
          <a:p>
            <a:pPr marL="469900" lvl="1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tabLst>
                <a:tab pos="756285" algn="l"/>
                <a:tab pos="756920" algn="l"/>
              </a:tabLst>
            </a:pPr>
            <a:r>
              <a:rPr lang="en-US" altLang="zh-CN" sz="2800" spc="-5" dirty="0">
                <a:latin typeface="Calibri"/>
                <a:cs typeface="Calibri"/>
              </a:rPr>
              <a:t>	</a:t>
            </a:r>
            <a:r>
              <a:rPr lang="zh-CN" altLang="en-US" sz="2800" spc="-5" dirty="0" smtClean="0">
                <a:latin typeface="Calibri"/>
                <a:cs typeface="Calibri"/>
              </a:rPr>
              <a:t>将来再次被引用</a:t>
            </a:r>
            <a:r>
              <a:rPr sz="2800" spc="-35" dirty="0" smtClean="0">
                <a:latin typeface="Calibri"/>
                <a:cs typeface="Calibri"/>
              </a:rPr>
              <a:t> </a:t>
            </a:r>
            <a:endParaRPr sz="2800" dirty="0" smtClean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00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200" b="1" spc="-5" dirty="0" smtClean="0">
                <a:solidFill>
                  <a:srgbClr val="C00000"/>
                </a:solidFill>
                <a:latin typeface="Calibri"/>
                <a:cs typeface="Calibri"/>
              </a:rPr>
              <a:t>空间局部性</a:t>
            </a:r>
            <a:r>
              <a:rPr sz="3200" b="1" spc="-5" dirty="0" smtClean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800" spc="-5" dirty="0" smtClean="0">
                <a:latin typeface="Calibri"/>
                <a:cs typeface="Calibri"/>
              </a:rPr>
              <a:t>与被引用项相邻的项有可能在</a:t>
            </a:r>
            <a:endParaRPr lang="en-US" altLang="zh-CN" sz="2800" spc="-5" dirty="0" smtClean="0">
              <a:latin typeface="Calibri"/>
              <a:cs typeface="Calibri"/>
            </a:endParaRPr>
          </a:p>
          <a:p>
            <a:pPr marL="469900" lvl="1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tabLst>
                <a:tab pos="756285" algn="l"/>
                <a:tab pos="756920" algn="l"/>
              </a:tabLst>
            </a:pP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5" dirty="0" smtClean="0">
                <a:latin typeface="Calibri"/>
                <a:cs typeface="Calibri"/>
              </a:rPr>
              <a:t>     </a:t>
            </a:r>
            <a:r>
              <a:rPr lang="zh-CN" altLang="en-US" sz="2800" spc="-5" dirty="0" smtClean="0">
                <a:latin typeface="Calibri"/>
                <a:cs typeface="Calibri"/>
              </a:rPr>
              <a:t>不久的将来再次被引用</a:t>
            </a:r>
            <a:endParaRPr sz="2800" dirty="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81712" y="3109912"/>
          <a:ext cx="19050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356912" y="2634644"/>
            <a:ext cx="546735" cy="413384"/>
          </a:xfrm>
          <a:custGeom>
            <a:avLst/>
            <a:gdLst/>
            <a:ahLst/>
            <a:cxnLst/>
            <a:rect l="l" t="t" r="r" b="b"/>
            <a:pathLst>
              <a:path w="546734" h="413385">
                <a:moveTo>
                  <a:pt x="252990" y="413355"/>
                </a:moveTo>
                <a:lnTo>
                  <a:pt x="209553" y="368686"/>
                </a:lnTo>
                <a:lnTo>
                  <a:pt x="167267" y="324540"/>
                </a:lnTo>
                <a:lnTo>
                  <a:pt x="127280" y="281437"/>
                </a:lnTo>
                <a:lnTo>
                  <a:pt x="90741" y="239899"/>
                </a:lnTo>
                <a:lnTo>
                  <a:pt x="58800" y="200449"/>
                </a:lnTo>
                <a:lnTo>
                  <a:pt x="32607" y="163607"/>
                </a:lnTo>
                <a:lnTo>
                  <a:pt x="13309" y="129894"/>
                </a:lnTo>
                <a:lnTo>
                  <a:pt x="0" y="73945"/>
                </a:lnTo>
                <a:lnTo>
                  <a:pt x="8286" y="52751"/>
                </a:lnTo>
                <a:lnTo>
                  <a:pt x="65719" y="24019"/>
                </a:lnTo>
                <a:lnTo>
                  <a:pt x="113732" y="13703"/>
                </a:lnTo>
                <a:lnTo>
                  <a:pt x="170256" y="6203"/>
                </a:lnTo>
                <a:lnTo>
                  <a:pt x="232023" y="1606"/>
                </a:lnTo>
                <a:lnTo>
                  <a:pt x="295769" y="0"/>
                </a:lnTo>
                <a:lnTo>
                  <a:pt x="358229" y="1470"/>
                </a:lnTo>
                <a:lnTo>
                  <a:pt x="416136" y="6104"/>
                </a:lnTo>
                <a:lnTo>
                  <a:pt x="466226" y="13989"/>
                </a:lnTo>
                <a:lnTo>
                  <a:pt x="505231" y="25212"/>
                </a:lnTo>
                <a:lnTo>
                  <a:pt x="543468" y="62170"/>
                </a:lnTo>
                <a:lnTo>
                  <a:pt x="546723" y="90322"/>
                </a:lnTo>
                <a:lnTo>
                  <a:pt x="540879" y="123624"/>
                </a:lnTo>
                <a:lnTo>
                  <a:pt x="527165" y="161381"/>
                </a:lnTo>
                <a:lnTo>
                  <a:pt x="506808" y="202898"/>
                </a:lnTo>
                <a:lnTo>
                  <a:pt x="481033" y="247481"/>
                </a:lnTo>
                <a:lnTo>
                  <a:pt x="451070" y="294435"/>
                </a:lnTo>
                <a:lnTo>
                  <a:pt x="418143" y="343066"/>
                </a:lnTo>
                <a:lnTo>
                  <a:pt x="383482" y="39267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40298" y="2939561"/>
            <a:ext cx="80645" cy="88265"/>
          </a:xfrm>
          <a:custGeom>
            <a:avLst/>
            <a:gdLst/>
            <a:ahLst/>
            <a:cxnLst/>
            <a:rect l="l" t="t" r="r" b="b"/>
            <a:pathLst>
              <a:path w="80645" h="88264">
                <a:moveTo>
                  <a:pt x="80238" y="51219"/>
                </a:moveTo>
                <a:lnTo>
                  <a:pt x="0" y="87884"/>
                </a:lnTo>
                <a:lnTo>
                  <a:pt x="758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087973" y="4602657"/>
          <a:ext cx="1904998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472449" y="4202252"/>
            <a:ext cx="729615" cy="337820"/>
          </a:xfrm>
          <a:custGeom>
            <a:avLst/>
            <a:gdLst/>
            <a:ahLst/>
            <a:cxnLst/>
            <a:rect l="l" t="t" r="r" b="b"/>
            <a:pathLst>
              <a:path w="729615" h="337820">
                <a:moveTo>
                  <a:pt x="144964" y="337414"/>
                </a:moveTo>
                <a:lnTo>
                  <a:pt x="107709" y="291473"/>
                </a:lnTo>
                <a:lnTo>
                  <a:pt x="72698" y="246382"/>
                </a:lnTo>
                <a:lnTo>
                  <a:pt x="42177" y="202988"/>
                </a:lnTo>
                <a:lnTo>
                  <a:pt x="18389" y="162141"/>
                </a:lnTo>
                <a:lnTo>
                  <a:pt x="3582" y="124690"/>
                </a:lnTo>
                <a:lnTo>
                  <a:pt x="0" y="91483"/>
                </a:lnTo>
                <a:lnTo>
                  <a:pt x="9887" y="63370"/>
                </a:lnTo>
                <a:lnTo>
                  <a:pt x="62959" y="30345"/>
                </a:lnTo>
                <a:lnTo>
                  <a:pt x="101881" y="21089"/>
                </a:lnTo>
                <a:lnTo>
                  <a:pt x="150179" y="13465"/>
                </a:lnTo>
                <a:lnTo>
                  <a:pt x="205778" y="7509"/>
                </a:lnTo>
                <a:lnTo>
                  <a:pt x="266603" y="3256"/>
                </a:lnTo>
                <a:lnTo>
                  <a:pt x="330580" y="741"/>
                </a:lnTo>
                <a:lnTo>
                  <a:pt x="395632" y="0"/>
                </a:lnTo>
                <a:lnTo>
                  <a:pt x="459684" y="1067"/>
                </a:lnTo>
                <a:lnTo>
                  <a:pt x="520662" y="3977"/>
                </a:lnTo>
                <a:lnTo>
                  <a:pt x="576490" y="8767"/>
                </a:lnTo>
                <a:lnTo>
                  <a:pt x="625093" y="15470"/>
                </a:lnTo>
                <a:lnTo>
                  <a:pt x="664395" y="24123"/>
                </a:lnTo>
                <a:lnTo>
                  <a:pt x="717873" y="55858"/>
                </a:lnTo>
                <a:lnTo>
                  <a:pt x="729463" y="82803"/>
                </a:lnTo>
                <a:lnTo>
                  <a:pt x="728967" y="114810"/>
                </a:lnTo>
                <a:lnTo>
                  <a:pt x="699214" y="190872"/>
                </a:lnTo>
                <a:lnTo>
                  <a:pt x="673707" y="233356"/>
                </a:lnTo>
                <a:lnTo>
                  <a:pt x="643610" y="277762"/>
                </a:lnTo>
                <a:lnTo>
                  <a:pt x="610800" y="32330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83043" y="4438094"/>
            <a:ext cx="81280" cy="88265"/>
          </a:xfrm>
          <a:custGeom>
            <a:avLst/>
            <a:gdLst/>
            <a:ahLst/>
            <a:cxnLst/>
            <a:rect l="l" t="t" r="r" b="b"/>
            <a:pathLst>
              <a:path w="81279" h="88264">
                <a:moveTo>
                  <a:pt x="80911" y="52577"/>
                </a:moveTo>
                <a:lnTo>
                  <a:pt x="0" y="87731"/>
                </a:lnTo>
                <a:lnTo>
                  <a:pt x="922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96883" y="6668801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b="1" spc="-5" dirty="0">
                <a:latin typeface="Calibri"/>
                <a:cs typeface="Calibri"/>
              </a:rPr>
              <a:t>4</a:t>
            </a:fld>
            <a:endParaRPr sz="1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617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580263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矩阵乘法的例子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475614" y="1387983"/>
            <a:ext cx="3952370" cy="4078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spc="-5" dirty="0"/>
              <a:t>描述</a:t>
            </a:r>
            <a:r>
              <a:rPr sz="2400" spc="-5" dirty="0" smtClean="0"/>
              <a:t>:</a:t>
            </a:r>
            <a:endParaRPr sz="2400" spc="-5" dirty="0"/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i="1" dirty="0" smtClean="0">
                <a:latin typeface="Calibri"/>
                <a:cs typeface="Calibri"/>
              </a:rPr>
              <a:t>N </a:t>
            </a:r>
            <a:r>
              <a:rPr sz="2400" dirty="0">
                <a:latin typeface="Calibri"/>
                <a:cs typeface="Calibri"/>
              </a:rPr>
              <a:t>x 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lang="zh-CN" altLang="en-US" sz="2400" spc="-5" dirty="0" smtClean="0">
                <a:latin typeface="Calibri"/>
                <a:cs typeface="Calibri"/>
              </a:rPr>
              <a:t>矩阵相乘</a:t>
            </a:r>
            <a:endParaRPr sz="2400" dirty="0">
              <a:latin typeface="Calibri"/>
              <a:cs typeface="Calibri"/>
            </a:endParaRPr>
          </a:p>
          <a:p>
            <a:pPr marL="756285" marR="325120" lvl="1" indent="-286385">
              <a:lnSpc>
                <a:spcPct val="100499"/>
              </a:lnSpc>
              <a:spcBef>
                <a:spcPts val="464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400" spc="-50" dirty="0" smtClean="0">
                <a:latin typeface="Calibri"/>
                <a:cs typeface="Calibri"/>
              </a:rPr>
              <a:t>矩阵元素类型是</a:t>
            </a:r>
            <a:r>
              <a:rPr sz="2400" spc="-50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double</a:t>
            </a:r>
            <a:r>
              <a:rPr sz="2400" spc="-5" dirty="0" smtClean="0">
                <a:latin typeface="Arial Narrow"/>
                <a:cs typeface="Arial Narrow"/>
              </a:rPr>
              <a:t>s </a:t>
            </a:r>
            <a:r>
              <a:rPr sz="2400" dirty="0">
                <a:latin typeface="Calibri"/>
                <a:cs typeface="Calibri"/>
              </a:rPr>
              <a:t>(8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lang="zh-CN" altLang="en-US" sz="2400" dirty="0">
                <a:latin typeface="Calibri"/>
                <a:cs typeface="Calibri"/>
              </a:rPr>
              <a:t>字节</a:t>
            </a:r>
            <a:r>
              <a:rPr sz="2400" dirty="0" smtClean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6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400" dirty="0" smtClean="0">
                <a:latin typeface="Calibri"/>
                <a:cs typeface="Calibri"/>
              </a:rPr>
              <a:t>总共</a:t>
            </a:r>
            <a:r>
              <a:rPr sz="2400" dirty="0" smtClean="0">
                <a:latin typeface="Calibri"/>
                <a:cs typeface="Calibri"/>
              </a:rPr>
              <a:t>O(</a:t>
            </a:r>
            <a:r>
              <a:rPr sz="2400" i="1" dirty="0" smtClean="0">
                <a:latin typeface="Calibri"/>
                <a:cs typeface="Calibri"/>
              </a:rPr>
              <a:t>N</a:t>
            </a:r>
            <a:r>
              <a:rPr sz="2000" baseline="25641" dirty="0" smtClean="0">
                <a:latin typeface="Calibri"/>
                <a:cs typeface="Calibri"/>
              </a:rPr>
              <a:t>3</a:t>
            </a:r>
            <a:r>
              <a:rPr sz="2400" dirty="0">
                <a:latin typeface="Calibri"/>
                <a:cs typeface="Calibri"/>
              </a:rPr>
              <a:t>) </a:t>
            </a:r>
            <a:r>
              <a:rPr lang="zh-CN" altLang="en-US" sz="2400" dirty="0" smtClean="0">
                <a:latin typeface="Calibri"/>
                <a:cs typeface="Calibri"/>
              </a:rPr>
              <a:t>个操作</a:t>
            </a:r>
            <a:r>
              <a:rPr sz="2400" spc="-40" dirty="0" smtClean="0">
                <a:latin typeface="Calibri"/>
                <a:cs typeface="Calibri"/>
              </a:rPr>
              <a:t> </a:t>
            </a:r>
            <a:endParaRPr sz="2400" dirty="0">
              <a:latin typeface="Calibri"/>
              <a:cs typeface="Calibri"/>
            </a:endParaRPr>
          </a:p>
          <a:p>
            <a:pPr marL="756285" marR="47434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400" spc="-50" dirty="0">
                <a:latin typeface="Calibri"/>
                <a:cs typeface="Calibri"/>
              </a:rPr>
              <a:t>每个元素都要读</a:t>
            </a:r>
            <a:r>
              <a:rPr lang="en-US" altLang="zh-CN" sz="2400" i="1" dirty="0" smtClean="0">
                <a:cs typeface="Calibri"/>
              </a:rPr>
              <a:t>N</a:t>
            </a:r>
            <a:r>
              <a:rPr lang="zh-CN" altLang="en-US" sz="2400" spc="-50" dirty="0">
                <a:latin typeface="Calibri"/>
                <a:cs typeface="Calibri"/>
              </a:rPr>
              <a:t>次</a:t>
            </a:r>
            <a:endParaRPr sz="2400" spc="-50" dirty="0">
              <a:latin typeface="Calibri"/>
              <a:cs typeface="Calibri"/>
            </a:endParaRPr>
          </a:p>
          <a:p>
            <a:pPr marL="756285" marR="180340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400" spc="-50" dirty="0">
                <a:latin typeface="Calibri"/>
                <a:cs typeface="Calibri"/>
              </a:rPr>
              <a:t>每个目标中都要对</a:t>
            </a:r>
            <a:r>
              <a:rPr lang="en-US" altLang="zh-CN" sz="2400" i="1" dirty="0">
                <a:latin typeface="Calibri"/>
                <a:cs typeface="Calibri"/>
              </a:rPr>
              <a:t>N</a:t>
            </a:r>
            <a:r>
              <a:rPr lang="zh-CN" altLang="en-US" sz="2400" spc="-50" dirty="0">
                <a:latin typeface="Calibri"/>
                <a:cs typeface="Calibri"/>
              </a:rPr>
              <a:t>个值求和</a:t>
            </a:r>
            <a:endParaRPr sz="2400" spc="-50" dirty="0">
              <a:latin typeface="Calibri"/>
              <a:cs typeface="Calibri"/>
            </a:endParaRPr>
          </a:p>
          <a:p>
            <a:pPr marL="1155700" marR="80010" lvl="2" indent="-228600">
              <a:lnSpc>
                <a:spcPct val="100000"/>
              </a:lnSpc>
              <a:spcBef>
                <a:spcPts val="47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400" dirty="0" smtClean="0">
                <a:latin typeface="Calibri"/>
                <a:cs typeface="Calibri"/>
              </a:rPr>
              <a:t>但也可以保持在寄存器中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74820" y="1549908"/>
            <a:ext cx="4636007" cy="2979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3671" y="1461528"/>
            <a:ext cx="4773167" cy="3134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70375" y="1479170"/>
            <a:ext cx="4492625" cy="2834640"/>
          </a:xfrm>
          <a:custGeom>
            <a:avLst/>
            <a:gdLst/>
            <a:ahLst/>
            <a:cxnLst/>
            <a:rect l="l" t="t" r="r" b="b"/>
            <a:pathLst>
              <a:path w="4492625" h="2834640">
                <a:moveTo>
                  <a:pt x="0" y="0"/>
                </a:moveTo>
                <a:lnTo>
                  <a:pt x="4492625" y="0"/>
                </a:lnTo>
                <a:lnTo>
                  <a:pt x="4492625" y="2834360"/>
                </a:lnTo>
                <a:lnTo>
                  <a:pt x="0" y="2834360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70375" y="1546225"/>
            <a:ext cx="4492625" cy="2834640"/>
          </a:xfrm>
          <a:custGeom>
            <a:avLst/>
            <a:gdLst/>
            <a:ahLst/>
            <a:cxnLst/>
            <a:rect l="l" t="t" r="r" b="b"/>
            <a:pathLst>
              <a:path w="4492625" h="2834640">
                <a:moveTo>
                  <a:pt x="0" y="0"/>
                </a:moveTo>
                <a:lnTo>
                  <a:pt x="4492625" y="0"/>
                </a:lnTo>
                <a:lnTo>
                  <a:pt x="4492625" y="2834360"/>
                </a:lnTo>
                <a:lnTo>
                  <a:pt x="0" y="283436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60861" y="1491615"/>
            <a:ext cx="2608580" cy="612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/* </a:t>
            </a:r>
            <a:r>
              <a:rPr sz="1800" b="1" spc="-10" dirty="0">
                <a:latin typeface="Courier New"/>
                <a:cs typeface="Courier New"/>
              </a:rPr>
              <a:t>ijk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*/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latin typeface="Courier New"/>
                <a:cs typeface="Courier New"/>
              </a:rPr>
              <a:t>for </a:t>
            </a:r>
            <a:r>
              <a:rPr sz="1800" b="1" spc="-10" dirty="0">
                <a:latin typeface="Courier New"/>
                <a:cs typeface="Courier New"/>
              </a:rPr>
              <a:t>(i=0; </a:t>
            </a:r>
            <a:r>
              <a:rPr sz="1800" b="1" spc="-5" dirty="0">
                <a:latin typeface="Courier New"/>
                <a:cs typeface="Courier New"/>
              </a:rPr>
              <a:t>i&lt;n;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i++)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57554" y="1471994"/>
            <a:ext cx="2527365" cy="306493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29209" rIns="0" bIns="0" rtlCol="0">
            <a:spAutoFit/>
          </a:bodyPr>
          <a:lstStyle/>
          <a:p>
            <a:pPr marL="90170">
              <a:spcBef>
                <a:spcPts val="229"/>
              </a:spcBef>
            </a:pPr>
            <a:r>
              <a:rPr lang="zh-CN" altLang="en-US" i="1" spc="-15" dirty="0">
                <a:solidFill>
                  <a:srgbClr val="C00000"/>
                </a:solidFill>
                <a:latin typeface="Calibri"/>
                <a:cs typeface="Calibri"/>
              </a:rPr>
              <a:t>变量</a:t>
            </a:r>
            <a:r>
              <a:rPr lang="zh-CN" altLang="en-US" i="1" spc="-15" dirty="0" smtClean="0">
                <a:solidFill>
                  <a:srgbClr val="C00000"/>
                </a:solidFill>
                <a:latin typeface="Calibri"/>
                <a:cs typeface="Calibri"/>
              </a:rPr>
              <a:t>和</a:t>
            </a:r>
            <a:r>
              <a:rPr lang="zh-CN" altLang="en-US" i="1" spc="-5" dirty="0">
                <a:solidFill>
                  <a:srgbClr val="C00000"/>
                </a:solidFill>
                <a:cs typeface="Calibri"/>
              </a:rPr>
              <a:t>保持在</a:t>
            </a:r>
            <a:r>
              <a:rPr lang="zh-CN" altLang="en-US" i="1" spc="-5" dirty="0" smtClean="0">
                <a:solidFill>
                  <a:srgbClr val="C00000"/>
                </a:solidFill>
                <a:cs typeface="Calibri"/>
              </a:rPr>
              <a:t>寄存器中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11913" y="2628900"/>
            <a:ext cx="1384300" cy="0"/>
          </a:xfrm>
          <a:custGeom>
            <a:avLst/>
            <a:gdLst/>
            <a:ahLst/>
            <a:cxnLst/>
            <a:rect l="l" t="t" r="r" b="b"/>
            <a:pathLst>
              <a:path w="1384300">
                <a:moveTo>
                  <a:pt x="13843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48411" y="25907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96214" y="1933575"/>
            <a:ext cx="228600" cy="676275"/>
          </a:xfrm>
          <a:custGeom>
            <a:avLst/>
            <a:gdLst/>
            <a:ahLst/>
            <a:cxnLst/>
            <a:rect l="l" t="t" r="r" b="b"/>
            <a:pathLst>
              <a:path w="228600" h="676275">
                <a:moveTo>
                  <a:pt x="228600" y="0"/>
                </a:moveTo>
                <a:lnTo>
                  <a:pt x="0" y="67600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360861" y="2081402"/>
            <a:ext cx="4244975" cy="2245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735" marR="1097915" indent="-273050">
              <a:lnSpc>
                <a:spcPct val="114999"/>
              </a:lnSpc>
            </a:pPr>
            <a:r>
              <a:rPr sz="1800" b="1" spc="-10" dirty="0">
                <a:latin typeface="Courier New"/>
                <a:cs typeface="Courier New"/>
              </a:rPr>
              <a:t>for (j=0; </a:t>
            </a:r>
            <a:r>
              <a:rPr sz="1800" b="1" spc="-5" dirty="0">
                <a:latin typeface="Courier New"/>
                <a:cs typeface="Courier New"/>
              </a:rPr>
              <a:t>j&lt;n; j++)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{  </a:t>
            </a:r>
            <a:r>
              <a:rPr sz="1800" b="1" spc="-10" dirty="0">
                <a:latin typeface="Courier New"/>
                <a:cs typeface="Courier New"/>
              </a:rPr>
              <a:t>sum </a:t>
            </a:r>
            <a:r>
              <a:rPr sz="1800" b="1" spc="-5" dirty="0">
                <a:latin typeface="Courier New"/>
                <a:cs typeface="Courier New"/>
              </a:rPr>
              <a:t>=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0.0;</a:t>
            </a:r>
            <a:endParaRPr sz="1800" dirty="0">
              <a:latin typeface="Courier New"/>
              <a:cs typeface="Courier New"/>
            </a:endParaRPr>
          </a:p>
          <a:p>
            <a:pPr marL="546735">
              <a:lnSpc>
                <a:spcPct val="100000"/>
              </a:lnSpc>
              <a:spcBef>
                <a:spcPts val="320"/>
              </a:spcBef>
            </a:pPr>
            <a:r>
              <a:rPr sz="1800" b="1" spc="-10" dirty="0">
                <a:latin typeface="Courier New"/>
                <a:cs typeface="Courier New"/>
              </a:rPr>
              <a:t>for (k=0; </a:t>
            </a:r>
            <a:r>
              <a:rPr sz="1800" b="1" spc="-5" dirty="0">
                <a:latin typeface="Courier New"/>
                <a:cs typeface="Courier New"/>
              </a:rPr>
              <a:t>k&lt;n;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k++)</a:t>
            </a:r>
            <a:endParaRPr sz="1800" dirty="0">
              <a:latin typeface="Courier New"/>
              <a:cs typeface="Courier New"/>
            </a:endParaRPr>
          </a:p>
          <a:p>
            <a:pPr marL="546735" marR="5080" indent="272415">
              <a:lnSpc>
                <a:spcPct val="114999"/>
              </a:lnSpc>
            </a:pPr>
            <a:r>
              <a:rPr sz="1800" b="1" spc="-10" dirty="0">
                <a:latin typeface="Courier New"/>
                <a:cs typeface="Courier New"/>
              </a:rPr>
              <a:t>sum += a[i][k] </a:t>
            </a:r>
            <a:r>
              <a:rPr sz="1800" b="1" spc="-5" dirty="0">
                <a:latin typeface="Courier New"/>
                <a:cs typeface="Courier New"/>
              </a:rPr>
              <a:t>* </a:t>
            </a:r>
            <a:r>
              <a:rPr sz="1800" b="1" spc="-10" dirty="0">
                <a:latin typeface="Courier New"/>
                <a:cs typeface="Courier New"/>
              </a:rPr>
              <a:t>b[k][j];  c[i][j] </a:t>
            </a:r>
            <a:r>
              <a:rPr sz="1800" b="1" spc="-5" dirty="0">
                <a:latin typeface="Courier New"/>
                <a:cs typeface="Courier New"/>
              </a:rPr>
              <a:t>=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sum;</a:t>
            </a:r>
            <a:endParaRPr sz="1800" dirty="0">
              <a:latin typeface="Courier New"/>
              <a:cs typeface="Courier New"/>
            </a:endParaRPr>
          </a:p>
          <a:p>
            <a:pPr marL="274320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34"/>
              </a:spcBef>
              <a:tabLst>
                <a:tab pos="2586990" algn="l"/>
              </a:tabLst>
            </a:pPr>
            <a:r>
              <a:rPr sz="2700" b="1" spc="-7" baseline="3086" dirty="0">
                <a:latin typeface="Courier New"/>
                <a:cs typeface="Courier New"/>
              </a:rPr>
              <a:t>}	</a:t>
            </a: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matmult/mm.c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25066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727265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矩阵相乘不命中率分析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387983"/>
            <a:ext cx="6052185" cy="266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假设</a:t>
            </a:r>
            <a:r>
              <a:rPr sz="2400" b="1" spc="-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 smtClean="0">
                <a:latin typeface="Calibri"/>
                <a:cs typeface="Calibri"/>
              </a:rPr>
              <a:t>块大小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32B </a:t>
            </a:r>
            <a:r>
              <a:rPr sz="2000" dirty="0" smtClean="0">
                <a:latin typeface="Calibri"/>
                <a:cs typeface="Calibri"/>
              </a:rPr>
              <a:t>(</a:t>
            </a:r>
            <a:r>
              <a:rPr lang="zh-CN" altLang="en-US" sz="2000" dirty="0" smtClean="0">
                <a:latin typeface="Calibri"/>
                <a:cs typeface="Calibri"/>
              </a:rPr>
              <a:t>足够大</a:t>
            </a:r>
            <a:r>
              <a:rPr lang="en-US" altLang="zh-CN" sz="2000" dirty="0" smtClean="0">
                <a:latin typeface="Calibri"/>
                <a:cs typeface="Calibri"/>
              </a:rPr>
              <a:t>4</a:t>
            </a:r>
            <a:r>
              <a:rPr lang="zh-CN" altLang="en-US" sz="2000" dirty="0" smtClean="0">
                <a:latin typeface="Calibri"/>
                <a:cs typeface="Calibri"/>
              </a:rPr>
              <a:t>倍</a:t>
            </a:r>
            <a:r>
              <a:rPr sz="2000" spc="-5" dirty="0" smtClean="0">
                <a:latin typeface="Calibri"/>
                <a:cs typeface="Calibri"/>
              </a:rPr>
              <a:t>)</a:t>
            </a:r>
            <a:endParaRPr sz="2000" dirty="0" smtClean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 smtClean="0">
                <a:latin typeface="Calibri"/>
                <a:cs typeface="Calibri"/>
              </a:rPr>
              <a:t>矩阵的维数</a:t>
            </a:r>
            <a:r>
              <a:rPr sz="2000" dirty="0" smtClean="0">
                <a:latin typeface="Calibri"/>
                <a:cs typeface="Calibri"/>
              </a:rPr>
              <a:t>(N)</a:t>
            </a:r>
            <a:r>
              <a:rPr lang="zh-CN" altLang="en-US" sz="2000" dirty="0" smtClean="0">
                <a:latin typeface="Calibri"/>
                <a:cs typeface="Calibri"/>
              </a:rPr>
              <a:t>是非常大的</a:t>
            </a:r>
            <a:endParaRPr sz="20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7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大约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1/N </a:t>
            </a:r>
            <a:r>
              <a:rPr lang="zh-CN" altLang="en-US" sz="2000" dirty="0" smtClean="0">
                <a:latin typeface="Calibri"/>
                <a:cs typeface="Calibri"/>
              </a:rPr>
              <a:t>为 </a:t>
            </a:r>
            <a:r>
              <a:rPr sz="2000" dirty="0" smtClean="0">
                <a:latin typeface="Calibri"/>
                <a:cs typeface="Calibri"/>
              </a:rPr>
              <a:t>0.0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 smtClean="0">
                <a:latin typeface="Calibri"/>
                <a:cs typeface="Calibri"/>
              </a:rPr>
              <a:t>缓存不是大到足够容纳多行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分析方法</a:t>
            </a:r>
            <a:r>
              <a:rPr sz="2400" b="1" spc="-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 smtClean="0">
                <a:latin typeface="Calibri"/>
                <a:cs typeface="Calibri"/>
              </a:rPr>
              <a:t>看内循环的的访问模式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80319" y="5111750"/>
            <a:ext cx="908050" cy="742950"/>
          </a:xfrm>
          <a:custGeom>
            <a:avLst/>
            <a:gdLst/>
            <a:ahLst/>
            <a:cxnLst/>
            <a:rect l="l" t="t" r="r" b="b"/>
            <a:pathLst>
              <a:path w="908050" h="742950">
                <a:moveTo>
                  <a:pt x="0" y="0"/>
                </a:moveTo>
                <a:lnTo>
                  <a:pt x="908050" y="0"/>
                </a:lnTo>
                <a:lnTo>
                  <a:pt x="90805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80319" y="5111750"/>
            <a:ext cx="908050" cy="742950"/>
          </a:xfrm>
          <a:custGeom>
            <a:avLst/>
            <a:gdLst/>
            <a:ahLst/>
            <a:cxnLst/>
            <a:rect l="l" t="t" r="r" b="b"/>
            <a:pathLst>
              <a:path w="908050" h="742950">
                <a:moveTo>
                  <a:pt x="0" y="0"/>
                </a:moveTo>
                <a:lnTo>
                  <a:pt x="908050" y="0"/>
                </a:lnTo>
                <a:lnTo>
                  <a:pt x="90805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36807" y="5978530"/>
            <a:ext cx="229235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86671" y="4648200"/>
            <a:ext cx="673100" cy="0"/>
          </a:xfrm>
          <a:custGeom>
            <a:avLst/>
            <a:gdLst/>
            <a:ahLst/>
            <a:cxnLst/>
            <a:rect l="l" t="t" r="r" b="b"/>
            <a:pathLst>
              <a:path w="673100">
                <a:moveTo>
                  <a:pt x="0" y="0"/>
                </a:moveTo>
                <a:lnTo>
                  <a:pt x="6731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47072" y="46100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89871" y="4679504"/>
            <a:ext cx="16256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k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92971" y="5130800"/>
            <a:ext cx="0" cy="673100"/>
          </a:xfrm>
          <a:custGeom>
            <a:avLst/>
            <a:gdLst/>
            <a:ahLst/>
            <a:cxnLst/>
            <a:rect l="l" t="t" r="r" b="b"/>
            <a:pathLst>
              <a:path h="673100">
                <a:moveTo>
                  <a:pt x="0" y="0"/>
                </a:moveTo>
                <a:lnTo>
                  <a:pt x="0" y="6731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54875" y="57912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30494" y="5222431"/>
            <a:ext cx="16256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44361" y="5978530"/>
            <a:ext cx="229235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56975" y="5118101"/>
            <a:ext cx="0" cy="673100"/>
          </a:xfrm>
          <a:custGeom>
            <a:avLst/>
            <a:gdLst/>
            <a:ahLst/>
            <a:cxnLst/>
            <a:rect l="l" t="t" r="r" b="b"/>
            <a:pathLst>
              <a:path h="673100">
                <a:moveTo>
                  <a:pt x="0" y="0"/>
                </a:moveTo>
                <a:lnTo>
                  <a:pt x="0" y="6731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18879" y="577850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096675" y="5222431"/>
            <a:ext cx="16256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k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77675" y="4665217"/>
            <a:ext cx="16256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j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04216" y="5111750"/>
            <a:ext cx="908050" cy="742950"/>
          </a:xfrm>
          <a:custGeom>
            <a:avLst/>
            <a:gdLst/>
            <a:ahLst/>
            <a:cxnLst/>
            <a:rect l="l" t="t" r="r" b="b"/>
            <a:pathLst>
              <a:path w="908050" h="742950">
                <a:moveTo>
                  <a:pt x="0" y="0"/>
                </a:moveTo>
                <a:lnTo>
                  <a:pt x="908050" y="0"/>
                </a:lnTo>
                <a:lnTo>
                  <a:pt x="90805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04216" y="5111750"/>
            <a:ext cx="908050" cy="742950"/>
          </a:xfrm>
          <a:custGeom>
            <a:avLst/>
            <a:gdLst/>
            <a:ahLst/>
            <a:cxnLst/>
            <a:rect l="l" t="t" r="r" b="b"/>
            <a:pathLst>
              <a:path w="908050" h="742950">
                <a:moveTo>
                  <a:pt x="0" y="0"/>
                </a:moveTo>
                <a:lnTo>
                  <a:pt x="908050" y="0"/>
                </a:lnTo>
                <a:lnTo>
                  <a:pt x="90805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04220" y="4648200"/>
            <a:ext cx="673100" cy="0"/>
          </a:xfrm>
          <a:custGeom>
            <a:avLst/>
            <a:gdLst/>
            <a:ahLst/>
            <a:cxnLst/>
            <a:rect l="l" t="t" r="r" b="b"/>
            <a:pathLst>
              <a:path w="673100">
                <a:moveTo>
                  <a:pt x="0" y="0"/>
                </a:moveTo>
                <a:lnTo>
                  <a:pt x="6731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64621" y="46100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702686" y="5924553"/>
            <a:ext cx="245745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39100" y="5118100"/>
            <a:ext cx="0" cy="673100"/>
          </a:xfrm>
          <a:custGeom>
            <a:avLst/>
            <a:gdLst/>
            <a:ahLst/>
            <a:cxnLst/>
            <a:rect l="l" t="t" r="r" b="b"/>
            <a:pathLst>
              <a:path h="673100">
                <a:moveTo>
                  <a:pt x="0" y="0"/>
                </a:moveTo>
                <a:lnTo>
                  <a:pt x="0" y="6731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01004" y="57785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78800" y="5222430"/>
            <a:ext cx="16256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36000" y="4665217"/>
            <a:ext cx="16256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j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32801" y="5053419"/>
            <a:ext cx="908050" cy="742950"/>
          </a:xfrm>
          <a:custGeom>
            <a:avLst/>
            <a:gdLst/>
            <a:ahLst/>
            <a:cxnLst/>
            <a:rect l="l" t="t" r="r" b="b"/>
            <a:pathLst>
              <a:path w="908050" h="742950">
                <a:moveTo>
                  <a:pt x="0" y="0"/>
                </a:moveTo>
                <a:lnTo>
                  <a:pt x="908050" y="0"/>
                </a:lnTo>
                <a:lnTo>
                  <a:pt x="908050" y="742949"/>
                </a:lnTo>
                <a:lnTo>
                  <a:pt x="0" y="742949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32801" y="5053419"/>
            <a:ext cx="908050" cy="742950"/>
          </a:xfrm>
          <a:custGeom>
            <a:avLst/>
            <a:gdLst/>
            <a:ahLst/>
            <a:cxnLst/>
            <a:rect l="l" t="t" r="r" b="b"/>
            <a:pathLst>
              <a:path w="908050" h="742950">
                <a:moveTo>
                  <a:pt x="0" y="0"/>
                </a:moveTo>
                <a:lnTo>
                  <a:pt x="908050" y="0"/>
                </a:lnTo>
                <a:lnTo>
                  <a:pt x="908050" y="742949"/>
                </a:lnTo>
                <a:lnTo>
                  <a:pt x="0" y="74294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32800" y="4662487"/>
            <a:ext cx="673100" cy="0"/>
          </a:xfrm>
          <a:custGeom>
            <a:avLst/>
            <a:gdLst/>
            <a:ahLst/>
            <a:cxnLst/>
            <a:rect l="l" t="t" r="r" b="b"/>
            <a:pathLst>
              <a:path w="673100">
                <a:moveTo>
                  <a:pt x="0" y="0"/>
                </a:moveTo>
                <a:lnTo>
                  <a:pt x="6731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93201" y="462438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669539" y="4937136"/>
            <a:ext cx="329565" cy="77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>
                <a:latin typeface="Calibri"/>
                <a:cs typeface="Calibri"/>
              </a:rPr>
              <a:t>=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33" name="object 33"/>
          <p:cNvSpPr txBox="1"/>
          <p:nvPr/>
        </p:nvSpPr>
        <p:spPr>
          <a:xfrm>
            <a:off x="5183530" y="4937136"/>
            <a:ext cx="289560" cy="77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>
                <a:latin typeface="Calibri"/>
                <a:cs typeface="Calibri"/>
              </a:rPr>
              <a:t>x</a:t>
            </a:r>
            <a:endParaRPr sz="4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73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7350759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/>
              <a:t>内存中</a:t>
            </a:r>
            <a:r>
              <a:rPr lang="en-US" altLang="zh-CN" spc="-5" dirty="0" smtClean="0"/>
              <a:t>C</a:t>
            </a:r>
            <a:r>
              <a:rPr lang="zh-CN" altLang="en-US" spc="-5" dirty="0" smtClean="0"/>
              <a:t>数组的布局</a:t>
            </a:r>
            <a:r>
              <a:rPr spc="-5" dirty="0" smtClean="0"/>
              <a:t>(</a:t>
            </a:r>
            <a:r>
              <a:rPr lang="zh-CN" altLang="en-US" spc="-5" dirty="0" smtClean="0"/>
              <a:t>回顾</a:t>
            </a:r>
            <a:r>
              <a:rPr spc="-5" dirty="0" smtClean="0"/>
              <a:t>)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336166"/>
            <a:ext cx="6480175" cy="4991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C </a:t>
            </a:r>
            <a:r>
              <a:rPr lang="zh-CN" altLang="en-US" sz="2400" b="1" spc="-5" dirty="0" smtClean="0">
                <a:latin typeface="Calibri"/>
                <a:cs typeface="Calibri"/>
              </a:rPr>
              <a:t>数组分配按行顺序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44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 smtClean="0">
                <a:latin typeface="Calibri"/>
                <a:cs typeface="Calibri"/>
              </a:rPr>
              <a:t>每行在连续的内存位置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0"/>
              </a:spcBef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latin typeface="Calibri"/>
                <a:cs typeface="Calibri"/>
              </a:rPr>
              <a:t>按行扫描</a:t>
            </a:r>
            <a:r>
              <a:rPr sz="2400" b="1" spc="-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95"/>
              </a:spcBef>
              <a:tabLst>
                <a:tab pos="756285" algn="l"/>
              </a:tabLst>
            </a:pPr>
            <a:r>
              <a:rPr sz="2200" spc="-5" dirty="0">
                <a:solidFill>
                  <a:srgbClr val="990000"/>
                </a:solidFill>
                <a:latin typeface="Wingdings"/>
                <a:cs typeface="Wingdings"/>
              </a:rPr>
              <a:t></a:t>
            </a:r>
            <a:r>
              <a:rPr sz="2200" spc="-5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latin typeface="Courier New"/>
                <a:cs typeface="Courier New"/>
              </a:rPr>
              <a:t>for (i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0; </a:t>
            </a:r>
            <a:r>
              <a:rPr sz="2000" b="1" dirty="0">
                <a:latin typeface="Courier New"/>
                <a:cs typeface="Courier New"/>
              </a:rPr>
              <a:t>i &lt; </a:t>
            </a:r>
            <a:r>
              <a:rPr sz="2000" b="1" spc="-5" dirty="0">
                <a:latin typeface="Courier New"/>
                <a:cs typeface="Courier New"/>
              </a:rPr>
              <a:t>N;</a:t>
            </a:r>
            <a:r>
              <a:rPr sz="2000" b="1" spc="-6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i++)</a:t>
            </a:r>
            <a:endParaRPr sz="20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370"/>
              </a:spcBef>
            </a:pPr>
            <a:r>
              <a:rPr sz="2000" b="1" spc="-5" dirty="0">
                <a:latin typeface="Courier New"/>
                <a:cs typeface="Courier New"/>
              </a:rPr>
              <a:t>sum +=</a:t>
            </a:r>
            <a:r>
              <a:rPr sz="2000" b="1" spc="-7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a[0][i];</a:t>
            </a:r>
            <a:endParaRPr sz="2000" dirty="0">
              <a:latin typeface="Courier New"/>
              <a:cs typeface="Courier New"/>
            </a:endParaRPr>
          </a:p>
          <a:p>
            <a:pPr marL="756285" lvl="1" indent="-286385">
              <a:lnSpc>
                <a:spcPct val="100000"/>
              </a:lnSpc>
              <a:spcBef>
                <a:spcPts val="32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 smtClean="0">
                <a:latin typeface="Calibri"/>
                <a:cs typeface="Calibri"/>
              </a:rPr>
              <a:t>访问连续的元素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3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 smtClean="0">
                <a:latin typeface="Calibri"/>
                <a:cs typeface="Calibri"/>
              </a:rPr>
              <a:t>如果块大小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(B) &gt; </a:t>
            </a:r>
            <a:r>
              <a:rPr sz="2000" spc="-5" dirty="0" err="1">
                <a:latin typeface="Calibri"/>
                <a:cs typeface="Calibri"/>
              </a:rPr>
              <a:t>sizeof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spc="-5" dirty="0" err="1">
                <a:latin typeface="Calibri"/>
                <a:cs typeface="Calibri"/>
              </a:rPr>
              <a:t>a</a:t>
            </a:r>
            <a:r>
              <a:rPr sz="1950" spc="-7" baseline="-21367" dirty="0" err="1">
                <a:latin typeface="Calibri"/>
                <a:cs typeface="Calibri"/>
              </a:rPr>
              <a:t>ij</a:t>
            </a:r>
            <a:r>
              <a:rPr sz="2000" spc="-5" dirty="0" smtClean="0">
                <a:latin typeface="Calibri"/>
                <a:cs typeface="Calibri"/>
              </a:rPr>
              <a:t>)</a:t>
            </a:r>
            <a:r>
              <a:rPr lang="zh-CN" altLang="en-US" sz="2000" spc="-5" dirty="0" smtClean="0">
                <a:latin typeface="Calibri"/>
                <a:cs typeface="Calibri"/>
              </a:rPr>
              <a:t>字节</a:t>
            </a:r>
            <a:r>
              <a:rPr sz="2000" dirty="0" smtClean="0">
                <a:latin typeface="Calibri"/>
                <a:cs typeface="Calibri"/>
              </a:rPr>
              <a:t>, </a:t>
            </a:r>
            <a:r>
              <a:rPr lang="zh-CN" altLang="en-US" sz="2000" spc="-5" dirty="0" smtClean="0">
                <a:latin typeface="Calibri"/>
                <a:cs typeface="Calibri"/>
              </a:rPr>
              <a:t>利用空间局部性</a:t>
            </a:r>
            <a:endParaRPr sz="20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0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不</a:t>
            </a:r>
            <a:r>
              <a:rPr lang="zh-CN" altLang="en-US" sz="2000" spc="-5" dirty="0" smtClean="0">
                <a:latin typeface="Calibri"/>
                <a:cs typeface="Calibri"/>
              </a:rPr>
              <a:t>命中率</a:t>
            </a:r>
            <a:r>
              <a:rPr sz="2000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latin typeface="Calibri"/>
                <a:cs typeface="Calibri"/>
              </a:rPr>
              <a:t>sizeof(a</a:t>
            </a:r>
            <a:r>
              <a:rPr sz="1950" spc="-7" baseline="-21367" dirty="0">
                <a:latin typeface="Calibri"/>
                <a:cs typeface="Calibri"/>
              </a:rPr>
              <a:t>ij</a:t>
            </a:r>
            <a:r>
              <a:rPr sz="2000" spc="-5" dirty="0">
                <a:latin typeface="Calibri"/>
                <a:cs typeface="Calibri"/>
              </a:rPr>
              <a:t>) </a:t>
            </a:r>
            <a:r>
              <a:rPr sz="2000" dirty="0">
                <a:latin typeface="Calibri"/>
                <a:cs typeface="Calibri"/>
              </a:rPr>
              <a:t>/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</a:p>
          <a:p>
            <a:pPr marL="355600" indent="-342900">
              <a:lnSpc>
                <a:spcPct val="100000"/>
              </a:lnSpc>
              <a:spcBef>
                <a:spcPts val="140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latin typeface="Calibri"/>
                <a:cs typeface="Calibri"/>
              </a:rPr>
              <a:t>按列扫描</a:t>
            </a:r>
            <a:r>
              <a:rPr sz="2400" b="1" spc="-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95"/>
              </a:spcBef>
              <a:tabLst>
                <a:tab pos="756285" algn="l"/>
              </a:tabLst>
            </a:pPr>
            <a:r>
              <a:rPr sz="2200" spc="-5" dirty="0">
                <a:solidFill>
                  <a:srgbClr val="990000"/>
                </a:solidFill>
                <a:latin typeface="Wingdings"/>
                <a:cs typeface="Wingdings"/>
              </a:rPr>
              <a:t></a:t>
            </a:r>
            <a:r>
              <a:rPr sz="2200" spc="-5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latin typeface="Courier New"/>
                <a:cs typeface="Courier New"/>
              </a:rPr>
              <a:t>for (i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0; </a:t>
            </a:r>
            <a:r>
              <a:rPr sz="2000" b="1" dirty="0">
                <a:latin typeface="Courier New"/>
                <a:cs typeface="Courier New"/>
              </a:rPr>
              <a:t>i &lt; </a:t>
            </a:r>
            <a:r>
              <a:rPr sz="2000" b="1" spc="-5" dirty="0">
                <a:latin typeface="Courier New"/>
                <a:cs typeface="Courier New"/>
              </a:rPr>
              <a:t>n;</a:t>
            </a:r>
            <a:r>
              <a:rPr sz="2000" b="1" spc="-6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i++)</a:t>
            </a:r>
            <a:endParaRPr sz="20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370"/>
              </a:spcBef>
            </a:pPr>
            <a:r>
              <a:rPr sz="2000" b="1" spc="-5" dirty="0">
                <a:latin typeface="Courier New"/>
                <a:cs typeface="Courier New"/>
              </a:rPr>
              <a:t>sum +=</a:t>
            </a:r>
            <a:r>
              <a:rPr sz="2000" b="1" spc="-7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a[i][0];</a:t>
            </a:r>
            <a:endParaRPr sz="2000" dirty="0">
              <a:latin typeface="Courier New"/>
              <a:cs typeface="Courier New"/>
            </a:endParaRPr>
          </a:p>
          <a:p>
            <a:pPr marL="756285" lvl="1" indent="-286385">
              <a:lnSpc>
                <a:spcPct val="100000"/>
              </a:lnSpc>
              <a:spcBef>
                <a:spcPts val="32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 smtClean="0">
                <a:latin typeface="Calibri"/>
                <a:cs typeface="Calibri"/>
              </a:rPr>
              <a:t>访问远隔的元素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4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 smtClean="0">
                <a:latin typeface="Calibri"/>
                <a:cs typeface="Calibri"/>
              </a:rPr>
              <a:t>没有空间局部性</a:t>
            </a:r>
            <a:r>
              <a:rPr sz="2000" spc="-5" dirty="0" smtClean="0">
                <a:latin typeface="Calibri"/>
                <a:cs typeface="Calibri"/>
              </a:rPr>
              <a:t>!</a:t>
            </a:r>
            <a:endParaRPr sz="20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0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spc="-5" dirty="0">
                <a:cs typeface="Calibri"/>
              </a:rPr>
              <a:t>不命中率</a:t>
            </a:r>
            <a:r>
              <a:rPr lang="zh-CN" altLang="en-US" sz="2000" dirty="0">
                <a:cs typeface="Calibri"/>
              </a:rPr>
              <a:t> </a:t>
            </a:r>
            <a:r>
              <a:rPr sz="2000" dirty="0" smtClean="0">
                <a:latin typeface="Calibri"/>
                <a:cs typeface="Calibri"/>
              </a:rPr>
              <a:t>= </a:t>
            </a:r>
            <a:r>
              <a:rPr sz="2000" dirty="0">
                <a:latin typeface="Calibri"/>
                <a:cs typeface="Calibri"/>
              </a:rPr>
              <a:t>1 </a:t>
            </a:r>
            <a:r>
              <a:rPr sz="2000" spc="-5" dirty="0">
                <a:latin typeface="Calibri"/>
                <a:cs typeface="Calibri"/>
              </a:rPr>
              <a:t>(i.e.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100%)</a:t>
            </a:r>
          </a:p>
        </p:txBody>
      </p:sp>
    </p:spTree>
    <p:extLst>
      <p:ext uri="{BB962C8B-B14F-4D97-AF65-F5344CB8AC3E}">
        <p14:creationId xmlns:p14="http://schemas.microsoft.com/office/powerpoint/2010/main" val="357128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495114"/>
            <a:ext cx="529018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/>
              <a:t>矩阵乘法</a:t>
            </a:r>
            <a:r>
              <a:rPr spc="-5" dirty="0" smtClean="0"/>
              <a:t>(</a:t>
            </a:r>
            <a:r>
              <a:rPr spc="-5" dirty="0">
                <a:latin typeface="Courier New"/>
                <a:cs typeface="Courier New"/>
              </a:rPr>
              <a:t>ijk</a:t>
            </a:r>
            <a:r>
              <a:rPr spc="-5"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531876" y="1769364"/>
            <a:ext cx="4636007" cy="2977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727" y="1679448"/>
            <a:ext cx="4773167" cy="3134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7050" y="1765300"/>
            <a:ext cx="4492625" cy="2834640"/>
          </a:xfrm>
          <a:custGeom>
            <a:avLst/>
            <a:gdLst/>
            <a:ahLst/>
            <a:cxnLst/>
            <a:rect l="l" t="t" r="r" b="b"/>
            <a:pathLst>
              <a:path w="4492625" h="2834640">
                <a:moveTo>
                  <a:pt x="0" y="0"/>
                </a:moveTo>
                <a:lnTo>
                  <a:pt x="4492625" y="0"/>
                </a:lnTo>
                <a:lnTo>
                  <a:pt x="4492625" y="2834360"/>
                </a:lnTo>
                <a:lnTo>
                  <a:pt x="0" y="2834360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050" y="1765300"/>
            <a:ext cx="4492625" cy="2834640"/>
          </a:xfrm>
          <a:custGeom>
            <a:avLst/>
            <a:gdLst/>
            <a:ahLst/>
            <a:cxnLst/>
            <a:rect l="l" t="t" r="r" b="b"/>
            <a:pathLst>
              <a:path w="4492625" h="2834640">
                <a:moveTo>
                  <a:pt x="0" y="0"/>
                </a:moveTo>
                <a:lnTo>
                  <a:pt x="4492625" y="0"/>
                </a:lnTo>
                <a:lnTo>
                  <a:pt x="4492625" y="2834360"/>
                </a:lnTo>
                <a:lnTo>
                  <a:pt x="0" y="283436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92750" y="258762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11950" y="258762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02300" y="3196844"/>
            <a:ext cx="172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21648" y="3196844"/>
            <a:ext cx="1638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64643" y="3196844"/>
            <a:ext cx="1612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34200" y="2593975"/>
            <a:ext cx="0" cy="508000"/>
          </a:xfrm>
          <a:custGeom>
            <a:avLst/>
            <a:gdLst/>
            <a:ahLst/>
            <a:cxnLst/>
            <a:rect l="l" t="t" r="r" b="b"/>
            <a:pathLst>
              <a:path h="508000">
                <a:moveTo>
                  <a:pt x="0" y="0"/>
                </a:moveTo>
                <a:lnTo>
                  <a:pt x="0" y="50800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99100" y="2962275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59500" y="2815844"/>
            <a:ext cx="42862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013700" y="289877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50800" y="0"/>
                </a:lnTo>
                <a:lnTo>
                  <a:pt x="50800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854950" y="2587625"/>
            <a:ext cx="596900" cy="520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2345"/>
              </a:lnSpc>
            </a:pPr>
            <a:r>
              <a:rPr sz="2000" dirty="0">
                <a:latin typeface="Calibri"/>
                <a:cs typeface="Calibri"/>
              </a:rPr>
              <a:t>(i,j)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73658" y="1825247"/>
            <a:ext cx="1727200" cy="788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内部循环</a:t>
            </a:r>
            <a:r>
              <a:rPr sz="2000" spc="-5" dirty="0" smtClean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,j)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511797" y="4284303"/>
            <a:ext cx="9023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lang="zh-CN" altLang="en-US" sz="2000" spc="-5" dirty="0" smtClean="0">
                <a:latin typeface="Calibri"/>
                <a:cs typeface="Calibri"/>
              </a:rPr>
              <a:t>列</a:t>
            </a:r>
            <a:r>
              <a:rPr lang="zh-CN" altLang="en-US" sz="2000" spc="-5" dirty="0">
                <a:latin typeface="Calibri"/>
                <a:cs typeface="Calibri"/>
              </a:rPr>
              <a:t>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991351" y="3656013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53255" y="359251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292725" y="4284281"/>
            <a:ext cx="1016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2000" spc="-35" dirty="0" smtClean="0">
                <a:latin typeface="Calibri"/>
                <a:cs typeface="Calibri"/>
              </a:rPr>
              <a:t>行</a:t>
            </a:r>
            <a:r>
              <a:rPr lang="zh-CN" altLang="en-US" sz="2000" spc="-35" dirty="0">
                <a:latin typeface="Calibri"/>
                <a:cs typeface="Calibri"/>
              </a:rPr>
              <a:t>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772150" y="3656012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34053" y="359251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886051" y="4284281"/>
            <a:ext cx="77598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dirty="0" smtClean="0">
                <a:latin typeface="Calibri"/>
                <a:cs typeface="Calibri"/>
              </a:rPr>
              <a:t>固定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147051" y="3656012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08955" y="359251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72388" y="5354510"/>
            <a:ext cx="56388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970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0.25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29" name="object 29"/>
          <p:cNvSpPr txBox="1"/>
          <p:nvPr/>
        </p:nvSpPr>
        <p:spPr>
          <a:xfrm>
            <a:off x="2520188" y="535451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9220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B  </a:t>
            </a:r>
            <a:r>
              <a:rPr sz="2400" spc="-5" dirty="0">
                <a:latin typeface="Calibri"/>
                <a:cs typeface="Calibri"/>
              </a:rPr>
              <a:t>1.0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33876" y="535451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112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C  </a:t>
            </a:r>
            <a:r>
              <a:rPr sz="2400" spc="-5" dirty="0">
                <a:latin typeface="Calibri"/>
                <a:cs typeface="Calibri"/>
              </a:rPr>
              <a:t>0.0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8300" y="1710690"/>
            <a:ext cx="4492625" cy="3672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892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/* </a:t>
            </a:r>
            <a:r>
              <a:rPr sz="1800" b="1" spc="-10" dirty="0">
                <a:latin typeface="Courier New"/>
                <a:cs typeface="Courier New"/>
              </a:rPr>
              <a:t>ijk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*/</a:t>
            </a:r>
            <a:endParaRPr sz="1800" dirty="0">
              <a:latin typeface="Courier New"/>
              <a:cs typeface="Courier New"/>
            </a:endParaRPr>
          </a:p>
          <a:p>
            <a:pPr marL="523240" marR="1096010" indent="-274955">
              <a:lnSpc>
                <a:spcPct val="114999"/>
              </a:lnSpc>
              <a:tabLst>
                <a:tab pos="3115310" algn="l"/>
              </a:tabLst>
            </a:pPr>
            <a:r>
              <a:rPr sz="1800" b="1" spc="-5" dirty="0">
                <a:latin typeface="Courier New"/>
                <a:cs typeface="Courier New"/>
              </a:rPr>
              <a:t>for </a:t>
            </a:r>
            <a:r>
              <a:rPr sz="1800" b="1" spc="-10" dirty="0">
                <a:latin typeface="Courier New"/>
                <a:cs typeface="Courier New"/>
              </a:rPr>
              <a:t>(i=0;</a:t>
            </a:r>
            <a:r>
              <a:rPr sz="1800" b="1" spc="-5" dirty="0">
                <a:latin typeface="Courier New"/>
                <a:cs typeface="Courier New"/>
              </a:rPr>
              <a:t> i&lt;n; i++)	{  </a:t>
            </a:r>
            <a:r>
              <a:rPr sz="1800" b="1" spc="-10" dirty="0">
                <a:latin typeface="Courier New"/>
                <a:cs typeface="Courier New"/>
              </a:rPr>
              <a:t>for (j=0; </a:t>
            </a:r>
            <a:r>
              <a:rPr sz="1800" b="1" spc="-5" dirty="0">
                <a:latin typeface="Courier New"/>
                <a:cs typeface="Courier New"/>
              </a:rPr>
              <a:t>j&lt;n; j++)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  <a:p>
            <a:pPr marL="796290">
              <a:lnSpc>
                <a:spcPct val="100000"/>
              </a:lnSpc>
              <a:spcBef>
                <a:spcPts val="325"/>
              </a:spcBef>
            </a:pPr>
            <a:r>
              <a:rPr sz="1800" b="1" spc="-10" dirty="0">
                <a:latin typeface="Courier New"/>
                <a:cs typeface="Courier New"/>
              </a:rPr>
              <a:t>sum </a:t>
            </a:r>
            <a:r>
              <a:rPr sz="1800" b="1" spc="-5" dirty="0">
                <a:latin typeface="Courier New"/>
                <a:cs typeface="Courier New"/>
              </a:rPr>
              <a:t>=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0.0;</a:t>
            </a:r>
            <a:endParaRPr sz="1800" dirty="0">
              <a:latin typeface="Courier New"/>
              <a:cs typeface="Courier New"/>
            </a:endParaRPr>
          </a:p>
          <a:p>
            <a:pPr marL="796290">
              <a:lnSpc>
                <a:spcPct val="100000"/>
              </a:lnSpc>
              <a:spcBef>
                <a:spcPts val="325"/>
              </a:spcBef>
            </a:pPr>
            <a:r>
              <a:rPr sz="1800" b="1" spc="-10" dirty="0">
                <a:latin typeface="Courier New"/>
                <a:cs typeface="Courier New"/>
              </a:rPr>
              <a:t>for (k=0; </a:t>
            </a:r>
            <a:r>
              <a:rPr sz="1800" b="1" spc="-5" dirty="0">
                <a:latin typeface="Courier New"/>
                <a:cs typeface="Courier New"/>
              </a:rPr>
              <a:t>k&lt;n;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k++)</a:t>
            </a:r>
            <a:endParaRPr sz="1800" dirty="0">
              <a:latin typeface="Courier New"/>
              <a:cs typeface="Courier New"/>
            </a:endParaRPr>
          </a:p>
          <a:p>
            <a:pPr marL="796290" marR="5080" indent="272415">
              <a:lnSpc>
                <a:spcPct val="114999"/>
              </a:lnSpc>
            </a:pP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sum += a[i][k]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*</a:t>
            </a:r>
            <a:r>
              <a:rPr sz="1800" b="1" spc="-5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b[k][j];  </a:t>
            </a:r>
            <a:r>
              <a:rPr sz="1800" b="1" spc="-10" dirty="0">
                <a:latin typeface="Courier New"/>
                <a:cs typeface="Courier New"/>
              </a:rPr>
              <a:t>c[i][j] </a:t>
            </a:r>
            <a:r>
              <a:rPr sz="1800" b="1" spc="-5" dirty="0">
                <a:latin typeface="Courier New"/>
                <a:cs typeface="Courier New"/>
              </a:rPr>
              <a:t>=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sum;</a:t>
            </a:r>
            <a:endParaRPr sz="1800" dirty="0">
              <a:latin typeface="Courier New"/>
              <a:cs typeface="Courier New"/>
            </a:endParaRPr>
          </a:p>
          <a:p>
            <a:pPr marL="523240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  <a:p>
            <a:pPr marL="248920">
              <a:lnSpc>
                <a:spcPct val="100000"/>
              </a:lnSpc>
              <a:spcBef>
                <a:spcPts val="320"/>
              </a:spcBef>
              <a:tabLst>
                <a:tab pos="2842895" algn="l"/>
              </a:tabLst>
            </a:pPr>
            <a:r>
              <a:rPr sz="1800" b="1" spc="-5" dirty="0">
                <a:latin typeface="Courier New"/>
                <a:cs typeface="Courier New"/>
              </a:rPr>
              <a:t>}	</a:t>
            </a:r>
            <a:r>
              <a:rPr sz="2700" b="1" i="1" spc="-15" baseline="1543" dirty="0">
                <a:solidFill>
                  <a:srgbClr val="808080"/>
                </a:solidFill>
                <a:latin typeface="Courier New"/>
                <a:cs typeface="Courier New"/>
              </a:rPr>
              <a:t>matmult/mm.c</a:t>
            </a:r>
            <a:endParaRPr sz="2700" baseline="1543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lang="zh-CN" altLang="en-US" sz="2400" u="heavy" spc="-5" dirty="0" smtClean="0">
                <a:latin typeface="Calibri"/>
                <a:cs typeface="Calibri"/>
              </a:rPr>
              <a:t>每个内部循环迭代不命中</a:t>
            </a:r>
            <a:r>
              <a:rPr sz="2400" u="heavy" spc="-1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22227" y="6054958"/>
            <a:ext cx="374459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 smtClean="0">
                <a:latin typeface="Arial Narrow"/>
                <a:cs typeface="Arial Narrow"/>
              </a:rPr>
              <a:t>块大小</a:t>
            </a:r>
            <a:r>
              <a:rPr sz="2400" b="1" spc="-5" dirty="0" smtClean="0">
                <a:latin typeface="Arial Narrow"/>
                <a:cs typeface="Arial Narrow"/>
              </a:rPr>
              <a:t> </a:t>
            </a:r>
            <a:r>
              <a:rPr sz="2400" b="1" dirty="0">
                <a:latin typeface="Arial Narrow"/>
                <a:cs typeface="Arial Narrow"/>
              </a:rPr>
              <a:t>= </a:t>
            </a:r>
            <a:r>
              <a:rPr sz="2400" b="1" spc="-5" dirty="0">
                <a:latin typeface="Arial Narrow"/>
                <a:cs typeface="Arial Narrow"/>
              </a:rPr>
              <a:t>32B </a:t>
            </a:r>
            <a:r>
              <a:rPr sz="2400" b="1" dirty="0" smtClean="0">
                <a:latin typeface="Arial Narrow"/>
                <a:cs typeface="Arial Narrow"/>
              </a:rPr>
              <a:t>(</a:t>
            </a:r>
            <a:r>
              <a:rPr lang="en-US" sz="2400" b="1" dirty="0" smtClean="0">
                <a:latin typeface="Arial Narrow"/>
                <a:cs typeface="Arial Narrow"/>
              </a:rPr>
              <a:t>4 </a:t>
            </a:r>
            <a:r>
              <a:rPr sz="2400" b="1" spc="-5" dirty="0" smtClean="0">
                <a:latin typeface="Arial Narrow"/>
                <a:cs typeface="Arial Narrow"/>
              </a:rPr>
              <a:t>doubles</a:t>
            </a:r>
            <a:r>
              <a:rPr sz="2400" b="1" spc="-5" dirty="0">
                <a:latin typeface="Arial Narrow"/>
                <a:cs typeface="Arial Narrow"/>
              </a:rPr>
              <a:t>)</a:t>
            </a:r>
            <a:endParaRPr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69467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495114"/>
            <a:ext cx="529018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/>
              <a:t>矩阵乘法</a:t>
            </a:r>
            <a:r>
              <a:rPr spc="-5" dirty="0" smtClean="0"/>
              <a:t>(</a:t>
            </a:r>
            <a:r>
              <a:rPr spc="-5" dirty="0">
                <a:latin typeface="Courier New"/>
                <a:cs typeface="Courier New"/>
              </a:rPr>
              <a:t>jik</a:t>
            </a:r>
            <a:r>
              <a:rPr spc="-5"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304800" y="1784604"/>
            <a:ext cx="4864607" cy="2977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3652" y="1694700"/>
            <a:ext cx="4773167" cy="3134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8950" y="2654300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88150" y="2654300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78500" y="3263519"/>
            <a:ext cx="172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97848" y="3263519"/>
            <a:ext cx="1638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55096" y="3263519"/>
            <a:ext cx="1612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10400" y="2660650"/>
            <a:ext cx="0" cy="508000"/>
          </a:xfrm>
          <a:custGeom>
            <a:avLst/>
            <a:gdLst/>
            <a:ahLst/>
            <a:cxnLst/>
            <a:rect l="l" t="t" r="r" b="b"/>
            <a:pathLst>
              <a:path h="508000">
                <a:moveTo>
                  <a:pt x="0" y="0"/>
                </a:moveTo>
                <a:lnTo>
                  <a:pt x="0" y="50800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75300" y="3028950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35700" y="2882519"/>
            <a:ext cx="42862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89900" y="296545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50800" y="0"/>
                </a:lnTo>
                <a:lnTo>
                  <a:pt x="50800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931150" y="2654300"/>
            <a:ext cx="596900" cy="520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2345"/>
              </a:lnSpc>
            </a:pPr>
            <a:r>
              <a:rPr sz="2000" dirty="0">
                <a:latin typeface="Calibri"/>
                <a:cs typeface="Calibri"/>
              </a:rPr>
              <a:t>(i,j)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26211" y="1815824"/>
            <a:ext cx="1651000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spc="-5" dirty="0">
                <a:cs typeface="Calibri"/>
              </a:rPr>
              <a:t>内部循环</a:t>
            </a:r>
            <a:r>
              <a:rPr sz="2000" spc="-5" dirty="0" smtClean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795"/>
              </a:spcBef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,j)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413951" y="4273353"/>
            <a:ext cx="1016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2000" spc="-35" dirty="0">
                <a:cs typeface="Calibri"/>
              </a:rPr>
              <a:t>行式</a:t>
            </a:r>
            <a:endParaRPr lang="zh-CN" altLang="en-US" sz="2000" dirty="0"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91212" y="364490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53116" y="35813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618527" y="4273169"/>
            <a:ext cx="9023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804" marR="5080" indent="-205740" algn="ctr">
              <a:lnSpc>
                <a:spcPct val="10000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列式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092951" y="364490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54855" y="35813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965497" y="4273169"/>
            <a:ext cx="5645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dirty="0">
                <a:latin typeface="Calibri"/>
                <a:cs typeface="Calibri"/>
              </a:rPr>
              <a:t>固定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223251" y="365125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85155" y="358774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22287" y="4893500"/>
            <a:ext cx="389762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u="heavy" spc="-5" dirty="0">
                <a:cs typeface="Calibri"/>
              </a:rPr>
              <a:t>每个内部循环迭代不命中</a:t>
            </a:r>
            <a:r>
              <a:rPr sz="2400" u="heavy" spc="-1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27" name="object 27"/>
          <p:cNvSpPr txBox="1"/>
          <p:nvPr/>
        </p:nvSpPr>
        <p:spPr>
          <a:xfrm>
            <a:off x="1226375" y="5259260"/>
            <a:ext cx="56388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970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0.25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74175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9220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B  </a:t>
            </a:r>
            <a:r>
              <a:rPr sz="2400" spc="-5" dirty="0">
                <a:latin typeface="Calibri"/>
                <a:cs typeface="Calibri"/>
              </a:rPr>
              <a:t>1.0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87863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112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C  </a:t>
            </a:r>
            <a:r>
              <a:rPr sz="2400" spc="-5" dirty="0">
                <a:latin typeface="Calibri"/>
                <a:cs typeface="Calibri"/>
              </a:rPr>
              <a:t>0.0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0037" y="1779587"/>
            <a:ext cx="4721225" cy="283464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680"/>
              </a:lnSpc>
            </a:pPr>
            <a:r>
              <a:rPr sz="1800" b="1" spc="-5" dirty="0">
                <a:latin typeface="Courier New"/>
                <a:cs typeface="Courier New"/>
              </a:rPr>
              <a:t>/* </a:t>
            </a:r>
            <a:r>
              <a:rPr sz="1800" b="1" spc="-10" dirty="0">
                <a:latin typeface="Courier New"/>
                <a:cs typeface="Courier New"/>
              </a:rPr>
              <a:t>jik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358140" marR="1477645" indent="-274320">
              <a:lnSpc>
                <a:spcPct val="114999"/>
              </a:lnSpc>
            </a:pPr>
            <a:r>
              <a:rPr sz="1800" b="1" spc="-5" dirty="0">
                <a:latin typeface="Courier New"/>
                <a:cs typeface="Courier New"/>
              </a:rPr>
              <a:t>for </a:t>
            </a:r>
            <a:r>
              <a:rPr sz="1800" b="1" spc="-10" dirty="0">
                <a:latin typeface="Courier New"/>
                <a:cs typeface="Courier New"/>
              </a:rPr>
              <a:t>(j=0; </a:t>
            </a:r>
            <a:r>
              <a:rPr sz="1800" b="1" spc="-5" dirty="0">
                <a:latin typeface="Courier New"/>
                <a:cs typeface="Courier New"/>
              </a:rPr>
              <a:t>j&lt;n; j++) {  </a:t>
            </a:r>
            <a:r>
              <a:rPr sz="1800" b="1" spc="-10" dirty="0">
                <a:latin typeface="Courier New"/>
                <a:cs typeface="Courier New"/>
              </a:rPr>
              <a:t>for (i=0; </a:t>
            </a:r>
            <a:r>
              <a:rPr sz="1800" b="1" spc="-5" dirty="0">
                <a:latin typeface="Courier New"/>
                <a:cs typeface="Courier New"/>
              </a:rPr>
              <a:t>i&lt;n; i++)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30555">
              <a:lnSpc>
                <a:spcPct val="100000"/>
              </a:lnSpc>
              <a:spcBef>
                <a:spcPts val="325"/>
              </a:spcBef>
            </a:pPr>
            <a:r>
              <a:rPr sz="1800" b="1" spc="-10" dirty="0">
                <a:latin typeface="Courier New"/>
                <a:cs typeface="Courier New"/>
              </a:rPr>
              <a:t>sum </a:t>
            </a:r>
            <a:r>
              <a:rPr sz="1800" b="1" spc="-5" dirty="0">
                <a:latin typeface="Courier New"/>
                <a:cs typeface="Courier New"/>
              </a:rPr>
              <a:t>=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0.0;</a:t>
            </a:r>
            <a:endParaRPr sz="1800">
              <a:latin typeface="Courier New"/>
              <a:cs typeface="Courier New"/>
            </a:endParaRPr>
          </a:p>
          <a:p>
            <a:pPr marL="630555">
              <a:lnSpc>
                <a:spcPct val="100000"/>
              </a:lnSpc>
              <a:spcBef>
                <a:spcPts val="325"/>
              </a:spcBef>
            </a:pPr>
            <a:r>
              <a:rPr sz="1800" b="1" spc="-10" dirty="0">
                <a:latin typeface="Courier New"/>
                <a:cs typeface="Courier New"/>
              </a:rPr>
              <a:t>for (k=0; </a:t>
            </a:r>
            <a:r>
              <a:rPr sz="1800" b="1" spc="-5" dirty="0">
                <a:latin typeface="Courier New"/>
                <a:cs typeface="Courier New"/>
              </a:rPr>
              <a:t>k&lt;n;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k++)</a:t>
            </a:r>
            <a:endParaRPr sz="1800">
              <a:latin typeface="Courier New"/>
              <a:cs typeface="Courier New"/>
            </a:endParaRPr>
          </a:p>
          <a:p>
            <a:pPr marL="630555" marR="384810" indent="272415">
              <a:lnSpc>
                <a:spcPct val="114999"/>
              </a:lnSpc>
            </a:pP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sum += a[i][k]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*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b[k][j];  </a:t>
            </a:r>
            <a:r>
              <a:rPr sz="1800" b="1" spc="-10" dirty="0">
                <a:latin typeface="Courier New"/>
                <a:cs typeface="Courier New"/>
              </a:rPr>
              <a:t>c[i][j] </a:t>
            </a:r>
            <a:r>
              <a:rPr sz="1800" b="1" spc="-5" dirty="0">
                <a:latin typeface="Courier New"/>
                <a:cs typeface="Courier New"/>
              </a:rPr>
              <a:t>=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sum</a:t>
            </a:r>
            <a:endParaRPr sz="1800">
              <a:latin typeface="Courier New"/>
              <a:cs typeface="Courier New"/>
            </a:endParaRPr>
          </a:p>
          <a:p>
            <a:pPr marL="358140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83820">
              <a:lnSpc>
                <a:spcPct val="100000"/>
              </a:lnSpc>
              <a:spcBef>
                <a:spcPts val="434"/>
              </a:spcBef>
              <a:tabLst>
                <a:tab pos="2906395" algn="l"/>
              </a:tabLst>
            </a:pPr>
            <a:r>
              <a:rPr sz="2700" b="1" spc="-7" baseline="3086" dirty="0">
                <a:latin typeface="Courier New"/>
                <a:cs typeface="Courier New"/>
              </a:rPr>
              <a:t>}	</a:t>
            </a: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matmult/mm.c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22227" y="6054958"/>
            <a:ext cx="374459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latin typeface="Arial Narrow"/>
                <a:cs typeface="Arial Narrow"/>
              </a:rPr>
              <a:t>块大小 </a:t>
            </a:r>
            <a:r>
              <a:rPr sz="2400" b="1" dirty="0" smtClean="0">
                <a:latin typeface="Arial Narrow"/>
                <a:cs typeface="Arial Narrow"/>
              </a:rPr>
              <a:t>= </a:t>
            </a:r>
            <a:r>
              <a:rPr sz="2400" b="1" spc="-5" dirty="0">
                <a:latin typeface="Arial Narrow"/>
                <a:cs typeface="Arial Narrow"/>
              </a:rPr>
              <a:t>32B </a:t>
            </a:r>
            <a:r>
              <a:rPr sz="2400" b="1" dirty="0" smtClean="0">
                <a:latin typeface="Arial Narrow"/>
                <a:cs typeface="Arial Narrow"/>
              </a:rPr>
              <a:t>(</a:t>
            </a:r>
            <a:r>
              <a:rPr lang="en-US" sz="2400" b="1" dirty="0">
                <a:latin typeface="Arial Narrow"/>
                <a:cs typeface="Arial Narrow"/>
              </a:rPr>
              <a:t>4</a:t>
            </a:r>
            <a:r>
              <a:rPr sz="2400" b="1" spc="-20" dirty="0" smtClean="0">
                <a:latin typeface="Arial Narrow"/>
                <a:cs typeface="Arial Narrow"/>
              </a:rPr>
              <a:t> </a:t>
            </a:r>
            <a:r>
              <a:rPr sz="2400" b="1" spc="-5" dirty="0">
                <a:latin typeface="Arial Narrow"/>
                <a:cs typeface="Arial Narrow"/>
              </a:rPr>
              <a:t>doubles)</a:t>
            </a:r>
            <a:endParaRPr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00602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495114"/>
            <a:ext cx="529018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矩阵乘法</a:t>
            </a:r>
            <a:r>
              <a:rPr spc="-5" dirty="0" smtClean="0"/>
              <a:t>(</a:t>
            </a:r>
            <a:r>
              <a:rPr spc="-5" dirty="0">
                <a:latin typeface="Courier New"/>
                <a:cs typeface="Courier New"/>
              </a:rPr>
              <a:t>kij</a:t>
            </a:r>
            <a:r>
              <a:rPr spc="-5"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1773936"/>
            <a:ext cx="4407407" cy="2659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6051" y="1685556"/>
            <a:ext cx="4910327" cy="2819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2437" y="1770062"/>
            <a:ext cx="4264025" cy="2515870"/>
          </a:xfrm>
          <a:custGeom>
            <a:avLst/>
            <a:gdLst/>
            <a:ahLst/>
            <a:cxnLst/>
            <a:rect l="l" t="t" r="r" b="b"/>
            <a:pathLst>
              <a:path w="4264025" h="2515870">
                <a:moveTo>
                  <a:pt x="0" y="0"/>
                </a:moveTo>
                <a:lnTo>
                  <a:pt x="4264025" y="0"/>
                </a:lnTo>
                <a:lnTo>
                  <a:pt x="4264025" y="2515819"/>
                </a:lnTo>
                <a:lnTo>
                  <a:pt x="0" y="2515819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2437" y="1770062"/>
            <a:ext cx="4264025" cy="2515870"/>
          </a:xfrm>
          <a:custGeom>
            <a:avLst/>
            <a:gdLst/>
            <a:ahLst/>
            <a:cxnLst/>
            <a:rect l="l" t="t" r="r" b="b"/>
            <a:pathLst>
              <a:path w="4264025" h="2515870">
                <a:moveTo>
                  <a:pt x="0" y="0"/>
                </a:moveTo>
                <a:lnTo>
                  <a:pt x="4264025" y="0"/>
                </a:lnTo>
                <a:lnTo>
                  <a:pt x="4264025" y="2515819"/>
                </a:lnTo>
                <a:lnTo>
                  <a:pt x="0" y="251581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2696" y="1715452"/>
            <a:ext cx="3971925" cy="219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/* </a:t>
            </a:r>
            <a:r>
              <a:rPr sz="1800" b="1" spc="-10" dirty="0">
                <a:latin typeface="Courier New"/>
                <a:cs typeface="Courier New"/>
              </a:rPr>
              <a:t>kij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274320" marR="824865" indent="-274320">
              <a:lnSpc>
                <a:spcPct val="114999"/>
              </a:lnSpc>
            </a:pPr>
            <a:r>
              <a:rPr sz="1800" b="1" spc="-5" dirty="0">
                <a:latin typeface="Courier New"/>
                <a:cs typeface="Courier New"/>
              </a:rPr>
              <a:t>for </a:t>
            </a:r>
            <a:r>
              <a:rPr sz="1800" b="1" spc="-10" dirty="0">
                <a:latin typeface="Courier New"/>
                <a:cs typeface="Courier New"/>
              </a:rPr>
              <a:t>(k=0; </a:t>
            </a:r>
            <a:r>
              <a:rPr sz="1800" b="1" spc="-5" dirty="0">
                <a:latin typeface="Courier New"/>
                <a:cs typeface="Courier New"/>
              </a:rPr>
              <a:t>k&lt;n; k++) {  </a:t>
            </a:r>
            <a:r>
              <a:rPr sz="1800" b="1" spc="-10" dirty="0">
                <a:latin typeface="Courier New"/>
                <a:cs typeface="Courier New"/>
              </a:rPr>
              <a:t>for (i=0; </a:t>
            </a:r>
            <a:r>
              <a:rPr sz="1800" b="1" spc="-5" dirty="0">
                <a:latin typeface="Courier New"/>
                <a:cs typeface="Courier New"/>
              </a:rPr>
              <a:t>i&lt;n; i++)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46735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latin typeface="Courier New"/>
                <a:cs typeface="Courier New"/>
              </a:rPr>
              <a:t>r =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a[i][k];</a:t>
            </a:r>
            <a:endParaRPr sz="1800">
              <a:latin typeface="Courier New"/>
              <a:cs typeface="Courier New"/>
            </a:endParaRPr>
          </a:p>
          <a:p>
            <a:pPr marL="819785" marR="5080" indent="-273050">
              <a:lnSpc>
                <a:spcPct val="114999"/>
              </a:lnSpc>
            </a:pPr>
            <a:r>
              <a:rPr sz="1800" b="1" spc="-10" dirty="0">
                <a:latin typeface="Courier New"/>
                <a:cs typeface="Courier New"/>
              </a:rPr>
              <a:t>for (j=0; </a:t>
            </a:r>
            <a:r>
              <a:rPr sz="1800" b="1" spc="-5" dirty="0">
                <a:latin typeface="Courier New"/>
                <a:cs typeface="Courier New"/>
              </a:rPr>
              <a:t>j&lt;n; </a:t>
            </a:r>
            <a:r>
              <a:rPr sz="1800" b="1" spc="-10" dirty="0">
                <a:latin typeface="Courier New"/>
                <a:cs typeface="Courier New"/>
              </a:rPr>
              <a:t>j++) 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c[i][j]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+= r *</a:t>
            </a:r>
            <a:r>
              <a:rPr sz="1800" b="1" spc="-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b[k][j];</a:t>
            </a:r>
            <a:endParaRPr sz="1800">
              <a:latin typeface="Courier New"/>
              <a:cs typeface="Courier New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2696" y="3923728"/>
            <a:ext cx="14986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59550" y="237807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7950" y="237807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49900" y="2987294"/>
            <a:ext cx="172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69248" y="2987294"/>
            <a:ext cx="1638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26496" y="2987294"/>
            <a:ext cx="1612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94790" y="2606295"/>
            <a:ext cx="42862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34300" y="2752725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22900" y="27654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50800" y="0"/>
                </a:lnTo>
                <a:lnTo>
                  <a:pt x="50800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40350" y="2378075"/>
            <a:ext cx="596900" cy="520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020">
              <a:lnSpc>
                <a:spcPts val="2345"/>
              </a:lnSpc>
            </a:pPr>
            <a:r>
              <a:rPr sz="2000" dirty="0">
                <a:latin typeface="Calibri"/>
                <a:cs typeface="Calibri"/>
              </a:rPr>
              <a:t>(i,k)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26127" y="2377694"/>
            <a:ext cx="48704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(k,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65900" y="2524125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461000" y="1844294"/>
            <a:ext cx="115760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spc="-5" dirty="0">
                <a:cs typeface="Calibri"/>
              </a:rPr>
              <a:t>内部循环</a:t>
            </a:r>
            <a:r>
              <a:rPr sz="2000" spc="-5" dirty="0" smtClean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04461" y="3892065"/>
            <a:ext cx="1016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2000" spc="-35" dirty="0" smtClean="0">
                <a:latin typeface="Calibri"/>
                <a:cs typeface="Calibri"/>
              </a:rPr>
              <a:t>行式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881814" y="341630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43717" y="33527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547385" y="3892169"/>
            <a:ext cx="1016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2000" spc="-35" dirty="0" smtClean="0">
                <a:latin typeface="Calibri"/>
                <a:cs typeface="Calibri"/>
              </a:rPr>
              <a:t>行式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024814" y="341630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86717" y="33527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374697" y="3900106"/>
            <a:ext cx="5645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dirty="0">
                <a:latin typeface="Calibri"/>
                <a:cs typeface="Calibri"/>
              </a:rPr>
              <a:t>固定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632451" y="3424237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94355" y="336073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22287" y="4893500"/>
            <a:ext cx="389762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u="heavy" spc="-5" dirty="0">
                <a:cs typeface="Calibri"/>
              </a:rPr>
              <a:t>每个内部循环迭代不命中</a:t>
            </a:r>
            <a:r>
              <a:rPr sz="2400" u="heavy" spc="-1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909583" y="6668801"/>
            <a:ext cx="1536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10" dirty="0">
                <a:latin typeface="Calibri"/>
                <a:cs typeface="Calibri"/>
              </a:rPr>
              <a:t>40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02575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350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0.0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97975" y="5259260"/>
            <a:ext cx="56388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5420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B  </a:t>
            </a:r>
            <a:r>
              <a:rPr sz="2400" spc="-5" dirty="0">
                <a:latin typeface="Calibri"/>
                <a:cs typeface="Calibri"/>
              </a:rPr>
              <a:t>0.25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11663" y="5259260"/>
            <a:ext cx="56388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732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C  </a:t>
            </a:r>
            <a:r>
              <a:rPr sz="2400" spc="-5" dirty="0">
                <a:latin typeface="Calibri"/>
                <a:cs typeface="Calibri"/>
              </a:rPr>
              <a:t>0.25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85599" y="3969575"/>
            <a:ext cx="164973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matmult/mm.c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22227" y="6054958"/>
            <a:ext cx="374459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latin typeface="Arial Narrow"/>
                <a:cs typeface="Arial Narrow"/>
              </a:rPr>
              <a:t>块大小 </a:t>
            </a:r>
            <a:r>
              <a:rPr sz="2400" b="1" dirty="0" smtClean="0">
                <a:latin typeface="Arial Narrow"/>
                <a:cs typeface="Arial Narrow"/>
              </a:rPr>
              <a:t>= </a:t>
            </a:r>
            <a:r>
              <a:rPr sz="2400" b="1" spc="-5" dirty="0">
                <a:latin typeface="Arial Narrow"/>
                <a:cs typeface="Arial Narrow"/>
              </a:rPr>
              <a:t>32B </a:t>
            </a:r>
            <a:r>
              <a:rPr sz="2400" b="1" dirty="0" smtClean="0">
                <a:latin typeface="Arial Narrow"/>
                <a:cs typeface="Arial Narrow"/>
              </a:rPr>
              <a:t>(</a:t>
            </a:r>
            <a:r>
              <a:rPr lang="en-US" sz="2400" b="1" dirty="0">
                <a:latin typeface="Arial Narrow"/>
                <a:cs typeface="Arial Narrow"/>
              </a:rPr>
              <a:t>4</a:t>
            </a:r>
            <a:r>
              <a:rPr sz="2400" b="1" spc="-20" dirty="0" smtClean="0">
                <a:latin typeface="Arial Narrow"/>
                <a:cs typeface="Arial Narrow"/>
              </a:rPr>
              <a:t> </a:t>
            </a:r>
            <a:r>
              <a:rPr sz="2400" b="1" spc="-5" dirty="0">
                <a:latin typeface="Arial Narrow"/>
                <a:cs typeface="Arial Narrow"/>
              </a:rPr>
              <a:t>doubles)</a:t>
            </a:r>
            <a:endParaRPr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05151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495114"/>
            <a:ext cx="529018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矩阵</a:t>
            </a:r>
            <a:r>
              <a:rPr lang="zh-CN" altLang="en-US" spc="-5" dirty="0" smtClean="0"/>
              <a:t>乘法 </a:t>
            </a:r>
            <a:r>
              <a:rPr spc="-5" dirty="0" smtClean="0"/>
              <a:t>(</a:t>
            </a:r>
            <a:r>
              <a:rPr spc="-5" dirty="0">
                <a:latin typeface="Courier New"/>
                <a:cs typeface="Courier New"/>
              </a:rPr>
              <a:t>ikj</a:t>
            </a:r>
            <a:r>
              <a:rPr spc="-5"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495300" y="1761744"/>
            <a:ext cx="4457698" cy="2659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4152" y="1671840"/>
            <a:ext cx="4500371" cy="2819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537" y="1757362"/>
            <a:ext cx="4314825" cy="2515870"/>
          </a:xfrm>
          <a:custGeom>
            <a:avLst/>
            <a:gdLst/>
            <a:ahLst/>
            <a:cxnLst/>
            <a:rect l="l" t="t" r="r" b="b"/>
            <a:pathLst>
              <a:path w="4314825" h="2515870">
                <a:moveTo>
                  <a:pt x="0" y="0"/>
                </a:moveTo>
                <a:lnTo>
                  <a:pt x="4314825" y="0"/>
                </a:lnTo>
                <a:lnTo>
                  <a:pt x="4314825" y="2515819"/>
                </a:lnTo>
                <a:lnTo>
                  <a:pt x="0" y="2515819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537" y="1757362"/>
            <a:ext cx="4314825" cy="2515870"/>
          </a:xfrm>
          <a:custGeom>
            <a:avLst/>
            <a:gdLst/>
            <a:ahLst/>
            <a:cxnLst/>
            <a:rect l="l" t="t" r="r" b="b"/>
            <a:pathLst>
              <a:path w="4314825" h="2515870">
                <a:moveTo>
                  <a:pt x="0" y="0"/>
                </a:moveTo>
                <a:lnTo>
                  <a:pt x="4314825" y="0"/>
                </a:lnTo>
                <a:lnTo>
                  <a:pt x="4314825" y="2515819"/>
                </a:lnTo>
                <a:lnTo>
                  <a:pt x="0" y="251581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0796" y="1702752"/>
            <a:ext cx="3971925" cy="219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/* </a:t>
            </a:r>
            <a:r>
              <a:rPr sz="1800" b="1" spc="-10" dirty="0">
                <a:latin typeface="Courier New"/>
                <a:cs typeface="Courier New"/>
              </a:rPr>
              <a:t>ikj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274320" marR="824865" indent="-274320">
              <a:lnSpc>
                <a:spcPct val="114999"/>
              </a:lnSpc>
            </a:pPr>
            <a:r>
              <a:rPr sz="1800" b="1" spc="-5" dirty="0">
                <a:latin typeface="Courier New"/>
                <a:cs typeface="Courier New"/>
              </a:rPr>
              <a:t>for </a:t>
            </a:r>
            <a:r>
              <a:rPr sz="1800" b="1" spc="-10" dirty="0">
                <a:latin typeface="Courier New"/>
                <a:cs typeface="Courier New"/>
              </a:rPr>
              <a:t>(i=0; </a:t>
            </a:r>
            <a:r>
              <a:rPr sz="1800" b="1" spc="-5" dirty="0">
                <a:latin typeface="Courier New"/>
                <a:cs typeface="Courier New"/>
              </a:rPr>
              <a:t>i&lt;n; i++) {  </a:t>
            </a:r>
            <a:r>
              <a:rPr sz="1800" b="1" spc="-10" dirty="0">
                <a:latin typeface="Courier New"/>
                <a:cs typeface="Courier New"/>
              </a:rPr>
              <a:t>for (k=0; </a:t>
            </a:r>
            <a:r>
              <a:rPr sz="1800" b="1" spc="-5" dirty="0">
                <a:latin typeface="Courier New"/>
                <a:cs typeface="Courier New"/>
              </a:rPr>
              <a:t>k&lt;n; k++)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46735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latin typeface="Courier New"/>
                <a:cs typeface="Courier New"/>
              </a:rPr>
              <a:t>r =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a[i][k];</a:t>
            </a:r>
            <a:endParaRPr sz="1800">
              <a:latin typeface="Courier New"/>
              <a:cs typeface="Courier New"/>
            </a:endParaRPr>
          </a:p>
          <a:p>
            <a:pPr marL="819785" marR="5080" indent="-273050">
              <a:lnSpc>
                <a:spcPct val="114999"/>
              </a:lnSpc>
            </a:pPr>
            <a:r>
              <a:rPr sz="1800" b="1" spc="-10" dirty="0">
                <a:latin typeface="Courier New"/>
                <a:cs typeface="Courier New"/>
              </a:rPr>
              <a:t>for (j=0; </a:t>
            </a:r>
            <a:r>
              <a:rPr sz="1800" b="1" spc="-5" dirty="0">
                <a:latin typeface="Courier New"/>
                <a:cs typeface="Courier New"/>
              </a:rPr>
              <a:t>j&lt;n; </a:t>
            </a:r>
            <a:r>
              <a:rPr sz="1800" b="1" spc="-10" dirty="0">
                <a:latin typeface="Courier New"/>
                <a:cs typeface="Courier New"/>
              </a:rPr>
              <a:t>j++) 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c[i][j]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+= r *</a:t>
            </a:r>
            <a:r>
              <a:rPr sz="1800" b="1" spc="-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b[k][j];</a:t>
            </a:r>
            <a:endParaRPr sz="1800">
              <a:latin typeface="Courier New"/>
              <a:cs typeface="Courier New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0796" y="3911028"/>
            <a:ext cx="14986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59550" y="237807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7950" y="237807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49900" y="2987294"/>
            <a:ext cx="172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69248" y="2987294"/>
            <a:ext cx="1638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26496" y="2987294"/>
            <a:ext cx="1612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94790" y="2606295"/>
            <a:ext cx="42862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34300" y="2752725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22900" y="27654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50800" y="0"/>
                </a:lnTo>
                <a:lnTo>
                  <a:pt x="50800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40350" y="2378075"/>
            <a:ext cx="596900" cy="520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ts val="2345"/>
              </a:lnSpc>
            </a:pPr>
            <a:r>
              <a:rPr sz="2000" dirty="0">
                <a:latin typeface="Calibri"/>
                <a:cs typeface="Calibri"/>
              </a:rPr>
              <a:t>(i,k)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26362" y="2377694"/>
            <a:ext cx="48704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(k,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65900" y="2524125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461000" y="1844294"/>
            <a:ext cx="115760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spc="-5" dirty="0">
                <a:cs typeface="Calibri"/>
              </a:rPr>
              <a:t>内部循环</a:t>
            </a:r>
            <a:r>
              <a:rPr sz="2000" spc="-5" dirty="0" smtClean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02425" y="4044515"/>
            <a:ext cx="1016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2000" spc="-35" dirty="0" smtClean="0">
                <a:latin typeface="Calibri"/>
                <a:cs typeface="Calibri"/>
              </a:rPr>
              <a:t>行式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881814" y="341630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43717" y="33527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545385" y="4044569"/>
            <a:ext cx="1016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2000" spc="-35" dirty="0" smtClean="0">
                <a:latin typeface="Calibri"/>
                <a:cs typeface="Calibri"/>
              </a:rPr>
              <a:t>行式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024814" y="341630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86717" y="33527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305425" y="4052506"/>
            <a:ext cx="5645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dirty="0">
                <a:latin typeface="Calibri"/>
                <a:cs typeface="Calibri"/>
              </a:rPr>
              <a:t>固定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632450" y="3424237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94353" y="336073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22287" y="4893500"/>
            <a:ext cx="389762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u="heavy" spc="-5" dirty="0">
                <a:cs typeface="Calibri"/>
              </a:rPr>
              <a:t>每个内部循环迭代不命中</a:t>
            </a:r>
            <a:r>
              <a:rPr sz="2400" u="heavy" spc="-1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  <p:sp>
        <p:nvSpPr>
          <p:cNvPr id="32" name="object 32"/>
          <p:cNvSpPr txBox="1"/>
          <p:nvPr/>
        </p:nvSpPr>
        <p:spPr>
          <a:xfrm>
            <a:off x="1302575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350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0.0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97975" y="5259260"/>
            <a:ext cx="56388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5420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B  </a:t>
            </a:r>
            <a:r>
              <a:rPr sz="2400" spc="-5" dirty="0">
                <a:latin typeface="Calibri"/>
                <a:cs typeface="Calibri"/>
              </a:rPr>
              <a:t>0.25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11663" y="5259260"/>
            <a:ext cx="56388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732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C  </a:t>
            </a:r>
            <a:r>
              <a:rPr sz="2400" spc="-5" dirty="0">
                <a:latin typeface="Calibri"/>
                <a:cs typeface="Calibri"/>
              </a:rPr>
              <a:t>0.25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61799" y="3969575"/>
            <a:ext cx="164973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matmult/mm.c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22227" y="6054958"/>
            <a:ext cx="374459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latin typeface="Arial Narrow"/>
                <a:cs typeface="Arial Narrow"/>
              </a:rPr>
              <a:t>块大小 </a:t>
            </a:r>
            <a:r>
              <a:rPr sz="2400" b="1" dirty="0" smtClean="0">
                <a:latin typeface="Arial Narrow"/>
                <a:cs typeface="Arial Narrow"/>
              </a:rPr>
              <a:t>= </a:t>
            </a:r>
            <a:r>
              <a:rPr sz="2400" b="1" spc="-5" dirty="0">
                <a:latin typeface="Arial Narrow"/>
                <a:cs typeface="Arial Narrow"/>
              </a:rPr>
              <a:t>32B </a:t>
            </a:r>
            <a:r>
              <a:rPr sz="2400" b="1" dirty="0" smtClean="0">
                <a:latin typeface="Arial Narrow"/>
                <a:cs typeface="Arial Narrow"/>
              </a:rPr>
              <a:t>(</a:t>
            </a:r>
            <a:r>
              <a:rPr lang="en-US" sz="2400" b="1" dirty="0">
                <a:latin typeface="Arial Narrow"/>
                <a:cs typeface="Arial Narrow"/>
              </a:rPr>
              <a:t>4</a:t>
            </a:r>
            <a:r>
              <a:rPr sz="2400" b="1" spc="-20" dirty="0" smtClean="0">
                <a:latin typeface="Arial Narrow"/>
                <a:cs typeface="Arial Narrow"/>
              </a:rPr>
              <a:t> </a:t>
            </a:r>
            <a:r>
              <a:rPr sz="2400" b="1" spc="-5" dirty="0">
                <a:latin typeface="Arial Narrow"/>
                <a:cs typeface="Arial Narrow"/>
              </a:rPr>
              <a:t>doubles)</a:t>
            </a:r>
            <a:endParaRPr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1696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495114"/>
            <a:ext cx="529018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矩阵</a:t>
            </a:r>
            <a:r>
              <a:rPr lang="zh-CN" altLang="en-US" spc="-5" dirty="0" smtClean="0"/>
              <a:t>乘法 </a:t>
            </a:r>
            <a:r>
              <a:rPr spc="-5" dirty="0" smtClean="0"/>
              <a:t>(</a:t>
            </a:r>
            <a:r>
              <a:rPr spc="-5" dirty="0">
                <a:latin typeface="Courier New"/>
                <a:cs typeface="Courier New"/>
              </a:rPr>
              <a:t>jki</a:t>
            </a:r>
            <a:r>
              <a:rPr spc="-5"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571500" y="1770888"/>
            <a:ext cx="4495799" cy="2659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0352" y="1682496"/>
            <a:ext cx="4500371" cy="281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737" y="1766887"/>
            <a:ext cx="4352925" cy="2515870"/>
          </a:xfrm>
          <a:custGeom>
            <a:avLst/>
            <a:gdLst/>
            <a:ahLst/>
            <a:cxnLst/>
            <a:rect l="l" t="t" r="r" b="b"/>
            <a:pathLst>
              <a:path w="4352925" h="2515870">
                <a:moveTo>
                  <a:pt x="0" y="0"/>
                </a:moveTo>
                <a:lnTo>
                  <a:pt x="4352925" y="0"/>
                </a:lnTo>
                <a:lnTo>
                  <a:pt x="4352925" y="2515819"/>
                </a:lnTo>
                <a:lnTo>
                  <a:pt x="0" y="2515819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6737" y="1766887"/>
            <a:ext cx="4352925" cy="2515870"/>
          </a:xfrm>
          <a:custGeom>
            <a:avLst/>
            <a:gdLst/>
            <a:ahLst/>
            <a:cxnLst/>
            <a:rect l="l" t="t" r="r" b="b"/>
            <a:pathLst>
              <a:path w="4352925" h="2515870">
                <a:moveTo>
                  <a:pt x="0" y="0"/>
                </a:moveTo>
                <a:lnTo>
                  <a:pt x="4352925" y="0"/>
                </a:lnTo>
                <a:lnTo>
                  <a:pt x="4352925" y="2515819"/>
                </a:lnTo>
                <a:lnTo>
                  <a:pt x="0" y="251581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6996" y="1712277"/>
            <a:ext cx="3972560" cy="219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/* </a:t>
            </a:r>
            <a:r>
              <a:rPr sz="1800" b="1" spc="-10" dirty="0">
                <a:latin typeface="Courier New"/>
                <a:cs typeface="Courier New"/>
              </a:rPr>
              <a:t>jki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274320" marR="824865" indent="-274955">
              <a:lnSpc>
                <a:spcPct val="114999"/>
              </a:lnSpc>
            </a:pPr>
            <a:r>
              <a:rPr sz="1800" b="1" spc="-5" dirty="0">
                <a:latin typeface="Courier New"/>
                <a:cs typeface="Courier New"/>
              </a:rPr>
              <a:t>for </a:t>
            </a:r>
            <a:r>
              <a:rPr sz="1800" b="1" spc="-10" dirty="0">
                <a:latin typeface="Courier New"/>
                <a:cs typeface="Courier New"/>
              </a:rPr>
              <a:t>(j=0; </a:t>
            </a:r>
            <a:r>
              <a:rPr sz="1800" b="1" spc="-5" dirty="0">
                <a:latin typeface="Courier New"/>
                <a:cs typeface="Courier New"/>
              </a:rPr>
              <a:t>j&lt;n; j++) {  </a:t>
            </a:r>
            <a:r>
              <a:rPr sz="1800" b="1" spc="-10" dirty="0">
                <a:latin typeface="Courier New"/>
                <a:cs typeface="Courier New"/>
              </a:rPr>
              <a:t>for (k=0; </a:t>
            </a:r>
            <a:r>
              <a:rPr sz="1800" b="1" spc="-5" dirty="0">
                <a:latin typeface="Courier New"/>
                <a:cs typeface="Courier New"/>
              </a:rPr>
              <a:t>k&lt;n; k++)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46735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latin typeface="Courier New"/>
                <a:cs typeface="Courier New"/>
              </a:rPr>
              <a:t>r =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b[k][j];</a:t>
            </a:r>
            <a:endParaRPr sz="1800">
              <a:latin typeface="Courier New"/>
              <a:cs typeface="Courier New"/>
            </a:endParaRPr>
          </a:p>
          <a:p>
            <a:pPr marL="819785" marR="5080" indent="-273050">
              <a:lnSpc>
                <a:spcPct val="114999"/>
              </a:lnSpc>
            </a:pPr>
            <a:r>
              <a:rPr sz="1800" b="1" spc="-10" dirty="0">
                <a:latin typeface="Courier New"/>
                <a:cs typeface="Courier New"/>
              </a:rPr>
              <a:t>for (i=0; </a:t>
            </a:r>
            <a:r>
              <a:rPr sz="1800" b="1" spc="-5" dirty="0">
                <a:latin typeface="Courier New"/>
                <a:cs typeface="Courier New"/>
              </a:rPr>
              <a:t>i&lt;n; </a:t>
            </a:r>
            <a:r>
              <a:rPr sz="1800" b="1" spc="-15" dirty="0">
                <a:latin typeface="Courier New"/>
                <a:cs typeface="Courier New"/>
              </a:rPr>
              <a:t>i++) 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c[i][j]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+=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a[i][k]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*</a:t>
            </a:r>
            <a:r>
              <a:rPr sz="1800" b="1" spc="-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r;</a:t>
            </a:r>
            <a:endParaRPr sz="1800">
              <a:latin typeface="Courier New"/>
              <a:cs typeface="Courier New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7453" y="3920553"/>
            <a:ext cx="14986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40350" y="2432050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7950" y="2432050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49900" y="2987294"/>
            <a:ext cx="172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69248" y="2987294"/>
            <a:ext cx="1638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26496" y="2987294"/>
            <a:ext cx="1612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34341" y="2085572"/>
            <a:ext cx="43180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j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92900" y="28321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50800" y="0"/>
                </a:lnTo>
                <a:lnTo>
                  <a:pt x="50800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559550" y="2432050"/>
            <a:ext cx="596900" cy="520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000" dirty="0">
                <a:latin typeface="Calibri"/>
                <a:cs typeface="Calibri"/>
              </a:rPr>
              <a:t>(k,j)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03900" y="24257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533400"/>
                </a:moveTo>
                <a:lnTo>
                  <a:pt x="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86700" y="2438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533400"/>
                </a:moveTo>
                <a:lnTo>
                  <a:pt x="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346577" y="1476016"/>
            <a:ext cx="115760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 marR="5080" indent="-254635">
              <a:lnSpc>
                <a:spcPct val="150000"/>
              </a:lnSpc>
            </a:pPr>
            <a:r>
              <a:rPr lang="zh-CN" altLang="en-US" sz="2000" spc="-5" dirty="0">
                <a:cs typeface="Calibri"/>
              </a:rPr>
              <a:t>内部循环</a:t>
            </a:r>
            <a:r>
              <a:rPr sz="2000" spc="-5" dirty="0" smtClean="0">
                <a:latin typeface="Calibri"/>
                <a:cs typeface="Calibri"/>
              </a:rPr>
              <a:t>:  </a:t>
            </a:r>
            <a:r>
              <a:rPr sz="2000" dirty="0">
                <a:latin typeface="Calibri"/>
                <a:cs typeface="Calibri"/>
              </a:rPr>
              <a:t>(*,k)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216647" y="3894891"/>
            <a:ext cx="9023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804" marR="5080" indent="-205740" algn="ctr">
              <a:lnSpc>
                <a:spcPct val="100000"/>
              </a:lnSpc>
            </a:pPr>
            <a:r>
              <a:rPr lang="zh-CN" altLang="en-US" sz="2000" spc="-5" dirty="0" smtClean="0">
                <a:latin typeface="Calibri"/>
                <a:cs typeface="Calibri"/>
              </a:rPr>
              <a:t>列式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38800" y="3399483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00703" y="333598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550390" y="3894873"/>
            <a:ext cx="9023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804" marR="5080" indent="-205740" algn="ctr">
              <a:lnSpc>
                <a:spcPct val="100000"/>
              </a:lnSpc>
            </a:pPr>
            <a:r>
              <a:rPr lang="zh-CN" altLang="en-US" sz="2000" spc="-5" dirty="0" smtClean="0">
                <a:latin typeface="Calibri"/>
                <a:cs typeface="Calibri"/>
              </a:rPr>
              <a:t>列式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024814" y="3399483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86717" y="333598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558030" y="3894873"/>
            <a:ext cx="5645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dirty="0">
                <a:latin typeface="Calibri"/>
                <a:cs typeface="Calibri"/>
              </a:rPr>
              <a:t>固定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815785" y="340742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77688" y="334391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22287" y="4893500"/>
            <a:ext cx="389762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u="heavy" spc="-5" dirty="0">
                <a:cs typeface="Calibri"/>
              </a:rPr>
              <a:t>每个内部循环迭代不命中</a:t>
            </a:r>
            <a:r>
              <a:rPr sz="2400" u="heavy" spc="-1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  <p:sp>
        <p:nvSpPr>
          <p:cNvPr id="31" name="object 31"/>
          <p:cNvSpPr txBox="1"/>
          <p:nvPr/>
        </p:nvSpPr>
        <p:spPr>
          <a:xfrm>
            <a:off x="1302575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350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1.0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74175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9220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B  </a:t>
            </a:r>
            <a:r>
              <a:rPr sz="2400" spc="-5" dirty="0">
                <a:latin typeface="Calibri"/>
                <a:cs typeface="Calibri"/>
              </a:rPr>
              <a:t>0.0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87863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112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C  </a:t>
            </a:r>
            <a:r>
              <a:rPr sz="2400" spc="-5" dirty="0">
                <a:latin typeface="Calibri"/>
                <a:cs typeface="Calibri"/>
              </a:rPr>
              <a:t>1.0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12837" y="3992912"/>
            <a:ext cx="164973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matmult/mm.c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22227" y="6054958"/>
            <a:ext cx="374459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latin typeface="Arial Narrow"/>
                <a:cs typeface="Arial Narrow"/>
              </a:rPr>
              <a:t>块大小 </a:t>
            </a:r>
            <a:r>
              <a:rPr sz="2400" b="1" dirty="0" smtClean="0">
                <a:latin typeface="Arial Narrow"/>
                <a:cs typeface="Arial Narrow"/>
              </a:rPr>
              <a:t>= </a:t>
            </a:r>
            <a:r>
              <a:rPr sz="2400" b="1" spc="-5" dirty="0">
                <a:latin typeface="Arial Narrow"/>
                <a:cs typeface="Arial Narrow"/>
              </a:rPr>
              <a:t>32B </a:t>
            </a:r>
            <a:r>
              <a:rPr sz="2400" b="1" dirty="0" smtClean="0">
                <a:latin typeface="Arial Narrow"/>
                <a:cs typeface="Arial Narrow"/>
              </a:rPr>
              <a:t>(</a:t>
            </a:r>
            <a:r>
              <a:rPr lang="en-US" sz="2400" b="1" dirty="0">
                <a:latin typeface="Arial Narrow"/>
                <a:cs typeface="Arial Narrow"/>
              </a:rPr>
              <a:t>4</a:t>
            </a:r>
            <a:r>
              <a:rPr sz="2400" b="1" spc="-20" dirty="0" smtClean="0">
                <a:latin typeface="Arial Narrow"/>
                <a:cs typeface="Arial Narrow"/>
              </a:rPr>
              <a:t> </a:t>
            </a:r>
            <a:r>
              <a:rPr sz="2400" b="1" spc="-5" dirty="0">
                <a:latin typeface="Arial Narrow"/>
                <a:cs typeface="Arial Narrow"/>
              </a:rPr>
              <a:t>doubles)</a:t>
            </a:r>
            <a:endParaRPr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08362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495114"/>
            <a:ext cx="529018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矩阵</a:t>
            </a:r>
            <a:r>
              <a:rPr lang="zh-CN" altLang="en-US" spc="-5" dirty="0" smtClean="0"/>
              <a:t>乘法 </a:t>
            </a:r>
            <a:r>
              <a:rPr spc="-5" dirty="0" smtClean="0"/>
              <a:t>(</a:t>
            </a:r>
            <a:r>
              <a:rPr spc="-5" dirty="0">
                <a:latin typeface="Courier New"/>
                <a:cs typeface="Courier New"/>
              </a:rPr>
              <a:t>kji</a:t>
            </a:r>
            <a:r>
              <a:rPr spc="-5"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621791" y="1787651"/>
            <a:ext cx="4661915" cy="2659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2168" y="1697736"/>
            <a:ext cx="4500371" cy="281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7537" y="1782762"/>
            <a:ext cx="4518025" cy="2515870"/>
          </a:xfrm>
          <a:custGeom>
            <a:avLst/>
            <a:gdLst/>
            <a:ahLst/>
            <a:cxnLst/>
            <a:rect l="l" t="t" r="r" b="b"/>
            <a:pathLst>
              <a:path w="4518025" h="2515870">
                <a:moveTo>
                  <a:pt x="0" y="0"/>
                </a:moveTo>
                <a:lnTo>
                  <a:pt x="4518025" y="0"/>
                </a:lnTo>
                <a:lnTo>
                  <a:pt x="4518025" y="2515819"/>
                </a:lnTo>
                <a:lnTo>
                  <a:pt x="0" y="2515819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7537" y="1782762"/>
            <a:ext cx="4518025" cy="2515870"/>
          </a:xfrm>
          <a:custGeom>
            <a:avLst/>
            <a:gdLst/>
            <a:ahLst/>
            <a:cxnLst/>
            <a:rect l="l" t="t" r="r" b="b"/>
            <a:pathLst>
              <a:path w="4518025" h="2515870">
                <a:moveTo>
                  <a:pt x="0" y="0"/>
                </a:moveTo>
                <a:lnTo>
                  <a:pt x="4518025" y="0"/>
                </a:lnTo>
                <a:lnTo>
                  <a:pt x="4518025" y="2515819"/>
                </a:lnTo>
                <a:lnTo>
                  <a:pt x="0" y="251581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7796" y="1728152"/>
            <a:ext cx="3972560" cy="219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/* </a:t>
            </a:r>
            <a:r>
              <a:rPr sz="1800" b="1" spc="-10" dirty="0">
                <a:latin typeface="Courier New"/>
                <a:cs typeface="Courier New"/>
              </a:rPr>
              <a:t>kji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274320" marR="824865" indent="-274320">
              <a:lnSpc>
                <a:spcPct val="114999"/>
              </a:lnSpc>
            </a:pPr>
            <a:r>
              <a:rPr sz="1800" b="1" spc="-5" dirty="0">
                <a:latin typeface="Courier New"/>
                <a:cs typeface="Courier New"/>
              </a:rPr>
              <a:t>for </a:t>
            </a:r>
            <a:r>
              <a:rPr sz="1800" b="1" spc="-10" dirty="0">
                <a:latin typeface="Courier New"/>
                <a:cs typeface="Courier New"/>
              </a:rPr>
              <a:t>(k=0; </a:t>
            </a:r>
            <a:r>
              <a:rPr sz="1800" b="1" spc="-5" dirty="0">
                <a:latin typeface="Courier New"/>
                <a:cs typeface="Courier New"/>
              </a:rPr>
              <a:t>k&lt;n; k++) {  </a:t>
            </a:r>
            <a:r>
              <a:rPr sz="1800" b="1" spc="-10" dirty="0">
                <a:latin typeface="Courier New"/>
                <a:cs typeface="Courier New"/>
              </a:rPr>
              <a:t>for (j=0; </a:t>
            </a:r>
            <a:r>
              <a:rPr sz="1800" b="1" spc="-5" dirty="0">
                <a:latin typeface="Courier New"/>
                <a:cs typeface="Courier New"/>
              </a:rPr>
              <a:t>j&lt;n; j++)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46735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latin typeface="Courier New"/>
                <a:cs typeface="Courier New"/>
              </a:rPr>
              <a:t>r =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b[k][j];</a:t>
            </a:r>
            <a:endParaRPr sz="1800">
              <a:latin typeface="Courier New"/>
              <a:cs typeface="Courier New"/>
            </a:endParaRPr>
          </a:p>
          <a:p>
            <a:pPr marL="819785" marR="5080" indent="-273050">
              <a:lnSpc>
                <a:spcPct val="114999"/>
              </a:lnSpc>
            </a:pPr>
            <a:r>
              <a:rPr sz="1800" b="1" spc="-10" dirty="0">
                <a:latin typeface="Courier New"/>
                <a:cs typeface="Courier New"/>
              </a:rPr>
              <a:t>for (i=0; </a:t>
            </a:r>
            <a:r>
              <a:rPr sz="1800" b="1" spc="-5" dirty="0">
                <a:latin typeface="Courier New"/>
                <a:cs typeface="Courier New"/>
              </a:rPr>
              <a:t>i&lt;n; </a:t>
            </a:r>
            <a:r>
              <a:rPr sz="1800" b="1" spc="-10" dirty="0">
                <a:latin typeface="Courier New"/>
                <a:cs typeface="Courier New"/>
              </a:rPr>
              <a:t>i++) 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c[i][j]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+=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a[i][k]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*</a:t>
            </a:r>
            <a:r>
              <a:rPr sz="1800" b="1" spc="-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r;</a:t>
            </a:r>
            <a:endParaRPr sz="1800">
              <a:latin typeface="Courier New"/>
              <a:cs typeface="Courier New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8025" y="3936428"/>
            <a:ext cx="14986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57850" y="260667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45450" y="260667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67400" y="3152394"/>
            <a:ext cx="172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86748" y="3152394"/>
            <a:ext cx="1638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07622" y="3152394"/>
            <a:ext cx="1612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52096" y="2301573"/>
            <a:ext cx="43180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,j)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10400" y="30067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50800" y="0"/>
                </a:lnTo>
                <a:lnTo>
                  <a:pt x="50800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877050" y="2606675"/>
            <a:ext cx="596900" cy="520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000" dirty="0">
                <a:latin typeface="Calibri"/>
                <a:cs typeface="Calibri"/>
              </a:rPr>
              <a:t>(k,j)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21400" y="260032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533400"/>
                </a:moveTo>
                <a:lnTo>
                  <a:pt x="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04200" y="261302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533400"/>
                </a:moveTo>
                <a:lnTo>
                  <a:pt x="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664076" y="1717398"/>
            <a:ext cx="1157605" cy="898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 marR="5080" indent="-254635">
              <a:lnSpc>
                <a:spcPct val="145800"/>
              </a:lnSpc>
            </a:pPr>
            <a:r>
              <a:rPr lang="zh-CN" altLang="en-US" sz="2000" spc="-5" dirty="0">
                <a:cs typeface="Calibri"/>
              </a:rPr>
              <a:t>内部循环</a:t>
            </a:r>
            <a:r>
              <a:rPr sz="2000" spc="-5" dirty="0" smtClean="0">
                <a:latin typeface="Calibri"/>
                <a:cs typeface="Calibri"/>
              </a:rPr>
              <a:t>:  </a:t>
            </a:r>
            <a:r>
              <a:rPr sz="2000" dirty="0">
                <a:latin typeface="Calibri"/>
                <a:cs typeface="Calibri"/>
              </a:rPr>
              <a:t>(*,k)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98819" y="4193761"/>
            <a:ext cx="5645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dirty="0">
                <a:latin typeface="Calibri"/>
                <a:cs typeface="Calibri"/>
              </a:rPr>
              <a:t>固定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156451" y="3573462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18355" y="35099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492989" y="4193794"/>
            <a:ext cx="9023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804" marR="5080" indent="-205740" algn="ctr">
              <a:lnSpc>
                <a:spcPct val="100000"/>
              </a:lnSpc>
            </a:pPr>
            <a:r>
              <a:rPr lang="zh-CN" altLang="en-US" sz="2000" spc="-5" dirty="0" smtClean="0">
                <a:latin typeface="Calibri"/>
                <a:cs typeface="Calibri"/>
              </a:rPr>
              <a:t>列式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967412" y="3565525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29316" y="350202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006791" y="4193794"/>
            <a:ext cx="9023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804" marR="5080" indent="-205740" algn="ctr">
              <a:lnSpc>
                <a:spcPct val="100000"/>
              </a:lnSpc>
            </a:pPr>
            <a:r>
              <a:rPr lang="zh-CN" altLang="en-US" sz="2000" spc="-5" dirty="0" smtClean="0">
                <a:latin typeface="Calibri"/>
                <a:cs typeface="Calibri"/>
              </a:rPr>
              <a:t>列式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405814" y="3565525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67717" y="350202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22287" y="4893500"/>
            <a:ext cx="389762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u="heavy" spc="-5" dirty="0">
                <a:cs typeface="Calibri"/>
              </a:rPr>
              <a:t>每个内部循环迭代不命中</a:t>
            </a:r>
            <a:r>
              <a:rPr sz="2400" u="heavy" spc="-1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  <p:sp>
        <p:nvSpPr>
          <p:cNvPr id="31" name="object 31"/>
          <p:cNvSpPr txBox="1"/>
          <p:nvPr/>
        </p:nvSpPr>
        <p:spPr>
          <a:xfrm>
            <a:off x="1302575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350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1.0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74175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9220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B  </a:t>
            </a:r>
            <a:r>
              <a:rPr sz="2400" spc="-5" dirty="0">
                <a:latin typeface="Calibri"/>
                <a:cs typeface="Calibri"/>
              </a:rPr>
              <a:t>0.0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87863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112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C  </a:t>
            </a:r>
            <a:r>
              <a:rPr sz="2400" spc="-5" dirty="0">
                <a:latin typeface="Calibri"/>
                <a:cs typeface="Calibri"/>
              </a:rPr>
              <a:t>1.0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73173" y="3969575"/>
            <a:ext cx="164973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matmult/mm.c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22227" y="6054958"/>
            <a:ext cx="374459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latin typeface="Arial Narrow"/>
                <a:cs typeface="Arial Narrow"/>
              </a:rPr>
              <a:t>块大小 </a:t>
            </a:r>
            <a:r>
              <a:rPr sz="2400" b="1" dirty="0" smtClean="0">
                <a:latin typeface="Arial Narrow"/>
                <a:cs typeface="Arial Narrow"/>
              </a:rPr>
              <a:t>= </a:t>
            </a:r>
            <a:r>
              <a:rPr sz="2400" b="1" spc="-5" dirty="0">
                <a:latin typeface="Arial Narrow"/>
                <a:cs typeface="Arial Narrow"/>
              </a:rPr>
              <a:t>32B </a:t>
            </a:r>
            <a:r>
              <a:rPr sz="2400" b="1" dirty="0" smtClean="0">
                <a:latin typeface="Arial Narrow"/>
                <a:cs typeface="Arial Narrow"/>
              </a:rPr>
              <a:t>(</a:t>
            </a:r>
            <a:r>
              <a:rPr lang="en-US" sz="2400" b="1" dirty="0">
                <a:latin typeface="Arial Narrow"/>
                <a:cs typeface="Arial Narrow"/>
              </a:rPr>
              <a:t>4</a:t>
            </a:r>
            <a:r>
              <a:rPr sz="2400" b="1" spc="-20" dirty="0" smtClean="0">
                <a:latin typeface="Arial Narrow"/>
                <a:cs typeface="Arial Narrow"/>
              </a:rPr>
              <a:t> </a:t>
            </a:r>
            <a:r>
              <a:rPr sz="2400" b="1" spc="-5" dirty="0">
                <a:latin typeface="Arial Narrow"/>
                <a:cs typeface="Arial Narrow"/>
              </a:rPr>
              <a:t>doubles)</a:t>
            </a:r>
            <a:endParaRPr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4268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09583" y="6649370"/>
            <a:ext cx="15367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latin typeface="Calibri"/>
                <a:cs typeface="Calibri"/>
              </a:rPr>
              <a:t>44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9358" y="5073650"/>
            <a:ext cx="3497579" cy="178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Computer </a:t>
            </a:r>
            <a:r>
              <a:rPr sz="1000" spc="-10" dirty="0">
                <a:latin typeface="Calibri"/>
                <a:cs typeface="Calibri"/>
              </a:rPr>
              <a:t>Systems: </a:t>
            </a:r>
            <a:r>
              <a:rPr sz="1000" spc="-5" dirty="0">
                <a:latin typeface="Calibri"/>
                <a:cs typeface="Calibri"/>
              </a:rPr>
              <a:t>A Programmer’s </a:t>
            </a:r>
            <a:r>
              <a:rPr sz="1000" spc="-10" dirty="0">
                <a:latin typeface="Calibri"/>
                <a:cs typeface="Calibri"/>
              </a:rPr>
              <a:t>Perspective, </a:t>
            </a:r>
            <a:r>
              <a:rPr sz="1000" spc="-5" dirty="0">
                <a:latin typeface="Calibri"/>
                <a:cs typeface="Calibri"/>
              </a:rPr>
              <a:t>Third</a:t>
            </a:r>
            <a:r>
              <a:rPr sz="1000" spc="1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Edition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5758" y="382523"/>
            <a:ext cx="648208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/>
              <a:t>矩阵乘法总结</a:t>
            </a: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5564187" y="1389126"/>
            <a:ext cx="3198813" cy="9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ijk</a:t>
            </a:r>
            <a:r>
              <a:rPr sz="2000" b="1" spc="-819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alibri"/>
                <a:cs typeface="Calibri"/>
              </a:rPr>
              <a:t>(&amp; </a:t>
            </a:r>
            <a:r>
              <a:rPr sz="2000" b="1" spc="-5" dirty="0">
                <a:latin typeface="Courier New"/>
                <a:cs typeface="Courier New"/>
              </a:rPr>
              <a:t>jik</a:t>
            </a:r>
            <a:r>
              <a:rPr sz="2000" b="1" spc="-5" dirty="0">
                <a:latin typeface="Calibri"/>
                <a:cs typeface="Calibri"/>
              </a:rPr>
              <a:t>):</a:t>
            </a:r>
            <a:endParaRPr sz="2000" dirty="0">
              <a:latin typeface="Calibri"/>
              <a:cs typeface="Calibri"/>
            </a:endParaRPr>
          </a:p>
          <a:p>
            <a:pPr marL="309880" indent="-182880">
              <a:lnSpc>
                <a:spcPct val="100000"/>
              </a:lnSpc>
              <a:spcBef>
                <a:spcPts val="80"/>
              </a:spcBef>
              <a:buChar char="•"/>
              <a:tabLst>
                <a:tab pos="310515" algn="l"/>
              </a:tabLst>
            </a:pPr>
            <a:r>
              <a:rPr sz="2000" dirty="0">
                <a:latin typeface="Calibri"/>
                <a:cs typeface="Calibri"/>
              </a:rPr>
              <a:t>2 </a:t>
            </a:r>
            <a:r>
              <a:rPr lang="zh-CN" altLang="en-US" sz="2000" spc="-5" dirty="0">
                <a:latin typeface="Calibri"/>
                <a:cs typeface="Calibri"/>
              </a:rPr>
              <a:t>加载</a:t>
            </a:r>
            <a:r>
              <a:rPr sz="2000" spc="-5" dirty="0" smtClean="0">
                <a:latin typeface="Calibri"/>
                <a:cs typeface="Calibri"/>
              </a:rPr>
              <a:t>, </a:t>
            </a:r>
            <a:r>
              <a:rPr sz="2000" dirty="0">
                <a:latin typeface="Calibri"/>
                <a:cs typeface="Calibri"/>
              </a:rPr>
              <a:t>0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lang="zh-CN" altLang="en-US" sz="2000" spc="-15" dirty="0">
                <a:latin typeface="Calibri"/>
                <a:cs typeface="Calibri"/>
              </a:rPr>
              <a:t>存储</a:t>
            </a:r>
            <a:endParaRPr sz="2000" dirty="0">
              <a:latin typeface="Calibri"/>
              <a:cs typeface="Calibri"/>
            </a:endParaRPr>
          </a:p>
          <a:p>
            <a:pPr marL="309880" indent="-182880">
              <a:lnSpc>
                <a:spcPct val="100000"/>
              </a:lnSpc>
              <a:buChar char="•"/>
              <a:tabLst>
                <a:tab pos="310515" algn="l"/>
              </a:tabLst>
            </a:pPr>
            <a:r>
              <a:rPr lang="zh-CN" altLang="en-US" sz="2000" spc="-5" dirty="0" smtClean="0">
                <a:latin typeface="Calibri"/>
                <a:cs typeface="Calibri"/>
              </a:rPr>
              <a:t>不命中率</a:t>
            </a:r>
            <a:r>
              <a:rPr sz="2000" spc="-5" dirty="0" smtClean="0">
                <a:latin typeface="Calibri"/>
                <a:cs typeface="Calibri"/>
              </a:rPr>
              <a:t>/</a:t>
            </a:r>
            <a:r>
              <a:rPr lang="zh-CN" altLang="en-US" sz="2000" spc="-5" dirty="0" smtClean="0">
                <a:latin typeface="Calibri"/>
                <a:cs typeface="Calibri"/>
              </a:rPr>
              <a:t>迭代次数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1.25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4468" y="3330545"/>
            <a:ext cx="3122331" cy="9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kij</a:t>
            </a:r>
            <a:r>
              <a:rPr sz="2000" b="1" spc="-819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alibri"/>
                <a:cs typeface="Calibri"/>
              </a:rPr>
              <a:t>(&amp; </a:t>
            </a:r>
            <a:r>
              <a:rPr sz="2000" b="1" spc="-5" dirty="0">
                <a:latin typeface="Courier New"/>
                <a:cs typeface="Courier New"/>
              </a:rPr>
              <a:t>ikj</a:t>
            </a:r>
            <a:r>
              <a:rPr sz="2000" b="1" spc="-5" dirty="0">
                <a:latin typeface="Calibri"/>
                <a:cs typeface="Calibri"/>
              </a:rPr>
              <a:t>):</a:t>
            </a:r>
            <a:endParaRPr sz="2000" dirty="0">
              <a:latin typeface="Calibri"/>
              <a:cs typeface="Calibri"/>
            </a:endParaRPr>
          </a:p>
          <a:p>
            <a:pPr marL="309880" indent="-182880">
              <a:lnSpc>
                <a:spcPct val="100000"/>
              </a:lnSpc>
              <a:spcBef>
                <a:spcPts val="80"/>
              </a:spcBef>
              <a:buChar char="•"/>
              <a:tabLst>
                <a:tab pos="310515" algn="l"/>
              </a:tabLst>
            </a:pPr>
            <a:r>
              <a:rPr sz="2000" dirty="0" smtClean="0">
                <a:latin typeface="Calibri"/>
                <a:cs typeface="Calibri"/>
              </a:rPr>
              <a:t>2</a:t>
            </a:r>
            <a:r>
              <a:rPr lang="zh-CN" altLang="en-US" sz="2000" spc="-5" dirty="0">
                <a:cs typeface="Calibri"/>
              </a:rPr>
              <a:t>加载</a:t>
            </a:r>
            <a:r>
              <a:rPr sz="2000" spc="-5" dirty="0" smtClean="0">
                <a:latin typeface="Calibri"/>
                <a:cs typeface="Calibri"/>
              </a:rPr>
              <a:t>, </a:t>
            </a:r>
            <a:r>
              <a:rPr sz="2000" dirty="0" smtClean="0">
                <a:latin typeface="Calibri"/>
                <a:cs typeface="Calibri"/>
              </a:rPr>
              <a:t>1</a:t>
            </a:r>
            <a:r>
              <a:rPr lang="zh-CN" altLang="en-US" sz="2000" spc="-15" dirty="0">
                <a:cs typeface="Calibri"/>
              </a:rPr>
              <a:t>存储</a:t>
            </a:r>
            <a:endParaRPr lang="zh-CN" altLang="en-US" sz="2000" dirty="0">
              <a:cs typeface="Calibri"/>
            </a:endParaRPr>
          </a:p>
          <a:p>
            <a:pPr marL="309245" indent="-182880">
              <a:lnSpc>
                <a:spcPct val="100000"/>
              </a:lnSpc>
              <a:buChar char="•"/>
              <a:tabLst>
                <a:tab pos="309880" algn="l"/>
              </a:tabLst>
            </a:pPr>
            <a:r>
              <a:rPr lang="zh-CN" altLang="en-US" sz="2000" spc="-5" dirty="0">
                <a:cs typeface="Calibri"/>
              </a:rPr>
              <a:t>不命中率</a:t>
            </a:r>
            <a:r>
              <a:rPr lang="en-US" altLang="zh-CN" sz="2000" spc="-5" dirty="0">
                <a:cs typeface="Calibri"/>
              </a:rPr>
              <a:t>/</a:t>
            </a:r>
            <a:r>
              <a:rPr lang="zh-CN" altLang="en-US" sz="2000" spc="-5" dirty="0">
                <a:cs typeface="Calibri"/>
              </a:rPr>
              <a:t>迭代次数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0.5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64468" y="5202322"/>
            <a:ext cx="3046131" cy="9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jki</a:t>
            </a:r>
            <a:r>
              <a:rPr sz="2000" b="1" spc="-819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alibri"/>
                <a:cs typeface="Calibri"/>
              </a:rPr>
              <a:t>(&amp; </a:t>
            </a:r>
            <a:r>
              <a:rPr sz="2000" b="1" spc="-5" dirty="0">
                <a:latin typeface="Courier New"/>
                <a:cs typeface="Courier New"/>
              </a:rPr>
              <a:t>kji</a:t>
            </a:r>
            <a:r>
              <a:rPr sz="2000" b="1" spc="-5" dirty="0">
                <a:latin typeface="Calibri"/>
                <a:cs typeface="Calibri"/>
              </a:rPr>
              <a:t>):</a:t>
            </a:r>
            <a:endParaRPr sz="2000" dirty="0">
              <a:latin typeface="Calibri"/>
              <a:cs typeface="Calibri"/>
            </a:endParaRPr>
          </a:p>
          <a:p>
            <a:pPr marL="309880" indent="-182880">
              <a:lnSpc>
                <a:spcPct val="100000"/>
              </a:lnSpc>
              <a:spcBef>
                <a:spcPts val="80"/>
              </a:spcBef>
              <a:buChar char="•"/>
              <a:tabLst>
                <a:tab pos="310515" algn="l"/>
              </a:tabLst>
            </a:pPr>
            <a:r>
              <a:rPr sz="2000" dirty="0" smtClean="0">
                <a:latin typeface="Calibri"/>
                <a:cs typeface="Calibri"/>
              </a:rPr>
              <a:t>2</a:t>
            </a:r>
            <a:r>
              <a:rPr lang="zh-CN" altLang="en-US" sz="2000" spc="-5" dirty="0">
                <a:cs typeface="Calibri"/>
              </a:rPr>
              <a:t>加载</a:t>
            </a:r>
            <a:r>
              <a:rPr sz="2000" spc="-5" dirty="0" smtClean="0">
                <a:latin typeface="Calibri"/>
                <a:cs typeface="Calibri"/>
              </a:rPr>
              <a:t>, </a:t>
            </a:r>
            <a:r>
              <a:rPr sz="2000" dirty="0" smtClean="0">
                <a:latin typeface="Calibri"/>
                <a:cs typeface="Calibri"/>
              </a:rPr>
              <a:t>1</a:t>
            </a:r>
            <a:r>
              <a:rPr lang="zh-CN" altLang="en-US" sz="2000" spc="-15" dirty="0">
                <a:cs typeface="Calibri"/>
              </a:rPr>
              <a:t>存储</a:t>
            </a:r>
            <a:endParaRPr lang="zh-CN" altLang="en-US" sz="2000" dirty="0">
              <a:cs typeface="Calibri"/>
            </a:endParaRPr>
          </a:p>
          <a:p>
            <a:pPr marL="309245" indent="-182880">
              <a:lnSpc>
                <a:spcPct val="100000"/>
              </a:lnSpc>
              <a:buChar char="•"/>
              <a:tabLst>
                <a:tab pos="309880" algn="l"/>
              </a:tabLst>
            </a:pPr>
            <a:r>
              <a:rPr lang="zh-CN" altLang="en-US" sz="2000" spc="-5" dirty="0">
                <a:cs typeface="Calibri"/>
              </a:rPr>
              <a:t>不命中率</a:t>
            </a:r>
            <a:r>
              <a:rPr lang="en-US" altLang="zh-CN" sz="2000" spc="-5" dirty="0">
                <a:cs typeface="Calibri"/>
              </a:rPr>
              <a:t>/</a:t>
            </a:r>
            <a:r>
              <a:rPr lang="zh-CN" altLang="en-US" sz="2000" spc="-5" dirty="0">
                <a:cs typeface="Calibri"/>
              </a:rPr>
              <a:t>迭代次数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2.0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5400" y="1058862"/>
            <a:ext cx="3481704" cy="20828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430"/>
              </a:lnSpc>
            </a:pPr>
            <a:r>
              <a:rPr sz="1400" b="1" spc="-5" dirty="0">
                <a:latin typeface="Courier New"/>
                <a:cs typeface="Courier New"/>
              </a:rPr>
              <a:t>for (i=0; i&lt;n; i++)</a:t>
            </a:r>
            <a:r>
              <a:rPr sz="1400" b="1" spc="-8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03225" marR="929005" indent="-106680">
              <a:lnSpc>
                <a:spcPct val="120000"/>
              </a:lnSpc>
            </a:pPr>
            <a:r>
              <a:rPr sz="1400" b="1" spc="-5" dirty="0">
                <a:latin typeface="Courier New"/>
                <a:cs typeface="Courier New"/>
              </a:rPr>
              <a:t>for (j=0; j&lt;n; j++) </a:t>
            </a:r>
            <a:r>
              <a:rPr sz="1400" b="1" dirty="0">
                <a:latin typeface="Courier New"/>
                <a:cs typeface="Courier New"/>
              </a:rPr>
              <a:t>{  </a:t>
            </a:r>
            <a:r>
              <a:rPr sz="1400" b="1" spc="-5" dirty="0">
                <a:latin typeface="Courier New"/>
                <a:cs typeface="Courier New"/>
              </a:rPr>
              <a:t>sum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-8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0.0;</a:t>
            </a:r>
            <a:endParaRPr sz="1400">
              <a:latin typeface="Courier New"/>
              <a:cs typeface="Courier New"/>
            </a:endParaRPr>
          </a:p>
          <a:p>
            <a:pPr marL="403225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latin typeface="Courier New"/>
                <a:cs typeface="Courier New"/>
              </a:rPr>
              <a:t>for (k=0; k&lt;n;</a:t>
            </a:r>
            <a:r>
              <a:rPr sz="1400" b="1" spc="-8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k++)</a:t>
            </a:r>
            <a:endParaRPr sz="1400">
              <a:latin typeface="Courier New"/>
              <a:cs typeface="Courier New"/>
            </a:endParaRPr>
          </a:p>
          <a:p>
            <a:pPr marL="403225" marR="186055" indent="212725">
              <a:lnSpc>
                <a:spcPct val="120000"/>
              </a:lnSpc>
            </a:pPr>
            <a:r>
              <a:rPr sz="1400" b="1" spc="-5" dirty="0">
                <a:latin typeface="Courier New"/>
                <a:cs typeface="Courier New"/>
              </a:rPr>
              <a:t>sum += a[i][k] </a:t>
            </a:r>
            <a:r>
              <a:rPr sz="1400" b="1" dirty="0">
                <a:latin typeface="Courier New"/>
                <a:cs typeface="Courier New"/>
              </a:rPr>
              <a:t>* </a:t>
            </a:r>
            <a:r>
              <a:rPr sz="1400" b="1" spc="-5" dirty="0">
                <a:latin typeface="Courier New"/>
                <a:cs typeface="Courier New"/>
              </a:rPr>
              <a:t>b[k][j];  c[i][j]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-8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sum;</a:t>
            </a:r>
            <a:endParaRPr sz="1400">
              <a:latin typeface="Courier New"/>
              <a:cs typeface="Courier New"/>
            </a:endParaRPr>
          </a:p>
          <a:p>
            <a:pPr marL="189865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83185">
              <a:lnSpc>
                <a:spcPct val="100000"/>
              </a:lnSpc>
              <a:spcBef>
                <a:spcPts val="334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5400" y="3221037"/>
            <a:ext cx="3481704" cy="178435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430"/>
              </a:lnSpc>
            </a:pPr>
            <a:r>
              <a:rPr sz="1400" b="1" spc="-5" dirty="0">
                <a:latin typeface="Courier New"/>
                <a:cs typeface="Courier New"/>
              </a:rPr>
              <a:t>for (k=0; k&lt;n; k++)</a:t>
            </a:r>
            <a:r>
              <a:rPr sz="1400" b="1" spc="-8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  <a:p>
            <a:pPr marL="297180" marR="1036319" indent="-106680">
              <a:lnSpc>
                <a:spcPct val="120000"/>
              </a:lnSpc>
            </a:pPr>
            <a:r>
              <a:rPr sz="1400" b="1" spc="-5" dirty="0">
                <a:latin typeface="Courier New"/>
                <a:cs typeface="Courier New"/>
              </a:rPr>
              <a:t>for (i=0; i&lt;n; i++) </a:t>
            </a:r>
            <a:r>
              <a:rPr sz="1400" b="1" dirty="0">
                <a:latin typeface="Courier New"/>
                <a:cs typeface="Courier New"/>
              </a:rPr>
              <a:t>{  r =</a:t>
            </a:r>
            <a:r>
              <a:rPr sz="1400" b="1" spc="-7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a[i][k];</a:t>
            </a:r>
            <a:endParaRPr sz="1400" dirty="0">
              <a:latin typeface="Courier New"/>
              <a:cs typeface="Courier New"/>
            </a:endParaRPr>
          </a:p>
          <a:p>
            <a:pPr marL="403225" marR="611505" indent="-106680">
              <a:lnSpc>
                <a:spcPct val="120000"/>
              </a:lnSpc>
            </a:pPr>
            <a:r>
              <a:rPr sz="1400" b="1" spc="-5" dirty="0">
                <a:latin typeface="Courier New"/>
                <a:cs typeface="Courier New"/>
              </a:rPr>
              <a:t>for (j=0; j&lt;n; j++)  c[i][j] += </a:t>
            </a:r>
            <a:r>
              <a:rPr sz="1400" b="1" dirty="0">
                <a:latin typeface="Courier New"/>
                <a:cs typeface="Courier New"/>
              </a:rPr>
              <a:t>r *</a:t>
            </a:r>
            <a:r>
              <a:rPr sz="1400" b="1" spc="-10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b[k][j];</a:t>
            </a:r>
            <a:endParaRPr sz="14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  <a:p>
            <a:pPr marL="83185">
              <a:lnSpc>
                <a:spcPct val="100000"/>
              </a:lnSpc>
              <a:spcBef>
                <a:spcPts val="334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5400" y="5073650"/>
            <a:ext cx="3481704" cy="178435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430"/>
              </a:lnSpc>
            </a:pPr>
            <a:r>
              <a:rPr sz="1400" b="1" spc="-5" dirty="0">
                <a:latin typeface="Courier New"/>
                <a:cs typeface="Courier New"/>
              </a:rPr>
              <a:t>for (j=0; j&lt;n; j++)</a:t>
            </a:r>
            <a:r>
              <a:rPr sz="1400" b="1" spc="-8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03225" marR="1036319" indent="-213360">
              <a:lnSpc>
                <a:spcPct val="120000"/>
              </a:lnSpc>
            </a:pPr>
            <a:r>
              <a:rPr sz="1400" b="1" spc="-5" dirty="0">
                <a:latin typeface="Courier New"/>
                <a:cs typeface="Courier New"/>
              </a:rPr>
              <a:t>for (k=0; k&lt;n; k++) </a:t>
            </a:r>
            <a:r>
              <a:rPr sz="1400" b="1" dirty="0">
                <a:latin typeface="Courier New"/>
                <a:cs typeface="Courier New"/>
              </a:rPr>
              <a:t>{  r =</a:t>
            </a:r>
            <a:r>
              <a:rPr sz="1400" b="1" spc="-114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b[k][j];</a:t>
            </a:r>
            <a:endParaRPr sz="1400">
              <a:latin typeface="Courier New"/>
              <a:cs typeface="Courier New"/>
            </a:endParaRPr>
          </a:p>
          <a:p>
            <a:pPr marL="509905" marR="505459" indent="-106680">
              <a:lnSpc>
                <a:spcPct val="120000"/>
              </a:lnSpc>
            </a:pPr>
            <a:r>
              <a:rPr sz="1400" b="1" spc="-5" dirty="0">
                <a:latin typeface="Courier New"/>
                <a:cs typeface="Courier New"/>
              </a:rPr>
              <a:t>for (i=0; i&lt;n; i++)  c[i][j] += a[i][k] </a:t>
            </a:r>
            <a:r>
              <a:rPr sz="1400" b="1" dirty="0">
                <a:latin typeface="Courier New"/>
                <a:cs typeface="Courier New"/>
              </a:rPr>
              <a:t>*</a:t>
            </a:r>
            <a:r>
              <a:rPr sz="1400" b="1" spc="-10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r;</a:t>
            </a:r>
            <a:endParaRPr sz="140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83820">
              <a:lnSpc>
                <a:spcPct val="100000"/>
              </a:lnSpc>
              <a:spcBef>
                <a:spcPts val="334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6966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6" y="287133"/>
            <a:ext cx="30035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1820" marR="5080" indent="-579755">
              <a:lnSpc>
                <a:spcPct val="100000"/>
              </a:lnSpc>
            </a:pPr>
            <a:r>
              <a:rPr lang="zh-CN" altLang="en-US" sz="3200" dirty="0" smtClean="0"/>
              <a:t>存储器层次结构</a:t>
            </a:r>
            <a:endParaRPr sz="3200" dirty="0"/>
          </a:p>
        </p:txBody>
      </p:sp>
      <p:sp>
        <p:nvSpPr>
          <p:cNvPr id="4" name="object 4"/>
          <p:cNvSpPr/>
          <p:nvPr/>
        </p:nvSpPr>
        <p:spPr>
          <a:xfrm>
            <a:off x="552450" y="342900"/>
            <a:ext cx="6902450" cy="6456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2450" y="342901"/>
            <a:ext cx="6902450" cy="6456680"/>
          </a:xfrm>
          <a:custGeom>
            <a:avLst/>
            <a:gdLst/>
            <a:ahLst/>
            <a:cxnLst/>
            <a:rect l="l" t="t" r="r" b="b"/>
            <a:pathLst>
              <a:path w="6902450" h="6456680">
                <a:moveTo>
                  <a:pt x="0" y="6456362"/>
                </a:moveTo>
                <a:lnTo>
                  <a:pt x="3451225" y="0"/>
                </a:lnTo>
                <a:lnTo>
                  <a:pt x="6902450" y="6456362"/>
                </a:lnTo>
                <a:lnTo>
                  <a:pt x="0" y="64563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36015" y="878130"/>
            <a:ext cx="58040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400" spc="-10" dirty="0">
                <a:latin typeface="Calibri"/>
                <a:cs typeface="Calibri"/>
              </a:rPr>
              <a:t>寄存器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15329" y="1316888"/>
            <a:ext cx="826769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345" marR="5080" indent="-81280" algn="ctr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L1</a:t>
            </a:r>
            <a:r>
              <a:rPr sz="1400" spc="-75" dirty="0">
                <a:latin typeface="Calibri"/>
                <a:cs typeface="Calibri"/>
              </a:rPr>
              <a:t> </a:t>
            </a:r>
            <a:endParaRPr lang="en-US" sz="1400" spc="-75" dirty="0" smtClean="0">
              <a:latin typeface="Calibri"/>
              <a:cs typeface="Calibri"/>
            </a:endParaRPr>
          </a:p>
          <a:p>
            <a:pPr marL="93345" marR="5080" indent="-81280">
              <a:lnSpc>
                <a:spcPct val="100000"/>
              </a:lnSpc>
            </a:pPr>
            <a:r>
              <a:rPr lang="zh-CN" altLang="en-US" sz="1400" spc="-5" dirty="0" smtClean="0">
                <a:latin typeface="Calibri"/>
                <a:cs typeface="Calibri"/>
              </a:rPr>
              <a:t>高速缓存</a:t>
            </a:r>
            <a:r>
              <a:rPr sz="1400" spc="-5" dirty="0" smtClean="0">
                <a:latin typeface="Calibri"/>
                <a:cs typeface="Calibri"/>
              </a:rPr>
              <a:t>  </a:t>
            </a:r>
            <a:r>
              <a:rPr sz="1400" spc="-5" dirty="0">
                <a:latin typeface="Calibri"/>
                <a:cs typeface="Calibri"/>
              </a:rPr>
              <a:t>(</a:t>
            </a:r>
            <a:r>
              <a:rPr sz="1400" spc="-5" dirty="0" smtClean="0">
                <a:latin typeface="Calibri"/>
                <a:cs typeface="Calibri"/>
              </a:rPr>
              <a:t>SRAM</a:t>
            </a:r>
            <a:r>
              <a:rPr sz="1800" spc="-5" dirty="0" smtClean="0">
                <a:latin typeface="Calibri"/>
                <a:cs typeface="Calibri"/>
              </a:rPr>
              <a:t>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4767" y="3992957"/>
            <a:ext cx="13392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 marR="5080" indent="-292735">
              <a:lnSpc>
                <a:spcPct val="100000"/>
              </a:lnSpc>
            </a:pPr>
            <a:r>
              <a:rPr lang="zh-CN" altLang="en-US" spc="-5" dirty="0">
                <a:latin typeface="Calibri"/>
                <a:cs typeface="Calibri"/>
              </a:rPr>
              <a:t>主存</a:t>
            </a:r>
            <a:r>
              <a:rPr sz="1800" spc="-5" dirty="0" smtClean="0">
                <a:latin typeface="Calibri"/>
                <a:cs typeface="Calibri"/>
              </a:rPr>
              <a:t>  </a:t>
            </a:r>
            <a:r>
              <a:rPr sz="1800" spc="-5" dirty="0">
                <a:latin typeface="Calibri"/>
                <a:cs typeface="Calibri"/>
              </a:rPr>
              <a:t>(DRAM)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08424" y="5044576"/>
            <a:ext cx="263558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8645" marR="5080" indent="-576580">
              <a:lnSpc>
                <a:spcPct val="100000"/>
              </a:lnSpc>
            </a:pPr>
            <a:r>
              <a:rPr lang="zh-CN" altLang="en-US" spc="-5" dirty="0" smtClean="0">
                <a:latin typeface="Calibri"/>
                <a:cs typeface="Calibri"/>
              </a:rPr>
              <a:t>本地二级存储</a:t>
            </a:r>
            <a:r>
              <a:rPr sz="1800" spc="-5" dirty="0" smtClean="0">
                <a:latin typeface="Calibri"/>
                <a:cs typeface="Calibri"/>
              </a:rPr>
              <a:t>  (</a:t>
            </a:r>
            <a:r>
              <a:rPr lang="zh-CN" altLang="en-US" spc="-5" dirty="0">
                <a:latin typeface="Calibri"/>
                <a:cs typeface="Calibri"/>
              </a:rPr>
              <a:t>本地磁盘</a:t>
            </a:r>
            <a:r>
              <a:rPr sz="1800" spc="-5" dirty="0" smtClean="0">
                <a:latin typeface="Calibri"/>
                <a:cs typeface="Calibri"/>
              </a:rPr>
              <a:t>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13137" y="1265237"/>
            <a:ext cx="981075" cy="0"/>
          </a:xfrm>
          <a:custGeom>
            <a:avLst/>
            <a:gdLst/>
            <a:ahLst/>
            <a:cxnLst/>
            <a:rect l="l" t="t" r="r" b="b"/>
            <a:pathLst>
              <a:path w="981075">
                <a:moveTo>
                  <a:pt x="0" y="0"/>
                </a:moveTo>
                <a:lnTo>
                  <a:pt x="9810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62300" y="1903412"/>
            <a:ext cx="1671955" cy="0"/>
          </a:xfrm>
          <a:custGeom>
            <a:avLst/>
            <a:gdLst/>
            <a:ahLst/>
            <a:cxnLst/>
            <a:rect l="l" t="t" r="r" b="b"/>
            <a:pathLst>
              <a:path w="1671954">
                <a:moveTo>
                  <a:pt x="0" y="0"/>
                </a:moveTo>
                <a:lnTo>
                  <a:pt x="167163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200" y="3473450"/>
            <a:ext cx="0" cy="2249805"/>
          </a:xfrm>
          <a:custGeom>
            <a:avLst/>
            <a:gdLst/>
            <a:ahLst/>
            <a:cxnLst/>
            <a:rect l="l" t="t" r="r" b="b"/>
            <a:pathLst>
              <a:path h="2249804">
                <a:moveTo>
                  <a:pt x="0" y="0"/>
                </a:moveTo>
                <a:lnTo>
                  <a:pt x="0" y="2249487"/>
                </a:lnTo>
              </a:path>
            </a:pathLst>
          </a:custGeom>
          <a:ln w="38100">
            <a:solidFill>
              <a:srgbClr val="2222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56" y="570389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2222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95450" y="4398481"/>
            <a:ext cx="460248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89145" algn="l"/>
              </a:tabLst>
            </a:pPr>
            <a:r>
              <a:rPr sz="1600" u="sng" spc="-5" dirty="0">
                <a:latin typeface="Calibri"/>
                <a:cs typeface="Calibri"/>
              </a:rPr>
              <a:t> 	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2564" y="3666966"/>
            <a:ext cx="915036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sz="1600" spc="-5" dirty="0">
                <a:latin typeface="Calibri"/>
                <a:cs typeface="Calibri"/>
              </a:rPr>
              <a:t>更</a:t>
            </a:r>
            <a:r>
              <a:rPr lang="zh-CN" altLang="en-US" sz="1600" spc="-5" dirty="0" smtClean="0">
                <a:latin typeface="Calibri"/>
                <a:cs typeface="Calibri"/>
              </a:rPr>
              <a:t>大</a:t>
            </a:r>
            <a:r>
              <a:rPr sz="1600" spc="-5" dirty="0" smtClean="0">
                <a:latin typeface="Calibri"/>
                <a:cs typeface="Calibri"/>
              </a:rPr>
              <a:t>  </a:t>
            </a:r>
            <a:endParaRPr lang="en-US" sz="1600" spc="-5" dirty="0" smtClean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zh-CN" altLang="en-US" sz="1600" spc="-5" dirty="0" smtClean="0">
                <a:latin typeface="Calibri"/>
                <a:cs typeface="Calibri"/>
              </a:rPr>
              <a:t>更慢</a:t>
            </a:r>
            <a:r>
              <a:rPr lang="zh-CN" altLang="en-US" sz="1600" spc="-5" dirty="0">
                <a:latin typeface="Calibri"/>
                <a:cs typeface="Calibri"/>
              </a:rPr>
              <a:t>和</a:t>
            </a:r>
            <a:r>
              <a:rPr sz="1600" spc="-5" dirty="0" smtClean="0">
                <a:latin typeface="Calibri"/>
                <a:cs typeface="Calibri"/>
              </a:rPr>
              <a:t>  </a:t>
            </a:r>
            <a:endParaRPr lang="en-US" sz="1600" spc="-5" dirty="0" smtClean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 smtClean="0">
                <a:latin typeface="Calibri"/>
                <a:cs typeface="Calibri"/>
              </a:rPr>
              <a:t> </a:t>
            </a:r>
            <a:r>
              <a:rPr lang="zh-CN" altLang="en-US" sz="1600" spc="-5" dirty="0" smtClean="0">
                <a:latin typeface="Calibri"/>
                <a:cs typeface="Calibri"/>
              </a:rPr>
              <a:t>（</a:t>
            </a:r>
            <a:r>
              <a:rPr lang="zh-CN" altLang="en-US" sz="1600" spc="-5" dirty="0">
                <a:cs typeface="Calibri"/>
              </a:rPr>
              <a:t>每字节</a:t>
            </a:r>
            <a:r>
              <a:rPr lang="zh-CN" altLang="en-US" sz="1600" spc="-5" dirty="0" smtClean="0">
                <a:latin typeface="Calibri"/>
                <a:cs typeface="Calibri"/>
              </a:rPr>
              <a:t>）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3234" y="4398481"/>
            <a:ext cx="64516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sz="1600" spc="-10" dirty="0" smtClean="0">
                <a:latin typeface="Calibri"/>
                <a:cs typeface="Calibri"/>
              </a:rPr>
              <a:t>成本更低的存储设备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55837" y="3586162"/>
            <a:ext cx="3475354" cy="0"/>
          </a:xfrm>
          <a:custGeom>
            <a:avLst/>
            <a:gdLst/>
            <a:ahLst/>
            <a:cxnLst/>
            <a:rect l="l" t="t" r="r" b="b"/>
            <a:pathLst>
              <a:path w="3475354">
                <a:moveTo>
                  <a:pt x="0" y="0"/>
                </a:moveTo>
                <a:lnTo>
                  <a:pt x="347503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244057" y="5936211"/>
            <a:ext cx="349891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175" marR="5080" indent="-372110" algn="ctr">
              <a:lnSpc>
                <a:spcPct val="100000"/>
              </a:lnSpc>
            </a:pPr>
            <a:r>
              <a:rPr lang="zh-CN" altLang="en-US" spc="-5" dirty="0" smtClean="0">
                <a:latin typeface="Calibri"/>
                <a:cs typeface="Calibri"/>
              </a:rPr>
              <a:t>远程二级存储</a:t>
            </a:r>
            <a:endParaRPr lang="en-US" altLang="zh-CN" spc="-5" dirty="0" smtClean="0">
              <a:latin typeface="Calibri"/>
              <a:cs typeface="Calibri"/>
            </a:endParaRPr>
          </a:p>
          <a:p>
            <a:pPr marL="384175" marR="5080" indent="-372110" algn="ctr">
              <a:lnSpc>
                <a:spcPct val="100000"/>
              </a:lnSpc>
            </a:pPr>
            <a:r>
              <a:rPr sz="1800" spc="-5" dirty="0" smtClean="0">
                <a:latin typeface="Calibri"/>
                <a:cs typeface="Calibri"/>
              </a:rPr>
              <a:t>  (</a:t>
            </a:r>
            <a:r>
              <a:rPr lang="zh-CN" altLang="en-US" spc="-5" dirty="0" smtClean="0">
                <a:latin typeface="Calibri"/>
                <a:cs typeface="Calibri"/>
              </a:rPr>
              <a:t>分布式文件存储，</a:t>
            </a:r>
            <a:r>
              <a:rPr sz="1800" spc="-5" dirty="0" smtClean="0">
                <a:latin typeface="Calibri"/>
                <a:cs typeface="Calibri"/>
              </a:rPr>
              <a:t>Web</a:t>
            </a:r>
            <a:r>
              <a:rPr lang="zh-CN" altLang="en-US" spc="-30" dirty="0">
                <a:latin typeface="Calibri"/>
                <a:cs typeface="Calibri"/>
              </a:rPr>
              <a:t>服务器</a:t>
            </a:r>
            <a:r>
              <a:rPr sz="1800" spc="-5" dirty="0" smtClean="0">
                <a:latin typeface="Calibri"/>
                <a:cs typeface="Calibri"/>
              </a:rPr>
              <a:t>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52045" y="5412657"/>
            <a:ext cx="1744838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zh-CN" altLang="en-US" sz="1400" b="1" spc="-5" dirty="0">
                <a:solidFill>
                  <a:srgbClr val="C00000"/>
                </a:solidFill>
                <a:latin typeface="Calibri"/>
                <a:cs typeface="Calibri"/>
              </a:rPr>
              <a:t>本地</a:t>
            </a:r>
            <a:r>
              <a:rPr lang="zh-CN" altLang="en-US" sz="1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磁盘保存着从远程网络服务器磁盘上取出的文件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41266" y="1678369"/>
            <a:ext cx="266065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L1</a:t>
            </a:r>
            <a:r>
              <a:rPr lang="zh-CN" altLang="en-US" sz="1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高速缓存保存着从</a:t>
            </a:r>
            <a:r>
              <a:rPr lang="en-US" altLang="zh-CN" sz="1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L2</a:t>
            </a:r>
            <a:r>
              <a:rPr lang="zh-CN" altLang="en-US" sz="1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高速缓存取出的缓存行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52376" y="1010071"/>
            <a:ext cx="259905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altLang="zh-CN" sz="1400" b="1" dirty="0" smtClean="0">
                <a:solidFill>
                  <a:srgbClr val="C00000"/>
                </a:solidFill>
                <a:latin typeface="Calibri"/>
                <a:cs typeface="Calibri"/>
              </a:rPr>
              <a:t>CPU</a:t>
            </a:r>
            <a:r>
              <a:rPr lang="zh-CN" altLang="en-US" sz="1400" b="1" dirty="0" smtClean="0">
                <a:solidFill>
                  <a:srgbClr val="C00000"/>
                </a:solidFill>
                <a:latin typeface="Calibri"/>
                <a:cs typeface="Calibri"/>
              </a:rPr>
              <a:t>寄存器保存着从高速缓存存储器取出的字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86400" y="2440458"/>
            <a:ext cx="1896427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59990" algn="l"/>
                <a:tab pos="2689860" algn="l"/>
              </a:tabLst>
            </a:pPr>
            <a:r>
              <a:rPr sz="1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lang="en-US" sz="1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lang="zh-CN" altLang="en-US" sz="1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高速缓存保存着从</a:t>
            </a:r>
            <a:r>
              <a:rPr lang="en-US" altLang="zh-CN" sz="1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L3</a:t>
            </a:r>
            <a:r>
              <a:rPr lang="zh-CN" altLang="en-US" sz="1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高速缓存取出的缓存行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14065" y="676275"/>
            <a:ext cx="3003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22228B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22228B"/>
                </a:solidFill>
                <a:latin typeface="Calibri"/>
                <a:cs typeface="Calibri"/>
              </a:rPr>
              <a:t>0</a:t>
            </a:r>
            <a:r>
              <a:rPr sz="1800" b="1" dirty="0">
                <a:solidFill>
                  <a:srgbClr val="22228B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45790" y="1385849"/>
            <a:ext cx="3003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22228B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22228B"/>
                </a:solidFill>
                <a:latin typeface="Calibri"/>
                <a:cs typeface="Calibri"/>
              </a:rPr>
              <a:t>1</a:t>
            </a:r>
            <a:r>
              <a:rPr sz="1800" b="1" dirty="0">
                <a:solidFill>
                  <a:srgbClr val="22228B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64714" y="2073249"/>
            <a:ext cx="3003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22228B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22228B"/>
                </a:solidFill>
                <a:latin typeface="Calibri"/>
                <a:cs typeface="Calibri"/>
              </a:rPr>
              <a:t>2</a:t>
            </a:r>
            <a:r>
              <a:rPr sz="1800" b="1" dirty="0">
                <a:solidFill>
                  <a:srgbClr val="22228B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58263" y="2829001"/>
            <a:ext cx="3003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22228B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22228B"/>
                </a:solidFill>
                <a:latin typeface="Calibri"/>
                <a:cs typeface="Calibri"/>
              </a:rPr>
              <a:t>3</a:t>
            </a:r>
            <a:r>
              <a:rPr sz="1800" b="1" dirty="0">
                <a:solidFill>
                  <a:srgbClr val="22228B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32711" y="3827526"/>
            <a:ext cx="3003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22228B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22228B"/>
                </a:solidFill>
                <a:latin typeface="Calibri"/>
                <a:cs typeface="Calibri"/>
              </a:rPr>
              <a:t>4</a:t>
            </a:r>
            <a:r>
              <a:rPr sz="1800" b="1" dirty="0">
                <a:solidFill>
                  <a:srgbClr val="22228B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12063" y="4945151"/>
            <a:ext cx="3003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22228B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22228B"/>
                </a:solidFill>
                <a:latin typeface="Calibri"/>
                <a:cs typeface="Calibri"/>
              </a:rPr>
              <a:t>5</a:t>
            </a:r>
            <a:r>
              <a:rPr sz="1800" b="1" dirty="0">
                <a:solidFill>
                  <a:srgbClr val="22228B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8915" y="1179353"/>
            <a:ext cx="69342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600" spc="-10" dirty="0" smtClean="0">
                <a:latin typeface="Calibri"/>
                <a:cs typeface="Calibri"/>
              </a:rPr>
              <a:t>更小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8915" y="1423192"/>
            <a:ext cx="84137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sz="1600" spc="-5" dirty="0">
                <a:latin typeface="Calibri"/>
                <a:cs typeface="Calibri"/>
              </a:rPr>
              <a:t>更</a:t>
            </a:r>
            <a:r>
              <a:rPr lang="zh-CN" altLang="en-US" sz="1600" spc="-5" dirty="0" smtClean="0">
                <a:latin typeface="Calibri"/>
                <a:cs typeface="Calibri"/>
              </a:rPr>
              <a:t>快和</a:t>
            </a:r>
            <a:endParaRPr lang="en-US" altLang="zh-CN" sz="1600" spc="-5" dirty="0" smtClean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zh-CN" altLang="en-US" sz="1600" spc="-5" dirty="0" smtClean="0">
                <a:latin typeface="Calibri"/>
                <a:cs typeface="Calibri"/>
              </a:rPr>
              <a:t>（每字节）</a:t>
            </a:r>
            <a:endParaRPr lang="en-US" altLang="zh-CN" sz="1600" spc="-5" dirty="0" smtClean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zh-CN" altLang="en-US" sz="1600" spc="-5" dirty="0" smtClean="0">
                <a:latin typeface="Calibri"/>
                <a:cs typeface="Calibri"/>
              </a:rPr>
              <a:t>成本更高的存储</a:t>
            </a:r>
            <a:endParaRPr lang="en-US" altLang="zh-CN" sz="1600" spc="-5" dirty="0" smtClean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zh-CN" altLang="en-US" sz="1600" spc="-5" dirty="0" smtClean="0">
                <a:latin typeface="Calibri"/>
                <a:cs typeface="Calibri"/>
              </a:rPr>
              <a:t>设备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0487" y="1049337"/>
            <a:ext cx="0" cy="2059305"/>
          </a:xfrm>
          <a:custGeom>
            <a:avLst/>
            <a:gdLst/>
            <a:ahLst/>
            <a:cxnLst/>
            <a:rect l="l" t="t" r="r" b="b"/>
            <a:pathLst>
              <a:path h="2059305">
                <a:moveTo>
                  <a:pt x="0" y="2058987"/>
                </a:moveTo>
                <a:lnTo>
                  <a:pt x="0" y="0"/>
                </a:lnTo>
              </a:path>
            </a:pathLst>
          </a:custGeom>
          <a:ln w="38100">
            <a:solidFill>
              <a:srgbClr val="2222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331" y="954084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0"/>
                </a:moveTo>
                <a:lnTo>
                  <a:pt x="0" y="114300"/>
                </a:lnTo>
                <a:lnTo>
                  <a:pt x="114300" y="114300"/>
                </a:lnTo>
                <a:lnTo>
                  <a:pt x="57150" y="0"/>
                </a:lnTo>
                <a:close/>
              </a:path>
            </a:pathLst>
          </a:custGeom>
          <a:solidFill>
            <a:srgbClr val="2222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17600" y="5743575"/>
            <a:ext cx="5765800" cy="0"/>
          </a:xfrm>
          <a:custGeom>
            <a:avLst/>
            <a:gdLst/>
            <a:ahLst/>
            <a:cxnLst/>
            <a:rect l="l" t="t" r="r" b="b"/>
            <a:pathLst>
              <a:path w="5765800">
                <a:moveTo>
                  <a:pt x="0" y="0"/>
                </a:moveTo>
                <a:lnTo>
                  <a:pt x="5765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896883" y="6668801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b="1" spc="-5" dirty="0">
                <a:latin typeface="Calibri"/>
                <a:cs typeface="Calibri"/>
              </a:rPr>
              <a:t>5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888990" y="3342067"/>
            <a:ext cx="226504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69" marR="5080" indent="-40005">
              <a:lnSpc>
                <a:spcPct val="100000"/>
              </a:lnSpc>
            </a:pP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</a:rPr>
              <a:t>L3 </a:t>
            </a:r>
            <a:r>
              <a:rPr lang="zh-CN" altLang="en-US" sz="1400" b="1" dirty="0" smtClean="0">
                <a:solidFill>
                  <a:srgbClr val="C00000"/>
                </a:solidFill>
                <a:latin typeface="Calibri"/>
                <a:cs typeface="Calibri"/>
              </a:rPr>
              <a:t>高速缓存保存着从主存高速缓存取出的缓存行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6090" y="5995987"/>
            <a:ext cx="3003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22228B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22228B"/>
                </a:solidFill>
                <a:latin typeface="Calibri"/>
                <a:cs typeface="Calibri"/>
              </a:rPr>
              <a:t>6</a:t>
            </a:r>
            <a:r>
              <a:rPr sz="1800" b="1" dirty="0">
                <a:solidFill>
                  <a:srgbClr val="22228B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78430" y="4276007"/>
            <a:ext cx="199707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69" marR="5080" indent="-40005"/>
            <a:r>
              <a:rPr lang="zh-CN" altLang="en-US" sz="1400" b="1" dirty="0">
                <a:solidFill>
                  <a:srgbClr val="C00000"/>
                </a:solidFill>
                <a:latin typeface="Calibri"/>
                <a:cs typeface="Calibri"/>
              </a:rPr>
              <a:t>主存保存着从本地磁盘取出的磁盘块</a:t>
            </a:r>
            <a:endParaRPr sz="1400" b="1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42" name="object 7"/>
          <p:cNvSpPr txBox="1"/>
          <p:nvPr/>
        </p:nvSpPr>
        <p:spPr>
          <a:xfrm>
            <a:off x="3615311" y="1960874"/>
            <a:ext cx="826769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345" marR="5080" indent="-81280" algn="ctr">
              <a:lnSpc>
                <a:spcPct val="100000"/>
              </a:lnSpc>
            </a:pPr>
            <a:r>
              <a:rPr sz="1400" spc="-5" dirty="0" smtClean="0">
                <a:latin typeface="Calibri"/>
                <a:cs typeface="Calibri"/>
              </a:rPr>
              <a:t>L</a:t>
            </a:r>
            <a:r>
              <a:rPr lang="en-US" sz="1400" spc="-5" dirty="0" smtClean="0">
                <a:latin typeface="Calibri"/>
                <a:cs typeface="Calibri"/>
              </a:rPr>
              <a:t>2</a:t>
            </a:r>
            <a:r>
              <a:rPr sz="1400" spc="-75" dirty="0" smtClean="0">
                <a:latin typeface="Calibri"/>
                <a:cs typeface="Calibri"/>
              </a:rPr>
              <a:t> </a:t>
            </a:r>
            <a:endParaRPr lang="en-US" sz="1400" spc="-75" dirty="0" smtClean="0">
              <a:latin typeface="Calibri"/>
              <a:cs typeface="Calibri"/>
            </a:endParaRPr>
          </a:p>
          <a:p>
            <a:pPr marL="93345" marR="5080" indent="-81280">
              <a:lnSpc>
                <a:spcPct val="100000"/>
              </a:lnSpc>
            </a:pPr>
            <a:r>
              <a:rPr lang="zh-CN" altLang="en-US" sz="1400" spc="-5" dirty="0" smtClean="0">
                <a:latin typeface="Calibri"/>
                <a:cs typeface="Calibri"/>
              </a:rPr>
              <a:t>高速缓存</a:t>
            </a:r>
            <a:r>
              <a:rPr sz="1400" spc="-5" dirty="0" smtClean="0">
                <a:latin typeface="Calibri"/>
                <a:cs typeface="Calibri"/>
              </a:rPr>
              <a:t>  </a:t>
            </a:r>
            <a:r>
              <a:rPr sz="1400" spc="-5" dirty="0">
                <a:latin typeface="Calibri"/>
                <a:cs typeface="Calibri"/>
              </a:rPr>
              <a:t>(</a:t>
            </a:r>
            <a:r>
              <a:rPr sz="1400" spc="-5" dirty="0" smtClean="0">
                <a:latin typeface="Calibri"/>
                <a:cs typeface="Calibri"/>
              </a:rPr>
              <a:t>SRAM</a:t>
            </a:r>
            <a:r>
              <a:rPr sz="1800" spc="-5" dirty="0" smtClean="0">
                <a:latin typeface="Calibri"/>
                <a:cs typeface="Calibri"/>
              </a:rPr>
              <a:t>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4" name="object 7"/>
          <p:cNvSpPr txBox="1"/>
          <p:nvPr/>
        </p:nvSpPr>
        <p:spPr>
          <a:xfrm>
            <a:off x="3587115" y="2775229"/>
            <a:ext cx="826769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345" marR="5080" indent="-81280" algn="ctr">
              <a:lnSpc>
                <a:spcPct val="100000"/>
              </a:lnSpc>
            </a:pPr>
            <a:r>
              <a:rPr sz="1400" spc="-5" dirty="0" smtClean="0">
                <a:latin typeface="Calibri"/>
                <a:cs typeface="Calibri"/>
              </a:rPr>
              <a:t>L</a:t>
            </a:r>
            <a:r>
              <a:rPr lang="en-US" sz="1400" spc="-5" dirty="0" smtClean="0">
                <a:latin typeface="Calibri"/>
                <a:cs typeface="Calibri"/>
              </a:rPr>
              <a:t>2</a:t>
            </a:r>
            <a:r>
              <a:rPr lang="en-US" sz="1400" spc="-75" dirty="0">
                <a:latin typeface="Calibri"/>
                <a:cs typeface="Calibri"/>
              </a:rPr>
              <a:t>3</a:t>
            </a:r>
            <a:endParaRPr lang="en-US" sz="1400" spc="-75" dirty="0" smtClean="0">
              <a:latin typeface="Calibri"/>
              <a:cs typeface="Calibri"/>
            </a:endParaRPr>
          </a:p>
          <a:p>
            <a:pPr marL="93345" marR="5080" indent="-81280">
              <a:lnSpc>
                <a:spcPct val="100000"/>
              </a:lnSpc>
            </a:pPr>
            <a:r>
              <a:rPr lang="zh-CN" altLang="en-US" sz="1400" spc="-5" dirty="0" smtClean="0">
                <a:latin typeface="Calibri"/>
                <a:cs typeface="Calibri"/>
              </a:rPr>
              <a:t>高速缓存</a:t>
            </a:r>
            <a:r>
              <a:rPr sz="1400" spc="-5" dirty="0" smtClean="0">
                <a:latin typeface="Calibri"/>
                <a:cs typeface="Calibri"/>
              </a:rPr>
              <a:t>  </a:t>
            </a:r>
            <a:r>
              <a:rPr sz="1400" spc="-5" dirty="0">
                <a:latin typeface="Calibri"/>
                <a:cs typeface="Calibri"/>
              </a:rPr>
              <a:t>(</a:t>
            </a:r>
            <a:r>
              <a:rPr sz="1400" spc="-5" dirty="0" smtClean="0">
                <a:latin typeface="Calibri"/>
                <a:cs typeface="Calibri"/>
              </a:rPr>
              <a:t>SRAM</a:t>
            </a:r>
            <a:r>
              <a:rPr sz="1800" spc="-5" dirty="0" smtClean="0">
                <a:latin typeface="Calibri"/>
                <a:cs typeface="Calibri"/>
              </a:rPr>
              <a:t>)</a:t>
            </a:r>
            <a:endParaRPr sz="1800" dirty="0">
              <a:latin typeface="Calibri"/>
              <a:cs typeface="Calibri"/>
            </a:endParaRPr>
          </a:p>
        </p:txBody>
      </p:sp>
      <p:cxnSp>
        <p:nvCxnSpPr>
          <p:cNvPr id="46" name="直接连接符 45"/>
          <p:cNvCxnSpPr/>
          <p:nvPr/>
        </p:nvCxnSpPr>
        <p:spPr>
          <a:xfrm flipV="1">
            <a:off x="2714891" y="2730613"/>
            <a:ext cx="2524493" cy="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27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699071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Core </a:t>
            </a:r>
            <a:r>
              <a:rPr dirty="0" smtClean="0"/>
              <a:t>i7</a:t>
            </a:r>
            <a:r>
              <a:rPr lang="zh-CN" altLang="en-US" dirty="0" smtClean="0"/>
              <a:t>矩阵乘法性能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745236" y="1604772"/>
            <a:ext cx="7940040" cy="4439920"/>
          </a:xfrm>
          <a:custGeom>
            <a:avLst/>
            <a:gdLst/>
            <a:ahLst/>
            <a:cxnLst/>
            <a:rect l="l" t="t" r="r" b="b"/>
            <a:pathLst>
              <a:path w="7940040" h="4439920">
                <a:moveTo>
                  <a:pt x="0" y="0"/>
                </a:moveTo>
                <a:lnTo>
                  <a:pt x="7940040" y="0"/>
                </a:lnTo>
                <a:lnTo>
                  <a:pt x="7940040" y="4439412"/>
                </a:lnTo>
                <a:lnTo>
                  <a:pt x="0" y="4439412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5236" y="5362955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4"/>
                </a:moveTo>
                <a:lnTo>
                  <a:pt x="7940040" y="24384"/>
                </a:lnTo>
                <a:lnTo>
                  <a:pt x="7940040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5236" y="4972811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5236" y="4695444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5236" y="4480559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5236" y="4303776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5236" y="4155947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5236" y="4026408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5236" y="3913632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4"/>
                </a:moveTo>
                <a:lnTo>
                  <a:pt x="7940040" y="24384"/>
                </a:lnTo>
                <a:lnTo>
                  <a:pt x="7940040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5236" y="3144011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4"/>
                </a:moveTo>
                <a:lnTo>
                  <a:pt x="7940040" y="24384"/>
                </a:lnTo>
                <a:lnTo>
                  <a:pt x="7940040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5236" y="2752344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4"/>
                </a:moveTo>
                <a:lnTo>
                  <a:pt x="7940040" y="24384"/>
                </a:lnTo>
                <a:lnTo>
                  <a:pt x="7940040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5236" y="2474976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4"/>
                </a:moveTo>
                <a:lnTo>
                  <a:pt x="7940040" y="24384"/>
                </a:lnTo>
                <a:lnTo>
                  <a:pt x="7940040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5236" y="2260092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4"/>
                </a:moveTo>
                <a:lnTo>
                  <a:pt x="7940040" y="24384"/>
                </a:lnTo>
                <a:lnTo>
                  <a:pt x="7940040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5236" y="2084832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5236" y="1935479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5236" y="1807464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5236" y="1693164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5236" y="6031991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5236" y="3811523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4"/>
                </a:moveTo>
                <a:lnTo>
                  <a:pt x="7940040" y="24384"/>
                </a:lnTo>
                <a:lnTo>
                  <a:pt x="7940040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5236" y="1592580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5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5236" y="6028944"/>
            <a:ext cx="7940040" cy="30480"/>
          </a:xfrm>
          <a:custGeom>
            <a:avLst/>
            <a:gdLst/>
            <a:ahLst/>
            <a:cxnLst/>
            <a:rect l="l" t="t" r="r" b="b"/>
            <a:pathLst>
              <a:path w="7940040" h="30479">
                <a:moveTo>
                  <a:pt x="0" y="30479"/>
                </a:moveTo>
                <a:lnTo>
                  <a:pt x="7940040" y="30479"/>
                </a:lnTo>
                <a:lnTo>
                  <a:pt x="794004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5236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56360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65960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77083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88207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99332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08932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20055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31179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42303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51904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63028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74152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685276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84120" y="4460760"/>
            <a:ext cx="185927" cy="185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40079" y="4443984"/>
            <a:ext cx="207263" cy="2072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51203" y="4466843"/>
            <a:ext cx="207263" cy="2072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62327" y="4482084"/>
            <a:ext cx="207263" cy="207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73451" y="4472940"/>
            <a:ext cx="207263" cy="2072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83051" y="4110227"/>
            <a:ext cx="207263" cy="207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94176" y="3345179"/>
            <a:ext cx="207263" cy="2072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05300" y="2953512"/>
            <a:ext cx="207263" cy="207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16423" y="2709671"/>
            <a:ext cx="207263" cy="2072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26023" y="2400300"/>
            <a:ext cx="207263" cy="207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37147" y="2065019"/>
            <a:ext cx="207263" cy="207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48271" y="2007108"/>
            <a:ext cx="207263" cy="207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59395" y="1962912"/>
            <a:ext cx="207263" cy="207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968995" y="1929383"/>
            <a:ext cx="207263" cy="207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580119" y="1901952"/>
            <a:ext cx="207263" cy="207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50748" y="4698504"/>
            <a:ext cx="185927" cy="185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61872" y="4617719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72995" y="4559808"/>
            <a:ext cx="185915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84120" y="4533912"/>
            <a:ext cx="185927" cy="185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93720" y="4533912"/>
            <a:ext cx="185915" cy="185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704844" y="4533912"/>
            <a:ext cx="185927" cy="185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15967" y="4533912"/>
            <a:ext cx="185927" cy="185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927091" y="4529340"/>
            <a:ext cx="185915" cy="185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36691" y="4002023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47815" y="3145535"/>
            <a:ext cx="185915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58940" y="3067812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370064" y="3008375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979664" y="2959607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590788" y="2921507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70559" y="4674107"/>
            <a:ext cx="146303" cy="144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281683" y="4623815"/>
            <a:ext cx="146303" cy="144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892807" y="4575060"/>
            <a:ext cx="146303" cy="144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503931" y="4550663"/>
            <a:ext cx="146303" cy="144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113531" y="4539996"/>
            <a:ext cx="146303" cy="144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724655" y="4530852"/>
            <a:ext cx="146303" cy="144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335779" y="4529340"/>
            <a:ext cx="146303" cy="144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946903" y="4523231"/>
            <a:ext cx="146303" cy="144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556503" y="3994416"/>
            <a:ext cx="146303" cy="144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167628" y="3153168"/>
            <a:ext cx="146303" cy="144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778752" y="3078479"/>
            <a:ext cx="146303" cy="144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389876" y="3020580"/>
            <a:ext cx="146303" cy="144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999476" y="2974860"/>
            <a:ext cx="146303" cy="144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610600" y="2938284"/>
            <a:ext cx="146303" cy="144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50748" y="5375160"/>
            <a:ext cx="185927" cy="185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84120" y="5169420"/>
            <a:ext cx="185927" cy="185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093720" y="5199888"/>
            <a:ext cx="185915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704844" y="5221223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315967" y="5239511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927091" y="5248655"/>
            <a:ext cx="185915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536691" y="5248655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147815" y="5244084"/>
            <a:ext cx="185915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758940" y="5244083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370064" y="5239511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979664" y="5230367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590788" y="5204459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50748" y="5416308"/>
            <a:ext cx="185927" cy="185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261872" y="5405627"/>
            <a:ext cx="185927" cy="19659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872995" y="5239511"/>
            <a:ext cx="185915" cy="1950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484119" y="5289803"/>
            <a:ext cx="18592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93720" y="5323332"/>
            <a:ext cx="185915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704844" y="5344667"/>
            <a:ext cx="18592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315967" y="5358383"/>
            <a:ext cx="18592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927091" y="5375160"/>
            <a:ext cx="185915" cy="185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536691" y="5375160"/>
            <a:ext cx="185927" cy="185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147815" y="5364479"/>
            <a:ext cx="185915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758940" y="5358383"/>
            <a:ext cx="18592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370064" y="5353811"/>
            <a:ext cx="18592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979664" y="5349239"/>
            <a:ext cx="18592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590788" y="5329440"/>
            <a:ext cx="185927" cy="185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44473" y="1983485"/>
            <a:ext cx="7940040" cy="2578735"/>
          </a:xfrm>
          <a:custGeom>
            <a:avLst/>
            <a:gdLst/>
            <a:ahLst/>
            <a:cxnLst/>
            <a:rect l="l" t="t" r="r" b="b"/>
            <a:pathLst>
              <a:path w="7940040" h="2578735">
                <a:moveTo>
                  <a:pt x="0" y="2548128"/>
                </a:moveTo>
                <a:lnTo>
                  <a:pt x="611124" y="2572511"/>
                </a:lnTo>
                <a:lnTo>
                  <a:pt x="1222248" y="2578608"/>
                </a:lnTo>
                <a:lnTo>
                  <a:pt x="1833372" y="2548128"/>
                </a:lnTo>
                <a:lnTo>
                  <a:pt x="2442972" y="2206752"/>
                </a:lnTo>
                <a:lnTo>
                  <a:pt x="3054096" y="1447799"/>
                </a:lnTo>
                <a:lnTo>
                  <a:pt x="3665220" y="1046987"/>
                </a:lnTo>
                <a:lnTo>
                  <a:pt x="4276344" y="801623"/>
                </a:lnTo>
                <a:lnTo>
                  <a:pt x="4885944" y="495300"/>
                </a:lnTo>
                <a:lnTo>
                  <a:pt x="5497068" y="161544"/>
                </a:lnTo>
                <a:lnTo>
                  <a:pt x="6108192" y="105155"/>
                </a:lnTo>
                <a:lnTo>
                  <a:pt x="6719316" y="60959"/>
                </a:lnTo>
                <a:lnTo>
                  <a:pt x="7328916" y="27431"/>
                </a:lnTo>
                <a:lnTo>
                  <a:pt x="7940040" y="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91895" y="4479048"/>
            <a:ext cx="103631" cy="1036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03019" y="4503419"/>
            <a:ext cx="103631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914144" y="4509515"/>
            <a:ext cx="103619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525267" y="4479048"/>
            <a:ext cx="103631" cy="1036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134867" y="4137659"/>
            <a:ext cx="103619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745991" y="3378708"/>
            <a:ext cx="103631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357115" y="2977895"/>
            <a:ext cx="103631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968240" y="2732544"/>
            <a:ext cx="103619" cy="1036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577840" y="2426220"/>
            <a:ext cx="103631" cy="1036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188964" y="2092464"/>
            <a:ext cx="103619" cy="1036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800088" y="2036064"/>
            <a:ext cx="103631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411211" y="1991880"/>
            <a:ext cx="103631" cy="1036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020811" y="1958339"/>
            <a:ext cx="103631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631935" y="1930908"/>
            <a:ext cx="103631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44473" y="1983485"/>
            <a:ext cx="7940040" cy="2580640"/>
          </a:xfrm>
          <a:custGeom>
            <a:avLst/>
            <a:gdLst/>
            <a:ahLst/>
            <a:cxnLst/>
            <a:rect l="l" t="t" r="r" b="b"/>
            <a:pathLst>
              <a:path w="7940040" h="2580640">
                <a:moveTo>
                  <a:pt x="0" y="2542032"/>
                </a:moveTo>
                <a:lnTo>
                  <a:pt x="611124" y="2564892"/>
                </a:lnTo>
                <a:lnTo>
                  <a:pt x="1222248" y="2580132"/>
                </a:lnTo>
                <a:lnTo>
                  <a:pt x="1833372" y="2570988"/>
                </a:lnTo>
                <a:lnTo>
                  <a:pt x="2442972" y="2208276"/>
                </a:lnTo>
                <a:lnTo>
                  <a:pt x="3054096" y="1443228"/>
                </a:lnTo>
                <a:lnTo>
                  <a:pt x="3665220" y="1051560"/>
                </a:lnTo>
                <a:lnTo>
                  <a:pt x="4276344" y="807719"/>
                </a:lnTo>
                <a:lnTo>
                  <a:pt x="4885944" y="498348"/>
                </a:lnTo>
                <a:lnTo>
                  <a:pt x="5497068" y="163068"/>
                </a:lnTo>
                <a:lnTo>
                  <a:pt x="6108192" y="105156"/>
                </a:lnTo>
                <a:lnTo>
                  <a:pt x="6719316" y="60959"/>
                </a:lnTo>
                <a:lnTo>
                  <a:pt x="7328916" y="27431"/>
                </a:lnTo>
                <a:lnTo>
                  <a:pt x="7940040" y="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79704" y="4460747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290827" y="4483608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901951" y="4498847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513075" y="4489703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122676" y="4126991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733800" y="3361944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344923" y="2970275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956047" y="2726435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565647" y="2417063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176771" y="2081783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787895" y="2023871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399019" y="1979675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008619" y="1946147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619743" y="1918715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44473" y="2992373"/>
            <a:ext cx="7940040" cy="1777364"/>
          </a:xfrm>
          <a:custGeom>
            <a:avLst/>
            <a:gdLst/>
            <a:ahLst/>
            <a:cxnLst/>
            <a:rect l="l" t="t" r="r" b="b"/>
            <a:pathLst>
              <a:path w="7940040" h="1777364">
                <a:moveTo>
                  <a:pt x="0" y="1776983"/>
                </a:moveTo>
                <a:lnTo>
                  <a:pt x="611124" y="1696211"/>
                </a:lnTo>
                <a:lnTo>
                  <a:pt x="1222248" y="1638300"/>
                </a:lnTo>
                <a:lnTo>
                  <a:pt x="1833372" y="1612391"/>
                </a:lnTo>
                <a:lnTo>
                  <a:pt x="2442972" y="1612391"/>
                </a:lnTo>
                <a:lnTo>
                  <a:pt x="3054096" y="1612391"/>
                </a:lnTo>
                <a:lnTo>
                  <a:pt x="3665220" y="1612391"/>
                </a:lnTo>
                <a:lnTo>
                  <a:pt x="4276344" y="1607820"/>
                </a:lnTo>
                <a:lnTo>
                  <a:pt x="4885944" y="1080515"/>
                </a:lnTo>
                <a:lnTo>
                  <a:pt x="5497068" y="224027"/>
                </a:lnTo>
                <a:lnTo>
                  <a:pt x="6108192" y="146303"/>
                </a:lnTo>
                <a:lnTo>
                  <a:pt x="6719316" y="86867"/>
                </a:lnTo>
                <a:lnTo>
                  <a:pt x="7328916" y="38100"/>
                </a:lnTo>
                <a:lnTo>
                  <a:pt x="7940040" y="0"/>
                </a:lnTo>
              </a:path>
            </a:pathLst>
          </a:custGeom>
          <a:ln w="38100">
            <a:solidFill>
              <a:srgbClr val="33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91895" y="4716792"/>
            <a:ext cx="103631" cy="1036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303019" y="4636008"/>
            <a:ext cx="103631" cy="1036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914144" y="4578096"/>
            <a:ext cx="103619" cy="1036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525267" y="4552200"/>
            <a:ext cx="103631" cy="1036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134867" y="4552200"/>
            <a:ext cx="103619" cy="1036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745991" y="4552200"/>
            <a:ext cx="103631" cy="1036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357115" y="4552200"/>
            <a:ext cx="103631" cy="1036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968240" y="4547628"/>
            <a:ext cx="103619" cy="1036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577839" y="4020311"/>
            <a:ext cx="103631" cy="1036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188964" y="3163823"/>
            <a:ext cx="103619" cy="1036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800088" y="3086100"/>
            <a:ext cx="103631" cy="1036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411211" y="3026663"/>
            <a:ext cx="103631" cy="1036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020811" y="2977895"/>
            <a:ext cx="103631" cy="1036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631935" y="2939795"/>
            <a:ext cx="103631" cy="1036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44473" y="2987801"/>
            <a:ext cx="7940040" cy="1736089"/>
          </a:xfrm>
          <a:custGeom>
            <a:avLst/>
            <a:gdLst/>
            <a:ahLst/>
            <a:cxnLst/>
            <a:rect l="l" t="t" r="r" b="b"/>
            <a:pathLst>
              <a:path w="7940040" h="1736089">
                <a:moveTo>
                  <a:pt x="0" y="1735836"/>
                </a:moveTo>
                <a:lnTo>
                  <a:pt x="611124" y="1685544"/>
                </a:lnTo>
                <a:lnTo>
                  <a:pt x="1222248" y="1636776"/>
                </a:lnTo>
                <a:lnTo>
                  <a:pt x="1833372" y="1612392"/>
                </a:lnTo>
                <a:lnTo>
                  <a:pt x="2442972" y="1601724"/>
                </a:lnTo>
                <a:lnTo>
                  <a:pt x="3054096" y="1592580"/>
                </a:lnTo>
                <a:lnTo>
                  <a:pt x="3665220" y="1591056"/>
                </a:lnTo>
                <a:lnTo>
                  <a:pt x="4276344" y="1584960"/>
                </a:lnTo>
                <a:lnTo>
                  <a:pt x="4885944" y="1056132"/>
                </a:lnTo>
                <a:lnTo>
                  <a:pt x="5497068" y="214884"/>
                </a:lnTo>
                <a:lnTo>
                  <a:pt x="6108192" y="140208"/>
                </a:lnTo>
                <a:lnTo>
                  <a:pt x="6719316" y="82296"/>
                </a:lnTo>
                <a:lnTo>
                  <a:pt x="7328916" y="36575"/>
                </a:lnTo>
                <a:lnTo>
                  <a:pt x="7940040" y="0"/>
                </a:lnTo>
              </a:path>
            </a:pathLst>
          </a:custGeom>
          <a:ln w="38100">
            <a:solidFill>
              <a:srgbClr val="33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11707" y="4690871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322831" y="4640579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933955" y="4591811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545079" y="4567428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154680" y="4556759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765803" y="4547615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376927" y="4546091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988051" y="4539996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597651" y="4011167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208775" y="3169919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819900" y="3095244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431023" y="3037331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040623" y="2991612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651747" y="2955035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44473" y="5240273"/>
            <a:ext cx="7940040" cy="247015"/>
          </a:xfrm>
          <a:custGeom>
            <a:avLst/>
            <a:gdLst/>
            <a:ahLst/>
            <a:cxnLst/>
            <a:rect l="l" t="t" r="r" b="b"/>
            <a:pathLst>
              <a:path w="7940040" h="247014">
                <a:moveTo>
                  <a:pt x="0" y="205739"/>
                </a:moveTo>
                <a:lnTo>
                  <a:pt x="611124" y="246887"/>
                </a:lnTo>
                <a:lnTo>
                  <a:pt x="1222248" y="70103"/>
                </a:lnTo>
                <a:lnTo>
                  <a:pt x="1833372" y="0"/>
                </a:lnTo>
                <a:lnTo>
                  <a:pt x="2442972" y="30479"/>
                </a:lnTo>
                <a:lnTo>
                  <a:pt x="3054096" y="51815"/>
                </a:lnTo>
                <a:lnTo>
                  <a:pt x="3665220" y="70103"/>
                </a:lnTo>
                <a:lnTo>
                  <a:pt x="4276344" y="79247"/>
                </a:lnTo>
                <a:lnTo>
                  <a:pt x="4885944" y="79247"/>
                </a:lnTo>
                <a:lnTo>
                  <a:pt x="5497068" y="74675"/>
                </a:lnTo>
                <a:lnTo>
                  <a:pt x="6108192" y="74675"/>
                </a:lnTo>
                <a:lnTo>
                  <a:pt x="6719316" y="70103"/>
                </a:lnTo>
                <a:lnTo>
                  <a:pt x="7328916" y="60959"/>
                </a:lnTo>
                <a:lnTo>
                  <a:pt x="7940040" y="35051"/>
                </a:lnTo>
              </a:path>
            </a:pathLst>
          </a:custGeom>
          <a:ln w="3810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91895" y="5393448"/>
            <a:ext cx="103631" cy="1036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303019" y="5434596"/>
            <a:ext cx="103631" cy="1036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914144" y="5257800"/>
            <a:ext cx="103619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525267" y="5187708"/>
            <a:ext cx="103631" cy="1036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134867" y="5218176"/>
            <a:ext cx="103619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745991" y="5239511"/>
            <a:ext cx="103631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357115" y="5257800"/>
            <a:ext cx="103631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968240" y="5266944"/>
            <a:ext cx="103619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577839" y="5266944"/>
            <a:ext cx="103631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188964" y="5262371"/>
            <a:ext cx="103619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800088" y="5262371"/>
            <a:ext cx="103631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411211" y="5257800"/>
            <a:ext cx="103631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020811" y="5248655"/>
            <a:ext cx="103631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631935" y="5222747"/>
            <a:ext cx="103631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44473" y="5319521"/>
            <a:ext cx="7940040" cy="167640"/>
          </a:xfrm>
          <a:custGeom>
            <a:avLst/>
            <a:gdLst/>
            <a:ahLst/>
            <a:cxnLst/>
            <a:rect l="l" t="t" r="r" b="b"/>
            <a:pathLst>
              <a:path w="7940040" h="167639">
                <a:moveTo>
                  <a:pt x="0" y="167639"/>
                </a:moveTo>
                <a:lnTo>
                  <a:pt x="611124" y="156971"/>
                </a:lnTo>
                <a:lnTo>
                  <a:pt x="1222248" y="0"/>
                </a:lnTo>
                <a:lnTo>
                  <a:pt x="1833372" y="41147"/>
                </a:lnTo>
                <a:lnTo>
                  <a:pt x="2442972" y="74675"/>
                </a:lnTo>
                <a:lnTo>
                  <a:pt x="3054096" y="96011"/>
                </a:lnTo>
                <a:lnTo>
                  <a:pt x="3665220" y="109727"/>
                </a:lnTo>
                <a:lnTo>
                  <a:pt x="4276344" y="126491"/>
                </a:lnTo>
                <a:lnTo>
                  <a:pt x="4885944" y="126491"/>
                </a:lnTo>
                <a:lnTo>
                  <a:pt x="5497068" y="115823"/>
                </a:lnTo>
                <a:lnTo>
                  <a:pt x="6108192" y="109727"/>
                </a:lnTo>
                <a:lnTo>
                  <a:pt x="6719316" y="105155"/>
                </a:lnTo>
                <a:lnTo>
                  <a:pt x="7328916" y="100583"/>
                </a:lnTo>
                <a:lnTo>
                  <a:pt x="7940040" y="80771"/>
                </a:lnTo>
              </a:path>
            </a:pathLst>
          </a:custGeom>
          <a:ln w="3810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91895" y="5434596"/>
            <a:ext cx="103631" cy="1036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303019" y="5423915"/>
            <a:ext cx="103631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914144" y="5266944"/>
            <a:ext cx="103619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525267" y="5308091"/>
            <a:ext cx="103631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134867" y="5341620"/>
            <a:ext cx="103619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745991" y="5362955"/>
            <a:ext cx="103631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357115" y="5376671"/>
            <a:ext cx="103631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968240" y="5393448"/>
            <a:ext cx="103619" cy="1036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577840" y="5393448"/>
            <a:ext cx="103631" cy="1036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188964" y="5382767"/>
            <a:ext cx="103619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800088" y="5376671"/>
            <a:ext cx="103631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411211" y="5372100"/>
            <a:ext cx="103631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020811" y="5367527"/>
            <a:ext cx="103631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631935" y="5347728"/>
            <a:ext cx="103631" cy="1036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 txBox="1"/>
          <p:nvPr/>
        </p:nvSpPr>
        <p:spPr>
          <a:xfrm>
            <a:off x="337976" y="3679066"/>
            <a:ext cx="23304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Calibri"/>
                <a:cs typeface="Calibri"/>
              </a:rPr>
              <a:t>10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235008" y="1459386"/>
            <a:ext cx="33337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Calibri"/>
                <a:cs typeface="Calibri"/>
              </a:rPr>
              <a:t>1</a:t>
            </a:r>
            <a:r>
              <a:rPr sz="1600" b="1" spc="-10" dirty="0">
                <a:latin typeface="Calibri"/>
                <a:cs typeface="Calibri"/>
              </a:rPr>
              <a:t>00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5463651" y="6162853"/>
            <a:ext cx="338709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2935" algn="l"/>
                <a:tab pos="1233805" algn="l"/>
                <a:tab pos="1844675" algn="l"/>
                <a:tab pos="2454910" algn="l"/>
                <a:tab pos="3065780" algn="l"/>
              </a:tabLst>
            </a:pPr>
            <a:r>
              <a:rPr sz="1600" b="1" dirty="0">
                <a:latin typeface="Calibri"/>
                <a:cs typeface="Calibri"/>
              </a:rPr>
              <a:t>4</a:t>
            </a:r>
            <a:r>
              <a:rPr sz="1600" b="1" spc="-10" dirty="0">
                <a:latin typeface="Calibri"/>
                <a:cs typeface="Calibri"/>
              </a:rPr>
              <a:t>5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5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5</a:t>
            </a:r>
            <a:r>
              <a:rPr sz="1600" b="1" spc="-10" dirty="0">
                <a:latin typeface="Calibri"/>
                <a:cs typeface="Calibri"/>
              </a:rPr>
              <a:t>5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6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6</a:t>
            </a:r>
            <a:r>
              <a:rPr sz="1600" b="1" spc="-10" dirty="0">
                <a:latin typeface="Calibri"/>
                <a:cs typeface="Calibri"/>
              </a:rPr>
              <a:t>5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7</a:t>
            </a:r>
            <a:r>
              <a:rPr sz="1600" b="1" spc="-10" dirty="0">
                <a:latin typeface="Calibri"/>
                <a:cs typeface="Calibri"/>
              </a:rPr>
              <a:t>00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629447" y="6162853"/>
            <a:ext cx="4580255" cy="48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7940" algn="r">
              <a:lnSpc>
                <a:spcPct val="100000"/>
              </a:lnSpc>
              <a:tabLst>
                <a:tab pos="558800" algn="l"/>
                <a:tab pos="1169670" algn="l"/>
                <a:tab pos="1780539" algn="l"/>
                <a:tab pos="2390775" algn="l"/>
                <a:tab pos="3001645" algn="l"/>
                <a:tab pos="3612515" algn="l"/>
                <a:tab pos="4223385" algn="l"/>
              </a:tabLst>
            </a:pPr>
            <a:r>
              <a:rPr sz="1600" b="1" dirty="0">
                <a:latin typeface="Calibri"/>
                <a:cs typeface="Calibri"/>
              </a:rPr>
              <a:t>5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1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1</a:t>
            </a:r>
            <a:r>
              <a:rPr sz="1600" b="1" spc="-10" dirty="0">
                <a:latin typeface="Calibri"/>
                <a:cs typeface="Calibri"/>
              </a:rPr>
              <a:t>5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2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2</a:t>
            </a:r>
            <a:r>
              <a:rPr sz="1600" b="1" spc="-10" dirty="0">
                <a:latin typeface="Calibri"/>
                <a:cs typeface="Calibri"/>
              </a:rPr>
              <a:t>5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3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3</a:t>
            </a:r>
            <a:r>
              <a:rPr sz="1600" b="1" spc="-10" dirty="0">
                <a:latin typeface="Calibri"/>
                <a:cs typeface="Calibri"/>
              </a:rPr>
              <a:t>5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4</a:t>
            </a:r>
            <a:r>
              <a:rPr sz="1600" b="1" spc="-10" dirty="0">
                <a:latin typeface="Calibri"/>
                <a:cs typeface="Calibri"/>
              </a:rPr>
              <a:t>00</a:t>
            </a:r>
            <a:endParaRPr sz="160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335"/>
              </a:spcBef>
            </a:pPr>
            <a:r>
              <a:rPr lang="zh-CN" altLang="en-US" sz="1200" b="1" spc="-5" dirty="0" smtClean="0">
                <a:latin typeface="Arial"/>
                <a:cs typeface="Arial"/>
              </a:rPr>
              <a:t>数组大小</a:t>
            </a:r>
            <a:r>
              <a:rPr sz="1200" b="1" spc="-5" dirty="0" smtClean="0">
                <a:latin typeface="Arial"/>
                <a:cs typeface="Arial"/>
              </a:rPr>
              <a:t>(</a:t>
            </a:r>
            <a:r>
              <a:rPr sz="1200" b="1" spc="-5" dirty="0">
                <a:latin typeface="Arial"/>
                <a:cs typeface="Arial"/>
              </a:rPr>
              <a:t>n)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02" name="object 202"/>
          <p:cNvSpPr/>
          <p:nvPr/>
        </p:nvSpPr>
        <p:spPr>
          <a:xfrm>
            <a:off x="1399794" y="2172461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470660" y="212186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800" y="0"/>
                </a:moveTo>
                <a:lnTo>
                  <a:pt x="0" y="101600"/>
                </a:lnTo>
                <a:lnTo>
                  <a:pt x="101600" y="101600"/>
                </a:lnTo>
                <a:lnTo>
                  <a:pt x="508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399794" y="2419350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464310" y="2362644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0"/>
                </a:moveTo>
                <a:lnTo>
                  <a:pt x="0" y="57150"/>
                </a:lnTo>
                <a:lnTo>
                  <a:pt x="57150" y="114300"/>
                </a:lnTo>
                <a:lnTo>
                  <a:pt x="11430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464310" y="2362644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0"/>
                </a:moveTo>
                <a:lnTo>
                  <a:pt x="114300" y="57150"/>
                </a:lnTo>
                <a:lnTo>
                  <a:pt x="57150" y="114300"/>
                </a:lnTo>
                <a:lnTo>
                  <a:pt x="0" y="57150"/>
                </a:lnTo>
              </a:path>
            </a:pathLst>
          </a:custGeom>
          <a:ln w="9144">
            <a:solidFill>
              <a:srgbClr val="A842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399794" y="2666238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8100">
            <a:solidFill>
              <a:srgbClr val="33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470660" y="261612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800" y="0"/>
                </a:moveTo>
                <a:lnTo>
                  <a:pt x="0" y="50800"/>
                </a:lnTo>
                <a:lnTo>
                  <a:pt x="50800" y="101600"/>
                </a:lnTo>
                <a:lnTo>
                  <a:pt x="101600" y="50800"/>
                </a:lnTo>
                <a:lnTo>
                  <a:pt x="5080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399794" y="2914650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8100">
            <a:solidFill>
              <a:srgbClr val="33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489710" y="2882301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31750" y="0"/>
                </a:moveTo>
                <a:lnTo>
                  <a:pt x="0" y="63500"/>
                </a:lnTo>
                <a:lnTo>
                  <a:pt x="63500" y="63500"/>
                </a:lnTo>
                <a:lnTo>
                  <a:pt x="3175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 txBox="1"/>
          <p:nvPr/>
        </p:nvSpPr>
        <p:spPr>
          <a:xfrm>
            <a:off x="1656397" y="2016787"/>
            <a:ext cx="391160" cy="101854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>
              <a:lnSpc>
                <a:spcPts val="1950"/>
              </a:lnSpc>
              <a:spcBef>
                <a:spcPts val="40"/>
              </a:spcBef>
            </a:pPr>
            <a:r>
              <a:rPr sz="1600" b="1" spc="-5" dirty="0">
                <a:latin typeface="Courier New"/>
                <a:cs typeface="Courier New"/>
              </a:rPr>
              <a:t>jki  kji  ijk  jik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2" name="object 212"/>
          <p:cNvSpPr/>
          <p:nvPr/>
        </p:nvSpPr>
        <p:spPr>
          <a:xfrm>
            <a:off x="1399794" y="3161538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810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470660" y="311038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800" y="0"/>
                </a:moveTo>
                <a:lnTo>
                  <a:pt x="0" y="50800"/>
                </a:lnTo>
                <a:lnTo>
                  <a:pt x="50800" y="101600"/>
                </a:lnTo>
                <a:lnTo>
                  <a:pt x="101600" y="50800"/>
                </a:lnTo>
                <a:lnTo>
                  <a:pt x="508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 txBox="1"/>
          <p:nvPr/>
        </p:nvSpPr>
        <p:spPr>
          <a:xfrm>
            <a:off x="1656397" y="3005303"/>
            <a:ext cx="39116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kij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5" name="object 215"/>
          <p:cNvSpPr/>
          <p:nvPr/>
        </p:nvSpPr>
        <p:spPr>
          <a:xfrm>
            <a:off x="1399794" y="3408426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810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470660" y="3357509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800" y="0"/>
                </a:moveTo>
                <a:lnTo>
                  <a:pt x="0" y="101600"/>
                </a:lnTo>
                <a:lnTo>
                  <a:pt x="101600" y="101600"/>
                </a:lnTo>
                <a:lnTo>
                  <a:pt x="508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 txBox="1"/>
          <p:nvPr/>
        </p:nvSpPr>
        <p:spPr>
          <a:xfrm>
            <a:off x="1656397" y="3252433"/>
            <a:ext cx="39116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ikj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2" name="object 2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50</a:t>
            </a:fld>
            <a:endParaRPr spc="-5" dirty="0"/>
          </a:p>
        </p:txBody>
      </p:sp>
      <p:sp>
        <p:nvSpPr>
          <p:cNvPr id="218" name="object 218"/>
          <p:cNvSpPr txBox="1"/>
          <p:nvPr/>
        </p:nvSpPr>
        <p:spPr>
          <a:xfrm>
            <a:off x="6492241" y="3142996"/>
            <a:ext cx="116459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6699"/>
                </a:solidFill>
                <a:latin typeface="Courier New"/>
                <a:cs typeface="Courier New"/>
              </a:rPr>
              <a:t>ijk</a:t>
            </a:r>
            <a:r>
              <a:rPr sz="2000" b="1" spc="-835" dirty="0">
                <a:solidFill>
                  <a:srgbClr val="336699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336699"/>
                </a:solidFill>
                <a:latin typeface="Calibri"/>
                <a:cs typeface="Calibri"/>
              </a:rPr>
              <a:t>/ </a:t>
            </a:r>
            <a:r>
              <a:rPr sz="2000" b="1" spc="-5" dirty="0">
                <a:solidFill>
                  <a:srgbClr val="336699"/>
                </a:solidFill>
                <a:latin typeface="Courier New"/>
                <a:cs typeface="Courier New"/>
              </a:rPr>
              <a:t>jik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5641421" y="1568609"/>
            <a:ext cx="116459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jki</a:t>
            </a:r>
            <a:r>
              <a:rPr sz="2000" b="1" spc="-83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/ </a:t>
            </a: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kji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440944" y="5428986"/>
            <a:ext cx="7830820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kij</a:t>
            </a:r>
            <a:r>
              <a:rPr sz="2000" b="1" spc="-83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/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ikj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600" b="1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231140" y="1190786"/>
            <a:ext cx="22447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400" b="1" spc="-5" dirty="0" smtClean="0">
                <a:latin typeface="Calibri"/>
                <a:cs typeface="Calibri"/>
              </a:rPr>
              <a:t>每个内部循环迭代周期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803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118554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5" dirty="0"/>
              <a:t>今天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387983"/>
            <a:ext cx="5361940" cy="193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solidFill>
                  <a:srgbClr val="C0C0C0"/>
                </a:solidFill>
                <a:cs typeface="Calibri"/>
              </a:rPr>
              <a:t>高速缓存的组织结构和运算</a:t>
            </a:r>
            <a:endParaRPr lang="zh-CN" altLang="en-US" sz="2400" dirty="0"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solidFill>
                  <a:srgbClr val="C0C0C0"/>
                </a:solidFill>
                <a:cs typeface="Calibri"/>
              </a:rPr>
              <a:t>高速缓存对程序性能的影响</a:t>
            </a: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solidFill>
                  <a:srgbClr val="C0C0C0"/>
                </a:solidFill>
                <a:cs typeface="Calibri"/>
              </a:rPr>
              <a:t>存储器山</a:t>
            </a:r>
          </a:p>
          <a:p>
            <a:pPr marL="756285" lvl="1" indent="-286385"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solidFill>
                  <a:srgbClr val="C0C0C0"/>
                </a:solidFill>
                <a:cs typeface="Calibri"/>
              </a:rPr>
              <a:t>重新</a:t>
            </a:r>
            <a:r>
              <a:rPr lang="zh-CN" altLang="en-US" sz="2000" dirty="0" smtClean="0">
                <a:solidFill>
                  <a:srgbClr val="C0C0C0"/>
                </a:solidFill>
                <a:cs typeface="Calibri"/>
              </a:rPr>
              <a:t>排列以</a:t>
            </a:r>
            <a:r>
              <a:rPr lang="zh-CN" altLang="en-US" sz="2000" dirty="0">
                <a:solidFill>
                  <a:srgbClr val="C0C0C0"/>
                </a:solidFill>
                <a:cs typeface="Calibri"/>
              </a:rPr>
              <a:t>提升空间局部性</a:t>
            </a: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b="1" dirty="0">
                <a:cs typeface="Calibri"/>
              </a:rPr>
              <a:t>使用块来提高时间局部性</a:t>
            </a:r>
          </a:p>
        </p:txBody>
      </p:sp>
    </p:spTree>
    <p:extLst>
      <p:ext uri="{BB962C8B-B14F-4D97-AF65-F5344CB8AC3E}">
        <p14:creationId xmlns:p14="http://schemas.microsoft.com/office/powerpoint/2010/main" val="98414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179" y="522794"/>
            <a:ext cx="592264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例子</a:t>
            </a:r>
            <a:r>
              <a:rPr spc="-5" dirty="0" smtClean="0"/>
              <a:t>:</a:t>
            </a:r>
            <a:r>
              <a:rPr lang="zh-CN" altLang="en-US" spc="-5" dirty="0" smtClean="0"/>
              <a:t>矩阵乘法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2284666" y="4572000"/>
            <a:ext cx="1143000" cy="827405"/>
          </a:xfrm>
          <a:custGeom>
            <a:avLst/>
            <a:gdLst/>
            <a:ahLst/>
            <a:cxnLst/>
            <a:rect l="l" t="t" r="r" b="b"/>
            <a:pathLst>
              <a:path w="1143000" h="827404">
                <a:moveTo>
                  <a:pt x="0" y="827087"/>
                </a:moveTo>
                <a:lnTo>
                  <a:pt x="1142999" y="827087"/>
                </a:lnTo>
                <a:lnTo>
                  <a:pt x="1142999" y="0"/>
                </a:lnTo>
                <a:lnTo>
                  <a:pt x="0" y="0"/>
                </a:lnTo>
                <a:lnTo>
                  <a:pt x="0" y="827087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4666" y="5457825"/>
            <a:ext cx="1143000" cy="257175"/>
          </a:xfrm>
          <a:custGeom>
            <a:avLst/>
            <a:gdLst/>
            <a:ahLst/>
            <a:cxnLst/>
            <a:rect l="l" t="t" r="r" b="b"/>
            <a:pathLst>
              <a:path w="1143000" h="257175">
                <a:moveTo>
                  <a:pt x="0" y="257175"/>
                </a:moveTo>
                <a:lnTo>
                  <a:pt x="1142999" y="257175"/>
                </a:lnTo>
                <a:lnTo>
                  <a:pt x="1142999" y="0"/>
                </a:lnTo>
                <a:lnTo>
                  <a:pt x="0" y="0"/>
                </a:lnTo>
                <a:lnTo>
                  <a:pt x="0" y="257175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99240" y="4572000"/>
            <a:ext cx="428625" cy="1143000"/>
          </a:xfrm>
          <a:custGeom>
            <a:avLst/>
            <a:gdLst/>
            <a:ahLst/>
            <a:cxnLst/>
            <a:rect l="l" t="t" r="r" b="b"/>
            <a:pathLst>
              <a:path w="428625" h="1143000">
                <a:moveTo>
                  <a:pt x="0" y="1143000"/>
                </a:moveTo>
                <a:lnTo>
                  <a:pt x="428626" y="1143000"/>
                </a:lnTo>
                <a:lnTo>
                  <a:pt x="428626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84866" y="4572000"/>
            <a:ext cx="655955" cy="1143000"/>
          </a:xfrm>
          <a:custGeom>
            <a:avLst/>
            <a:gdLst/>
            <a:ahLst/>
            <a:cxnLst/>
            <a:rect l="l" t="t" r="r" b="b"/>
            <a:pathLst>
              <a:path w="655954" h="1143000">
                <a:moveTo>
                  <a:pt x="0" y="1143000"/>
                </a:moveTo>
                <a:lnTo>
                  <a:pt x="655636" y="1143000"/>
                </a:lnTo>
                <a:lnTo>
                  <a:pt x="655636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4665" y="5427662"/>
            <a:ext cx="1143000" cy="1905"/>
          </a:xfrm>
          <a:custGeom>
            <a:avLst/>
            <a:gdLst/>
            <a:ahLst/>
            <a:cxnLst/>
            <a:rect l="l" t="t" r="r" b="b"/>
            <a:pathLst>
              <a:path w="1143000" h="1904">
                <a:moveTo>
                  <a:pt x="0" y="0"/>
                </a:moveTo>
                <a:lnTo>
                  <a:pt x="1143000" y="1587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69077" y="4572000"/>
            <a:ext cx="1905" cy="1143000"/>
          </a:xfrm>
          <a:custGeom>
            <a:avLst/>
            <a:gdLst/>
            <a:ahLst/>
            <a:cxnLst/>
            <a:rect l="l" t="t" r="r" b="b"/>
            <a:pathLst>
              <a:path w="1904" h="1143000">
                <a:moveTo>
                  <a:pt x="1587" y="0"/>
                </a:moveTo>
                <a:lnTo>
                  <a:pt x="0" y="1143000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98263" y="4220959"/>
            <a:ext cx="16256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j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48736" y="4845744"/>
            <a:ext cx="21272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9529" y="45720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9529" y="4572000"/>
            <a:ext cx="3642360" cy="1143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5"/>
              </a:spcBef>
              <a:tabLst>
                <a:tab pos="1876425" algn="l"/>
                <a:tab pos="3476625" algn="l"/>
              </a:tabLst>
            </a:pPr>
            <a:r>
              <a:rPr sz="2000" b="1" dirty="0">
                <a:latin typeface="Courier New"/>
                <a:cs typeface="Courier New"/>
              </a:rPr>
              <a:t>c	a	b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44522" y="4897120"/>
            <a:ext cx="454659" cy="673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50"/>
              </a:lnSpc>
            </a:pPr>
            <a:r>
              <a:rPr sz="3200" b="1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  <a:p>
            <a:pPr marR="5080" algn="r">
              <a:lnSpc>
                <a:spcPts val="1670"/>
              </a:lnSpc>
            </a:pPr>
            <a:r>
              <a:rPr sz="1800" b="1" spc="-5" dirty="0">
                <a:latin typeface="Courier New"/>
                <a:cs typeface="Courier New"/>
              </a:rPr>
              <a:t>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85329" y="5410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99529" y="1413510"/>
            <a:ext cx="6893559" cy="279781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14"/>
              </a:spcBef>
            </a:pPr>
            <a:r>
              <a:rPr sz="1600" b="1" spc="-5" dirty="0">
                <a:latin typeface="Courier New"/>
                <a:cs typeface="Courier New"/>
              </a:rPr>
              <a:t>c = (double *) </a:t>
            </a:r>
            <a:r>
              <a:rPr sz="1600" b="1" dirty="0">
                <a:latin typeface="Courier New"/>
                <a:cs typeface="Courier New"/>
              </a:rPr>
              <a:t>calloc(sizeof(double),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n*n);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  <a:tabLst>
                <a:tab pos="4482465" algn="l"/>
              </a:tabLst>
            </a:pPr>
            <a:r>
              <a:rPr sz="1600" b="1" spc="-5" dirty="0">
                <a:solidFill>
                  <a:srgbClr val="990000"/>
                </a:solidFill>
                <a:latin typeface="Courier New"/>
                <a:cs typeface="Courier New"/>
              </a:rPr>
              <a:t>/* Multiply n x n </a:t>
            </a:r>
            <a:r>
              <a:rPr sz="1600" b="1" dirty="0">
                <a:solidFill>
                  <a:srgbClr val="990000"/>
                </a:solidFill>
                <a:latin typeface="Courier New"/>
                <a:cs typeface="Courier New"/>
              </a:rPr>
              <a:t>matrices </a:t>
            </a:r>
            <a:r>
              <a:rPr sz="1600" b="1" spc="-5" dirty="0">
                <a:solidFill>
                  <a:srgbClr val="990000"/>
                </a:solidFill>
                <a:latin typeface="Courier New"/>
                <a:cs typeface="Courier New"/>
              </a:rPr>
              <a:t>a</a:t>
            </a:r>
            <a:r>
              <a:rPr sz="1600" b="1" spc="80" dirty="0">
                <a:solidFill>
                  <a:srgbClr val="99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990000"/>
                </a:solidFill>
                <a:latin typeface="Courier New"/>
                <a:cs typeface="Courier New"/>
              </a:rPr>
              <a:t>and</a:t>
            </a:r>
            <a:r>
              <a:rPr sz="1600" b="1" spc="5" dirty="0">
                <a:solidFill>
                  <a:srgbClr val="99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990000"/>
                </a:solidFill>
                <a:latin typeface="Courier New"/>
                <a:cs typeface="Courier New"/>
              </a:rPr>
              <a:t>b	*/</a:t>
            </a:r>
            <a:endParaRPr sz="1600" dirty="0">
              <a:latin typeface="Courier New"/>
              <a:cs typeface="Courier New"/>
            </a:endParaRPr>
          </a:p>
          <a:p>
            <a:pPr marL="571500" marR="680085" indent="-48768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void mmm(double *a, double *b, double *c, </a:t>
            </a:r>
            <a:r>
              <a:rPr sz="1600" b="1" dirty="0">
                <a:latin typeface="Courier New"/>
                <a:cs typeface="Courier New"/>
              </a:rPr>
              <a:t>int </a:t>
            </a:r>
            <a:r>
              <a:rPr sz="1600" b="1" spc="-5" dirty="0">
                <a:latin typeface="Courier New"/>
                <a:cs typeface="Courier New"/>
              </a:rPr>
              <a:t>n) {  int i, </a:t>
            </a:r>
            <a:r>
              <a:rPr sz="1600" b="1" dirty="0">
                <a:latin typeface="Courier New"/>
                <a:cs typeface="Courier New"/>
              </a:rPr>
              <a:t>j,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k;</a:t>
            </a:r>
            <a:endParaRPr sz="1600" dirty="0">
              <a:latin typeface="Courier New"/>
              <a:cs typeface="Courier New"/>
            </a:endParaRPr>
          </a:p>
          <a:p>
            <a:pPr marL="999490" marR="3066415" indent="-42799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for (i = 0; i &lt; n; </a:t>
            </a:r>
            <a:r>
              <a:rPr sz="1600" b="1" dirty="0">
                <a:latin typeface="Courier New"/>
                <a:cs typeface="Courier New"/>
              </a:rPr>
              <a:t>i++)  </a:t>
            </a:r>
            <a:r>
              <a:rPr sz="1600" b="1" spc="-5" dirty="0">
                <a:latin typeface="Courier New"/>
                <a:cs typeface="Courier New"/>
              </a:rPr>
              <a:t>for (j = 0; j &lt; n; j++)</a:t>
            </a:r>
            <a:endParaRPr sz="1600" dirty="0">
              <a:latin typeface="Courier New"/>
              <a:cs typeface="Courier New"/>
            </a:endParaRPr>
          </a:p>
          <a:p>
            <a:pPr marL="1671955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for (k = 0; k &lt; n; k++)</a:t>
            </a:r>
            <a:endParaRPr sz="1600" dirty="0">
              <a:latin typeface="Courier New"/>
              <a:cs typeface="Courier New"/>
            </a:endParaRPr>
          </a:p>
          <a:p>
            <a:pPr marL="2097405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c[i*n </a:t>
            </a:r>
            <a:r>
              <a:rPr sz="1600" b="1" spc="-5" dirty="0">
                <a:latin typeface="Courier New"/>
                <a:cs typeface="Courier New"/>
              </a:rPr>
              <a:t>+ j] += </a:t>
            </a:r>
            <a:r>
              <a:rPr sz="1600" b="1" dirty="0">
                <a:latin typeface="Courier New"/>
                <a:cs typeface="Courier New"/>
              </a:rPr>
              <a:t>a[i*n </a:t>
            </a:r>
            <a:r>
              <a:rPr sz="1600" b="1" spc="-5" dirty="0">
                <a:latin typeface="Courier New"/>
                <a:cs typeface="Courier New"/>
              </a:rPr>
              <a:t>+ k] * b[k*n +</a:t>
            </a:r>
            <a:r>
              <a:rPr sz="1600" b="1" spc="3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j];</a:t>
            </a:r>
            <a:endParaRPr sz="1600" dirty="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52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20727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380111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缓存不命中分析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32814" y="4738242"/>
            <a:ext cx="243776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buClr>
                <a:srgbClr val="990000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之后</a:t>
            </a:r>
            <a:r>
              <a:rPr lang="zh-CN" altLang="en-US" sz="2000" spc="-5" dirty="0" smtClean="0">
                <a:solidFill>
                  <a:srgbClr val="C00000"/>
                </a:solidFill>
                <a:latin typeface="Calibri"/>
                <a:cs typeface="Calibri"/>
              </a:rPr>
              <a:t>在缓存中</a:t>
            </a:r>
            <a:r>
              <a:rPr sz="2000" dirty="0" smtClean="0">
                <a:solidFill>
                  <a:srgbClr val="C00000"/>
                </a:solidFill>
                <a:latin typeface="Calibri"/>
                <a:cs typeface="Calibri"/>
              </a:rPr>
              <a:t>: </a:t>
            </a:r>
            <a:endParaRPr lang="en-US" sz="2000" dirty="0" smtClean="0">
              <a:solidFill>
                <a:srgbClr val="C00000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Clr>
                <a:srgbClr val="990000"/>
              </a:buClr>
              <a:buSzPct val="110000"/>
              <a:tabLst>
                <a:tab pos="299085" algn="l"/>
                <a:tab pos="299720" algn="l"/>
              </a:tabLst>
            </a:pPr>
            <a:r>
              <a:rPr lang="en-US" sz="2000" dirty="0" smtClean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sz="2000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latin typeface="Calibri"/>
                <a:cs typeface="Calibri"/>
              </a:rPr>
              <a:t>(</a:t>
            </a:r>
            <a:r>
              <a:rPr lang="zh-CN" altLang="en-US" sz="2000" spc="-5" dirty="0" smtClean="0">
                <a:latin typeface="Calibri"/>
                <a:cs typeface="Calibri"/>
              </a:rPr>
              <a:t>示意图</a:t>
            </a:r>
            <a:r>
              <a:rPr sz="2000" spc="-5" dirty="0" smtClean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10364" y="3687763"/>
            <a:ext cx="1143000" cy="1113155"/>
          </a:xfrm>
          <a:custGeom>
            <a:avLst/>
            <a:gdLst/>
            <a:ahLst/>
            <a:cxnLst/>
            <a:rect l="l" t="t" r="r" b="b"/>
            <a:pathLst>
              <a:path w="1143000" h="1113154">
                <a:moveTo>
                  <a:pt x="0" y="1112836"/>
                </a:moveTo>
                <a:lnTo>
                  <a:pt x="1143000" y="1112836"/>
                </a:lnTo>
                <a:lnTo>
                  <a:pt x="1143000" y="0"/>
                </a:lnTo>
                <a:lnTo>
                  <a:pt x="0" y="0"/>
                </a:lnTo>
                <a:lnTo>
                  <a:pt x="0" y="1112836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42065" y="3657600"/>
            <a:ext cx="1111885" cy="1143000"/>
          </a:xfrm>
          <a:custGeom>
            <a:avLst/>
            <a:gdLst/>
            <a:ahLst/>
            <a:cxnLst/>
            <a:rect l="l" t="t" r="r" b="b"/>
            <a:pathLst>
              <a:path w="1111884" h="1143000">
                <a:moveTo>
                  <a:pt x="0" y="1143000"/>
                </a:moveTo>
                <a:lnTo>
                  <a:pt x="1111498" y="1143000"/>
                </a:lnTo>
                <a:lnTo>
                  <a:pt x="1111498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10366" y="3657601"/>
            <a:ext cx="1143000" cy="1905"/>
          </a:xfrm>
          <a:custGeom>
            <a:avLst/>
            <a:gdLst/>
            <a:ahLst/>
            <a:cxnLst/>
            <a:rect l="l" t="t" r="r" b="b"/>
            <a:pathLst>
              <a:path w="1143000" h="1904">
                <a:moveTo>
                  <a:pt x="0" y="0"/>
                </a:moveTo>
                <a:lnTo>
                  <a:pt x="1143000" y="1587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11903" y="3657600"/>
            <a:ext cx="1905" cy="1143000"/>
          </a:xfrm>
          <a:custGeom>
            <a:avLst/>
            <a:gdLst/>
            <a:ahLst/>
            <a:cxnLst/>
            <a:rect l="l" t="t" r="r" b="b"/>
            <a:pathLst>
              <a:path w="1904" h="1143000">
                <a:moveTo>
                  <a:pt x="1587" y="0"/>
                </a:moveTo>
                <a:lnTo>
                  <a:pt x="0" y="1143000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74438" y="3982720"/>
            <a:ext cx="21272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25239" y="36576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70224" y="3982720"/>
            <a:ext cx="22860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25239" y="36576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98266" y="3276600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1143000" y="228600"/>
                </a:moveTo>
                <a:lnTo>
                  <a:pt x="1109920" y="161093"/>
                </a:lnTo>
                <a:lnTo>
                  <a:pt x="1072806" y="136351"/>
                </a:lnTo>
                <a:lnTo>
                  <a:pt x="1025742" y="120126"/>
                </a:lnTo>
                <a:lnTo>
                  <a:pt x="971550" y="114300"/>
                </a:lnTo>
                <a:lnTo>
                  <a:pt x="742950" y="114300"/>
                </a:lnTo>
                <a:lnTo>
                  <a:pt x="688757" y="108473"/>
                </a:lnTo>
                <a:lnTo>
                  <a:pt x="641693" y="92248"/>
                </a:lnTo>
                <a:lnTo>
                  <a:pt x="604579" y="67506"/>
                </a:lnTo>
                <a:lnTo>
                  <a:pt x="580240" y="36129"/>
                </a:lnTo>
                <a:lnTo>
                  <a:pt x="571500" y="0"/>
                </a:lnTo>
                <a:lnTo>
                  <a:pt x="562759" y="36129"/>
                </a:lnTo>
                <a:lnTo>
                  <a:pt x="538420" y="67506"/>
                </a:lnTo>
                <a:lnTo>
                  <a:pt x="501306" y="92248"/>
                </a:lnTo>
                <a:lnTo>
                  <a:pt x="454242" y="108473"/>
                </a:lnTo>
                <a:lnTo>
                  <a:pt x="400050" y="114300"/>
                </a:lnTo>
                <a:lnTo>
                  <a:pt x="171450" y="114300"/>
                </a:lnTo>
                <a:lnTo>
                  <a:pt x="117257" y="120126"/>
                </a:lnTo>
                <a:lnTo>
                  <a:pt x="70193" y="136351"/>
                </a:lnTo>
                <a:lnTo>
                  <a:pt x="33079" y="161093"/>
                </a:lnTo>
                <a:lnTo>
                  <a:pt x="8740" y="192470"/>
                </a:lnTo>
                <a:lnTo>
                  <a:pt x="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5615" y="1235583"/>
            <a:ext cx="7470775" cy="273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假设</a:t>
            </a:r>
            <a:r>
              <a:rPr sz="2400" b="1" spc="-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 smtClean="0">
                <a:latin typeface="Calibri"/>
                <a:cs typeface="Calibri"/>
              </a:rPr>
              <a:t>矩阵元素类型是</a:t>
            </a:r>
            <a:r>
              <a:rPr sz="2000" spc="-5" dirty="0" smtClean="0">
                <a:latin typeface="Calibri"/>
                <a:cs typeface="Calibri"/>
              </a:rPr>
              <a:t>doubles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 smtClean="0">
                <a:latin typeface="Calibri"/>
                <a:cs typeface="Calibri"/>
              </a:rPr>
              <a:t>缓存块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8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doubles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 smtClean="0">
                <a:latin typeface="Calibri"/>
                <a:cs typeface="Calibri"/>
              </a:rPr>
              <a:t>缓存大小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 </a:t>
            </a:r>
            <a:r>
              <a:rPr sz="2000" spc="-5" dirty="0">
                <a:latin typeface="Calibri"/>
                <a:cs typeface="Calibri"/>
              </a:rPr>
              <a:t>&lt;&lt; </a:t>
            </a:r>
            <a:r>
              <a:rPr sz="2000" i="1" dirty="0">
                <a:latin typeface="Calibri"/>
                <a:cs typeface="Calibri"/>
              </a:rPr>
              <a:t>n </a:t>
            </a:r>
            <a:r>
              <a:rPr sz="2000" dirty="0" smtClean="0">
                <a:latin typeface="Calibri"/>
                <a:cs typeface="Calibri"/>
              </a:rPr>
              <a:t>(</a:t>
            </a:r>
            <a:r>
              <a:rPr lang="zh-CN" altLang="en-US" sz="2000" dirty="0" smtClean="0">
                <a:latin typeface="Calibri"/>
                <a:cs typeface="Calibri"/>
              </a:rPr>
              <a:t>比</a:t>
            </a:r>
            <a:r>
              <a:rPr sz="2000" i="1" dirty="0" smtClean="0">
                <a:latin typeface="Calibri"/>
                <a:cs typeface="Calibri"/>
              </a:rPr>
              <a:t>n</a:t>
            </a:r>
            <a:r>
              <a:rPr lang="zh-CN" altLang="en-US" sz="2000" dirty="0">
                <a:latin typeface="Calibri"/>
                <a:cs typeface="Calibri"/>
              </a:rPr>
              <a:t>小</a:t>
            </a:r>
            <a:r>
              <a:rPr lang="zh-CN" altLang="en-US" sz="2000" dirty="0" smtClean="0">
                <a:latin typeface="Calibri"/>
                <a:cs typeface="Calibri"/>
              </a:rPr>
              <a:t>的得多</a:t>
            </a:r>
            <a:r>
              <a:rPr sz="2000" dirty="0" smtClean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R="5080" algn="r">
              <a:lnSpc>
                <a:spcPts val="2155"/>
              </a:lnSpc>
              <a:spcBef>
                <a:spcPts val="1850"/>
              </a:spcBef>
            </a:pPr>
            <a:r>
              <a:rPr sz="1800" b="1" i="1" dirty="0">
                <a:latin typeface="Calibri"/>
                <a:cs typeface="Calibri"/>
              </a:rPr>
              <a:t>n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ts val="2875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latin typeface="Calibri"/>
                <a:cs typeface="Calibri"/>
              </a:rPr>
              <a:t>第一次迭代</a:t>
            </a:r>
            <a:r>
              <a:rPr sz="2400" b="1" spc="-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9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/8 + n = 9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/8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lang="zh-CN" altLang="en-US" sz="2000" spc="-5" dirty="0">
                <a:latin typeface="Calibri"/>
                <a:cs typeface="Calibri"/>
              </a:rPr>
              <a:t>不</a:t>
            </a:r>
            <a:r>
              <a:rPr lang="zh-CN" altLang="en-US" sz="2000" spc="-5" dirty="0" smtClean="0">
                <a:latin typeface="Calibri"/>
                <a:cs typeface="Calibri"/>
              </a:rPr>
              <a:t>命中率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15000" y="5287963"/>
            <a:ext cx="1143000" cy="1113155"/>
          </a:xfrm>
          <a:custGeom>
            <a:avLst/>
            <a:gdLst/>
            <a:ahLst/>
            <a:cxnLst/>
            <a:rect l="l" t="t" r="r" b="b"/>
            <a:pathLst>
              <a:path w="1143000" h="1113154">
                <a:moveTo>
                  <a:pt x="0" y="1112836"/>
                </a:moveTo>
                <a:lnTo>
                  <a:pt x="1143000" y="1112836"/>
                </a:lnTo>
                <a:lnTo>
                  <a:pt x="1143000" y="0"/>
                </a:lnTo>
                <a:lnTo>
                  <a:pt x="0" y="0"/>
                </a:lnTo>
                <a:lnTo>
                  <a:pt x="0" y="1112836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46698" y="5257800"/>
            <a:ext cx="1111885" cy="1143000"/>
          </a:xfrm>
          <a:custGeom>
            <a:avLst/>
            <a:gdLst/>
            <a:ahLst/>
            <a:cxnLst/>
            <a:rect l="l" t="t" r="r" b="b"/>
            <a:pathLst>
              <a:path w="1111884" h="1143000">
                <a:moveTo>
                  <a:pt x="0" y="1143000"/>
                </a:moveTo>
                <a:lnTo>
                  <a:pt x="1111501" y="1143000"/>
                </a:lnTo>
                <a:lnTo>
                  <a:pt x="1111501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15000" y="5257801"/>
            <a:ext cx="1143000" cy="1905"/>
          </a:xfrm>
          <a:custGeom>
            <a:avLst/>
            <a:gdLst/>
            <a:ahLst/>
            <a:cxnLst/>
            <a:rect l="l" t="t" r="r" b="b"/>
            <a:pathLst>
              <a:path w="1143000" h="1904">
                <a:moveTo>
                  <a:pt x="0" y="0"/>
                </a:moveTo>
                <a:lnTo>
                  <a:pt x="1143000" y="1587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16536" y="5257800"/>
            <a:ext cx="1905" cy="1143000"/>
          </a:xfrm>
          <a:custGeom>
            <a:avLst/>
            <a:gdLst/>
            <a:ahLst/>
            <a:cxnLst/>
            <a:rect l="l" t="t" r="r" b="b"/>
            <a:pathLst>
              <a:path w="1904" h="1143000">
                <a:moveTo>
                  <a:pt x="1587" y="0"/>
                </a:moveTo>
                <a:lnTo>
                  <a:pt x="0" y="1143000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979071" y="5607744"/>
            <a:ext cx="21272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29862" y="52578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274857" y="5582920"/>
            <a:ext cx="22860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29862" y="5257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77000" y="5257800"/>
            <a:ext cx="381000" cy="635"/>
          </a:xfrm>
          <a:custGeom>
            <a:avLst/>
            <a:gdLst/>
            <a:ahLst/>
            <a:cxnLst/>
            <a:rect l="l" t="t" r="r" b="b"/>
            <a:pathLst>
              <a:path w="381000" h="635">
                <a:moveTo>
                  <a:pt x="0" y="0"/>
                </a:moveTo>
                <a:lnTo>
                  <a:pt x="381000" y="533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92251" y="6155842"/>
            <a:ext cx="245745" cy="254000"/>
          </a:xfrm>
          <a:custGeom>
            <a:avLst/>
            <a:gdLst/>
            <a:ahLst/>
            <a:cxnLst/>
            <a:rect l="l" t="t" r="r" b="b"/>
            <a:pathLst>
              <a:path w="245745" h="254000">
                <a:moveTo>
                  <a:pt x="0" y="0"/>
                </a:moveTo>
                <a:lnTo>
                  <a:pt x="245529" y="0"/>
                </a:lnTo>
                <a:lnTo>
                  <a:pt x="245529" y="253428"/>
                </a:lnTo>
                <a:lnTo>
                  <a:pt x="0" y="253428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173804" y="6434835"/>
            <a:ext cx="51752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C00000"/>
                </a:solidFill>
                <a:latin typeface="Calibri"/>
                <a:cs typeface="Calibri"/>
              </a:rPr>
              <a:t>8</a:t>
            </a:r>
            <a:r>
              <a:rPr sz="1400" b="1" spc="-10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</a:rPr>
              <a:t>wide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53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55663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380111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缓存不命中分析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32814" y="3640963"/>
            <a:ext cx="251015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990000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000" dirty="0" smtClean="0">
                <a:latin typeface="Calibri"/>
                <a:cs typeface="Calibri"/>
              </a:rPr>
              <a:t>再次</a:t>
            </a:r>
            <a:r>
              <a:rPr sz="2000" dirty="0" smtClean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/8 + </a:t>
            </a:r>
            <a:r>
              <a:rPr sz="2000" i="1" dirty="0">
                <a:latin typeface="Calibri"/>
                <a:cs typeface="Calibri"/>
              </a:rPr>
              <a:t>n </a:t>
            </a:r>
            <a:r>
              <a:rPr sz="2000" dirty="0">
                <a:latin typeface="Calibri"/>
                <a:cs typeface="Calibri"/>
              </a:rPr>
              <a:t>= 9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/8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lang="zh-CN" altLang="en-US" sz="2000" spc="-5" dirty="0">
                <a:latin typeface="Calibri"/>
                <a:cs typeface="Calibri"/>
              </a:rPr>
              <a:t>不命中率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615" y="5051678"/>
            <a:ext cx="2554605" cy="772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cs typeface="Calibri"/>
              </a:rPr>
              <a:t>总不命中率</a:t>
            </a:r>
            <a:r>
              <a:rPr sz="2400" b="1" spc="-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05"/>
              </a:spcBef>
              <a:tabLst>
                <a:tab pos="756285" algn="l"/>
              </a:tabLst>
            </a:pPr>
            <a:r>
              <a:rPr sz="2200" spc="-5" dirty="0">
                <a:solidFill>
                  <a:srgbClr val="990000"/>
                </a:solidFill>
                <a:latin typeface="Wingdings"/>
                <a:cs typeface="Wingdings"/>
              </a:rPr>
              <a:t></a:t>
            </a:r>
            <a:r>
              <a:rPr sz="2200" spc="-5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9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/8 </a:t>
            </a:r>
            <a:r>
              <a:rPr sz="2000" i="1" spc="5" dirty="0">
                <a:latin typeface="Calibri"/>
                <a:cs typeface="Calibri"/>
              </a:rPr>
              <a:t>n</a:t>
            </a:r>
            <a:r>
              <a:rPr sz="1950" spc="7" baseline="25641" dirty="0">
                <a:latin typeface="Calibri"/>
                <a:cs typeface="Calibri"/>
              </a:rPr>
              <a:t>2 </a:t>
            </a:r>
            <a:r>
              <a:rPr sz="2000" dirty="0">
                <a:latin typeface="Calibri"/>
                <a:cs typeface="Calibri"/>
              </a:rPr>
              <a:t>= (9/8)</a:t>
            </a:r>
            <a:r>
              <a:rPr sz="2000" spc="-120" dirty="0">
                <a:latin typeface="Calibri"/>
                <a:cs typeface="Calibri"/>
              </a:rPr>
              <a:t> </a:t>
            </a:r>
            <a:r>
              <a:rPr sz="2000" i="1" spc="5" dirty="0">
                <a:latin typeface="Calibri"/>
                <a:cs typeface="Calibri"/>
              </a:rPr>
              <a:t>n</a:t>
            </a:r>
            <a:r>
              <a:rPr sz="1950" spc="7" baseline="25641" dirty="0">
                <a:latin typeface="Calibri"/>
                <a:cs typeface="Calibri"/>
              </a:rPr>
              <a:t>3</a:t>
            </a:r>
            <a:endParaRPr sz="1950" baseline="25641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98266" y="3276600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1143000" y="228600"/>
                </a:moveTo>
                <a:lnTo>
                  <a:pt x="1109920" y="161093"/>
                </a:lnTo>
                <a:lnTo>
                  <a:pt x="1072806" y="136351"/>
                </a:lnTo>
                <a:lnTo>
                  <a:pt x="1025742" y="120126"/>
                </a:lnTo>
                <a:lnTo>
                  <a:pt x="971550" y="114300"/>
                </a:lnTo>
                <a:lnTo>
                  <a:pt x="742950" y="114300"/>
                </a:lnTo>
                <a:lnTo>
                  <a:pt x="688757" y="108473"/>
                </a:lnTo>
                <a:lnTo>
                  <a:pt x="641693" y="92248"/>
                </a:lnTo>
                <a:lnTo>
                  <a:pt x="604579" y="67506"/>
                </a:lnTo>
                <a:lnTo>
                  <a:pt x="580240" y="36129"/>
                </a:lnTo>
                <a:lnTo>
                  <a:pt x="571500" y="0"/>
                </a:lnTo>
                <a:lnTo>
                  <a:pt x="562759" y="36129"/>
                </a:lnTo>
                <a:lnTo>
                  <a:pt x="538420" y="67506"/>
                </a:lnTo>
                <a:lnTo>
                  <a:pt x="501306" y="92248"/>
                </a:lnTo>
                <a:lnTo>
                  <a:pt x="454242" y="108473"/>
                </a:lnTo>
                <a:lnTo>
                  <a:pt x="400050" y="114300"/>
                </a:lnTo>
                <a:lnTo>
                  <a:pt x="171450" y="114300"/>
                </a:lnTo>
                <a:lnTo>
                  <a:pt x="117257" y="120126"/>
                </a:lnTo>
                <a:lnTo>
                  <a:pt x="70193" y="136351"/>
                </a:lnTo>
                <a:lnTo>
                  <a:pt x="33079" y="161093"/>
                </a:lnTo>
                <a:lnTo>
                  <a:pt x="8740" y="192470"/>
                </a:lnTo>
                <a:lnTo>
                  <a:pt x="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5615" y="1235583"/>
            <a:ext cx="7473315" cy="2369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假设</a:t>
            </a:r>
            <a:r>
              <a:rPr sz="2400" b="1" spc="-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cs typeface="Calibri"/>
              </a:rPr>
              <a:t>矩阵元素类型是</a:t>
            </a:r>
            <a:r>
              <a:rPr sz="2000" spc="-5" dirty="0" smtClean="0">
                <a:latin typeface="Calibri"/>
                <a:cs typeface="Calibri"/>
              </a:rPr>
              <a:t>doubles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cs typeface="Calibri"/>
              </a:rPr>
              <a:t>缓存块</a:t>
            </a:r>
            <a:r>
              <a:rPr lang="zh-CN" altLang="en-US" sz="2000" spc="-5" dirty="0">
                <a:cs typeface="Calibri"/>
              </a:rPr>
              <a:t> </a:t>
            </a:r>
            <a:r>
              <a:rPr sz="2000" dirty="0" smtClean="0">
                <a:latin typeface="Calibri"/>
                <a:cs typeface="Calibri"/>
              </a:rPr>
              <a:t>= </a:t>
            </a:r>
            <a:r>
              <a:rPr sz="2000" dirty="0">
                <a:latin typeface="Calibri"/>
                <a:cs typeface="Calibri"/>
              </a:rPr>
              <a:t>8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doubles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cs typeface="Calibri"/>
              </a:rPr>
              <a:t>缓存大小</a:t>
            </a:r>
            <a:r>
              <a:rPr lang="zh-CN" altLang="en-US" sz="2000" spc="-5" dirty="0">
                <a:cs typeface="Calibri"/>
              </a:rPr>
              <a:t> </a:t>
            </a:r>
            <a:r>
              <a:rPr sz="2000" dirty="0" smtClean="0">
                <a:latin typeface="Calibri"/>
                <a:cs typeface="Calibri"/>
              </a:rPr>
              <a:t>C </a:t>
            </a:r>
            <a:r>
              <a:rPr sz="2000" spc="-5" dirty="0">
                <a:latin typeface="Calibri"/>
                <a:cs typeface="Calibri"/>
              </a:rPr>
              <a:t>&lt;&lt; </a:t>
            </a:r>
            <a:r>
              <a:rPr sz="2000" i="1" dirty="0">
                <a:latin typeface="Calibri"/>
                <a:cs typeface="Calibri"/>
              </a:rPr>
              <a:t>n </a:t>
            </a:r>
            <a:r>
              <a:rPr sz="2000" dirty="0" smtClean="0">
                <a:latin typeface="Calibri"/>
                <a:cs typeface="Calibri"/>
              </a:rPr>
              <a:t>(</a:t>
            </a:r>
            <a:r>
              <a:rPr lang="zh-CN" altLang="en-US" sz="2000" dirty="0">
                <a:cs typeface="Calibri"/>
              </a:rPr>
              <a:t>比</a:t>
            </a:r>
            <a:r>
              <a:rPr lang="en-US" altLang="zh-CN" sz="2000" i="1" dirty="0">
                <a:cs typeface="Calibri"/>
              </a:rPr>
              <a:t>n</a:t>
            </a:r>
            <a:r>
              <a:rPr lang="zh-CN" altLang="en-US" sz="2000" dirty="0">
                <a:cs typeface="Calibri"/>
              </a:rPr>
              <a:t>小的得多</a:t>
            </a:r>
            <a:r>
              <a:rPr sz="2000" dirty="0" smtClean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R="5080" algn="r">
              <a:lnSpc>
                <a:spcPts val="2155"/>
              </a:lnSpc>
              <a:spcBef>
                <a:spcPts val="1850"/>
              </a:spcBef>
            </a:pPr>
            <a:r>
              <a:rPr sz="1800" b="1" dirty="0">
                <a:latin typeface="Calibri"/>
                <a:cs typeface="Calibri"/>
              </a:rPr>
              <a:t>n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ts val="2875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cs typeface="Calibri"/>
              </a:rPr>
              <a:t>第二次</a:t>
            </a:r>
            <a:r>
              <a:rPr lang="zh-CN" altLang="en-US" sz="2400" b="1" spc="-5" dirty="0">
                <a:cs typeface="Calibri"/>
              </a:rPr>
              <a:t>迭代</a:t>
            </a:r>
            <a:r>
              <a:rPr sz="2400" b="1" spc="-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15000" y="3684786"/>
            <a:ext cx="1143000" cy="1113155"/>
          </a:xfrm>
          <a:custGeom>
            <a:avLst/>
            <a:gdLst/>
            <a:ahLst/>
            <a:cxnLst/>
            <a:rect l="l" t="t" r="r" b="b"/>
            <a:pathLst>
              <a:path w="1143000" h="1113154">
                <a:moveTo>
                  <a:pt x="0" y="1112841"/>
                </a:moveTo>
                <a:lnTo>
                  <a:pt x="1143000" y="1112841"/>
                </a:lnTo>
                <a:lnTo>
                  <a:pt x="1143000" y="0"/>
                </a:lnTo>
                <a:lnTo>
                  <a:pt x="0" y="0"/>
                </a:lnTo>
                <a:lnTo>
                  <a:pt x="0" y="1112841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36908" y="3654628"/>
            <a:ext cx="1021715" cy="1143000"/>
          </a:xfrm>
          <a:custGeom>
            <a:avLst/>
            <a:gdLst/>
            <a:ahLst/>
            <a:cxnLst/>
            <a:rect l="l" t="t" r="r" b="b"/>
            <a:pathLst>
              <a:path w="1021715" h="1143000">
                <a:moveTo>
                  <a:pt x="0" y="1143000"/>
                </a:moveTo>
                <a:lnTo>
                  <a:pt x="1021292" y="1143000"/>
                </a:lnTo>
                <a:lnTo>
                  <a:pt x="1021292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15200" y="3654628"/>
            <a:ext cx="63500" cy="898525"/>
          </a:xfrm>
          <a:custGeom>
            <a:avLst/>
            <a:gdLst/>
            <a:ahLst/>
            <a:cxnLst/>
            <a:rect l="l" t="t" r="r" b="b"/>
            <a:pathLst>
              <a:path w="63500" h="898525">
                <a:moveTo>
                  <a:pt x="0" y="898042"/>
                </a:moveTo>
                <a:lnTo>
                  <a:pt x="62970" y="898042"/>
                </a:lnTo>
                <a:lnTo>
                  <a:pt x="62970" y="0"/>
                </a:lnTo>
                <a:lnTo>
                  <a:pt x="0" y="0"/>
                </a:lnTo>
                <a:lnTo>
                  <a:pt x="0" y="898042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5000" y="3654624"/>
            <a:ext cx="1143000" cy="1905"/>
          </a:xfrm>
          <a:custGeom>
            <a:avLst/>
            <a:gdLst/>
            <a:ahLst/>
            <a:cxnLst/>
            <a:rect l="l" t="t" r="r" b="b"/>
            <a:pathLst>
              <a:path w="1143000" h="1904">
                <a:moveTo>
                  <a:pt x="0" y="0"/>
                </a:moveTo>
                <a:lnTo>
                  <a:pt x="1143000" y="1587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78170" y="4089359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>
                <a:moveTo>
                  <a:pt x="0" y="0"/>
                </a:moveTo>
                <a:lnTo>
                  <a:pt x="58737" y="0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78170" y="4816148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>
                <a:moveTo>
                  <a:pt x="0" y="0"/>
                </a:moveTo>
                <a:lnTo>
                  <a:pt x="58737" y="0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79071" y="4007544"/>
            <a:ext cx="21272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29862" y="3654628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74857" y="3979743"/>
            <a:ext cx="22860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04729" y="365462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77000" y="3654623"/>
            <a:ext cx="381000" cy="635"/>
          </a:xfrm>
          <a:custGeom>
            <a:avLst/>
            <a:gdLst/>
            <a:ahLst/>
            <a:cxnLst/>
            <a:rect l="l" t="t" r="r" b="b"/>
            <a:pathLst>
              <a:path w="381000" h="635">
                <a:moveTo>
                  <a:pt x="0" y="0"/>
                </a:moveTo>
                <a:lnTo>
                  <a:pt x="381000" y="533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98270" y="4552670"/>
            <a:ext cx="245745" cy="254000"/>
          </a:xfrm>
          <a:custGeom>
            <a:avLst/>
            <a:gdLst/>
            <a:ahLst/>
            <a:cxnLst/>
            <a:rect l="l" t="t" r="r" b="b"/>
            <a:pathLst>
              <a:path w="245745" h="254000">
                <a:moveTo>
                  <a:pt x="0" y="0"/>
                </a:moveTo>
                <a:lnTo>
                  <a:pt x="245529" y="0"/>
                </a:lnTo>
                <a:lnTo>
                  <a:pt x="245529" y="253428"/>
                </a:lnTo>
                <a:lnTo>
                  <a:pt x="0" y="253428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173804" y="4831659"/>
            <a:ext cx="51752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C00000"/>
                </a:solidFill>
                <a:latin typeface="Calibri"/>
                <a:cs typeface="Calibri"/>
              </a:rPr>
              <a:t>8</a:t>
            </a:r>
            <a:r>
              <a:rPr sz="1400" b="1" spc="-10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</a:rPr>
              <a:t>wide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54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52686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09583" y="6649370"/>
            <a:ext cx="15367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b="1" spc="-10" dirty="0">
                <a:solidFill>
                  <a:prstClr val="black"/>
                </a:solidFill>
                <a:cs typeface="Calibri"/>
              </a:rPr>
              <a:t>50</a:t>
            </a:r>
            <a:endParaRPr sz="1000">
              <a:solidFill>
                <a:prstClr val="black"/>
              </a:solidFill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56914" y="6488658"/>
            <a:ext cx="1628139" cy="3695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spcBef>
                <a:spcPts val="20"/>
              </a:spcBef>
            </a:pPr>
            <a:endParaRPr sz="1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065">
              <a:spcBef>
                <a:spcPts val="5"/>
              </a:spcBef>
            </a:pPr>
            <a:r>
              <a:rPr sz="1000" spc="-5" dirty="0">
                <a:solidFill>
                  <a:prstClr val="black"/>
                </a:solidFill>
                <a:cs typeface="Calibri"/>
              </a:rPr>
              <a:t>, Third</a:t>
            </a:r>
            <a:r>
              <a:rPr sz="1000" spc="-45" dirty="0">
                <a:solidFill>
                  <a:prstClr val="black"/>
                </a:solidFill>
                <a:cs typeface="Calibri"/>
              </a:rPr>
              <a:t> </a:t>
            </a:r>
            <a:r>
              <a:rPr sz="1000" spc="-5" dirty="0">
                <a:solidFill>
                  <a:prstClr val="black"/>
                </a:solidFill>
                <a:cs typeface="Calibri"/>
              </a:rPr>
              <a:t>Edition</a:t>
            </a:r>
            <a:endParaRPr sz="1000">
              <a:solidFill>
                <a:prstClr val="black"/>
              </a:solidFill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568198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分块矩阵乘法</a:t>
            </a:r>
            <a:endParaRPr spc="-5" dirty="0"/>
          </a:p>
        </p:txBody>
      </p:sp>
      <p:sp>
        <p:nvSpPr>
          <p:cNvPr id="6" name="object 6"/>
          <p:cNvSpPr/>
          <p:nvPr/>
        </p:nvSpPr>
        <p:spPr>
          <a:xfrm>
            <a:off x="152400" y="1143000"/>
            <a:ext cx="8839200" cy="3536950"/>
          </a:xfrm>
          <a:custGeom>
            <a:avLst/>
            <a:gdLst/>
            <a:ahLst/>
            <a:cxnLst/>
            <a:rect l="l" t="t" r="r" b="b"/>
            <a:pathLst>
              <a:path w="8839200" h="3536950">
                <a:moveTo>
                  <a:pt x="0" y="0"/>
                </a:moveTo>
                <a:lnTo>
                  <a:pt x="8839200" y="0"/>
                </a:lnTo>
                <a:lnTo>
                  <a:pt x="8839200" y="3536861"/>
                </a:lnTo>
                <a:lnTo>
                  <a:pt x="0" y="3536861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6050" y="4682490"/>
            <a:ext cx="8851900" cy="0"/>
          </a:xfrm>
          <a:custGeom>
            <a:avLst/>
            <a:gdLst/>
            <a:ahLst/>
            <a:cxnLst/>
            <a:rect l="l" t="t" r="r" b="b"/>
            <a:pathLst>
              <a:path w="8851900">
                <a:moveTo>
                  <a:pt x="0" y="0"/>
                </a:moveTo>
                <a:lnTo>
                  <a:pt x="885190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9860" y="1144269"/>
            <a:ext cx="0" cy="3534410"/>
          </a:xfrm>
          <a:custGeom>
            <a:avLst/>
            <a:gdLst/>
            <a:ahLst/>
            <a:cxnLst/>
            <a:rect l="l" t="t" r="r" b="b"/>
            <a:pathLst>
              <a:path h="3534410">
                <a:moveTo>
                  <a:pt x="0" y="0"/>
                </a:moveTo>
                <a:lnTo>
                  <a:pt x="0" y="353441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6050" y="1140460"/>
            <a:ext cx="8851900" cy="0"/>
          </a:xfrm>
          <a:custGeom>
            <a:avLst/>
            <a:gdLst/>
            <a:ahLst/>
            <a:cxnLst/>
            <a:rect l="l" t="t" r="r" b="b"/>
            <a:pathLst>
              <a:path w="8851900">
                <a:moveTo>
                  <a:pt x="0" y="0"/>
                </a:moveTo>
                <a:lnTo>
                  <a:pt x="885190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994140" y="1144269"/>
            <a:ext cx="0" cy="3534410"/>
          </a:xfrm>
          <a:custGeom>
            <a:avLst/>
            <a:gdLst/>
            <a:ahLst/>
            <a:cxnLst/>
            <a:rect l="l" t="t" r="r" b="b"/>
            <a:pathLst>
              <a:path h="3534410">
                <a:moveTo>
                  <a:pt x="0" y="0"/>
                </a:moveTo>
                <a:lnTo>
                  <a:pt x="0" y="3534321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6210" y="4674870"/>
            <a:ext cx="8831580" cy="0"/>
          </a:xfrm>
          <a:custGeom>
            <a:avLst/>
            <a:gdLst/>
            <a:ahLst/>
            <a:cxnLst/>
            <a:rect l="l" t="t" r="r" b="b"/>
            <a:pathLst>
              <a:path w="8831580">
                <a:moveTo>
                  <a:pt x="0" y="0"/>
                </a:moveTo>
                <a:lnTo>
                  <a:pt x="88315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7479" y="1149350"/>
            <a:ext cx="0" cy="3524250"/>
          </a:xfrm>
          <a:custGeom>
            <a:avLst/>
            <a:gdLst/>
            <a:ahLst/>
            <a:cxnLst/>
            <a:rect l="l" t="t" r="r" b="b"/>
            <a:pathLst>
              <a:path h="3524250">
                <a:moveTo>
                  <a:pt x="0" y="0"/>
                </a:moveTo>
                <a:lnTo>
                  <a:pt x="0" y="35242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6210" y="1148080"/>
            <a:ext cx="8831580" cy="0"/>
          </a:xfrm>
          <a:custGeom>
            <a:avLst/>
            <a:gdLst/>
            <a:ahLst/>
            <a:cxnLst/>
            <a:rect l="l" t="t" r="r" b="b"/>
            <a:pathLst>
              <a:path w="8831580">
                <a:moveTo>
                  <a:pt x="0" y="0"/>
                </a:moveTo>
                <a:lnTo>
                  <a:pt x="88315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986519" y="1149350"/>
            <a:ext cx="0" cy="3524250"/>
          </a:xfrm>
          <a:custGeom>
            <a:avLst/>
            <a:gdLst/>
            <a:ahLst/>
            <a:cxnLst/>
            <a:rect l="l" t="t" r="r" b="b"/>
            <a:pathLst>
              <a:path h="3524250">
                <a:moveTo>
                  <a:pt x="0" y="0"/>
                </a:moveTo>
                <a:lnTo>
                  <a:pt x="0" y="35241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-5" dirty="0"/>
              <a:t>c = (double *) </a:t>
            </a:r>
            <a:r>
              <a:rPr dirty="0"/>
              <a:t>calloc(sizeof(double),</a:t>
            </a:r>
            <a:r>
              <a:rPr spc="-25" dirty="0"/>
              <a:t> </a:t>
            </a:r>
            <a:r>
              <a:rPr spc="-5" dirty="0"/>
              <a:t>n*n);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4398010" algn="l"/>
              </a:tabLst>
            </a:pPr>
            <a:r>
              <a:rPr spc="-5" dirty="0">
                <a:solidFill>
                  <a:srgbClr val="990000"/>
                </a:solidFill>
              </a:rPr>
              <a:t>/* Multiply n x n </a:t>
            </a:r>
            <a:r>
              <a:rPr dirty="0">
                <a:solidFill>
                  <a:srgbClr val="990000"/>
                </a:solidFill>
              </a:rPr>
              <a:t>matrices </a:t>
            </a:r>
            <a:r>
              <a:rPr spc="-5" dirty="0">
                <a:solidFill>
                  <a:srgbClr val="990000"/>
                </a:solidFill>
              </a:rPr>
              <a:t>a</a:t>
            </a:r>
            <a:r>
              <a:rPr spc="80" dirty="0">
                <a:solidFill>
                  <a:srgbClr val="990000"/>
                </a:solidFill>
              </a:rPr>
              <a:t> </a:t>
            </a:r>
            <a:r>
              <a:rPr dirty="0">
                <a:solidFill>
                  <a:srgbClr val="990000"/>
                </a:solidFill>
              </a:rPr>
              <a:t>and</a:t>
            </a:r>
            <a:r>
              <a:rPr spc="5" dirty="0">
                <a:solidFill>
                  <a:srgbClr val="990000"/>
                </a:solidFill>
              </a:rPr>
              <a:t> </a:t>
            </a:r>
            <a:r>
              <a:rPr spc="-5" dirty="0">
                <a:solidFill>
                  <a:srgbClr val="990000"/>
                </a:solidFill>
              </a:rPr>
              <a:t>b	*/</a:t>
            </a:r>
          </a:p>
          <a:p>
            <a:pPr marL="487680" marR="2385060" indent="-487680">
              <a:lnSpc>
                <a:spcPct val="100000"/>
              </a:lnSpc>
            </a:pPr>
            <a:r>
              <a:rPr spc="-5" dirty="0"/>
              <a:t>void mmm(double *a, double *b, double *c, </a:t>
            </a:r>
            <a:r>
              <a:rPr dirty="0"/>
              <a:t>int </a:t>
            </a:r>
            <a:r>
              <a:rPr spc="-5" dirty="0"/>
              <a:t>n) {  int i, </a:t>
            </a:r>
            <a:r>
              <a:rPr dirty="0"/>
              <a:t>j,</a:t>
            </a:r>
            <a:r>
              <a:rPr spc="-55" dirty="0"/>
              <a:t> </a:t>
            </a:r>
            <a:r>
              <a:rPr spc="-5" dirty="0"/>
              <a:t>k;</a:t>
            </a:r>
          </a:p>
          <a:p>
            <a:pPr marL="915035" marR="4647565" indent="-427990">
              <a:lnSpc>
                <a:spcPct val="100000"/>
              </a:lnSpc>
            </a:pPr>
            <a:r>
              <a:rPr spc="-5" dirty="0"/>
              <a:t>for (i = 0; i &lt; n; </a:t>
            </a:r>
            <a:r>
              <a:rPr dirty="0"/>
              <a:t>i+=B)  </a:t>
            </a:r>
            <a:r>
              <a:rPr spc="-5" dirty="0"/>
              <a:t>for (j = 0; j &lt; n;</a:t>
            </a:r>
            <a:r>
              <a:rPr spc="15" dirty="0"/>
              <a:t> </a:t>
            </a:r>
            <a:r>
              <a:rPr spc="-5" dirty="0"/>
              <a:t>j+=B)</a:t>
            </a:r>
          </a:p>
          <a:p>
            <a:pPr marL="1587500">
              <a:lnSpc>
                <a:spcPct val="100000"/>
              </a:lnSpc>
            </a:pPr>
            <a:r>
              <a:rPr spc="-5" dirty="0"/>
              <a:t>for (k = 0; k &lt; n;</a:t>
            </a:r>
            <a:r>
              <a:rPr spc="10" dirty="0"/>
              <a:t> </a:t>
            </a:r>
            <a:r>
              <a:rPr spc="-5" dirty="0"/>
              <a:t>k+=B)</a:t>
            </a:r>
          </a:p>
          <a:p>
            <a:pPr marL="2197100" marR="1781175" indent="-245745">
              <a:lnSpc>
                <a:spcPct val="100000"/>
              </a:lnSpc>
            </a:pPr>
            <a:r>
              <a:rPr spc="-5" dirty="0">
                <a:solidFill>
                  <a:srgbClr val="990000"/>
                </a:solidFill>
              </a:rPr>
              <a:t>/* B x B </a:t>
            </a:r>
            <a:r>
              <a:rPr dirty="0">
                <a:solidFill>
                  <a:srgbClr val="990000"/>
                </a:solidFill>
              </a:rPr>
              <a:t>mini </a:t>
            </a:r>
            <a:r>
              <a:rPr spc="-5" dirty="0">
                <a:solidFill>
                  <a:srgbClr val="990000"/>
                </a:solidFill>
              </a:rPr>
              <a:t>matrix multiplications */  </a:t>
            </a:r>
            <a:r>
              <a:rPr dirty="0"/>
              <a:t>for (i1 </a:t>
            </a:r>
            <a:r>
              <a:rPr spc="-5" dirty="0"/>
              <a:t>= </a:t>
            </a:r>
            <a:r>
              <a:rPr spc="5" dirty="0"/>
              <a:t>i; </a:t>
            </a:r>
            <a:r>
              <a:rPr spc="-5" dirty="0"/>
              <a:t>i1 &lt; i+B;</a:t>
            </a:r>
            <a:r>
              <a:rPr spc="-35" dirty="0"/>
              <a:t> </a:t>
            </a:r>
            <a:r>
              <a:rPr dirty="0"/>
              <a:t>i++)</a:t>
            </a:r>
          </a:p>
          <a:p>
            <a:pPr marL="3175000" marR="2022475" indent="-488950">
              <a:lnSpc>
                <a:spcPct val="100000"/>
              </a:lnSpc>
            </a:pPr>
            <a:r>
              <a:rPr dirty="0"/>
              <a:t>for </a:t>
            </a:r>
            <a:r>
              <a:rPr spc="-5" dirty="0"/>
              <a:t>(j1 = j; </a:t>
            </a:r>
            <a:r>
              <a:rPr dirty="0"/>
              <a:t>j1 </a:t>
            </a:r>
            <a:r>
              <a:rPr spc="-5" dirty="0"/>
              <a:t>&lt; </a:t>
            </a:r>
            <a:r>
              <a:rPr spc="5" dirty="0"/>
              <a:t>j+B; </a:t>
            </a:r>
            <a:r>
              <a:rPr dirty="0"/>
              <a:t>j++)  </a:t>
            </a:r>
            <a:r>
              <a:rPr spc="-5" dirty="0"/>
              <a:t>for </a:t>
            </a:r>
            <a:r>
              <a:rPr dirty="0"/>
              <a:t>(k1 </a:t>
            </a:r>
            <a:r>
              <a:rPr spc="-5" dirty="0"/>
              <a:t>= k; k1 &lt; k+B; k++)</a:t>
            </a:r>
          </a:p>
          <a:p>
            <a:pPr marL="3600450">
              <a:lnSpc>
                <a:spcPct val="100000"/>
              </a:lnSpc>
            </a:pPr>
            <a:r>
              <a:rPr spc="-5" dirty="0"/>
              <a:t>c[i1*n+j1] += a[i1*n + k1]*b[k1*n +</a:t>
            </a:r>
            <a:r>
              <a:rPr spc="85" dirty="0"/>
              <a:t> </a:t>
            </a:r>
            <a:r>
              <a:rPr dirty="0"/>
              <a:t>j1];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44306" y="4333981"/>
            <a:ext cx="134620" cy="264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sz="1600" b="1" spc="-5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6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82070" y="5181600"/>
            <a:ext cx="346075" cy="1143000"/>
          </a:xfrm>
          <a:custGeom>
            <a:avLst/>
            <a:gdLst/>
            <a:ahLst/>
            <a:cxnLst/>
            <a:rect l="l" t="t" r="r" b="b"/>
            <a:pathLst>
              <a:path w="346075" h="1143000">
                <a:moveTo>
                  <a:pt x="0" y="1143000"/>
                </a:moveTo>
                <a:lnTo>
                  <a:pt x="345795" y="1143000"/>
                </a:lnTo>
                <a:lnTo>
                  <a:pt x="345795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84866" y="5181600"/>
            <a:ext cx="568960" cy="1143000"/>
          </a:xfrm>
          <a:prstGeom prst="rect">
            <a:avLst/>
          </a:prstGeom>
          <a:solidFill>
            <a:srgbClr val="DADADA"/>
          </a:solidFill>
        </p:spPr>
        <p:txBody>
          <a:bodyPr vert="horz" wrap="square" lIns="0" tIns="15240" rIns="0" bIns="0" rtlCol="0">
            <a:spAutoFit/>
          </a:bodyPr>
          <a:lstStyle/>
          <a:p>
            <a:pPr marL="90805">
              <a:spcBef>
                <a:spcPts val="120"/>
              </a:spcBef>
            </a:pP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b</a:t>
            </a:r>
            <a:endParaRPr sz="20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83739" y="5891522"/>
            <a:ext cx="29972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i1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72965" y="4678113"/>
            <a:ext cx="29972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j1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99529" y="51816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9529" y="5181600"/>
            <a:ext cx="1143000" cy="11430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91440">
              <a:spcBef>
                <a:spcPts val="120"/>
              </a:spcBef>
            </a:pP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c</a:t>
            </a:r>
            <a:endParaRPr sz="20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44522" y="5506720"/>
            <a:ext cx="1917064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1716405" algn="l"/>
              </a:tabLst>
            </a:pPr>
            <a:r>
              <a:rPr sz="3200" b="1" dirty="0">
                <a:solidFill>
                  <a:prstClr val="black"/>
                </a:solidFill>
                <a:cs typeface="Calibri"/>
              </a:rPr>
              <a:t>=</a:t>
            </a:r>
            <a:r>
              <a:rPr sz="4800" b="1" baseline="1736" dirty="0">
                <a:solidFill>
                  <a:prstClr val="black"/>
                </a:solidFill>
                <a:cs typeface="Calibri"/>
              </a:rPr>
              <a:t> 	x</a:t>
            </a:r>
            <a:endParaRPr sz="4800" baseline="1736">
              <a:solidFill>
                <a:prstClr val="black"/>
              </a:solidFill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43000" y="5969000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90" h="186689">
                <a:moveTo>
                  <a:pt x="0" y="0"/>
                </a:moveTo>
                <a:lnTo>
                  <a:pt x="186270" y="0"/>
                </a:lnTo>
                <a:lnTo>
                  <a:pt x="186270" y="186270"/>
                </a:lnTo>
                <a:lnTo>
                  <a:pt x="0" y="18627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28729" y="5181600"/>
            <a:ext cx="1143000" cy="1143000"/>
          </a:xfrm>
          <a:prstGeom prst="rect">
            <a:avLst/>
          </a:prstGeom>
          <a:solidFill>
            <a:srgbClr val="DADADA"/>
          </a:solidFill>
        </p:spPr>
        <p:txBody>
          <a:bodyPr vert="horz" wrap="square" lIns="0" tIns="15240" rIns="0" bIns="0" rtlCol="0">
            <a:spAutoFit/>
          </a:bodyPr>
          <a:lstStyle/>
          <a:p>
            <a:pPr marL="91440">
              <a:spcBef>
                <a:spcPts val="120"/>
              </a:spcBef>
            </a:pP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c</a:t>
            </a:r>
            <a:endParaRPr sz="20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92603" y="5506720"/>
            <a:ext cx="22860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dirty="0">
                <a:solidFill>
                  <a:prstClr val="black"/>
                </a:solidFill>
                <a:cs typeface="Calibri"/>
              </a:rPr>
              <a:t>+</a:t>
            </a:r>
            <a:endParaRPr sz="3200">
              <a:solidFill>
                <a:prstClr val="black"/>
              </a:solidFill>
              <a:cs typeface="Calibri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2284666" y="5181600"/>
          <a:ext cx="1142998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000">
                <a:tc gridSpan="5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DAD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6987">
                      <a:solidFill>
                        <a:srgbClr val="FFFFFF"/>
                      </a:solidFill>
                      <a:prstDash val="solid"/>
                    </a:ln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6987">
                      <a:solidFill>
                        <a:srgbClr val="FFFFFF"/>
                      </a:solidFill>
                      <a:prstDash val="solid"/>
                    </a:lnL>
                    <a:lnR w="26987">
                      <a:solidFill>
                        <a:srgbClr val="FFFFFF"/>
                      </a:solidFill>
                      <a:prstDash val="solid"/>
                    </a:ln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6987">
                      <a:solidFill>
                        <a:srgbClr val="FFFFFF"/>
                      </a:solidFill>
                      <a:prstDash val="solid"/>
                    </a:lnL>
                    <a:lnR w="26987">
                      <a:solidFill>
                        <a:srgbClr val="FFFFFF"/>
                      </a:solidFill>
                      <a:prstDash val="solid"/>
                    </a:ln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6987">
                      <a:solidFill>
                        <a:srgbClr val="FFFFFF"/>
                      </a:solidFill>
                      <a:prstDash val="solid"/>
                    </a:lnL>
                    <a:lnR w="26987">
                      <a:solidFill>
                        <a:srgbClr val="FFFFFF"/>
                      </a:solidFill>
                      <a:prstDash val="solid"/>
                    </a:ln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6987">
                      <a:solidFill>
                        <a:srgbClr val="FFFFFF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 gridSpan="5"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AD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4453470" y="5181600"/>
          <a:ext cx="22860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9393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26987">
                      <a:solidFill>
                        <a:srgbClr val="FFFFFF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26987">
                      <a:solidFill>
                        <a:srgbClr val="FFFFFF"/>
                      </a:solidFill>
                      <a:prstDash val="solid"/>
                    </a:lnT>
                    <a:lnB w="26987">
                      <a:solidFill>
                        <a:srgbClr val="FFFFFF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479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26987">
                      <a:solidFill>
                        <a:srgbClr val="FFFFFF"/>
                      </a:solidFill>
                      <a:prstDash val="solid"/>
                    </a:lnT>
                    <a:lnB w="26987">
                      <a:solidFill>
                        <a:srgbClr val="FFFFFF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26987">
                      <a:solidFill>
                        <a:srgbClr val="FFFFFF"/>
                      </a:solidFill>
                      <a:prstDash val="solid"/>
                    </a:lnT>
                    <a:lnB w="26987">
                      <a:solidFill>
                        <a:srgbClr val="FFFFFF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459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26987">
                      <a:solidFill>
                        <a:srgbClr val="FFFFFF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object 29"/>
          <p:cNvSpPr/>
          <p:nvPr/>
        </p:nvSpPr>
        <p:spPr>
          <a:xfrm>
            <a:off x="3756914" y="6488658"/>
            <a:ext cx="1628139" cy="369570"/>
          </a:xfrm>
          <a:custGeom>
            <a:avLst/>
            <a:gdLst/>
            <a:ahLst/>
            <a:cxnLst/>
            <a:rect l="l" t="t" r="r" b="b"/>
            <a:pathLst>
              <a:path w="1628139" h="369570">
                <a:moveTo>
                  <a:pt x="0" y="369341"/>
                </a:moveTo>
                <a:lnTo>
                  <a:pt x="1627886" y="369341"/>
                </a:lnTo>
                <a:lnTo>
                  <a:pt x="1627886" y="0"/>
                </a:lnTo>
                <a:lnTo>
                  <a:pt x="0" y="0"/>
                </a:lnTo>
                <a:lnTo>
                  <a:pt x="0" y="3693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568242" y="6349742"/>
            <a:ext cx="3175" cy="139065"/>
          </a:xfrm>
          <a:custGeom>
            <a:avLst/>
            <a:gdLst/>
            <a:ahLst/>
            <a:cxnLst/>
            <a:rect l="l" t="t" r="r" b="b"/>
            <a:pathLst>
              <a:path w="3175" h="139064">
                <a:moveTo>
                  <a:pt x="2616" y="138925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25228" y="6349737"/>
            <a:ext cx="88900" cy="77470"/>
          </a:xfrm>
          <a:custGeom>
            <a:avLst/>
            <a:gdLst/>
            <a:ahLst/>
            <a:cxnLst/>
            <a:rect l="l" t="t" r="r" b="b"/>
            <a:pathLst>
              <a:path w="88900" h="77470">
                <a:moveTo>
                  <a:pt x="0" y="77025"/>
                </a:moveTo>
                <a:lnTo>
                  <a:pt x="43014" y="0"/>
                </a:lnTo>
                <a:lnTo>
                  <a:pt x="88887" y="7536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100399" y="4350575"/>
            <a:ext cx="178816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b="1" i="1" spc="-10" dirty="0">
                <a:solidFill>
                  <a:srgbClr val="808080"/>
                </a:solidFill>
                <a:latin typeface="Courier New"/>
                <a:cs typeface="Courier New"/>
              </a:rPr>
              <a:t>matmult/bmm.c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7885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380111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/>
              <a:t>缓存不命中分析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235583"/>
            <a:ext cx="4858385" cy="1485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假设</a:t>
            </a:r>
            <a:r>
              <a:rPr sz="2400" b="1" spc="-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 smtClean="0">
                <a:latin typeface="Calibri"/>
                <a:cs typeface="Calibri"/>
              </a:rPr>
              <a:t>缓存块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8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doubles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 smtClean="0">
                <a:latin typeface="Calibri"/>
                <a:cs typeface="Calibri"/>
              </a:rPr>
              <a:t>缓存大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lang="zh-CN" altLang="en-US" sz="2000" spc="-5" dirty="0" smtClean="0">
                <a:latin typeface="Calibri"/>
                <a:cs typeface="Calibri"/>
              </a:rPr>
              <a:t>小</a:t>
            </a:r>
            <a:r>
              <a:rPr sz="2000" dirty="0" smtClean="0">
                <a:latin typeface="Calibri"/>
                <a:cs typeface="Calibri"/>
              </a:rPr>
              <a:t>C </a:t>
            </a:r>
            <a:r>
              <a:rPr sz="2000" spc="-5" dirty="0">
                <a:latin typeface="Calibri"/>
                <a:cs typeface="Calibri"/>
              </a:rPr>
              <a:t>&lt;&lt; </a:t>
            </a:r>
            <a:r>
              <a:rPr sz="2000" i="1" dirty="0">
                <a:latin typeface="Calibri"/>
                <a:cs typeface="Calibri"/>
              </a:rPr>
              <a:t>n </a:t>
            </a:r>
            <a:r>
              <a:rPr sz="2000" dirty="0" smtClean="0">
                <a:latin typeface="Calibri"/>
                <a:cs typeface="Calibri"/>
              </a:rPr>
              <a:t>(</a:t>
            </a:r>
            <a:r>
              <a:rPr lang="zh-CN" altLang="en-US" sz="2000" dirty="0">
                <a:cs typeface="Calibri"/>
              </a:rPr>
              <a:t>比</a:t>
            </a:r>
            <a:r>
              <a:rPr lang="en-US" altLang="zh-CN" sz="2000" i="1" dirty="0">
                <a:cs typeface="Calibri"/>
              </a:rPr>
              <a:t>n</a:t>
            </a:r>
            <a:r>
              <a:rPr lang="zh-CN" altLang="en-US" sz="2000" dirty="0">
                <a:cs typeface="Calibri"/>
              </a:rPr>
              <a:t>小的得多</a:t>
            </a:r>
            <a:r>
              <a:rPr sz="2000" dirty="0" smtClean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  <a:tab pos="2463165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三</a:t>
            </a:r>
            <a:r>
              <a:rPr lang="zh-CN" altLang="en-US" sz="2000" spc="-5" dirty="0" smtClean="0">
                <a:latin typeface="Calibri"/>
                <a:cs typeface="Calibri"/>
              </a:rPr>
              <a:t>块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lang="zh-CN" altLang="en-US" sz="2000" spc="-5" dirty="0">
                <a:latin typeface="Calibri"/>
                <a:cs typeface="Calibri"/>
              </a:rPr>
              <a:t>放</a:t>
            </a:r>
            <a:r>
              <a:rPr lang="zh-CN" altLang="en-US" sz="2000" spc="-5" dirty="0" smtClean="0">
                <a:latin typeface="Calibri"/>
                <a:cs typeface="Calibri"/>
              </a:rPr>
              <a:t>入缓存</a:t>
            </a:r>
            <a:r>
              <a:rPr sz="2000" dirty="0" smtClean="0">
                <a:latin typeface="Calibri"/>
                <a:cs typeface="Calibri"/>
              </a:rPr>
              <a:t>: </a:t>
            </a:r>
            <a:r>
              <a:rPr sz="2000" spc="5" dirty="0">
                <a:latin typeface="Calibri"/>
                <a:cs typeface="Calibri"/>
              </a:rPr>
              <a:t>3B</a:t>
            </a:r>
            <a:r>
              <a:rPr sz="1950" spc="7" baseline="25641" dirty="0">
                <a:latin typeface="Calibri"/>
                <a:cs typeface="Calibri"/>
              </a:rPr>
              <a:t>2 </a:t>
            </a:r>
            <a:r>
              <a:rPr sz="2000" dirty="0">
                <a:latin typeface="Calibri"/>
                <a:cs typeface="Calibri"/>
              </a:rPr>
              <a:t>&lt;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5615" y="3210686"/>
            <a:ext cx="38258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第一次</a:t>
            </a:r>
            <a:r>
              <a:rPr sz="2400" b="1" spc="-5" dirty="0" smtClean="0">
                <a:latin typeface="Calibri"/>
                <a:cs typeface="Calibri"/>
              </a:rPr>
              <a:t> (</a:t>
            </a:r>
            <a:r>
              <a:rPr lang="zh-CN" altLang="en-US" sz="2400" b="1" spc="-5" dirty="0">
                <a:latin typeface="Calibri"/>
                <a:cs typeface="Calibri"/>
              </a:rPr>
              <a:t>块</a:t>
            </a:r>
            <a:r>
              <a:rPr sz="2400" b="1" spc="-5" dirty="0" smtClean="0">
                <a:latin typeface="Calibri"/>
                <a:cs typeface="Calibri"/>
              </a:rPr>
              <a:t>)</a:t>
            </a:r>
            <a:r>
              <a:rPr sz="2400" b="1" spc="-50" dirty="0" smtClean="0">
                <a:latin typeface="Calibri"/>
                <a:cs typeface="Calibri"/>
              </a:rPr>
              <a:t> </a:t>
            </a:r>
            <a:r>
              <a:rPr lang="zh-CN" altLang="en-US" sz="2400" b="1" spc="-5" dirty="0">
                <a:latin typeface="Calibri"/>
                <a:cs typeface="Calibri"/>
              </a:rPr>
              <a:t>迭代</a:t>
            </a:r>
            <a:r>
              <a:rPr sz="2400" b="1" spc="-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2814" y="3640963"/>
            <a:ext cx="3021330" cy="10182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990000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5" dirty="0">
                <a:latin typeface="Calibri"/>
                <a:cs typeface="Calibri"/>
              </a:rPr>
              <a:t>B</a:t>
            </a:r>
            <a:r>
              <a:rPr sz="1950" spc="7" baseline="25641" dirty="0">
                <a:latin typeface="Calibri"/>
                <a:cs typeface="Calibri"/>
              </a:rPr>
              <a:t>2</a:t>
            </a:r>
            <a:r>
              <a:rPr sz="2000" spc="5" dirty="0">
                <a:latin typeface="Calibri"/>
                <a:cs typeface="Calibri"/>
              </a:rPr>
              <a:t>/8 </a:t>
            </a:r>
            <a:r>
              <a:rPr lang="zh-CN" altLang="en-US" sz="2000" spc="-5" dirty="0">
                <a:latin typeface="Calibri"/>
                <a:cs typeface="Calibri"/>
              </a:rPr>
              <a:t>每</a:t>
            </a:r>
            <a:r>
              <a:rPr lang="zh-CN" altLang="en-US" sz="2000" spc="-5" dirty="0" smtClean="0">
                <a:latin typeface="Calibri"/>
                <a:cs typeface="Calibri"/>
              </a:rPr>
              <a:t>块不命中率</a:t>
            </a:r>
            <a:endParaRPr sz="2000" dirty="0">
              <a:latin typeface="Calibri"/>
              <a:cs typeface="Calibri"/>
            </a:endParaRPr>
          </a:p>
          <a:p>
            <a:pPr marL="299085" marR="789940" indent="-28702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sz="2200" spc="-5" dirty="0">
                <a:solidFill>
                  <a:srgbClr val="990000"/>
                </a:solidFill>
                <a:latin typeface="Wingdings"/>
                <a:cs typeface="Wingdings"/>
              </a:rPr>
              <a:t></a:t>
            </a:r>
            <a:r>
              <a:rPr sz="2200" spc="-5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/B x </a:t>
            </a:r>
            <a:r>
              <a:rPr sz="2000" spc="5" dirty="0">
                <a:latin typeface="Calibri"/>
                <a:cs typeface="Calibri"/>
              </a:rPr>
              <a:t>B</a:t>
            </a:r>
            <a:r>
              <a:rPr sz="1950" spc="7" baseline="25641" dirty="0">
                <a:latin typeface="Calibri"/>
                <a:cs typeface="Calibri"/>
              </a:rPr>
              <a:t>2</a:t>
            </a:r>
            <a:r>
              <a:rPr sz="2000" spc="5" dirty="0">
                <a:latin typeface="Calibri"/>
                <a:cs typeface="Calibri"/>
              </a:rPr>
              <a:t>/8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 err="1">
                <a:latin typeface="Calibri"/>
                <a:cs typeface="Calibri"/>
              </a:rPr>
              <a:t>nB</a:t>
            </a:r>
            <a:r>
              <a:rPr sz="2000" dirty="0">
                <a:latin typeface="Calibri"/>
                <a:cs typeface="Calibri"/>
              </a:rPr>
              <a:t>/4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 smtClean="0">
                <a:latin typeface="Calibri"/>
                <a:cs typeface="Calibri"/>
              </a:rPr>
              <a:t>(</a:t>
            </a:r>
            <a:r>
              <a:rPr lang="zh-CN" altLang="en-US" sz="2000" spc="-5" dirty="0" smtClean="0">
                <a:latin typeface="Calibri"/>
                <a:cs typeface="Calibri"/>
              </a:rPr>
              <a:t>省略矩阵</a:t>
            </a:r>
            <a:r>
              <a:rPr sz="2000" spc="-15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32814" y="5408803"/>
            <a:ext cx="2370455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buClr>
                <a:srgbClr val="990000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000" spc="-5" dirty="0">
                <a:cs typeface="Calibri"/>
              </a:rPr>
              <a:t>之后</a:t>
            </a:r>
            <a:r>
              <a:rPr lang="zh-CN" altLang="en-US" sz="2000" spc="-5" dirty="0">
                <a:solidFill>
                  <a:srgbClr val="C00000"/>
                </a:solidFill>
                <a:cs typeface="Calibri"/>
              </a:rPr>
              <a:t>在缓存中</a:t>
            </a:r>
            <a:r>
              <a:rPr lang="en-US" altLang="zh-CN" sz="2000" dirty="0">
                <a:solidFill>
                  <a:srgbClr val="C00000"/>
                </a:solidFill>
                <a:cs typeface="Calibri"/>
              </a:rPr>
              <a:t>: </a:t>
            </a:r>
            <a:endParaRPr lang="zh-CN" altLang="en-US" sz="2000" dirty="0">
              <a:solidFill>
                <a:srgbClr val="C00000"/>
              </a:solidFill>
              <a:cs typeface="Calibri"/>
            </a:endParaRPr>
          </a:p>
          <a:p>
            <a:pPr marL="299085" marR="5080" indent="-286385">
              <a:lnSpc>
                <a:spcPct val="100000"/>
              </a:lnSpc>
              <a:buClr>
                <a:srgbClr val="990000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-5" dirty="0" smtClean="0">
                <a:latin typeface="Calibri"/>
                <a:cs typeface="Calibri"/>
              </a:rPr>
              <a:t>(</a:t>
            </a:r>
            <a:r>
              <a:rPr lang="zh-CN" altLang="en-US" sz="2000" spc="-5" dirty="0" smtClean="0">
                <a:latin typeface="Calibri"/>
                <a:cs typeface="Calibri"/>
              </a:rPr>
              <a:t>示意图</a:t>
            </a:r>
            <a:r>
              <a:rPr sz="2000" spc="-5" dirty="0" smtClean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99937" y="5789333"/>
            <a:ext cx="1143000" cy="916305"/>
          </a:xfrm>
          <a:custGeom>
            <a:avLst/>
            <a:gdLst/>
            <a:ahLst/>
            <a:cxnLst/>
            <a:rect l="l" t="t" r="r" b="b"/>
            <a:pathLst>
              <a:path w="1143000" h="916304">
                <a:moveTo>
                  <a:pt x="0" y="916266"/>
                </a:moveTo>
                <a:lnTo>
                  <a:pt x="1143000" y="916266"/>
                </a:lnTo>
                <a:lnTo>
                  <a:pt x="1143000" y="0"/>
                </a:lnTo>
                <a:lnTo>
                  <a:pt x="0" y="0"/>
                </a:lnTo>
                <a:lnTo>
                  <a:pt x="0" y="916266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15415" y="5562600"/>
            <a:ext cx="927735" cy="1143000"/>
          </a:xfrm>
          <a:custGeom>
            <a:avLst/>
            <a:gdLst/>
            <a:ahLst/>
            <a:cxnLst/>
            <a:rect l="l" t="t" r="r" b="b"/>
            <a:pathLst>
              <a:path w="927734" h="1143000">
                <a:moveTo>
                  <a:pt x="0" y="1143000"/>
                </a:moveTo>
                <a:lnTo>
                  <a:pt x="927722" y="1143000"/>
                </a:lnTo>
                <a:lnTo>
                  <a:pt x="927722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64003" y="5887720"/>
            <a:ext cx="21272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14800" y="55626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59789" y="5887720"/>
            <a:ext cx="22860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14800" y="5562600"/>
            <a:ext cx="1905" cy="186690"/>
          </a:xfrm>
          <a:custGeom>
            <a:avLst/>
            <a:gdLst/>
            <a:ahLst/>
            <a:cxnLst/>
            <a:rect l="l" t="t" r="r" b="b"/>
            <a:pathLst>
              <a:path w="1904" h="186689">
                <a:moveTo>
                  <a:pt x="0" y="186270"/>
                </a:moveTo>
                <a:lnTo>
                  <a:pt x="1333" y="186270"/>
                </a:lnTo>
                <a:lnTo>
                  <a:pt x="1333" y="0"/>
                </a:lnTo>
                <a:lnTo>
                  <a:pt x="0" y="0"/>
                </a:lnTo>
                <a:lnTo>
                  <a:pt x="0" y="18627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99937" y="5560733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0" y="0"/>
                </a:moveTo>
                <a:lnTo>
                  <a:pt x="1143000" y="0"/>
                </a:lnTo>
                <a:lnTo>
                  <a:pt x="11430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86815" y="5562600"/>
            <a:ext cx="228600" cy="931544"/>
          </a:xfrm>
          <a:custGeom>
            <a:avLst/>
            <a:gdLst/>
            <a:ahLst/>
            <a:cxnLst/>
            <a:rect l="l" t="t" r="r" b="b"/>
            <a:pathLst>
              <a:path w="228600" h="931545">
                <a:moveTo>
                  <a:pt x="0" y="931329"/>
                </a:moveTo>
                <a:lnTo>
                  <a:pt x="228600" y="931329"/>
                </a:lnTo>
                <a:lnTo>
                  <a:pt x="228600" y="0"/>
                </a:lnTo>
                <a:lnTo>
                  <a:pt x="0" y="0"/>
                </a:lnTo>
                <a:lnTo>
                  <a:pt x="0" y="93132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77016" y="5552266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599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14083" y="5552266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599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12938" y="5552266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599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41538" y="5552266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599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78352" y="6255279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78352" y="6492345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78352" y="5791200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78352" y="6019800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50070" y="2480729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0" y="0"/>
                </a:moveTo>
                <a:lnTo>
                  <a:pt x="186270" y="0"/>
                </a:lnTo>
                <a:lnTo>
                  <a:pt x="186270" y="186270"/>
                </a:lnTo>
                <a:lnTo>
                  <a:pt x="0" y="18627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14083" y="5552262"/>
            <a:ext cx="227329" cy="227329"/>
          </a:xfrm>
          <a:custGeom>
            <a:avLst/>
            <a:gdLst/>
            <a:ahLst/>
            <a:cxnLst/>
            <a:rect l="l" t="t" r="r" b="b"/>
            <a:pathLst>
              <a:path w="227329" h="227329">
                <a:moveTo>
                  <a:pt x="0" y="0"/>
                </a:moveTo>
                <a:lnTo>
                  <a:pt x="227266" y="0"/>
                </a:lnTo>
                <a:lnTo>
                  <a:pt x="227266" y="226898"/>
                </a:lnTo>
                <a:lnTo>
                  <a:pt x="0" y="226898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99937" y="3960533"/>
            <a:ext cx="1143000" cy="916305"/>
          </a:xfrm>
          <a:custGeom>
            <a:avLst/>
            <a:gdLst/>
            <a:ahLst/>
            <a:cxnLst/>
            <a:rect l="l" t="t" r="r" b="b"/>
            <a:pathLst>
              <a:path w="1143000" h="916304">
                <a:moveTo>
                  <a:pt x="0" y="916266"/>
                </a:moveTo>
                <a:lnTo>
                  <a:pt x="1143000" y="916266"/>
                </a:lnTo>
                <a:lnTo>
                  <a:pt x="1143000" y="0"/>
                </a:lnTo>
                <a:lnTo>
                  <a:pt x="0" y="0"/>
                </a:lnTo>
                <a:lnTo>
                  <a:pt x="0" y="916266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96200" y="3733800"/>
            <a:ext cx="947419" cy="1143000"/>
          </a:xfrm>
          <a:custGeom>
            <a:avLst/>
            <a:gdLst/>
            <a:ahLst/>
            <a:cxnLst/>
            <a:rect l="l" t="t" r="r" b="b"/>
            <a:pathLst>
              <a:path w="947420" h="1143000">
                <a:moveTo>
                  <a:pt x="0" y="1143000"/>
                </a:moveTo>
                <a:lnTo>
                  <a:pt x="946937" y="1143000"/>
                </a:lnTo>
                <a:lnTo>
                  <a:pt x="946937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164003" y="4058920"/>
            <a:ext cx="21272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114800" y="37338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459789" y="4058920"/>
            <a:ext cx="22860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114800" y="3733800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0" y="0"/>
                </a:moveTo>
                <a:lnTo>
                  <a:pt x="186270" y="0"/>
                </a:lnTo>
                <a:lnTo>
                  <a:pt x="186270" y="186270"/>
                </a:lnTo>
                <a:lnTo>
                  <a:pt x="0" y="18627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99937" y="3731933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0" y="0"/>
                </a:moveTo>
                <a:lnTo>
                  <a:pt x="1143000" y="0"/>
                </a:lnTo>
                <a:lnTo>
                  <a:pt x="11430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67600" y="3733800"/>
            <a:ext cx="228600" cy="1143000"/>
          </a:xfrm>
          <a:custGeom>
            <a:avLst/>
            <a:gdLst/>
            <a:ahLst/>
            <a:cxnLst/>
            <a:rect l="l" t="t" r="r" b="b"/>
            <a:pathLst>
              <a:path w="228600" h="1143000">
                <a:moveTo>
                  <a:pt x="228600" y="1143000"/>
                </a:moveTo>
                <a:lnTo>
                  <a:pt x="0" y="1143000"/>
                </a:lnTo>
                <a:lnTo>
                  <a:pt x="0" y="0"/>
                </a:lnTo>
                <a:lnTo>
                  <a:pt x="228600" y="0"/>
                </a:lnTo>
                <a:lnTo>
                  <a:pt x="228600" y="1143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77016" y="3723467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14083" y="3723467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12938" y="3723467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41538" y="3723467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67759" y="4426479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67759" y="4663546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67759" y="3962400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67759" y="4191000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137658" y="5283013"/>
            <a:ext cx="145415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 smtClean="0">
                <a:solidFill>
                  <a:srgbClr val="595958"/>
                </a:solidFill>
                <a:latin typeface="Calibri"/>
                <a:cs typeface="Calibri"/>
              </a:rPr>
              <a:t>块大小</a:t>
            </a:r>
            <a:r>
              <a:rPr sz="1800" b="1" spc="-10" dirty="0" smtClean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95958"/>
                </a:solidFill>
                <a:latin typeface="Calibri"/>
                <a:cs typeface="Calibri"/>
              </a:rPr>
              <a:t>B x</a:t>
            </a:r>
            <a:r>
              <a:rPr sz="1800" b="1" spc="-9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95958"/>
                </a:solidFill>
                <a:latin typeface="Calibri"/>
                <a:cs typeface="Calibri"/>
              </a:rPr>
              <a:t>B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544006" y="4896679"/>
            <a:ext cx="3175" cy="356235"/>
          </a:xfrm>
          <a:custGeom>
            <a:avLst/>
            <a:gdLst/>
            <a:ahLst/>
            <a:cxnLst/>
            <a:rect l="l" t="t" r="r" b="b"/>
            <a:pathLst>
              <a:path w="3175" h="356235">
                <a:moveTo>
                  <a:pt x="2882" y="355854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00173" y="4896681"/>
            <a:ext cx="88900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88900" y="75831"/>
                </a:moveTo>
                <a:lnTo>
                  <a:pt x="43827" y="0"/>
                </a:lnTo>
                <a:lnTo>
                  <a:pt x="0" y="765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84533" y="3417331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1143000" y="228600"/>
                </a:moveTo>
                <a:lnTo>
                  <a:pt x="1109920" y="161093"/>
                </a:lnTo>
                <a:lnTo>
                  <a:pt x="1072806" y="136351"/>
                </a:lnTo>
                <a:lnTo>
                  <a:pt x="1025742" y="120126"/>
                </a:lnTo>
                <a:lnTo>
                  <a:pt x="971550" y="114300"/>
                </a:lnTo>
                <a:lnTo>
                  <a:pt x="742950" y="114300"/>
                </a:lnTo>
                <a:lnTo>
                  <a:pt x="688757" y="108473"/>
                </a:lnTo>
                <a:lnTo>
                  <a:pt x="641693" y="92248"/>
                </a:lnTo>
                <a:lnTo>
                  <a:pt x="604579" y="67506"/>
                </a:lnTo>
                <a:lnTo>
                  <a:pt x="580240" y="36129"/>
                </a:lnTo>
                <a:lnTo>
                  <a:pt x="571500" y="0"/>
                </a:lnTo>
                <a:lnTo>
                  <a:pt x="562759" y="36129"/>
                </a:lnTo>
                <a:lnTo>
                  <a:pt x="538420" y="67506"/>
                </a:lnTo>
                <a:lnTo>
                  <a:pt x="501306" y="92248"/>
                </a:lnTo>
                <a:lnTo>
                  <a:pt x="454242" y="108473"/>
                </a:lnTo>
                <a:lnTo>
                  <a:pt x="400050" y="114300"/>
                </a:lnTo>
                <a:lnTo>
                  <a:pt x="171450" y="114300"/>
                </a:lnTo>
                <a:lnTo>
                  <a:pt x="117257" y="120126"/>
                </a:lnTo>
                <a:lnTo>
                  <a:pt x="70193" y="136351"/>
                </a:lnTo>
                <a:lnTo>
                  <a:pt x="33079" y="161093"/>
                </a:lnTo>
                <a:lnTo>
                  <a:pt x="8740" y="192470"/>
                </a:lnTo>
                <a:lnTo>
                  <a:pt x="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901938" y="3078479"/>
            <a:ext cx="102361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spc="-5" dirty="0">
                <a:latin typeface="Calibri"/>
                <a:cs typeface="Calibri"/>
              </a:rPr>
              <a:t>n</a:t>
            </a:r>
            <a:r>
              <a:rPr sz="1800" b="1" spc="-5" dirty="0">
                <a:latin typeface="Calibri"/>
                <a:cs typeface="Calibri"/>
              </a:rPr>
              <a:t>/B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lang="zh-CN" altLang="en-US" b="1" spc="-5" dirty="0">
                <a:latin typeface="Calibri"/>
                <a:cs typeface="Calibri"/>
              </a:rPr>
              <a:t>块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488161" y="6493929"/>
            <a:ext cx="227329" cy="227329"/>
          </a:xfrm>
          <a:custGeom>
            <a:avLst/>
            <a:gdLst/>
            <a:ahLst/>
            <a:cxnLst/>
            <a:rect l="l" t="t" r="r" b="b"/>
            <a:pathLst>
              <a:path w="227329" h="227329">
                <a:moveTo>
                  <a:pt x="0" y="0"/>
                </a:moveTo>
                <a:lnTo>
                  <a:pt x="227266" y="0"/>
                </a:lnTo>
                <a:lnTo>
                  <a:pt x="227266" y="226898"/>
                </a:lnTo>
                <a:lnTo>
                  <a:pt x="0" y="226898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16133" y="5560733"/>
            <a:ext cx="227329" cy="227329"/>
          </a:xfrm>
          <a:custGeom>
            <a:avLst/>
            <a:gdLst/>
            <a:ahLst/>
            <a:cxnLst/>
            <a:rect l="l" t="t" r="r" b="b"/>
            <a:pathLst>
              <a:path w="227329" h="227329">
                <a:moveTo>
                  <a:pt x="0" y="0"/>
                </a:moveTo>
                <a:lnTo>
                  <a:pt x="227266" y="0"/>
                </a:lnTo>
                <a:lnTo>
                  <a:pt x="227266" y="226898"/>
                </a:lnTo>
                <a:lnTo>
                  <a:pt x="0" y="226898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56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0487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380111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缓存不命中分析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235583"/>
            <a:ext cx="4858385" cy="149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cs typeface="Calibri"/>
              </a:rPr>
              <a:t>假设</a:t>
            </a:r>
            <a:r>
              <a:rPr lang="en-US" altLang="zh-CN" sz="2400" b="1" spc="-5" dirty="0">
                <a:cs typeface="Calibri"/>
              </a:rPr>
              <a:t>:</a:t>
            </a:r>
            <a:endParaRPr lang="zh-CN" altLang="en-US" sz="2400" dirty="0"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cs typeface="Calibri"/>
              </a:rPr>
              <a:t>缓存块</a:t>
            </a:r>
            <a:r>
              <a:rPr lang="zh-CN" altLang="en-US" sz="2000" spc="-5" dirty="0">
                <a:cs typeface="Calibri"/>
              </a:rPr>
              <a:t> </a:t>
            </a:r>
            <a:r>
              <a:rPr lang="en-US" altLang="zh-CN" sz="2000" dirty="0">
                <a:cs typeface="Calibri"/>
              </a:rPr>
              <a:t>= 8</a:t>
            </a:r>
            <a:r>
              <a:rPr lang="zh-CN" altLang="en-US" sz="2000" spc="-60" dirty="0">
                <a:cs typeface="Calibri"/>
              </a:rPr>
              <a:t> </a:t>
            </a:r>
            <a:r>
              <a:rPr lang="en-US" altLang="zh-CN" sz="2000" spc="-5" dirty="0">
                <a:cs typeface="Calibri"/>
              </a:rPr>
              <a:t>doubles</a:t>
            </a:r>
            <a:endParaRPr lang="en-US" altLang="zh-CN" sz="2000" dirty="0"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cs typeface="Calibri"/>
              </a:rPr>
              <a:t>缓存大</a:t>
            </a:r>
            <a:r>
              <a:rPr lang="zh-CN" altLang="en-US" sz="2000" spc="-5" dirty="0">
                <a:cs typeface="Calibri"/>
              </a:rPr>
              <a:t> 小</a:t>
            </a:r>
            <a:r>
              <a:rPr lang="en-US" altLang="zh-CN" sz="2000" dirty="0">
                <a:cs typeface="Calibri"/>
              </a:rPr>
              <a:t>C </a:t>
            </a:r>
            <a:r>
              <a:rPr lang="en-US" altLang="zh-CN" sz="2000" spc="-5" dirty="0">
                <a:cs typeface="Calibri"/>
              </a:rPr>
              <a:t>&lt;&lt; </a:t>
            </a:r>
            <a:r>
              <a:rPr lang="en-US" altLang="zh-CN" sz="2000" i="1" dirty="0">
                <a:cs typeface="Calibri"/>
              </a:rPr>
              <a:t>n </a:t>
            </a:r>
            <a:r>
              <a:rPr lang="en-US" altLang="zh-CN" sz="2000" dirty="0">
                <a:cs typeface="Calibri"/>
              </a:rPr>
              <a:t>(</a:t>
            </a:r>
            <a:r>
              <a:rPr lang="zh-CN" altLang="en-US" sz="2000" dirty="0">
                <a:cs typeface="Calibri"/>
              </a:rPr>
              <a:t>比</a:t>
            </a:r>
            <a:r>
              <a:rPr lang="en-US" altLang="zh-CN" sz="2000" i="1" dirty="0">
                <a:cs typeface="Calibri"/>
              </a:rPr>
              <a:t>n</a:t>
            </a:r>
            <a:r>
              <a:rPr lang="zh-CN" altLang="en-US" sz="2000" dirty="0">
                <a:cs typeface="Calibri"/>
              </a:rPr>
              <a:t>小的得多</a:t>
            </a:r>
            <a:r>
              <a:rPr lang="en-US" altLang="zh-CN" sz="2000" dirty="0">
                <a:cs typeface="Calibri"/>
              </a:rPr>
              <a:t>)</a:t>
            </a:r>
            <a:endParaRPr lang="zh-CN" altLang="en-US" sz="2000" dirty="0"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  <a:tab pos="2463165" algn="l"/>
              </a:tabLst>
            </a:pPr>
            <a:r>
              <a:rPr lang="zh-CN" altLang="en-US" sz="2000" spc="-5" dirty="0">
                <a:cs typeface="Calibri"/>
              </a:rPr>
              <a:t>三块</a:t>
            </a:r>
            <a:r>
              <a:rPr lang="zh-CN" altLang="en-US" sz="2000" dirty="0">
                <a:cs typeface="Calibri"/>
              </a:rPr>
              <a:t>	</a:t>
            </a:r>
            <a:r>
              <a:rPr lang="zh-CN" altLang="en-US" sz="2000" spc="-5" dirty="0">
                <a:cs typeface="Calibri"/>
              </a:rPr>
              <a:t>放入缓存</a:t>
            </a:r>
            <a:r>
              <a:rPr lang="en-US" altLang="zh-CN" sz="2000" dirty="0">
                <a:cs typeface="Calibri"/>
              </a:rPr>
              <a:t>: </a:t>
            </a:r>
            <a:r>
              <a:rPr lang="en-US" altLang="zh-CN" sz="2000" spc="5" dirty="0">
                <a:cs typeface="Calibri"/>
              </a:rPr>
              <a:t>3B</a:t>
            </a:r>
            <a:r>
              <a:rPr lang="en-US" altLang="zh-CN" sz="1950" spc="7" baseline="25641" dirty="0">
                <a:cs typeface="Calibri"/>
              </a:rPr>
              <a:t>2 </a:t>
            </a:r>
            <a:r>
              <a:rPr lang="en-US" altLang="zh-CN" sz="2000" dirty="0">
                <a:cs typeface="Calibri"/>
              </a:rPr>
              <a:t>&lt;</a:t>
            </a:r>
            <a:r>
              <a:rPr lang="en-US" altLang="zh-CN" sz="2000" spc="-90" dirty="0">
                <a:cs typeface="Calibri"/>
              </a:rPr>
              <a:t> </a:t>
            </a:r>
            <a:r>
              <a:rPr lang="en-US" altLang="zh-CN" sz="2000" dirty="0">
                <a:cs typeface="Calibri"/>
              </a:rPr>
              <a:t>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5615" y="3210686"/>
            <a:ext cx="34702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dirty="0">
                <a:latin typeface="Calibri"/>
                <a:cs typeface="Calibri"/>
              </a:rPr>
              <a:t>第二次</a:t>
            </a:r>
            <a:r>
              <a:rPr sz="2400" b="1" dirty="0" smtClean="0">
                <a:latin typeface="Calibri"/>
                <a:cs typeface="Calibri"/>
              </a:rPr>
              <a:t> </a:t>
            </a:r>
            <a:r>
              <a:rPr sz="2400" b="1" spc="-5" dirty="0" smtClean="0">
                <a:latin typeface="Calibri"/>
                <a:cs typeface="Calibri"/>
              </a:rPr>
              <a:t>(</a:t>
            </a:r>
            <a:r>
              <a:rPr lang="zh-CN" altLang="en-US" sz="2400" b="1" spc="-5" dirty="0">
                <a:latin typeface="Calibri"/>
                <a:cs typeface="Calibri"/>
              </a:rPr>
              <a:t>块</a:t>
            </a:r>
            <a:r>
              <a:rPr sz="2400" b="1" spc="-5" dirty="0" smtClean="0">
                <a:latin typeface="Calibri"/>
                <a:cs typeface="Calibri"/>
              </a:rPr>
              <a:t>)</a:t>
            </a:r>
            <a:r>
              <a:rPr sz="2400" b="1" spc="-80" dirty="0" smtClean="0">
                <a:latin typeface="Calibri"/>
                <a:cs typeface="Calibri"/>
              </a:rPr>
              <a:t> </a:t>
            </a:r>
            <a:r>
              <a:rPr lang="zh-CN" altLang="en-US" sz="2400" b="1" spc="-5" dirty="0">
                <a:latin typeface="Calibri"/>
                <a:cs typeface="Calibri"/>
              </a:rPr>
              <a:t>迭代</a:t>
            </a:r>
            <a:r>
              <a:rPr sz="2400" b="1" spc="-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2814" y="3640963"/>
            <a:ext cx="2577465" cy="7104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990000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000" dirty="0" smtClean="0">
                <a:latin typeface="Calibri"/>
                <a:cs typeface="Calibri"/>
              </a:rPr>
              <a:t>同第一次迭代</a:t>
            </a:r>
            <a:r>
              <a:rPr sz="2000" spc="-5" dirty="0" smtClean="0">
                <a:latin typeface="Calibri"/>
                <a:cs typeface="Calibri"/>
              </a:rPr>
              <a:t>n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sz="2200" spc="-5" dirty="0">
                <a:solidFill>
                  <a:srgbClr val="990000"/>
                </a:solidFill>
                <a:latin typeface="Wingdings"/>
                <a:cs typeface="Wingdings"/>
              </a:rPr>
              <a:t></a:t>
            </a:r>
            <a:r>
              <a:rPr sz="2200" spc="-5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/B x </a:t>
            </a:r>
            <a:r>
              <a:rPr sz="2000" spc="5" dirty="0">
                <a:latin typeface="Calibri"/>
                <a:cs typeface="Calibri"/>
              </a:rPr>
              <a:t>B</a:t>
            </a:r>
            <a:r>
              <a:rPr sz="1950" spc="7" baseline="25641" dirty="0">
                <a:latin typeface="Calibri"/>
                <a:cs typeface="Calibri"/>
              </a:rPr>
              <a:t>2</a:t>
            </a:r>
            <a:r>
              <a:rPr sz="2000" spc="5" dirty="0">
                <a:latin typeface="Calibri"/>
                <a:cs typeface="Calibri"/>
              </a:rPr>
              <a:t>/8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B/4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5615" y="5112639"/>
            <a:ext cx="201041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latin typeface="Calibri"/>
                <a:cs typeface="Calibri"/>
              </a:rPr>
              <a:t>总不命中率</a:t>
            </a:r>
            <a:r>
              <a:rPr sz="2400" b="1" spc="-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2814" y="5542915"/>
            <a:ext cx="263715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2200" spc="-5" dirty="0">
                <a:solidFill>
                  <a:srgbClr val="990000"/>
                </a:solidFill>
                <a:latin typeface="Wingdings"/>
                <a:cs typeface="Wingdings"/>
              </a:rPr>
              <a:t></a:t>
            </a:r>
            <a:r>
              <a:rPr sz="2200" spc="-5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B/4 * (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/B)</a:t>
            </a:r>
            <a:r>
              <a:rPr sz="1950" baseline="25641" dirty="0">
                <a:latin typeface="Calibri"/>
                <a:cs typeface="Calibri"/>
              </a:rPr>
              <a:t>2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1950" baseline="25641" dirty="0">
                <a:latin typeface="Calibri"/>
                <a:cs typeface="Calibri"/>
              </a:rPr>
              <a:t>3</a:t>
            </a:r>
            <a:r>
              <a:rPr sz="2000" dirty="0">
                <a:latin typeface="Calibri"/>
                <a:cs typeface="Calibri"/>
              </a:rPr>
              <a:t>/(4B)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99937" y="3733800"/>
            <a:ext cx="1143000" cy="6985"/>
          </a:xfrm>
          <a:custGeom>
            <a:avLst/>
            <a:gdLst/>
            <a:ahLst/>
            <a:cxnLst/>
            <a:rect l="l" t="t" r="r" b="b"/>
            <a:pathLst>
              <a:path w="1143000" h="6985">
                <a:moveTo>
                  <a:pt x="0" y="6756"/>
                </a:moveTo>
                <a:lnTo>
                  <a:pt x="1143000" y="6756"/>
                </a:lnTo>
                <a:lnTo>
                  <a:pt x="1143000" y="0"/>
                </a:lnTo>
                <a:lnTo>
                  <a:pt x="0" y="0"/>
                </a:lnTo>
                <a:lnTo>
                  <a:pt x="0" y="6756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99937" y="3969156"/>
            <a:ext cx="1143000" cy="908050"/>
          </a:xfrm>
          <a:custGeom>
            <a:avLst/>
            <a:gdLst/>
            <a:ahLst/>
            <a:cxnLst/>
            <a:rect l="l" t="t" r="r" b="b"/>
            <a:pathLst>
              <a:path w="1143000" h="908050">
                <a:moveTo>
                  <a:pt x="0" y="907643"/>
                </a:moveTo>
                <a:lnTo>
                  <a:pt x="1143000" y="907643"/>
                </a:lnTo>
                <a:lnTo>
                  <a:pt x="1143000" y="0"/>
                </a:lnTo>
                <a:lnTo>
                  <a:pt x="0" y="0"/>
                </a:lnTo>
                <a:lnTo>
                  <a:pt x="0" y="907643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0200" y="3733800"/>
            <a:ext cx="693420" cy="1143000"/>
          </a:xfrm>
          <a:custGeom>
            <a:avLst/>
            <a:gdLst/>
            <a:ahLst/>
            <a:cxnLst/>
            <a:rect l="l" t="t" r="r" b="b"/>
            <a:pathLst>
              <a:path w="693420" h="1143000">
                <a:moveTo>
                  <a:pt x="0" y="1143000"/>
                </a:moveTo>
                <a:lnTo>
                  <a:pt x="692937" y="1143000"/>
                </a:lnTo>
                <a:lnTo>
                  <a:pt x="692937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00137" y="3733800"/>
            <a:ext cx="221615" cy="1143000"/>
          </a:xfrm>
          <a:custGeom>
            <a:avLst/>
            <a:gdLst/>
            <a:ahLst/>
            <a:cxnLst/>
            <a:rect l="l" t="t" r="r" b="b"/>
            <a:pathLst>
              <a:path w="221615" h="1143000">
                <a:moveTo>
                  <a:pt x="0" y="1143000"/>
                </a:moveTo>
                <a:lnTo>
                  <a:pt x="221462" y="1143000"/>
                </a:lnTo>
                <a:lnTo>
                  <a:pt x="221462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64003" y="4024831"/>
            <a:ext cx="21272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14800" y="37338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59789" y="4058920"/>
            <a:ext cx="22860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43400" y="3733800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0" y="0"/>
                </a:moveTo>
                <a:lnTo>
                  <a:pt x="186270" y="0"/>
                </a:lnTo>
                <a:lnTo>
                  <a:pt x="186270" y="186270"/>
                </a:lnTo>
                <a:lnTo>
                  <a:pt x="0" y="18627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99937" y="3740556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0" y="0"/>
                </a:moveTo>
                <a:lnTo>
                  <a:pt x="1143000" y="0"/>
                </a:lnTo>
                <a:lnTo>
                  <a:pt x="11430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21600" y="3733800"/>
            <a:ext cx="228600" cy="1143000"/>
          </a:xfrm>
          <a:custGeom>
            <a:avLst/>
            <a:gdLst/>
            <a:ahLst/>
            <a:cxnLst/>
            <a:rect l="l" t="t" r="r" b="b"/>
            <a:pathLst>
              <a:path w="228600" h="1143000">
                <a:moveTo>
                  <a:pt x="228600" y="1143000"/>
                </a:moveTo>
                <a:lnTo>
                  <a:pt x="0" y="1143000"/>
                </a:lnTo>
                <a:lnTo>
                  <a:pt x="0" y="0"/>
                </a:lnTo>
                <a:lnTo>
                  <a:pt x="228600" y="0"/>
                </a:lnTo>
                <a:lnTo>
                  <a:pt x="228600" y="1143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77016" y="3732093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14083" y="3732093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12938" y="3732093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41538" y="3732093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13133" y="4426479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13133" y="4663546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13133" y="3962400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13133" y="4191000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095322" y="5283013"/>
            <a:ext cx="145415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 smtClean="0">
                <a:solidFill>
                  <a:srgbClr val="595958"/>
                </a:solidFill>
                <a:latin typeface="Calibri"/>
                <a:cs typeface="Calibri"/>
              </a:rPr>
              <a:t>块大小</a:t>
            </a:r>
            <a:r>
              <a:rPr sz="1800" b="1" spc="-10" dirty="0" smtClean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95958"/>
                </a:solidFill>
                <a:latin typeface="Calibri"/>
                <a:cs typeface="Calibri"/>
              </a:rPr>
              <a:t>B x</a:t>
            </a:r>
            <a:r>
              <a:rPr sz="1800" b="1" spc="-9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95958"/>
                </a:solidFill>
                <a:latin typeface="Calibri"/>
                <a:cs typeface="Calibri"/>
              </a:rPr>
              <a:t>B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827640" y="4896679"/>
            <a:ext cx="3175" cy="356235"/>
          </a:xfrm>
          <a:custGeom>
            <a:avLst/>
            <a:gdLst/>
            <a:ahLst/>
            <a:cxnLst/>
            <a:rect l="l" t="t" r="r" b="b"/>
            <a:pathLst>
              <a:path w="3175" h="356235">
                <a:moveTo>
                  <a:pt x="2882" y="355854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83808" y="4896681"/>
            <a:ext cx="88900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88900" y="75831"/>
                </a:moveTo>
                <a:lnTo>
                  <a:pt x="43827" y="0"/>
                </a:lnTo>
                <a:lnTo>
                  <a:pt x="0" y="765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50070" y="2480729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0" y="0"/>
                </a:moveTo>
                <a:lnTo>
                  <a:pt x="186270" y="0"/>
                </a:lnTo>
                <a:lnTo>
                  <a:pt x="186270" y="186270"/>
                </a:lnTo>
                <a:lnTo>
                  <a:pt x="0" y="18627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84533" y="3417331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1143000" y="228600"/>
                </a:moveTo>
                <a:lnTo>
                  <a:pt x="1109920" y="161093"/>
                </a:lnTo>
                <a:lnTo>
                  <a:pt x="1072806" y="136351"/>
                </a:lnTo>
                <a:lnTo>
                  <a:pt x="1025742" y="120126"/>
                </a:lnTo>
                <a:lnTo>
                  <a:pt x="971550" y="114300"/>
                </a:lnTo>
                <a:lnTo>
                  <a:pt x="742950" y="114300"/>
                </a:lnTo>
                <a:lnTo>
                  <a:pt x="688757" y="108473"/>
                </a:lnTo>
                <a:lnTo>
                  <a:pt x="641693" y="92248"/>
                </a:lnTo>
                <a:lnTo>
                  <a:pt x="604579" y="67506"/>
                </a:lnTo>
                <a:lnTo>
                  <a:pt x="580240" y="36129"/>
                </a:lnTo>
                <a:lnTo>
                  <a:pt x="571500" y="0"/>
                </a:lnTo>
                <a:lnTo>
                  <a:pt x="562759" y="36129"/>
                </a:lnTo>
                <a:lnTo>
                  <a:pt x="538420" y="67506"/>
                </a:lnTo>
                <a:lnTo>
                  <a:pt x="501306" y="92248"/>
                </a:lnTo>
                <a:lnTo>
                  <a:pt x="454242" y="108473"/>
                </a:lnTo>
                <a:lnTo>
                  <a:pt x="400050" y="114300"/>
                </a:lnTo>
                <a:lnTo>
                  <a:pt x="171450" y="114300"/>
                </a:lnTo>
                <a:lnTo>
                  <a:pt x="117257" y="120126"/>
                </a:lnTo>
                <a:lnTo>
                  <a:pt x="70193" y="136351"/>
                </a:lnTo>
                <a:lnTo>
                  <a:pt x="33079" y="161093"/>
                </a:lnTo>
                <a:lnTo>
                  <a:pt x="8740" y="192470"/>
                </a:lnTo>
                <a:lnTo>
                  <a:pt x="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901938" y="3078479"/>
            <a:ext cx="102679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n/B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lang="zh-CN" altLang="en-US" b="1" spc="-5" dirty="0">
                <a:latin typeface="Calibri"/>
                <a:cs typeface="Calibri"/>
              </a:rPr>
              <a:t>块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57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85692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58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354139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/>
              <a:t>分块总结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387983"/>
            <a:ext cx="7179945" cy="4119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dirty="0" smtClean="0">
                <a:latin typeface="Calibri"/>
                <a:cs typeface="Calibri"/>
              </a:rPr>
              <a:t>不分块</a:t>
            </a:r>
            <a:r>
              <a:rPr sz="2400" b="1" spc="-5" dirty="0" smtClean="0">
                <a:latin typeface="Calibri"/>
                <a:cs typeface="Calibri"/>
              </a:rPr>
              <a:t>: </a:t>
            </a:r>
            <a:r>
              <a:rPr sz="2400" b="1" spc="-5" dirty="0">
                <a:latin typeface="Calibri"/>
                <a:cs typeface="Calibri"/>
              </a:rPr>
              <a:t>(9/8)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n</a:t>
            </a:r>
            <a:r>
              <a:rPr sz="2400" b="1" spc="-15" baseline="24305" dirty="0">
                <a:latin typeface="Calibri"/>
                <a:cs typeface="Calibri"/>
              </a:rPr>
              <a:t>3</a:t>
            </a:r>
            <a:endParaRPr sz="2400" baseline="24305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分块</a:t>
            </a:r>
            <a:r>
              <a:rPr sz="2400" b="1" spc="-5" dirty="0" smtClean="0">
                <a:latin typeface="Calibri"/>
                <a:cs typeface="Calibri"/>
              </a:rPr>
              <a:t>: </a:t>
            </a:r>
            <a:r>
              <a:rPr sz="2400" b="1" spc="-5" dirty="0">
                <a:latin typeface="Calibri"/>
                <a:cs typeface="Calibri"/>
              </a:rPr>
              <a:t>1/(4B)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n</a:t>
            </a:r>
            <a:r>
              <a:rPr sz="2400" b="1" spc="-15" baseline="24305" dirty="0">
                <a:latin typeface="Calibri"/>
                <a:cs typeface="Calibri"/>
              </a:rPr>
              <a:t>3</a:t>
            </a:r>
            <a:endParaRPr sz="2400" baseline="24305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"/>
            </a:pPr>
            <a:endParaRPr sz="3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dirty="0" smtClean="0">
                <a:latin typeface="Calibri"/>
                <a:cs typeface="Calibri"/>
              </a:rPr>
              <a:t>建议最大可能的</a:t>
            </a:r>
            <a:r>
              <a:rPr lang="zh-CN" altLang="en-US" sz="2400" b="1" spc="-5" dirty="0" smtClean="0">
                <a:latin typeface="Calibri"/>
                <a:cs typeface="Calibri"/>
              </a:rPr>
              <a:t>块</a:t>
            </a:r>
            <a:r>
              <a:rPr sz="2400" b="1" spc="-5" dirty="0" smtClean="0">
                <a:latin typeface="Calibri"/>
                <a:cs typeface="Calibri"/>
              </a:rPr>
              <a:t>B</a:t>
            </a:r>
            <a:r>
              <a:rPr lang="zh-CN" altLang="en-US" sz="2400" b="1" spc="-5" dirty="0" smtClean="0">
                <a:latin typeface="Calibri"/>
                <a:cs typeface="Calibri"/>
              </a:rPr>
              <a:t>大小</a:t>
            </a:r>
            <a:r>
              <a:rPr sz="2400" b="1" spc="-5" dirty="0" smtClean="0">
                <a:latin typeface="Calibri"/>
                <a:cs typeface="Calibri"/>
              </a:rPr>
              <a:t>, </a:t>
            </a:r>
            <a:r>
              <a:rPr lang="zh-CN" altLang="en-US" sz="2400" b="1" spc="-5" dirty="0" smtClean="0">
                <a:latin typeface="Calibri"/>
                <a:cs typeface="Calibri"/>
              </a:rPr>
              <a:t>限制为</a:t>
            </a:r>
            <a:r>
              <a:rPr sz="2400" b="1" spc="-5" dirty="0" smtClean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3B</a:t>
            </a:r>
            <a:r>
              <a:rPr sz="2400" b="1" spc="-7" baseline="24305" dirty="0">
                <a:latin typeface="Calibri"/>
                <a:cs typeface="Calibri"/>
              </a:rPr>
              <a:t>2 </a:t>
            </a:r>
            <a:r>
              <a:rPr sz="2400" b="1" dirty="0">
                <a:latin typeface="Calibri"/>
                <a:cs typeface="Calibri"/>
              </a:rPr>
              <a:t>&lt;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C!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"/>
            </a:pPr>
            <a:endParaRPr sz="3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dirty="0" smtClean="0">
                <a:latin typeface="Calibri"/>
                <a:cs typeface="Calibri"/>
              </a:rPr>
              <a:t>巨大差距的原因</a:t>
            </a:r>
            <a:r>
              <a:rPr sz="2400" b="1" spc="-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 smtClean="0">
                <a:latin typeface="Calibri"/>
                <a:cs typeface="Calibri"/>
              </a:rPr>
              <a:t>矩阵乘法有天生的时间局部性</a:t>
            </a:r>
            <a:r>
              <a:rPr sz="2000" spc="-5" dirty="0" smtClean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7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dirty="0" smtClean="0">
                <a:latin typeface="Calibri"/>
                <a:cs typeface="Calibri"/>
              </a:rPr>
              <a:t>输入数据</a:t>
            </a:r>
            <a:r>
              <a:rPr sz="2000" dirty="0" smtClean="0">
                <a:latin typeface="Calibri"/>
                <a:cs typeface="Calibri"/>
              </a:rPr>
              <a:t>: </a:t>
            </a:r>
            <a:r>
              <a:rPr sz="2000" spc="5" dirty="0">
                <a:latin typeface="Calibri"/>
                <a:cs typeface="Calibri"/>
              </a:rPr>
              <a:t>3</a:t>
            </a:r>
            <a:r>
              <a:rPr sz="2000" i="1" spc="5" dirty="0">
                <a:latin typeface="Calibri"/>
                <a:cs typeface="Calibri"/>
              </a:rPr>
              <a:t>n</a:t>
            </a:r>
            <a:r>
              <a:rPr sz="1950" spc="7" baseline="25641" dirty="0">
                <a:latin typeface="Calibri"/>
                <a:cs typeface="Calibri"/>
              </a:rPr>
              <a:t>2</a:t>
            </a:r>
            <a:r>
              <a:rPr sz="2000" spc="5" dirty="0">
                <a:latin typeface="Calibri"/>
                <a:cs typeface="Calibri"/>
              </a:rPr>
              <a:t>, </a:t>
            </a:r>
            <a:r>
              <a:rPr lang="zh-CN" altLang="en-US" sz="2000" dirty="0">
                <a:latin typeface="Calibri"/>
                <a:cs typeface="Calibri"/>
              </a:rPr>
              <a:t>计算</a:t>
            </a:r>
            <a:r>
              <a:rPr sz="2000" spc="-145" dirty="0" smtClean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2</a:t>
            </a:r>
            <a:r>
              <a:rPr sz="2000" i="1" spc="5" dirty="0">
                <a:latin typeface="Calibri"/>
                <a:cs typeface="Calibri"/>
              </a:rPr>
              <a:t>n</a:t>
            </a:r>
            <a:r>
              <a:rPr sz="1950" spc="7" baseline="25641" dirty="0">
                <a:latin typeface="Calibri"/>
                <a:cs typeface="Calibri"/>
              </a:rPr>
              <a:t>3</a:t>
            </a:r>
            <a:endParaRPr sz="1950" baseline="25641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7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spc="-5" dirty="0" smtClean="0">
                <a:latin typeface="Calibri"/>
                <a:cs typeface="Calibri"/>
              </a:rPr>
              <a:t>每个数据组元素使用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O(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lang="zh-CN" altLang="en-US" sz="2000" spc="-5" dirty="0">
                <a:latin typeface="Calibri"/>
                <a:cs typeface="Calibri"/>
              </a:rPr>
              <a:t>时间</a:t>
            </a:r>
            <a:r>
              <a:rPr sz="2000" spc="-5" dirty="0" smtClean="0">
                <a:latin typeface="Calibri"/>
                <a:cs typeface="Calibri"/>
              </a:rPr>
              <a:t>!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 smtClean="0">
                <a:latin typeface="Calibri"/>
                <a:cs typeface="Calibri"/>
              </a:rPr>
              <a:t>但是程序必须被恰当的编写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986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59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307340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/>
              <a:t>高速缓存总结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387983"/>
            <a:ext cx="7707630" cy="4809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200" b="1" spc="-5" dirty="0" smtClean="0">
                <a:latin typeface="Calibri"/>
                <a:cs typeface="Calibri"/>
              </a:rPr>
              <a:t>对缓存存储器的性能有明显的影响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90000"/>
              </a:buClr>
              <a:buFont typeface="Wingdings 2"/>
              <a:buChar char=""/>
            </a:pPr>
            <a:endParaRPr sz="4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200" b="1" spc="-5" dirty="0" smtClean="0">
                <a:latin typeface="Calibri"/>
                <a:cs typeface="Calibri"/>
              </a:rPr>
              <a:t>你可以在你的程序里用这个</a:t>
            </a:r>
            <a:r>
              <a:rPr sz="3200" b="1" spc="-5" dirty="0" smtClean="0">
                <a:latin typeface="Calibri"/>
                <a:cs typeface="Calibri"/>
              </a:rPr>
              <a:t>!</a:t>
            </a:r>
            <a:endParaRPr sz="3200" dirty="0">
              <a:latin typeface="Calibri"/>
              <a:cs typeface="Calibri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800" dirty="0">
                <a:latin typeface="Calibri"/>
                <a:cs typeface="Calibri"/>
              </a:rPr>
              <a:t>集中</a:t>
            </a:r>
            <a:r>
              <a:rPr lang="zh-CN" altLang="en-US" sz="2800" dirty="0" smtClean="0">
                <a:latin typeface="Calibri"/>
                <a:cs typeface="Calibri"/>
              </a:rPr>
              <a:t>在内部循环上</a:t>
            </a:r>
            <a:r>
              <a:rPr lang="zh-CN" altLang="en-US" sz="2800" spc="-5" dirty="0" smtClean="0">
                <a:latin typeface="Calibri"/>
                <a:cs typeface="Calibri"/>
              </a:rPr>
              <a:t>，大部分计算和内存访问都发生在这里</a:t>
            </a:r>
            <a:r>
              <a:rPr lang="zh-CN" altLang="en-US" sz="2800" dirty="0">
                <a:latin typeface="Calibri"/>
                <a:cs typeface="Calibri"/>
              </a:rPr>
              <a:t>。</a:t>
            </a:r>
            <a:endParaRPr sz="2800" dirty="0">
              <a:latin typeface="Calibri"/>
              <a:cs typeface="Calibri"/>
            </a:endParaRPr>
          </a:p>
          <a:p>
            <a:pPr marL="756285" marR="77914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800" dirty="0" smtClean="0">
                <a:cs typeface="Calibri"/>
              </a:rPr>
              <a:t>尽量按照数据对象存储在内存中的顺序，以步长为</a:t>
            </a:r>
            <a:r>
              <a:rPr lang="en-US" altLang="zh-CN" sz="2800" dirty="0" smtClean="0">
                <a:cs typeface="Calibri"/>
              </a:rPr>
              <a:t>1</a:t>
            </a:r>
            <a:r>
              <a:rPr lang="zh-CN" altLang="en-US" sz="2800" dirty="0" smtClean="0">
                <a:cs typeface="Calibri"/>
              </a:rPr>
              <a:t>来读数据，使得程序的空间局部性最大。</a:t>
            </a:r>
            <a:endParaRPr sz="2800" dirty="0">
              <a:latin typeface="Calibri"/>
              <a:cs typeface="Calibri"/>
            </a:endParaRPr>
          </a:p>
          <a:p>
            <a:pPr marL="756285" marR="11430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800" spc="-5" dirty="0" smtClean="0">
                <a:latin typeface="Calibri"/>
                <a:cs typeface="Calibri"/>
              </a:rPr>
              <a:t>一旦从内存中读入一个数据对象，尽可能多的使用它，使得程序中的时间局部性最大。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523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6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827150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/>
              <a:t>存储器层次结构中的缓存</a:t>
            </a:r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/>
          </p:nvPr>
        </p:nvGraphicFramePr>
        <p:xfrm>
          <a:off x="109537" y="1433512"/>
          <a:ext cx="8990806" cy="50720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762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lang="zh-CN" altLang="en-US" sz="1800" b="1" spc="-5" dirty="0" smtClean="0">
                          <a:latin typeface="Calibri"/>
                          <a:cs typeface="Calibri"/>
                        </a:rPr>
                        <a:t>缓存类型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11112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lang="zh-CN" altLang="en-US" sz="1800" b="1" spc="-5" dirty="0" smtClean="0">
                          <a:latin typeface="Calibri"/>
                          <a:cs typeface="Calibri"/>
                        </a:rPr>
                        <a:t>缓存什么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lang="zh-CN" altLang="en-US" sz="1800" b="1" spc="-5" dirty="0" smtClean="0">
                          <a:latin typeface="Calibri"/>
                          <a:cs typeface="Calibri"/>
                        </a:rPr>
                        <a:t>被缓存在何处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lang="zh-CN" altLang="en-US" sz="1800" b="1" dirty="0" smtClean="0">
                          <a:latin typeface="Calibri"/>
                          <a:cs typeface="Calibri"/>
                        </a:rPr>
                        <a:t>延迟</a:t>
                      </a:r>
                      <a:r>
                        <a:rPr lang="en-US" altLang="zh-CN" sz="1800" b="1" dirty="0" smtClean="0">
                          <a:latin typeface="Calibri"/>
                          <a:cs typeface="Calibri"/>
                        </a:rPr>
                        <a:t>(</a:t>
                      </a:r>
                      <a:r>
                        <a:rPr lang="zh-CN" altLang="en-US" sz="1800" b="1" dirty="0" smtClean="0">
                          <a:latin typeface="Calibri"/>
                          <a:cs typeface="Calibri"/>
                        </a:rPr>
                        <a:t>周期数</a:t>
                      </a:r>
                      <a:r>
                        <a:rPr lang="en-US" altLang="zh-CN" sz="1800" b="1" dirty="0" smtClean="0">
                          <a:latin typeface="Calibri"/>
                          <a:cs typeface="Calibri"/>
                        </a:rPr>
                        <a:t>)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lang="zh-CN" altLang="en-US" sz="1800" b="1" spc="-5" dirty="0" smtClean="0">
                          <a:latin typeface="Calibri"/>
                          <a:cs typeface="Calibri"/>
                        </a:rPr>
                        <a:t>由谁管理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7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寄存器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4-8 </a:t>
                      </a:r>
                      <a:r>
                        <a:rPr lang="zh-CN" altLang="en-US" sz="1600" b="1" spc="-1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字节字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CPU</a:t>
                      </a:r>
                      <a:r>
                        <a:rPr sz="1600" b="1" spc="-6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1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核心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编译器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787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TLB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地址译码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片上</a:t>
                      </a:r>
                      <a:r>
                        <a:rPr sz="1600" b="1" spc="-6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TLB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517525">
                        <a:lnSpc>
                          <a:spcPts val="1870"/>
                        </a:lnSpc>
                        <a:spcBef>
                          <a:spcPts val="300"/>
                        </a:spcBef>
                      </a:pPr>
                      <a:r>
                        <a:rPr lang="zh-CN" altLang="en-US" sz="1600" b="1" dirty="0" smtClean="0">
                          <a:solidFill>
                            <a:srgbClr val="272A76"/>
                          </a:solidFill>
                          <a:latin typeface="Calibri"/>
                          <a:cs typeface="Calibri"/>
                        </a:rPr>
                        <a:t>硬件</a:t>
                      </a:r>
                      <a:r>
                        <a:rPr lang="en-US" altLang="zh-CN" sz="1600" b="1" dirty="0" smtClean="0">
                          <a:solidFill>
                            <a:srgbClr val="272A76"/>
                          </a:solidFill>
                          <a:latin typeface="Calibri"/>
                          <a:cs typeface="Calibri"/>
                        </a:rPr>
                        <a:t>MMU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L1</a:t>
                      </a:r>
                      <a:r>
                        <a:rPr sz="1600" b="1" spc="-7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7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高速</a:t>
                      </a:r>
                      <a:r>
                        <a:rPr lang="zh-CN" altLang="en-US" sz="1600" b="1" spc="-1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缓存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64</a:t>
                      </a:r>
                      <a:r>
                        <a:rPr lang="zh-CN" altLang="en-US" sz="1600" b="1" spc="-1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字节块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片上</a:t>
                      </a:r>
                      <a:r>
                        <a:rPr sz="1600" b="1" spc="-7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L1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硬件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L2</a:t>
                      </a:r>
                      <a:r>
                        <a:rPr sz="1600" b="1" spc="-7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1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高速缓存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64</a:t>
                      </a:r>
                      <a:r>
                        <a:rPr lang="zh-CN" altLang="en-US" sz="1600" b="1" spc="-1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字节块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片上</a:t>
                      </a:r>
                      <a:r>
                        <a:rPr sz="1600" b="1" spc="-7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L2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硬件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虚拟内存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4KB</a:t>
                      </a:r>
                      <a:r>
                        <a:rPr sz="1600" b="1" spc="-7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1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页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主存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100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硬件</a:t>
                      </a:r>
                      <a:r>
                        <a:rPr sz="1600" b="1" spc="-1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1600" b="1" spc="-3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缓冲区缓存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部分文件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主存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100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磁盘缓存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磁盘扇区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磁盘控制器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100,000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磁盘固件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5787">
                <a:tc>
                  <a:txBody>
                    <a:bodyPr/>
                    <a:lstStyle/>
                    <a:p>
                      <a:pPr marL="83820" marR="433070">
                        <a:lnSpc>
                          <a:spcPts val="1870"/>
                        </a:lnSpc>
                        <a:spcBef>
                          <a:spcPts val="295"/>
                        </a:spcBef>
                      </a:pPr>
                      <a:r>
                        <a:rPr lang="zh-CN" altLang="en-US" sz="1600" b="1" spc="-1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网络缓冲区缓存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部分文件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本地磁盘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10,000,</a:t>
                      </a:r>
                      <a:r>
                        <a:rPr sz="1600" b="1" spc="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NFS</a:t>
                      </a:r>
                      <a:r>
                        <a:rPr sz="1600" b="1" spc="-9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客户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787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浏览器缓存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en-US" altLang="zh-CN" sz="1600" b="1" spc="-2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Web</a:t>
                      </a:r>
                      <a:r>
                        <a:rPr lang="zh-CN" altLang="en-US" sz="1600" b="1" spc="-2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页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本地磁盘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10,000,</a:t>
                      </a:r>
                      <a:r>
                        <a:rPr sz="1600" b="1" spc="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en-US" altLang="zh-CN" sz="1600" b="1" spc="-2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Web</a:t>
                      </a:r>
                      <a:r>
                        <a:rPr lang="zh-CN" altLang="en-US" sz="1600" b="1" spc="-2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浏览器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85787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en-US" altLang="zh-CN" sz="1600" b="1" spc="-2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Web</a:t>
                      </a:r>
                      <a:r>
                        <a:rPr lang="zh-CN" altLang="en-US" sz="1600" b="1" spc="-2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缓存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2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Web</a:t>
                      </a:r>
                      <a:r>
                        <a:rPr sz="1600" b="1" spc="-6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1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页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远程服务器磁盘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1,000,0</a:t>
                      </a:r>
                      <a:r>
                        <a:rPr sz="1600" b="1" spc="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600" b="1" spc="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600" b="1" spc="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600" b="1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440055">
                        <a:lnSpc>
                          <a:spcPts val="1870"/>
                        </a:lnSpc>
                        <a:spcBef>
                          <a:spcPts val="300"/>
                        </a:spcBef>
                      </a:pPr>
                      <a:r>
                        <a:rPr sz="1600" b="1" spc="-2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Web</a:t>
                      </a:r>
                      <a:r>
                        <a:rPr lang="en-US" sz="1600" b="1" spc="-60" baseline="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60" baseline="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代理服务器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05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553998"/>
          </a:xfrm>
        </p:spPr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4"/>
          </p:nvPr>
        </p:nvSpPr>
        <p:spPr>
          <a:xfrm>
            <a:off x="1115616" y="3573016"/>
            <a:ext cx="6656784" cy="307777"/>
          </a:xfrm>
        </p:spPr>
        <p:txBody>
          <a:bodyPr/>
          <a:lstStyle/>
          <a:p>
            <a:r>
              <a:rPr lang="en-US" altLang="zh-CN" dirty="0" smtClean="0"/>
              <a:t>6.22-6.46   </a:t>
            </a:r>
            <a:r>
              <a:rPr lang="zh-CN" altLang="en-US" dirty="0" smtClean="0"/>
              <a:t>模</a:t>
            </a:r>
            <a:r>
              <a:rPr lang="en-US" altLang="zh-CN" dirty="0" smtClean="0"/>
              <a:t>4=0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300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7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1926442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高速缓存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327823"/>
            <a:ext cx="8130540" cy="4152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83515" indent="-342900">
              <a:buClr>
                <a:srgbClr val="8D171A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i="1" spc="-5" dirty="0" smtClean="0">
                <a:solidFill>
                  <a:srgbClr val="BC1E24"/>
                </a:solidFill>
                <a:cs typeface="Calibri"/>
              </a:rPr>
              <a:t>高速缓存</a:t>
            </a:r>
            <a:r>
              <a:rPr lang="en-US" altLang="zh-CN" sz="2400" b="1" i="1" spc="-5" dirty="0" smtClean="0">
                <a:solidFill>
                  <a:srgbClr val="BC1E24"/>
                </a:solidFill>
                <a:cs typeface="Calibri"/>
              </a:rPr>
              <a:t>(</a:t>
            </a:r>
            <a:r>
              <a:rPr sz="2400" b="1" i="1" spc="-5" dirty="0" smtClean="0">
                <a:solidFill>
                  <a:srgbClr val="BC1E24"/>
                </a:solidFill>
                <a:cs typeface="Calibri"/>
              </a:rPr>
              <a:t>Cache</a:t>
            </a:r>
            <a:r>
              <a:rPr lang="en-US" sz="2400" b="1" i="1" spc="-5" dirty="0" smtClean="0">
                <a:solidFill>
                  <a:srgbClr val="BC1E24"/>
                </a:solidFill>
                <a:cs typeface="Calibri"/>
              </a:rPr>
              <a:t>)</a:t>
            </a:r>
            <a:r>
              <a:rPr sz="2400" b="1" i="1" spc="-5" dirty="0" smtClean="0">
                <a:solidFill>
                  <a:srgbClr val="BC1E24"/>
                </a:solidFill>
                <a:cs typeface="Calibri"/>
              </a:rPr>
              <a:t>: </a:t>
            </a:r>
            <a:r>
              <a:rPr lang="zh-CN" altLang="en-US" sz="2400" b="1" dirty="0" smtClean="0">
                <a:solidFill>
                  <a:prstClr val="black"/>
                </a:solidFill>
                <a:cs typeface="Calibri"/>
              </a:rPr>
              <a:t>一种更小、速度更快的存储设备。作为更大、更慢存储设备的缓存区。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575"/>
              </a:spcBef>
              <a:buClr>
                <a:srgbClr val="8D171A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solidFill>
                  <a:prstClr val="black"/>
                </a:solidFill>
                <a:cs typeface="Calibri"/>
              </a:rPr>
              <a:t>存储器层次结构的基本思想</a:t>
            </a:r>
            <a:r>
              <a:rPr sz="2400" b="1" spc="-5" dirty="0" smtClean="0">
                <a:solidFill>
                  <a:prstClr val="black"/>
                </a:solidFill>
                <a:cs typeface="Calibri"/>
              </a:rPr>
              <a:t>: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756285" marR="5080" lvl="1" indent="-286385">
              <a:spcBef>
                <a:spcPts val="505"/>
              </a:spcBef>
              <a:buClr>
                <a:srgbClr val="8D171A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 smtClean="0">
                <a:solidFill>
                  <a:prstClr val="black"/>
                </a:solidFill>
                <a:cs typeface="Calibri"/>
              </a:rPr>
              <a:t>对于每个 </a:t>
            </a:r>
            <a:r>
              <a:rPr lang="en-US" altLang="zh-CN" sz="2000" dirty="0" smtClean="0">
                <a:solidFill>
                  <a:prstClr val="black"/>
                </a:solidFill>
                <a:cs typeface="Calibri"/>
              </a:rPr>
              <a:t>k</a:t>
            </a:r>
            <a:r>
              <a:rPr lang="zh-CN" altLang="en-US" sz="2000" dirty="0" smtClean="0">
                <a:solidFill>
                  <a:prstClr val="black"/>
                </a:solidFill>
                <a:cs typeface="Calibri"/>
              </a:rPr>
              <a:t>，位于</a:t>
            </a:r>
            <a:r>
              <a:rPr lang="en-US" altLang="zh-CN" sz="2000" dirty="0" smtClean="0">
                <a:solidFill>
                  <a:prstClr val="black"/>
                </a:solidFill>
                <a:cs typeface="Calibri"/>
              </a:rPr>
              <a:t>k</a:t>
            </a:r>
            <a:r>
              <a:rPr lang="zh-CN" altLang="en-US" sz="2000" dirty="0" smtClean="0">
                <a:solidFill>
                  <a:prstClr val="black"/>
                </a:solidFill>
                <a:cs typeface="Calibri"/>
              </a:rPr>
              <a:t>层的更快更小存储设备作为位于</a:t>
            </a:r>
            <a:r>
              <a:rPr lang="en-US" altLang="zh-CN" sz="2000" dirty="0" smtClean="0">
                <a:solidFill>
                  <a:prstClr val="black"/>
                </a:solidFill>
                <a:cs typeface="Calibri"/>
              </a:rPr>
              <a:t>k+1</a:t>
            </a:r>
            <a:r>
              <a:rPr lang="zh-CN" altLang="en-US" sz="2000" dirty="0" smtClean="0">
                <a:solidFill>
                  <a:prstClr val="black"/>
                </a:solidFill>
                <a:cs typeface="Calibri"/>
              </a:rPr>
              <a:t>层的更大更慢存储设备的缓存。</a:t>
            </a:r>
            <a:endParaRPr sz="2000" dirty="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545"/>
              </a:spcBef>
              <a:buClr>
                <a:srgbClr val="8D171A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solidFill>
                  <a:prstClr val="black"/>
                </a:solidFill>
                <a:cs typeface="Calibri"/>
              </a:rPr>
              <a:t>为什么存储器层次结构行的通</a:t>
            </a:r>
            <a:r>
              <a:rPr sz="2400" b="1" spc="-5" dirty="0" smtClean="0">
                <a:solidFill>
                  <a:prstClr val="black"/>
                </a:solidFill>
                <a:cs typeface="Calibri"/>
              </a:rPr>
              <a:t>?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756285" marR="727075" lvl="1" indent="-286385">
              <a:spcBef>
                <a:spcPts val="475"/>
              </a:spcBef>
              <a:buClr>
                <a:srgbClr val="8D171A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 smtClean="0">
                <a:solidFill>
                  <a:prstClr val="black"/>
                </a:solidFill>
                <a:cs typeface="Calibri"/>
              </a:rPr>
              <a:t>因为局部性原理，程序访问第</a:t>
            </a:r>
            <a:r>
              <a:rPr lang="en-US" altLang="zh-CN" sz="2000" spc="-5" dirty="0" smtClean="0">
                <a:solidFill>
                  <a:prstClr val="black"/>
                </a:solidFill>
                <a:cs typeface="Calibri"/>
              </a:rPr>
              <a:t>k</a:t>
            </a:r>
            <a:r>
              <a:rPr lang="zh-CN" altLang="en-US" sz="2000" spc="-5" dirty="0" smtClean="0">
                <a:solidFill>
                  <a:prstClr val="black"/>
                </a:solidFill>
                <a:cs typeface="Calibri"/>
              </a:rPr>
              <a:t>层的数据比访问第</a:t>
            </a:r>
            <a:r>
              <a:rPr lang="en-US" altLang="zh-CN" sz="2000" spc="-5" dirty="0" smtClean="0">
                <a:solidFill>
                  <a:prstClr val="black"/>
                </a:solidFill>
                <a:cs typeface="Calibri"/>
              </a:rPr>
              <a:t>k+1</a:t>
            </a:r>
            <a:r>
              <a:rPr lang="zh-CN" altLang="en-US" sz="2000" spc="-5" dirty="0" smtClean="0">
                <a:solidFill>
                  <a:prstClr val="black"/>
                </a:solidFill>
                <a:cs typeface="Calibri"/>
              </a:rPr>
              <a:t>层的数据要频繁</a:t>
            </a:r>
            <a:endParaRPr lang="en-US" sz="2000" spc="-5" dirty="0" smtClean="0">
              <a:solidFill>
                <a:prstClr val="black"/>
              </a:solidFill>
              <a:cs typeface="Calibri"/>
            </a:endParaRPr>
          </a:p>
          <a:p>
            <a:pPr marL="756285" marR="727075" lvl="1" indent="-286385">
              <a:spcBef>
                <a:spcPts val="475"/>
              </a:spcBef>
              <a:buClr>
                <a:srgbClr val="8D171A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solidFill>
                  <a:prstClr val="black"/>
                </a:solidFill>
                <a:cs typeface="Calibri"/>
              </a:rPr>
              <a:t>因此</a:t>
            </a:r>
            <a:r>
              <a:rPr lang="zh-CN" altLang="en-US" sz="2000" spc="-5" dirty="0" smtClean="0">
                <a:solidFill>
                  <a:prstClr val="black"/>
                </a:solidFill>
                <a:cs typeface="Calibri"/>
              </a:rPr>
              <a:t>，第</a:t>
            </a:r>
            <a:r>
              <a:rPr lang="en-US" altLang="zh-CN" sz="2000" spc="-5" dirty="0" smtClean="0">
                <a:solidFill>
                  <a:prstClr val="black"/>
                </a:solidFill>
                <a:cs typeface="Calibri"/>
              </a:rPr>
              <a:t>k+1</a:t>
            </a:r>
            <a:r>
              <a:rPr lang="zh-CN" altLang="en-US" sz="2000" spc="-5" dirty="0" smtClean="0">
                <a:solidFill>
                  <a:prstClr val="black"/>
                </a:solidFill>
                <a:cs typeface="Calibri"/>
              </a:rPr>
              <a:t>层的存储设备更慢</a:t>
            </a:r>
            <a:r>
              <a:rPr lang="zh-CN" altLang="en-US" sz="2000" spc="-5" dirty="0">
                <a:solidFill>
                  <a:prstClr val="black"/>
                </a:solidFill>
                <a:cs typeface="Calibri"/>
              </a:rPr>
              <a:t>、</a:t>
            </a:r>
            <a:r>
              <a:rPr lang="zh-CN" altLang="en-US" sz="2000" spc="-5" dirty="0" smtClean="0">
                <a:solidFill>
                  <a:prstClr val="black"/>
                </a:solidFill>
                <a:cs typeface="Calibri"/>
              </a:rPr>
              <a:t>容量更大、价格更便宜</a:t>
            </a:r>
            <a:endParaRPr sz="2000" dirty="0">
              <a:solidFill>
                <a:prstClr val="black"/>
              </a:solidFill>
              <a:cs typeface="Calibri"/>
            </a:endParaRPr>
          </a:p>
          <a:p>
            <a:pPr marL="355600" marR="289560" indent="-342900">
              <a:spcBef>
                <a:spcPts val="545"/>
              </a:spcBef>
              <a:buClr>
                <a:srgbClr val="8D171A"/>
              </a:buClr>
              <a:buSzPct val="58333"/>
              <a:buFont typeface="Wingdings 2"/>
              <a:buChar char=""/>
              <a:tabLst>
                <a:tab pos="355600" algn="l"/>
                <a:tab pos="1602105" algn="l"/>
              </a:tabLst>
            </a:pPr>
            <a:r>
              <a:rPr lang="zh-CN" altLang="en-US" sz="2400" b="1" i="1" spc="-5" dirty="0">
                <a:solidFill>
                  <a:srgbClr val="BC1E24"/>
                </a:solidFill>
                <a:cs typeface="Calibri"/>
              </a:rPr>
              <a:t>妙策</a:t>
            </a:r>
            <a:r>
              <a:rPr sz="2400" b="1" i="1" dirty="0" smtClean="0">
                <a:solidFill>
                  <a:srgbClr val="BC1E24"/>
                </a:solidFill>
                <a:cs typeface="Calibri"/>
              </a:rPr>
              <a:t>:</a:t>
            </a:r>
            <a:r>
              <a:rPr lang="en-US" sz="2400" b="1" i="1" dirty="0">
                <a:solidFill>
                  <a:srgbClr val="BC1E24"/>
                </a:solidFill>
                <a:cs typeface="Calibri"/>
              </a:rPr>
              <a:t> </a:t>
            </a:r>
            <a:r>
              <a:rPr lang="zh-CN" altLang="en-US" sz="2400" b="1" dirty="0" smtClean="0">
                <a:solidFill>
                  <a:prstClr val="black"/>
                </a:solidFill>
                <a:cs typeface="Calibri"/>
              </a:rPr>
              <a:t>存储器层次结构构建了一个大容量的存储池，像底层存储器一样廉价，而又可以达到顶层存储器的速度。</a:t>
            </a:r>
            <a:endParaRPr sz="2400"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27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52800" y="2895600"/>
            <a:ext cx="685800" cy="1371600"/>
          </a:xfrm>
          <a:custGeom>
            <a:avLst/>
            <a:gdLst/>
            <a:ahLst/>
            <a:cxnLst/>
            <a:rect l="l" t="t" r="r" b="b"/>
            <a:pathLst>
              <a:path w="685800" h="1371600">
                <a:moveTo>
                  <a:pt x="685800" y="1028700"/>
                </a:moveTo>
                <a:lnTo>
                  <a:pt x="0" y="1028700"/>
                </a:lnTo>
                <a:lnTo>
                  <a:pt x="342900" y="1371600"/>
                </a:lnTo>
                <a:lnTo>
                  <a:pt x="685800" y="1028700"/>
                </a:lnTo>
                <a:close/>
              </a:path>
              <a:path w="685800" h="1371600">
                <a:moveTo>
                  <a:pt x="514350" y="342900"/>
                </a:moveTo>
                <a:lnTo>
                  <a:pt x="171450" y="342900"/>
                </a:lnTo>
                <a:lnTo>
                  <a:pt x="171450" y="1028700"/>
                </a:lnTo>
                <a:lnTo>
                  <a:pt x="514350" y="1028700"/>
                </a:lnTo>
                <a:lnTo>
                  <a:pt x="514350" y="342900"/>
                </a:lnTo>
                <a:close/>
              </a:path>
              <a:path w="685800" h="1371600">
                <a:moveTo>
                  <a:pt x="342900" y="0"/>
                </a:moveTo>
                <a:lnTo>
                  <a:pt x="0" y="342900"/>
                </a:lnTo>
                <a:lnTo>
                  <a:pt x="685800" y="342900"/>
                </a:lnTo>
                <a:lnTo>
                  <a:pt x="3429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46075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/>
              <a:t>高速缓存的</a:t>
            </a:r>
            <a:r>
              <a:rPr lang="zh-CN" altLang="en-US" spc="-5" dirty="0"/>
              <a:t>基本</a:t>
            </a:r>
            <a:r>
              <a:rPr lang="zh-CN" altLang="en-US" spc="-5" dirty="0" smtClean="0"/>
              <a:t>概念</a:t>
            </a:r>
            <a:endParaRPr spc="-5" dirty="0"/>
          </a:p>
        </p:txBody>
      </p:sp>
      <p:sp>
        <p:nvSpPr>
          <p:cNvPr id="5" name="object 5"/>
          <p:cNvSpPr/>
          <p:nvPr/>
        </p:nvSpPr>
        <p:spPr>
          <a:xfrm>
            <a:off x="1905000" y="4267200"/>
            <a:ext cx="3581400" cy="2057400"/>
          </a:xfrm>
          <a:custGeom>
            <a:avLst/>
            <a:gdLst/>
            <a:ahLst/>
            <a:cxnLst/>
            <a:rect l="l" t="t" r="r" b="b"/>
            <a:pathLst>
              <a:path w="3581400" h="2057400">
                <a:moveTo>
                  <a:pt x="0" y="0"/>
                </a:moveTo>
                <a:lnTo>
                  <a:pt x="3581400" y="0"/>
                </a:lnTo>
                <a:lnTo>
                  <a:pt x="3581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DEDEE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05000" y="4267200"/>
            <a:ext cx="3581400" cy="2057400"/>
          </a:xfrm>
          <a:custGeom>
            <a:avLst/>
            <a:gdLst/>
            <a:ahLst/>
            <a:cxnLst/>
            <a:rect l="l" t="t" r="r" b="b"/>
            <a:pathLst>
              <a:path w="3581400" h="2057400">
                <a:moveTo>
                  <a:pt x="0" y="0"/>
                </a:moveTo>
                <a:lnTo>
                  <a:pt x="3581400" y="0"/>
                </a:lnTo>
                <a:lnTo>
                  <a:pt x="3581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5000" y="2272385"/>
            <a:ext cx="3581400" cy="609600"/>
          </a:xfrm>
          <a:custGeom>
            <a:avLst/>
            <a:gdLst/>
            <a:ahLst/>
            <a:cxnLst/>
            <a:rect l="l" t="t" r="r" b="b"/>
            <a:pathLst>
              <a:path w="3581400" h="609600">
                <a:moveTo>
                  <a:pt x="0" y="0"/>
                </a:moveTo>
                <a:lnTo>
                  <a:pt x="3581400" y="0"/>
                </a:lnTo>
                <a:lnTo>
                  <a:pt x="35814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D6D5E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05000" y="2272385"/>
            <a:ext cx="3581400" cy="609600"/>
          </a:xfrm>
          <a:custGeom>
            <a:avLst/>
            <a:gdLst/>
            <a:ahLst/>
            <a:cxnLst/>
            <a:rect l="l" t="t" r="r" b="b"/>
            <a:pathLst>
              <a:path w="3581400" h="609600">
                <a:moveTo>
                  <a:pt x="0" y="0"/>
                </a:moveTo>
                <a:lnTo>
                  <a:pt x="3581400" y="0"/>
                </a:lnTo>
                <a:lnTo>
                  <a:pt x="35814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574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574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956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956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338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338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720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720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574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57400" y="4800600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cs typeface="Calibri"/>
              </a:rPr>
              <a:t>4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956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956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338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338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720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720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0574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0574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8956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8956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7338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33800" y="5181600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cs typeface="Calibri"/>
              </a:rPr>
              <a:t>10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5720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720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0574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0574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8956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8956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59886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/>
            <a:r>
              <a:rPr b="1" dirty="0">
                <a:solidFill>
                  <a:prstClr val="black"/>
                </a:solidFill>
                <a:cs typeface="Calibri"/>
              </a:rPr>
              <a:t>1</a:t>
            </a:r>
            <a:endParaRPr>
              <a:solidFill>
                <a:prstClr val="black"/>
              </a:solidFill>
              <a:cs typeface="Calibri"/>
            </a:endParaRPr>
          </a:p>
          <a:p>
            <a:pPr marL="57785"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5</a:t>
            </a:r>
            <a:endParaRPr>
              <a:solidFill>
                <a:prstClr val="black"/>
              </a:solidFill>
              <a:cs typeface="Calibri"/>
            </a:endParaRPr>
          </a:p>
          <a:p>
            <a:pPr marL="57785"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9</a:t>
            </a:r>
            <a:endParaRPr>
              <a:solidFill>
                <a:prstClr val="black"/>
              </a:solidFill>
              <a:cs typeface="Calibri"/>
            </a:endParaRPr>
          </a:p>
          <a:p>
            <a:pPr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13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7338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7338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5720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5720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36285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/>
            <a:r>
              <a:rPr b="1" dirty="0">
                <a:solidFill>
                  <a:prstClr val="black"/>
                </a:solidFill>
                <a:cs typeface="Calibri"/>
              </a:rPr>
              <a:t>3</a:t>
            </a:r>
            <a:endParaRPr>
              <a:solidFill>
                <a:prstClr val="black"/>
              </a:solidFill>
              <a:cs typeface="Calibri"/>
            </a:endParaRPr>
          </a:p>
          <a:p>
            <a:pPr marL="57785"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7</a:t>
            </a:r>
            <a:endParaRPr>
              <a:solidFill>
                <a:prstClr val="black"/>
              </a:solidFill>
              <a:cs typeface="Calibri"/>
            </a:endParaRPr>
          </a:p>
          <a:p>
            <a:pPr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11</a:t>
            </a:r>
            <a:endParaRPr>
              <a:solidFill>
                <a:prstClr val="black"/>
              </a:solidFill>
              <a:cs typeface="Calibri"/>
            </a:endParaRPr>
          </a:p>
          <a:p>
            <a:pPr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15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286000" y="6096000"/>
            <a:ext cx="3048000" cy="1905"/>
          </a:xfrm>
          <a:custGeom>
            <a:avLst/>
            <a:gdLst/>
            <a:ahLst/>
            <a:cxnLst/>
            <a:rect l="l" t="t" r="r" b="b"/>
            <a:pathLst>
              <a:path w="3048000" h="1904">
                <a:moveTo>
                  <a:pt x="0" y="0"/>
                </a:moveTo>
                <a:lnTo>
                  <a:pt x="3048000" y="1473"/>
                </a:lnTo>
              </a:path>
            </a:pathLst>
          </a:custGeom>
          <a:ln w="889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057400" y="2424785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cs typeface="Calibri"/>
              </a:rPr>
              <a:t>8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95600" y="2424785"/>
            <a:ext cx="762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b="1" dirty="0">
                <a:solidFill>
                  <a:prstClr val="black"/>
                </a:solidFill>
                <a:cs typeface="Calibri"/>
              </a:rPr>
              <a:t>9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733800" y="2424785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cs typeface="Calibri"/>
              </a:rPr>
              <a:t>14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572000" y="2424785"/>
            <a:ext cx="762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b="1" dirty="0">
                <a:solidFill>
                  <a:prstClr val="black"/>
                </a:solidFill>
                <a:cs typeface="Calibri"/>
              </a:rPr>
              <a:t>3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04800" y="2374498"/>
            <a:ext cx="1345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CN" altLang="en-US" sz="2400" b="1" dirty="0" smtClean="0">
                <a:solidFill>
                  <a:prstClr val="black"/>
                </a:solidFill>
                <a:cs typeface="Calibri"/>
              </a:rPr>
              <a:t>高速缓存</a:t>
            </a:r>
            <a:endParaRPr sz="24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5881" y="4369414"/>
            <a:ext cx="111315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CN" altLang="en-US" sz="2400" b="1" dirty="0" smtClean="0">
                <a:solidFill>
                  <a:prstClr val="black"/>
                </a:solidFill>
                <a:cs typeface="Calibri"/>
              </a:rPr>
              <a:t>存储器</a:t>
            </a:r>
            <a:endParaRPr sz="2400" b="1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690419" y="4554080"/>
            <a:ext cx="298958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870"/>
              </a:lnSpc>
            </a:pPr>
            <a:r>
              <a:rPr lang="zh-CN" altLang="en-US" sz="1600" b="1" spc="-30" dirty="0" smtClean="0">
                <a:solidFill>
                  <a:prstClr val="black"/>
                </a:solidFill>
                <a:cs typeface="Calibri"/>
              </a:rPr>
              <a:t>第</a:t>
            </a:r>
            <a:r>
              <a:rPr lang="en-US" altLang="zh-CN" sz="1600" b="1" spc="-30" dirty="0" smtClean="0">
                <a:solidFill>
                  <a:prstClr val="black"/>
                </a:solidFill>
                <a:cs typeface="Calibri"/>
              </a:rPr>
              <a:t>K+1</a:t>
            </a:r>
            <a:r>
              <a:rPr lang="zh-CN" altLang="en-US" sz="1600" b="1" spc="-30" dirty="0" smtClean="0">
                <a:solidFill>
                  <a:prstClr val="black"/>
                </a:solidFill>
                <a:cs typeface="Calibri"/>
              </a:rPr>
              <a:t>层更大、更慢、更便宜的设备被划分成块</a:t>
            </a:r>
            <a:endParaRPr sz="16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020064" y="3278500"/>
            <a:ext cx="239014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870"/>
              </a:lnSpc>
            </a:pPr>
            <a:r>
              <a:rPr lang="zh-CN" altLang="en-US" sz="1600" b="1" spc="-10" dirty="0" smtClean="0">
                <a:solidFill>
                  <a:prstClr val="black"/>
                </a:solidFill>
                <a:cs typeface="Calibri"/>
              </a:rPr>
              <a:t>数据以块为传输单元</a:t>
            </a:r>
            <a:endParaRPr lang="en-US" altLang="zh-CN" sz="1600" b="1" spc="-10" dirty="0" smtClean="0">
              <a:solidFill>
                <a:prstClr val="black"/>
              </a:solidFill>
              <a:cs typeface="Calibri"/>
            </a:endParaRPr>
          </a:p>
          <a:p>
            <a:pPr marL="12700" marR="5080">
              <a:lnSpc>
                <a:spcPts val="1870"/>
              </a:lnSpc>
            </a:pPr>
            <a:r>
              <a:rPr lang="zh-CN" altLang="en-US" sz="1600" b="1" spc="-10" dirty="0" smtClean="0">
                <a:solidFill>
                  <a:prstClr val="black"/>
                </a:solidFill>
                <a:cs typeface="Calibri"/>
              </a:rPr>
              <a:t>在层与层之间复制</a:t>
            </a:r>
            <a:endParaRPr sz="16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9776" y="2205307"/>
            <a:ext cx="2640965" cy="7238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7800"/>
              </a:lnSpc>
            </a:pPr>
            <a:r>
              <a:rPr lang="zh-CN" altLang="en-US" sz="1600" b="1" spc="-20" dirty="0" smtClean="0">
                <a:solidFill>
                  <a:prstClr val="black"/>
                </a:solidFill>
                <a:cs typeface="Calibri"/>
              </a:rPr>
              <a:t>第</a:t>
            </a:r>
            <a:r>
              <a:rPr lang="en-US" altLang="zh-CN" sz="1600" b="1" spc="-20" dirty="0" smtClean="0">
                <a:solidFill>
                  <a:prstClr val="black"/>
                </a:solidFill>
                <a:cs typeface="Calibri"/>
              </a:rPr>
              <a:t>K</a:t>
            </a:r>
            <a:r>
              <a:rPr lang="zh-CN" altLang="en-US" sz="1600" b="1" spc="-20" dirty="0" smtClean="0">
                <a:solidFill>
                  <a:prstClr val="black"/>
                </a:solidFill>
                <a:cs typeface="Calibri"/>
              </a:rPr>
              <a:t>层更小、更快、更昂贵的设备缓存着第</a:t>
            </a:r>
            <a:r>
              <a:rPr lang="en-US" altLang="zh-CN" sz="1600" b="1" spc="-20" dirty="0" smtClean="0">
                <a:solidFill>
                  <a:prstClr val="black"/>
                </a:solidFill>
                <a:cs typeface="Calibri"/>
              </a:rPr>
              <a:t>K+1</a:t>
            </a:r>
            <a:r>
              <a:rPr lang="zh-CN" altLang="en-US" sz="1600" b="1" spc="-20" dirty="0" smtClean="0">
                <a:solidFill>
                  <a:prstClr val="black"/>
                </a:solidFill>
                <a:cs typeface="Calibri"/>
              </a:rPr>
              <a:t>层块的一个子集</a:t>
            </a:r>
            <a:endParaRPr sz="16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0574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59496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0574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21686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/>
            <a:r>
              <a:rPr b="1" dirty="0">
                <a:solidFill>
                  <a:prstClr val="black"/>
                </a:solidFill>
                <a:cs typeface="Calibri"/>
              </a:rPr>
              <a:t>0</a:t>
            </a:r>
            <a:endParaRPr>
              <a:solidFill>
                <a:prstClr val="black"/>
              </a:solidFill>
              <a:cs typeface="Calibri"/>
            </a:endParaRPr>
          </a:p>
          <a:p>
            <a:pPr marL="57785"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4</a:t>
            </a:r>
            <a:endParaRPr>
              <a:solidFill>
                <a:prstClr val="black"/>
              </a:solidFill>
              <a:cs typeface="Calibri"/>
            </a:endParaRPr>
          </a:p>
          <a:p>
            <a:pPr marL="57785"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8</a:t>
            </a:r>
            <a:endParaRPr>
              <a:solidFill>
                <a:prstClr val="black"/>
              </a:solidFill>
              <a:cs typeface="Calibri"/>
            </a:endParaRPr>
          </a:p>
          <a:p>
            <a:pPr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12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590800" y="3429000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cs typeface="Calibri"/>
              </a:rPr>
              <a:t>4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057400" y="2424785"/>
            <a:ext cx="762000" cy="304800"/>
          </a:xfrm>
          <a:prstGeom prst="rect">
            <a:avLst/>
          </a:prstGeom>
          <a:solidFill>
            <a:srgbClr val="F59496"/>
          </a:solidFill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cs typeface="Calibri"/>
              </a:rPr>
              <a:t>4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7338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AAD69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7338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998085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/>
            <a:r>
              <a:rPr b="1" dirty="0">
                <a:solidFill>
                  <a:prstClr val="black"/>
                </a:solidFill>
                <a:cs typeface="Calibri"/>
              </a:rPr>
              <a:t>2</a:t>
            </a:r>
            <a:endParaRPr>
              <a:solidFill>
                <a:prstClr val="black"/>
              </a:solidFill>
              <a:cs typeface="Calibri"/>
            </a:endParaRPr>
          </a:p>
          <a:p>
            <a:pPr marL="57785"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6</a:t>
            </a:r>
            <a:endParaRPr>
              <a:solidFill>
                <a:prstClr val="black"/>
              </a:solidFill>
              <a:cs typeface="Calibri"/>
            </a:endParaRPr>
          </a:p>
          <a:p>
            <a:pPr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10</a:t>
            </a:r>
            <a:endParaRPr>
              <a:solidFill>
                <a:prstClr val="black"/>
              </a:solidFill>
              <a:cs typeface="Calibri"/>
            </a:endParaRPr>
          </a:p>
          <a:p>
            <a:pPr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14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8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590800" y="3429000"/>
            <a:ext cx="762000" cy="304800"/>
          </a:xfrm>
          <a:prstGeom prst="rect">
            <a:avLst/>
          </a:prstGeom>
          <a:solidFill>
            <a:srgbClr val="AAD698"/>
          </a:solidFill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cs typeface="Calibri"/>
              </a:rPr>
              <a:t>10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733800" y="2424785"/>
            <a:ext cx="762000" cy="304800"/>
          </a:xfrm>
          <a:prstGeom prst="rect">
            <a:avLst/>
          </a:prstGeom>
          <a:solidFill>
            <a:srgbClr val="AAD698"/>
          </a:solidFill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cs typeface="Calibri"/>
              </a:rPr>
              <a:t>10</a:t>
            </a:r>
            <a:endParaRPr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443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2800" y="1295400"/>
            <a:ext cx="685800" cy="990600"/>
          </a:xfrm>
          <a:custGeom>
            <a:avLst/>
            <a:gdLst/>
            <a:ahLst/>
            <a:cxnLst/>
            <a:rect l="l" t="t" r="r" b="b"/>
            <a:pathLst>
              <a:path w="685800" h="990600">
                <a:moveTo>
                  <a:pt x="685800" y="647700"/>
                </a:moveTo>
                <a:lnTo>
                  <a:pt x="0" y="647700"/>
                </a:lnTo>
                <a:lnTo>
                  <a:pt x="342900" y="990600"/>
                </a:lnTo>
                <a:lnTo>
                  <a:pt x="685800" y="647700"/>
                </a:lnTo>
                <a:close/>
              </a:path>
              <a:path w="685800" h="990600">
                <a:moveTo>
                  <a:pt x="514350" y="342900"/>
                </a:moveTo>
                <a:lnTo>
                  <a:pt x="171450" y="342900"/>
                </a:lnTo>
                <a:lnTo>
                  <a:pt x="171450" y="647700"/>
                </a:lnTo>
                <a:lnTo>
                  <a:pt x="514350" y="647700"/>
                </a:lnTo>
                <a:lnTo>
                  <a:pt x="514350" y="342900"/>
                </a:lnTo>
                <a:close/>
              </a:path>
              <a:path w="685800" h="990600">
                <a:moveTo>
                  <a:pt x="342900" y="0"/>
                </a:moveTo>
                <a:lnTo>
                  <a:pt x="0" y="342900"/>
                </a:lnTo>
                <a:lnTo>
                  <a:pt x="685800" y="342900"/>
                </a:lnTo>
                <a:lnTo>
                  <a:pt x="3429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2800" y="2895600"/>
            <a:ext cx="685800" cy="1371600"/>
          </a:xfrm>
          <a:custGeom>
            <a:avLst/>
            <a:gdLst/>
            <a:ahLst/>
            <a:cxnLst/>
            <a:rect l="l" t="t" r="r" b="b"/>
            <a:pathLst>
              <a:path w="685800" h="1371600">
                <a:moveTo>
                  <a:pt x="685800" y="1028700"/>
                </a:moveTo>
                <a:lnTo>
                  <a:pt x="0" y="1028700"/>
                </a:lnTo>
                <a:lnTo>
                  <a:pt x="342900" y="1371600"/>
                </a:lnTo>
                <a:lnTo>
                  <a:pt x="685800" y="1028700"/>
                </a:lnTo>
                <a:close/>
              </a:path>
              <a:path w="685800" h="1371600">
                <a:moveTo>
                  <a:pt x="514350" y="342900"/>
                </a:moveTo>
                <a:lnTo>
                  <a:pt x="171450" y="342900"/>
                </a:lnTo>
                <a:lnTo>
                  <a:pt x="171450" y="1028700"/>
                </a:lnTo>
                <a:lnTo>
                  <a:pt x="514350" y="1028700"/>
                </a:lnTo>
                <a:lnTo>
                  <a:pt x="514350" y="342900"/>
                </a:lnTo>
                <a:close/>
              </a:path>
              <a:path w="685800" h="1371600">
                <a:moveTo>
                  <a:pt x="342900" y="0"/>
                </a:moveTo>
                <a:lnTo>
                  <a:pt x="0" y="342900"/>
                </a:lnTo>
                <a:lnTo>
                  <a:pt x="685800" y="342900"/>
                </a:lnTo>
                <a:lnTo>
                  <a:pt x="3429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539686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高速缓存</a:t>
            </a:r>
            <a:r>
              <a:rPr lang="zh-CN" altLang="en-US" spc="-5" dirty="0" smtClean="0"/>
              <a:t>概念：缓存命中</a:t>
            </a:r>
            <a:endParaRPr spc="-5" dirty="0"/>
          </a:p>
        </p:txBody>
      </p:sp>
      <p:sp>
        <p:nvSpPr>
          <p:cNvPr id="6" name="object 6"/>
          <p:cNvSpPr/>
          <p:nvPr/>
        </p:nvSpPr>
        <p:spPr>
          <a:xfrm>
            <a:off x="1905000" y="4267200"/>
            <a:ext cx="3581400" cy="2057400"/>
          </a:xfrm>
          <a:custGeom>
            <a:avLst/>
            <a:gdLst/>
            <a:ahLst/>
            <a:cxnLst/>
            <a:rect l="l" t="t" r="r" b="b"/>
            <a:pathLst>
              <a:path w="3581400" h="2057400">
                <a:moveTo>
                  <a:pt x="0" y="0"/>
                </a:moveTo>
                <a:lnTo>
                  <a:pt x="3581400" y="0"/>
                </a:lnTo>
                <a:lnTo>
                  <a:pt x="3581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05000" y="4267200"/>
            <a:ext cx="3581400" cy="2057400"/>
          </a:xfrm>
          <a:custGeom>
            <a:avLst/>
            <a:gdLst/>
            <a:ahLst/>
            <a:cxnLst/>
            <a:rect l="l" t="t" r="r" b="b"/>
            <a:pathLst>
              <a:path w="3581400" h="2057400">
                <a:moveTo>
                  <a:pt x="0" y="0"/>
                </a:moveTo>
                <a:lnTo>
                  <a:pt x="3581400" y="0"/>
                </a:lnTo>
                <a:lnTo>
                  <a:pt x="3581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05000" y="2272385"/>
            <a:ext cx="3581400" cy="609600"/>
          </a:xfrm>
          <a:custGeom>
            <a:avLst/>
            <a:gdLst/>
            <a:ahLst/>
            <a:cxnLst/>
            <a:rect l="l" t="t" r="r" b="b"/>
            <a:pathLst>
              <a:path w="3581400" h="609600">
                <a:moveTo>
                  <a:pt x="0" y="0"/>
                </a:moveTo>
                <a:lnTo>
                  <a:pt x="3581400" y="0"/>
                </a:lnTo>
                <a:lnTo>
                  <a:pt x="35814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5000" y="2272385"/>
            <a:ext cx="3581400" cy="609600"/>
          </a:xfrm>
          <a:custGeom>
            <a:avLst/>
            <a:gdLst/>
            <a:ahLst/>
            <a:cxnLst/>
            <a:rect l="l" t="t" r="r" b="b"/>
            <a:pathLst>
              <a:path w="3581400" h="609600">
                <a:moveTo>
                  <a:pt x="0" y="0"/>
                </a:moveTo>
                <a:lnTo>
                  <a:pt x="3581400" y="0"/>
                </a:lnTo>
                <a:lnTo>
                  <a:pt x="35814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574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574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956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956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338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338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574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574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956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56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338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338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20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720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574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574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956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956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38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338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720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720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574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574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21686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956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956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159886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7338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338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998085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5720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720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836285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286000" y="6096000"/>
            <a:ext cx="3048000" cy="1905"/>
          </a:xfrm>
          <a:custGeom>
            <a:avLst/>
            <a:gdLst/>
            <a:ahLst/>
            <a:cxnLst/>
            <a:rect l="l" t="t" r="r" b="b"/>
            <a:pathLst>
              <a:path w="3048000" h="1904">
                <a:moveTo>
                  <a:pt x="0" y="0"/>
                </a:moveTo>
                <a:lnTo>
                  <a:pt x="3048000" y="1473"/>
                </a:lnTo>
              </a:path>
            </a:pathLst>
          </a:custGeom>
          <a:ln w="889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057400" y="2424785"/>
            <a:ext cx="762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sz="1800" b="1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895600" y="2424785"/>
            <a:ext cx="762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sz="1800" b="1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733800" y="2424785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33800" y="2424785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733800" y="2425522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155"/>
              </a:lnSpc>
            </a:pPr>
            <a:r>
              <a:rPr sz="1800" b="1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572000" y="2424785"/>
            <a:ext cx="762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sz="1800" b="1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67504" y="2374498"/>
            <a:ext cx="78295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dirty="0">
                <a:latin typeface="Calibri"/>
                <a:cs typeface="Calibri"/>
              </a:rPr>
              <a:t>高速缓存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881" y="4369414"/>
            <a:ext cx="111315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dirty="0">
                <a:latin typeface="Calibri"/>
                <a:cs typeface="Calibri"/>
              </a:rPr>
              <a:t>内存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997059" y="1607246"/>
            <a:ext cx="26473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b="1" i="1" spc="-10" dirty="0" smtClean="0">
                <a:latin typeface="Calibri"/>
                <a:cs typeface="Calibri"/>
              </a:rPr>
              <a:t>需要数据块 </a:t>
            </a:r>
            <a:r>
              <a:rPr lang="en-US" altLang="zh-CN" sz="2000" b="1" i="1" spc="-10" dirty="0" smtClean="0">
                <a:latin typeface="Calibri"/>
                <a:cs typeface="Calibri"/>
              </a:rPr>
              <a:t>b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082719" y="1652536"/>
            <a:ext cx="101346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600" b="1" spc="-10" dirty="0" smtClean="0">
                <a:latin typeface="Calibri"/>
                <a:cs typeface="Calibri"/>
              </a:rPr>
              <a:t>请求</a:t>
            </a:r>
            <a:r>
              <a:rPr sz="1600" b="1" spc="-10" dirty="0" smtClean="0">
                <a:latin typeface="Calibri"/>
                <a:cs typeface="Calibri"/>
              </a:rPr>
              <a:t>:</a:t>
            </a:r>
            <a:r>
              <a:rPr sz="1600" b="1" spc="-85" dirty="0" smtClean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14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733800" y="2425522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33800" y="2425522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733800" y="2425522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896883" y="6668801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b="1" spc="-5" dirty="0">
                <a:latin typeface="Calibri"/>
                <a:cs typeface="Calibri"/>
              </a:rPr>
              <a:t>9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013394" y="2252861"/>
            <a:ext cx="198247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50"/>
              </a:lnSpc>
            </a:pPr>
            <a:r>
              <a:rPr lang="zh-CN" altLang="en-US" sz="2000" b="1" i="1" spc="-5" dirty="0" smtClean="0">
                <a:latin typeface="Calibri"/>
                <a:cs typeface="Calibri"/>
              </a:rPr>
              <a:t>块 </a:t>
            </a:r>
            <a:r>
              <a:rPr lang="en-US" altLang="zh-CN" sz="2000" b="1" i="1" spc="-5" dirty="0" smtClean="0">
                <a:latin typeface="Calibri"/>
                <a:cs typeface="Calibri"/>
              </a:rPr>
              <a:t>b </a:t>
            </a:r>
            <a:r>
              <a:rPr lang="zh-CN" altLang="en-US" sz="2000" b="1" i="1" spc="-5" dirty="0" smtClean="0">
                <a:latin typeface="Calibri"/>
                <a:cs typeface="Calibri"/>
              </a:rPr>
              <a:t>在缓存中</a:t>
            </a:r>
            <a:r>
              <a:rPr sz="2000" b="1" i="1" spc="-5" dirty="0" smtClean="0">
                <a:latin typeface="Calibri"/>
                <a:cs typeface="Calibri"/>
              </a:rPr>
              <a:t>:  </a:t>
            </a:r>
            <a:endParaRPr lang="en-US" sz="2000" b="1" i="1" spc="-5" dirty="0" smtClean="0">
              <a:latin typeface="Calibri"/>
              <a:cs typeface="Calibri"/>
            </a:endParaRPr>
          </a:p>
          <a:p>
            <a:pPr marL="12700" marR="5080">
              <a:lnSpc>
                <a:spcPts val="2350"/>
              </a:lnSpc>
            </a:pPr>
            <a:r>
              <a:rPr lang="zh-CN" altLang="en-US" sz="2000" b="1" i="1" spc="-5" dirty="0" smtClean="0">
                <a:solidFill>
                  <a:srgbClr val="C00000"/>
                </a:solidFill>
                <a:latin typeface="Calibri"/>
                <a:cs typeface="Calibri"/>
              </a:rPr>
              <a:t>命中</a:t>
            </a:r>
            <a:r>
              <a:rPr lang="zh-CN" altLang="en-US" sz="2000" b="1" i="1" spc="-5" dirty="0">
                <a:solidFill>
                  <a:srgbClr val="C00000"/>
                </a:solidFill>
                <a:latin typeface="Calibri"/>
                <a:cs typeface="Calibri"/>
              </a:rPr>
              <a:t>！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892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4721</Words>
  <Application>Microsoft Office PowerPoint</Application>
  <PresentationFormat>全屏显示(4:3)</PresentationFormat>
  <Paragraphs>1399</Paragraphs>
  <Slides>60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60</vt:i4>
      </vt:variant>
    </vt:vector>
  </HeadingPairs>
  <TitlesOfParts>
    <vt:vector size="74" baseType="lpstr">
      <vt:lpstr>黑体</vt:lpstr>
      <vt:lpstr>华文新魏</vt:lpstr>
      <vt:lpstr>宋体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Office 主题</vt:lpstr>
      <vt:lpstr>Office Theme</vt:lpstr>
      <vt:lpstr>1_Office Theme</vt:lpstr>
      <vt:lpstr>2_Office Theme</vt:lpstr>
      <vt:lpstr>第六章 存储器层次结构  第二部分   高速缓冲器Cache</vt:lpstr>
      <vt:lpstr>要点</vt:lpstr>
      <vt:lpstr>局部性举例</vt:lpstr>
      <vt:lpstr>局部性</vt:lpstr>
      <vt:lpstr>存储器层次结构</vt:lpstr>
      <vt:lpstr>存储器层次结构中的缓存</vt:lpstr>
      <vt:lpstr>高速缓存</vt:lpstr>
      <vt:lpstr>高速缓存的基本概念</vt:lpstr>
      <vt:lpstr>高速缓存概念：缓存命中</vt:lpstr>
      <vt:lpstr>高速缓存概念：缓存不命中</vt:lpstr>
      <vt:lpstr>高速缓存概念：  缓存不命中的种类</vt:lpstr>
      <vt:lpstr>高速缓存存储器</vt:lpstr>
      <vt:lpstr>现代 CPU 设计</vt:lpstr>
      <vt:lpstr>实例</vt:lpstr>
      <vt:lpstr>实例(Cont.)</vt:lpstr>
      <vt:lpstr>高速缓存通用组织(S, E, B)</vt:lpstr>
      <vt:lpstr>高速缓存读</vt:lpstr>
      <vt:lpstr>Intel Core i7高速缓存层次结构</vt:lpstr>
      <vt:lpstr>例子: Core i7 L1 数据缓存</vt:lpstr>
      <vt:lpstr>例子: Core i7 L1 数据缓存</vt:lpstr>
      <vt:lpstr>示例：直接映射高速缓存 (E = 1)</vt:lpstr>
      <vt:lpstr>示例：直接映射高速缓存 (E = 1)</vt:lpstr>
      <vt:lpstr>示例：直接映射高速缓存 (E = 1)</vt:lpstr>
      <vt:lpstr>直接映射高速缓存模拟</vt:lpstr>
      <vt:lpstr>E-路 组相联高速缓存 (E = 2)</vt:lpstr>
      <vt:lpstr>E-路 组相联高速缓存(E = 2)</vt:lpstr>
      <vt:lpstr>E-路 组相联高速缓存(E = 2)</vt:lpstr>
      <vt:lpstr>2-路 组相联缓存模拟</vt:lpstr>
      <vt:lpstr>       全相联映射Cache组织示意图</vt:lpstr>
      <vt:lpstr>举例：Fully Associative</vt:lpstr>
      <vt:lpstr>关于怎么写?</vt:lpstr>
      <vt:lpstr>高速缓存性能指标</vt:lpstr>
      <vt:lpstr>让我们想想那些数字</vt:lpstr>
      <vt:lpstr>编写高速缓存友好的代码</vt:lpstr>
      <vt:lpstr>PowerPoint 演示文稿</vt:lpstr>
      <vt:lpstr>存储器山</vt:lpstr>
      <vt:lpstr>存储器山测试函数 long data[MAXELEMS]; /* Global array to traverse */</vt:lpstr>
      <vt:lpstr>PowerPoint 演示文稿</vt:lpstr>
      <vt:lpstr>PowerPoint 演示文稿</vt:lpstr>
      <vt:lpstr>矩阵乘法的例子</vt:lpstr>
      <vt:lpstr>矩阵相乘不命中率分析</vt:lpstr>
      <vt:lpstr>内存中C数组的布局(回顾)</vt:lpstr>
      <vt:lpstr>矩阵乘法(ijk)</vt:lpstr>
      <vt:lpstr>矩阵乘法(jik)</vt:lpstr>
      <vt:lpstr>矩阵乘法(kij)</vt:lpstr>
      <vt:lpstr>矩阵乘法 (ikj)</vt:lpstr>
      <vt:lpstr>矩阵乘法 (jki)</vt:lpstr>
      <vt:lpstr>矩阵乘法 (kji)</vt:lpstr>
      <vt:lpstr>矩阵乘法总结</vt:lpstr>
      <vt:lpstr>Core i7矩阵乘法性能</vt:lpstr>
      <vt:lpstr>今天</vt:lpstr>
      <vt:lpstr>例子:矩阵乘法</vt:lpstr>
      <vt:lpstr>缓存不命中分析</vt:lpstr>
      <vt:lpstr>缓存不命中分析</vt:lpstr>
      <vt:lpstr>分块矩阵乘法</vt:lpstr>
      <vt:lpstr>缓存不命中分析</vt:lpstr>
      <vt:lpstr>缓存不命中分析</vt:lpstr>
      <vt:lpstr>分块总结</vt:lpstr>
      <vt:lpstr>高速缓存总结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存储器层次结构</dc:title>
  <dc:creator>ZHAO YAN</dc:creator>
  <cp:lastModifiedBy>shi xianjun</cp:lastModifiedBy>
  <cp:revision>43</cp:revision>
  <cp:lastPrinted>2017-08-25T07:48:27Z</cp:lastPrinted>
  <dcterms:created xsi:type="dcterms:W3CDTF">2017-08-25T07:16:19Z</dcterms:created>
  <dcterms:modified xsi:type="dcterms:W3CDTF">2019-04-08T13:24:15Z</dcterms:modified>
</cp:coreProperties>
</file>