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542" r:id="rId3"/>
    <p:sldId id="1159" r:id="rId5"/>
    <p:sldId id="1200" r:id="rId6"/>
    <p:sldId id="1201" r:id="rId7"/>
    <p:sldId id="1202" r:id="rId8"/>
    <p:sldId id="1203" r:id="rId9"/>
    <p:sldId id="1204" r:id="rId10"/>
    <p:sldId id="1205" r:id="rId11"/>
    <p:sldId id="1206" r:id="rId12"/>
    <p:sldId id="1207" r:id="rId13"/>
    <p:sldId id="1168" r:id="rId14"/>
    <p:sldId id="1169" r:id="rId15"/>
    <p:sldId id="1170" r:id="rId16"/>
    <p:sldId id="1196" r:id="rId17"/>
    <p:sldId id="1235" r:id="rId18"/>
    <p:sldId id="1178" r:id="rId19"/>
    <p:sldId id="1179" r:id="rId20"/>
    <p:sldId id="1180" r:id="rId21"/>
    <p:sldId id="1199" r:id="rId22"/>
    <p:sldId id="1172" r:id="rId23"/>
    <p:sldId id="1173" r:id="rId24"/>
    <p:sldId id="1176" r:id="rId25"/>
    <p:sldId id="1237" r:id="rId26"/>
    <p:sldId id="1187" r:id="rId27"/>
    <p:sldId id="1181" r:id="rId28"/>
    <p:sldId id="1182" r:id="rId29"/>
    <p:sldId id="1183" r:id="rId30"/>
    <p:sldId id="1184" r:id="rId31"/>
    <p:sldId id="1236" r:id="rId32"/>
    <p:sldId id="1185" r:id="rId33"/>
    <p:sldId id="1186" r:id="rId34"/>
    <p:sldId id="1208" r:id="rId35"/>
    <p:sldId id="1209" r:id="rId36"/>
    <p:sldId id="1210" r:id="rId37"/>
    <p:sldId id="1211" r:id="rId38"/>
    <p:sldId id="1212" r:id="rId39"/>
    <p:sldId id="1231" r:id="rId40"/>
    <p:sldId id="1223" r:id="rId41"/>
    <p:sldId id="1224" r:id="rId42"/>
    <p:sldId id="1225" r:id="rId43"/>
    <p:sldId id="1233" r:id="rId44"/>
    <p:sldId id="1215" r:id="rId45"/>
    <p:sldId id="1216" r:id="rId46"/>
    <p:sldId id="1218" r:id="rId47"/>
    <p:sldId id="1219" r:id="rId48"/>
    <p:sldId id="1220" r:id="rId49"/>
    <p:sldId id="1221" r:id="rId50"/>
    <p:sldId id="1234" r:id="rId51"/>
    <p:sldId id="1222" r:id="rId52"/>
    <p:sldId id="1230" r:id="rId53"/>
  </p:sldIdLst>
  <p:sldSz cx="9144000" cy="6858000" type="screen4x3"/>
  <p:notesSz cx="7302500" cy="95865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80" d="100"/>
          <a:sy n="80" d="100"/>
        </p:scale>
        <p:origin x="1626" y="96"/>
      </p:cViewPr>
      <p:guideLst>
        <p:guide orient="horz" pos="2160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Carnegie Mellon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第七章    链接</a:t>
            </a:r>
            <a:endParaRPr lang="en-US" sz="2000" b="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教   师： 史先俊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计算机科学与技术学院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哈尔滨工业大学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可执行与可链接格式</a:t>
            </a:r>
            <a:r>
              <a:rPr lang="en-US" smtClean="0"/>
              <a:t>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Linux&amp;Unix</a:t>
            </a:r>
            <a:r>
              <a:rPr lang="en-US" altLang="zh-CN" sz="2800" dirty="0" smtClean="0"/>
              <a:t>:   Executable and Linkable Format </a:t>
            </a:r>
            <a:endParaRPr lang="en-US" altLang="zh-CN" sz="2800" dirty="0" smtClean="0"/>
          </a:p>
          <a:p>
            <a:r>
              <a:rPr lang="en-US" altLang="zh-CN" sz="2800" dirty="0" smtClean="0"/>
              <a:t>Windows:       Portable Executable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目标文</a:t>
            </a:r>
            <a:r>
              <a:rPr lang="zh-CN" altLang="en-US" sz="2800" dirty="0"/>
              <a:t>件的标准二进制</a:t>
            </a:r>
            <a:r>
              <a:rPr lang="zh-CN" altLang="en-US" sz="2800" dirty="0" smtClean="0"/>
              <a:t>格式：</a:t>
            </a:r>
            <a:r>
              <a:rPr lang="en-US" altLang="zh-CN" sz="2800" dirty="0"/>
              <a:t>ELF</a:t>
            </a:r>
            <a:r>
              <a:rPr lang="zh-CN" altLang="en-US" sz="2800" dirty="0"/>
              <a:t>二进制文件</a:t>
            </a:r>
            <a:endParaRPr lang="en-US" altLang="zh-CN" sz="2800" dirty="0"/>
          </a:p>
          <a:p>
            <a:endParaRPr lang="en-US" sz="2800" dirty="0" smtClean="0"/>
          </a:p>
          <a:p>
            <a:r>
              <a:rPr lang="zh-CN" altLang="en-US" sz="2800" dirty="0" smtClean="0"/>
              <a:t>一</a:t>
            </a:r>
            <a:r>
              <a:rPr lang="zh-CN" altLang="en-US" sz="2800" dirty="0"/>
              <a:t>个统一的格</a:t>
            </a:r>
            <a:r>
              <a:rPr lang="zh-CN" altLang="en-US" sz="2800" dirty="0" smtClean="0"/>
              <a:t>式：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/>
            <a:r>
              <a:rPr lang="zh-CN" altLang="en-US" sz="2400" dirty="0" smtClean="0"/>
              <a:t>可重定位目标文件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.o</a:t>
            </a:r>
            <a:r>
              <a:rPr lang="en-US" sz="2400" dirty="0" smtClean="0"/>
              <a:t>), </a:t>
            </a:r>
            <a:endParaRPr lang="en-US" sz="2400" dirty="0" smtClean="0"/>
          </a:p>
          <a:p>
            <a:pPr lvl="1"/>
            <a:r>
              <a:rPr lang="zh-CN" altLang="en-US" sz="2400" dirty="0" smtClean="0"/>
              <a:t>可执行目标文件</a:t>
            </a:r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2400" dirty="0" err="1" smtClean="0">
                <a:latin typeface="Courier New" panose="02070309020205020404"/>
                <a:cs typeface="Courier New" panose="02070309020205020404"/>
              </a:rPr>
              <a:t>a.out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zh-CN" altLang="en-US" sz="2400" dirty="0" smtClean="0"/>
              <a:t>共享目标文件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.so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zh-CN" altLang="en-US" sz="2800" dirty="0" smtClean="0"/>
              <a:t>工具</a:t>
            </a:r>
            <a:r>
              <a:rPr lang="en-US" altLang="zh-CN" sz="2800" dirty="0" smtClean="0"/>
              <a:t>:  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readelf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文件名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</a:t>
            </a:r>
            <a:r>
              <a:rPr lang="zh-CN" altLang="en-US" smtClean="0"/>
              <a:t>目标文件格式</a:t>
            </a:r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34000" cy="5610225"/>
          </a:xfrm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/>
              <a:t>Elf </a:t>
            </a:r>
            <a:r>
              <a:rPr lang="zh-CN" altLang="en-US" sz="2000" dirty="0" smtClean="0"/>
              <a:t>头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字大小、字节顺序、文件类型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.</a:t>
            </a:r>
            <a:r>
              <a:rPr lang="en-GB" sz="1800" dirty="0" err="1" smtClean="0"/>
              <a:t>o，exec</a:t>
            </a:r>
            <a:r>
              <a:rPr lang="en-GB" sz="1800" dirty="0" smtClean="0"/>
              <a:t>，</a:t>
            </a:r>
            <a:r>
              <a:rPr lang="en-US" sz="1800" dirty="0" smtClean="0"/>
              <a:t>.so</a:t>
            </a:r>
            <a:r>
              <a:rPr lang="en-US" altLang="zh-CN" sz="1800" dirty="0" smtClean="0"/>
              <a:t>)</a:t>
            </a:r>
            <a:r>
              <a:rPr lang="zh-CN" altLang="en-US" sz="1800" dirty="0"/>
              <a:t>，机器类型，等</a:t>
            </a:r>
            <a:r>
              <a:rPr lang="zh-CN" altLang="en-US" sz="1800" dirty="0" smtClean="0"/>
              <a:t>等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 dirty="0"/>
              <a:t>段头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程序头表</a:t>
            </a:r>
            <a:endParaRPr lang="en-GB" sz="2000" dirty="0" smtClean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页面大小，虚拟地址内存段</a:t>
            </a:r>
            <a:r>
              <a:rPr lang="en-US" altLang="zh-CN" sz="1800" dirty="0"/>
              <a:t>(</a:t>
            </a:r>
            <a:r>
              <a:rPr lang="zh-CN" altLang="en-US" sz="1800" dirty="0"/>
              <a:t>节</a:t>
            </a:r>
            <a:r>
              <a:rPr lang="en-US" altLang="zh-CN" sz="1800" dirty="0"/>
              <a:t>)</a:t>
            </a:r>
            <a:r>
              <a:rPr lang="zh-CN" altLang="en-US" sz="1800" dirty="0"/>
              <a:t>，段大</a:t>
            </a:r>
            <a:r>
              <a:rPr lang="zh-CN" altLang="en-US" sz="1800" dirty="0" smtClean="0"/>
              <a:t>小</a:t>
            </a:r>
            <a:endParaRPr lang="en-GB" sz="1800" dirty="0" smtClean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smtClean="0">
                <a:latin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</a:rPr>
              <a:t>text</a:t>
            </a:r>
            <a:r>
              <a:rPr lang="en-GB" sz="2000" dirty="0"/>
              <a:t> </a:t>
            </a:r>
            <a:r>
              <a:rPr lang="zh-CN" altLang="en-US" sz="2000" dirty="0" smtClean="0"/>
              <a:t>节（代码）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代码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smtClean="0">
                <a:latin typeface="Courier New" panose="02070309020205020404" pitchFamily="49" charset="0"/>
              </a:rPr>
              <a:t>.</a:t>
            </a:r>
            <a:r>
              <a:rPr lang="en-GB" sz="2000" dirty="0" err="1" smtClean="0">
                <a:latin typeface="Courier New" panose="02070309020205020404" pitchFamily="49" charset="0"/>
              </a:rPr>
              <a:t>rodata</a:t>
            </a:r>
            <a:r>
              <a:rPr lang="en-GB" sz="2000" dirty="0" smtClean="0">
                <a:latin typeface="Courier New" panose="02070309020205020404" pitchFamily="49" charset="0"/>
              </a:rPr>
              <a:t> </a:t>
            </a:r>
            <a:r>
              <a:rPr lang="zh-CN" altLang="en-US" sz="2000" dirty="0" smtClean="0">
                <a:latin typeface="Courier New" panose="02070309020205020404" pitchFamily="49" charset="0"/>
              </a:rPr>
              <a:t>节（只读数据）</a:t>
            </a:r>
            <a:endParaRPr lang="en-GB" sz="2000" dirty="0" smtClean="0"/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只读</a:t>
            </a:r>
            <a:r>
              <a:rPr lang="zh-CN" altLang="en-US" sz="1800" dirty="0" smtClean="0"/>
              <a:t>数据 </a:t>
            </a:r>
            <a:r>
              <a:rPr lang="en-GB" sz="1800" dirty="0" smtClean="0"/>
              <a:t>:  </a:t>
            </a:r>
            <a:r>
              <a:rPr lang="zh-CN" altLang="en-US" sz="1800" dirty="0" smtClean="0"/>
              <a:t>跳转表</a:t>
            </a:r>
            <a:r>
              <a:rPr lang="en-GB" sz="1800" dirty="0" smtClean="0"/>
              <a:t>, ...</a:t>
            </a:r>
            <a:endParaRPr lang="en-GB" sz="1800" dirty="0" smtClean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smtClean="0">
                <a:latin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</a:rPr>
              <a:t>data</a:t>
            </a:r>
            <a:r>
              <a:rPr lang="en-GB" sz="2000" dirty="0"/>
              <a:t> </a:t>
            </a:r>
            <a:r>
              <a:rPr lang="zh-CN" altLang="en-US" sz="2000" dirty="0" smtClean="0"/>
              <a:t>节 （数据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可读写）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 smtClean="0"/>
              <a:t>已初始化全局变量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dirty="0" err="1">
                <a:latin typeface="Courier New" panose="02070309020205020404" pitchFamily="49" charset="0"/>
              </a:rPr>
              <a:t>bss</a:t>
            </a:r>
            <a:r>
              <a:rPr lang="en-GB" sz="2000" dirty="0"/>
              <a:t> </a:t>
            </a:r>
            <a:r>
              <a:rPr lang="zh-CN" altLang="en-US" sz="2000" dirty="0" smtClean="0"/>
              <a:t>节 （未初始化全局变量）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未初始化的全局变</a:t>
            </a:r>
            <a:r>
              <a:rPr lang="zh-CN" altLang="en-US" sz="1800" dirty="0" smtClean="0"/>
              <a:t>量</a:t>
            </a:r>
            <a:endParaRPr lang="en-GB" sz="1800" dirty="0" smtClean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/>
              <a:t>“Block Started by Symbol” </a:t>
            </a:r>
            <a:r>
              <a:rPr lang="zh-CN" altLang="en-US" sz="1800" dirty="0" smtClean="0"/>
              <a:t>符号开始的块</a:t>
            </a:r>
            <a:endParaRPr lang="en-GB" sz="1800" dirty="0" smtClean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>
                <a:solidFill>
                  <a:srgbClr val="C00000"/>
                </a:solidFill>
              </a:rPr>
              <a:t>“</a:t>
            </a:r>
            <a:r>
              <a:rPr lang="en-GB" sz="1800" dirty="0">
                <a:solidFill>
                  <a:srgbClr val="C00000"/>
                </a:solidFill>
              </a:rPr>
              <a:t>Better Save Space</a:t>
            </a:r>
            <a:r>
              <a:rPr lang="en-GB" sz="1800" dirty="0" smtClean="0">
                <a:solidFill>
                  <a:srgbClr val="C00000"/>
                </a:solidFill>
              </a:rPr>
              <a:t>”  </a:t>
            </a:r>
            <a:r>
              <a:rPr lang="zh-CN" altLang="en-US" sz="1800" dirty="0" smtClean="0">
                <a:solidFill>
                  <a:srgbClr val="C00000"/>
                </a:solidFill>
              </a:rPr>
              <a:t>更加节省空间</a:t>
            </a:r>
            <a:endParaRPr lang="en-GB" sz="1800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 smtClean="0"/>
              <a:t>有节头，但不占用空间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5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ELF 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头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段头表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可执行文件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.rodata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symtab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rel.txt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debug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节头表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solidFill>
                <a:srgbClr val="000066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ELF</a:t>
            </a:r>
            <a:r>
              <a:rPr lang="zh-CN" altLang="en-US"/>
              <a:t>目标文件格式</a:t>
            </a:r>
            <a:r>
              <a:rPr lang="en-GB" smtClean="0"/>
              <a:t>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err="1">
                <a:latin typeface="Courier New" panose="02070309020205020404" pitchFamily="49" charset="0"/>
              </a:rPr>
              <a:t>symtab</a:t>
            </a:r>
            <a:r>
              <a:rPr lang="en-GB" sz="2000"/>
              <a:t> </a:t>
            </a:r>
            <a:r>
              <a:rPr lang="zh-CN" altLang="en-US" sz="2000" smtClean="0"/>
              <a:t>节（符号表）</a:t>
            </a:r>
            <a:endParaRPr lang="en-GB" sz="20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smtClean="0"/>
              <a:t>符号表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/>
              <a:t>函数</a:t>
            </a:r>
            <a:r>
              <a:rPr lang="zh-CN" altLang="en-US" sz="1800" smtClean="0"/>
              <a:t>和</a:t>
            </a:r>
            <a:r>
              <a:rPr lang="zh-CN" altLang="en-US" sz="1800"/>
              <a:t>静态变量</a:t>
            </a:r>
            <a:r>
              <a:rPr lang="zh-CN" altLang="en-US" sz="1800" smtClean="0"/>
              <a:t>名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smtClean="0"/>
              <a:t>节名</a:t>
            </a:r>
            <a:r>
              <a:rPr lang="zh-CN" altLang="en-US" sz="1800"/>
              <a:t>称和位</a:t>
            </a:r>
            <a:r>
              <a:rPr lang="zh-CN" altLang="en-US" sz="1800" smtClean="0"/>
              <a:t>置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err="1">
                <a:latin typeface="Courier New" panose="02070309020205020404" pitchFamily="49" charset="0"/>
              </a:rPr>
              <a:t>rel.text</a:t>
            </a:r>
            <a:r>
              <a:rPr lang="en-GB" sz="2000"/>
              <a:t> </a:t>
            </a:r>
            <a:r>
              <a:rPr lang="zh-CN" altLang="en-US" sz="2000" smtClean="0"/>
              <a:t>节（可重定位代码）</a:t>
            </a:r>
            <a:endParaRPr lang="en-GB" sz="2000" smtClean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b="1" smtClean="0">
                <a:latin typeface="Courier New" panose="02070309020205020404" pitchFamily="49" charset="0"/>
              </a:rPr>
              <a:t>.text</a:t>
            </a:r>
            <a:r>
              <a:rPr lang="en-GB" sz="1800" b="1" smtClean="0"/>
              <a:t> </a:t>
            </a:r>
            <a:r>
              <a:rPr lang="zh-CN" altLang="en-US" sz="1800" b="1" smtClean="0"/>
              <a:t>节的可重定位信息</a:t>
            </a:r>
            <a:endParaRPr lang="en-GB" sz="1800" smtClean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/>
              <a:t>在可执行文件中需要修改的指令地</a:t>
            </a:r>
            <a:r>
              <a:rPr lang="zh-CN" altLang="en-US" sz="1800" smtClean="0"/>
              <a:t>址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smtClean="0"/>
              <a:t>需修改的指令</a:t>
            </a:r>
            <a:r>
              <a:rPr lang="en-GB" sz="1800" smtClean="0"/>
              <a:t>.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err="1">
                <a:latin typeface="Courier New" panose="02070309020205020404" pitchFamily="49" charset="0"/>
              </a:rPr>
              <a:t>rel.data</a:t>
            </a:r>
            <a:r>
              <a:rPr lang="en-GB" sz="2000"/>
              <a:t> </a:t>
            </a:r>
            <a:r>
              <a:rPr lang="zh-CN" altLang="en-US" sz="2000" smtClean="0"/>
              <a:t>节（可重定位数据）</a:t>
            </a:r>
            <a:endParaRPr lang="en-GB" sz="20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b="1" smtClean="0">
                <a:latin typeface="Courier New" panose="02070309020205020404" pitchFamily="49" charset="0"/>
              </a:rPr>
              <a:t>.</a:t>
            </a:r>
            <a:r>
              <a:rPr lang="en-GB" sz="1800" b="1">
                <a:latin typeface="Courier New" panose="02070309020205020404" pitchFamily="49" charset="0"/>
              </a:rPr>
              <a:t>data</a:t>
            </a:r>
            <a:r>
              <a:rPr lang="en-GB" sz="1800" b="1"/>
              <a:t> </a:t>
            </a:r>
            <a:r>
              <a:rPr lang="zh-CN" altLang="en-US" sz="1800" smtClean="0"/>
              <a:t>节的可重定位信息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/>
              <a:t>在合并后的可执行文件中需要修改的指针数据的地</a:t>
            </a:r>
            <a:r>
              <a:rPr lang="zh-CN" altLang="en-US" sz="1800" smtClean="0"/>
              <a:t>址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>
                <a:latin typeface="Courier New" panose="02070309020205020404" pitchFamily="49" charset="0"/>
              </a:rPr>
              <a:t>debug</a:t>
            </a:r>
            <a:r>
              <a:rPr lang="en-GB" sz="2000"/>
              <a:t> </a:t>
            </a:r>
            <a:r>
              <a:rPr lang="zh-CN" altLang="en-US" sz="2000"/>
              <a:t>节</a:t>
            </a:r>
            <a:r>
              <a:rPr lang="zh-CN" altLang="en-US" sz="2000" smtClean="0"/>
              <a:t>（调试）</a:t>
            </a:r>
            <a:endParaRPr lang="en-GB" sz="20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为符号调</a:t>
            </a:r>
            <a:r>
              <a:rPr lang="zh-CN" altLang="en-US" smtClean="0"/>
              <a:t>试的信息</a:t>
            </a:r>
            <a:r>
              <a:rPr lang="en-GB" sz="1800" smtClean="0"/>
              <a:t> (</a:t>
            </a:r>
            <a:r>
              <a:rPr lang="en-GB" sz="1800" b="1" dirty="0" err="1">
                <a:latin typeface="Courier New" panose="02070309020205020404" pitchFamily="49" charset="0"/>
              </a:rPr>
              <a:t>gcc</a:t>
            </a:r>
            <a:r>
              <a:rPr lang="en-GB" sz="1800" b="1" dirty="0">
                <a:latin typeface="Courier New" panose="02070309020205020404" pitchFamily="49" charset="0"/>
              </a:rPr>
              <a:t> -g</a:t>
            </a:r>
            <a:r>
              <a:rPr lang="en-GB" sz="1800" dirty="0"/>
              <a:t>)</a:t>
            </a:r>
            <a:endParaRPr lang="en-GB" sz="1800" dirty="0"/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/>
              <a:t>节</a:t>
            </a:r>
            <a:r>
              <a:rPr lang="zh-CN" altLang="en-US" sz="2000" smtClean="0"/>
              <a:t>头表</a:t>
            </a:r>
            <a:r>
              <a:rPr lang="en-GB" sz="2000" smtClean="0"/>
              <a:t>Section </a:t>
            </a:r>
            <a:r>
              <a:rPr lang="en-GB" sz="2000" dirty="0"/>
              <a:t>header table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每</a:t>
            </a:r>
            <a:r>
              <a:rPr lang="zh-CN" altLang="en-US" smtClean="0"/>
              <a:t>个</a:t>
            </a:r>
            <a:r>
              <a:rPr lang="zh-CN" altLang="en-US"/>
              <a:t>节</a:t>
            </a:r>
            <a:r>
              <a:rPr lang="zh-CN" altLang="en-US" smtClean="0"/>
              <a:t>的</a:t>
            </a:r>
            <a:r>
              <a:rPr lang="zh-CN" altLang="en-US"/>
              <a:t>偏移量和大</a:t>
            </a:r>
            <a:r>
              <a:rPr lang="zh-CN" altLang="en-US" smtClean="0"/>
              <a:t>小</a:t>
            </a:r>
            <a:endParaRPr lang="en-GB" sz="1800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ELF</a:t>
            </a:r>
            <a:r>
              <a:rPr lang="zh-CN" altLang="en-US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头</a:t>
            </a:r>
            <a:endParaRPr lang="en-GB" altLang="zh-CN" sz="16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段头表</a:t>
            </a:r>
            <a:r>
              <a:rPr lang="en-GB" altLang="zh-CN" sz="160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可执行文件</a:t>
            </a:r>
            <a:r>
              <a:rPr lang="en-GB" altLang="zh-CN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altLang="zh-CN" sz="16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text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.rodata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symtab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rel.txt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debug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节头表</a:t>
            </a:r>
            <a:endParaRPr lang="en-GB" altLang="zh-CN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solidFill>
                <a:srgbClr val="000066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链接器符号</a:t>
            </a:r>
            <a:r>
              <a:rPr lang="en-GB"/>
              <a:t>	</a:t>
            </a:r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全局符号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由模块</a:t>
            </a:r>
            <a:r>
              <a:rPr lang="en-GB" dirty="0"/>
              <a:t>m</a:t>
            </a:r>
            <a:r>
              <a:rPr lang="zh-CN" altLang="en-US" dirty="0"/>
              <a:t>定义</a:t>
            </a:r>
            <a:r>
              <a:rPr lang="zh-CN" altLang="en-US" dirty="0" smtClean="0"/>
              <a:t>的，可</a:t>
            </a:r>
            <a:r>
              <a:rPr lang="zh-CN" altLang="en-US" dirty="0"/>
              <a:t>以被其他模块引</a:t>
            </a:r>
            <a:r>
              <a:rPr lang="zh-CN" altLang="en-US" dirty="0" smtClean="0"/>
              <a:t>用的符</a:t>
            </a:r>
            <a:r>
              <a:rPr lang="zh-CN" altLang="en-US" dirty="0"/>
              <a:t>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例如</a:t>
            </a:r>
            <a:r>
              <a:rPr lang="en-GB" dirty="0" smtClean="0"/>
              <a:t>: </a:t>
            </a:r>
            <a:r>
              <a:rPr lang="zh-CN" altLang="en-US" dirty="0" smtClean="0"/>
              <a:t>非静态</a:t>
            </a:r>
            <a:r>
              <a:rPr lang="en-GB" dirty="0" smtClean="0"/>
              <a:t>non-</a:t>
            </a:r>
            <a:r>
              <a:rPr lang="en-GB" b="1" dirty="0" smtClean="0">
                <a:latin typeface="Courier New" panose="02070309020205020404" pitchFamily="49" charset="0"/>
              </a:rPr>
              <a:t>static</a:t>
            </a:r>
            <a:r>
              <a:rPr lang="en-GB" dirty="0" smtClean="0"/>
              <a:t> </a:t>
            </a:r>
            <a:r>
              <a:rPr lang="en-GB" dirty="0"/>
              <a:t>C </a:t>
            </a:r>
            <a:r>
              <a:rPr lang="zh-CN" altLang="en-US" dirty="0" smtClean="0"/>
              <a:t>函数与非静态全局变量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外部符号</a:t>
            </a:r>
            <a:endParaRPr lang="en-US" altLang="zh-CN" dirty="0" smtClean="0"/>
          </a:p>
          <a:p>
            <a:pPr lvl="1"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由模块</a:t>
            </a:r>
            <a:r>
              <a:rPr lang="en-US" altLang="zh-CN" dirty="0"/>
              <a:t>m</a:t>
            </a:r>
            <a:r>
              <a:rPr lang="zh-CN" altLang="en-US" dirty="0"/>
              <a:t>引用的全局符号，但由其他模块定义</a:t>
            </a:r>
            <a:r>
              <a:rPr lang="zh-CN" altLang="en-US" dirty="0" smtClean="0"/>
              <a:t>。</a:t>
            </a:r>
            <a:endParaRPr lang="en-GB" dirty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本地</a:t>
            </a:r>
            <a:r>
              <a:rPr lang="en-US" altLang="zh-CN" dirty="0" smtClean="0"/>
              <a:t>/</a:t>
            </a:r>
            <a:r>
              <a:rPr lang="zh-CN" altLang="en-US" dirty="0" smtClean="0"/>
              <a:t>局部符号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由模块</a:t>
            </a:r>
            <a:r>
              <a:rPr lang="en-GB" dirty="0"/>
              <a:t>m</a:t>
            </a:r>
            <a:r>
              <a:rPr lang="zh-CN" altLang="en-US" dirty="0"/>
              <a:t>定义</a:t>
            </a:r>
            <a:r>
              <a:rPr lang="zh-CN" altLang="en-US" dirty="0" smtClean="0"/>
              <a:t>和仅由</a:t>
            </a:r>
            <a:r>
              <a:rPr lang="en-US" altLang="zh-CN" dirty="0" smtClean="0"/>
              <a:t>m</a:t>
            </a:r>
            <a:r>
              <a:rPr lang="zh-CN" altLang="en-US" dirty="0" smtClean="0"/>
              <a:t>唯一引</a:t>
            </a:r>
            <a:r>
              <a:rPr lang="zh-CN" altLang="en-US" dirty="0"/>
              <a:t>用的符</a:t>
            </a:r>
            <a:r>
              <a:rPr lang="zh-CN" altLang="en-US" dirty="0" smtClean="0"/>
              <a:t>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如</a:t>
            </a:r>
            <a:r>
              <a:rPr lang="en-GB" dirty="0" smtClean="0"/>
              <a:t>:</a:t>
            </a:r>
            <a:r>
              <a:rPr lang="zh-CN" altLang="en-US" dirty="0"/>
              <a:t>使用静态属性定义的</a:t>
            </a:r>
            <a:r>
              <a:rPr lang="en-US" altLang="zh-CN" dirty="0"/>
              <a:t>C</a:t>
            </a:r>
            <a:r>
              <a:rPr lang="zh-CN" altLang="en-US" dirty="0"/>
              <a:t>函数和全局变</a:t>
            </a:r>
            <a:r>
              <a:rPr lang="zh-CN" altLang="en-US" dirty="0" smtClean="0"/>
              <a:t>量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本地</a:t>
            </a:r>
            <a:r>
              <a:rPr lang="zh-CN" altLang="en-US" dirty="0">
                <a:solidFill>
                  <a:srgbClr val="FF0000"/>
                </a:solidFill>
              </a:rPr>
              <a:t>链接符号</a:t>
            </a:r>
            <a:r>
              <a:rPr lang="zh-CN" altLang="en-US" dirty="0"/>
              <a:t>不是本地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步骤</a:t>
            </a:r>
            <a:r>
              <a:rPr lang="en-GB" smtClean="0"/>
              <a:t> </a:t>
            </a:r>
            <a:r>
              <a:rPr lang="en-GB" dirty="0" smtClean="0"/>
              <a:t>1</a:t>
            </a:r>
            <a:r>
              <a:rPr lang="en-GB" smtClean="0"/>
              <a:t>: </a:t>
            </a:r>
            <a:r>
              <a:rPr lang="zh-CN" altLang="en-US" smtClean="0"/>
              <a:t>符号解析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719391" y="1215695"/>
            <a:ext cx="2514623" cy="3217056"/>
            <a:chOff x="1523474" y="689057"/>
            <a:chExt cx="2514623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>
                  <a:solidFill>
                    <a:srgbClr val="990000"/>
                  </a:solidFill>
                  <a:latin typeface="Calibri" panose="020F0502020204030204" pitchFamily="34" charset="0"/>
                </a:rPr>
                <a:t>引用一个全局符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号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4" y="1058389"/>
              <a:ext cx="1417207" cy="284772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70380" y="4114800"/>
            <a:ext cx="2084224" cy="1988403"/>
            <a:chOff x="-70380" y="3391763"/>
            <a:chExt cx="2084224" cy="1988403"/>
          </a:xfrm>
        </p:grpSpPr>
        <p:sp>
          <p:nvSpPr>
            <p:cNvPr id="14" name="TextBox 13"/>
            <p:cNvSpPr txBox="1"/>
            <p:nvPr/>
          </p:nvSpPr>
          <p:spPr>
            <a:xfrm>
              <a:off x="-70380" y="4733835"/>
              <a:ext cx="2084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定义一个全局符号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 </a:t>
              </a:r>
              <a:endParaRPr lang="en-US" sz="180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971732" y="3391763"/>
              <a:ext cx="59705" cy="134207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-137430" y="4572000"/>
            <a:ext cx="3190297" cy="2010481"/>
            <a:chOff x="-552318" y="3656120"/>
            <a:chExt cx="3190297" cy="2010481"/>
          </a:xfrm>
        </p:grpSpPr>
        <p:sp>
          <p:nvSpPr>
            <p:cNvPr id="28" name="TextBox 27"/>
            <p:cNvSpPr txBox="1"/>
            <p:nvPr/>
          </p:nvSpPr>
          <p:spPr>
            <a:xfrm>
              <a:off x="-552318" y="5297269"/>
              <a:ext cx="3190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连接器不知道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val</a:t>
              </a:r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的任何信息</a:t>
              </a:r>
              <a:endParaRPr lang="en-US" sz="18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909105" y="3656120"/>
              <a:ext cx="133726" cy="1641149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103750" y="4663248"/>
            <a:ext cx="2125647" cy="1457232"/>
            <a:chOff x="2400308" y="4609240"/>
            <a:chExt cx="2125647" cy="1457232"/>
          </a:xfrm>
        </p:grpSpPr>
        <p:sp>
          <p:nvSpPr>
            <p:cNvPr id="42" name="TextBox 41"/>
            <p:cNvSpPr txBox="1"/>
            <p:nvPr/>
          </p:nvSpPr>
          <p:spPr>
            <a:xfrm>
              <a:off x="2736684" y="5697140"/>
              <a:ext cx="1789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引用全局符号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8" y="4609240"/>
              <a:ext cx="1231012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1853211" cy="3726764"/>
            <a:chOff x="3404589" y="3009038"/>
            <a:chExt cx="1853211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它在</a:t>
              </a:r>
              <a:r>
                <a:rPr lang="zh-CN" altLang="en-US" sz="1800">
                  <a:solidFill>
                    <a:srgbClr val="990000"/>
                  </a:solidFill>
                  <a:latin typeface="Calibri" panose="020F0502020204030204" pitchFamily="34" charset="0"/>
                </a:rPr>
                <a:t>这儿定义</a:t>
              </a:r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5739002" y="3605937"/>
            <a:ext cx="3230372" cy="2497266"/>
            <a:chOff x="5739002" y="2882900"/>
            <a:chExt cx="3230372" cy="2497266"/>
          </a:xfrm>
        </p:grpSpPr>
        <p:sp>
          <p:nvSpPr>
            <p:cNvPr id="52" name="TextBox 51"/>
            <p:cNvSpPr txBox="1"/>
            <p:nvPr/>
          </p:nvSpPr>
          <p:spPr>
            <a:xfrm>
              <a:off x="5739002" y="5010834"/>
              <a:ext cx="323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链接器不知道</a:t>
              </a:r>
              <a:r>
                <a:rPr 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i</a:t>
              </a:r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或</a:t>
              </a:r>
              <a:r>
                <a:rPr 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s</a:t>
              </a:r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的任何信息</a:t>
              </a:r>
              <a:endParaRPr lang="en-US" sz="18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5834990" y="2882900"/>
              <a:ext cx="1519198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4" y="1872734"/>
            <a:ext cx="2159930" cy="1480066"/>
            <a:chOff x="1124714" y="1872734"/>
            <a:chExt cx="215993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它在</a:t>
              </a:r>
              <a:r>
                <a:rPr lang="zh-CN" altLang="en-US" sz="1800">
                  <a:solidFill>
                    <a:srgbClr val="990000"/>
                  </a:solidFill>
                  <a:latin typeface="Calibri" panose="020F0502020204030204" pitchFamily="34" charset="0"/>
                </a:rPr>
                <a:t>这儿定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义</a:t>
              </a:r>
              <a:endParaRPr lang="en-US" altLang="zh-CN" sz="180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4" y="2242066"/>
              <a:ext cx="1293347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本地符号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zh-CN" altLang="en-US"/>
              <a:t>本地非静态</a:t>
            </a:r>
            <a:r>
              <a:rPr lang="en-US"/>
              <a:t>C</a:t>
            </a:r>
            <a:r>
              <a:rPr lang="zh-CN" altLang="en-US"/>
              <a:t>变</a:t>
            </a:r>
            <a:r>
              <a:rPr lang="zh-CN" altLang="en-US" smtClean="0"/>
              <a:t>量</a:t>
            </a:r>
            <a:r>
              <a:rPr lang="en-US" altLang="zh-CN"/>
              <a:t>vs</a:t>
            </a:r>
            <a:r>
              <a:rPr lang="en-US" altLang="zh-CN" smtClean="0"/>
              <a:t>.</a:t>
            </a:r>
            <a:r>
              <a:rPr lang="zh-CN" altLang="en-US" smtClean="0"/>
              <a:t>本地</a:t>
            </a:r>
            <a:r>
              <a:rPr lang="zh-CN" altLang="en-US"/>
              <a:t>静态</a:t>
            </a:r>
            <a:r>
              <a:rPr lang="en-US"/>
              <a:t>C</a:t>
            </a:r>
            <a:r>
              <a:rPr lang="zh-CN" altLang="en-US"/>
              <a:t>变</a:t>
            </a:r>
            <a:r>
              <a:rPr lang="zh-CN" altLang="en-US" smtClean="0"/>
              <a:t>量</a:t>
            </a:r>
            <a:endParaRPr lang="en-US" dirty="0" smtClean="0"/>
          </a:p>
          <a:p>
            <a:pPr lvl="1"/>
            <a:r>
              <a:rPr lang="zh-CN" altLang="en-US"/>
              <a:t>本</a:t>
            </a:r>
            <a:r>
              <a:rPr lang="zh-CN" altLang="en-US" smtClean="0"/>
              <a:t>地非</a:t>
            </a:r>
            <a:r>
              <a:rPr lang="zh-CN" altLang="en-US"/>
              <a:t>静</a:t>
            </a:r>
            <a:r>
              <a:rPr lang="zh-CN" altLang="en-US" smtClean="0"/>
              <a:t>态</a:t>
            </a:r>
            <a:r>
              <a:rPr lang="en-US" altLang="zh-CN"/>
              <a:t>C</a:t>
            </a:r>
            <a:r>
              <a:rPr lang="zh-CN" altLang="en-US" smtClean="0"/>
              <a:t>变</a:t>
            </a:r>
            <a:r>
              <a:rPr lang="zh-CN" altLang="en-US"/>
              <a:t>量</a:t>
            </a:r>
            <a:r>
              <a:rPr lang="en-US" smtClean="0"/>
              <a:t>:</a:t>
            </a:r>
            <a:r>
              <a:rPr lang="zh-CN" altLang="en-US"/>
              <a:t>存储</a:t>
            </a:r>
            <a:r>
              <a:rPr lang="zh-CN" altLang="en-US" smtClean="0"/>
              <a:t>在栈</a:t>
            </a:r>
            <a:r>
              <a:rPr lang="zh-CN" altLang="en-US"/>
              <a:t>上</a:t>
            </a:r>
            <a:endParaRPr lang="en-US" dirty="0" smtClean="0"/>
          </a:p>
          <a:p>
            <a:pPr lvl="1"/>
            <a:r>
              <a:rPr lang="zh-CN" altLang="en-US" smtClean="0"/>
              <a:t>本地</a:t>
            </a:r>
            <a:r>
              <a:rPr lang="zh-CN" altLang="en-US"/>
              <a:t>的静态</a:t>
            </a:r>
            <a:r>
              <a:rPr lang="en-US"/>
              <a:t>C</a:t>
            </a:r>
            <a:r>
              <a:rPr lang="zh-CN" altLang="en-US"/>
              <a:t>变</a:t>
            </a:r>
            <a:r>
              <a:rPr lang="zh-CN" altLang="en-US" smtClean="0"/>
              <a:t>量</a:t>
            </a:r>
            <a:r>
              <a:rPr lang="en-US" smtClean="0"/>
              <a:t>: </a:t>
            </a:r>
            <a:r>
              <a:rPr lang="zh-CN" altLang="en-US" smtClean="0"/>
              <a:t>存储在</a:t>
            </a:r>
            <a:r>
              <a:rPr lang="en-US" smtClean="0"/>
              <a:t> </a:t>
            </a:r>
            <a:r>
              <a:rPr lang="en-US" smtClean="0">
                <a:latin typeface="Courier New" panose="02070309020205020404"/>
                <a:cs typeface="Courier New" panose="02070309020205020404"/>
              </a:rPr>
              <a:t>.bss </a:t>
            </a:r>
            <a:r>
              <a:rPr lang="zh-CN" altLang="en-US" smtClean="0">
                <a:latin typeface="Courier New" panose="02070309020205020404"/>
                <a:cs typeface="Courier New" panose="02070309020205020404"/>
              </a:rPr>
              <a:t>或</a:t>
            </a:r>
            <a:r>
              <a:rPr lang="en-US" smtClean="0"/>
              <a:t>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.data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alibri" panose="020F0502020204030204" pitchFamily="34" charset="0"/>
              </a:rPr>
              <a:t>编译</a:t>
            </a:r>
            <a:r>
              <a:rPr lang="zh-CN" altLang="en-US" sz="2000" smtClean="0">
                <a:latin typeface="Calibri" panose="020F0502020204030204" pitchFamily="34" charset="0"/>
              </a:rPr>
              <a:t>器在</a:t>
            </a:r>
            <a:r>
              <a:rPr lang="en-US" altLang="zh-CN" sz="2000" smtClean="0">
                <a:latin typeface="Calibri" panose="020F0502020204030204" pitchFamily="34" charset="0"/>
              </a:rPr>
              <a:t>.data</a:t>
            </a:r>
            <a:r>
              <a:rPr lang="zh-CN" altLang="en-US" sz="2000" smtClean="0">
                <a:latin typeface="Calibri" panose="020F0502020204030204" pitchFamily="34" charset="0"/>
              </a:rPr>
              <a:t>为每个</a:t>
            </a:r>
            <a:r>
              <a:rPr lang="en-US" altLang="zh-CN" sz="2000" smtClean="0">
                <a:latin typeface="Calibri" panose="020F0502020204030204" pitchFamily="34" charset="0"/>
              </a:rPr>
              <a:t>x</a:t>
            </a:r>
            <a:r>
              <a:rPr lang="zh-CN" altLang="en-US" sz="2000" smtClean="0">
                <a:latin typeface="Calibri" panose="020F0502020204030204" pitchFamily="34" charset="0"/>
              </a:rPr>
              <a:t>的定义分</a:t>
            </a:r>
            <a:r>
              <a:rPr lang="zh-CN" altLang="en-US" sz="2000">
                <a:latin typeface="Calibri" panose="020F0502020204030204" pitchFamily="34" charset="0"/>
              </a:rPr>
              <a:t>配空间</a:t>
            </a:r>
            <a:r>
              <a:rPr lang="zh-CN" altLang="en-US" sz="2000" smtClean="0">
                <a:latin typeface="Calibri" panose="020F0502020204030204" pitchFamily="34" charset="0"/>
              </a:rPr>
              <a:t>。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zh-CN" altLang="en-US" b="0"/>
              <a:t>在符号表中创建具有惟一名称的本地符</a:t>
            </a:r>
            <a:r>
              <a:rPr lang="zh-CN" altLang="en-US" b="0" smtClean="0"/>
              <a:t>号。如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000" smtClean="0">
                <a:latin typeface="Courier New" panose="02070309020205020404"/>
                <a:cs typeface="Courier New" panose="02070309020205020404"/>
              </a:rPr>
              <a:t>x.1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zh-CN" altLang="en-US" sz="2000" smtClean="0">
                <a:latin typeface="Calibri" panose="020F0502020204030204" pitchFamily="34" charset="0"/>
              </a:rPr>
              <a:t>与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x.2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链接器如何解析重复的符号定</a:t>
            </a:r>
            <a:r>
              <a:rPr lang="zh-CN" altLang="en-US" smtClean="0"/>
              <a:t>义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程序符号要么是</a:t>
            </a:r>
            <a:r>
              <a:rPr lang="zh-CN" altLang="en-US" smtClean="0"/>
              <a:t>强符号，</a:t>
            </a:r>
            <a:r>
              <a:rPr lang="zh-CN" altLang="en-US"/>
              <a:t>要么是</a:t>
            </a:r>
            <a:r>
              <a:rPr lang="zh-CN" altLang="en-US" smtClean="0"/>
              <a:t>弱符号</a:t>
            </a:r>
            <a:endParaRPr lang="en-GB" i="1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i="1">
                <a:solidFill>
                  <a:srgbClr val="C00000"/>
                </a:solidFill>
              </a:rPr>
              <a:t>强</a:t>
            </a:r>
            <a:r>
              <a:rPr lang="en-GB" smtClean="0"/>
              <a:t>:  </a:t>
            </a:r>
            <a:r>
              <a:rPr lang="zh-CN" altLang="en-US" smtClean="0"/>
              <a:t>函数和</a:t>
            </a:r>
            <a:r>
              <a:rPr lang="zh-CN" altLang="en-US"/>
              <a:t>初始化全局变</a:t>
            </a:r>
            <a:r>
              <a:rPr lang="zh-CN" altLang="en-US" smtClean="0"/>
              <a:t>量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i="1" smtClean="0">
                <a:solidFill>
                  <a:srgbClr val="C00000"/>
                </a:solidFill>
              </a:rPr>
              <a:t>弱</a:t>
            </a:r>
            <a:r>
              <a:rPr lang="en-GB" smtClean="0"/>
              <a:t>: </a:t>
            </a:r>
            <a:r>
              <a:rPr lang="zh-CN" altLang="en-US" smtClean="0"/>
              <a:t>未</a:t>
            </a:r>
            <a:r>
              <a:rPr lang="zh-CN" altLang="en-US"/>
              <a:t>初始化的全局变量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int foo=5;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}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int foo;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}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p1.c</a:t>
            </a:r>
            <a:endParaRPr lang="en-GB" sz="1800" b="1">
              <a:solidFill>
                <a:srgbClr val="0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p2.c</a:t>
            </a:r>
            <a:endParaRPr lang="en-GB" sz="1800" b="1">
              <a:solidFill>
                <a:srgbClr val="0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强符号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弱符号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强符号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强符号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链接器的符</a:t>
            </a:r>
            <a:r>
              <a:rPr lang="zh-CN" altLang="en-US" smtClean="0"/>
              <a:t>号处理规则</a:t>
            </a:r>
            <a:endParaRPr lang="en-GB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mtClean="0"/>
              <a:t>规则</a:t>
            </a:r>
            <a:r>
              <a:rPr lang="en-GB" smtClean="0"/>
              <a:t> 1:</a:t>
            </a:r>
            <a:r>
              <a:rPr lang="zh-CN" altLang="en-US"/>
              <a:t>不允许多</a:t>
            </a:r>
            <a:r>
              <a:rPr lang="zh-CN" altLang="en-US" smtClean="0"/>
              <a:t>个同名的强</a:t>
            </a:r>
            <a:r>
              <a:rPr lang="zh-CN" altLang="en-US"/>
              <a:t>符号</a:t>
            </a:r>
            <a:endParaRPr lang="en-GB" dirty="0" smtClean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每</a:t>
            </a:r>
            <a:r>
              <a:rPr lang="zh-CN" altLang="en-US" smtClean="0"/>
              <a:t>个</a:t>
            </a:r>
            <a:r>
              <a:rPr lang="zh-CN" altLang="en-US"/>
              <a:t>强符号</a:t>
            </a:r>
            <a:r>
              <a:rPr lang="zh-CN" altLang="en-US" smtClean="0"/>
              <a:t>只</a:t>
            </a:r>
            <a:r>
              <a:rPr lang="zh-CN" altLang="en-US"/>
              <a:t>能定义一</a:t>
            </a:r>
            <a:r>
              <a:rPr lang="zh-CN" altLang="en-US" smtClean="0"/>
              <a:t>次</a:t>
            </a:r>
            <a:endParaRPr lang="en-GB" dirty="0" smtClean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mtClean="0"/>
              <a:t>否则</a:t>
            </a:r>
            <a:r>
              <a:rPr lang="en-GB" smtClean="0"/>
              <a:t>: </a:t>
            </a:r>
            <a:r>
              <a:rPr lang="zh-CN" altLang="en-US" smtClean="0"/>
              <a:t>链</a:t>
            </a:r>
            <a:r>
              <a:rPr lang="zh-CN" altLang="en-US"/>
              <a:t>接器错误</a:t>
            </a:r>
            <a:endParaRPr lang="en-GB" dirty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规</a:t>
            </a:r>
            <a:r>
              <a:rPr lang="zh-CN" altLang="en-US" smtClean="0"/>
              <a:t>则 </a:t>
            </a:r>
            <a:r>
              <a:rPr lang="en-GB" smtClean="0"/>
              <a:t>2:</a:t>
            </a:r>
            <a:r>
              <a:rPr lang="zh-CN" altLang="en-US" smtClean="0"/>
              <a:t>若有一</a:t>
            </a:r>
            <a:r>
              <a:rPr lang="zh-CN" altLang="en-US"/>
              <a:t>个</a:t>
            </a:r>
            <a:r>
              <a:rPr lang="zh-CN" altLang="en-US" smtClean="0"/>
              <a:t>强符</a:t>
            </a:r>
            <a:r>
              <a:rPr lang="zh-CN" altLang="en-US"/>
              <a:t>号和多个弱符</a:t>
            </a:r>
            <a:r>
              <a:rPr lang="zh-CN" altLang="en-US" smtClean="0"/>
              <a:t>号同名，则选</a:t>
            </a:r>
            <a:r>
              <a:rPr lang="zh-CN" altLang="en-US"/>
              <a:t>择强符号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对弱符号的引用解析为强符号</a:t>
            </a:r>
            <a:endParaRPr lang="en-GB" smtClean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mtClean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mtClean="0"/>
              <a:t>规则 </a:t>
            </a:r>
            <a:r>
              <a:rPr lang="en-GB" smtClean="0"/>
              <a:t>3:</a:t>
            </a:r>
            <a:r>
              <a:rPr lang="zh-CN" altLang="en-US"/>
              <a:t>如果有多个弱符号，选择任意一</a:t>
            </a:r>
            <a:r>
              <a:rPr lang="zh-CN" altLang="en-US" smtClean="0"/>
              <a:t>个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可以</a:t>
            </a:r>
            <a:r>
              <a:rPr lang="zh-CN" altLang="en-US" smtClean="0"/>
              <a:t>用 </a:t>
            </a:r>
            <a:r>
              <a:rPr lang="en-GB" altLang="zh-CN" b="1" smtClean="0">
                <a:latin typeface="Courier New" panose="02070309020205020404" pitchFamily="49" charset="0"/>
              </a:rPr>
              <a:t>gcc </a:t>
            </a:r>
            <a:r>
              <a:rPr lang="en-GB" altLang="zh-CN" b="1">
                <a:latin typeface="Courier New" panose="02070309020205020404" pitchFamily="49" charset="0"/>
              </a:rPr>
              <a:t>–</a:t>
            </a:r>
            <a:r>
              <a:rPr lang="en-GB" altLang="zh-CN" b="1" smtClean="0">
                <a:latin typeface="Courier New" panose="02070309020205020404" pitchFamily="49" charset="0"/>
              </a:rPr>
              <a:t>fno-common </a:t>
            </a:r>
            <a:r>
              <a:rPr lang="zh-CN" altLang="en-US" smtClean="0"/>
              <a:t>来</a:t>
            </a:r>
            <a:r>
              <a:rPr lang="zh-CN" altLang="en-US"/>
              <a:t>覆盖这</a:t>
            </a:r>
            <a:r>
              <a:rPr lang="zh-CN" altLang="en-US" smtClean="0"/>
              <a:t>个规则</a:t>
            </a:r>
            <a:endParaRPr lang="en-GB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	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链接器谜题</a:t>
            </a:r>
            <a:endParaRPr lang="en-GB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y;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double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x=7;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y=5;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double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x=7;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2969380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链接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时错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误</a:t>
            </a:r>
            <a:r>
              <a:rPr lang="en-US" altLang="zh-CN" sz="1800" b="0">
                <a:latin typeface="Calibri" panose="020F0502020204030204" pitchFamily="34" charset="0"/>
                <a:ea typeface="msgothic" charset="0"/>
                <a:cs typeface="msgothic" charset="0"/>
              </a:rPr>
              <a:t>: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两个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强符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号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dirty="0">
                <a:latin typeface="Courier New" panose="02070309020205020404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3978759" cy="63748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对 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x 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的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引用将是相同的未初始化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的 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int.</a:t>
            </a:r>
            <a:endParaRPr lang="en-GB" sz="1800" b="0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这就是你真正想要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的 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?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567300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/>
              <a:t>在</a:t>
            </a:r>
            <a:r>
              <a:rPr lang="en-US" altLang="zh-CN" sz="1800" b="0"/>
              <a:t>p2</a:t>
            </a:r>
            <a:r>
              <a:rPr lang="zh-CN" altLang="en-US" sz="1800" b="0"/>
              <a:t>中写入</a:t>
            </a:r>
            <a:r>
              <a:rPr lang="en-US" altLang="zh-CN" sz="1800" b="0"/>
              <a:t>x</a:t>
            </a:r>
            <a:r>
              <a:rPr lang="zh-CN" altLang="en-US" sz="1800" b="0"/>
              <a:t>可能会覆盖</a:t>
            </a:r>
            <a:r>
              <a:rPr lang="en-US" altLang="zh-CN" sz="1800" b="0"/>
              <a:t>y</a:t>
            </a:r>
            <a:r>
              <a:rPr lang="zh-CN" altLang="en-US" sz="1800" b="0"/>
              <a:t>！ 邪恶</a:t>
            </a:r>
            <a:r>
              <a:rPr lang="en-US" altLang="zh-CN" sz="1800" b="0"/>
              <a:t>!</a:t>
            </a:r>
            <a:endParaRPr lang="en-GB" sz="14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007852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在</a:t>
            </a:r>
            <a:r>
              <a:rPr lang="en-GB" sz="1800" b="0">
                <a:latin typeface="Calibri" panose="020F0502020204030204" pitchFamily="34" charset="0"/>
                <a:ea typeface="msgothic" charset="0"/>
                <a:cs typeface="msgothic" charset="0"/>
              </a:rPr>
              <a:t>p2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中写入</a:t>
            </a:r>
            <a:r>
              <a:rPr lang="en-GB" sz="1800" b="0">
                <a:latin typeface="Calibri" panose="020F0502020204030204" pitchFamily="34" charset="0"/>
                <a:ea typeface="msgothic" charset="0"/>
                <a:cs typeface="msgothic" charset="0"/>
              </a:rPr>
              <a:t>x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将覆盖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y！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讨厌</a:t>
            </a:r>
            <a:r>
              <a:rPr lang="en-US" altLang="zh-CN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!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746329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噩梦场景</a:t>
            </a:r>
            <a:r>
              <a:rPr lang="en-US" altLang="zh-CN" sz="1800">
                <a:latin typeface="Calibri" panose="020F0502020204030204" pitchFamily="34" charset="0"/>
                <a:ea typeface="msgothic" charset="0"/>
                <a:cs typeface="msgothic" charset="0"/>
              </a:rPr>
              <a:t>:</a:t>
            </a: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两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个同名弱符号，</a:t>
            </a: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由不同的编译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器来编译会采用不</a:t>
            </a: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同的排列规则</a:t>
            </a:r>
            <a:r>
              <a:rPr lang="en-GB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. 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3847826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对</a:t>
            </a:r>
            <a:r>
              <a:rPr lang="en-GB" sz="1800" b="0">
                <a:latin typeface="Calibri" panose="020F0502020204030204" pitchFamily="34" charset="0"/>
                <a:ea typeface="msgothic" charset="0"/>
                <a:cs typeface="msgothic" charset="0"/>
              </a:rPr>
              <a:t>x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的引用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将指向同名的初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始化变量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</a:t>
            </a:r>
            <a:r>
              <a:rPr lang="zh-CN" altLang="en-US" dirty="0" smtClean="0"/>
              <a:t>免：如</a:t>
            </a:r>
            <a:r>
              <a:rPr lang="zh-CN" altLang="en-US" dirty="0"/>
              <a:t>果你</a:t>
            </a:r>
            <a:r>
              <a:rPr lang="zh-CN" altLang="en-US" dirty="0" smtClean="0"/>
              <a:t>能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尽量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这样程序的模块化好</a:t>
            </a:r>
            <a:endParaRPr lang="en-US" dirty="0" smtClean="0"/>
          </a:p>
          <a:p>
            <a:r>
              <a:rPr lang="zh-CN" altLang="en-US" dirty="0" smtClean="0"/>
              <a:t>否则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：如果你能</a:t>
            </a:r>
            <a:endParaRPr lang="en-US" dirty="0" smtClean="0"/>
          </a:p>
          <a:p>
            <a:pPr lvl="1"/>
            <a:r>
              <a:rPr lang="zh-CN" altLang="en-US" dirty="0" smtClean="0"/>
              <a:t>定义了一</a:t>
            </a:r>
            <a:r>
              <a:rPr lang="zh-CN" altLang="en-US" dirty="0"/>
              <a:t>个全局变</a:t>
            </a:r>
            <a:r>
              <a:rPr lang="zh-CN" altLang="en-US" dirty="0" smtClean="0"/>
              <a:t>量，就初</a:t>
            </a:r>
            <a:r>
              <a:rPr lang="zh-CN" altLang="en-US" dirty="0"/>
              <a:t>始</a:t>
            </a:r>
            <a:r>
              <a:rPr lang="zh-CN" altLang="en-US" dirty="0" smtClean="0"/>
              <a:t>化它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 </a:t>
            </a:r>
            <a:r>
              <a:rPr lang="zh-CN" altLang="en-US" dirty="0" smtClean="0"/>
              <a:t>：如果你引用了一个外部全局符号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要点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</a:t>
            </a:r>
            <a:r>
              <a:rPr lang="zh-CN" altLang="en-US" smtClean="0"/>
              <a:t>接</a:t>
            </a:r>
            <a:endParaRPr lang="en-US" altLang="zh-CN" smtClean="0"/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案例学习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库打桩机制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步骤</a:t>
            </a:r>
            <a:r>
              <a:rPr lang="en-GB" smtClean="0"/>
              <a:t> </a:t>
            </a:r>
            <a:r>
              <a:rPr lang="en-GB" dirty="0" smtClean="0"/>
              <a:t>2</a:t>
            </a:r>
            <a:r>
              <a:rPr lang="en-GB" smtClean="0"/>
              <a:t>: </a:t>
            </a:r>
            <a:r>
              <a:rPr lang="zh-CN" altLang="en-US" smtClean="0"/>
              <a:t>重定位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main()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main.o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System code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2]={1,2}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2643970" cy="45647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可重定位目标文件</a:t>
            </a:r>
            <a:endParaRPr lang="en-GB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.text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.data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.text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.data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.text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Headers</a:t>
              </a:r>
              <a:r>
                <a:rPr lang="en-US" sz="1600">
                  <a:latin typeface="Calibri" panose="020F0502020204030204" pitchFamily="34" charset="0"/>
                  <a:ea typeface="msgothic" charset="0"/>
                  <a:cs typeface="msgothic" charset="0"/>
                </a:rPr>
                <a:t>(</a:t>
              </a:r>
              <a:r>
                <a:rPr lang="en-US" altLang="zh-CN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ELF</a:t>
              </a:r>
              <a:r>
                <a:rPr lang="zh-CN" altLang="en-US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头</a:t>
              </a:r>
              <a:r>
                <a:rPr lang="en-US" altLang="zh-CN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/</a:t>
              </a:r>
              <a:r>
                <a:rPr lang="zh-CN" altLang="en-US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程序头表</a:t>
              </a:r>
              <a:r>
                <a:rPr lang="en-US" altLang="zh-CN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)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main()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s</a:t>
              </a:r>
              <a:r>
                <a:rPr lang="en-US" altLang="zh-CN" sz="1600" b="1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um</a:t>
              </a:r>
              <a:r>
                <a:rPr lang="en-GB" sz="1600" b="1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()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0</a:t>
              </a:r>
              <a:endParaRPr lang="en-GB" sz="1800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More system code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336194" cy="456473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可执行目标文件</a:t>
              </a:r>
              <a:endParaRPr lang="en-GB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53" name="AutoShape 21"/>
            <p:cNvSpPr/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.text</a:t>
              </a:r>
              <a:endParaRPr lang="en-GB" sz="18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.symtab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.debug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63" name="AutoShape 31"/>
            <p:cNvSpPr/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.data</a:t>
              </a:r>
              <a:endParaRPr lang="en-GB" sz="18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System code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anose="02070309020205020404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anose="02070309020205020404" pitchFamily="49" charset="0"/>
                  <a:ea typeface="msgothic" charset="0"/>
                  <a:cs typeface="msgothic" charset="0"/>
                </a:rPr>
                <a:t>2]={1,2}</a:t>
              </a:r>
              <a:endPara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可重定</a:t>
            </a:r>
            <a:r>
              <a:rPr lang="zh-CN" altLang="en-US" smtClean="0"/>
              <a:t>位条目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778623" cy="30566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来源</a:t>
            </a:r>
            <a:r>
              <a:rPr lang="en-GB" sz="14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: </a:t>
            </a:r>
            <a:r>
              <a:rPr lang="en-GB" sz="14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7371226" cy="278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esi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00          mov    $0x0,%edi      </a:t>
            </a:r>
            <a:r>
              <a:rPr lang="sk-SK" sz="1600" dirty="0" smtClean="0">
                <a:solidFill>
                  <a:srgbClr val="3366FF"/>
                </a:solidFill>
                <a:latin typeface="Menlo-Regular"/>
              </a:rPr>
              <a:t>#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%edi = &amp;array</a:t>
            </a:r>
            <a:endParaRPr lang="sk-SK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</a:t>
            </a:r>
            <a:r>
              <a:rPr lang="zh-CN" altLang="en-US" sz="1600" dirty="0" smtClean="0">
                <a:solidFill>
                  <a:srgbClr val="3366FF"/>
                </a:solidFill>
                <a:latin typeface="Menlo-Regular"/>
              </a:rPr>
              <a:t>可重定位条目</a:t>
            </a:r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 smtClean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#</a:t>
            </a:r>
            <a:r>
              <a:rPr lang="zh-CN" altLang="en-US" sz="1600" dirty="0" smtClean="0">
                <a:solidFill>
                  <a:srgbClr val="3366FF"/>
                </a:solidFill>
                <a:latin typeface="Menlo-Regular"/>
              </a:rPr>
              <a:t>可重定位条目</a:t>
            </a:r>
            <a:endParaRPr lang="en-US" sz="1600" dirty="0" smtClean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13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:   48 83 c4 08             add    $0x8,%rsp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可重定位</a:t>
            </a:r>
            <a:r>
              <a:rPr lang="en-GB" smtClean="0"/>
              <a:t> .text </a:t>
            </a:r>
            <a:r>
              <a:rPr lang="zh-CN" altLang="en-US"/>
              <a:t>节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  <a:endParaRPr lang="sk-SK" sz="1600" dirty="0"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  <a:endParaRPr lang="sk-SK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  <a:endParaRPr lang="sk-SK" sz="1600" dirty="0">
              <a:solidFill>
                <a:srgbClr val="000000"/>
              </a:solidFill>
              <a:latin typeface="Menlo-Regular"/>
            </a:endParaRP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  <a:endParaRPr lang="cs-CZ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5998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</a:rPr>
              <a:t>使用</a:t>
            </a:r>
            <a:r>
              <a:rPr lang="en-US" altLang="zh-CN" sz="2000" dirty="0" smtClean="0">
                <a:latin typeface="Calibri" panose="020F0502020204030204" pitchFamily="34" charset="0"/>
              </a:rPr>
              <a:t>PC</a:t>
            </a:r>
            <a:r>
              <a:rPr lang="zh-CN" altLang="en-US" sz="2000" dirty="0" smtClean="0">
                <a:latin typeface="Calibri" panose="020F0502020204030204" pitchFamily="34" charset="0"/>
              </a:rPr>
              <a:t>相对寻址</a:t>
            </a:r>
            <a:r>
              <a:rPr lang="en-US" sz="2000" dirty="0" smtClean="0">
                <a:latin typeface="Calibri" panose="020F0502020204030204" pitchFamily="34" charset="0"/>
              </a:rPr>
              <a:t> sum(): 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0x4004e8</a:t>
            </a:r>
            <a:r>
              <a:rPr lang="en-US" sz="2000" dirty="0" smtClean="0">
                <a:latin typeface="Calibri" panose="020F0502020204030204" pitchFamily="34" charset="0"/>
              </a:rPr>
              <a:t> = </a:t>
            </a:r>
            <a:r>
              <a:rPr lang="en-US" sz="2000" dirty="0" smtClean="0">
                <a:solidFill>
                  <a:srgbClr val="3366FF"/>
                </a:solidFill>
                <a:latin typeface="Calibri" panose="020F0502020204030204" pitchFamily="34" charset="0"/>
              </a:rPr>
              <a:t>0x4004e3</a:t>
            </a:r>
            <a:r>
              <a:rPr lang="en-US" sz="2000" dirty="0" smtClean="0">
                <a:latin typeface="Calibri" panose="020F0502020204030204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alibri" panose="020F0502020204030204" pitchFamily="34" charset="0"/>
              </a:rPr>
              <a:t>0x5</a:t>
            </a:r>
            <a:endParaRPr lang="en-US" sz="2000" dirty="0" smtClean="0">
              <a:solidFill>
                <a:srgbClr val="00CC9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2816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latin typeface="Courier New" panose="02070309020205020404"/>
                <a:cs typeface="Courier New" panose="02070309020205020404"/>
              </a:rPr>
              <a:t>来源</a:t>
            </a:r>
            <a:r>
              <a:rPr lang="en-US" sz="1600" smtClean="0">
                <a:latin typeface="Courier New" panose="02070309020205020404"/>
                <a:cs typeface="Courier New" panose="02070309020205020404"/>
              </a:rPr>
              <a:t>: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objdump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-dx 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prog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94853" y="786089"/>
            <a:ext cx="5257800" cy="5899587"/>
            <a:chOff x="68484" y="664725"/>
            <a:chExt cx="8303041" cy="589958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74421" y="3544887"/>
              <a:ext cx="2278063" cy="533400"/>
            </a:xfrm>
            <a:prstGeom prst="rect">
              <a:avLst/>
            </a:prstGeom>
            <a:solidFill>
              <a:srgbClr val="FF000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7160" y="3181350"/>
              <a:ext cx="97684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main.o</a:t>
              </a:r>
              <a:endParaRPr lang="en-GB" altLang="zh-CN" sz="1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4420" y="5408612"/>
              <a:ext cx="2234997" cy="358775"/>
            </a:xfrm>
            <a:prstGeom prst="rect">
              <a:avLst/>
            </a:prstGeom>
            <a:solidFill>
              <a:srgbClr val="00808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2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</a:t>
              </a:r>
              <a:r>
                <a:rPr lang="en-GB" altLang="zh-CN" sz="12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*bufp0</a:t>
              </a:r>
              <a:r>
                <a:rPr lang="en-GB" altLang="zh-CN" sz="1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=&amp;</a:t>
              </a:r>
              <a:r>
                <a:rPr lang="en-GB" altLang="zh-CN" sz="12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buf</a:t>
              </a:r>
              <a:r>
                <a:rPr lang="en-GB" altLang="zh-CN" sz="12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[0]</a:t>
              </a:r>
              <a:endParaRPr lang="en-GB" altLang="zh-CN" sz="12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4421" y="4875212"/>
              <a:ext cx="2278063" cy="533400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484" y="4510087"/>
              <a:ext cx="99768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swap.o</a:t>
              </a:r>
              <a:endParaRPr lang="en-GB" altLang="zh-CN" sz="1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74421" y="1900237"/>
              <a:ext cx="2278063" cy="533400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系统代码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74421" y="4078287"/>
              <a:ext cx="2278063" cy="346075"/>
            </a:xfrm>
            <a:prstGeom prst="rect">
              <a:avLst/>
            </a:prstGeom>
            <a:solidFill>
              <a:srgbClr val="008080">
                <a:alpha val="3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</a:t>
              </a:r>
              <a:r>
                <a:rPr lang="en-GB" altLang="zh-CN" sz="1400" b="1" dirty="0">
                  <a:latin typeface="Courier New" panose="02070309020205020404" pitchFamily="49" charset="0"/>
                  <a:ea typeface="微软雅黑" panose="020B0503020204020204" charset="-122"/>
                  <a:cs typeface="msgothic"/>
                </a:rPr>
                <a:t> </a:t>
              </a:r>
              <a:r>
                <a:rPr lang="en-GB" altLang="zh-CN" sz="14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buf</a:t>
              </a:r>
              <a:r>
                <a:rPr lang="en-GB" altLang="zh-CN" sz="14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[2]={1,2}</a:t>
              </a:r>
              <a:endParaRPr lang="en-GB" altLang="zh-CN" sz="14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74421" y="2433637"/>
              <a:ext cx="2278063" cy="373063"/>
            </a:xfrm>
            <a:prstGeom prst="rect">
              <a:avLst/>
            </a:prstGeom>
            <a:solidFill>
              <a:srgbClr val="008080">
                <a:alpha val="29019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系统数据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81001" y="1295400"/>
              <a:ext cx="202841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可重定位目标文件</a:t>
              </a:r>
              <a:endParaRPr lang="zh-CN" altLang="en-GB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522586" y="664725"/>
              <a:ext cx="288626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可执行目标文件</a:t>
              </a:r>
              <a:endParaRPr lang="zh-CN" altLang="en-GB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442118" y="195580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441341" y="2363787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442118" y="3584575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4991" y="40417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464343" y="494665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465154" y="5408612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13071" y="4421187"/>
              <a:ext cx="2606675" cy="331788"/>
            </a:xfrm>
            <a:prstGeom prst="rect">
              <a:avLst/>
            </a:prstGeom>
            <a:solidFill>
              <a:srgbClr val="00808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buf[2]={1,2}</a:t>
              </a:r>
              <a:endParaRPr lang="en-GB" altLang="zh-CN" sz="14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613071" y="1360487"/>
              <a:ext cx="2606675" cy="382588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Headers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613071" y="2138362"/>
              <a:ext cx="2606675" cy="641350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13071" y="2779712"/>
              <a:ext cx="2606675" cy="641350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307315" y="1152525"/>
              <a:ext cx="29877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Calibri" panose="020F0502020204030204" pitchFamily="34" charset="0"/>
                  <a:ea typeface="msgothic"/>
                  <a:cs typeface="msgothic"/>
                </a:rPr>
                <a:t>0</a:t>
              </a:r>
              <a:endParaRPr lang="en-GB" altLang="zh-CN" sz="1800" b="1">
                <a:latin typeface="Calibri" panose="020F0502020204030204" pitchFamily="34" charset="0"/>
                <a:ea typeface="msgothic"/>
                <a:cs typeface="msgothic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613071" y="4754562"/>
              <a:ext cx="2606675" cy="330200"/>
            </a:xfrm>
            <a:prstGeom prst="rect">
              <a:avLst/>
            </a:prstGeom>
            <a:solidFill>
              <a:srgbClr val="00808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1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</a:t>
              </a:r>
              <a:r>
                <a:rPr lang="en-GB" altLang="zh-CN" sz="1100" b="1">
                  <a:latin typeface="Courier New" panose="02070309020205020404" pitchFamily="49" charset="0"/>
                  <a:ea typeface="微软雅黑" panose="020B0503020204020204" charset="-122"/>
                  <a:cs typeface="msgothic"/>
                </a:rPr>
                <a:t> </a:t>
              </a:r>
              <a:r>
                <a:rPr lang="en-GB" altLang="zh-CN" sz="11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*bufp0=&amp;buf[0]</a:t>
              </a:r>
              <a:endParaRPr lang="en-GB" altLang="zh-CN" sz="11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613071" y="3421062"/>
              <a:ext cx="2606675" cy="639763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更多系统代码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613071" y="4060825"/>
              <a:ext cx="2606675" cy="360362"/>
            </a:xfrm>
            <a:prstGeom prst="rect">
              <a:avLst/>
            </a:prstGeom>
            <a:solidFill>
              <a:srgbClr val="00808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系统数据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7" name="AutoShape 21"/>
            <p:cNvSpPr/>
            <p:nvPr/>
          </p:nvSpPr>
          <p:spPr bwMode="auto">
            <a:xfrm>
              <a:off x="7302296" y="1360487"/>
              <a:ext cx="328613" cy="2700338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34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663406" y="2544762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3071" y="5435600"/>
              <a:ext cx="2606675" cy="73660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.symtab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.debug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7286421" y="4060825"/>
              <a:ext cx="285750" cy="958850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34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7591191" y="44735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613071" y="5087937"/>
              <a:ext cx="2606675" cy="347663"/>
            </a:xfrm>
            <a:prstGeom prst="rect">
              <a:avLst/>
            </a:prstGeom>
            <a:solidFill>
              <a:srgbClr val="993366">
                <a:alpha val="4117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int *bufp1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7620417" y="50927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4613071" y="1749425"/>
              <a:ext cx="2606675" cy="38417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系统代码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5" name="AutoShape 39"/>
            <p:cNvSpPr/>
            <p:nvPr/>
          </p:nvSpPr>
          <p:spPr bwMode="auto">
            <a:xfrm>
              <a:off x="7268959" y="5121275"/>
              <a:ext cx="269875" cy="323850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4420" y="5762625"/>
              <a:ext cx="2316785" cy="401637"/>
            </a:xfrm>
            <a:prstGeom prst="rect">
              <a:avLst/>
            </a:prstGeom>
            <a:solidFill>
              <a:srgbClr val="993366">
                <a:alpha val="36862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static </a:t>
              </a:r>
              <a:r>
                <a:rPr lang="en-GB" altLang="zh-CN" sz="1400" b="1" dirty="0" err="1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int</a:t>
              </a:r>
              <a:r>
                <a:rPr lang="en-GB" altLang="zh-CN" sz="1400" b="1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 *bufp1</a:t>
              </a:r>
              <a:endParaRPr lang="en-GB" altLang="zh-CN" sz="1400" b="1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491206" y="58674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3149396" y="1903412"/>
              <a:ext cx="1436688" cy="24765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3155746" y="2547937"/>
              <a:ext cx="1436688" cy="1219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3174796" y="3189287"/>
              <a:ext cx="1363663" cy="19050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3197021" y="2547937"/>
              <a:ext cx="1349375" cy="1697038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3157334" y="4216400"/>
              <a:ext cx="1395412" cy="404812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3158921" y="4932362"/>
              <a:ext cx="1363663" cy="684213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3106534" y="5314950"/>
              <a:ext cx="1436687" cy="76835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灯片编号占位符 45"/>
            <p:cNvSpPr txBox="1"/>
            <p:nvPr/>
          </p:nvSpPr>
          <p:spPr>
            <a:xfrm>
              <a:off x="6219621" y="6088062"/>
              <a:ext cx="21336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1pPr>
              <a:lvl2pPr marL="742950" indent="-28575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2pPr>
              <a:lvl3pPr marL="1143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3pPr>
              <a:lvl4pPr marL="1600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4pPr>
              <a:lvl5pPr marL="20574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</p:grpSp>
      <p:sp>
        <p:nvSpPr>
          <p:cNvPr id="47" name="矩形 46"/>
          <p:cNvSpPr/>
          <p:nvPr/>
        </p:nvSpPr>
        <p:spPr>
          <a:xfrm>
            <a:off x="558213" y="7965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ea typeface="微软雅黑" panose="020B0503020204020204" charset="-122"/>
              </a:rPr>
              <a:t>编译、链</a:t>
            </a:r>
            <a:r>
              <a:rPr lang="zh-CN" altLang="en-US" sz="2400" b="1">
                <a:solidFill>
                  <a:srgbClr val="FF0000"/>
                </a:solidFill>
                <a:ea typeface="微软雅黑" panose="020B0503020204020204" charset="-122"/>
              </a:rPr>
              <a:t>接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4725807" y="1892289"/>
            <a:ext cx="114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OS</a:t>
            </a:r>
            <a:endParaRPr lang="en-US" altLang="zh-CN" sz="2400" b="1" smtClean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484994" y="970676"/>
            <a:ext cx="3678566" cy="5963524"/>
            <a:chOff x="6342049" y="609600"/>
            <a:chExt cx="4270717" cy="5963524"/>
          </a:xfrm>
        </p:grpSpPr>
        <p:sp>
          <p:nvSpPr>
            <p:cNvPr id="79" name="Rectangle 2"/>
            <p:cNvSpPr>
              <a:spLocks noChangeArrowheads="1"/>
            </p:cNvSpPr>
            <p:nvPr/>
          </p:nvSpPr>
          <p:spPr bwMode="auto">
            <a:xfrm>
              <a:off x="6618616" y="1684337"/>
              <a:ext cx="2832100" cy="725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9705396" y="1530350"/>
              <a:ext cx="907370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46800" rIns="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 dirty="0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%</a:t>
              </a:r>
              <a:r>
                <a:rPr lang="en-GB" altLang="zh-CN" sz="18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r</a:t>
              </a:r>
              <a:r>
                <a:rPr lang="en-GB" altLang="zh-CN" sz="1800" b="1" dirty="0" err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sp</a:t>
              </a:r>
              <a:r>
                <a:rPr lang="en-GB" altLang="zh-CN" sz="1800" b="1" dirty="0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</a:t>
              </a:r>
              <a:endParaRPr lang="en-GB" altLang="zh-CN" sz="18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8000"/>
                </a:lnSpc>
              </a:pP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</a:t>
              </a:r>
              <a:r>
                <a:rPr lang="zh-CN" altLang="en-GB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栈顶</a:t>
              </a: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8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>
              <a:off x="9501516" y="16986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9904741" y="3754437"/>
              <a:ext cx="587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brk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H="1">
              <a:off x="9520566" y="39211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6620203" y="609600"/>
              <a:ext cx="2830513" cy="51752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内核虚存区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620203" y="24177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共享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库</a:t>
              </a: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的内存映</a:t>
              </a:r>
              <a:r>
                <a:rPr lang="zh-CN" altLang="en-US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射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区域</a:t>
              </a:r>
              <a:endParaRPr lang="en-US" altLang="zh-CN" sz="1800" b="1" smtClean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共享内</a:t>
              </a: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存（</a:t>
              </a:r>
              <a:r>
                <a:rPr lang="en-US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</a:t>
              </a:r>
              <a:r>
                <a:rPr lang="en-US" altLang="zh-CN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map</a:t>
              </a: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6620203" y="3124200"/>
              <a:ext cx="2830513" cy="76835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b="1"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6620203" y="38909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运行时 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堆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（</a:t>
              </a: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heap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由</a:t>
              </a: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malloc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动态生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成</a:t>
              </a:r>
              <a:r>
                <a:rPr lang="en-US" altLang="zh-CN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&lt;128K</a:t>
              </a:r>
              <a:r>
                <a:rPr lang="en-GB" altLang="zh-CN" sz="1800" b="1" smtClean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V="1">
              <a:off x="8031491" y="3473450"/>
              <a:ext cx="1587" cy="407987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20203" y="1095375"/>
              <a:ext cx="2830513" cy="598487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用户栈（</a:t>
              </a: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User stack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运行时创建</a:t>
              </a:r>
              <a:endParaRPr lang="zh-CN" altLang="en-GB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 flipV="1">
              <a:off x="8031491" y="2178050"/>
              <a:ext cx="1587" cy="24606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8031491" y="1693862"/>
              <a:ext cx="1587" cy="2428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20203" y="5975350"/>
              <a:ext cx="2830513" cy="42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未使用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6342049" y="6207125"/>
              <a:ext cx="33564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  <a:endParaRPr lang="en-GB" altLang="zh-CN" sz="1800" b="1">
                <a:latin typeface="Arial Black" panose="020B0A04020102020204" pitchFamily="34" charset="0"/>
                <a:ea typeface="msgothic"/>
                <a:cs typeface="msgothic"/>
              </a:endParaRP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6620203" y="4598987"/>
              <a:ext cx="2830513" cy="712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读写数据段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(.data, .bss)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6620203" y="5264150"/>
              <a:ext cx="2830513" cy="711200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只读代码段</a:t>
              </a:r>
              <a:endParaRPr lang="zh-CN" altLang="en-GB" sz="18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</a:t>
              </a:r>
              <a:r>
                <a:rPr lang="en-GB" altLang="zh-CN" sz="18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init</a:t>
              </a: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, .text</a:t>
              </a:r>
              <a:r>
                <a:rPr lang="en-GB" altLang="zh-CN" sz="1800" b="1" dirty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, </a:t>
              </a: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</a:t>
              </a:r>
              <a:r>
                <a:rPr lang="en-GB" altLang="zh-CN" sz="18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rodata</a:t>
              </a:r>
              <a:r>
                <a:rPr lang="en-GB" altLang="zh-CN" sz="1800" b="1" dirty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800" b="1" dirty="0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grpSp>
          <p:nvGrpSpPr>
            <p:cNvPr id="97" name="Group 24"/>
            <p:cNvGrpSpPr/>
            <p:nvPr/>
          </p:nvGrpSpPr>
          <p:grpSpPr bwMode="auto">
            <a:xfrm>
              <a:off x="9484053" y="4675187"/>
              <a:ext cx="1071563" cy="1327150"/>
              <a:chOff x="4956" y="3074"/>
              <a:chExt cx="675" cy="836"/>
            </a:xfrm>
          </p:grpSpPr>
          <p:sp>
            <p:nvSpPr>
              <p:cNvPr id="98" name="AutoShape 36"/>
              <p:cNvSpPr/>
              <p:nvPr/>
            </p:nvSpPr>
            <p:spPr bwMode="auto">
              <a:xfrm>
                <a:off x="4956" y="3094"/>
                <a:ext cx="140" cy="816"/>
              </a:xfrm>
              <a:prstGeom prst="rightBrace">
                <a:avLst>
                  <a:gd name="adj1" fmla="val 48571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8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99" name="Text Box 37"/>
              <p:cNvSpPr txBox="1">
                <a:spLocks noChangeArrowheads="1"/>
              </p:cNvSpPr>
              <p:nvPr/>
            </p:nvSpPr>
            <p:spPr bwMode="auto">
              <a:xfrm>
                <a:off x="5161" y="3074"/>
                <a:ext cx="470" cy="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8000"/>
                  </a:lnSpc>
                </a:pPr>
                <a:r>
                  <a:rPr lang="zh-CN" altLang="en-GB" sz="1800" b="1">
                    <a:solidFill>
                      <a:srgbClr val="FF0000"/>
                    </a:solidFill>
                    <a:latin typeface="Calibri" panose="020F0502020204030204" pitchFamily="34" charset="0"/>
                    <a:ea typeface="微软雅黑" panose="020B0503020204020204" charset="-122"/>
                    <a:cs typeface="msgothic"/>
                  </a:rPr>
                  <a:t>从可执行文件装入</a:t>
                </a:r>
                <a:endParaRPr lang="zh-CN" altLang="en-GB" sz="1800" b="1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charset="-122"/>
                  <a:cs typeface="msgothic"/>
                </a:endParaRPr>
              </a:p>
            </p:txBody>
          </p:sp>
        </p:grpSp>
      </p:grp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4349639" y="1195139"/>
            <a:ext cx="1452940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0xC0000000</a:t>
            </a:r>
            <a:endParaRPr lang="en-GB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32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4343400" y="6255464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0x08048000</a:t>
            </a:r>
            <a:endParaRPr lang="en-GB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32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US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5045647" y="3036022"/>
            <a:ext cx="650219" cy="28114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AutoShape 41"/>
          <p:cNvSpPr/>
          <p:nvPr/>
        </p:nvSpPr>
        <p:spPr bwMode="auto">
          <a:xfrm>
            <a:off x="5277774" y="4665220"/>
            <a:ext cx="284826" cy="877456"/>
          </a:xfrm>
          <a:prstGeom prst="rightBrace">
            <a:avLst>
              <a:gd name="adj1" fmla="val 23394"/>
              <a:gd name="adj2" fmla="val 50000"/>
            </a:avLst>
          </a:prstGeom>
          <a:noFill/>
          <a:ln w="38100">
            <a:solidFill>
              <a:srgbClr val="00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 flipV="1">
            <a:off x="5393988" y="5202951"/>
            <a:ext cx="329226" cy="15875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 bwMode="auto">
          <a:xfrm>
            <a:off x="-33251" y="152400"/>
            <a:ext cx="8991600" cy="5437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序、目标文件、执行程序、</a:t>
            </a:r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内存映像</a:t>
            </a:r>
            <a:endParaRPr lang="zh-CN" altLang="en-US" sz="3200" b="1" kern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8251253" y="1271339"/>
            <a:ext cx="816547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2</a:t>
            </a:r>
            <a:r>
              <a:rPr lang="en-US" altLang="zh-CN" sz="1600" b="1" baseline="300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48</a:t>
            </a: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-1  </a:t>
            </a:r>
            <a:endParaRPr lang="en-US" altLang="zh-CN" sz="1600" b="1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64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8107956" y="6224339"/>
            <a:ext cx="1188444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0x400000</a:t>
            </a:r>
            <a:endParaRPr lang="en-US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64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554468" y="3322979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0x40000000</a:t>
            </a:r>
            <a:endParaRPr lang="en-GB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32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加载可执</a:t>
            </a:r>
            <a:r>
              <a:rPr lang="zh-CN" altLang="en-US" smtClean="0"/>
              <a:t>行</a:t>
            </a:r>
            <a:r>
              <a:rPr lang="zh-CN" altLang="en-US"/>
              <a:t>目标</a:t>
            </a:r>
            <a:r>
              <a:rPr lang="zh-CN" altLang="en-US" smtClean="0"/>
              <a:t>文</a:t>
            </a:r>
            <a:r>
              <a:rPr lang="zh-CN" altLang="en-US"/>
              <a:t>件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ELF 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头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段头表</a:t>
            </a:r>
            <a:r>
              <a:rPr lang="en-GB" altLang="zh-CN" sz="160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可执行文件</a:t>
            </a:r>
            <a:r>
              <a:rPr lang="en-GB" altLang="zh-CN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altLang="zh-CN" sz="16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text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bss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anose="020F0502020204030204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.debug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节头表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可重定位目标文件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42590" y="1236452"/>
            <a:ext cx="179758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可执行目标文件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内核虚拟存储器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共享库内存映射区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运行时堆</a:t>
            </a:r>
            <a:endParaRPr lang="en-US" altLang="zh-CN" sz="1600" b="1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由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malloc</a:t>
            </a:r>
            <a:r>
              <a:rPr lang="zh-CN" altLang="en-US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创建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用户栈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运行时创建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Unused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925551" cy="56727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栈指针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用户代码不可见内存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brk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读</a:t>
            </a:r>
            <a:r>
              <a:rPr lang="en-US" altLang="zh-CN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写段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只</a:t>
            </a:r>
            <a:r>
              <a:rPr lang="zh-CN" altLang="en-US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读段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28" name="AutoShape 36"/>
          <p:cNvSpPr/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002495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从可执行</a:t>
            </a:r>
            <a:endParaRPr lang="en-US" altLang="zh-CN" sz="1600" b="1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文件加载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.rodata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t 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anose="020F0502020204030204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5426977" y="921587"/>
            <a:ext cx="1611636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Linux</a:t>
            </a: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内存映像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7483753" y="6189626"/>
            <a:ext cx="1018525" cy="44441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32</a:t>
            </a:r>
            <a:r>
              <a:rPr lang="zh-CN" altLang="en-US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位系统：</a:t>
            </a:r>
            <a:endParaRPr lang="en-US" altLang="zh-CN" sz="1200" b="1" smtClean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0x</a:t>
            </a:r>
            <a:r>
              <a:rPr lang="en-US" altLang="zh-CN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8048</a:t>
            </a:r>
            <a:r>
              <a:rPr lang="en-GB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000</a:t>
            </a:r>
            <a:endParaRPr lang="en-GB" sz="12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/>
              <a:t>常</a:t>
            </a:r>
            <a:r>
              <a:rPr lang="zh-CN" altLang="en-US" dirty="0"/>
              <a:t>用的函</a:t>
            </a:r>
            <a:r>
              <a:rPr lang="zh-CN" altLang="en-US" dirty="0" smtClean="0"/>
              <a:t>数打包   </a:t>
            </a:r>
            <a:r>
              <a:rPr lang="en-US" altLang="zh-CN" dirty="0" smtClean="0"/>
              <a:t>.o</a:t>
            </a:r>
            <a:r>
              <a:rPr lang="zh-CN" altLang="en-US" dirty="0" smtClean="0"/>
              <a:t>法</a:t>
            </a:r>
            <a:endParaRPr lang="en-GB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如何打包程序员常用的函数</a:t>
            </a:r>
            <a:r>
              <a:rPr lang="en-GB" dirty="0" smtClean="0"/>
              <a:t>?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Math, I/O, </a:t>
            </a:r>
            <a:r>
              <a:rPr lang="zh-CN" altLang="en-US" dirty="0" smtClean="0"/>
              <a:t>存储管理</a:t>
            </a:r>
            <a:r>
              <a:rPr lang="en-GB" dirty="0" smtClean="0"/>
              <a:t>, </a:t>
            </a:r>
            <a:r>
              <a:rPr lang="zh-CN" altLang="en-US" dirty="0" smtClean="0"/>
              <a:t>串处理</a:t>
            </a:r>
            <a:r>
              <a:rPr lang="en-GB" dirty="0" smtClean="0"/>
              <a:t>,</a:t>
            </a:r>
            <a:r>
              <a:rPr lang="zh-CN" altLang="en-US" dirty="0" smtClean="0"/>
              <a:t>等等</a:t>
            </a:r>
            <a:r>
              <a:rPr lang="en-GB" dirty="0" smtClean="0"/>
              <a:t>.</a:t>
            </a:r>
            <a:endParaRPr lang="en-GB" dirty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尴尬</a:t>
            </a:r>
            <a:r>
              <a:rPr lang="en-GB" dirty="0" smtClean="0"/>
              <a:t>,</a:t>
            </a:r>
            <a:r>
              <a:rPr lang="zh-CN" altLang="en-US" dirty="0"/>
              <a:t>考虑到目前的链接器框架</a:t>
            </a:r>
            <a:r>
              <a:rPr lang="en-GB" dirty="0" smtClean="0"/>
              <a:t>: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dirty="0" smtClean="0">
                <a:solidFill>
                  <a:srgbClr val="990000"/>
                </a:solidFill>
              </a:rPr>
              <a:t>选择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b="1" dirty="0">
                <a:solidFill>
                  <a:srgbClr val="990000"/>
                </a:solidFill>
              </a:rPr>
              <a:t>1</a:t>
            </a:r>
            <a:r>
              <a:rPr lang="en-GB" b="1" dirty="0" smtClean="0">
                <a:solidFill>
                  <a:srgbClr val="990000"/>
                </a:solidFill>
              </a:rPr>
              <a:t>:</a:t>
            </a:r>
            <a:r>
              <a:rPr lang="zh-CN" altLang="en-US" dirty="0"/>
              <a:t>将所有函数都放入一个源文件中</a:t>
            </a:r>
            <a:endParaRPr lang="en-GB" dirty="0" smtClean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程序员将</a:t>
            </a:r>
            <a:r>
              <a:rPr lang="zh-CN" altLang="en-US" dirty="0" smtClean="0"/>
              <a:t>大</a:t>
            </a:r>
            <a:r>
              <a:rPr lang="zh-CN" altLang="en-US" dirty="0"/>
              <a:t>目标</a:t>
            </a:r>
            <a:r>
              <a:rPr lang="zh-CN" altLang="en-US" dirty="0" smtClean="0"/>
              <a:t>文</a:t>
            </a:r>
            <a:r>
              <a:rPr lang="zh-CN" altLang="en-US" dirty="0"/>
              <a:t>件链接到他们的程序中</a:t>
            </a:r>
            <a:endParaRPr lang="en-GB" dirty="0" smtClean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时间和空间效率低下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dirty="0" smtClean="0">
                <a:solidFill>
                  <a:srgbClr val="990000"/>
                </a:solidFill>
              </a:rPr>
              <a:t>选择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b="1" dirty="0">
                <a:solidFill>
                  <a:srgbClr val="990000"/>
                </a:solidFill>
              </a:rPr>
              <a:t>2</a:t>
            </a:r>
            <a:r>
              <a:rPr lang="en-GB" b="1" dirty="0" smtClean="0">
                <a:solidFill>
                  <a:srgbClr val="990000"/>
                </a:solidFill>
              </a:rPr>
              <a:t>:</a:t>
            </a:r>
            <a:r>
              <a:rPr lang="zh-CN" altLang="en-US" dirty="0"/>
              <a:t>将每个函数放在一个单独的源文件</a:t>
            </a:r>
            <a:r>
              <a:rPr lang="zh-CN" altLang="en-US" dirty="0" smtClean="0"/>
              <a:t>中</a:t>
            </a:r>
            <a:endParaRPr lang="en-GB" dirty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程序员明确地将适当的二进制文件链接到他们的程序中</a:t>
            </a:r>
            <a:endParaRPr lang="en-GB" dirty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更高效，但对程序员来说是负担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传统的解决方案</a:t>
            </a:r>
            <a:r>
              <a:rPr lang="en-GB" dirty="0" smtClean="0"/>
              <a:t>: </a:t>
            </a:r>
            <a:r>
              <a:rPr lang="zh-CN" altLang="en-US" dirty="0" smtClean="0"/>
              <a:t>静态库  </a:t>
            </a:r>
            <a:r>
              <a:rPr lang="en-US" altLang="zh-CN" dirty="0" smtClean="0"/>
              <a:t>.a</a:t>
            </a:r>
            <a:r>
              <a:rPr lang="zh-CN" altLang="en-US" dirty="0" smtClean="0"/>
              <a:t>法</a:t>
            </a:r>
            <a:endParaRPr lang="en-GB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800" dirty="0">
                <a:solidFill>
                  <a:srgbClr val="990000"/>
                </a:solidFill>
              </a:rPr>
              <a:t>静态</a:t>
            </a:r>
            <a:r>
              <a:rPr lang="zh-CN" altLang="en-US" sz="2800" dirty="0" smtClean="0">
                <a:solidFill>
                  <a:srgbClr val="990000"/>
                </a:solidFill>
              </a:rPr>
              <a:t>库</a:t>
            </a:r>
            <a:r>
              <a:rPr lang="en-GB" sz="2800" dirty="0" smtClean="0">
                <a:solidFill>
                  <a:srgbClr val="990000"/>
                </a:solidFill>
              </a:rPr>
              <a:t> </a:t>
            </a:r>
            <a:r>
              <a:rPr lang="en-GB" sz="2800" dirty="0"/>
              <a:t>(.</a:t>
            </a:r>
            <a:r>
              <a:rPr lang="en-GB" sz="2800" dirty="0">
                <a:latin typeface="Courier New" panose="02070309020205020404" pitchFamily="49" charset="0"/>
              </a:rPr>
              <a:t>a</a:t>
            </a:r>
            <a:r>
              <a:rPr lang="en-GB" sz="2800" dirty="0"/>
              <a:t> </a:t>
            </a:r>
            <a:r>
              <a:rPr lang="zh-CN" altLang="en-US" sz="2800" dirty="0" smtClean="0">
                <a:solidFill>
                  <a:srgbClr val="000004"/>
                </a:solidFill>
              </a:rPr>
              <a:t>存档文件</a:t>
            </a:r>
            <a:r>
              <a:rPr lang="en-GB" sz="2800" dirty="0" smtClean="0"/>
              <a:t>)</a:t>
            </a:r>
            <a:endParaRPr lang="en-GB" sz="28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将相关的可</a:t>
            </a:r>
            <a:r>
              <a:rPr lang="zh-CN" altLang="en-US" sz="2400" dirty="0" smtClean="0"/>
              <a:t>重定位</a:t>
            </a:r>
            <a:r>
              <a:rPr lang="zh-CN" altLang="en-US" sz="2400" dirty="0"/>
              <a:t>目标</a:t>
            </a:r>
            <a:r>
              <a:rPr lang="zh-CN" altLang="en-US" sz="2400" dirty="0" smtClean="0"/>
              <a:t>文</a:t>
            </a:r>
            <a:r>
              <a:rPr lang="zh-CN" altLang="en-US" sz="2400" dirty="0"/>
              <a:t>件连接到一个带有索引的单个文件中</a:t>
            </a:r>
            <a:r>
              <a:rPr lang="en-GB" sz="2400" dirty="0" smtClean="0"/>
              <a:t>(</a:t>
            </a:r>
            <a:r>
              <a:rPr lang="zh-CN" altLang="en-US" sz="2400" dirty="0" smtClean="0"/>
              <a:t>叫做存档文件</a:t>
            </a:r>
            <a:r>
              <a:rPr lang="en-GB" sz="2400" dirty="0" smtClean="0"/>
              <a:t>).</a:t>
            </a:r>
            <a:endParaRPr lang="en-GB" sz="2400" dirty="0"/>
          </a:p>
          <a:p>
            <a:pPr lvl="1"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增强链接器，使</a:t>
            </a:r>
            <a:r>
              <a:rPr lang="zh-CN" altLang="en-US" sz="2400" dirty="0" smtClean="0"/>
              <a:t>它尝试通</a:t>
            </a:r>
            <a:r>
              <a:rPr lang="zh-CN" altLang="en-US" sz="2400" dirty="0"/>
              <a:t>过查找一个或多个存</a:t>
            </a:r>
            <a:r>
              <a:rPr lang="zh-CN" altLang="en-US" sz="2400" dirty="0" smtClean="0"/>
              <a:t>档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的符号来解决未解析的外部引</a:t>
            </a:r>
            <a:r>
              <a:rPr lang="zh-CN" altLang="en-US" sz="2400" dirty="0" smtClean="0"/>
              <a:t>用</a:t>
            </a:r>
            <a:r>
              <a:rPr lang="en-GB" sz="2400" dirty="0" smtClean="0"/>
              <a:t>.</a:t>
            </a:r>
            <a:endParaRPr lang="en-GB" sz="2400" dirty="0"/>
          </a:p>
          <a:p>
            <a:pPr lvl="1">
              <a:buSzPct val="75000"/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如</a:t>
            </a:r>
            <a:r>
              <a:rPr lang="zh-CN" altLang="en-US" sz="2400" dirty="0" smtClean="0"/>
              <a:t>果一个存</a:t>
            </a:r>
            <a:r>
              <a:rPr lang="zh-CN" altLang="en-US" sz="2400" dirty="0"/>
              <a:t>档成员</a:t>
            </a:r>
            <a:r>
              <a:rPr lang="zh-CN" altLang="en-US" sz="2400" dirty="0" smtClean="0"/>
              <a:t>文件</a:t>
            </a:r>
            <a:r>
              <a:rPr lang="en-US" altLang="zh-CN" sz="2400" smtClean="0"/>
              <a:t>.o</a:t>
            </a:r>
            <a:r>
              <a:rPr lang="zh-CN" altLang="en-US" sz="2400" smtClean="0"/>
              <a:t>解析</a:t>
            </a:r>
            <a:r>
              <a:rPr lang="zh-CN" altLang="en-US" sz="2400" dirty="0" smtClean="0"/>
              <a:t>了符号引用，就把它链接入可执行文件</a:t>
            </a:r>
            <a:endParaRPr lang="en-GB" sz="2400" dirty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创建静态库</a:t>
            </a:r>
            <a:endParaRPr lang="en-GB"/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翻</a:t>
            </a:r>
            <a:r>
              <a:rPr lang="en-US" altLang="zh-CN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编译器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atoi.o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翻译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器</a:t>
            </a:r>
            <a:endParaRPr lang="en-GB" altLang="zh-CN" sz="18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printf.c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归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档器</a:t>
            </a:r>
            <a:r>
              <a:rPr lang="en-US" altLang="zh-CN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库管器</a:t>
            </a:r>
            <a:r>
              <a:rPr lang="en-GB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alibri" panose="020F0502020204030204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anose="020F0502020204030204" pitchFamily="34" charset="0"/>
                <a:ea typeface="msgothic" charset="0"/>
                <a:cs typeface="msgothic" charset="0"/>
              </a:rPr>
              <a:t>...</a:t>
            </a:r>
            <a:endParaRPr lang="en-GB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翻译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器</a:t>
            </a:r>
            <a:endParaRPr lang="en-GB" altLang="zh-CN" sz="18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random.c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random.o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\</a:t>
            </a:r>
            <a:endParaRPr lang="en-GB" sz="1600" b="1" dirty="0">
              <a:solidFill>
                <a:srgbClr val="C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C</a:t>
            </a:r>
            <a:r>
              <a:rPr lang="zh-CN" altLang="en-US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标准库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 kern="0" dirty="0" smtClean="0">
                <a:latin typeface="Calibri" panose="020F0502020204030204" pitchFamily="34" charset="0"/>
              </a:rPr>
              <a:t>存档文件可以增量更新</a:t>
            </a:r>
            <a:endParaRPr lang="en-GB" sz="2000" kern="0" dirty="0" smtClean="0">
              <a:latin typeface="Calibri" panose="020F0502020204030204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 kern="0" dirty="0">
                <a:latin typeface="Calibri" panose="020F0502020204030204" pitchFamily="34" charset="0"/>
              </a:rPr>
              <a:t>重新编</a:t>
            </a:r>
            <a:r>
              <a:rPr lang="zh-CN" altLang="en-US" sz="2000" kern="0" dirty="0" smtClean="0">
                <a:latin typeface="Calibri" panose="020F0502020204030204" pitchFamily="34" charset="0"/>
              </a:rPr>
              <a:t>译变化的函数，在存档文件中替换</a:t>
            </a:r>
            <a:r>
              <a:rPr lang="en-US" altLang="zh-CN" sz="2000" kern="0" dirty="0" smtClean="0">
                <a:latin typeface="Calibri" panose="020F0502020204030204" pitchFamily="34" charset="0"/>
              </a:rPr>
              <a:t>.o</a:t>
            </a:r>
            <a:r>
              <a:rPr lang="zh-CN" altLang="en-US" sz="2000" kern="0" dirty="0" smtClean="0">
                <a:latin typeface="Calibri" panose="020F0502020204030204" pitchFamily="34" charset="0"/>
              </a:rPr>
              <a:t>文件</a:t>
            </a:r>
            <a:endParaRPr lang="en-US" sz="2000" kern="0" dirty="0" smtClean="0">
              <a:latin typeface="Calibri" panose="020F0502020204030204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000" kern="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常用用户库</a:t>
            </a:r>
            <a:endParaRPr lang="en-GB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err="1">
                <a:latin typeface="Courier New" panose="02070309020205020404" pitchFamily="49" charset="0"/>
              </a:rPr>
              <a:t>libc.a</a:t>
            </a:r>
            <a:r>
              <a:rPr lang="en-GB" sz="2000" dirty="0"/>
              <a:t> </a:t>
            </a:r>
            <a:r>
              <a:rPr lang="en-GB" sz="2000" dirty="0" smtClean="0"/>
              <a:t>( </a:t>
            </a:r>
            <a:r>
              <a:rPr lang="en-GB" sz="2000" dirty="0"/>
              <a:t>C </a:t>
            </a:r>
            <a:r>
              <a:rPr lang="zh-CN" altLang="en-US" sz="2000" dirty="0" smtClean="0"/>
              <a:t>标准库</a:t>
            </a:r>
            <a:r>
              <a:rPr lang="en-GB" sz="2000" dirty="0" smtClean="0"/>
              <a:t>)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/>
              <a:t>4.6 MB </a:t>
            </a:r>
            <a:r>
              <a:rPr lang="zh-CN" altLang="en-US" sz="1800" dirty="0" smtClean="0"/>
              <a:t>存档文件：</a:t>
            </a:r>
            <a:r>
              <a:rPr lang="en-GB" sz="1800" dirty="0" smtClean="0"/>
              <a:t>1496 </a:t>
            </a:r>
            <a:r>
              <a:rPr lang="zh-CN" altLang="en-US" sz="1800" dirty="0" smtClean="0"/>
              <a:t>目标文件</a:t>
            </a:r>
            <a:r>
              <a:rPr lang="en-GB" sz="1800" dirty="0" smtClean="0"/>
              <a:t>.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/>
              <a:t>I/O, </a:t>
            </a:r>
            <a:r>
              <a:rPr lang="zh-CN" altLang="en-US" sz="1800" dirty="0" smtClean="0"/>
              <a:t>存储器分配</a:t>
            </a:r>
            <a:r>
              <a:rPr lang="en-GB" sz="1800" dirty="0" smtClean="0"/>
              <a:t>,</a:t>
            </a:r>
            <a:r>
              <a:rPr lang="zh-CN" altLang="en-US" dirty="0"/>
              <a:t>信号处理，字符串处理</a:t>
            </a:r>
            <a:r>
              <a:rPr lang="zh-CN" altLang="en-US" dirty="0" smtClean="0"/>
              <a:t>，</a:t>
            </a:r>
            <a:r>
              <a:rPr lang="zh-CN" altLang="en-US" dirty="0"/>
              <a:t>日期</a:t>
            </a:r>
            <a:r>
              <a:rPr lang="zh-CN" altLang="en-US" dirty="0" smtClean="0"/>
              <a:t>和</a:t>
            </a:r>
            <a:r>
              <a:rPr lang="zh-CN" altLang="en-US" dirty="0"/>
              <a:t>时间，随机数，整数数</a:t>
            </a:r>
            <a:r>
              <a:rPr lang="zh-CN" altLang="en-US" dirty="0" smtClean="0"/>
              <a:t>学运算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err="1">
                <a:latin typeface="Courier New" panose="02070309020205020404" pitchFamily="49" charset="0"/>
              </a:rPr>
              <a:t>libm.a</a:t>
            </a:r>
            <a:r>
              <a:rPr lang="en-GB" sz="2000" dirty="0"/>
              <a:t> </a:t>
            </a:r>
            <a:r>
              <a:rPr lang="en-GB" sz="2000" dirty="0" smtClean="0"/>
              <a:t>(C </a:t>
            </a:r>
            <a:r>
              <a:rPr lang="zh-CN" altLang="en-US" sz="2000" dirty="0" smtClean="0"/>
              <a:t>数学库</a:t>
            </a:r>
            <a:r>
              <a:rPr lang="en-GB" sz="2000" dirty="0" smtClean="0"/>
              <a:t>)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/>
              <a:t>2 </a:t>
            </a:r>
            <a:r>
              <a:rPr lang="en-GB" sz="1800" dirty="0"/>
              <a:t>MB </a:t>
            </a:r>
            <a:r>
              <a:rPr lang="zh-CN" altLang="en-US" sz="1800" dirty="0" smtClean="0"/>
              <a:t>存档文件：</a:t>
            </a:r>
            <a:r>
              <a:rPr lang="en-GB" sz="1800" dirty="0" smtClean="0"/>
              <a:t>444 </a:t>
            </a:r>
            <a:r>
              <a:rPr lang="en-GB" sz="1800" dirty="0"/>
              <a:t>object </a:t>
            </a:r>
            <a:r>
              <a:rPr lang="zh-CN" altLang="en-US" sz="1800" dirty="0" smtClean="0"/>
              <a:t>目标文件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 smtClean="0"/>
              <a:t>浮点数学运算</a:t>
            </a:r>
            <a:r>
              <a:rPr lang="en-GB" sz="1800" dirty="0" smtClean="0"/>
              <a:t>(sin</a:t>
            </a:r>
            <a:r>
              <a:rPr lang="en-GB" sz="1800" dirty="0"/>
              <a:t>, cos,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| sort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| sort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zh-CN" altLang="en-US"/>
              <a:t>与静态库链接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16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,</a:t>
            </a:r>
            <a:endParaRPr lang="ro-R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z[0], z[1]);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  <a:endParaRPr lang="es-ES_trad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  <a:endParaRPr lang="es-ES_trad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anose="020F0502020204030204" pitchFamily="34" charset="0"/>
              </a:rPr>
              <a:t>libvector.a</a:t>
            </a:r>
            <a:endParaRPr lang="en-US" sz="18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程序例子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fr-FR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 smtClean="0">
              <a:solidFill>
                <a:srgbClr val="000000"/>
              </a:solidFill>
              <a:latin typeface="Menlo-Regular"/>
            </a:endParaRP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与静态库链接</a:t>
            </a:r>
            <a:endParaRPr lang="en-GB" dirty="0"/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翻译器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main2.c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链接器</a:t>
            </a:r>
            <a:r>
              <a:rPr lang="en-GB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prog2c</a:t>
            </a:r>
            <a:endParaRPr lang="en-GB" sz="18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739270" y="3605098"/>
            <a:ext cx="3177771" cy="61940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zh-CN" altLang="en-US" sz="18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和由</a:t>
            </a:r>
            <a:r>
              <a:rPr lang="en-GB" sz="18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800" b="1" i="1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调用</a:t>
            </a:r>
            <a:r>
              <a:rPr lang="zh-CN" altLang="en-US" sz="18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的其他模块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libvector.a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addvec.o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静态库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105088" cy="63748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可重定位</a:t>
            </a:r>
            <a:endParaRPr lang="en-US" altLang="zh-CN" sz="1800" b="1" i="1" smtClean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目标文件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1797585" cy="63748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完全连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接的</a:t>
            </a:r>
            <a:endParaRPr lang="en-US" altLang="zh-CN" sz="1800" i="1" smtClean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</a:t>
            </a: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执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行</a:t>
            </a: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目标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文件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vector.h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归档器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addvec.o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multvec.o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73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libri" panose="020F0502020204030204" pitchFamily="34" charset="0"/>
              </a:rPr>
              <a:t>“c” </a:t>
            </a:r>
            <a:r>
              <a:rPr lang="en-US" sz="1600" i="1" smtClean="0">
                <a:latin typeface="Calibri" panose="020F0502020204030204" pitchFamily="34" charset="0"/>
              </a:rPr>
              <a:t>for “</a:t>
            </a:r>
            <a:r>
              <a:rPr lang="zh-CN" altLang="en-US" sz="1600" i="1" smtClean="0">
                <a:latin typeface="Calibri" panose="020F0502020204030204" pitchFamily="34" charset="0"/>
              </a:rPr>
              <a:t>编译时 </a:t>
            </a:r>
            <a:r>
              <a:rPr lang="en-US" sz="1600" i="1" smtClean="0">
                <a:latin typeface="Calibri" panose="020F0502020204030204" pitchFamily="34" charset="0"/>
              </a:rPr>
              <a:t>compile-time</a:t>
            </a:r>
            <a:r>
              <a:rPr lang="en-US" sz="1600" i="1" dirty="0" smtClean="0">
                <a:latin typeface="Calibri" panose="020F0502020204030204" pitchFamily="34" charset="0"/>
              </a:rPr>
              <a:t>”</a:t>
            </a:r>
            <a:endParaRPr lang="en-US" sz="1600" i="1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使用静态库</a:t>
            </a:r>
            <a:endParaRPr lang="en-GB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504825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链接器的解</a:t>
            </a:r>
            <a:r>
              <a:rPr lang="zh-CN" altLang="en-US" dirty="0"/>
              <a:t>析</a:t>
            </a:r>
            <a:r>
              <a:rPr lang="zh-CN" altLang="en-US" dirty="0" smtClean="0"/>
              <a:t>外部</a:t>
            </a:r>
            <a:r>
              <a:rPr lang="zh-CN" altLang="en-US" dirty="0"/>
              <a:t>引用</a:t>
            </a:r>
            <a:r>
              <a:rPr lang="zh-CN" altLang="en-US" dirty="0" smtClean="0"/>
              <a:t>的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r>
              <a:rPr lang="en-GB" dirty="0" smtClean="0"/>
              <a:t>: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按照在命令行的顺序扫描</a:t>
            </a:r>
            <a:r>
              <a:rPr lang="en-GB" dirty="0"/>
              <a:t>.o</a:t>
            </a:r>
            <a:r>
              <a:rPr lang="zh-CN" altLang="en-US" dirty="0"/>
              <a:t>与</a:t>
            </a:r>
            <a:r>
              <a:rPr lang="en-GB" dirty="0"/>
              <a:t> .a</a:t>
            </a:r>
            <a:r>
              <a:rPr lang="zh-CN" altLang="en-US" dirty="0"/>
              <a:t>文件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在扫描期间</a:t>
            </a:r>
            <a:r>
              <a:rPr lang="zh-CN" altLang="en-US" dirty="0" smtClean="0"/>
              <a:t>，保持一个当</a:t>
            </a:r>
            <a:r>
              <a:rPr lang="zh-CN" altLang="en-US" dirty="0"/>
              <a:t>前</a:t>
            </a:r>
            <a:r>
              <a:rPr lang="zh-CN" altLang="en-US" dirty="0" smtClean="0"/>
              <a:t>未</a:t>
            </a:r>
            <a:r>
              <a:rPr lang="zh-CN" altLang="en-US" dirty="0"/>
              <a:t>解</a:t>
            </a:r>
            <a:r>
              <a:rPr lang="zh-CN" altLang="en-US" dirty="0" smtClean="0"/>
              <a:t>析的引用列表</a:t>
            </a:r>
            <a:r>
              <a:rPr lang="en-GB" dirty="0" smtClean="0"/>
              <a:t>.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扫到每一个新的</a:t>
            </a:r>
            <a:r>
              <a:rPr lang="en-GB" b="1" dirty="0" smtClean="0">
                <a:latin typeface="Courier New" panose="02070309020205020404" pitchFamily="49" charset="0"/>
              </a:rPr>
              <a:t>.o</a:t>
            </a:r>
            <a:r>
              <a:rPr lang="zh-CN" altLang="en-US" b="1" dirty="0" smtClean="0">
                <a:latin typeface="Courier New" panose="02070309020205020404" pitchFamily="49" charset="0"/>
              </a:rPr>
              <a:t>或</a:t>
            </a:r>
            <a:r>
              <a:rPr lang="en-GB" dirty="0" smtClean="0"/>
              <a:t> </a:t>
            </a:r>
            <a:r>
              <a:rPr lang="en-GB" b="1" dirty="0">
                <a:latin typeface="Courier New" panose="02070309020205020404" pitchFamily="49" charset="0"/>
              </a:rPr>
              <a:t>.</a:t>
            </a:r>
            <a:r>
              <a:rPr lang="en-GB" b="1" dirty="0" smtClean="0">
                <a:latin typeface="Courier New" panose="02070309020205020404" pitchFamily="49" charset="0"/>
              </a:rPr>
              <a:t>a</a:t>
            </a:r>
            <a:r>
              <a:rPr lang="zh-CN" altLang="en-US" b="1" dirty="0" smtClean="0">
                <a:latin typeface="Courier New" panose="02070309020205020404" pitchFamily="49" charset="0"/>
              </a:rPr>
              <a:t>文件</a:t>
            </a:r>
            <a:r>
              <a:rPr lang="en-GB" dirty="0" smtClean="0"/>
              <a:t>, </a:t>
            </a:r>
            <a:r>
              <a:rPr lang="zh-CN" altLang="en-US" dirty="0"/>
              <a:t>遇</a:t>
            </a:r>
            <a:r>
              <a:rPr lang="zh-CN" altLang="en-US" dirty="0" smtClean="0"/>
              <a:t>到目标 </a:t>
            </a:r>
            <a:r>
              <a:rPr lang="en-GB" i="1" dirty="0" err="1" smtClean="0"/>
              <a:t>obj</a:t>
            </a:r>
            <a:r>
              <a:rPr lang="en-GB" dirty="0" smtClean="0"/>
              <a:t>,</a:t>
            </a:r>
            <a:r>
              <a:rPr lang="zh-CN" altLang="en-US" dirty="0"/>
              <a:t>尝试解</a:t>
            </a:r>
            <a:r>
              <a:rPr lang="zh-CN" altLang="en-US" dirty="0" smtClean="0"/>
              <a:t>析列</a:t>
            </a:r>
            <a:r>
              <a:rPr lang="zh-CN" altLang="en-US" dirty="0"/>
              <a:t>表</a:t>
            </a:r>
            <a:r>
              <a:rPr lang="zh-CN" altLang="en-US" dirty="0" smtClean="0"/>
              <a:t>中每</a:t>
            </a:r>
            <a:r>
              <a:rPr lang="zh-CN" altLang="en-US" dirty="0"/>
              <a:t>个未解析</a:t>
            </a:r>
            <a:r>
              <a:rPr lang="zh-CN" altLang="en-US" dirty="0" smtClean="0"/>
              <a:t>的</a:t>
            </a:r>
            <a:r>
              <a:rPr lang="zh-CN" altLang="en-US" dirty="0"/>
              <a:t>符号</a:t>
            </a:r>
            <a:r>
              <a:rPr lang="zh-CN" altLang="en-US" dirty="0" smtClean="0"/>
              <a:t>引</a:t>
            </a:r>
            <a:r>
              <a:rPr lang="zh-CN" altLang="en-US" dirty="0"/>
              <a:t>用，而不是在</a:t>
            </a:r>
            <a:r>
              <a:rPr lang="en-GB" dirty="0" err="1"/>
              <a:t>obj</a:t>
            </a:r>
            <a:r>
              <a:rPr lang="zh-CN" altLang="en-US" dirty="0"/>
              <a:t>中定义的符号</a:t>
            </a:r>
            <a:r>
              <a:rPr lang="zh-CN" altLang="en-US" dirty="0" smtClean="0"/>
              <a:t>。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如果在扫描结束</a:t>
            </a:r>
            <a:r>
              <a:rPr lang="zh-CN" altLang="en-US" dirty="0" smtClean="0"/>
              <a:t>时，在未解析符号列</a:t>
            </a:r>
            <a:r>
              <a:rPr lang="zh-CN" altLang="en-US" dirty="0"/>
              <a:t>表</a:t>
            </a:r>
            <a:r>
              <a:rPr lang="zh-CN" altLang="en-US" dirty="0" smtClean="0"/>
              <a:t>中仍存在任一条</a:t>
            </a:r>
            <a:r>
              <a:rPr lang="zh-CN" altLang="en-US" dirty="0"/>
              <a:t>目，那么</a:t>
            </a:r>
            <a:r>
              <a:rPr lang="zh-CN" altLang="en-US" dirty="0" smtClean="0"/>
              <a:t>就报错！</a:t>
            </a:r>
            <a:endParaRPr lang="en-GB" dirty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问题</a:t>
            </a:r>
            <a:r>
              <a:rPr lang="en-GB" dirty="0" smtClean="0"/>
              <a:t>: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命令</a:t>
            </a:r>
            <a:r>
              <a:rPr lang="zh-CN" altLang="en-US" dirty="0" smtClean="0"/>
              <a:t>行中的顺</a:t>
            </a:r>
            <a:r>
              <a:rPr lang="zh-CN" altLang="en-US" dirty="0"/>
              <a:t>序很重要</a:t>
            </a:r>
            <a:r>
              <a:rPr lang="en-GB" dirty="0" smtClean="0"/>
              <a:t>!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准则</a:t>
            </a:r>
            <a:r>
              <a:rPr lang="en-US" altLang="zh-CN" dirty="0" smtClean="0"/>
              <a:t>:</a:t>
            </a:r>
            <a:r>
              <a:rPr lang="zh-CN" altLang="en-US" dirty="0"/>
              <a:t>将库放在命令行的末</a:t>
            </a:r>
            <a:r>
              <a:rPr lang="zh-CN" altLang="en-US" dirty="0" smtClean="0"/>
              <a:t>尾</a:t>
            </a:r>
            <a:endParaRPr lang="en-GB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5105400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: In function `main':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'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现代的解决方案</a:t>
            </a:r>
            <a:r>
              <a:rPr lang="en-GB" smtClean="0"/>
              <a:t>:</a:t>
            </a:r>
            <a:r>
              <a:rPr lang="zh-CN" altLang="en-US"/>
              <a:t>共享库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800" dirty="0"/>
              <a:t>静态库有以下缺点</a:t>
            </a:r>
            <a:r>
              <a:rPr lang="en-GB" sz="2800" dirty="0" smtClean="0"/>
              <a:t>:</a:t>
            </a:r>
            <a:endParaRPr lang="en-GB" sz="28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 smtClean="0"/>
              <a:t>在保存的可</a:t>
            </a:r>
            <a:r>
              <a:rPr lang="zh-CN" altLang="en-US" sz="2400" dirty="0"/>
              <a:t>执行文件</a:t>
            </a:r>
            <a:r>
              <a:rPr lang="zh-CN" altLang="en-US" sz="2400" dirty="0" smtClean="0"/>
              <a:t>中存在重复</a:t>
            </a:r>
            <a:r>
              <a:rPr lang="en-GB" sz="2400" dirty="0" smtClean="0"/>
              <a:t> (</a:t>
            </a:r>
            <a:r>
              <a:rPr lang="zh-CN" altLang="en-US" sz="2400" dirty="0" smtClean="0"/>
              <a:t>每个函数都需要</a:t>
            </a:r>
            <a:r>
              <a:rPr lang="en-GB" sz="2400" dirty="0" err="1" smtClean="0"/>
              <a:t>libc</a:t>
            </a:r>
            <a:r>
              <a:rPr lang="en-GB" sz="2400" dirty="0" smtClean="0"/>
              <a:t>)</a:t>
            </a: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在运行的可执行文件中重复</a:t>
            </a: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系统库的小错误修复要求每个应用程序显式地重新链</a:t>
            </a:r>
            <a:r>
              <a:rPr lang="zh-CN" altLang="en-US" sz="2400" dirty="0" smtClean="0"/>
              <a:t>接</a:t>
            </a:r>
            <a:endParaRPr lang="en-GB" sz="2400" dirty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800" dirty="0" smtClean="0">
              <a:solidFill>
                <a:srgbClr val="000004"/>
              </a:solidFill>
            </a:endParaRPr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800" dirty="0"/>
              <a:t>现代的解决方案</a:t>
            </a:r>
            <a:r>
              <a:rPr lang="en-GB" altLang="zh-CN" sz="2800" dirty="0"/>
              <a:t>:</a:t>
            </a:r>
            <a:r>
              <a:rPr lang="zh-CN" altLang="en-US" sz="2800" dirty="0"/>
              <a:t>共享</a:t>
            </a:r>
            <a:r>
              <a:rPr lang="zh-CN" altLang="en-US" sz="2800" dirty="0" smtClean="0"/>
              <a:t>库</a:t>
            </a:r>
            <a:endParaRPr lang="en-GB" sz="2800" dirty="0">
              <a:solidFill>
                <a:srgbClr val="000004"/>
              </a:solidFill>
            </a:endParaRPr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包含代码和数据</a:t>
            </a:r>
            <a:r>
              <a:rPr lang="zh-CN" altLang="en-US" sz="2400" dirty="0" smtClean="0"/>
              <a:t>的目标文</a:t>
            </a:r>
            <a:r>
              <a:rPr lang="zh-CN" altLang="en-US" sz="2400" dirty="0"/>
              <a:t>件</a:t>
            </a:r>
            <a:r>
              <a:rPr lang="zh-CN" altLang="en-US" sz="2400" dirty="0" smtClean="0"/>
              <a:t>，在</a:t>
            </a:r>
            <a:r>
              <a:rPr lang="zh-CN" altLang="en-US" sz="2400" dirty="0"/>
              <a:t>它</a:t>
            </a:r>
            <a:r>
              <a:rPr lang="zh-CN" altLang="en-US" sz="2400" dirty="0" smtClean="0"/>
              <a:t>们的加</a:t>
            </a:r>
            <a:r>
              <a:rPr lang="zh-CN" altLang="en-US" sz="2400" dirty="0"/>
              <a:t>载时或运行</a:t>
            </a:r>
            <a:r>
              <a:rPr lang="zh-CN" altLang="en-US" sz="2400" dirty="0" smtClean="0"/>
              <a:t>时，被动</a:t>
            </a:r>
            <a:r>
              <a:rPr lang="zh-CN" altLang="en-US" sz="2400" dirty="0"/>
              <a:t>态地加载并链接到应用程序</a:t>
            </a:r>
            <a:r>
              <a:rPr lang="zh-CN" altLang="en-US" sz="2400" dirty="0" smtClean="0"/>
              <a:t>中</a:t>
            </a:r>
            <a:endParaRPr lang="en-GB" sz="2400" i="1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 smtClean="0"/>
              <a:t>也称</a:t>
            </a:r>
            <a:r>
              <a:rPr lang="en-GB" sz="2400" dirty="0" smtClean="0"/>
              <a:t>: </a:t>
            </a:r>
            <a:r>
              <a:rPr lang="zh-CN" altLang="en-US" sz="2400" dirty="0" smtClean="0"/>
              <a:t>动态链接库</a:t>
            </a:r>
            <a:r>
              <a:rPr lang="en-GB" sz="2400" dirty="0" smtClean="0"/>
              <a:t>, </a:t>
            </a:r>
            <a:r>
              <a:rPr lang="en-GB" sz="2400" dirty="0"/>
              <a:t>DLLs, </a:t>
            </a:r>
            <a:r>
              <a:rPr lang="en-GB" sz="2400" dirty="0">
                <a:latin typeface="Courier New" panose="02070309020205020404"/>
                <a:cs typeface="Courier New" panose="02070309020205020404"/>
              </a:rPr>
              <a:t>.so </a:t>
            </a:r>
            <a:r>
              <a:rPr lang="zh-CN" altLang="en-US" sz="2400" dirty="0">
                <a:cs typeface="Courier New" panose="02070309020205020404"/>
              </a:rPr>
              <a:t>文件</a:t>
            </a:r>
            <a:endParaRPr lang="en-GB" sz="2400" dirty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8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共享</a:t>
            </a:r>
            <a:r>
              <a:rPr lang="zh-CN" altLang="en-US" smtClean="0"/>
              <a:t>库</a:t>
            </a:r>
            <a:r>
              <a:rPr lang="en-GB" smtClean="0"/>
              <a:t> </a:t>
            </a:r>
            <a:r>
              <a:rPr lang="en-GB" dirty="0"/>
              <a:t>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当执</a:t>
            </a:r>
            <a:r>
              <a:rPr lang="zh-CN" altLang="en-US" dirty="0" smtClean="0"/>
              <a:t>行文件第</a:t>
            </a:r>
            <a:r>
              <a:rPr lang="zh-CN" altLang="en-US" dirty="0"/>
              <a:t>一次加载和运行时</a:t>
            </a:r>
            <a:r>
              <a:rPr lang="en-US" altLang="zh-CN" dirty="0"/>
              <a:t>(</a:t>
            </a:r>
            <a:r>
              <a:rPr lang="zh-CN" altLang="en-US" dirty="0"/>
              <a:t>加载时链接</a:t>
            </a:r>
            <a:r>
              <a:rPr lang="en-US" altLang="zh-CN" dirty="0"/>
              <a:t>)</a:t>
            </a:r>
            <a:r>
              <a:rPr lang="zh-CN" altLang="en-US" dirty="0"/>
              <a:t>，动态链接就会出</a:t>
            </a:r>
            <a:r>
              <a:rPr lang="zh-CN" altLang="en-US" dirty="0" smtClean="0"/>
              <a:t>现</a:t>
            </a:r>
            <a:r>
              <a:rPr lang="en-GB" dirty="0" smtClean="0"/>
              <a:t>.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US" altLang="zh-CN" dirty="0"/>
              <a:t>Linux</a:t>
            </a:r>
            <a:r>
              <a:rPr lang="zh-CN" altLang="en-US" dirty="0"/>
              <a:t>的常见情</a:t>
            </a:r>
            <a:r>
              <a:rPr lang="zh-CN" altLang="en-US" dirty="0" smtClean="0"/>
              <a:t>况</a:t>
            </a:r>
            <a:r>
              <a:rPr lang="zh-CN" altLang="en-US" dirty="0"/>
              <a:t>是</a:t>
            </a:r>
            <a:r>
              <a:rPr lang="zh-CN" altLang="en-US" dirty="0" smtClean="0"/>
              <a:t>，</a:t>
            </a:r>
            <a:r>
              <a:rPr lang="zh-CN" altLang="en-US" dirty="0"/>
              <a:t>由动态链接</a:t>
            </a:r>
            <a:r>
              <a:rPr lang="zh-CN" altLang="en-US" dirty="0" smtClean="0"/>
              <a:t>器</a:t>
            </a:r>
            <a:r>
              <a:rPr lang="en-GB" altLang="zh-CN" dirty="0"/>
              <a:t>(</a:t>
            </a:r>
            <a:r>
              <a:rPr lang="en-GB" altLang="zh-CN" b="1" dirty="0">
                <a:latin typeface="Courier New" panose="02070309020205020404" pitchFamily="49" charset="0"/>
              </a:rPr>
              <a:t>ld-linux.so</a:t>
            </a:r>
            <a:r>
              <a:rPr lang="en-GB" altLang="zh-CN" dirty="0">
                <a:latin typeface="Courier New" panose="02070309020205020404" pitchFamily="49" charset="0"/>
              </a:rPr>
              <a:t>)</a:t>
            </a:r>
            <a:r>
              <a:rPr lang="zh-CN" altLang="en-US" dirty="0" smtClean="0"/>
              <a:t>自</a:t>
            </a:r>
            <a:r>
              <a:rPr lang="zh-CN" altLang="en-US" dirty="0"/>
              <a:t>动处</a:t>
            </a:r>
            <a:r>
              <a:rPr lang="zh-CN" altLang="en-US" dirty="0" smtClean="0"/>
              <a:t>理</a:t>
            </a:r>
            <a:r>
              <a:rPr lang="en-GB" dirty="0" smtClean="0"/>
              <a:t>.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标准</a:t>
            </a:r>
            <a:r>
              <a:rPr lang="en-GB" dirty="0" smtClean="0"/>
              <a:t>C </a:t>
            </a:r>
            <a:r>
              <a:rPr lang="zh-CN" altLang="en-US" dirty="0" smtClean="0"/>
              <a:t>库</a:t>
            </a:r>
            <a:r>
              <a:rPr lang="en-GB" dirty="0" smtClean="0"/>
              <a:t> (</a:t>
            </a:r>
            <a:r>
              <a:rPr lang="en-GB" b="1" dirty="0" smtClean="0">
                <a:latin typeface="Courier New" panose="02070309020205020404" pitchFamily="49" charset="0"/>
              </a:rPr>
              <a:t>libc.so</a:t>
            </a:r>
            <a:r>
              <a:rPr lang="en-GB" dirty="0" smtClean="0"/>
              <a:t>)</a:t>
            </a:r>
            <a:r>
              <a:rPr lang="zh-CN" altLang="en-US" dirty="0" smtClean="0"/>
              <a:t>通常是动态链接的</a:t>
            </a:r>
            <a:r>
              <a:rPr lang="en-GB" dirty="0" smtClean="0"/>
              <a:t>. </a:t>
            </a:r>
            <a:endParaRPr lang="en-GB" dirty="0" smtClean="0"/>
          </a:p>
          <a:p>
            <a:pPr>
              <a:spcBef>
                <a:spcPts val="18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动态链接也可以在程序启动后进行</a:t>
            </a:r>
            <a:r>
              <a:rPr lang="en-GB" dirty="0" smtClean="0"/>
              <a:t>(</a:t>
            </a:r>
            <a:r>
              <a:rPr lang="zh-CN" altLang="en-US" dirty="0" smtClean="0"/>
              <a:t>运行时链接</a:t>
            </a:r>
            <a:r>
              <a:rPr lang="en-GB" dirty="0" smtClean="0"/>
              <a:t>).</a:t>
            </a:r>
            <a:endParaRPr lang="en-GB" dirty="0" smtClean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在</a:t>
            </a:r>
            <a:r>
              <a:rPr lang="en-GB" dirty="0"/>
              <a:t>Linux</a:t>
            </a:r>
            <a:r>
              <a:rPr lang="zh-CN" altLang="en-US" dirty="0"/>
              <a:t>中，这是通</a:t>
            </a:r>
            <a:r>
              <a:rPr lang="zh-CN" altLang="en-US" dirty="0" smtClean="0"/>
              <a:t>过调用</a:t>
            </a:r>
            <a:r>
              <a:rPr lang="en-GB" dirty="0" err="1" smtClean="0"/>
              <a:t>dlopen</a:t>
            </a:r>
            <a:r>
              <a:rPr lang="en-GB" dirty="0"/>
              <a:t>()</a:t>
            </a:r>
            <a:r>
              <a:rPr lang="zh-CN" altLang="en-US" dirty="0"/>
              <a:t>接</a:t>
            </a:r>
            <a:r>
              <a:rPr lang="zh-CN" altLang="en-US" dirty="0" smtClean="0"/>
              <a:t>口完</a:t>
            </a:r>
            <a:r>
              <a:rPr lang="zh-CN" altLang="en-US" dirty="0"/>
              <a:t>成</a:t>
            </a:r>
            <a:r>
              <a:rPr lang="zh-CN" altLang="en-US" dirty="0" smtClean="0"/>
              <a:t>的</a:t>
            </a:r>
            <a:r>
              <a:rPr lang="en-GB" dirty="0" smtClean="0">
                <a:latin typeface="Courier New" panose="02070309020205020404" pitchFamily="49" charset="0"/>
              </a:rPr>
              <a:t>.</a:t>
            </a:r>
            <a:endParaRPr lang="en-GB" dirty="0" smtClean="0">
              <a:latin typeface="Courier New" panose="02070309020205020404" pitchFamily="49" charset="0"/>
            </a:endParaRPr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分布式软</a:t>
            </a:r>
            <a:r>
              <a:rPr lang="zh-CN" altLang="en-US" dirty="0" smtClean="0"/>
              <a:t>件</a:t>
            </a:r>
            <a:r>
              <a:rPr lang="en-GB" dirty="0" smtClean="0"/>
              <a:t>.</a:t>
            </a:r>
            <a:endParaRPr lang="en-GB" dirty="0" smtClean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高性能</a:t>
            </a:r>
            <a:r>
              <a:rPr lang="en-GB" dirty="0"/>
              <a:t>web</a:t>
            </a:r>
            <a:r>
              <a:rPr lang="zh-CN" altLang="en-US" dirty="0"/>
              <a:t>服务器</a:t>
            </a:r>
            <a:r>
              <a:rPr lang="en-GB" dirty="0" smtClean="0"/>
              <a:t>. </a:t>
            </a:r>
            <a:endParaRPr lang="en-GB" dirty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运行时</a:t>
            </a:r>
            <a:r>
              <a:rPr lang="zh-CN" altLang="en-US" dirty="0" smtClean="0"/>
              <a:t>库</a:t>
            </a:r>
            <a:r>
              <a:rPr lang="zh-CN" altLang="en-US" dirty="0"/>
              <a:t>打桩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spcBef>
                <a:spcPts val="18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共享</a:t>
            </a:r>
            <a:r>
              <a:rPr lang="zh-CN" altLang="en-US" dirty="0" smtClean="0"/>
              <a:t>库的例</a:t>
            </a:r>
            <a:r>
              <a:rPr lang="zh-CN" altLang="en-US" dirty="0"/>
              <a:t>程可以由多个进程共享</a:t>
            </a:r>
            <a:r>
              <a:rPr lang="en-GB" dirty="0" smtClean="0"/>
              <a:t>.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当我们学习虚拟内存</a:t>
            </a:r>
            <a:r>
              <a:rPr lang="zh-CN" altLang="en-US" dirty="0" smtClean="0"/>
              <a:t>时有更</a:t>
            </a:r>
            <a:r>
              <a:rPr lang="zh-CN" altLang="en-US" dirty="0"/>
              <a:t>多关于</a:t>
            </a:r>
            <a:r>
              <a:rPr lang="zh-CN" altLang="en-US" dirty="0" smtClean="0"/>
              <a:t>这个的内容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在加载</a:t>
            </a:r>
            <a:r>
              <a:rPr lang="zh-CN" altLang="en-US" smtClean="0"/>
              <a:t>时的动</a:t>
            </a:r>
            <a:r>
              <a:rPr lang="zh-CN" altLang="en-US"/>
              <a:t>态链接</a:t>
            </a:r>
            <a:endParaRPr lang="en-GB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翻译器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endParaRPr lang="en-GB" sz="1600" b="1" dirty="0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main2.c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链接器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动态链接器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重定位与符号表信息</a:t>
            </a:r>
            <a:endParaRPr lang="en-GB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代码和数据</a:t>
            </a:r>
            <a:endParaRPr lang="en-GB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可执行目标文</a:t>
            </a:r>
            <a:endParaRPr lang="en-US" altLang="zh-CN" sz="1600" b="1" i="1" smtClean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件部分被链接</a:t>
            </a:r>
            <a:endParaRPr lang="en-GB" sz="1600" b="1" i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可重定位</a:t>
            </a:r>
            <a:endParaRPr lang="en-US" altLang="zh-CN" sz="1600" b="1" i="1" smtClean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目</a:t>
            </a:r>
            <a:r>
              <a:rPr lang="zh-CN" altLang="en-US" sz="1600" i="1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标</a:t>
            </a: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文件</a:t>
            </a:r>
            <a:endParaRPr lang="en-GB" sz="1600" b="1" i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i="1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可执行程序在内存</a:t>
            </a:r>
            <a:r>
              <a:rPr lang="zh-CN" altLang="en-US" sz="1600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中被完</a:t>
            </a:r>
            <a:r>
              <a:rPr lang="zh-CN" altLang="en-US" sz="1600" i="1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全链接</a:t>
            </a:r>
            <a:endParaRPr lang="en-GB" sz="1600" b="1" i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vector.h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加载器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unix&gt; gcc -shared -o libvector.so \</a:t>
            </a:r>
            <a:endParaRPr lang="en-GB" sz="1600" b="1">
              <a:solidFill>
                <a:srgbClr val="99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    addvec.c multvec.c</a:t>
            </a:r>
            <a:endParaRPr lang="en-GB" sz="1600" b="1">
              <a:solidFill>
                <a:srgbClr val="99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在运行</a:t>
            </a:r>
            <a:r>
              <a:rPr lang="zh-CN" altLang="en-US" smtClean="0"/>
              <a:t>时的动</a:t>
            </a:r>
            <a:r>
              <a:rPr lang="zh-CN" altLang="en-US"/>
              <a:t>态链接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10600" cy="5018939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smtClean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动态加载包含</a:t>
            </a:r>
            <a:r>
              <a:rPr lang="fi-FI" sz="1600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smtClean="0">
                <a:solidFill>
                  <a:srgbClr val="CB2418"/>
                </a:solidFill>
                <a:latin typeface="Menlo-Regular"/>
              </a:rPr>
              <a:t>()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的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共享库</a:t>
            </a:r>
            <a:r>
              <a:rPr lang="fi-FI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在运行时的动态链接</a:t>
            </a:r>
            <a:endParaRPr lang="en-GB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5261675" cy="5004191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   ...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/* 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获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取我们刚刚加载的</a:t>
            </a:r>
            <a:r>
              <a:rPr lang="en-US" sz="1600">
                <a:solidFill>
                  <a:srgbClr val="CB2418"/>
                </a:solidFill>
                <a:latin typeface="Menlo-Regular"/>
              </a:rPr>
              <a:t>addvec()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函数的指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针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现在我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们就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可以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像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其他函数一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样调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用</a:t>
            </a:r>
            <a:r>
              <a:rPr lang="en-US" sz="1600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()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smtClean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卸载共享库</a:t>
            </a:r>
            <a:r>
              <a:rPr lang="ro-RO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链接汇总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链接是一个技术：</a:t>
            </a:r>
            <a:r>
              <a:rPr lang="en-US" smtClean="0"/>
              <a:t> </a:t>
            </a:r>
            <a:r>
              <a:rPr lang="zh-CN" altLang="en-US"/>
              <a:t>允许从多个目标文件创建程序</a:t>
            </a:r>
            <a:r>
              <a:rPr lang="en-US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/>
              <a:t>链接可以在程序的生命周期的不同时间发生</a:t>
            </a:r>
            <a:r>
              <a:rPr lang="en-US" smtClean="0"/>
              <a:t>:</a:t>
            </a:r>
            <a:endParaRPr lang="en-US" dirty="0" smtClean="0"/>
          </a:p>
          <a:p>
            <a:pPr lvl="1"/>
            <a:r>
              <a:rPr lang="zh-CN" altLang="en-US" smtClean="0"/>
              <a:t>链接时</a:t>
            </a:r>
            <a:r>
              <a:rPr lang="en-US" altLang="zh-CN"/>
              <a:t>(</a:t>
            </a:r>
            <a:r>
              <a:rPr lang="zh-CN" altLang="en-US"/>
              <a:t>当程序</a:t>
            </a:r>
            <a:r>
              <a:rPr lang="zh-CN" altLang="en-US" smtClean="0"/>
              <a:t>被链接时</a:t>
            </a:r>
            <a:r>
              <a:rPr lang="en-US" altLang="zh-CN" smtClean="0"/>
              <a:t>)  /GCC</a:t>
            </a:r>
            <a:r>
              <a:rPr lang="zh-CN" altLang="en-US" smtClean="0"/>
              <a:t>时（编译时）</a:t>
            </a:r>
            <a:endParaRPr lang="en-US" altLang="zh-CN" smtClean="0"/>
          </a:p>
          <a:p>
            <a:pPr lvl="1"/>
            <a:r>
              <a:rPr lang="zh-CN" altLang="en-US"/>
              <a:t>加载</a:t>
            </a:r>
            <a:r>
              <a:rPr lang="zh-CN" altLang="en-US" smtClean="0"/>
              <a:t>时</a:t>
            </a:r>
            <a:r>
              <a:rPr lang="en-US" altLang="zh-CN" smtClean="0"/>
              <a:t>(</a:t>
            </a:r>
            <a:r>
              <a:rPr lang="zh-CN" altLang="en-US"/>
              <a:t>将程序加载到内存中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zh-CN" altLang="en-US"/>
              <a:t>运行时</a:t>
            </a:r>
            <a:r>
              <a:rPr lang="en-US" altLang="zh-CN"/>
              <a:t>(</a:t>
            </a:r>
            <a:r>
              <a:rPr lang="zh-CN" altLang="en-US"/>
              <a:t>当程序正在执行时</a:t>
            </a:r>
            <a:r>
              <a:rPr lang="en-US" altLang="zh-CN"/>
              <a:t>)</a:t>
            </a:r>
            <a:endParaRPr lang="en-US" smtClean="0"/>
          </a:p>
          <a:p>
            <a:pPr lvl="1"/>
            <a:endParaRPr lang="en-US" smtClean="0"/>
          </a:p>
          <a:p>
            <a:r>
              <a:rPr lang="zh-CN" altLang="en-US"/>
              <a:t>理解链接可以帮助你避免讨厌的错误，让你成为一个</a:t>
            </a:r>
            <a:r>
              <a:rPr lang="zh-CN" altLang="en-US" smtClean="0"/>
              <a:t>更优秀的</a:t>
            </a:r>
            <a:r>
              <a:rPr lang="zh-CN" altLang="en-US"/>
              <a:t>程序员</a:t>
            </a:r>
            <a:r>
              <a:rPr lang="zh-CN" altLang="en-US" smtClean="0"/>
              <a:t>。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要点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/>
              <a:t>案例学习</a:t>
            </a:r>
            <a:r>
              <a:rPr lang="en-US" altLang="zh-CN"/>
              <a:t>: </a:t>
            </a:r>
            <a:r>
              <a:rPr lang="zh-CN" altLang="en-US"/>
              <a:t>库打桩机</a:t>
            </a:r>
            <a:r>
              <a:rPr lang="zh-CN" altLang="en-US" smtClean="0"/>
              <a:t>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案例学习</a:t>
            </a:r>
            <a:r>
              <a:rPr lang="en-US" altLang="zh-CN"/>
              <a:t>: </a:t>
            </a:r>
            <a:r>
              <a:rPr lang="zh-CN" altLang="en-US"/>
              <a:t>库打桩机制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库打桩机制</a:t>
            </a:r>
            <a:r>
              <a:rPr lang="en-GB" sz="2800" dirty="0" smtClean="0"/>
              <a:t>:   </a:t>
            </a:r>
            <a:r>
              <a:rPr lang="zh-CN" altLang="en-US" sz="2800" dirty="0" smtClean="0"/>
              <a:t>强大的链接技术</a:t>
            </a:r>
            <a:r>
              <a:rPr lang="en-US" altLang="zh-CN" sz="2800" dirty="0" smtClean="0"/>
              <a:t>---</a:t>
            </a:r>
            <a:r>
              <a:rPr lang="en-GB" sz="2800" dirty="0" smtClean="0"/>
              <a:t> </a:t>
            </a:r>
            <a:r>
              <a:rPr lang="zh-CN" altLang="en-US" sz="2800" dirty="0" smtClean="0"/>
              <a:t>允许程序员拦截对任意函数的调用</a:t>
            </a:r>
            <a:endParaRPr lang="en-GB" sz="2800" dirty="0" smtClean="0"/>
          </a:p>
          <a:p>
            <a:r>
              <a:rPr lang="zh-CN" altLang="en-US" sz="2800" dirty="0" smtClean="0"/>
              <a:t>打桩可出现在</a:t>
            </a:r>
            <a:r>
              <a:rPr lang="en-GB" sz="2800" dirty="0" smtClean="0"/>
              <a:t>:</a:t>
            </a:r>
            <a:endParaRPr lang="en-GB" sz="2800" dirty="0" smtClean="0"/>
          </a:p>
          <a:p>
            <a:pPr lvl="1"/>
            <a:r>
              <a:rPr lang="zh-CN" altLang="en-US" sz="2400" dirty="0"/>
              <a:t>编译时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源</a:t>
            </a:r>
            <a:r>
              <a:rPr lang="zh-CN" altLang="en-US" sz="2400" dirty="0"/>
              <a:t>代</a:t>
            </a:r>
            <a:r>
              <a:rPr lang="zh-CN" altLang="en-US" sz="2400" dirty="0" smtClean="0"/>
              <a:t>码被编</a:t>
            </a:r>
            <a:r>
              <a:rPr lang="zh-CN" altLang="en-US" sz="2400" dirty="0"/>
              <a:t>译</a:t>
            </a:r>
            <a:r>
              <a:rPr lang="zh-CN" altLang="en-US" sz="2400" dirty="0" smtClean="0"/>
              <a:t>时</a:t>
            </a:r>
            <a:r>
              <a:rPr lang="en-GB" sz="2400" dirty="0" smtClean="0"/>
              <a:t>	</a:t>
            </a:r>
            <a:endParaRPr lang="en-GB" sz="2400" dirty="0" smtClean="0"/>
          </a:p>
          <a:p>
            <a:pPr lvl="1"/>
            <a:r>
              <a:rPr lang="zh-CN" altLang="en-US" sz="2400" dirty="0"/>
              <a:t>链接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当可</a:t>
            </a:r>
            <a:r>
              <a:rPr lang="zh-CN" altLang="en-US" sz="2400" dirty="0" smtClean="0"/>
              <a:t>重定位目标文</a:t>
            </a:r>
            <a:r>
              <a:rPr lang="zh-CN" altLang="en-US" sz="2400" dirty="0"/>
              <a:t>件被静态链</a:t>
            </a:r>
            <a:r>
              <a:rPr lang="zh-CN" altLang="en-US" sz="2400" dirty="0" smtClean="0"/>
              <a:t>接来形</a:t>
            </a:r>
            <a:r>
              <a:rPr lang="zh-CN" altLang="en-US" sz="2400" dirty="0"/>
              <a:t>成一个可执</a:t>
            </a:r>
            <a:r>
              <a:rPr lang="zh-CN" altLang="en-US" sz="2400" dirty="0" smtClean="0"/>
              <a:t>行目</a:t>
            </a:r>
            <a:r>
              <a:rPr lang="zh-CN" altLang="en-US" sz="2400" dirty="0"/>
              <a:t>标</a:t>
            </a:r>
            <a:r>
              <a:rPr lang="zh-CN" altLang="en-US" sz="2400" dirty="0" smtClean="0"/>
              <a:t>文</a:t>
            </a:r>
            <a:r>
              <a:rPr lang="zh-CN" altLang="en-US" sz="2400" dirty="0"/>
              <a:t>件</a:t>
            </a:r>
            <a:r>
              <a:rPr lang="zh-CN" altLang="en-US" sz="2400" dirty="0" smtClean="0"/>
              <a:t>时</a:t>
            </a:r>
            <a:endParaRPr lang="en-GB" sz="2400" dirty="0" smtClean="0"/>
          </a:p>
          <a:p>
            <a:pPr lvl="1"/>
            <a:r>
              <a:rPr lang="zh-CN" altLang="en-US" sz="2400" dirty="0"/>
              <a:t>加载</a:t>
            </a:r>
            <a:r>
              <a:rPr lang="en-US" altLang="zh-CN" sz="2400" dirty="0"/>
              <a:t>/</a:t>
            </a:r>
            <a:r>
              <a:rPr lang="zh-CN" altLang="en-US" sz="2400" dirty="0"/>
              <a:t>运行时</a:t>
            </a:r>
            <a:r>
              <a:rPr lang="en-US" altLang="zh-CN" sz="2400" dirty="0"/>
              <a:t>:</a:t>
            </a:r>
            <a:r>
              <a:rPr lang="zh-CN" altLang="en-US" sz="2400" dirty="0"/>
              <a:t>当一个可执</a:t>
            </a:r>
            <a:r>
              <a:rPr lang="zh-CN" altLang="en-US" sz="2400" dirty="0" smtClean="0"/>
              <a:t>行目标文</a:t>
            </a:r>
            <a:r>
              <a:rPr lang="zh-CN" altLang="en-US" sz="2400" dirty="0"/>
              <a:t>件被加载到内存中，动态链接，然后执</a:t>
            </a:r>
            <a:r>
              <a:rPr lang="zh-CN" altLang="en-US" sz="2400" dirty="0" smtClean="0"/>
              <a:t>行时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静态链接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zh-CN" altLang="en-US" sz="2000">
                <a:latin typeface="Calibri" panose="020F0502020204030204"/>
                <a:cs typeface="Calibri" panose="020F0502020204030204"/>
              </a:rPr>
              <a:t>使用编译器驱动程</a:t>
            </a:r>
            <a:r>
              <a:rPr lang="zh-CN" altLang="en-US" sz="2000" smtClean="0">
                <a:latin typeface="Calibri" panose="020F0502020204030204"/>
                <a:cs typeface="Calibri" panose="020F0502020204030204"/>
              </a:rPr>
              <a:t>序</a:t>
            </a:r>
            <a:r>
              <a:rPr lang="en-US" altLang="zh-CN" sz="2000" i="1">
                <a:latin typeface="Calibri" panose="020F0502020204030204"/>
                <a:cs typeface="Calibri" panose="020F0502020204030204"/>
              </a:rPr>
              <a:t>compiler driver</a:t>
            </a:r>
            <a:r>
              <a:rPr lang="zh-CN" altLang="en-US" sz="2000" smtClean="0">
                <a:latin typeface="Calibri" panose="020F0502020204030204"/>
                <a:cs typeface="Calibri" panose="020F0502020204030204"/>
              </a:rPr>
              <a:t>进行程序的翻</a:t>
            </a:r>
            <a:r>
              <a:rPr lang="zh-CN" altLang="en-US" sz="2000">
                <a:latin typeface="Calibri" panose="020F0502020204030204"/>
                <a:cs typeface="Calibri" panose="020F0502020204030204"/>
              </a:rPr>
              <a:t>译和链</a:t>
            </a:r>
            <a:r>
              <a:rPr lang="zh-CN" altLang="en-US" sz="2000" smtClean="0">
                <a:latin typeface="Calibri" panose="020F0502020204030204"/>
                <a:cs typeface="Calibri" panose="020F0502020204030204"/>
              </a:rPr>
              <a:t>接</a:t>
            </a:r>
            <a:r>
              <a:rPr lang="en-US" sz="2000" smtClean="0">
                <a:latin typeface="Calibri" panose="020F0502020204030204"/>
                <a:cs typeface="Calibri" panose="020F0502020204030204"/>
              </a:rPr>
              <a:t>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</a:rPr>
              <a:t>linux</a:t>
            </a:r>
            <a:r>
              <a:rPr lang="en-US" sz="1800" dirty="0" smtClean="0">
                <a:latin typeface="Courier New" panose="02070309020205020404" pitchFamily="49" charset="0"/>
              </a:rPr>
              <a:t>&gt; </a:t>
            </a:r>
            <a:r>
              <a:rPr lang="en-US" sz="1800" i="1" dirty="0" err="1">
                <a:latin typeface="Courier New" panose="02070309020205020404" pitchFamily="49" charset="0"/>
              </a:rPr>
              <a:t>gcc</a:t>
            </a:r>
            <a:r>
              <a:rPr lang="en-US" sz="1800" i="1" dirty="0">
                <a:latin typeface="Courier New" panose="02070309020205020404" pitchFamily="49" charset="0"/>
              </a:rPr>
              <a:t> </a:t>
            </a:r>
            <a:r>
              <a:rPr lang="en-US" sz="1800" i="1" dirty="0" smtClean="0">
                <a:latin typeface="Courier New" panose="02070309020205020404" pitchFamily="49" charset="0"/>
              </a:rPr>
              <a:t>-</a:t>
            </a:r>
            <a:r>
              <a:rPr lang="en-US" sz="1800" i="1" dirty="0" err="1" smtClean="0">
                <a:latin typeface="Courier New" panose="02070309020205020404" pitchFamily="49" charset="0"/>
              </a:rPr>
              <a:t>Og</a:t>
            </a:r>
            <a:r>
              <a:rPr lang="en-US" sz="1800" i="1" dirty="0" smtClean="0">
                <a:latin typeface="Courier New" panose="02070309020205020404" pitchFamily="49" charset="0"/>
              </a:rPr>
              <a:t> -</a:t>
            </a:r>
            <a:r>
              <a:rPr lang="en-US" sz="1800" i="1" dirty="0">
                <a:latin typeface="Courier New" panose="02070309020205020404" pitchFamily="49" charset="0"/>
              </a:rPr>
              <a:t>o </a:t>
            </a:r>
            <a:r>
              <a:rPr lang="en-US" sz="1800" i="1" dirty="0" err="1" smtClean="0">
                <a:latin typeface="Courier New" panose="02070309020205020404" pitchFamily="49" charset="0"/>
              </a:rPr>
              <a:t>prog</a:t>
            </a:r>
            <a:r>
              <a:rPr lang="en-US" sz="1800" i="1" dirty="0" smtClean="0">
                <a:latin typeface="Courier New" panose="02070309020205020404" pitchFamily="49" charset="0"/>
              </a:rPr>
              <a:t> </a:t>
            </a:r>
            <a:r>
              <a:rPr lang="en-US" sz="1800" i="1" dirty="0" err="1">
                <a:latin typeface="Courier New" panose="02070309020205020404" pitchFamily="49" charset="0"/>
              </a:rPr>
              <a:t>main.c</a:t>
            </a:r>
            <a:r>
              <a:rPr lang="en-US" sz="1800" i="1" dirty="0">
                <a:latin typeface="Courier New" panose="02070309020205020404" pitchFamily="49" charset="0"/>
              </a:rPr>
              <a:t> </a:t>
            </a:r>
            <a:r>
              <a:rPr lang="en-US" sz="1800" i="1" dirty="0" err="1" smtClean="0">
                <a:latin typeface="Courier New" panose="02070309020205020404" pitchFamily="49" charset="0"/>
              </a:rPr>
              <a:t>sum.c</a:t>
            </a:r>
            <a:endParaRPr lang="en-US" sz="1800" i="1" dirty="0">
              <a:latin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</a:rPr>
              <a:t>linux</a:t>
            </a:r>
            <a:r>
              <a:rPr lang="en-US" sz="1800" dirty="0" smtClean="0">
                <a:latin typeface="Courier New" panose="02070309020205020404" pitchFamily="49" charset="0"/>
              </a:rPr>
              <a:t>&gt; </a:t>
            </a:r>
            <a:r>
              <a:rPr lang="en-US" sz="1800" i="1" dirty="0">
                <a:latin typeface="Courier New" panose="02070309020205020404" pitchFamily="49" charset="0"/>
              </a:rPr>
              <a:t>./</a:t>
            </a:r>
            <a:r>
              <a:rPr lang="en-US" sz="1800" i="1" dirty="0" err="1" smtClean="0">
                <a:latin typeface="Courier New" panose="02070309020205020404" pitchFamily="49" charset="0"/>
              </a:rPr>
              <a:t>prog</a:t>
            </a:r>
            <a:endParaRPr lang="en-US" sz="1800" i="1" dirty="0">
              <a:latin typeface="Courier New" panose="02070309020205020404" pitchFamily="49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>
                <a:latin typeface="Calibri" panose="020F0502020204030204"/>
                <a:cs typeface="Calibri" panose="020F0502020204030204"/>
              </a:rPr>
              <a:t>Linker (ld)</a:t>
            </a:r>
            <a:endParaRPr lang="en-US"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Translators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(</a:t>
            </a:r>
            <a:r>
              <a:rPr lang="en-US" sz="1800" dirty="0" err="1">
                <a:latin typeface="Calibri" panose="020F0502020204030204"/>
                <a:cs typeface="Calibri" panose="020F0502020204030204"/>
              </a:rPr>
              <a:t>cpp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, cc1, as)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main.c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anose="02070309020205020404"/>
                <a:cs typeface="Courier New" panose="02070309020205020404"/>
              </a:rPr>
              <a:t>main.o</a:t>
            </a:r>
            <a:endParaRPr lang="en-US"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Translators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(</a:t>
            </a:r>
            <a:r>
              <a:rPr lang="en-US" sz="1800" dirty="0" err="1">
                <a:latin typeface="Calibri" panose="020F0502020204030204"/>
                <a:cs typeface="Calibri" panose="020F0502020204030204"/>
              </a:rPr>
              <a:t>cpp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, cc1, as)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sum.c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sum.o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prog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877163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源程序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3185487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分开编译成</a:t>
            </a:r>
            <a:r>
              <a:rPr lang="zh-CN" altLang="en-US" sz="1800" i="1" u="sng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可重定位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目标文件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5187950" cy="64516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完全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连接的</a:t>
            </a:r>
            <a:r>
              <a:rPr lang="zh-CN" altLang="en-US" sz="1800" i="1" u="sng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可执行的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目标文件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包括</a:t>
            </a:r>
            <a:r>
              <a:rPr lang="en-US" altLang="zh-CN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main.c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与</a:t>
            </a:r>
            <a:r>
              <a:rPr lang="en-US" altLang="zh-CN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sum.c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定义的所有函数的代码和数据</a:t>
            </a:r>
            <a:r>
              <a:rPr 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zh-CN" altLang="en-US" smtClean="0"/>
              <a:t>些</a:t>
            </a:r>
            <a:r>
              <a:rPr lang="zh-CN" altLang="en-US"/>
              <a:t>打桩</a:t>
            </a:r>
            <a:r>
              <a:rPr lang="zh-CN" altLang="en-US" smtClean="0"/>
              <a:t>应</a:t>
            </a:r>
            <a:r>
              <a:rPr lang="zh-CN" altLang="en-US"/>
              <a:t>用程序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GB" dirty="0" smtClean="0"/>
          </a:p>
          <a:p>
            <a:pPr lvl="1"/>
            <a:r>
              <a:rPr lang="zh-CN" altLang="en-US" dirty="0" smtClean="0"/>
              <a:t>监禁</a:t>
            </a:r>
            <a:r>
              <a:rPr lang="en-US" altLang="zh-CN" b="1" dirty="0"/>
              <a:t>confinement</a:t>
            </a:r>
            <a:r>
              <a:rPr lang="en-GB" dirty="0" smtClean="0"/>
              <a:t> (</a:t>
            </a:r>
            <a:r>
              <a:rPr lang="zh-CN" altLang="en-US" dirty="0" smtClean="0"/>
              <a:t>沙箱</a:t>
            </a:r>
            <a:r>
              <a:rPr lang="en-GB" dirty="0" smtClean="0"/>
              <a:t>sandboxing)</a:t>
            </a:r>
            <a:endParaRPr lang="en-GB" dirty="0" smtClean="0"/>
          </a:p>
          <a:p>
            <a:pPr lvl="1"/>
            <a:r>
              <a:rPr lang="zh-CN" altLang="en-US" dirty="0"/>
              <a:t>在幕后加</a:t>
            </a:r>
            <a:r>
              <a:rPr lang="zh-CN" altLang="en-US" dirty="0" smtClean="0"/>
              <a:t>密</a:t>
            </a:r>
            <a:endParaRPr lang="en-GB" dirty="0" smtClean="0"/>
          </a:p>
          <a:p>
            <a:r>
              <a:rPr lang="zh-CN" altLang="en-US" dirty="0" smtClean="0"/>
              <a:t>调试</a:t>
            </a:r>
            <a:endParaRPr lang="en-US" dirty="0" smtClean="0"/>
          </a:p>
          <a:p>
            <a:pPr lvl="1"/>
            <a:r>
              <a:rPr lang="en-US" altLang="zh-CN" dirty="0"/>
              <a:t>2014</a:t>
            </a:r>
            <a:r>
              <a:rPr lang="zh-CN" altLang="en-US" dirty="0"/>
              <a:t>年，两名</a:t>
            </a:r>
            <a:r>
              <a:rPr lang="en-US" dirty="0"/>
              <a:t>Facebook</a:t>
            </a:r>
            <a:r>
              <a:rPr lang="zh-CN" altLang="en-US" dirty="0"/>
              <a:t>工程</a:t>
            </a:r>
            <a:r>
              <a:rPr lang="zh-CN" altLang="en-US" dirty="0" smtClean="0"/>
              <a:t>师</a:t>
            </a:r>
            <a:r>
              <a:rPr lang="zh-CN" altLang="en-US" dirty="0"/>
              <a:t>使</a:t>
            </a:r>
            <a:r>
              <a:rPr lang="zh-CN" altLang="en-US" dirty="0" smtClean="0"/>
              <a:t>用了打桩机制，</a:t>
            </a:r>
            <a:r>
              <a:rPr lang="zh-CN" altLang="en-US" dirty="0"/>
              <a:t>调试</a:t>
            </a:r>
            <a:r>
              <a:rPr lang="zh-CN" altLang="en-US" dirty="0" smtClean="0"/>
              <a:t>了他</a:t>
            </a:r>
            <a:r>
              <a:rPr lang="zh-CN" altLang="en-US" dirty="0"/>
              <a:t>们的</a:t>
            </a:r>
            <a:r>
              <a:rPr lang="en-US" dirty="0"/>
              <a:t>iPhone</a:t>
            </a:r>
            <a:r>
              <a:rPr lang="zh-CN" altLang="en-US" dirty="0"/>
              <a:t>应用程序</a:t>
            </a:r>
            <a:r>
              <a:rPr lang="zh-CN" altLang="en-US" dirty="0" smtClean="0"/>
              <a:t>中一</a:t>
            </a:r>
            <a:r>
              <a:rPr lang="zh-CN" altLang="en-US" dirty="0"/>
              <a:t>个危险的</a:t>
            </a:r>
            <a:r>
              <a:rPr lang="en-US" altLang="zh-CN" dirty="0"/>
              <a:t>1</a:t>
            </a:r>
            <a:r>
              <a:rPr lang="zh-CN" altLang="en-US" dirty="0" smtClean="0"/>
              <a:t>年之久的</a:t>
            </a:r>
            <a:r>
              <a:rPr lang="en-US" altLang="zh-CN" dirty="0" smtClean="0"/>
              <a:t>bug</a:t>
            </a:r>
            <a:endParaRPr lang="en-US" dirty="0"/>
          </a:p>
          <a:p>
            <a:pPr lvl="1"/>
            <a:r>
              <a:rPr lang="en-US" altLang="zh-CN" dirty="0"/>
              <a:t>SPDY</a:t>
            </a:r>
            <a:r>
              <a:rPr lang="zh-CN" altLang="en-US" dirty="0"/>
              <a:t>网络堆栈中的代码正在写入错误的位</a:t>
            </a:r>
            <a:r>
              <a:rPr lang="zh-CN" altLang="en-US" dirty="0" smtClean="0"/>
              <a:t>置</a:t>
            </a:r>
            <a:endParaRPr lang="en-US" dirty="0"/>
          </a:p>
          <a:p>
            <a:pPr lvl="1"/>
            <a:r>
              <a:rPr lang="zh-CN" altLang="en-US" dirty="0"/>
              <a:t>通过拦截</a:t>
            </a:r>
            <a:r>
              <a:rPr lang="en-US" altLang="zh-CN" dirty="0" err="1" smtClean="0"/>
              <a:t>Posix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write</a:t>
            </a:r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</a:t>
            </a:r>
            <a:r>
              <a:rPr lang="en-US" altLang="zh-CN" dirty="0"/>
              <a:t>write, </a:t>
            </a:r>
            <a:r>
              <a:rPr lang="en-US" altLang="zh-CN" dirty="0" err="1"/>
              <a:t>writev</a:t>
            </a:r>
            <a:r>
              <a:rPr lang="en-US" altLang="zh-CN" dirty="0"/>
              <a:t>, </a:t>
            </a:r>
            <a:r>
              <a:rPr lang="en-US" altLang="zh-CN" dirty="0" err="1"/>
              <a:t>pwrite</a:t>
            </a:r>
            <a:r>
              <a:rPr lang="en-US" altLang="zh-CN" dirty="0" smtClean="0"/>
              <a:t>)</a:t>
            </a:r>
            <a:r>
              <a:rPr lang="zh-CN" altLang="en-US" dirty="0"/>
              <a:t>来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zh-CN" altLang="en-US" sz="1600" dirty="0"/>
              <a:t>来源</a:t>
            </a:r>
            <a:r>
              <a:rPr lang="en-US" sz="1600" dirty="0" smtClean="0"/>
              <a:t>:  Facebook engineering blog post at 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https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://code.facebook.com/posts/313033472212144/debugging-file-corruption-on-ios/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一些打桩应用程序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zh-CN" altLang="en-US" b="0" dirty="0"/>
              <a:t>监控</a:t>
            </a:r>
            <a:r>
              <a:rPr lang="zh-CN" altLang="en-US" b="0" dirty="0" smtClean="0"/>
              <a:t>和性能分析</a:t>
            </a:r>
            <a:r>
              <a:rPr lang="en-US" altLang="zh-CN" b="0" dirty="0" smtClean="0"/>
              <a:t>---</a:t>
            </a:r>
            <a:r>
              <a:rPr lang="zh-CN" altLang="en-US" b="0" dirty="0" smtClean="0"/>
              <a:t>各种监控与分析软件、生成日志等</a:t>
            </a:r>
            <a:endParaRPr lang="en-GB" dirty="0"/>
          </a:p>
          <a:p>
            <a:pPr lvl="1"/>
            <a:r>
              <a:rPr lang="zh-CN" altLang="en-US" dirty="0" smtClean="0"/>
              <a:t>计算函</a:t>
            </a:r>
            <a:r>
              <a:rPr lang="zh-CN" altLang="en-US" dirty="0"/>
              <a:t>数调用</a:t>
            </a:r>
            <a:r>
              <a:rPr lang="zh-CN" altLang="en-US" dirty="0" smtClean="0"/>
              <a:t>的次数</a:t>
            </a:r>
            <a:endParaRPr lang="en-GB" dirty="0" smtClean="0"/>
          </a:p>
          <a:p>
            <a:pPr lvl="1"/>
            <a:r>
              <a:rPr lang="zh-CN" altLang="en-US" dirty="0" smtClean="0"/>
              <a:t>描述个性化的调用地点</a:t>
            </a:r>
            <a:r>
              <a:rPr lang="en-GB" altLang="zh-CN" dirty="0"/>
              <a:t>sites</a:t>
            </a:r>
            <a:r>
              <a:rPr lang="zh-CN" altLang="en-US" dirty="0" smtClean="0"/>
              <a:t>和</a:t>
            </a:r>
            <a:r>
              <a:rPr lang="zh-CN" altLang="en-US" dirty="0"/>
              <a:t>函数的参</a:t>
            </a:r>
            <a:r>
              <a:rPr lang="zh-CN" altLang="en-US" dirty="0" smtClean="0"/>
              <a:t>数</a:t>
            </a:r>
            <a:endParaRPr lang="en-GB" dirty="0" smtClean="0"/>
          </a:p>
          <a:p>
            <a:pPr lvl="1"/>
            <a:r>
              <a:rPr lang="en-GB" dirty="0" err="1" smtClean="0"/>
              <a:t>Malloc</a:t>
            </a:r>
            <a:r>
              <a:rPr lang="en-GB" dirty="0" smtClean="0"/>
              <a:t> </a:t>
            </a:r>
            <a:r>
              <a:rPr lang="zh-CN" altLang="en-US" dirty="0" smtClean="0"/>
              <a:t>跟踪</a:t>
            </a:r>
            <a:endParaRPr lang="en-GB" dirty="0" smtClean="0"/>
          </a:p>
          <a:p>
            <a:pPr lvl="2"/>
            <a:r>
              <a:rPr lang="zh-CN" altLang="en-US" dirty="0" smtClean="0"/>
              <a:t>检测内存泄露</a:t>
            </a:r>
            <a:endParaRPr lang="en-GB" dirty="0"/>
          </a:p>
          <a:p>
            <a:pPr lvl="2"/>
            <a:r>
              <a:rPr lang="zh-CN" altLang="en-US" b="1" dirty="0">
                <a:solidFill>
                  <a:srgbClr val="C00000"/>
                </a:solidFill>
              </a:rPr>
              <a:t>生成地址痕</a:t>
            </a:r>
            <a:r>
              <a:rPr lang="zh-CN" altLang="en-US" b="1" dirty="0" smtClean="0">
                <a:solidFill>
                  <a:srgbClr val="C00000"/>
                </a:solidFill>
              </a:rPr>
              <a:t>迹</a:t>
            </a:r>
            <a:r>
              <a:rPr lang="en-GB" b="1" dirty="0" smtClean="0">
                <a:solidFill>
                  <a:srgbClr val="C00000"/>
                </a:solidFill>
              </a:rPr>
              <a:t>traces</a:t>
            </a:r>
            <a:endParaRPr lang="en-GB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程序实例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4304478"/>
          </a:xfrm>
        </p:spPr>
        <p:txBody>
          <a:bodyPr/>
          <a:lstStyle/>
          <a:p>
            <a:r>
              <a:rPr lang="zh-CN" altLang="en-US" smtClean="0"/>
              <a:t>目标</a:t>
            </a:r>
            <a:r>
              <a:rPr lang="en-US" smtClean="0"/>
              <a:t>:</a:t>
            </a:r>
            <a:r>
              <a:rPr lang="zh-CN" altLang="en-US"/>
              <a:t>跟踪已分配</a:t>
            </a:r>
            <a:r>
              <a:rPr lang="zh-CN" altLang="en-US" smtClean="0"/>
              <a:t>和</a:t>
            </a:r>
            <a:r>
              <a:rPr lang="zh-CN" altLang="en-US"/>
              <a:t>自</a:t>
            </a:r>
            <a:r>
              <a:rPr lang="zh-CN" altLang="en-US" smtClean="0"/>
              <a:t>由内存块</a:t>
            </a:r>
            <a:r>
              <a:rPr lang="zh-CN" altLang="en-US"/>
              <a:t>的地址和大小，不破坏程序，也不修改源代</a:t>
            </a:r>
            <a:r>
              <a:rPr lang="zh-CN" altLang="en-US" smtClean="0"/>
              <a:t>码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smtClean="0"/>
              <a:t>三个解决方案</a:t>
            </a:r>
            <a:r>
              <a:rPr lang="en-US" smtClean="0"/>
              <a:t>:  </a:t>
            </a:r>
            <a:r>
              <a:rPr lang="zh-CN" altLang="en-US" b="0" smtClean="0"/>
              <a:t>在</a:t>
            </a:r>
            <a:r>
              <a:rPr lang="zh-CN" altLang="en-US" b="0"/>
              <a:t>编译时、链接</a:t>
            </a:r>
            <a:r>
              <a:rPr lang="zh-CN" altLang="en-US" b="0" smtClean="0"/>
              <a:t>时和</a:t>
            </a:r>
            <a:r>
              <a:rPr lang="zh-CN" altLang="en-US" b="0"/>
              <a:t>加载</a:t>
            </a:r>
            <a:r>
              <a:rPr lang="en-US" altLang="zh-CN" b="0"/>
              <a:t>/</a:t>
            </a:r>
            <a:r>
              <a:rPr lang="zh-CN" altLang="en-US" b="0"/>
              <a:t>运行时对</a:t>
            </a:r>
            <a:r>
              <a:rPr lang="en-US" altLang="zh-CN" b="0"/>
              <a:t>lib malloc</a:t>
            </a:r>
            <a:r>
              <a:rPr lang="zh-CN" altLang="en-US" b="0"/>
              <a:t>和</a:t>
            </a:r>
            <a:r>
              <a:rPr lang="en-US" altLang="zh-CN" b="0"/>
              <a:t>free</a:t>
            </a:r>
            <a:r>
              <a:rPr lang="zh-CN" altLang="en-US" b="0"/>
              <a:t>函数进</a:t>
            </a:r>
            <a:r>
              <a:rPr lang="zh-CN" altLang="en-US" b="0" smtClean="0"/>
              <a:t>行</a:t>
            </a:r>
            <a:r>
              <a:rPr lang="zh-CN" altLang="en-US" b="0"/>
              <a:t>打</a:t>
            </a:r>
            <a:r>
              <a:rPr lang="zh-CN" altLang="en-US" b="0" smtClean="0"/>
              <a:t>桩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int.c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时打桩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自己记录统计分析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编译时打桩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 smtClean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intc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-DCOMPILETIME -c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-I.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mymalloc.o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runc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malloc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(32)=0x1edc010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free(0x1edc010)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  <a:p>
            <a:endParaRPr lang="en-US" sz="1800" dirty="0" smtClean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zh-CN" altLang="en-US" dirty="0" smtClean="0"/>
              <a:t>链接时打桩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链接时打桩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 smtClean="0"/>
              <a:t>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 smtClean="0"/>
              <a:t>” </a:t>
            </a:r>
            <a:r>
              <a:rPr lang="zh-CN" altLang="en-US" dirty="0" smtClean="0"/>
              <a:t>标</a:t>
            </a:r>
            <a:r>
              <a:rPr lang="zh-CN" altLang="en-US" dirty="0"/>
              <a:t>志将参数传递给链接器，将每个逗号替换为空</a:t>
            </a:r>
            <a:r>
              <a:rPr lang="zh-CN" altLang="en-US" dirty="0" smtClean="0"/>
              <a:t>格</a:t>
            </a:r>
            <a:endParaRPr lang="en-US" dirty="0" smtClean="0"/>
          </a:p>
          <a:p>
            <a:r>
              <a:rPr lang="en-US" dirty="0" smtClean="0"/>
              <a:t> “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--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zh-CN" altLang="en-US" dirty="0" smtClean="0">
                <a:latin typeface="Courier New" panose="02070309020205020404"/>
                <a:cs typeface="Courier New" panose="02070309020205020404"/>
              </a:rPr>
              <a:t>参数 </a:t>
            </a:r>
            <a:r>
              <a:rPr lang="zh-CN" altLang="en-US" b="0" dirty="0" smtClean="0"/>
              <a:t>指</a:t>
            </a:r>
            <a:r>
              <a:rPr lang="zh-CN" altLang="en-US" b="0" dirty="0"/>
              <a:t>示链接器以一种特殊的方式解析引</a:t>
            </a:r>
            <a:r>
              <a:rPr lang="zh-CN" altLang="en-US" b="0" dirty="0" smtClean="0"/>
              <a:t>用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malloc</a:t>
            </a:r>
            <a:r>
              <a:rPr lang="en-US" dirty="0" smtClean="0"/>
              <a:t> </a:t>
            </a:r>
            <a:r>
              <a:rPr lang="zh-CN" altLang="en-US" dirty="0" smtClean="0"/>
              <a:t>的引用，必须被解析为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__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wrap_malloc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lvl="1"/>
            <a:r>
              <a:rPr lang="zh-CN" altLang="en-US" dirty="0" smtClean="0">
                <a:latin typeface="Calibri" panose="020F0502020204030204"/>
                <a:cs typeface="Calibri" panose="020F0502020204030204"/>
              </a:rPr>
              <a:t>对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__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real_malloc</a:t>
            </a:r>
            <a:r>
              <a:rPr lang="en-US" dirty="0" smtClean="0"/>
              <a:t> </a:t>
            </a:r>
            <a:r>
              <a:rPr lang="zh-CN" altLang="en-US" dirty="0" smtClean="0"/>
              <a:t>必须被解析为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intl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-DLINKTIME -c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-c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Wl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,--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wrap,malloc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Wl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,--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wrap,free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intl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int.o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mymalloc.o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runl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fi-FI" sz="1800" b="0" dirty="0">
                <a:latin typeface="Courier New" panose="02070309020205020404"/>
                <a:cs typeface="Courier New" panose="02070309020205020404"/>
              </a:rPr>
              <a:t>malloc(32) = 0x1aa0010</a:t>
            </a:r>
            <a:endParaRPr lang="fi-FI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free(0x1aa0010)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mtClean="0"/>
              <a:t>加载</a:t>
            </a:r>
            <a:r>
              <a:rPr lang="en-US" altLang="zh-CN" smtClean="0"/>
              <a:t>/</a:t>
            </a:r>
            <a:r>
              <a:rPr lang="zh-CN" altLang="en-US" smtClean="0"/>
              <a:t>运行时打桩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/>
              <a:t>运行时打桩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/>
              <a:t>运行时打桩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762999" cy="1447800"/>
          </a:xfrm>
        </p:spPr>
        <p:txBody>
          <a:bodyPr/>
          <a:lstStyle/>
          <a:p>
            <a:r>
              <a:rPr lang="en-US" altLang="zh-CN" dirty="0" smtClean="0">
                <a:latin typeface="Courier New" panose="02070309020205020404"/>
                <a:cs typeface="Courier New" panose="02070309020205020404"/>
              </a:rPr>
              <a:t>LD_PRELOAD</a:t>
            </a:r>
            <a:r>
              <a:rPr lang="zh-CN" altLang="en-US" dirty="0" smtClean="0"/>
              <a:t>环</a:t>
            </a:r>
            <a:r>
              <a:rPr lang="zh-CN" altLang="en-US" dirty="0"/>
              <a:t>境变量告诉动态链接</a:t>
            </a:r>
            <a:r>
              <a:rPr lang="zh-CN" altLang="en-US" dirty="0" smtClean="0"/>
              <a:t>器，首先</a:t>
            </a:r>
            <a:r>
              <a:rPr lang="zh-CN" altLang="en-US" dirty="0"/>
              <a:t>通过</a:t>
            </a:r>
            <a:r>
              <a:rPr lang="zh-CN" altLang="en-US" dirty="0" smtClean="0"/>
              <a:t>查看</a:t>
            </a:r>
            <a:r>
              <a:rPr lang="en-US" altLang="zh-CN" dirty="0" smtClean="0">
                <a:latin typeface="Courier New" panose="02070309020205020404"/>
                <a:cs typeface="Courier New" panose="02070309020205020404"/>
              </a:rPr>
              <a:t>mymalloc.so</a:t>
            </a:r>
            <a:r>
              <a:rPr lang="zh-CN" altLang="en-US" dirty="0" smtClean="0"/>
              <a:t>，解析未</a:t>
            </a:r>
            <a:r>
              <a:rPr lang="zh-CN" altLang="en-US" dirty="0"/>
              <a:t>解析</a:t>
            </a:r>
            <a:r>
              <a:rPr lang="zh-CN" altLang="en-US" dirty="0" smtClean="0"/>
              <a:t>的符号引用</a:t>
            </a:r>
            <a:r>
              <a:rPr lang="en-US" dirty="0" smtClean="0"/>
              <a:t>(</a:t>
            </a:r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r>
              <a:rPr lang="en-US" altLang="zh-CN" dirty="0" err="1" smtClean="0">
                <a:latin typeface="Courier New" panose="02070309020205020404"/>
                <a:cs typeface="Courier New" panose="02070309020205020404"/>
              </a:rPr>
              <a:t>malloc</a:t>
            </a:r>
            <a:r>
              <a:rPr lang="en-US" altLang="zh-CN" dirty="0" smtClean="0">
                <a:latin typeface="Courier New" panose="02070309020205020404"/>
                <a:cs typeface="Courier New" panose="02070309020205020404"/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intr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-DRUNTIME -shared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fpic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mymalloc.so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ldl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intr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runr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(LD_PRELOAD="./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mymalloc.so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" 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intr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fi-FI" sz="1800" b="0" dirty="0">
                <a:latin typeface="Courier New" panose="02070309020205020404"/>
                <a:cs typeface="Courier New" panose="02070309020205020404"/>
              </a:rPr>
              <a:t>malloc(32) = 0xe60010</a:t>
            </a:r>
            <a:endParaRPr lang="fi-FI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free(0xe60010)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为什么用链接器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600199"/>
            <a:ext cx="7896225" cy="4733925"/>
          </a:xfrm>
        </p:spPr>
        <p:txBody>
          <a:bodyPr/>
          <a:lstStyle/>
          <a:p>
            <a:r>
              <a:rPr lang="zh-CN" altLang="en-US" sz="3200" dirty="0" smtClean="0"/>
              <a:t>理由</a:t>
            </a:r>
            <a:r>
              <a:rPr lang="en-US" sz="3200" dirty="0" smtClean="0"/>
              <a:t> 1: </a:t>
            </a:r>
            <a:r>
              <a:rPr lang="zh-CN" altLang="en-US" sz="3200" dirty="0" smtClean="0"/>
              <a:t>模块化</a:t>
            </a:r>
            <a:endParaRPr lang="en-US" sz="3200" dirty="0" smtClean="0"/>
          </a:p>
          <a:p>
            <a:endParaRPr lang="en-US" sz="3200" dirty="0" smtClean="0"/>
          </a:p>
          <a:p>
            <a:pPr lvl="1"/>
            <a:r>
              <a:rPr lang="zh-CN" altLang="en-US" sz="2800" dirty="0"/>
              <a:t>程序可以编写为一个较小的源文件的集合，而不是一</a:t>
            </a:r>
            <a:r>
              <a:rPr lang="zh-CN" altLang="en-US" sz="2800" dirty="0" smtClean="0"/>
              <a:t>个整体巨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的一团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zh-CN" altLang="en-US" sz="2800" dirty="0"/>
              <a:t>可以构建公共函数</a:t>
            </a:r>
            <a:r>
              <a:rPr lang="zh-CN" altLang="en-US" sz="2800" dirty="0" smtClean="0"/>
              <a:t>库</a:t>
            </a:r>
            <a:r>
              <a:rPr lang="en-US" sz="2800" dirty="0" smtClean="0"/>
              <a:t> (</a:t>
            </a:r>
            <a:r>
              <a:rPr lang="zh-CN" altLang="en-US" sz="2800" dirty="0"/>
              <a:t>稍后详</a:t>
            </a:r>
            <a:r>
              <a:rPr lang="zh-CN" altLang="en-US" sz="2800" dirty="0" smtClean="0"/>
              <a:t>述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lvl="2"/>
            <a:r>
              <a:rPr lang="zh-CN" altLang="en-US" sz="2800" dirty="0"/>
              <a:t>例如</a:t>
            </a:r>
            <a:r>
              <a:rPr lang="en-US" sz="2800" dirty="0" smtClean="0"/>
              <a:t>, </a:t>
            </a:r>
            <a:r>
              <a:rPr lang="zh-CN" altLang="en-US" sz="2800" dirty="0" smtClean="0"/>
              <a:t>数学运算库</a:t>
            </a:r>
            <a:r>
              <a:rPr lang="en-US" sz="2800" dirty="0" smtClean="0"/>
              <a:t>, </a:t>
            </a:r>
            <a:r>
              <a:rPr lang="zh-CN" altLang="en-US" sz="2800" dirty="0" smtClean="0"/>
              <a:t>标准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库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打桩回顾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编译</a:t>
            </a:r>
            <a:r>
              <a:rPr lang="zh-CN" altLang="en-US" sz="2800" dirty="0" smtClean="0"/>
              <a:t>时</a:t>
            </a:r>
            <a:endParaRPr lang="en-US" sz="2800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en-US" sz="2400" dirty="0" err="1"/>
              <a:t>malloc</a:t>
            </a:r>
            <a:r>
              <a:rPr lang="en-US" sz="2400" dirty="0"/>
              <a:t>/free</a:t>
            </a:r>
            <a:r>
              <a:rPr lang="zh-CN" altLang="en-US" sz="2400" dirty="0" smtClean="0"/>
              <a:t>的显式调</a:t>
            </a:r>
            <a:r>
              <a:rPr lang="zh-CN" altLang="en-US" sz="2400" dirty="0"/>
              <a:t>用将宏扩展到对</a:t>
            </a:r>
            <a:r>
              <a:rPr lang="en-US" sz="2400" dirty="0" err="1"/>
              <a:t>mymalloc</a:t>
            </a:r>
            <a:r>
              <a:rPr lang="en-US" sz="2400" dirty="0"/>
              <a:t>/</a:t>
            </a:r>
            <a:r>
              <a:rPr lang="en-US" sz="2400" dirty="0" err="1"/>
              <a:t>myfree</a:t>
            </a:r>
            <a:r>
              <a:rPr lang="zh-CN" altLang="en-US" sz="2400" dirty="0"/>
              <a:t>的调</a:t>
            </a:r>
            <a:r>
              <a:rPr lang="zh-CN" altLang="en-US" sz="2400" dirty="0" smtClean="0"/>
              <a:t>用</a:t>
            </a:r>
            <a:endParaRPr lang="en-US" sz="2400" dirty="0" smtClean="0"/>
          </a:p>
          <a:p>
            <a:r>
              <a:rPr lang="zh-CN" altLang="en-US" sz="2800" dirty="0"/>
              <a:t>链接</a:t>
            </a:r>
            <a:r>
              <a:rPr lang="zh-CN" altLang="en-US" sz="2800" dirty="0" smtClean="0"/>
              <a:t>时</a:t>
            </a:r>
            <a:endParaRPr lang="en-US" sz="2800" dirty="0" smtClean="0"/>
          </a:p>
          <a:p>
            <a:pPr lvl="1"/>
            <a:r>
              <a:rPr lang="zh-CN" altLang="en-US" sz="2400" dirty="0"/>
              <a:t>使用链接技</a:t>
            </a:r>
            <a:r>
              <a:rPr lang="zh-CN" altLang="en-US" sz="2400" dirty="0" smtClean="0"/>
              <a:t>巧</a:t>
            </a:r>
            <a:r>
              <a:rPr lang="en-US" altLang="zh-CN" sz="2400" dirty="0"/>
              <a:t>trick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获得特殊</a:t>
            </a:r>
            <a:r>
              <a:rPr lang="zh-CN" altLang="en-US" sz="2400" dirty="0" smtClean="0"/>
              <a:t>的符号名解析</a:t>
            </a:r>
            <a:endParaRPr lang="en-US" sz="2400" dirty="0" smtClean="0"/>
          </a:p>
          <a:p>
            <a:pPr lvl="2"/>
            <a:r>
              <a:rPr lang="en-US" sz="2400" dirty="0" err="1" smtClean="0"/>
              <a:t>malloc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__</a:t>
            </a:r>
            <a:r>
              <a:rPr lang="en-US" sz="2400" dirty="0" err="1" smtClean="0">
                <a:sym typeface="Wingdings" panose="05000000000000000000" pitchFamily="2" charset="2"/>
              </a:rPr>
              <a:t>wrap_malloc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__</a:t>
            </a:r>
            <a:r>
              <a:rPr lang="en-US" sz="2400" dirty="0" err="1" smtClean="0">
                <a:sym typeface="Wingdings" panose="05000000000000000000" pitchFamily="2" charset="2"/>
              </a:rPr>
              <a:t>real_malloc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malloc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加载</a:t>
            </a:r>
            <a:r>
              <a:rPr lang="en-US" altLang="zh-CN" sz="2800" dirty="0" smtClean="0">
                <a:sym typeface="Wingdings" panose="05000000000000000000" pitchFamily="2" charset="2"/>
              </a:rPr>
              <a:t>/</a:t>
            </a:r>
            <a:r>
              <a:rPr lang="zh-CN" altLang="en-US" sz="2800" dirty="0" smtClean="0">
                <a:sym typeface="Wingdings" panose="05000000000000000000" pitchFamily="2" charset="2"/>
              </a:rPr>
              <a:t>运行时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实</a:t>
            </a:r>
            <a:r>
              <a:rPr lang="zh-CN" altLang="en-US" sz="2400" dirty="0" smtClean="0">
                <a:sym typeface="Wingdings" panose="05000000000000000000" pitchFamily="2" charset="2"/>
              </a:rPr>
              <a:t>现</a:t>
            </a:r>
            <a:r>
              <a:rPr lang="en-US" altLang="zh-CN" sz="2400" dirty="0" err="1">
                <a:sym typeface="Wingdings" panose="05000000000000000000" pitchFamily="2" charset="2"/>
              </a:rPr>
              <a:t>malloc</a:t>
            </a:r>
            <a:r>
              <a:rPr lang="en-US" altLang="zh-CN" sz="2400" dirty="0">
                <a:sym typeface="Wingdings" panose="05000000000000000000" pitchFamily="2" charset="2"/>
              </a:rPr>
              <a:t>/free</a:t>
            </a:r>
            <a:r>
              <a:rPr lang="zh-CN" altLang="en-US" sz="2400" dirty="0">
                <a:sym typeface="Wingdings" panose="05000000000000000000" pitchFamily="2" charset="2"/>
              </a:rPr>
              <a:t>的自定义版</a:t>
            </a:r>
            <a:r>
              <a:rPr lang="zh-CN" altLang="en-US" sz="2400" dirty="0" smtClean="0">
                <a:sym typeface="Wingdings" panose="05000000000000000000" pitchFamily="2" charset="2"/>
              </a:rPr>
              <a:t>本：</a:t>
            </a:r>
            <a:r>
              <a:rPr lang="zh-CN" altLang="en-US" sz="2400" dirty="0">
                <a:sym typeface="Wingdings" panose="05000000000000000000" pitchFamily="2" charset="2"/>
              </a:rPr>
              <a:t>用不同的名</a:t>
            </a:r>
            <a:r>
              <a:rPr lang="zh-CN" altLang="en-US" sz="2400" dirty="0" smtClean="0">
                <a:sym typeface="Wingdings" panose="05000000000000000000" pitchFamily="2" charset="2"/>
              </a:rPr>
              <a:t>字，使</a:t>
            </a:r>
            <a:r>
              <a:rPr lang="zh-CN" altLang="en-US" sz="2400" dirty="0">
                <a:sym typeface="Wingdings" panose="05000000000000000000" pitchFamily="2" charset="2"/>
              </a:rPr>
              <a:t>用动态链接来加载</a:t>
            </a:r>
            <a:r>
              <a:rPr lang="zh-CN" altLang="en-US" sz="2400" dirty="0" smtClean="0">
                <a:sym typeface="Wingdings" panose="05000000000000000000" pitchFamily="2" charset="2"/>
              </a:rPr>
              <a:t>库</a:t>
            </a:r>
            <a:r>
              <a:rPr lang="en-US" altLang="zh-CN" sz="2400" dirty="0" err="1">
                <a:sym typeface="Wingdings" panose="05000000000000000000" pitchFamily="2" charset="2"/>
              </a:rPr>
              <a:t>malloc</a:t>
            </a:r>
            <a:r>
              <a:rPr lang="en-US" altLang="zh-CN" sz="2400" dirty="0">
                <a:sym typeface="Wingdings" panose="05000000000000000000" pitchFamily="2" charset="2"/>
              </a:rPr>
              <a:t>/free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zh-CN" altLang="en-US" smtClean="0"/>
              <a:t>用</a:t>
            </a:r>
            <a:r>
              <a:rPr lang="zh-CN" altLang="en-US"/>
              <a:t>链接</a:t>
            </a:r>
            <a:r>
              <a:rPr lang="zh-CN" altLang="en-US" smtClean="0"/>
              <a:t>器</a:t>
            </a:r>
            <a:r>
              <a:rPr lang="en-US" altLang="zh-CN"/>
              <a:t>?</a:t>
            </a:r>
            <a:r>
              <a:rPr lang="en-US" smtClean="0"/>
              <a:t>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理由</a:t>
            </a:r>
            <a:r>
              <a:rPr lang="en-US" sz="2800" dirty="0" smtClean="0"/>
              <a:t> 2: </a:t>
            </a:r>
            <a:r>
              <a:rPr lang="zh-CN" altLang="en-US" sz="2800" dirty="0" smtClean="0"/>
              <a:t>效率</a:t>
            </a:r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zh-CN" altLang="en-US" sz="2400" dirty="0" smtClean="0"/>
              <a:t>时间</a:t>
            </a:r>
            <a:r>
              <a:rPr lang="en-US" sz="2400" dirty="0" smtClean="0"/>
              <a:t>: </a:t>
            </a:r>
            <a:r>
              <a:rPr lang="zh-CN" altLang="en-US" sz="2400" dirty="0" smtClean="0"/>
              <a:t>分开编译</a:t>
            </a:r>
            <a:endParaRPr lang="en-US" sz="2400" dirty="0" smtClean="0"/>
          </a:p>
          <a:p>
            <a:pPr lvl="2"/>
            <a:r>
              <a:rPr lang="zh-CN" altLang="en-US" sz="2400" dirty="0"/>
              <a:t>更改一个源文件，编译，然后重新链接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2"/>
            <a:r>
              <a:rPr lang="zh-CN" altLang="en-US" sz="2400" dirty="0"/>
              <a:t>不需要重新编译其他源文件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r>
              <a:rPr lang="zh-CN" altLang="en-US" sz="2400" dirty="0" smtClean="0"/>
              <a:t>空间</a:t>
            </a:r>
            <a:r>
              <a:rPr lang="en-US" sz="2400" dirty="0" smtClean="0"/>
              <a:t>: </a:t>
            </a:r>
            <a:r>
              <a:rPr lang="zh-CN" altLang="en-US" sz="2400" dirty="0" smtClean="0"/>
              <a:t>库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2"/>
            <a:r>
              <a:rPr lang="zh-CN" altLang="en-US" sz="2400" dirty="0"/>
              <a:t>可以将公共函数聚合为单个文</a:t>
            </a:r>
            <a:r>
              <a:rPr lang="zh-CN" altLang="en-US" sz="2400" dirty="0" smtClean="0"/>
              <a:t>件</a:t>
            </a:r>
            <a:r>
              <a:rPr lang="en-US" sz="2400" dirty="0" smtClean="0"/>
              <a:t>...</a:t>
            </a:r>
            <a:endParaRPr lang="en-US" sz="2400" dirty="0" smtClean="0"/>
          </a:p>
          <a:p>
            <a:pPr lvl="2"/>
            <a:r>
              <a:rPr lang="zh-CN" altLang="en-US" sz="2400" dirty="0"/>
              <a:t>然而，可执行文件和运行内存映像只包含它们实际使用的函数的代码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304800"/>
            <a:ext cx="6986587" cy="781050"/>
          </a:xfrm>
        </p:spPr>
        <p:txBody>
          <a:bodyPr/>
          <a:lstStyle/>
          <a:p>
            <a:r>
              <a:rPr lang="zh-CN" altLang="en-US"/>
              <a:t>链</a:t>
            </a:r>
            <a:r>
              <a:rPr lang="zh-CN" altLang="en-US" smtClean="0"/>
              <a:t>接器干啥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624887" cy="5562600"/>
          </a:xfrm>
        </p:spPr>
        <p:txBody>
          <a:bodyPr/>
          <a:lstStyle/>
          <a:p>
            <a:r>
              <a:rPr lang="zh-CN" altLang="en-US" sz="2800" dirty="0" smtClean="0"/>
              <a:t>步骤</a:t>
            </a:r>
            <a:r>
              <a:rPr lang="en-US" sz="2800" dirty="0" smtClean="0"/>
              <a:t> 1:</a:t>
            </a:r>
            <a:r>
              <a:rPr lang="zh-CN" altLang="en-US" sz="2800" dirty="0"/>
              <a:t>符号解析</a:t>
            </a:r>
            <a:endParaRPr lang="en-US" sz="2800" dirty="0"/>
          </a:p>
          <a:p>
            <a:pPr lvl="1"/>
            <a:r>
              <a:rPr lang="zh-CN" altLang="en-US" sz="2400" dirty="0"/>
              <a:t>程序定义和引用符</a:t>
            </a:r>
            <a:r>
              <a:rPr lang="zh-CN" altLang="en-US" sz="2400" dirty="0" smtClean="0"/>
              <a:t>号</a:t>
            </a:r>
            <a:r>
              <a:rPr lang="en-US" sz="2400" dirty="0" smtClean="0"/>
              <a:t> (</a:t>
            </a:r>
            <a:r>
              <a:rPr lang="zh-CN" altLang="en-US" sz="2400" dirty="0"/>
              <a:t>全局变量和函数</a:t>
            </a:r>
            <a:r>
              <a:rPr lang="en-US" sz="2400" dirty="0" smtClean="0"/>
              <a:t>):</a:t>
            </a:r>
            <a:endParaRPr lang="en-US" sz="2400" dirty="0"/>
          </a:p>
          <a:p>
            <a:pPr lvl="2"/>
            <a:r>
              <a:rPr lang="en-US" sz="1800" b="1" dirty="0">
                <a:latin typeface="Courier New" panose="02070309020205020404" pitchFamily="49" charset="0"/>
              </a:rPr>
              <a:t>void swap() {…}   /* define symbol swap */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/>
            <a:r>
              <a:rPr lang="en-US" sz="1800" b="1" dirty="0">
                <a:latin typeface="Courier New" panose="02070309020205020404" pitchFamily="49" charset="0"/>
              </a:rPr>
              <a:t>swap();           /* reference symbol</a:t>
            </a:r>
            <a:r>
              <a:rPr lang="en-US" sz="1800" b="1" dirty="0" smtClean="0">
                <a:latin typeface="Courier New" panose="02070309020205020404" pitchFamily="49" charset="0"/>
              </a:rPr>
              <a:t> swap </a:t>
            </a:r>
            <a:r>
              <a:rPr lang="en-US" sz="1800" b="1" dirty="0">
                <a:latin typeface="Courier New" panose="02070309020205020404" pitchFamily="49" charset="0"/>
              </a:rPr>
              <a:t>*/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/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</a:rPr>
              <a:t>xp</a:t>
            </a:r>
            <a:r>
              <a:rPr lang="en-US" sz="1800" b="1" dirty="0">
                <a:latin typeface="Courier New" panose="02070309020205020404" pitchFamily="49" charset="0"/>
              </a:rPr>
              <a:t> = &amp;</a:t>
            </a:r>
            <a:r>
              <a:rPr lang="en-US" sz="1800" b="1" dirty="0" err="1">
                <a:latin typeface="Courier New" panose="02070309020205020404" pitchFamily="49" charset="0"/>
              </a:rPr>
              <a:t>x</a:t>
            </a:r>
            <a:r>
              <a:rPr lang="en-US" sz="1800" b="1" dirty="0">
                <a:latin typeface="Courier New" panose="02070309020205020404" pitchFamily="49" charset="0"/>
              </a:rPr>
              <a:t>; </a:t>
            </a:r>
            <a:r>
              <a:rPr lang="en-US" sz="1800" b="1" dirty="0" smtClean="0">
                <a:latin typeface="Courier New" panose="02070309020205020404" pitchFamily="49" charset="0"/>
              </a:rPr>
              <a:t>    /</a:t>
            </a:r>
            <a:r>
              <a:rPr lang="en-US" sz="1800" b="1" dirty="0">
                <a:latin typeface="Courier New" panose="02070309020205020404" pitchFamily="49" charset="0"/>
              </a:rPr>
              <a:t>* define symbol </a:t>
            </a:r>
            <a:r>
              <a:rPr lang="en-US" sz="1800" b="1" dirty="0" err="1">
                <a:latin typeface="Courier New" panose="02070309020205020404" pitchFamily="49" charset="0"/>
              </a:rPr>
              <a:t>xp</a:t>
            </a:r>
            <a:r>
              <a:rPr lang="en-US" sz="1800" b="1" dirty="0">
                <a:latin typeface="Courier New" panose="02070309020205020404" pitchFamily="49" charset="0"/>
              </a:rPr>
              <a:t>, reference </a:t>
            </a:r>
            <a:r>
              <a:rPr lang="en-US" sz="1800" b="1" dirty="0" err="1">
                <a:latin typeface="Courier New" panose="02070309020205020404" pitchFamily="49" charset="0"/>
              </a:rPr>
              <a:t>x</a:t>
            </a:r>
            <a:r>
              <a:rPr lang="en-US" sz="1800" b="1" dirty="0">
                <a:latin typeface="Courier New" panose="02070309020205020404" pitchFamily="49" charset="0"/>
              </a:rPr>
              <a:t> */</a:t>
            </a:r>
            <a:endParaRPr lang="en-US" sz="1800" b="1" dirty="0"/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局部变量和参数等等经编译器处理后不再是符号了！！！！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  <a:p>
            <a:pPr lvl="1"/>
            <a:r>
              <a:rPr lang="zh-CN" altLang="en-US" sz="2400" dirty="0"/>
              <a:t>符号定义存储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目标</a:t>
            </a:r>
            <a:r>
              <a:rPr lang="zh-CN" altLang="en-US" sz="2400" dirty="0" smtClean="0"/>
              <a:t>文</a:t>
            </a:r>
            <a:r>
              <a:rPr lang="zh-CN" altLang="en-US" sz="2400" dirty="0"/>
              <a:t>件中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由汇编器</a:t>
            </a:r>
            <a:r>
              <a:rPr lang="en-US" sz="2400" dirty="0" smtClean="0"/>
              <a:t>) </a:t>
            </a:r>
            <a:r>
              <a:rPr lang="zh-CN" altLang="en-US" sz="2400" dirty="0" smtClean="0"/>
              <a:t>的符号表中</a:t>
            </a:r>
            <a:r>
              <a:rPr lang="en-US" sz="2400" dirty="0" smtClean="0"/>
              <a:t>.</a:t>
            </a:r>
            <a:endParaRPr lang="en-US" sz="2400" dirty="0"/>
          </a:p>
          <a:p>
            <a:pPr lvl="2"/>
            <a:r>
              <a:rPr lang="zh-CN" altLang="en-US" sz="2400" dirty="0" smtClean="0"/>
              <a:t>符号表示一个结构型的数组</a:t>
            </a:r>
            <a:endParaRPr lang="en-US" sz="2400" dirty="0">
              <a:latin typeface="Courier New" panose="02070309020205020404"/>
              <a:cs typeface="Courier New" panose="02070309020205020404"/>
            </a:endParaRPr>
          </a:p>
          <a:p>
            <a:pPr lvl="2"/>
            <a:r>
              <a:rPr lang="zh-CN" altLang="en-US" sz="2400" dirty="0"/>
              <a:t>每个条目包括名称、大小和符号的位置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在符号解析步骤中，链接器将每个符号引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用正好与</a:t>
            </a:r>
            <a:r>
              <a:rPr lang="zh-CN" altLang="en-US" sz="2400" b="1" dirty="0">
                <a:solidFill>
                  <a:srgbClr val="FF0000"/>
                </a:solidFill>
              </a:rPr>
              <a:t>一个符号定义关联起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来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链接器干啥</a:t>
            </a:r>
            <a:r>
              <a:rPr lang="en-US" altLang="zh-CN"/>
              <a:t>?</a:t>
            </a:r>
            <a:r>
              <a:rPr lang="en-US" smtClean="0"/>
              <a:t>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步骤</a:t>
            </a:r>
            <a:r>
              <a:rPr lang="en-US" sz="2800" dirty="0" smtClean="0"/>
              <a:t> 2: </a:t>
            </a:r>
            <a:r>
              <a:rPr lang="zh-CN" altLang="en-US" sz="2800" dirty="0" smtClean="0"/>
              <a:t>重定位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r>
              <a:rPr lang="zh-CN" altLang="en-US" sz="2400" dirty="0" smtClean="0"/>
              <a:t>将多个单</a:t>
            </a:r>
            <a:r>
              <a:rPr lang="zh-CN" altLang="en-US" sz="2400" dirty="0"/>
              <a:t>独的代</a:t>
            </a:r>
            <a:r>
              <a:rPr lang="zh-CN" altLang="en-US" sz="2400" dirty="0" smtClean="0"/>
              <a:t>码节和</a:t>
            </a:r>
            <a:r>
              <a:rPr lang="zh-CN" altLang="en-US" sz="2400" dirty="0"/>
              <a:t>数</a:t>
            </a:r>
            <a:r>
              <a:rPr lang="zh-CN" altLang="en-US" sz="2400" dirty="0" smtClean="0"/>
              <a:t>据节合</a:t>
            </a:r>
            <a:r>
              <a:rPr lang="zh-CN" altLang="en-US" sz="2400" dirty="0"/>
              <a:t>并为单</a:t>
            </a:r>
            <a:r>
              <a:rPr lang="zh-CN" altLang="en-US" sz="2400" dirty="0" smtClean="0"/>
              <a:t>个节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zh-CN" altLang="en-US" sz="2400" dirty="0"/>
              <a:t>将符号从它们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在</a:t>
            </a:r>
            <a:r>
              <a:rPr lang="en-US" altLang="zh-CN" sz="2400" dirty="0" smtClean="0"/>
              <a:t>.o</a:t>
            </a:r>
            <a:r>
              <a:rPr lang="zh-CN" altLang="en-US" sz="2400" dirty="0"/>
              <a:t>文</a:t>
            </a:r>
            <a:r>
              <a:rPr lang="zh-CN" altLang="en-US" sz="2400" dirty="0" smtClean="0"/>
              <a:t>件的相</a:t>
            </a:r>
            <a:r>
              <a:rPr lang="zh-CN" altLang="en-US" sz="2400" dirty="0"/>
              <a:t>对位置重新定</a:t>
            </a:r>
            <a:r>
              <a:rPr lang="zh-CN" altLang="en-US" sz="2400" dirty="0" smtClean="0"/>
              <a:t>位到</a:t>
            </a:r>
            <a:r>
              <a:rPr lang="zh-CN" altLang="en-US" sz="2400" dirty="0"/>
              <a:t>可执行文件的最终绝对内存位置</a:t>
            </a:r>
            <a:r>
              <a:rPr lang="zh-CN" altLang="en-US" sz="2400" dirty="0" smtClean="0"/>
              <a:t>。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zh-CN" altLang="en-US" sz="2400" dirty="0"/>
              <a:t>更新所有对这些符号的引用来反映它们的新位</a:t>
            </a:r>
            <a:r>
              <a:rPr lang="zh-CN" altLang="en-US" sz="2400" dirty="0" smtClean="0"/>
              <a:t>置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alibri" panose="020F0502020204030204" pitchFamily="34" charset="0"/>
              </a:rPr>
              <a:t>让我们更详细地了解这两个步骤</a:t>
            </a:r>
            <a:r>
              <a:rPr lang="en-US" smtClean="0">
                <a:latin typeface="Calibri" panose="020F0502020204030204" pitchFamily="34" charset="0"/>
              </a:rPr>
              <a:t>….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种</a:t>
            </a:r>
            <a:r>
              <a:rPr lang="zh-CN" altLang="en-US"/>
              <a:t>目标</a:t>
            </a:r>
            <a:r>
              <a:rPr lang="zh-CN" altLang="en-US" smtClean="0"/>
              <a:t>文件</a:t>
            </a:r>
            <a:r>
              <a:rPr lang="en-US" smtClean="0"/>
              <a:t>(</a:t>
            </a:r>
            <a:r>
              <a:rPr lang="zh-CN" altLang="en-US" smtClean="0"/>
              <a:t>模块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可重定位目标文件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.o</a:t>
            </a:r>
            <a:r>
              <a:rPr lang="en-US" dirty="0" smtClean="0"/>
              <a:t> </a:t>
            </a:r>
            <a:r>
              <a:rPr lang="zh-CN" altLang="en-US" dirty="0"/>
              <a:t>文件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/>
              <a:t>包含与其他可重定</a:t>
            </a:r>
            <a:r>
              <a:rPr lang="zh-CN" altLang="en-US" dirty="0" smtClean="0"/>
              <a:t>位目标文</a:t>
            </a:r>
            <a:r>
              <a:rPr lang="zh-CN" altLang="en-US" dirty="0"/>
              <a:t>件相结合的代码和数据，以形成可执行</a:t>
            </a:r>
            <a:r>
              <a:rPr lang="zh-CN" altLang="en-US" dirty="0" smtClean="0"/>
              <a:t>的</a:t>
            </a:r>
            <a:r>
              <a:rPr lang="zh-CN" altLang="en-US" dirty="0"/>
              <a:t>目标</a:t>
            </a:r>
            <a:r>
              <a:rPr lang="zh-CN" altLang="en-US" dirty="0" smtClean="0"/>
              <a:t>文件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.</a:t>
            </a:r>
            <a:r>
              <a:rPr lang="en-US" dirty="0" smtClean="0"/>
              <a:t>o</a:t>
            </a:r>
            <a:r>
              <a:rPr lang="zh-CN" altLang="en-US" dirty="0"/>
              <a:t>文件是由一个源</a:t>
            </a:r>
            <a:r>
              <a:rPr lang="en-US" altLang="zh-CN" dirty="0"/>
              <a:t>(.</a:t>
            </a:r>
            <a:r>
              <a:rPr lang="en-US" dirty="0"/>
              <a:t>c)</a:t>
            </a:r>
            <a:r>
              <a:rPr lang="zh-CN" altLang="en-US" dirty="0"/>
              <a:t>文件生成</a:t>
            </a:r>
            <a:r>
              <a:rPr lang="zh-CN" altLang="en-US" dirty="0" smtClean="0"/>
              <a:t>的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可执行目标文件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a.out</a:t>
            </a:r>
            <a:r>
              <a:rPr lang="en-US" dirty="0" smtClean="0"/>
              <a:t> </a:t>
            </a:r>
            <a:r>
              <a:rPr lang="zh-CN" altLang="en-US" dirty="0" smtClean="0"/>
              <a:t>文件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/>
              <a:t>包含可以直接复制到内</a:t>
            </a:r>
            <a:r>
              <a:rPr lang="zh-CN" altLang="en-US" dirty="0" smtClean="0"/>
              <a:t>存并执行的</a:t>
            </a:r>
            <a:r>
              <a:rPr lang="zh-CN" altLang="en-US" dirty="0"/>
              <a:t>代码和数</a:t>
            </a:r>
            <a:r>
              <a:rPr lang="zh-CN" altLang="en-US" dirty="0" smtClean="0"/>
              <a:t>据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共享目标文件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.so </a:t>
            </a:r>
            <a:r>
              <a:rPr lang="zh-CN" altLang="en-US" dirty="0" smtClean="0">
                <a:latin typeface="Courier New" panose="02070309020205020404"/>
                <a:cs typeface="Courier New" panose="02070309020205020404"/>
              </a:rPr>
              <a:t>文件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/>
              <a:t>特殊类型的可重定</a:t>
            </a:r>
            <a:r>
              <a:rPr lang="zh-CN" altLang="en-US" dirty="0" smtClean="0"/>
              <a:t>位</a:t>
            </a:r>
            <a:r>
              <a:rPr lang="zh-CN" altLang="en-US" dirty="0"/>
              <a:t>目标</a:t>
            </a:r>
            <a:r>
              <a:rPr lang="zh-CN" altLang="en-US" dirty="0" smtClean="0"/>
              <a:t>文</a:t>
            </a:r>
            <a:r>
              <a:rPr lang="zh-CN" altLang="en-US" dirty="0"/>
              <a:t>件</a:t>
            </a:r>
            <a:r>
              <a:rPr lang="zh-CN" altLang="en-US" dirty="0" smtClean="0"/>
              <a:t>，</a:t>
            </a:r>
            <a:r>
              <a:rPr lang="zh-CN" altLang="en-US" dirty="0"/>
              <a:t>在其他的加载时或运行</a:t>
            </a:r>
            <a:r>
              <a:rPr lang="zh-CN" altLang="en-US" dirty="0" smtClean="0"/>
              <a:t>时，它</a:t>
            </a:r>
            <a:r>
              <a:rPr lang="zh-CN" altLang="en-US" dirty="0"/>
              <a:t>可</a:t>
            </a:r>
            <a:r>
              <a:rPr lang="zh-CN" altLang="en-US" dirty="0" smtClean="0"/>
              <a:t>以被动态加</a:t>
            </a:r>
            <a:r>
              <a:rPr lang="zh-CN" altLang="en-US" dirty="0"/>
              <a:t>载到内</a:t>
            </a:r>
            <a:r>
              <a:rPr lang="zh-CN" altLang="en-US" dirty="0" smtClean="0"/>
              <a:t>存，并被动</a:t>
            </a:r>
            <a:r>
              <a:rPr lang="zh-CN" altLang="en-US" dirty="0"/>
              <a:t>态链接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Windows</a:t>
            </a:r>
            <a:r>
              <a:rPr lang="zh-CN" altLang="en-US" dirty="0" smtClean="0"/>
              <a:t>中称为动态链接库</a:t>
            </a:r>
            <a:r>
              <a:rPr lang="en-US" altLang="zh-CN" dirty="0" smtClean="0"/>
              <a:t>.DLL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anose="020F0502020204030204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12563</Words>
  <Application>WPS 演示</Application>
  <PresentationFormat>全屏显示(4:3)</PresentationFormat>
  <Paragraphs>1230</Paragraphs>
  <Slides>50</Slides>
  <Notes>33</Notes>
  <HiddenSlides>1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5" baseType="lpstr">
      <vt:lpstr>Arial</vt:lpstr>
      <vt:lpstr>宋体</vt:lpstr>
      <vt:lpstr>Wingdings</vt:lpstr>
      <vt:lpstr>Arial Narrow</vt:lpstr>
      <vt:lpstr>Calibri</vt:lpstr>
      <vt:lpstr>Times New Roman</vt:lpstr>
      <vt:lpstr>MS PGothic</vt:lpstr>
      <vt:lpstr>Wingdings 2</vt:lpstr>
      <vt:lpstr>Menlo-Regular</vt:lpstr>
      <vt:lpstr>Segoe Print</vt:lpstr>
      <vt:lpstr>Courier New</vt:lpstr>
      <vt:lpstr>Courier New</vt:lpstr>
      <vt:lpstr>msgothic</vt:lpstr>
      <vt:lpstr>Calibri</vt:lpstr>
      <vt:lpstr>微软雅黑</vt:lpstr>
      <vt:lpstr>Arial Unicode MS</vt:lpstr>
      <vt:lpstr>msgothic</vt:lpstr>
      <vt:lpstr>ヒラギノ角ゴ ProN W3</vt:lpstr>
      <vt:lpstr>Gill Sans</vt:lpstr>
      <vt:lpstr>Arial Black</vt:lpstr>
      <vt:lpstr>Calibri Bold</vt:lpstr>
      <vt:lpstr>ヒラギノ角ゴ ProN W6</vt:lpstr>
      <vt:lpstr>黑体</vt:lpstr>
      <vt:lpstr>Yu Gothic</vt:lpstr>
      <vt:lpstr>template2007</vt:lpstr>
      <vt:lpstr>链接  CS13104: 计算机系统导论	 </vt:lpstr>
      <vt:lpstr>要点</vt:lpstr>
      <vt:lpstr>C程序例子</vt:lpstr>
      <vt:lpstr>静态链接</vt:lpstr>
      <vt:lpstr>为什么用链接器?</vt:lpstr>
      <vt:lpstr>为什么用链接器?(cont)</vt:lpstr>
      <vt:lpstr>链接器干啥?</vt:lpstr>
      <vt:lpstr>链接器干啥?(cont)</vt:lpstr>
      <vt:lpstr>三种目标文件(模块)</vt:lpstr>
      <vt:lpstr>可执行与可链接格式(ELF)</vt:lpstr>
      <vt:lpstr>ELF 目标文件格式</vt:lpstr>
      <vt:lpstr>ELF目标文件格式(cont.)</vt:lpstr>
      <vt:lpstr>链接器符号	</vt:lpstr>
      <vt:lpstr>步骤 1: 符号解析</vt:lpstr>
      <vt:lpstr>本地符号</vt:lpstr>
      <vt:lpstr>链接器如何解析重复的符号定义</vt:lpstr>
      <vt:lpstr>链接器的符号处理规则</vt:lpstr>
      <vt:lpstr>链接器谜题</vt:lpstr>
      <vt:lpstr>全局变量</vt:lpstr>
      <vt:lpstr>步骤 2: 重定位</vt:lpstr>
      <vt:lpstr>可重定位条目</vt:lpstr>
      <vt:lpstr>可重定位 .text 节</vt:lpstr>
      <vt:lpstr>PowerPoint 演示文稿</vt:lpstr>
      <vt:lpstr>加载可执行目标文件</vt:lpstr>
      <vt:lpstr>常用的函数打包   .o法</vt:lpstr>
      <vt:lpstr>传统的解决方案: 静态库  .a法</vt:lpstr>
      <vt:lpstr>创建静态库</vt:lpstr>
      <vt:lpstr>常用用户库</vt:lpstr>
      <vt:lpstr>与静态库链接</vt:lpstr>
      <vt:lpstr>与静态库链接</vt:lpstr>
      <vt:lpstr>使用静态库</vt:lpstr>
      <vt:lpstr>现代的解决方案:共享库</vt:lpstr>
      <vt:lpstr>共享库 (cont.)</vt:lpstr>
      <vt:lpstr>在加载时的动态链接</vt:lpstr>
      <vt:lpstr>在运行时的动态链接</vt:lpstr>
      <vt:lpstr>在运行时的动态链接</vt:lpstr>
      <vt:lpstr>链接汇总	</vt:lpstr>
      <vt:lpstr>要点</vt:lpstr>
      <vt:lpstr>案例学习: 库打桩机制</vt:lpstr>
      <vt:lpstr>一些打桩应用程序</vt:lpstr>
      <vt:lpstr>一些打桩应用程序</vt:lpstr>
      <vt:lpstr>程序实例		</vt:lpstr>
      <vt:lpstr>编译时打桩—自己记录统计分析</vt:lpstr>
      <vt:lpstr>编译时打桩</vt:lpstr>
      <vt:lpstr>链接时打桩</vt:lpstr>
      <vt:lpstr>链接时打桩</vt:lpstr>
      <vt:lpstr>加载/运行时打桩</vt:lpstr>
      <vt:lpstr>加载/运行时打桩</vt:lpstr>
      <vt:lpstr>加载/运行时打桩</vt:lpstr>
      <vt:lpstr>打桩回顾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花拉棒槌</cp:lastModifiedBy>
  <cp:revision>631</cp:revision>
  <cp:lastPrinted>1999-09-20T15:19:00Z</cp:lastPrinted>
  <dcterms:created xsi:type="dcterms:W3CDTF">2012-10-04T19:17:00Z</dcterms:created>
  <dcterms:modified xsi:type="dcterms:W3CDTF">2019-04-08T10:13:43Z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