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65" r:id="rId2"/>
    <p:sldId id="270" r:id="rId3"/>
    <p:sldId id="274" r:id="rId4"/>
    <p:sldId id="275" r:id="rId5"/>
    <p:sldId id="272" r:id="rId6"/>
    <p:sldId id="273" r:id="rId7"/>
    <p:sldId id="276" r:id="rId8"/>
    <p:sldId id="277" r:id="rId9"/>
  </p:sldIdLst>
  <p:sldSz cx="9144000" cy="5715000" type="screen16x10"/>
  <p:notesSz cx="6858000" cy="9144000"/>
  <p:defaultTextStyle>
    <a:defPPr>
      <a:defRPr lang="zh-CN"/>
    </a:defPPr>
    <a:lvl1pPr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357188" indent="100013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712788" indent="201613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069975" indent="301625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425575" indent="403225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6A435795-E87F-4E40-9C95-CFCB048E796D}">
          <p14:sldIdLst>
            <p14:sldId id="265"/>
          </p14:sldIdLst>
        </p14:section>
        <p14:section name="UIView简介" id="{2F64C5EC-E920-6247-BB4E-F046586A6228}">
          <p14:sldIdLst>
            <p14:sldId id="270"/>
            <p14:sldId id="274"/>
          </p14:sldIdLst>
        </p14:section>
        <p14:section name="父子控件" id="{53CBB8B3-C956-544F-8A7A-9D5A76E6C91D}">
          <p14:sldIdLst>
            <p14:sldId id="275"/>
            <p14:sldId id="272"/>
            <p14:sldId id="273"/>
          </p14:sldIdLst>
        </p14:section>
        <p14:section name="位置尺寸" id="{1F34D8BB-F27C-F94E-944A-2893A77683E9}">
          <p14:sldIdLst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2040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E1509C-E8A1-3342-9FBB-5AD6969FE96F}" type="datetimeFigureOut">
              <a:rPr lang="zh-CN" altLang="en-US"/>
              <a:pPr>
                <a:defRPr/>
              </a:pPr>
              <a:t>15/5/25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6CB0C4B-6486-BE47-9B6D-FDFB071C5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04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48A7F-D9B3-D848-B59F-C81BF5764078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AD2BF-998E-6348-BC51-0BB2A809282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8F267-62D5-AB41-BEBA-C7BCA8A6F9D8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3A133-0C63-CD47-8818-5E1BE54FEB3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1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2DB29-0969-7149-B39E-FB14ED7C915B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96DE-86ED-FB45-96F5-275AE59672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4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D280-F8E3-8447-BF8B-E05BAE5ED1D3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33DA-9096-7643-92F2-2867F97B83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2B97-6C54-AE40-8CA7-489B3BAD9740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D332-46F1-BC42-9ACF-AABC34F10B8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75221-2AB1-2D41-BAA4-000EED3186CB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2BB6-8539-3746-95F8-576CDEE7E4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07FAC-FF25-0646-91B9-C30772EB60A4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760D0-C00B-424E-82D8-34C24F659C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7374E-5D07-2649-BE0B-612460142920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33DB-77F7-6642-B989-C8BC80A1D8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4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9AA9-225E-8248-888A-CE777C36AD61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EC8BB-BE15-AC45-9F3A-8A342F85D85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3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7CC27-2D35-C241-B04E-7E145A7B0655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7BD47-8EEC-B749-8E22-62CC85AD9DA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EC5C0-259D-1A4D-974D-2F4304DF42B8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EC457-ECD6-FF4D-8CE8-7F4611B31C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4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charset="0"/>
              </a:rPr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6B9AE-5F5F-274C-844A-0FD339C581D9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25EC-964D-7C40-884B-49F30ED4F7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9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520825"/>
            <a:ext cx="78867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  <a:endParaRPr lang="en-US" altLang="zh-CN">
              <a:sym typeface="Calibri" charset="0"/>
            </a:endParaRPr>
          </a:p>
          <a:p>
            <a:pPr lvl="1"/>
            <a:r>
              <a:rPr lang="zh-CN" altLang="en-US">
                <a:sym typeface="Calibri" charset="0"/>
              </a:rPr>
              <a:t>第二级</a:t>
            </a:r>
            <a:endParaRPr lang="en-US" altLang="zh-CN">
              <a:sym typeface="Calibri" charset="0"/>
            </a:endParaRPr>
          </a:p>
          <a:p>
            <a:pPr lvl="2"/>
            <a:r>
              <a:rPr lang="zh-CN" altLang="en-US">
                <a:sym typeface="Calibri" charset="0"/>
              </a:rPr>
              <a:t>第三级</a:t>
            </a:r>
            <a:endParaRPr lang="en-US" altLang="zh-CN">
              <a:sym typeface="Calibri" charset="0"/>
            </a:endParaRPr>
          </a:p>
          <a:p>
            <a:pPr lvl="3"/>
            <a:r>
              <a:rPr lang="zh-CN" altLang="en-US">
                <a:sym typeface="Calibri" charset="0"/>
              </a:rPr>
              <a:t>第四级</a:t>
            </a:r>
            <a:endParaRPr lang="en-US" altLang="zh-CN">
              <a:sym typeface="Calibri" charset="0"/>
            </a:endParaRP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5297488"/>
            <a:ext cx="2057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989898"/>
                </a:solidFill>
              </a:defRPr>
            </a:lvl1pPr>
          </a:lstStyle>
          <a:p>
            <a:pPr>
              <a:defRPr/>
            </a:pPr>
            <a:fld id="{2CCB4BA9-048A-D948-BCCB-66AF52901CF8}" type="datetime1">
              <a:rPr lang="zh-CN" altLang="en-US"/>
              <a:pPr>
                <a:defRPr/>
              </a:pPr>
              <a:t>15/5/25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5297488"/>
            <a:ext cx="30861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989898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5297488"/>
            <a:ext cx="2057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989898"/>
                </a:solidFill>
              </a:defRPr>
            </a:lvl1pPr>
          </a:lstStyle>
          <a:p>
            <a:pPr>
              <a:defRPr/>
            </a:pPr>
            <a:fld id="{08101DED-22D9-F240-B87A-DD9B73734C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/>
  <p:txStyles>
    <p:titleStyle>
      <a:lvl1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2pPr>
      <a:lvl3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3pPr>
      <a:lvl4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4pPr>
      <a:lvl5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5pPr>
      <a:lvl6pPr marL="11430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6pPr>
      <a:lvl7pPr marL="16002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7pPr>
      <a:lvl8pPr marL="20574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8pPr>
      <a:lvl9pPr marL="25146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kumimoji="1" sz="21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5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000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4574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29146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3718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2051" name="矩形 25"/>
          <p:cNvSpPr>
            <a:spLocks noChangeArrowheads="1"/>
          </p:cNvSpPr>
          <p:nvPr/>
        </p:nvSpPr>
        <p:spPr bwMode="auto">
          <a:xfrm>
            <a:off x="2967038" y="51181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2052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矩形 19"/>
          <p:cNvSpPr>
            <a:spLocks noChangeArrowheads="1"/>
          </p:cNvSpPr>
          <p:nvPr/>
        </p:nvSpPr>
        <p:spPr bwMode="auto">
          <a:xfrm>
            <a:off x="-4763" y="0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2054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2084388"/>
            <a:ext cx="7886700" cy="749300"/>
          </a:xfrm>
        </p:spPr>
        <p:txBody>
          <a:bodyPr/>
          <a:lstStyle/>
          <a:p>
            <a:pPr algn="ctr"/>
            <a:r>
              <a:rPr lang="en-US" altLang="zh-CN">
                <a:latin typeface="Calibri Light" charset="0"/>
                <a:ea typeface="宋体" charset="0"/>
                <a:cs typeface="宋体" charset="0"/>
              </a:rPr>
              <a:t>UIView</a:t>
            </a:r>
            <a:endParaRPr lang="zh-CN" altLang="en-US">
              <a:latin typeface="Calibri Light" charset="0"/>
              <a:ea typeface="宋体" charset="0"/>
              <a:cs typeface="宋体" charset="0"/>
            </a:endParaRPr>
          </a:p>
        </p:txBody>
      </p:sp>
      <p:sp>
        <p:nvSpPr>
          <p:cNvPr id="2055" name="副标题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2859088"/>
            <a:ext cx="6858000" cy="735012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zh-CN" sz="1800" b="1">
                <a:latin typeface="Avenir Black"/>
                <a:ea typeface="+mj-ea"/>
                <a:cs typeface="Avenir Black"/>
              </a:rPr>
              <a:t>MJ</a:t>
            </a:r>
          </a:p>
          <a:p>
            <a:pPr marL="0" indent="0" algn="ctr">
              <a:buFont typeface="Arial" charset="0"/>
              <a:buNone/>
            </a:pPr>
            <a:r>
              <a:rPr lang="en-US" altLang="zh-CN" sz="1800" b="1">
                <a:latin typeface="Avenir Black"/>
                <a:ea typeface="+mj-ea"/>
                <a:cs typeface="Avenir Black"/>
              </a:rPr>
              <a:t>http://weibo.com/exceptions</a:t>
            </a:r>
            <a:endParaRPr lang="zh-CN" altLang="en-US" sz="1800" b="1">
              <a:latin typeface="Avenir Black"/>
              <a:ea typeface="+mj-ea"/>
              <a:cs typeface="Avenir Black"/>
            </a:endParaRPr>
          </a:p>
        </p:txBody>
      </p:sp>
      <p:pic>
        <p:nvPicPr>
          <p:cNvPr id="3081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图片 9" descr="二维码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3670300"/>
            <a:ext cx="181610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UIView</a:t>
            </a: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298326"/>
            <a:ext cx="2534839" cy="45063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300" y="1219200"/>
            <a:ext cx="5930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600"/>
              <a:t>什么是控件？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lang="zh-CN" altLang="en-US" sz="1600"/>
              <a:t>屏幕上的所有</a:t>
            </a:r>
            <a:r>
              <a:rPr lang="en-US" altLang="zh-CN" sz="1600"/>
              <a:t>UI</a:t>
            </a:r>
            <a:r>
              <a:rPr lang="zh-CN" altLang="en-US" sz="1600"/>
              <a:t>元素都叫做控件（也有叫做视图、组件）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kumimoji="1" lang="zh-CN" altLang="en-US" sz="1600"/>
              <a:t>比如按钮（</a:t>
            </a:r>
            <a:r>
              <a:rPr kumimoji="1" lang="en-US" altLang="zh-CN" sz="1600"/>
              <a:t>UIButton</a:t>
            </a:r>
            <a:r>
              <a:rPr kumimoji="1" lang="zh-CN" altLang="en-US" sz="1600"/>
              <a:t>）、文本（</a:t>
            </a:r>
            <a:r>
              <a:rPr kumimoji="1" lang="en-US" altLang="zh-CN" sz="1600"/>
              <a:t>UILabel</a:t>
            </a:r>
            <a:r>
              <a:rPr kumimoji="1" lang="zh-CN" altLang="en-US" sz="1600"/>
              <a:t>）都是控件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endParaRPr lang="en-US" altLang="zh-CN" sz="1600"/>
          </a:p>
          <a:p>
            <a:pPr marL="285750" indent="-285750">
              <a:buFont typeface="Arial"/>
              <a:buChar char="•"/>
            </a:pPr>
            <a:r>
              <a:rPr lang="zh-CN" altLang="en-US" sz="1600"/>
              <a:t>控件的共同属性有哪些？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kumimoji="1" lang="zh-CN" altLang="en-US" sz="1600"/>
              <a:t>尺寸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lang="zh-CN" altLang="en-US" sz="1600"/>
              <a:t>位置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lang="zh-CN" altLang="en-US" sz="1600"/>
              <a:t>背景色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kumimoji="1" lang="en-US" altLang="zh-CN" sz="1600"/>
              <a:t>......</a:t>
            </a:r>
          </a:p>
          <a:p>
            <a:pPr marL="285750" indent="-285750">
              <a:buFont typeface="Symbol" charset="2"/>
              <a:buChar char="-"/>
            </a:pPr>
            <a:endParaRPr lang="en-US" altLang="zh-CN" sz="1600"/>
          </a:p>
          <a:p>
            <a:pPr marL="285750" indent="-285750">
              <a:buFont typeface="Arial"/>
              <a:buChar char="•"/>
            </a:pPr>
            <a:r>
              <a:rPr kumimoji="1" lang="zh-CN" altLang="en-US" sz="1600"/>
              <a:t>苹果将控件的共同属性都抽取到父类</a:t>
            </a:r>
            <a:r>
              <a:rPr kumimoji="1" lang="en-US" altLang="zh-CN" sz="1600"/>
              <a:t>UIView</a:t>
            </a:r>
            <a:r>
              <a:rPr kumimoji="1" lang="zh-CN" altLang="en-US" sz="1600"/>
              <a:t>中</a:t>
            </a:r>
            <a:endParaRPr kumimoji="1" lang="en-US" altLang="zh-CN" sz="1600"/>
          </a:p>
          <a:p>
            <a:pPr marL="285750" indent="-285750">
              <a:buFont typeface="Symbol" charset="2"/>
              <a:buChar char="-"/>
            </a:pPr>
            <a:r>
              <a:rPr lang="zh-CN" altLang="en-US" sz="1600"/>
              <a:t>所有的控件最终都继承自</a:t>
            </a:r>
            <a:r>
              <a:rPr lang="en-US" altLang="zh-CN" sz="1600"/>
              <a:t>UIView</a:t>
            </a:r>
          </a:p>
          <a:p>
            <a:pPr marL="285750" indent="-285750">
              <a:buFont typeface="Symbol" charset="2"/>
              <a:buChar char="-"/>
            </a:pPr>
            <a:r>
              <a:rPr kumimoji="1" lang="en-US" altLang="zh-CN" sz="1600"/>
              <a:t>UIButton</a:t>
            </a:r>
            <a:r>
              <a:rPr kumimoji="1" lang="zh-CN" altLang="en-US" sz="1600"/>
              <a:t>、</a:t>
            </a:r>
            <a:r>
              <a:rPr kumimoji="1" lang="en-US" altLang="zh-CN" sz="1600"/>
              <a:t>UILabel</a:t>
            </a:r>
            <a:r>
              <a:rPr kumimoji="1" lang="zh-CN" altLang="en-US" sz="1600"/>
              <a:t>都继承自</a:t>
            </a:r>
            <a:r>
              <a:rPr kumimoji="1" lang="en-US" altLang="zh-CN" sz="1600"/>
              <a:t>UIView</a:t>
            </a:r>
            <a:r>
              <a:rPr kumimoji="1" lang="zh-CN" altLang="en-US" sz="1600"/>
              <a:t>（可以查看头文件验证）</a:t>
            </a:r>
            <a:endParaRPr lang="en-US" altLang="zh-CN" sz="1600"/>
          </a:p>
          <a:p>
            <a:pPr marL="285750" indent="-285750">
              <a:buFont typeface="Arial"/>
              <a:buChar char="•"/>
            </a:pP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92493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UIView</a:t>
            </a: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51200" y="1778000"/>
            <a:ext cx="1549400" cy="622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UIView</a:t>
            </a: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3400" y="1308100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最纯洁、最干净的控件，拥有尺寸、位置、背景色等基本属性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320800" y="3225800"/>
            <a:ext cx="1549400" cy="622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UIImageView</a:t>
            </a: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0600" y="394970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图片</a:t>
            </a:r>
            <a:r>
              <a:rPr kumimoji="1" lang="zh-CN" altLang="en-US"/>
              <a:t>控件，拥有图片属性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562600" y="3187700"/>
            <a:ext cx="1549400" cy="622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UILabel</a:t>
            </a: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9500" y="39243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文本</a:t>
            </a:r>
            <a:r>
              <a:rPr kumimoji="1" lang="zh-CN" altLang="en-US" smtClean="0"/>
              <a:t>控</a:t>
            </a:r>
            <a:r>
              <a:rPr kumimoji="1" lang="zh-CN" altLang="en-US"/>
              <a:t>件，拥有文字、文字颜色属性</a:t>
            </a:r>
          </a:p>
        </p:txBody>
      </p:sp>
      <p:cxnSp>
        <p:nvCxnSpPr>
          <p:cNvPr id="6" name="直线箭头连接符 5"/>
          <p:cNvCxnSpPr>
            <a:stCxn id="13" idx="0"/>
            <a:endCxn id="2" idx="1"/>
          </p:cNvCxnSpPr>
          <p:nvPr/>
        </p:nvCxnSpPr>
        <p:spPr bwMode="auto">
          <a:xfrm flipV="1">
            <a:off x="2095500" y="2089150"/>
            <a:ext cx="1155700" cy="1136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线箭头连接符 17"/>
          <p:cNvCxnSpPr>
            <a:stCxn id="15" idx="0"/>
            <a:endCxn id="2" idx="3"/>
          </p:cNvCxnSpPr>
          <p:nvPr/>
        </p:nvCxnSpPr>
        <p:spPr bwMode="auto">
          <a:xfrm flipH="1" flipV="1">
            <a:off x="4800600" y="2089150"/>
            <a:ext cx="1536700" cy="1098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596900" y="42799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拥有尺寸、位置、背景色等基本属性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851400" y="42672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拥有尺寸、位置、背景色等基本属性</a:t>
            </a:r>
          </a:p>
        </p:txBody>
      </p:sp>
    </p:spTree>
    <p:extLst>
      <p:ext uri="{BB962C8B-B14F-4D97-AF65-F5344CB8AC3E}">
        <p14:creationId xmlns:p14="http://schemas.microsoft.com/office/powerpoint/2010/main" val="219687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4" grpId="0"/>
      <p:bldP spid="15" grpId="0" animBg="1"/>
      <p:bldP spid="16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父控件、子控件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8300" y="1219200"/>
            <a:ext cx="855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600"/>
              <a:t>每个控件都是个容器，能容纳其他控件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endParaRPr lang="en-US" altLang="zh-CN" sz="1600"/>
          </a:p>
          <a:p>
            <a:pPr marL="285750" indent="-285750">
              <a:buFont typeface="Arial"/>
              <a:buChar char="•"/>
            </a:pPr>
            <a:r>
              <a:rPr lang="zh-CN" altLang="en-US" sz="1600"/>
              <a:t>内部</a:t>
            </a:r>
            <a:r>
              <a:rPr kumimoji="1" lang="zh-CN" altLang="en-US" sz="1600"/>
              <a:t>小控件是大控件的子控件</a:t>
            </a:r>
            <a:endParaRPr kumimoji="1" lang="en-US" altLang="zh-CN" sz="1600"/>
          </a:p>
          <a:p>
            <a:pPr marL="285750" indent="-285750">
              <a:buFont typeface="Arial"/>
              <a:buChar char="•"/>
            </a:pPr>
            <a:endParaRPr lang="en-US" altLang="zh-CN" sz="1600"/>
          </a:p>
          <a:p>
            <a:pPr marL="285750" indent="-285750">
              <a:buFont typeface="Arial"/>
              <a:buChar char="•"/>
            </a:pPr>
            <a:r>
              <a:rPr kumimoji="1" lang="zh-CN" altLang="en-US" sz="1600"/>
              <a:t>大控件是内部小控件的父控件</a:t>
            </a:r>
            <a:endParaRPr kumimoji="1" lang="en-US" altLang="zh-CN" sz="1600"/>
          </a:p>
          <a:p>
            <a:pPr marL="285750" indent="-285750">
              <a:buFont typeface="Arial"/>
              <a:buChar char="•"/>
            </a:pPr>
            <a:endParaRPr lang="en-US" altLang="zh-CN" sz="1600"/>
          </a:p>
          <a:p>
            <a:pPr marL="285750" indent="-285750">
              <a:buFont typeface="Arial"/>
              <a:buChar char="•"/>
            </a:pPr>
            <a:r>
              <a:rPr kumimoji="1" lang="zh-CN" altLang="en-US" sz="1600"/>
              <a:t>每一个控制器（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/>
              <a:t>）内部都有个默认的</a:t>
            </a:r>
            <a:r>
              <a:rPr kumimoji="1" lang="en-US" altLang="zh-CN" sz="1600"/>
              <a:t>UIView</a:t>
            </a:r>
            <a:r>
              <a:rPr kumimoji="1" lang="zh-CN" altLang="en-US" sz="1600"/>
              <a:t>属性</a:t>
            </a:r>
            <a:endParaRPr kumimoji="1" lang="en-US" altLang="zh-CN" sz="1600"/>
          </a:p>
          <a:p>
            <a:pPr marL="285750" indent="-285750">
              <a:buFont typeface="Symbol" charset="2"/>
              <a:buChar char="-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*view;</a:t>
            </a:r>
          </a:p>
          <a:p>
            <a:pPr marL="285750" indent="-285750">
              <a:buFont typeface="Symbol" charset="2"/>
              <a:buChar char="-"/>
            </a:pPr>
            <a:r>
              <a:rPr lang="zh-CN" altLang="en-US" sz="1600"/>
              <a:t>控制器中管理的其他所有控件都是这个</a:t>
            </a:r>
            <a:r>
              <a:rPr lang="en-US" altLang="zh-CN" sz="1600"/>
              <a:t>view</a:t>
            </a:r>
            <a:r>
              <a:rPr lang="zh-CN" altLang="en-US" sz="1600"/>
              <a:t>的子控件（直接或者间接）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6409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400175"/>
            <a:ext cx="7886700" cy="3600450"/>
          </a:xfrm>
          <a:noFill/>
        </p:spPr>
        <p:txBody>
          <a:bodyPr anchor="t"/>
          <a:lstStyle/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UIView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*superview;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获得自己的父控件对象</a:t>
            </a:r>
            <a:endParaRPr lang="en-US" altLang="zh-CN" sz="1600" kern="100" dirty="0"/>
          </a:p>
          <a:p>
            <a:pPr lvl="0" algn="just">
              <a:buFont typeface="Wingdings"/>
              <a:buChar char=""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copy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NSArray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*subviews;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获得自己的所有子控件对象</a:t>
            </a:r>
          </a:p>
          <a:p>
            <a:endParaRPr lang="en-US" altLang="zh-CN" sz="1600" dirty="0"/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NSInteger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tag;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控件的</a:t>
            </a:r>
            <a:r>
              <a:rPr lang="en-US" altLang="zh-CN" sz="1600" kern="100" dirty="0"/>
              <a:t>ID(</a:t>
            </a:r>
            <a:r>
              <a:rPr lang="zh-CN" altLang="zh-CN" sz="1600" kern="100" dirty="0"/>
              <a:t>标识</a:t>
            </a:r>
            <a:r>
              <a:rPr lang="en-US" altLang="zh-CN" sz="1600" kern="100" dirty="0"/>
              <a:t>)</a:t>
            </a:r>
            <a:r>
              <a:rPr lang="zh-CN" altLang="zh-CN" sz="1600" kern="100" dirty="0"/>
              <a:t>，父控件可以通过</a:t>
            </a:r>
            <a:r>
              <a:rPr lang="en-US" altLang="zh-CN" sz="1600" kern="100" dirty="0"/>
              <a:t>tag</a:t>
            </a:r>
            <a:r>
              <a:rPr lang="zh-CN" altLang="zh-CN" sz="1600" kern="100" dirty="0"/>
              <a:t>来找到对应的子控件</a:t>
            </a:r>
          </a:p>
          <a:p>
            <a:endParaRPr lang="en-US" altLang="zh-CN" sz="1600" dirty="0"/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CGAffineTransform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transform;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控件的</a:t>
            </a:r>
            <a:r>
              <a:rPr lang="zh-CN" altLang="zh-CN" sz="1600" kern="100" dirty="0">
                <a:solidFill>
                  <a:srgbClr val="FF0000"/>
                </a:solidFill>
              </a:rPr>
              <a:t>形变</a:t>
            </a:r>
            <a:r>
              <a:rPr lang="zh-CN" altLang="zh-CN" sz="1600" kern="100" dirty="0"/>
              <a:t>属性</a:t>
            </a:r>
            <a:r>
              <a:rPr lang="en-US" altLang="zh-CN" sz="1600" kern="100" dirty="0"/>
              <a:t>(</a:t>
            </a:r>
            <a:r>
              <a:rPr lang="zh-CN" altLang="zh-CN" sz="1600" kern="100" dirty="0"/>
              <a:t>可以设置旋转角度、比例缩放、平移等属性</a:t>
            </a:r>
            <a:r>
              <a:rPr lang="en-US" altLang="zh-CN" sz="1600" kern="100" dirty="0"/>
              <a:t>)</a:t>
            </a:r>
            <a:endParaRPr lang="zh-CN" altLang="zh-CN" sz="1600" kern="100" dirty="0"/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UIView</a:t>
            </a:r>
            <a:r>
              <a:rPr lang="zh-CN" altLang="en-US" sz="3600">
                <a:latin typeface="Calibri" charset="0"/>
                <a:sym typeface="Calibri" charset="0"/>
              </a:rPr>
              <a:t>的常见属性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400175"/>
            <a:ext cx="7886700" cy="3600450"/>
          </a:xfrm>
          <a:noFill/>
        </p:spPr>
        <p:txBody>
          <a:bodyPr anchor="t"/>
          <a:lstStyle/>
          <a:p>
            <a:pPr marL="285750" lvl="0" indent="-285750" algn="just">
              <a:buFont typeface="Arial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)addSubview:(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*)view;</a:t>
            </a: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>
                <a:solidFill>
                  <a:srgbClr val="000000"/>
                </a:solidFill>
              </a:rPr>
              <a:t> 添加一个子控件</a:t>
            </a:r>
            <a:r>
              <a:rPr lang="en-US" altLang="zh-CN" sz="1600" kern="0" dirty="0">
                <a:solidFill>
                  <a:srgbClr val="000000"/>
                </a:solidFill>
              </a:rPr>
              <a:t>view</a:t>
            </a:r>
          </a:p>
          <a:p>
            <a:pPr lvl="0" algn="just">
              <a:buFont typeface="Wingdings" charset="2"/>
              <a:buChar char="Ø"/>
            </a:pPr>
            <a:endParaRPr lang="en-US" altLang="zh-CN" sz="1600" kern="100" dirty="0">
              <a:latin typeface="Cambria"/>
              <a:ea typeface="宋体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)removeFromSuperview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>
                <a:solidFill>
                  <a:srgbClr val="000000"/>
                </a:solidFill>
              </a:rPr>
              <a:t> 从父控件中移除</a:t>
            </a:r>
            <a:endParaRPr lang="en-US" altLang="zh-CN" sz="1600" kern="0" dirty="0">
              <a:solidFill>
                <a:srgbClr val="000000"/>
              </a:solidFill>
            </a:endParaRPr>
          </a:p>
          <a:p>
            <a:pPr marL="0" lvl="0" indent="0" algn="just">
              <a:buNone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*)viewWithTag:(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)tag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/>
              <a:t> 根据一个</a:t>
            </a:r>
            <a:r>
              <a:rPr lang="en-US" altLang="zh-CN" sz="1600" kern="100" dirty="0"/>
              <a:t>tag</a:t>
            </a:r>
            <a:r>
              <a:rPr lang="zh-CN" altLang="en-US" sz="1600" kern="100" dirty="0"/>
              <a:t>标识找出对应的控件（一般都是子控件）</a:t>
            </a:r>
            <a:endParaRPr lang="zh-CN" altLang="zh-CN" sz="1600" kern="100" dirty="0"/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UIView</a:t>
            </a:r>
            <a:r>
              <a:rPr lang="zh-CN" altLang="en-US" sz="3600">
                <a:latin typeface="Calibri" charset="0"/>
                <a:sym typeface="Calibri" charset="0"/>
              </a:rPr>
              <a:t>的常见属性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400175"/>
            <a:ext cx="7886700" cy="3600450"/>
          </a:xfrm>
          <a:noFill/>
        </p:spPr>
        <p:txBody>
          <a:bodyPr anchor="t"/>
          <a:lstStyle/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frame;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控件矩形框</a:t>
            </a:r>
            <a:r>
              <a:rPr lang="zh-CN" altLang="en-US" sz="1600" kern="100" dirty="0"/>
              <a:t>在父控件中的</a:t>
            </a:r>
            <a:r>
              <a:rPr lang="zh-CN" altLang="zh-CN" sz="1600" kern="100" dirty="0"/>
              <a:t>位置和尺寸</a:t>
            </a:r>
            <a:r>
              <a:rPr lang="en-US" altLang="zh-CN" sz="1600" kern="100" dirty="0"/>
              <a:t>(</a:t>
            </a:r>
            <a:r>
              <a:rPr lang="zh-CN" altLang="zh-CN" sz="1600" kern="100" dirty="0">
                <a:solidFill>
                  <a:srgbClr val="FF0000"/>
                </a:solidFill>
              </a:rPr>
              <a:t>以父控件的左上角为坐标原点</a:t>
            </a:r>
            <a:r>
              <a:rPr lang="en-US" altLang="zh-CN" sz="1600" kern="100" dirty="0"/>
              <a:t>)</a:t>
            </a:r>
          </a:p>
          <a:p>
            <a:pPr marL="0" lvl="0" indent="0" algn="just">
              <a:buNone/>
            </a:pPr>
            <a:endParaRPr lang="en-US" altLang="zh-CN" sz="1600" kern="100" dirty="0"/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bounds;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控件矩形框的位置和尺寸</a:t>
            </a:r>
            <a:r>
              <a:rPr lang="en-US" altLang="zh-CN" sz="1600" kern="100" dirty="0"/>
              <a:t>(</a:t>
            </a:r>
            <a:r>
              <a:rPr lang="zh-CN" altLang="zh-CN" sz="1600" kern="100" dirty="0">
                <a:solidFill>
                  <a:srgbClr val="FF0000"/>
                </a:solidFill>
              </a:rPr>
              <a:t>以自己左上角为坐标原点，所以</a:t>
            </a:r>
            <a:r>
              <a:rPr lang="en-US" altLang="zh-CN" sz="1600" kern="100" dirty="0">
                <a:solidFill>
                  <a:srgbClr val="FF0000"/>
                </a:solidFill>
              </a:rPr>
              <a:t>bounds</a:t>
            </a:r>
            <a:r>
              <a:rPr lang="zh-CN" altLang="zh-CN" sz="1600" kern="100" dirty="0">
                <a:solidFill>
                  <a:srgbClr val="FF0000"/>
                </a:solidFill>
              </a:rPr>
              <a:t>的</a:t>
            </a:r>
            <a:r>
              <a:rPr lang="en-US" altLang="zh-CN" sz="1600" kern="100" dirty="0">
                <a:solidFill>
                  <a:srgbClr val="FF0000"/>
                </a:solidFill>
              </a:rPr>
              <a:t>x</a:t>
            </a:r>
            <a:r>
              <a:rPr lang="zh-CN" altLang="en-US" sz="1600" kern="100" dirty="0">
                <a:solidFill>
                  <a:srgbClr val="FF0000"/>
                </a:solidFill>
              </a:rPr>
              <a:t>、</a:t>
            </a:r>
            <a:r>
              <a:rPr lang="en-US" altLang="zh-CN" sz="1600" kern="100" dirty="0">
                <a:solidFill>
                  <a:srgbClr val="FF0000"/>
                </a:solidFill>
              </a:rPr>
              <a:t>y</a:t>
            </a:r>
            <a:r>
              <a:rPr lang="zh-CN" altLang="en-US" sz="1600" kern="100" dirty="0">
                <a:solidFill>
                  <a:srgbClr val="FF0000"/>
                </a:solidFill>
              </a:rPr>
              <a:t>一般</a:t>
            </a:r>
            <a:r>
              <a:rPr lang="zh-CN" altLang="zh-CN" sz="1600" kern="100" dirty="0">
                <a:solidFill>
                  <a:srgbClr val="FF0000"/>
                </a:solidFill>
              </a:rPr>
              <a:t>为</a:t>
            </a:r>
            <a:r>
              <a:rPr lang="en-US" altLang="zh-CN" sz="1600" kern="100" dirty="0">
                <a:solidFill>
                  <a:srgbClr val="FF0000"/>
                </a:solidFill>
              </a:rPr>
              <a:t>0</a:t>
            </a:r>
            <a:r>
              <a:rPr lang="en-US" altLang="zh-CN" sz="1600" kern="100" dirty="0"/>
              <a:t>)</a:t>
            </a:r>
          </a:p>
          <a:p>
            <a:pPr lvl="0" algn="just"/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CGPoint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center;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控件中点的位置</a:t>
            </a:r>
            <a:r>
              <a:rPr lang="en-US" altLang="zh-CN" sz="1600" kern="100" dirty="0"/>
              <a:t>(</a:t>
            </a:r>
            <a:r>
              <a:rPr lang="zh-CN" altLang="zh-CN" sz="1600" kern="100" dirty="0"/>
              <a:t>以父控件的左上角为坐标原点</a:t>
            </a:r>
            <a:r>
              <a:rPr lang="en-US" altLang="zh-CN" sz="1600" kern="100" dirty="0"/>
              <a:t>)</a:t>
            </a: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UIView</a:t>
            </a:r>
            <a:r>
              <a:rPr lang="zh-CN" altLang="en-US" sz="3600">
                <a:latin typeface="Calibri" charset="0"/>
                <a:sym typeface="Calibri" charset="0"/>
              </a:rPr>
              <a:t>的常见属性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5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158875"/>
            <a:ext cx="7886700" cy="479425"/>
          </a:xfrm>
          <a:noFill/>
        </p:spPr>
        <p:txBody>
          <a:bodyPr anchor="t"/>
          <a:lstStyle/>
          <a:p>
            <a:pPr marL="285750" lvl="0" indent="-285750" algn="just">
              <a:buFont typeface="Arial"/>
              <a:buChar char="•"/>
            </a:pPr>
            <a:r>
              <a:rPr lang="zh-CN" altLang="en-US" sz="1600" kern="100" dirty="0"/>
              <a:t>在</a:t>
            </a:r>
            <a:r>
              <a:rPr lang="en-US" altLang="zh-CN" sz="1600" kern="100" dirty="0" err="1"/>
              <a:t>UIKit</a:t>
            </a:r>
            <a:r>
              <a:rPr lang="zh-CN" altLang="en-US" sz="1600" kern="100" dirty="0"/>
              <a:t>中，坐标系的原点</a:t>
            </a:r>
            <a:r>
              <a:rPr lang="en-US" altLang="zh-CN" sz="1600" kern="100" dirty="0"/>
              <a:t>(0</a:t>
            </a:r>
            <a:r>
              <a:rPr lang="zh-CN" altLang="en-US" sz="1600" kern="100" dirty="0"/>
              <a:t>，</a:t>
            </a:r>
            <a:r>
              <a:rPr lang="en-US" altLang="zh-CN" sz="1600" kern="100" dirty="0"/>
              <a:t>0)</a:t>
            </a:r>
            <a:r>
              <a:rPr lang="zh-CN" altLang="en-US" sz="1600" kern="100" dirty="0"/>
              <a:t>在左上角，</a:t>
            </a:r>
            <a:r>
              <a:rPr lang="en-US" altLang="zh-CN" sz="1600" kern="100" dirty="0"/>
              <a:t>x</a:t>
            </a:r>
            <a:r>
              <a:rPr lang="zh-CN" altLang="en-US" sz="1600" kern="100" dirty="0"/>
              <a:t>值向右正向延伸，</a:t>
            </a:r>
            <a:r>
              <a:rPr lang="en-US" altLang="zh-CN" sz="1600" kern="100" dirty="0"/>
              <a:t>y</a:t>
            </a:r>
            <a:r>
              <a:rPr lang="zh-CN" altLang="en-US" sz="1600" kern="100" dirty="0"/>
              <a:t>值向下正向延伸</a:t>
            </a:r>
            <a:endParaRPr lang="en-US" altLang="zh-CN" sz="1600" kern="100" dirty="0"/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UIKit</a:t>
            </a:r>
            <a:r>
              <a:rPr lang="zh-CN" altLang="en-US" sz="3600">
                <a:latin typeface="Calibri" charset="0"/>
                <a:sym typeface="Calibri" charset="0"/>
              </a:rPr>
              <a:t>坐标系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3343" y="2132213"/>
            <a:ext cx="2029315" cy="2982039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1792" y="1735341"/>
            <a:ext cx="84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(0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，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0)</a:t>
            </a:r>
            <a:endParaRPr kumimoji="1" lang="zh-CN" altLang="en-US" dirty="0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3303343" y="1607594"/>
            <a:ext cx="2029315" cy="381370"/>
            <a:chOff x="4080275" y="2153694"/>
            <a:chExt cx="2029315" cy="381370"/>
          </a:xfrm>
        </p:grpSpPr>
        <p:sp>
          <p:nvSpPr>
            <p:cNvPr id="12" name="文本框 11"/>
            <p:cNvSpPr txBox="1"/>
            <p:nvPr/>
          </p:nvSpPr>
          <p:spPr>
            <a:xfrm>
              <a:off x="4944891" y="215369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Eurostile"/>
                  <a:cs typeface="Eurostile"/>
                </a:rPr>
                <a:t>x</a:t>
              </a:r>
              <a:endParaRPr kumimoji="1" lang="zh-CN" altLang="en-US" dirty="0">
                <a:solidFill>
                  <a:srgbClr val="FF0000"/>
                </a:solidFill>
                <a:latin typeface="Eurostile"/>
                <a:cs typeface="Eurostile"/>
              </a:endParaRPr>
            </a:p>
          </p:txBody>
        </p:sp>
        <p:cxnSp>
          <p:nvCxnSpPr>
            <p:cNvPr id="13" name="直线箭头连接符 12"/>
            <p:cNvCxnSpPr/>
            <p:nvPr/>
          </p:nvCxnSpPr>
          <p:spPr>
            <a:xfrm>
              <a:off x="4080275" y="2535064"/>
              <a:ext cx="20293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2638576" y="2173630"/>
            <a:ext cx="510234" cy="2940622"/>
            <a:chOff x="3420799" y="2719730"/>
            <a:chExt cx="510234" cy="2940622"/>
          </a:xfrm>
        </p:grpSpPr>
        <p:sp>
          <p:nvSpPr>
            <p:cNvPr id="15" name="文本框 14"/>
            <p:cNvSpPr txBox="1"/>
            <p:nvPr/>
          </p:nvSpPr>
          <p:spPr>
            <a:xfrm>
              <a:off x="3420799" y="400537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Eurostile"/>
                  <a:ea typeface="华文细黑"/>
                  <a:cs typeface="Eurostile"/>
                </a:rPr>
                <a:t>y</a:t>
              </a:r>
              <a:endParaRPr kumimoji="1" lang="zh-CN" altLang="en-US" dirty="0">
                <a:solidFill>
                  <a:srgbClr val="FF0000"/>
                </a:solidFill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>
              <a:off x="3931033" y="2719730"/>
              <a:ext cx="0" cy="29406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5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  <p:bldP spid="10" grpId="0"/>
    </p:bldLst>
  </p:timing>
</p:sld>
</file>

<file path=ppt/theme/theme1.xml><?xml version="1.0" encoding="utf-8"?>
<a:theme xmlns:a="http://schemas.openxmlformats.org/drawingml/2006/main" name="ios-V3">
  <a:themeElements>
    <a:clrScheme name="">
      <a:dk1>
        <a:srgbClr val="555555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474747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Office 主题">
      <a:majorFont>
        <a:latin typeface="Calibri Light"/>
        <a:ea typeface="宋体"/>
        <a:cs typeface="宋体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2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zh-CN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2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zh-CN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Pages>0</Pages>
  <Words>508</Words>
  <Characters>0</Characters>
  <Application>Microsoft Macintosh PowerPoint</Application>
  <DocSecurity>0</DocSecurity>
  <PresentationFormat>全屏显示(16:10)</PresentationFormat>
  <Lines>0</Lines>
  <Paragraphs>86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ios-V3</vt:lpstr>
      <vt:lpstr>UIView</vt:lpstr>
      <vt:lpstr>UIView</vt:lpstr>
      <vt:lpstr>UIView</vt:lpstr>
      <vt:lpstr>父控件、子控件</vt:lpstr>
      <vt:lpstr>UIView的常见属性</vt:lpstr>
      <vt:lpstr>UIView的常见属性</vt:lpstr>
      <vt:lpstr>UIView的常见属性</vt:lpstr>
      <vt:lpstr>UIKit坐标系</vt:lpstr>
    </vt:vector>
  </TitlesOfParts>
  <Manager/>
  <Company>Sky123.Org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Sky123.Org</dc:creator>
  <cp:keywords/>
  <dc:description/>
  <cp:lastModifiedBy>xiaomage Mj</cp:lastModifiedBy>
  <cp:revision>574</cp:revision>
  <dcterms:created xsi:type="dcterms:W3CDTF">2015-04-30T06:17:00Z</dcterms:created>
  <dcterms:modified xsi:type="dcterms:W3CDTF">2015-05-25T22:33:03Z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