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7" r:id="rId2"/>
    <p:sldId id="259" r:id="rId3"/>
    <p:sldId id="295" r:id="rId4"/>
    <p:sldId id="302" r:id="rId5"/>
    <p:sldId id="296" r:id="rId6"/>
    <p:sldId id="297" r:id="rId7"/>
    <p:sldId id="299" r:id="rId8"/>
    <p:sldId id="303" r:id="rId9"/>
    <p:sldId id="300" r:id="rId10"/>
    <p:sldId id="301" r:id="rId11"/>
    <p:sldId id="305" r:id="rId12"/>
    <p:sldId id="304" r:id="rId13"/>
    <p:sldId id="306" r:id="rId14"/>
    <p:sldId id="307" r:id="rId15"/>
    <p:sldId id="308" r:id="rId16"/>
    <p:sldId id="309" r:id="rId17"/>
    <p:sldId id="321" r:id="rId18"/>
    <p:sldId id="325" r:id="rId19"/>
    <p:sldId id="310" r:id="rId20"/>
    <p:sldId id="311" r:id="rId21"/>
    <p:sldId id="324" r:id="rId22"/>
    <p:sldId id="323" r:id="rId23"/>
    <p:sldId id="312" r:id="rId24"/>
    <p:sldId id="313" r:id="rId25"/>
    <p:sldId id="315" r:id="rId26"/>
    <p:sldId id="316" r:id="rId27"/>
    <p:sldId id="317" r:id="rId28"/>
    <p:sldId id="318" r:id="rId29"/>
    <p:sldId id="320" r:id="rId30"/>
    <p:sldId id="319" r:id="rId31"/>
    <p:sldId id="322" r:id="rId32"/>
    <p:sldId id="274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2DDE0-8107-42D6-A9E8-A23C0BA23D44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51DCD-4BF4-4C84-8667-FBC92BB08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556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9E4C17-BE4B-4E9B-8432-852D3BAF6981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1856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>
            <a:extLst>
              <a:ext uri="{FF2B5EF4-FFF2-40B4-BE49-F238E27FC236}">
                <a16:creationId xmlns:a16="http://schemas.microsoft.com/office/drawing/2014/main" id="{E4491FAF-5998-4764-BB6B-10F8ECFBE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35125"/>
            <a:ext cx="33528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DE6F480-AB04-4337-8934-3DB0764E6395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0" y="2397125"/>
            <a:ext cx="62992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A497902-33F3-4918-892B-6BB25F1E0E11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5283200" y="2397125"/>
            <a:ext cx="62992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7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785" y="188914"/>
            <a:ext cx="26543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NJU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1" y="260351"/>
            <a:ext cx="3071283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1" y="6092826"/>
            <a:ext cx="12156016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68414"/>
            <a:ext cx="12156017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78818" y="4149726"/>
            <a:ext cx="6913033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117600" y="2163763"/>
            <a:ext cx="9874251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E059D23-71BB-4EFC-8B59-B0C58458C5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1" y="6284913"/>
            <a:ext cx="1725084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BA5AB4-02F5-40CF-B868-09F172F0A5DB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2018/11/6</a:t>
            </a:fld>
            <a:endParaRPr lang="en-US" altLang="zh-CN" dirty="0">
              <a:solidFill>
                <a:srgbClr val="292929"/>
              </a:solidFill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D076195-D521-4A99-A366-9871364DE1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927351" y="6202363"/>
            <a:ext cx="6817783" cy="53975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 Institute of Computer Software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Nanjing University</a:t>
            </a:r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C18D5845-C1BB-4588-9D6C-19E7198B21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31BF38-AFE7-481B-BBF1-26BEBF42CEED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07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7BEC733-7108-447D-8AAD-E8A7117F73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4DED39-DB8D-4685-A434-ECF5D09CECEB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7160A2B-28AE-423A-826D-780474F105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 Institute of Computer Software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Nanjing University</a:t>
            </a:r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D1CFC38-CFCF-433B-B07E-920AACEE4E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3366F2-E284-4570-98EC-E7D72A3DD272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91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7234" y="404813"/>
            <a:ext cx="2713567" cy="5472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4417" y="404813"/>
            <a:ext cx="7939616" cy="5472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7BEC733-7108-447D-8AAD-E8A7117F73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2580E5-AE3D-42DF-8A0E-BDACE0F324EA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7160A2B-28AE-423A-826D-780474F105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 Institute of Computer Software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Nanjing University</a:t>
            </a:r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D1CFC38-CFCF-433B-B07E-920AACEE4E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597367-51F2-467D-A5F8-040FDA196DBA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94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4F84715-E773-4F46-9374-C199EFC169B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251200" y="228600"/>
            <a:ext cx="8534400" cy="5867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FC07C4-A180-4C87-9276-DEC8ACDF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3201" y="6248400"/>
            <a:ext cx="2535767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BE325E-63B3-453B-8E37-820C156F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357E53-2038-416D-81F2-B21EC1FF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E780C5-8F27-4C41-A15F-5C91D2BF1D6D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565385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7BEC733-7108-447D-8AAD-E8A7117F73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7160A2B-28AE-423A-826D-780474F105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 Institute of Computer Software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Nanjing University</a:t>
            </a:r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D1CFC38-CFCF-433B-B07E-920AACEE4E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96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7BEC733-7108-447D-8AAD-E8A7117F73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E42DE6-2E40-488A-92A6-E584D94B5EC3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7160A2B-28AE-423A-826D-780474F105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 Institute of Computer Software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Nanjing University</a:t>
            </a:r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D1CFC38-CFCF-433B-B07E-920AACEE4E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0A6B00-562A-4BA6-9E4B-266BDF04E692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61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8" y="1484313"/>
            <a:ext cx="5325533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3152" y="1484313"/>
            <a:ext cx="5327649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7BEC733-7108-447D-8AAD-E8A7117F73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2EDFF0-625A-4309-B139-3022A12414EC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7160A2B-28AE-423A-826D-780474F105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 Institute of Computer Software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Nanjing University</a:t>
            </a:r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2D1CFC38-CFCF-433B-B07E-920AACEE4E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2D183E-3705-4DF4-B4DF-802DECEC240C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88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7BEC733-7108-447D-8AAD-E8A7117F73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AB7D5B-F435-4748-8475-5492A16D915C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37160A2B-28AE-423A-826D-780474F105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 Institute of Computer Software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Nanjing University</a:t>
            </a:r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2D1CFC38-CFCF-433B-B07E-920AACEE4E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8627FD-D996-45E1-9A8D-ED8E7F75641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10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37BEC733-7108-447D-8AAD-E8A7117F73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DC71AB-1237-4FCE-9077-5D8F422A9B19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37160A2B-28AE-423A-826D-780474F105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 Institute of Computer Software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Nanjing University</a:t>
            </a:r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D1CFC38-CFCF-433B-B07E-920AACEE4E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083B48-04D1-4773-8E67-5D8405847ED9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83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37BEC733-7108-447D-8AAD-E8A7117F73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B00674-5813-45A8-B474-6AD1576C25B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37160A2B-28AE-423A-826D-780474F105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 Institute of Computer Software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Nanjing University</a:t>
            </a:r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D1CFC38-CFCF-433B-B07E-920AACEE4E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840FCD-64A8-4155-A12B-CBACFEC5EDE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554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7BEC733-7108-447D-8AAD-E8A7117F73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BF922A-3198-4370-B723-3FB93227EB19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7160A2B-28AE-423A-826D-780474F105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 Institute of Computer Software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Nanjing University</a:t>
            </a:r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2D1CFC38-CFCF-433B-B07E-920AACEE4E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CD28B1-454B-4AF5-BBFB-9E85CC27BE19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4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7BEC733-7108-447D-8AAD-E8A7117F73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5DEB61-7107-4A99-A77E-AB01F8B7B04D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7160A2B-28AE-423A-826D-780474F105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 Institute of Computer Software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Nanjing University</a:t>
            </a:r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2D1CFC38-CFCF-433B-B07E-920AACEE4E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BBCADC-542B-4C28-AC6A-98FC623D212C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82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0E2A87F-93F8-4781-8D00-C37B0FFE6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5538"/>
            <a:ext cx="28448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F25A3AE-5BA3-4658-B36E-76AF1F58C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400" y="1125538"/>
            <a:ext cx="9652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90651" y="404813"/>
            <a:ext cx="748876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484313"/>
            <a:ext cx="10856383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785" y="188914"/>
            <a:ext cx="26543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3" name="Rectangle 7">
            <a:extLst>
              <a:ext uri="{FF2B5EF4-FFF2-40B4-BE49-F238E27FC236}">
                <a16:creationId xmlns:a16="http://schemas.microsoft.com/office/drawing/2014/main" id="{37BEC733-7108-447D-8AAD-E8A7117F735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4917" y="6284913"/>
            <a:ext cx="172508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600">
                <a:latin typeface="+mn-lt"/>
                <a:ea typeface="宋体" charset="-122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42F67C-0E7A-47A5-B996-D770660441F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188424" name="Rectangle 8">
            <a:extLst>
              <a:ext uri="{FF2B5EF4-FFF2-40B4-BE49-F238E27FC236}">
                <a16:creationId xmlns:a16="http://schemas.microsoft.com/office/drawing/2014/main" id="{37160A2B-28AE-423A-826D-780474F1054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34733" y="6202363"/>
            <a:ext cx="70104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600">
                <a:latin typeface="+mn-lt"/>
                <a:ea typeface="宋体" charset="-122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 Institute of Computer Software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Nanjing University</a:t>
            </a:r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188425" name="Rectangle 9">
            <a:extLst>
              <a:ext uri="{FF2B5EF4-FFF2-40B4-BE49-F238E27FC236}">
                <a16:creationId xmlns:a16="http://schemas.microsoft.com/office/drawing/2014/main" id="{2D1CFC38-CFCF-433B-B07E-920AACEE4EB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033000" y="6284913"/>
            <a:ext cx="124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8F8443-DABD-4F1F-A2BD-A79AD6FF213E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1" y="6092826"/>
            <a:ext cx="12156016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校徽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17" y="261939"/>
            <a:ext cx="886883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935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7DABE47-B376-4DBE-8DEE-9B61BCCCE50E}" type="slidenum">
              <a:rPr lang="en-US" altLang="zh-CN">
                <a:solidFill>
                  <a:srgbClr val="292929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>
              <a:solidFill>
                <a:srgbClr val="292929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标题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 </a:t>
            </a:r>
            <a:r>
              <a:rPr lang="zh-CN" altLang="en-US" smtClean="0"/>
              <a:t>习题课</a:t>
            </a:r>
          </a:p>
        </p:txBody>
      </p:sp>
      <p:sp>
        <p:nvSpPr>
          <p:cNvPr id="5124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3359151" y="4076701"/>
            <a:ext cx="5184775" cy="1336675"/>
          </a:xfrm>
        </p:spPr>
        <p:txBody>
          <a:bodyPr/>
          <a:lstStyle/>
          <a:p>
            <a:pPr algn="ctr"/>
            <a:r>
              <a:rPr lang="zh-CN" altLang="en-US" sz="2000"/>
              <a:t>周天烁</a:t>
            </a:r>
            <a:endParaRPr lang="en-US" altLang="zh-CN" sz="2000"/>
          </a:p>
          <a:p>
            <a:pPr algn="ctr"/>
            <a:r>
              <a:rPr lang="en-US" altLang="zh-CN" sz="2000" smtClean="0"/>
              <a:t>tianshuo.zhou@smail.nju.edu.cn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55183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求高阶导数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312" y="1966276"/>
            <a:ext cx="5147231" cy="127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7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求高阶导数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333" y="1943689"/>
            <a:ext cx="3714352" cy="115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2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求高阶导数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466" y="2218268"/>
            <a:ext cx="4164964" cy="98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3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Rolle</a:t>
            </a:r>
            <a:r>
              <a:rPr lang="zh-CN" altLang="en-US" smtClean="0"/>
              <a:t>定理</a:t>
            </a:r>
            <a:endParaRPr lang="en-US" altLang="zh-CN" smtClean="0"/>
          </a:p>
          <a:p>
            <a:endParaRPr lang="en-US" altLang="zh-CN"/>
          </a:p>
          <a:p>
            <a:pPr marL="449262" lvl="1" indent="0">
              <a:buNone/>
            </a:pPr>
            <a:r>
              <a:rPr lang="en-US" altLang="zh-CN" smtClean="0"/>
              <a:t>                                        Fermat</a:t>
            </a:r>
            <a:r>
              <a:rPr lang="zh-CN" altLang="en-US" smtClean="0"/>
              <a:t>定理</a:t>
            </a:r>
            <a:endParaRPr lang="en-US" altLang="zh-CN" smtClean="0"/>
          </a:p>
          <a:p>
            <a:pPr marL="449262" lvl="1" indent="0">
              <a:buNone/>
            </a:pPr>
            <a:endParaRPr lang="en-US" altLang="zh-CN"/>
          </a:p>
          <a:p>
            <a:pPr marL="449262" lvl="1" indent="0">
              <a:buNone/>
            </a:pPr>
            <a:r>
              <a:rPr lang="en-US" altLang="zh-CN" smtClean="0"/>
              <a:t>                                         Rolle</a:t>
            </a:r>
            <a:r>
              <a:rPr lang="zh-CN" altLang="en-US" smtClean="0"/>
              <a:t>定</a:t>
            </a:r>
            <a:r>
              <a:rPr lang="zh-CN" altLang="en-US"/>
              <a:t>理</a:t>
            </a:r>
          </a:p>
          <a:p>
            <a:pPr marL="449262" lvl="1" indent="0">
              <a:buNone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6" name="下箭头 5"/>
          <p:cNvSpPr/>
          <p:nvPr/>
        </p:nvSpPr>
        <p:spPr bwMode="auto">
          <a:xfrm>
            <a:off x="5120640" y="2913017"/>
            <a:ext cx="222069" cy="535577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386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272" y="1738612"/>
            <a:ext cx="7795786" cy="52126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51" y="2222102"/>
            <a:ext cx="8973559" cy="56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5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898" y="1519229"/>
            <a:ext cx="9674732" cy="7886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18" y="2165160"/>
            <a:ext cx="10804726" cy="113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1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754" y="1484313"/>
            <a:ext cx="9500401" cy="7233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17" y="2207623"/>
            <a:ext cx="1010330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8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754" y="1484313"/>
            <a:ext cx="9500401" cy="7233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17" y="2207623"/>
            <a:ext cx="1010330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9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917" y="2155371"/>
            <a:ext cx="3338556" cy="50323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2018/11/8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-1" b="47778"/>
          <a:stretch/>
        </p:blipFill>
        <p:spPr>
          <a:xfrm>
            <a:off x="624418" y="1484313"/>
            <a:ext cx="8830116" cy="6710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4356463" y="2919548"/>
                <a:ext cx="203127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6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360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463" y="2919548"/>
                <a:ext cx="2031274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108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651" y="2168434"/>
            <a:ext cx="9311571" cy="178961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468" y="1484313"/>
            <a:ext cx="8500832" cy="68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0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大纲</a:t>
            </a: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导</a:t>
            </a:r>
            <a:r>
              <a:rPr lang="zh-CN" altLang="en-US" smtClean="0"/>
              <a:t>数的概念</a:t>
            </a:r>
            <a:endParaRPr lang="en-US" altLang="zh-CN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mtClean="0"/>
              <a:t>作业</a:t>
            </a:r>
            <a:endParaRPr lang="en-US" altLang="zh-CN" smtClean="0"/>
          </a:p>
          <a:p>
            <a:r>
              <a:rPr lang="zh-CN" altLang="en-US"/>
              <a:t>微分</a:t>
            </a:r>
            <a:endParaRPr lang="en-US" altLang="zh-CN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mtClean="0"/>
              <a:t>微分的计算</a:t>
            </a:r>
            <a:endParaRPr lang="en-US" altLang="zh-CN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/>
              <a:t>高</a:t>
            </a:r>
            <a:r>
              <a:rPr lang="zh-CN" altLang="en-US" smtClean="0"/>
              <a:t>阶导数</a:t>
            </a:r>
            <a:r>
              <a:rPr lang="en-US" altLang="zh-CN" smtClean="0"/>
              <a:t>/</a:t>
            </a:r>
            <a:r>
              <a:rPr lang="zh-CN" altLang="en-US" smtClean="0"/>
              <a:t>微分</a:t>
            </a:r>
            <a:endParaRPr lang="en-US" altLang="zh-CN" smtClean="0"/>
          </a:p>
          <a:p>
            <a:r>
              <a:rPr lang="zh-CN" altLang="en-US" smtClean="0"/>
              <a:t>微分中值定理</a:t>
            </a:r>
            <a:endParaRPr lang="en-US" altLang="zh-CN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mtClean="0"/>
              <a:t>Rolle</a:t>
            </a:r>
            <a:r>
              <a:rPr lang="zh-CN" altLang="en-US" smtClean="0"/>
              <a:t>定理</a:t>
            </a:r>
            <a:endParaRPr lang="en-US" altLang="zh-CN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mtClean="0"/>
              <a:t>Lagrange</a:t>
            </a:r>
            <a:r>
              <a:rPr lang="zh-CN" altLang="en-US" smtClean="0"/>
              <a:t>定理</a:t>
            </a:r>
            <a:endParaRPr lang="en-US" altLang="zh-CN" smtClean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CB5E92-D9AC-4D4F-A90C-4B84960968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8D1B75C-0872-4CC7-B5E9-F64B31036011}" type="datetime1">
              <a:rPr lang="zh-CN" altLang="en-US" smtClean="0"/>
              <a:pPr>
                <a:defRPr/>
              </a:pPr>
              <a:t>2018/11/6</a:t>
            </a:fld>
            <a:endParaRPr lang="en-US" altLang="zh-CN"/>
          </a:p>
        </p:txBody>
      </p:sp>
      <p:sp>
        <p:nvSpPr>
          <p:cNvPr id="7173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ECAFCC0-CCF5-4A10-8C15-C03B76603FF4}" type="slidenum">
              <a:rPr lang="en-US" altLang="zh-CN" smtClean="0">
                <a:latin typeface="Arial" panose="020B0604020202020204" pitchFamily="34" charset="0"/>
              </a:rPr>
              <a:pPr/>
              <a:t>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32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18" y="1484313"/>
            <a:ext cx="9483024" cy="94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04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2018/11/8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17" y="1484313"/>
            <a:ext cx="10468831" cy="174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73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2018/11/8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18" y="1389063"/>
            <a:ext cx="10165162" cy="153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54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458" y="1484313"/>
            <a:ext cx="9463943" cy="6579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608" y="2106160"/>
            <a:ext cx="10203341" cy="77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998" y="1389063"/>
            <a:ext cx="9233222" cy="8016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76" y="2190750"/>
            <a:ext cx="10394515" cy="79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7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Lagrange</a:t>
            </a:r>
            <a:r>
              <a:rPr lang="zh-CN" altLang="en-US" smtClean="0"/>
              <a:t>定理</a:t>
            </a:r>
            <a:endParaRPr lang="en-US" altLang="zh-CN" smtClean="0"/>
          </a:p>
          <a:p>
            <a:endParaRPr lang="en-US" altLang="zh-CN"/>
          </a:p>
          <a:p>
            <a:pPr marL="449262" lvl="1" indent="0">
              <a:buNone/>
            </a:pPr>
            <a:r>
              <a:rPr lang="en-US" altLang="zh-CN" smtClean="0"/>
              <a:t>                                        Fermat</a:t>
            </a:r>
            <a:r>
              <a:rPr lang="zh-CN" altLang="en-US" smtClean="0"/>
              <a:t>定理</a:t>
            </a:r>
            <a:endParaRPr lang="en-US" altLang="zh-CN" smtClean="0"/>
          </a:p>
          <a:p>
            <a:pPr marL="449262" lvl="1" indent="0">
              <a:buNone/>
            </a:pPr>
            <a:endParaRPr lang="en-US" altLang="zh-CN"/>
          </a:p>
          <a:p>
            <a:pPr marL="449262" lvl="1" indent="0">
              <a:buNone/>
            </a:pPr>
            <a:r>
              <a:rPr lang="en-US" altLang="zh-CN" smtClean="0"/>
              <a:t>                                         Rolle</a:t>
            </a:r>
            <a:r>
              <a:rPr lang="zh-CN" altLang="en-US" smtClean="0"/>
              <a:t>定理</a:t>
            </a:r>
            <a:endParaRPr lang="en-US" altLang="zh-CN" smtClean="0"/>
          </a:p>
          <a:p>
            <a:pPr marL="449262" lvl="1" indent="0">
              <a:buNone/>
            </a:pPr>
            <a:endParaRPr lang="en-US" altLang="zh-CN"/>
          </a:p>
          <a:p>
            <a:pPr marL="449262" lvl="1" indent="0">
              <a:buNone/>
            </a:pPr>
            <a:r>
              <a:rPr lang="en-US" altLang="zh-CN" smtClean="0"/>
              <a:t>                                      Lagrange</a:t>
            </a:r>
            <a:r>
              <a:rPr lang="zh-CN" altLang="en-US"/>
              <a:t>定理</a:t>
            </a:r>
          </a:p>
          <a:p>
            <a:pPr marL="449262" lvl="1" indent="0">
              <a:buNone/>
            </a:pPr>
            <a:endParaRPr lang="zh-CN" altLang="en-US" smtClean="0"/>
          </a:p>
          <a:p>
            <a:pPr marL="449262" lvl="1" indent="0">
              <a:buNone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6" name="下箭头 5"/>
          <p:cNvSpPr/>
          <p:nvPr/>
        </p:nvSpPr>
        <p:spPr bwMode="auto">
          <a:xfrm>
            <a:off x="5120640" y="2913017"/>
            <a:ext cx="222069" cy="535577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8" name="下箭头 7"/>
          <p:cNvSpPr/>
          <p:nvPr/>
        </p:nvSpPr>
        <p:spPr bwMode="auto">
          <a:xfrm>
            <a:off x="5120639" y="3820205"/>
            <a:ext cx="222069" cy="535577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50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证明 </a:t>
            </a:r>
            <a:r>
              <a:rPr lang="zh-CN" altLang="en-US" b="1" smtClean="0"/>
              <a:t>推论</a:t>
            </a:r>
            <a:r>
              <a:rPr lang="en-US" altLang="zh-CN" b="1" smtClean="0"/>
              <a:t>4.3</a:t>
            </a:r>
            <a:endParaRPr lang="zh-CN" altLang="en-US" b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32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276" y="1484312"/>
            <a:ext cx="8932349" cy="6188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18" y="2227868"/>
            <a:ext cx="10736740" cy="56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6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883" y="1484313"/>
            <a:ext cx="8178117" cy="5665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521" y="2050869"/>
            <a:ext cx="6529125" cy="6632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732" y="3019959"/>
            <a:ext cx="4147792" cy="65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Cauchy</a:t>
            </a:r>
            <a:r>
              <a:rPr lang="zh-CN" altLang="en-US" smtClean="0"/>
              <a:t>定理</a:t>
            </a:r>
            <a:endParaRPr lang="en-US" altLang="zh-CN" smtClean="0"/>
          </a:p>
          <a:p>
            <a:endParaRPr lang="en-US" altLang="zh-CN"/>
          </a:p>
          <a:p>
            <a:pPr marL="449262" lvl="1" indent="0">
              <a:buNone/>
            </a:pPr>
            <a:r>
              <a:rPr lang="en-US" altLang="zh-CN" smtClean="0"/>
              <a:t>                                        Fermat</a:t>
            </a:r>
            <a:r>
              <a:rPr lang="zh-CN" altLang="en-US" smtClean="0"/>
              <a:t>定理</a:t>
            </a:r>
            <a:endParaRPr lang="en-US" altLang="zh-CN" smtClean="0"/>
          </a:p>
          <a:p>
            <a:pPr marL="449262" lvl="1" indent="0">
              <a:buNone/>
            </a:pPr>
            <a:endParaRPr lang="en-US" altLang="zh-CN"/>
          </a:p>
          <a:p>
            <a:pPr marL="449262" lvl="1" indent="0">
              <a:buNone/>
            </a:pPr>
            <a:r>
              <a:rPr lang="en-US" altLang="zh-CN" smtClean="0"/>
              <a:t>                                         Rolle</a:t>
            </a:r>
            <a:r>
              <a:rPr lang="zh-CN" altLang="en-US" smtClean="0"/>
              <a:t>定理                    </a:t>
            </a:r>
            <a:r>
              <a:rPr lang="en-US" altLang="zh-CN"/>
              <a:t>Cauchy</a:t>
            </a:r>
            <a:r>
              <a:rPr lang="zh-CN" altLang="en-US"/>
              <a:t>定</a:t>
            </a:r>
            <a:r>
              <a:rPr lang="zh-CN" altLang="en-US" smtClean="0"/>
              <a:t>理</a:t>
            </a:r>
            <a:endParaRPr lang="en-US" altLang="zh-CN" smtClean="0"/>
          </a:p>
          <a:p>
            <a:pPr marL="449262" lvl="1" indent="0">
              <a:buNone/>
            </a:pPr>
            <a:endParaRPr lang="en-US" altLang="zh-CN"/>
          </a:p>
          <a:p>
            <a:pPr marL="449262" lvl="1" indent="0">
              <a:buNone/>
            </a:pPr>
            <a:r>
              <a:rPr lang="en-US" altLang="zh-CN" smtClean="0"/>
              <a:t>                                      Lagrange</a:t>
            </a:r>
            <a:r>
              <a:rPr lang="zh-CN" altLang="en-US"/>
              <a:t>定理</a:t>
            </a:r>
          </a:p>
          <a:p>
            <a:pPr marL="449262" lvl="1" indent="0">
              <a:buNone/>
            </a:pPr>
            <a:endParaRPr lang="zh-CN" altLang="en-US" smtClean="0"/>
          </a:p>
          <a:p>
            <a:pPr marL="449262" lvl="1" indent="0">
              <a:buNone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6" name="下箭头 5"/>
          <p:cNvSpPr/>
          <p:nvPr/>
        </p:nvSpPr>
        <p:spPr bwMode="auto">
          <a:xfrm>
            <a:off x="5120640" y="2913017"/>
            <a:ext cx="222069" cy="535577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8" name="下箭头 7"/>
          <p:cNvSpPr/>
          <p:nvPr/>
        </p:nvSpPr>
        <p:spPr bwMode="auto">
          <a:xfrm>
            <a:off x="5120639" y="3820205"/>
            <a:ext cx="222069" cy="535577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7" name="右箭头 6"/>
          <p:cNvSpPr/>
          <p:nvPr/>
        </p:nvSpPr>
        <p:spPr bwMode="auto">
          <a:xfrm>
            <a:off x="6230983" y="3448594"/>
            <a:ext cx="1123406" cy="371611"/>
          </a:xfrm>
          <a:prstGeom prst="rightArrow">
            <a:avLst/>
          </a:prstGeom>
          <a:solidFill>
            <a:srgbClr val="7030A0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095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导</a:t>
            </a:r>
            <a:r>
              <a:rPr lang="zh-CN" altLang="en-US" smtClean="0"/>
              <a:t>数定义</a:t>
            </a:r>
            <a:endParaRPr lang="en-US" altLang="zh-CN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/>
              <a:t>前</a:t>
            </a:r>
            <a:r>
              <a:rPr lang="zh-CN" altLang="en-US" smtClean="0"/>
              <a:t>提：</a:t>
            </a:r>
            <a:r>
              <a:rPr lang="en-US" altLang="zh-CN" smtClean="0"/>
              <a:t>y =  f(x) </a:t>
            </a:r>
            <a:r>
              <a:rPr lang="zh-CN" altLang="en-US" smtClean="0"/>
              <a:t>在点</a:t>
            </a:r>
            <a:r>
              <a:rPr lang="en-US" altLang="zh-CN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的某邻域内</a:t>
            </a:r>
            <a:r>
              <a:rPr lang="zh-CN" altLang="en-US" b="1" smtClean="0">
                <a:solidFill>
                  <a:srgbClr val="7030A0"/>
                </a:solidFill>
              </a:rPr>
              <a:t>有定义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/>
              <a:t>计</a:t>
            </a:r>
            <a:r>
              <a:rPr lang="zh-CN" altLang="en-US" smtClean="0"/>
              <a:t>算：</a:t>
            </a:r>
            <a:endParaRPr lang="en-US" altLang="zh-CN" smtClean="0"/>
          </a:p>
          <a:p>
            <a:pPr lvl="1">
              <a:buFont typeface="Wingdings" panose="05000000000000000000" pitchFamily="2" charset="2"/>
              <a:buChar char="ü"/>
            </a:pPr>
            <a:endParaRPr lang="en-US" altLang="zh-CN"/>
          </a:p>
          <a:p>
            <a:pPr lvl="1">
              <a:buFont typeface="Wingdings" panose="05000000000000000000" pitchFamily="2" charset="2"/>
              <a:buChar char="ü"/>
            </a:pPr>
            <a:endParaRPr lang="en-US" altLang="zh-CN" smtClean="0"/>
          </a:p>
          <a:p>
            <a:pPr lvl="1">
              <a:buFont typeface="Wingdings" panose="05000000000000000000" pitchFamily="2" charset="2"/>
              <a:buChar char="ü"/>
            </a:pPr>
            <a:endParaRPr lang="en-US" altLang="zh-CN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/>
              <a:t>记</a:t>
            </a:r>
            <a:r>
              <a:rPr lang="zh-CN" altLang="en-US" smtClean="0"/>
              <a:t>号：</a:t>
            </a:r>
            <a:endParaRPr lang="en-US" altLang="zh-CN" smtClean="0"/>
          </a:p>
          <a:p>
            <a:pPr lvl="1">
              <a:buFont typeface="Wingdings" panose="05000000000000000000" pitchFamily="2" charset="2"/>
              <a:buChar char="ü"/>
            </a:pP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043" y="2811823"/>
            <a:ext cx="5665518" cy="106784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t="1" b="4945"/>
          <a:stretch/>
        </p:blipFill>
        <p:spPr>
          <a:xfrm>
            <a:off x="3049043" y="4469446"/>
            <a:ext cx="7234380" cy="85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2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945"/>
          <a:stretch/>
        </p:blipFill>
        <p:spPr>
          <a:xfrm>
            <a:off x="1247928" y="1502227"/>
            <a:ext cx="9538859" cy="718457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5" y="2129244"/>
            <a:ext cx="5468316" cy="93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1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习题</a:t>
            </a:r>
            <a:r>
              <a:rPr lang="en-US" altLang="zh-CN"/>
              <a:t>2.4</a:t>
            </a:r>
            <a:r>
              <a:rPr lang="en-US" altLang="zh-CN" smtClean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mtClean="0"/>
              <a:t>A  5</a:t>
            </a:r>
            <a:r>
              <a:rPr lang="zh-CN" altLang="en-US"/>
              <a:t>，</a:t>
            </a:r>
            <a:r>
              <a:rPr lang="en-US" altLang="zh-CN"/>
              <a:t>6</a:t>
            </a:r>
            <a:r>
              <a:rPr lang="zh-CN" altLang="en-US"/>
              <a:t>，</a:t>
            </a:r>
            <a:r>
              <a:rPr lang="en-US" altLang="zh-CN"/>
              <a:t>7</a:t>
            </a:r>
            <a:r>
              <a:rPr lang="zh-CN" altLang="en-US"/>
              <a:t>，</a:t>
            </a:r>
            <a:r>
              <a:rPr lang="en-US" altLang="zh-CN"/>
              <a:t>9</a:t>
            </a:r>
            <a:r>
              <a:rPr lang="zh-CN" altLang="en-US"/>
              <a:t>，</a:t>
            </a:r>
            <a:r>
              <a:rPr lang="en-US" altLang="zh-CN"/>
              <a:t>10</a:t>
            </a:r>
            <a:r>
              <a:rPr lang="zh-CN" altLang="en-US"/>
              <a:t>，</a:t>
            </a:r>
            <a:r>
              <a:rPr lang="en-US" altLang="zh-CN"/>
              <a:t>13</a:t>
            </a:r>
            <a:r>
              <a:rPr lang="zh-CN" altLang="en-US"/>
              <a:t>，</a:t>
            </a:r>
            <a:r>
              <a:rPr lang="en-US" altLang="zh-CN"/>
              <a:t>15</a:t>
            </a: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 smtClean="0"/>
              <a:t>），</a:t>
            </a:r>
            <a:r>
              <a:rPr lang="en-US" altLang="zh-CN" smtClean="0"/>
              <a:t>16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6</a:t>
            </a:r>
            <a:r>
              <a:rPr lang="zh-CN" altLang="en-US"/>
              <a:t>、</a:t>
            </a:r>
            <a:r>
              <a:rPr lang="en-US" altLang="zh-CN"/>
              <a:t>10</a:t>
            </a:r>
            <a:r>
              <a:rPr lang="zh-CN" altLang="en-US"/>
              <a:t>、</a:t>
            </a:r>
            <a:r>
              <a:rPr lang="en-US" altLang="zh-CN"/>
              <a:t>11</a:t>
            </a:r>
            <a:r>
              <a:rPr lang="zh-CN" altLang="en-US"/>
              <a:t>），</a:t>
            </a:r>
            <a:r>
              <a:rPr lang="en-US" altLang="zh-CN"/>
              <a:t>19 </a:t>
            </a:r>
            <a:endParaRPr lang="en-US" altLang="zh-CN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mtClean="0"/>
              <a:t>B  2</a:t>
            </a:r>
            <a:r>
              <a:rPr lang="zh-CN" altLang="en-US"/>
              <a:t>，</a:t>
            </a:r>
            <a:r>
              <a:rPr lang="en-US" altLang="zh-CN"/>
              <a:t>5</a:t>
            </a:r>
            <a:r>
              <a:rPr lang="zh-CN" altLang="en-US"/>
              <a:t>，</a:t>
            </a:r>
            <a:r>
              <a:rPr lang="en-US" altLang="zh-CN"/>
              <a:t>6</a:t>
            </a:r>
            <a:r>
              <a:rPr lang="zh-CN" altLang="en-US"/>
              <a:t>，</a:t>
            </a:r>
            <a:r>
              <a:rPr lang="en-US" altLang="zh-CN"/>
              <a:t>8</a:t>
            </a:r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2018/11/8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59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pPr marL="0" indent="0" algn="ctr">
              <a:buNone/>
            </a:pPr>
            <a:r>
              <a:rPr lang="en-US" altLang="zh-CN" smtClean="0"/>
              <a:t>The End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29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578" y="1484313"/>
            <a:ext cx="5442853" cy="10501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18" y="2535684"/>
            <a:ext cx="10653182" cy="48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0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微分的计算</a:t>
            </a:r>
            <a:endParaRPr lang="en-US" altLang="zh-CN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mtClean="0"/>
              <a:t>直接：微分形式不变性</a:t>
            </a:r>
            <a:endParaRPr lang="en-US" altLang="zh-CN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/>
              <a:t>间接</a:t>
            </a:r>
            <a:r>
              <a:rPr lang="zh-CN" altLang="en-US" smtClean="0"/>
              <a:t>：通过导数计算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55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计算微分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997" y="2059465"/>
            <a:ext cx="5212724" cy="139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7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设函数曲线可由参数式 </a:t>
            </a:r>
            <a:r>
              <a:rPr lang="en-US" altLang="zh-CN" smtClean="0"/>
              <a:t>x = x(t), y = y(t)</a:t>
            </a:r>
            <a:r>
              <a:rPr lang="zh-CN" altLang="en-US" smtClean="0"/>
              <a:t>表示，又可用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/>
              <a:t>极</a:t>
            </a:r>
            <a:r>
              <a:rPr lang="zh-CN" altLang="en-US"/>
              <a:t>坐</a:t>
            </a:r>
            <a:r>
              <a:rPr lang="zh-CN" altLang="en-US" smtClean="0"/>
              <a:t>标式 </a:t>
            </a:r>
            <a:r>
              <a:rPr lang="en-US" altLang="zh-CN" smtClean="0"/>
              <a:t>r = r(θ)</a:t>
            </a:r>
            <a:r>
              <a:rPr lang="zh-CN" altLang="en-US" smtClean="0"/>
              <a:t>表示，证明：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578" y="2796701"/>
            <a:ext cx="7395869" cy="75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0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高阶导数</a:t>
            </a:r>
            <a:endParaRPr lang="en-US" altLang="zh-CN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/>
              <a:t>链式</a:t>
            </a:r>
            <a:r>
              <a:rPr lang="zh-CN" altLang="en-US"/>
              <a:t>法</a:t>
            </a:r>
            <a:r>
              <a:rPr lang="zh-CN" altLang="en-US" smtClean="0"/>
              <a:t>则</a:t>
            </a:r>
            <a:endParaRPr lang="en-US" altLang="zh-CN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mtClean="0"/>
              <a:t>Leibniz</a:t>
            </a:r>
            <a:r>
              <a:rPr lang="zh-CN" altLang="en-US" smtClean="0"/>
              <a:t>公式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19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mtClean="0"/>
              <a:t>    函数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2018/11/7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91" y="2099091"/>
            <a:ext cx="8419138" cy="157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9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7188</TotalTime>
  <Words>339</Words>
  <Application>Microsoft Office PowerPoint</Application>
  <PresentationFormat>宽屏</PresentationFormat>
  <Paragraphs>133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等线</vt:lpstr>
      <vt:lpstr>宋体</vt:lpstr>
      <vt:lpstr>Arial</vt:lpstr>
      <vt:lpstr>Cambria Math</vt:lpstr>
      <vt:lpstr>Times New Roman</vt:lpstr>
      <vt:lpstr>Wingdings</vt:lpstr>
      <vt:lpstr>Axis</vt:lpstr>
      <vt:lpstr> 习题课</vt:lpstr>
      <vt:lpstr>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第二次 习题课</dc:title>
  <dc:creator>天烁 周</dc:creator>
  <cp:lastModifiedBy>天烁 周</cp:lastModifiedBy>
  <cp:revision>54</cp:revision>
  <dcterms:created xsi:type="dcterms:W3CDTF">2018-09-25T08:40:09Z</dcterms:created>
  <dcterms:modified xsi:type="dcterms:W3CDTF">2018-11-08T11:24:00Z</dcterms:modified>
</cp:coreProperties>
</file>