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9" r:id="rId3"/>
    <p:sldId id="302" r:id="rId4"/>
    <p:sldId id="346" r:id="rId5"/>
    <p:sldId id="326" r:id="rId6"/>
    <p:sldId id="297" r:id="rId7"/>
    <p:sldId id="327" r:id="rId8"/>
    <p:sldId id="328" r:id="rId9"/>
    <p:sldId id="299" r:id="rId10"/>
    <p:sldId id="331" r:id="rId11"/>
    <p:sldId id="332" r:id="rId12"/>
    <p:sldId id="329" r:id="rId13"/>
    <p:sldId id="333" r:id="rId14"/>
    <p:sldId id="330" r:id="rId15"/>
    <p:sldId id="334" r:id="rId16"/>
    <p:sldId id="335" r:id="rId17"/>
    <p:sldId id="336" r:id="rId18"/>
    <p:sldId id="337" r:id="rId19"/>
    <p:sldId id="338" r:id="rId20"/>
    <p:sldId id="340" r:id="rId21"/>
    <p:sldId id="341" r:id="rId22"/>
    <p:sldId id="342" r:id="rId23"/>
    <p:sldId id="343" r:id="rId24"/>
    <p:sldId id="344" r:id="rId25"/>
    <p:sldId id="345" r:id="rId26"/>
    <p:sldId id="322" r:id="rId27"/>
    <p:sldId id="27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DDE0-8107-42D6-A9E8-A23C0BA23D44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51DCD-4BF4-4C84-8667-FBC92BB08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5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9E4C17-BE4B-4E9B-8432-852D3BAF698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8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E4491FAF-5998-4764-BB6B-10F8ECFB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35125"/>
            <a:ext cx="33528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DE6F480-AB04-4337-8934-3DB0764E639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62992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A497902-33F3-4918-892B-6BB25F1E0E1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283200" y="2397125"/>
            <a:ext cx="62992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260351"/>
            <a:ext cx="307128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2163763"/>
            <a:ext cx="9874251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059D23-71BB-4EFC-8B59-B0C58458C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1" y="6284913"/>
            <a:ext cx="1725084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A5AB4-02F5-40CF-B868-09F172F0A5DB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 dirty="0">
              <a:solidFill>
                <a:srgbClr val="292929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076195-D521-4A99-A366-9871364DE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27351" y="6202363"/>
            <a:ext cx="6817783" cy="5397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18D5845-C1BB-4588-9D6C-19E7198B2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31BF38-AFE7-481B-BBF1-26BEBF42CEED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DED39-DB8D-4685-A434-ECF5D09CECEB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366F2-E284-4570-98EC-E7D72A3DD272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1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7234" y="404813"/>
            <a:ext cx="2713567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404813"/>
            <a:ext cx="7939616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2580E5-AE3D-42DF-8A0E-BDACE0F324EA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97367-51F2-467D-A5F8-040FDA196DBA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F84715-E773-4F46-9374-C199EFC169B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51200" y="228600"/>
            <a:ext cx="8534400" cy="5867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FC07C4-A180-4C87-9276-DEC8ACDF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E325E-63B3-453B-8E37-820C156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57E53-2038-416D-81F2-B21EC1F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780C5-8F27-4C41-A15F-5C91D2BF1D6D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6538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E42DE6-2E40-488A-92A6-E584D94B5EC3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0A6B00-562A-4BA6-9E4B-266BDF04E692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1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484313"/>
            <a:ext cx="532553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3152" y="1484313"/>
            <a:ext cx="5327649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EDFF0-625A-4309-B139-3022A12414EC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2D183E-3705-4DF4-B4DF-802DECEC240C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AB7D5B-F435-4748-8475-5492A16D915C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8627FD-D996-45E1-9A8D-ED8E7F75641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DC71AB-1237-4FCE-9077-5D8F422A9B19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083B48-04D1-4773-8E67-5D8405847ED9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B00674-5813-45A8-B474-6AD1576C25B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840FCD-64A8-4155-A12B-CBACFEC5EDE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BF922A-3198-4370-B723-3FB93227EB19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D28B1-454B-4AF5-BBFB-9E85CC27BE19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5DEB61-7107-4A99-A77E-AB01F8B7B04D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BBCADC-542B-4C28-AC6A-98FC623D212C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E2A87F-93F8-4781-8D00-C37B0FFE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25A3AE-5BA3-4658-B36E-76AF1F58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404813"/>
            <a:ext cx="748876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85" y="188914"/>
            <a:ext cx="2654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id="{37BEC733-7108-447D-8AAD-E8A7117F7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917" y="6284913"/>
            <a:ext cx="17250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2F67C-0E7A-47A5-B996-D770660441F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37160A2B-28AE-423A-826D-780474F105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4733" y="6202363"/>
            <a:ext cx="7010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 Institute of Computer Software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292929"/>
                </a:solidFill>
              </a:rPr>
              <a:t>Nanjing University</a:t>
            </a:r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2D1CFC38-CFCF-433B-B07E-920AACEE4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33000" y="6284913"/>
            <a:ext cx="124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8F8443-DABD-4F1F-A2BD-A79AD6FF213E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7" y="261939"/>
            <a:ext cx="88688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3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DABE47-B376-4DBE-8DEE-9B61BCCCE50E}" type="slidenum">
              <a:rPr lang="en-US" altLang="zh-CN">
                <a:solidFill>
                  <a:srgbClr val="292929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 习题课</a:t>
            </a:r>
          </a:p>
        </p:txBody>
      </p:sp>
      <p:sp>
        <p:nvSpPr>
          <p:cNvPr id="5124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359151" y="4076701"/>
            <a:ext cx="5184775" cy="1336675"/>
          </a:xfrm>
        </p:spPr>
        <p:txBody>
          <a:bodyPr/>
          <a:lstStyle/>
          <a:p>
            <a:pPr algn="ctr"/>
            <a:r>
              <a:rPr lang="zh-CN" altLang="en-US" sz="2000"/>
              <a:t>周天烁</a:t>
            </a:r>
            <a:endParaRPr lang="en-US" altLang="zh-CN" sz="2000"/>
          </a:p>
          <a:p>
            <a:pPr algn="ctr"/>
            <a:r>
              <a:rPr lang="en-US" altLang="zh-CN" sz="2000" smtClean="0"/>
              <a:t>tianshuo.zhou@smail.nju.edu.cn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518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</a:t>
            </a:r>
            <a:r>
              <a:rPr lang="zh-CN" altLang="en-US" smtClean="0"/>
              <a:t>算积分：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8156" y="3782291"/>
            <a:ext cx="4281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拆项，拼项是讲复杂函数化为简单函数的常用手段，拆得巧妙，合理，可以极大地简化积分计算。</a:t>
            </a:r>
            <a:endParaRPr lang="zh-CN" altLang="en-US" sz="240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22" y="2195305"/>
            <a:ext cx="3172034" cy="10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</a:t>
            </a:r>
            <a:r>
              <a:rPr lang="zh-CN" altLang="en-US" smtClean="0"/>
              <a:t>算积分：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69" y="2356529"/>
            <a:ext cx="2930950" cy="12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</a:t>
            </a:r>
            <a:r>
              <a:rPr lang="zh-CN" altLang="en-US" smtClean="0"/>
              <a:t>算积分：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05" y="1948426"/>
            <a:ext cx="2931086" cy="1343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9305" y="3158836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提示：因</a:t>
            </a:r>
            <a:r>
              <a:rPr lang="zh-CN" altLang="en-US" sz="2400">
                <a:solidFill>
                  <a:srgbClr val="00B050"/>
                </a:solidFill>
              </a:rPr>
              <a:t>式分解</a:t>
            </a:r>
          </a:p>
        </p:txBody>
      </p:sp>
    </p:spTree>
    <p:extLst>
      <p:ext uri="{BB962C8B-B14F-4D97-AF65-F5344CB8AC3E}">
        <p14:creationId xmlns:p14="http://schemas.microsoft.com/office/powerpoint/2010/main" val="292287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</a:t>
            </a:r>
            <a:r>
              <a:rPr lang="zh-CN" altLang="en-US" smtClean="0"/>
              <a:t>算积分：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8846"/>
          <a:stretch/>
        </p:blipFill>
        <p:spPr>
          <a:xfrm>
            <a:off x="3354042" y="2391261"/>
            <a:ext cx="3021819" cy="12164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08156" y="3782291"/>
            <a:ext cx="428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遇到根式函数，把式中根式华为分数指数幂，再利用幂函数积分公式计算积分。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计算积分：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1" y="2504333"/>
            <a:ext cx="9472713" cy="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8" y="1484313"/>
            <a:ext cx="5423507" cy="7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计算不定积分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0" y="2322913"/>
            <a:ext cx="7908698" cy="9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计算不定积分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3174"/>
          <a:stretch/>
        </p:blipFill>
        <p:spPr>
          <a:xfrm>
            <a:off x="3647056" y="1943749"/>
            <a:ext cx="2975956" cy="13988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9305" y="3158836"/>
            <a:ext cx="278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提示：平方差公式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计算不定积分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4" y="2274120"/>
            <a:ext cx="2489200" cy="8847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6805" y="3449786"/>
            <a:ext cx="278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提示：拼项、拆项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计算不定积分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862"/>
          <a:stretch/>
        </p:blipFill>
        <p:spPr>
          <a:xfrm>
            <a:off x="2406860" y="2213059"/>
            <a:ext cx="3223359" cy="1128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486805" y="3449786"/>
                <a:ext cx="2785226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>
                    <a:solidFill>
                      <a:srgbClr val="00B050"/>
                    </a:solidFill>
                  </a:rPr>
                  <a:t>提示：构造变元，利用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smtClean="0">
                    <a:solidFill>
                      <a:srgbClr val="00B050"/>
                    </a:solidFill>
                  </a:rPr>
                  <a:t>特点</a:t>
                </a:r>
                <a:endParaRPr lang="zh-CN" altLang="en-US" sz="2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5" y="3449786"/>
                <a:ext cx="2785226" cy="862608"/>
              </a:xfrm>
              <a:prstGeom prst="rect">
                <a:avLst/>
              </a:prstGeom>
              <a:blipFill>
                <a:blip r:embed="rId3"/>
                <a:stretch>
                  <a:fillRect l="-3282" t="-5674" b="-9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0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知识回顾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定积分</a:t>
            </a:r>
            <a:endParaRPr lang="en-US" altLang="zh-CN" smtClean="0"/>
          </a:p>
          <a:p>
            <a:r>
              <a:rPr lang="zh-CN" altLang="en-US" smtClean="0"/>
              <a:t>原</a:t>
            </a:r>
            <a:r>
              <a:rPr lang="zh-CN" altLang="en-US"/>
              <a:t>函</a:t>
            </a:r>
            <a:r>
              <a:rPr lang="zh-CN" altLang="en-US" smtClean="0"/>
              <a:t>数</a:t>
            </a:r>
            <a:r>
              <a:rPr lang="en-US" altLang="zh-CN" smtClean="0"/>
              <a:t>/</a:t>
            </a:r>
            <a:r>
              <a:rPr lang="zh-CN" altLang="en-US" smtClean="0"/>
              <a:t>微积分基本公式</a:t>
            </a:r>
            <a:endParaRPr lang="en-US" altLang="zh-CN" smtClean="0"/>
          </a:p>
          <a:p>
            <a:r>
              <a:rPr lang="zh-CN" altLang="en-US" smtClean="0"/>
              <a:t>微积分基本定理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微积</a:t>
            </a:r>
            <a:r>
              <a:rPr lang="zh-CN" altLang="en-US" smtClean="0"/>
              <a:t>分第一基</a:t>
            </a:r>
            <a:r>
              <a:rPr lang="zh-CN" altLang="en-US"/>
              <a:t>本定理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微积</a:t>
            </a:r>
            <a:r>
              <a:rPr lang="zh-CN" altLang="en-US" smtClean="0"/>
              <a:t>分第二基</a:t>
            </a:r>
            <a:r>
              <a:rPr lang="zh-CN" altLang="en-US"/>
              <a:t>本定</a:t>
            </a:r>
            <a:r>
              <a:rPr lang="zh-CN" altLang="en-US" smtClean="0"/>
              <a:t>理</a:t>
            </a:r>
            <a:endParaRPr lang="en-US" altLang="zh-CN" smtClean="0"/>
          </a:p>
          <a:p>
            <a:r>
              <a:rPr lang="zh-CN" altLang="en-US"/>
              <a:t>不定积</a:t>
            </a:r>
            <a:r>
              <a:rPr lang="zh-CN" altLang="en-US" smtClean="0"/>
              <a:t>分</a:t>
            </a:r>
            <a:endParaRPr lang="en-US" altLang="zh-CN" smtClean="0"/>
          </a:p>
          <a:p>
            <a:r>
              <a:rPr lang="zh-CN" altLang="en-US"/>
              <a:t>两</a:t>
            </a:r>
            <a:r>
              <a:rPr lang="zh-CN" altLang="en-US" smtClean="0"/>
              <a:t>种不定积</a:t>
            </a:r>
            <a:r>
              <a:rPr lang="zh-CN" altLang="en-US" smtClean="0"/>
              <a:t>分方法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mtClean="0"/>
              <a:t>换元积分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分部积分</a:t>
            </a:r>
            <a:endParaRPr lang="en-US" altLang="zh-CN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5E92-D9AC-4D4F-A90C-4B84960968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1B75C-0872-4CC7-B5E9-F64B31036011}" type="datetime1">
              <a:rPr lang="zh-CN" altLang="en-US" smtClean="0"/>
              <a:pPr>
                <a:defRPr/>
              </a:pPr>
              <a:t>2018/12/6</a:t>
            </a:fld>
            <a:endParaRPr lang="en-US" altLang="zh-CN"/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CAFCC0-CCF5-4A10-8C15-C03B76603FF4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计算不定积分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92442" y="2240566"/>
            <a:ext cx="3643013" cy="102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77750" y="3483037"/>
                <a:ext cx="2785226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>
                    <a:solidFill>
                      <a:srgbClr val="00B050"/>
                    </a:solidFill>
                  </a:rPr>
                  <a:t>提示：构造变元，利用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smtClean="0">
                    <a:solidFill>
                      <a:srgbClr val="00B050"/>
                    </a:solidFill>
                  </a:rPr>
                  <a:t>特点</a:t>
                </a:r>
                <a:endParaRPr lang="zh-CN" altLang="en-US" sz="2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50" y="3483037"/>
                <a:ext cx="2785226" cy="862608"/>
              </a:xfrm>
              <a:prstGeom prst="rect">
                <a:avLst/>
              </a:prstGeom>
              <a:blipFill>
                <a:blip r:embed="rId3"/>
                <a:stretch>
                  <a:fillRect l="-3501" t="-5634" b="-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4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计算不定积分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15" y="2458065"/>
            <a:ext cx="8137374" cy="1781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448428" y="4764678"/>
                <a:ext cx="235301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8" y="4764678"/>
                <a:ext cx="235301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1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计算不定积分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31" y="2409178"/>
            <a:ext cx="3060796" cy="13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计算不定积分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13" y="2517161"/>
            <a:ext cx="3807403" cy="11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计算不定积分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36" y="2468495"/>
            <a:ext cx="3077634" cy="11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计算不定积分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72" y="2401994"/>
            <a:ext cx="3654473" cy="15964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77750" y="3483037"/>
            <a:ext cx="278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提示：倒代换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5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习</a:t>
            </a:r>
            <a:r>
              <a:rPr lang="zh-CN" altLang="en-US"/>
              <a:t>题</a:t>
            </a:r>
            <a:r>
              <a:rPr lang="en-US" altLang="zh-CN"/>
              <a:t>3.2</a:t>
            </a:r>
            <a:r>
              <a:rPr lang="en-US" altLang="zh-CN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A  3 (4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 smtClean="0"/>
              <a:t>8</a:t>
            </a:r>
            <a:r>
              <a:rPr lang="zh-CN" altLang="en-US" smtClean="0"/>
              <a:t>），</a:t>
            </a:r>
            <a:r>
              <a:rPr lang="en-US" altLang="zh-CN"/>
              <a:t>4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 smtClean="0"/>
              <a:t>7</a:t>
            </a:r>
            <a:r>
              <a:rPr lang="zh-CN" altLang="en-US" smtClean="0"/>
              <a:t>），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14. 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B  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 smtClean="0"/>
              <a:t>5</a:t>
            </a:r>
          </a:p>
          <a:p>
            <a:r>
              <a:rPr lang="zh-CN" altLang="en-US" smtClean="0"/>
              <a:t>习</a:t>
            </a:r>
            <a:r>
              <a:rPr lang="zh-CN" altLang="en-US"/>
              <a:t>题</a:t>
            </a:r>
            <a:r>
              <a:rPr lang="en-US" altLang="zh-CN"/>
              <a:t>3.3 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mtClean="0"/>
              <a:t>A  1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、</a:t>
            </a:r>
            <a:r>
              <a:rPr lang="en-US" altLang="zh-CN"/>
              <a:t>21</a:t>
            </a:r>
            <a:r>
              <a:rPr lang="zh-CN" altLang="en-US"/>
              <a:t>、</a:t>
            </a:r>
            <a:r>
              <a:rPr lang="en-US" altLang="zh-CN"/>
              <a:t>22</a:t>
            </a:r>
            <a:r>
              <a:rPr lang="zh-CN" altLang="en-US"/>
              <a:t>），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），</a:t>
            </a:r>
            <a:endParaRPr lang="en-US" altLang="zh-CN" smtClean="0"/>
          </a:p>
          <a:p>
            <a:pPr marL="449262" lvl="1" indent="0">
              <a:buNone/>
            </a:pPr>
            <a:r>
              <a:rPr lang="en-US" altLang="zh-CN" smtClean="0"/>
              <a:t>          3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/>
              <a:t>14</a:t>
            </a:r>
            <a:r>
              <a:rPr lang="zh-CN" altLang="en-US"/>
              <a:t>），</a:t>
            </a:r>
            <a:r>
              <a:rPr lang="en-US" altLang="zh-CN"/>
              <a:t>7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 algn="ctr">
              <a:buNone/>
            </a:pPr>
            <a:r>
              <a:rPr lang="en-US" altLang="zh-CN" smtClean="0"/>
              <a:t>The End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mtClean="0"/>
                  <a:t>判断下列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是否是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smtClean="0"/>
                  <a:t> </a:t>
                </a:r>
                <a:r>
                  <a:rPr lang="zh-CN" altLang="en-US" smtClean="0"/>
                  <a:t>的原函数，并说明为什么</a:t>
                </a:r>
                <a:r>
                  <a:rPr lang="en-US" altLang="zh-CN" smtClean="0"/>
                  <a:t>.</a:t>
                </a:r>
                <a:endParaRPr lang="zh-CN" altLang="en-US" i="1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3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7" y="2164247"/>
            <a:ext cx="5378065" cy="30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设单调连续</a:t>
                </a:r>
                <a:r>
                  <a:rPr lang="zh-CN" altLang="en-US"/>
                  <a:t>函</a:t>
                </a:r>
                <a:r>
                  <a:rPr lang="zh-CN" altLang="en-US" smtClean="0"/>
                  <a:t>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/>
                  <a:t>  </a:t>
                </a:r>
                <a:r>
                  <a:rPr lang="zh-CN" altLang="en-US" smtClean="0"/>
                  <a:t>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  </a:t>
                </a:r>
                <a:r>
                  <a:rPr lang="zh-CN" altLang="en-US" smtClean="0"/>
                  <a:t>互为反函数，</a:t>
                </a:r>
                <a:endParaRPr lang="en-US" altLang="zh-CN" smtClean="0"/>
              </a:p>
              <a:p>
                <a:pPr marL="0" indent="0">
                  <a:buNone/>
                </a:pPr>
                <a:r>
                  <a:rPr lang="en-US" altLang="zh-CN"/>
                  <a:t> </a:t>
                </a:r>
                <a:r>
                  <a:rPr lang="en-US" altLang="zh-CN" smtClean="0"/>
                  <a:t>   </a:t>
                </a:r>
                <a:r>
                  <a:rPr lang="zh-CN" altLang="en-US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smtClean="0"/>
                  <a:t>：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39" y="2878572"/>
            <a:ext cx="4624634" cy="986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9305" y="3865418"/>
            <a:ext cx="359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50"/>
                </a:solidFill>
              </a:rPr>
              <a:t>提示</a:t>
            </a:r>
            <a:r>
              <a:rPr lang="zh-CN" altLang="en-US" sz="2400" smtClean="0">
                <a:solidFill>
                  <a:srgbClr val="00B050"/>
                </a:solidFill>
              </a:rPr>
              <a:t>：从导数定义入手</a:t>
            </a:r>
            <a:endParaRPr lang="zh-CN" alt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8" y="1484313"/>
            <a:ext cx="6154626" cy="718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73" y="2711898"/>
            <a:ext cx="3092647" cy="9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i="1"/>
                  <a:t> </a:t>
                </a:r>
                <a:r>
                  <a:rPr lang="zh-CN" altLang="en-US"/>
                  <a:t>的原函</a:t>
                </a:r>
                <a:r>
                  <a:rPr lang="zh-CN" altLang="en-US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i="1" smtClean="0"/>
                  <a:t>, </a:t>
                </a:r>
                <a:r>
                  <a:rPr lang="zh-CN" altLang="en-US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i="1" smtClean="0"/>
                  <a:t>. </a:t>
                </a:r>
                <a:r>
                  <a:rPr lang="zh-CN" altLang="en-US" smtClean="0"/>
                  <a:t>当 </a:t>
                </a:r>
                <a:r>
                  <a:rPr lang="en-US" altLang="zh-CN" smtClean="0"/>
                  <a:t>x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时，有</a:t>
                </a:r>
                <a:r>
                  <a:rPr lang="en-US" altLang="zh-CN"/>
                  <a:t> </a:t>
                </a:r>
                <a:endParaRPr lang="en-US" altLang="zh-CN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3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26" y="1417932"/>
            <a:ext cx="6263442" cy="6602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07"/>
          <a:stretch/>
        </p:blipFill>
        <p:spPr>
          <a:xfrm>
            <a:off x="814917" y="1321723"/>
            <a:ext cx="9847266" cy="64839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</a:t>
            </a:r>
            <a:r>
              <a:rPr lang="zh-CN" altLang="en-US" smtClean="0"/>
              <a:t>算积分：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41EFE-56DB-4C0C-BC9C-0F937A8C3B54}" type="datetime1">
              <a:rPr lang="zh-CN" altLang="en-US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2018/12/6</a:t>
            </a:fld>
            <a:endParaRPr lang="en-US" altLang="zh-CN">
              <a:solidFill>
                <a:srgbClr val="29292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B8D31E-2F36-4A03-8CC4-D7D66857F0B0}" type="slidenum">
              <a:rPr lang="en-US" altLang="zh-CN" smtClean="0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292929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4576"/>
          <a:stretch/>
        </p:blipFill>
        <p:spPr>
          <a:xfrm>
            <a:off x="1078836" y="2499693"/>
            <a:ext cx="8954164" cy="17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14138</TotalTime>
  <Words>521</Words>
  <Application>Microsoft Office PowerPoint</Application>
  <PresentationFormat>宽屏</PresentationFormat>
  <Paragraphs>110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Arial</vt:lpstr>
      <vt:lpstr>Cambria Math</vt:lpstr>
      <vt:lpstr>Times New Roman</vt:lpstr>
      <vt:lpstr>Wingdings</vt:lpstr>
      <vt:lpstr>Axis</vt:lpstr>
      <vt:lpstr> 习题课</vt:lpstr>
      <vt:lpstr>知识回顾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 习题课</dc:title>
  <dc:creator>天烁 周</dc:creator>
  <cp:lastModifiedBy>天烁 周</cp:lastModifiedBy>
  <cp:revision>76</cp:revision>
  <dcterms:created xsi:type="dcterms:W3CDTF">2018-09-25T08:40:09Z</dcterms:created>
  <dcterms:modified xsi:type="dcterms:W3CDTF">2018-12-07T01:35:23Z</dcterms:modified>
</cp:coreProperties>
</file>