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9" r:id="rId3"/>
    <p:sldId id="260" r:id="rId4"/>
    <p:sldId id="275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63" r:id="rId13"/>
    <p:sldId id="267" r:id="rId14"/>
    <p:sldId id="284" r:id="rId15"/>
    <p:sldId id="285" r:id="rId16"/>
    <p:sldId id="286" r:id="rId17"/>
    <p:sldId id="287" r:id="rId18"/>
    <p:sldId id="288" r:id="rId19"/>
    <p:sldId id="266" r:id="rId20"/>
    <p:sldId id="268" r:id="rId21"/>
    <p:sldId id="269" r:id="rId22"/>
    <p:sldId id="270" r:id="rId23"/>
    <p:sldId id="271" r:id="rId24"/>
    <p:sldId id="272" r:id="rId25"/>
    <p:sldId id="273" r:id="rId26"/>
    <p:sldId id="294" r:id="rId27"/>
    <p:sldId id="289" r:id="rId28"/>
    <p:sldId id="292" r:id="rId29"/>
    <p:sldId id="290" r:id="rId30"/>
    <p:sldId id="293" r:id="rId31"/>
    <p:sldId id="291" r:id="rId32"/>
    <p:sldId id="27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DDE0-8107-42D6-A9E8-A23C0BA23D44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51DCD-4BF4-4C84-8667-FBC92BB08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56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9E4C17-BE4B-4E9B-8432-852D3BAF698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85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>
            <a:extLst>
              <a:ext uri="{FF2B5EF4-FFF2-40B4-BE49-F238E27FC236}">
                <a16:creationId xmlns:a16="http://schemas.microsoft.com/office/drawing/2014/main" id="{E4491FAF-5998-4764-BB6B-10F8ECFBE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35125"/>
            <a:ext cx="33528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DE6F480-AB04-4337-8934-3DB0764E6395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2397125"/>
            <a:ext cx="62992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A497902-33F3-4918-892B-6BB25F1E0E11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5283200" y="2397125"/>
            <a:ext cx="62992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5" y="188914"/>
            <a:ext cx="26543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1" y="260351"/>
            <a:ext cx="307128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092826"/>
            <a:ext cx="12156016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8414"/>
            <a:ext cx="12156017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78818" y="4149726"/>
            <a:ext cx="6913033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117600" y="2163763"/>
            <a:ext cx="9874251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E059D23-71BB-4EFC-8B59-B0C58458C5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1" y="6284913"/>
            <a:ext cx="1725084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BA5AB4-02F5-40CF-B868-09F172F0A5DB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2018/9/25</a:t>
            </a:fld>
            <a:endParaRPr lang="en-US" altLang="zh-CN" dirty="0">
              <a:solidFill>
                <a:srgbClr val="292929"/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076195-D521-4A99-A366-9871364DE1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927351" y="6202363"/>
            <a:ext cx="6817783" cy="5397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18D5845-C1BB-4588-9D6C-19E7198B21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31BF38-AFE7-481B-BBF1-26BEBF42CEED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7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4DED39-DB8D-4685-A434-ECF5D09CECEB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2018/9/25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3366F2-E284-4570-98EC-E7D72A3DD272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91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7234" y="404813"/>
            <a:ext cx="2713567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404813"/>
            <a:ext cx="7939616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2580E5-AE3D-42DF-8A0E-BDACE0F324EA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2018/9/25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597367-51F2-467D-A5F8-040FDA196DBA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9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4F84715-E773-4F46-9374-C199EFC169B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251200" y="228600"/>
            <a:ext cx="8534400" cy="5867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FC07C4-A180-4C87-9276-DEC8ACDF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3201" y="6248400"/>
            <a:ext cx="2535767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BE325E-63B3-453B-8E37-820C156F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357E53-2038-416D-81F2-B21EC1FF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E780C5-8F27-4C41-A15F-5C91D2BF1D6D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565385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2018/9/25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6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E42DE6-2E40-488A-92A6-E584D94B5EC3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2018/9/25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0A6B00-562A-4BA6-9E4B-266BDF04E692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61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484313"/>
            <a:ext cx="5325533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3152" y="1484313"/>
            <a:ext cx="5327649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2EDFF0-625A-4309-B139-3022A12414EC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2018/9/25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2D183E-3705-4DF4-B4DF-802DECEC240C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8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AB7D5B-F435-4748-8475-5492A16D915C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2018/9/25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8627FD-D996-45E1-9A8D-ED8E7F75641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0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DC71AB-1237-4FCE-9077-5D8F422A9B19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2018/9/25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083B48-04D1-4773-8E67-5D8405847ED9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83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B00674-5813-45A8-B474-6AD1576C25B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2018/9/25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840FCD-64A8-4155-A12B-CBACFEC5EDE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55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BF922A-3198-4370-B723-3FB93227EB19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2018/9/25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CD28B1-454B-4AF5-BBFB-9E85CC27BE19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4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5DEB61-7107-4A99-A77E-AB01F8B7B04D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2018/9/25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BBCADC-542B-4C28-AC6A-98FC623D212C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2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0E2A87F-93F8-4781-8D00-C37B0FFE6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28448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F25A3AE-5BA3-4658-B36E-76AF1F58C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1125538"/>
            <a:ext cx="9652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90651" y="404813"/>
            <a:ext cx="748876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484313"/>
            <a:ext cx="10856383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5" y="188914"/>
            <a:ext cx="26543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917" y="6284913"/>
            <a:ext cx="172508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600">
                <a:latin typeface="+mn-lt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2F67C-0E7A-47A5-B996-D770660441F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2018/9/25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188424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4733" y="6202363"/>
            <a:ext cx="70104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latin typeface="+mn-lt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188425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33000" y="6284913"/>
            <a:ext cx="124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8F8443-DABD-4F1F-A2BD-A79AD6FF213E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092826"/>
            <a:ext cx="12156016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7" y="261939"/>
            <a:ext cx="88688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35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7DABE47-B376-4DBE-8DEE-9B61BCCCE50E}" type="slidenum">
              <a:rPr lang="en-US" altLang="zh-CN">
                <a:solidFill>
                  <a:srgbClr val="292929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solidFill>
                <a:srgbClr val="292929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zh-CN" altLang="en-US"/>
              <a:t>二</a:t>
            </a:r>
            <a:r>
              <a:rPr lang="zh-CN" altLang="en-US" smtClean="0"/>
              <a:t>次 </a:t>
            </a:r>
            <a:r>
              <a:rPr lang="zh-CN" altLang="en-US" smtClean="0"/>
              <a:t>习题课</a:t>
            </a:r>
          </a:p>
        </p:txBody>
      </p:sp>
      <p:sp>
        <p:nvSpPr>
          <p:cNvPr id="5124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359151" y="4076701"/>
            <a:ext cx="5184775" cy="1336675"/>
          </a:xfrm>
        </p:spPr>
        <p:txBody>
          <a:bodyPr/>
          <a:lstStyle/>
          <a:p>
            <a:pPr algn="ctr"/>
            <a:r>
              <a:rPr lang="zh-CN" altLang="en-US" sz="2000"/>
              <a:t>周天烁</a:t>
            </a:r>
            <a:endParaRPr lang="en-US" altLang="zh-CN" sz="2000"/>
          </a:p>
          <a:p>
            <a:pPr algn="ctr"/>
            <a:r>
              <a:rPr lang="en-US" altLang="zh-CN" sz="2000" smtClean="0"/>
              <a:t>tianshuo.zhou@smail.nju.edu.cn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55183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对于任何 </a:t>
                </a:r>
                <a:r>
                  <a:rPr lang="en-US" altLang="zh-CN" i="1" smtClean="0">
                    <a:solidFill>
                      <a:srgbClr val="0070C0"/>
                    </a:solidFill>
                  </a:rPr>
                  <a:t>E &gt; 0 </a:t>
                </a:r>
                <a:r>
                  <a:rPr lang="zh-CN" altLang="en-US" i="1" smtClean="0">
                    <a:solidFill>
                      <a:srgbClr val="0070C0"/>
                    </a:solidFill>
                  </a:rPr>
                  <a:t>，</a:t>
                </a:r>
                <a:r>
                  <a:rPr lang="zh-CN" altLang="en-US"/>
                  <a:t>求</a:t>
                </a:r>
                <a:r>
                  <a:rPr lang="zh-CN" altLang="en-US" smtClean="0"/>
                  <a:t>出数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mtClean="0"/>
                  <a:t> </a:t>
                </a:r>
                <a:r>
                  <a:rPr lang="zh-CN" altLang="en-US" smtClean="0"/>
                  <a:t>使得 </a:t>
                </a:r>
                <a:r>
                  <a:rPr lang="en-US" altLang="zh-CN" smtClean="0"/>
                  <a:t>n&gt;N </a:t>
                </a:r>
                <a:r>
                  <a:rPr lang="zh-CN" altLang="en-US" smtClean="0"/>
                  <a:t>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mtClean="0"/>
                  <a:t>, </a:t>
                </a:r>
              </a:p>
              <a:p>
                <a:pPr marL="0" indent="0">
                  <a:buNone/>
                </a:pPr>
                <a:r>
                  <a:rPr lang="zh-CN" altLang="en-US" smtClean="0"/>
                  <a:t>    即证明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r>
                  <a:rPr lang="en-US" altLang="zh-CN" smtClean="0"/>
                  <a:t> .</a:t>
                </a:r>
              </a:p>
              <a:p>
                <a:pPr marL="0" indent="0">
                  <a:buNone/>
                </a:pPr>
                <a:endParaRPr lang="en-US" altLang="zh-CN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1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2018/9/28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8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对于任何 </a:t>
                </a:r>
                <a:r>
                  <a:rPr lang="en-US" altLang="zh-CN" i="1" smtClean="0">
                    <a:solidFill>
                      <a:srgbClr val="0070C0"/>
                    </a:solidFill>
                  </a:rPr>
                  <a:t>E &gt; 0 </a:t>
                </a:r>
                <a:r>
                  <a:rPr lang="zh-CN" altLang="en-US" i="1" smtClean="0">
                    <a:solidFill>
                      <a:srgbClr val="0070C0"/>
                    </a:solidFill>
                  </a:rPr>
                  <a:t>，</a:t>
                </a:r>
                <a:r>
                  <a:rPr lang="zh-CN" altLang="en-US"/>
                  <a:t>求</a:t>
                </a:r>
                <a:r>
                  <a:rPr lang="zh-CN" altLang="en-US" smtClean="0"/>
                  <a:t>出数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mtClean="0"/>
                  <a:t> </a:t>
                </a:r>
                <a:r>
                  <a:rPr lang="zh-CN" altLang="en-US" smtClean="0"/>
                  <a:t>使得 </a:t>
                </a:r>
                <a:r>
                  <a:rPr lang="en-US" altLang="zh-CN" smtClean="0"/>
                  <a:t>n&gt;N </a:t>
                </a:r>
                <a:r>
                  <a:rPr lang="zh-CN" altLang="en-US" smtClean="0"/>
                  <a:t>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mtClean="0"/>
                  <a:t>, </a:t>
                </a:r>
              </a:p>
              <a:p>
                <a:pPr marL="0" indent="0">
                  <a:buNone/>
                </a:pPr>
                <a:r>
                  <a:rPr lang="zh-CN" altLang="en-US" smtClean="0"/>
                  <a:t>    即证明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r>
                  <a:rPr lang="en-US" altLang="zh-CN" smtClean="0"/>
                  <a:t> .</a:t>
                </a:r>
              </a:p>
              <a:p>
                <a:pPr marL="0" indent="0">
                  <a:buNone/>
                </a:pPr>
                <a:endParaRPr lang="en-US" altLang="zh-CN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1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2018/9/28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2018/9/25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8" y="1464797"/>
            <a:ext cx="8255000" cy="15964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18" y="3061283"/>
            <a:ext cx="7815840" cy="283515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79417" y="2338251"/>
            <a:ext cx="2694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srgbClr val="00B050"/>
                </a:solidFill>
              </a:rPr>
              <a:t>分情况讨论</a:t>
            </a:r>
            <a:endParaRPr lang="en-US" altLang="zh-CN" sz="3600" smtClean="0">
              <a:solidFill>
                <a:srgbClr val="00B050"/>
              </a:solidFill>
            </a:endParaRPr>
          </a:p>
          <a:p>
            <a:r>
              <a:rPr lang="zh-CN" altLang="en-US" sz="3600" smtClean="0">
                <a:solidFill>
                  <a:srgbClr val="00B050"/>
                </a:solidFill>
              </a:rPr>
              <a:t>（</a:t>
            </a:r>
            <a:r>
              <a:rPr lang="en-US" altLang="zh-CN" sz="3600" smtClean="0">
                <a:solidFill>
                  <a:srgbClr val="00B050"/>
                </a:solidFill>
              </a:rPr>
              <a:t>-1</a:t>
            </a:r>
            <a:r>
              <a:rPr lang="zh-CN" altLang="en-US" sz="3600" smtClean="0">
                <a:solidFill>
                  <a:srgbClr val="00B050"/>
                </a:solidFill>
              </a:rPr>
              <a:t>）</a:t>
            </a:r>
            <a:r>
              <a:rPr lang="en-US" altLang="zh-CN" sz="3600" baseline="30000" smtClean="0">
                <a:solidFill>
                  <a:srgbClr val="00B050"/>
                </a:solidFill>
              </a:rPr>
              <a:t>n</a:t>
            </a:r>
            <a:endParaRPr lang="zh-CN" altLang="en-US" sz="3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08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492626"/>
            <a:ext cx="10856383" cy="43926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证明 ：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2018/9/25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4898"/>
          <a:stretch/>
        </p:blipFill>
        <p:spPr>
          <a:xfrm>
            <a:off x="1933303" y="1209993"/>
            <a:ext cx="2210228" cy="1271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463425" y="1845967"/>
                <a:ext cx="4613877" cy="7564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425" y="1845967"/>
                <a:ext cx="4613877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23" y="2985181"/>
            <a:ext cx="5950515" cy="7116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775" y="3876199"/>
            <a:ext cx="2814756" cy="6071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501" y="4662714"/>
            <a:ext cx="1895627" cy="79074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739792" y="4796477"/>
            <a:ext cx="262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00B050"/>
                </a:solidFill>
              </a:rPr>
              <a:t>（夹逼准则）</a:t>
            </a:r>
            <a:endParaRPr lang="zh-CN" altLang="en-US" sz="2800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16091" y="3592286"/>
            <a:ext cx="2116909" cy="1070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l="4898"/>
          <a:stretch/>
        </p:blipFill>
        <p:spPr>
          <a:xfrm>
            <a:off x="8537994" y="2937751"/>
            <a:ext cx="1599700" cy="9206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188759" y="2885026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2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l="4898"/>
          <a:stretch/>
        </p:blipFill>
        <p:spPr>
          <a:xfrm>
            <a:off x="8537994" y="3704171"/>
            <a:ext cx="1599700" cy="92060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188759" y="3631268"/>
            <a:ext cx="50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3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/>
          <a:srcRect l="4898"/>
          <a:stretch/>
        </p:blipFill>
        <p:spPr>
          <a:xfrm>
            <a:off x="8537994" y="4483304"/>
            <a:ext cx="1599700" cy="920601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200634" y="4369902"/>
            <a:ext cx="50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k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70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7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证明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022"/>
          <a:stretch/>
        </p:blipFill>
        <p:spPr>
          <a:xfrm>
            <a:off x="3833925" y="1845453"/>
            <a:ext cx="2417246" cy="6332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69771" y="2981963"/>
            <a:ext cx="429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50"/>
                </a:solidFill>
              </a:rPr>
              <a:t>提示：令 </a:t>
            </a:r>
            <a:r>
              <a:rPr lang="en-US" altLang="zh-CN" sz="2400" smtClean="0">
                <a:solidFill>
                  <a:srgbClr val="00B050"/>
                </a:solidFill>
              </a:rPr>
              <a:t>a = 1 + x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69771" y="3946866"/>
            <a:ext cx="4297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50"/>
                </a:solidFill>
              </a:rPr>
              <a:t>提示：</a:t>
            </a:r>
            <a:r>
              <a:rPr lang="zh-CN" altLang="en-US" sz="2400">
                <a:solidFill>
                  <a:srgbClr val="00B050"/>
                </a:solidFill>
              </a:rPr>
              <a:t>分</a:t>
            </a:r>
            <a:r>
              <a:rPr lang="zh-CN" altLang="en-US" sz="2400">
                <a:solidFill>
                  <a:srgbClr val="00B050"/>
                </a:solidFill>
              </a:rPr>
              <a:t>情</a:t>
            </a:r>
            <a:r>
              <a:rPr lang="zh-CN" altLang="en-US" sz="2400" smtClean="0">
                <a:solidFill>
                  <a:srgbClr val="00B050"/>
                </a:solidFill>
              </a:rPr>
              <a:t>况讨论</a:t>
            </a:r>
            <a:r>
              <a:rPr lang="en-US" altLang="zh-CN" sz="2400" smtClean="0">
                <a:solidFill>
                  <a:srgbClr val="00B050"/>
                </a:solidFill>
              </a:rPr>
              <a:t>k</a:t>
            </a:r>
          </a:p>
          <a:p>
            <a:r>
              <a:rPr lang="en-US" altLang="zh-CN" sz="2400" smtClean="0">
                <a:solidFill>
                  <a:srgbClr val="00B050"/>
                </a:solidFill>
              </a:rPr>
              <a:t>K &lt;= 0;</a:t>
            </a:r>
          </a:p>
          <a:p>
            <a:r>
              <a:rPr lang="en-US" altLang="zh-CN" sz="2400" smtClean="0">
                <a:solidFill>
                  <a:srgbClr val="00B050"/>
                </a:solidFill>
              </a:rPr>
              <a:t>K = 1;</a:t>
            </a:r>
          </a:p>
          <a:p>
            <a:r>
              <a:rPr lang="en-US" altLang="zh-CN" sz="2400" smtClean="0">
                <a:solidFill>
                  <a:srgbClr val="00B050"/>
                </a:solidFill>
              </a:rPr>
              <a:t>K = </a:t>
            </a:r>
            <a:r>
              <a:rPr lang="zh-CN" altLang="en-US" sz="2400" smtClean="0">
                <a:solidFill>
                  <a:srgbClr val="00B050"/>
                </a:solidFill>
              </a:rPr>
              <a:t>其他；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69771" y="3485201"/>
            <a:ext cx="429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50"/>
                </a:solidFill>
              </a:rPr>
              <a:t>提示：</a:t>
            </a:r>
            <a:r>
              <a:rPr lang="en-US" altLang="zh-CN" sz="2400" smtClean="0">
                <a:solidFill>
                  <a:srgbClr val="00B050"/>
                </a:solidFill>
              </a:rPr>
              <a:t>a</a:t>
            </a:r>
            <a:r>
              <a:rPr lang="en-US" altLang="zh-CN" sz="2400" baseline="30000" smtClean="0">
                <a:solidFill>
                  <a:srgbClr val="00B050"/>
                </a:solidFill>
              </a:rPr>
              <a:t>n</a:t>
            </a:r>
            <a:r>
              <a:rPr lang="zh-CN" altLang="en-US" sz="2400" smtClean="0">
                <a:solidFill>
                  <a:srgbClr val="00B050"/>
                </a:solidFill>
              </a:rPr>
              <a:t>多项式展开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75286" y="3920028"/>
            <a:ext cx="429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7030A0"/>
                </a:solidFill>
              </a:rPr>
              <a:t>结论：</a:t>
            </a:r>
            <a:r>
              <a:rPr lang="en-US" altLang="zh-CN" sz="2400" smtClean="0">
                <a:solidFill>
                  <a:srgbClr val="7030A0"/>
                </a:solidFill>
              </a:rPr>
              <a:t>a</a:t>
            </a:r>
            <a:r>
              <a:rPr lang="en-US" altLang="zh-CN" sz="2400" baseline="30000" smtClean="0">
                <a:solidFill>
                  <a:srgbClr val="7030A0"/>
                </a:solidFill>
              </a:rPr>
              <a:t>n </a:t>
            </a:r>
            <a:r>
              <a:rPr lang="en-US" altLang="zh-CN" sz="2400">
                <a:solidFill>
                  <a:srgbClr val="7030A0"/>
                </a:solidFill>
              </a:rPr>
              <a:t> </a:t>
            </a:r>
            <a:r>
              <a:rPr lang="en-US" altLang="zh-CN" sz="2400" smtClean="0">
                <a:solidFill>
                  <a:srgbClr val="7030A0"/>
                </a:solidFill>
              </a:rPr>
              <a:t>&gt;&gt; n</a:t>
            </a:r>
            <a:r>
              <a:rPr lang="en-US" altLang="zh-CN" sz="2400" baseline="30000" smtClean="0">
                <a:solidFill>
                  <a:srgbClr val="7030A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70420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证明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69771" y="2981963"/>
            <a:ext cx="429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50"/>
                </a:solidFill>
              </a:rPr>
              <a:t>提示：</a:t>
            </a:r>
            <a:r>
              <a:rPr lang="en-US" altLang="zh-CN" sz="2400" smtClean="0">
                <a:solidFill>
                  <a:srgbClr val="00B050"/>
                </a:solidFill>
              </a:rPr>
              <a:t>n </a:t>
            </a:r>
            <a:r>
              <a:rPr lang="zh-CN" altLang="en-US" sz="2400" smtClean="0">
                <a:solidFill>
                  <a:srgbClr val="00B050"/>
                </a:solidFill>
              </a:rPr>
              <a:t>充分大时，</a:t>
            </a:r>
            <a:r>
              <a:rPr lang="en-US" altLang="zh-CN" sz="2400" smtClean="0">
                <a:solidFill>
                  <a:srgbClr val="00B050"/>
                </a:solidFill>
              </a:rPr>
              <a:t>a/n </a:t>
            </a:r>
            <a:r>
              <a:rPr lang="zh-CN" altLang="en-US" sz="2400" smtClean="0">
                <a:solidFill>
                  <a:srgbClr val="00B050"/>
                </a:solidFill>
              </a:rPr>
              <a:t>充分小</a:t>
            </a:r>
            <a:endParaRPr lang="zh-CN" altLang="en-US" sz="2400">
              <a:solidFill>
                <a:srgbClr val="00B05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492" y="1797041"/>
            <a:ext cx="1698143" cy="79761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275286" y="3920028"/>
            <a:ext cx="429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7030A0"/>
                </a:solidFill>
              </a:rPr>
              <a:t>结论：</a:t>
            </a:r>
            <a:r>
              <a:rPr lang="en-US" altLang="zh-CN" sz="2400" smtClean="0">
                <a:solidFill>
                  <a:srgbClr val="7030A0"/>
                </a:solidFill>
              </a:rPr>
              <a:t>n</a:t>
            </a:r>
            <a:r>
              <a:rPr lang="en-US" altLang="zh-CN" sz="2400">
                <a:solidFill>
                  <a:srgbClr val="7030A0"/>
                </a:solidFill>
              </a:rPr>
              <a:t>!</a:t>
            </a:r>
            <a:r>
              <a:rPr lang="en-US" altLang="zh-CN" sz="2400" smtClean="0">
                <a:solidFill>
                  <a:srgbClr val="7030A0"/>
                </a:solidFill>
              </a:rPr>
              <a:t> &gt;&gt; </a:t>
            </a:r>
            <a:r>
              <a:rPr lang="en-US" altLang="zh-CN" sz="2400" smtClean="0">
                <a:solidFill>
                  <a:srgbClr val="7030A0"/>
                </a:solidFill>
              </a:rPr>
              <a:t>a</a:t>
            </a:r>
            <a:r>
              <a:rPr lang="en-US" altLang="zh-CN" sz="2400" baseline="30000" smtClean="0">
                <a:solidFill>
                  <a:srgbClr val="7030A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8126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87"/>
          <a:stretch/>
        </p:blipFill>
        <p:spPr>
          <a:xfrm>
            <a:off x="1290897" y="1579418"/>
            <a:ext cx="6533463" cy="148797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证明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4679" r="2214"/>
          <a:stretch/>
        </p:blipFill>
        <p:spPr>
          <a:xfrm>
            <a:off x="3483032" y="1803890"/>
            <a:ext cx="2111434" cy="80630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93076" y="3113434"/>
            <a:ext cx="429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50"/>
                </a:solidFill>
              </a:rPr>
              <a:t>提示：教材例</a:t>
            </a:r>
            <a:r>
              <a:rPr lang="en-US" altLang="zh-CN" sz="2400" smtClean="0">
                <a:solidFill>
                  <a:srgbClr val="00B050"/>
                </a:solidFill>
              </a:rPr>
              <a:t>2.8</a:t>
            </a:r>
            <a:endParaRPr lang="zh-CN" altLang="en-US" sz="24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7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证明</a:t>
            </a:r>
            <a:endParaRPr lang="en-US" altLang="zh-CN" smtClean="0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842536"/>
            <a:ext cx="2231505" cy="10384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93076" y="3113434"/>
            <a:ext cx="429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50"/>
                </a:solidFill>
              </a:rPr>
              <a:t>提示：</a:t>
            </a:r>
            <a:endParaRPr lang="zh-CN" altLang="en-US" sz="2400">
              <a:solidFill>
                <a:srgbClr val="00B05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4679" r="2214"/>
          <a:stretch/>
        </p:blipFill>
        <p:spPr>
          <a:xfrm>
            <a:off x="3799376" y="2880959"/>
            <a:ext cx="2111434" cy="80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6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求解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2018/9/25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1540" b="13194"/>
          <a:stretch/>
        </p:blipFill>
        <p:spPr>
          <a:xfrm>
            <a:off x="2350473" y="1745570"/>
            <a:ext cx="5830379" cy="94537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51760" y="3194186"/>
            <a:ext cx="429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50"/>
                </a:solidFill>
              </a:rPr>
              <a:t>提示：错位相减</a:t>
            </a:r>
            <a:endParaRPr lang="zh-CN" altLang="en-US" sz="24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0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大纲</a:t>
            </a: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数列的极限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mtClean="0"/>
              <a:t>数列极限的定义</a:t>
            </a:r>
            <a:endParaRPr lang="en-US" altLang="zh-CN" smtClean="0"/>
          </a:p>
          <a:p>
            <a:r>
              <a:rPr lang="zh-CN" altLang="en-US" smtClean="0"/>
              <a:t>极限存在的准则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mtClean="0"/>
              <a:t>单调有界准则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mtClean="0"/>
              <a:t>Cauchy</a:t>
            </a:r>
            <a:r>
              <a:rPr lang="zh-CN" altLang="en-US" smtClean="0"/>
              <a:t>收敛准则</a:t>
            </a:r>
            <a:endParaRPr lang="en-US" altLang="zh-CN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B5E92-D9AC-4D4F-A90C-4B84960968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D1B75C-0872-4CC7-B5E9-F64B31036011}" type="datetime1">
              <a:rPr lang="zh-CN" altLang="en-US" smtClean="0"/>
              <a:pPr>
                <a:defRPr/>
              </a:pPr>
              <a:t>2018/9/25</a:t>
            </a:fld>
            <a:endParaRPr lang="en-US" altLang="zh-CN"/>
          </a:p>
        </p:txBody>
      </p:sp>
      <p:sp>
        <p:nvSpPr>
          <p:cNvPr id="717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ECAFCC0-CCF5-4A10-8C15-C03B76603FF4}" type="slidenum">
              <a:rPr lang="en-US" altLang="zh-CN" smtClean="0">
                <a:latin typeface="Arial" panose="020B0604020202020204" pitchFamily="34" charset="0"/>
              </a:rPr>
              <a:pPr/>
              <a:t>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3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证明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2018/9/25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0" y="1484313"/>
            <a:ext cx="4336854" cy="10651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69771" y="3030583"/>
            <a:ext cx="429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50"/>
                </a:solidFill>
              </a:rPr>
              <a:t>提示：利用上次习题课的结论</a:t>
            </a:r>
            <a:endParaRPr lang="zh-CN" altLang="en-US" sz="2400">
              <a:solidFill>
                <a:srgbClr val="00B05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346440"/>
              </p:ext>
            </p:extLst>
          </p:nvPr>
        </p:nvGraphicFramePr>
        <p:xfrm>
          <a:off x="3069771" y="3692795"/>
          <a:ext cx="316865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1726451" imgH="482391" progId="Equation.DSMT4">
                  <p:embed/>
                </p:oleObj>
              </mc:Choice>
              <mc:Fallback>
                <p:oleObj name="Equation" r:id="rId4" imgW="1726451" imgH="482391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771" y="3692795"/>
                        <a:ext cx="3168650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67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单调有界准则</a:t>
            </a:r>
            <a:endParaRPr lang="en-US" altLang="zh-CN" smtClean="0"/>
          </a:p>
          <a:p>
            <a:pPr marL="449262" lvl="1" indent="0">
              <a:buNone/>
            </a:pPr>
            <a:r>
              <a:rPr lang="zh-CN" altLang="en-US"/>
              <a:t>单</a:t>
            </a:r>
            <a:r>
              <a:rPr lang="zh-CN" altLang="en-US" smtClean="0"/>
              <a:t>调增（减）有上（下）界的数列必定收敛。</a:t>
            </a:r>
            <a:endParaRPr lang="en-US" altLang="zh-CN" smtClean="0"/>
          </a:p>
          <a:p>
            <a:pPr marL="449262" lvl="1" indent="0">
              <a:buNone/>
            </a:pPr>
            <a:endParaRPr lang="en-US" altLang="zh-CN" smtClean="0"/>
          </a:p>
          <a:p>
            <a:pPr marL="449262" lvl="1" indent="0">
              <a:buNone/>
            </a:pPr>
            <a:endParaRPr lang="en-US" altLang="zh-CN"/>
          </a:p>
          <a:p>
            <a:pPr marL="449262" lvl="1" indent="0">
              <a:buNone/>
            </a:pPr>
            <a:r>
              <a:rPr lang="zh-CN" altLang="en-US" smtClean="0"/>
              <a:t>两步走：</a:t>
            </a:r>
            <a:endParaRPr lang="en-US" altLang="zh-CN"/>
          </a:p>
          <a:p>
            <a:pPr marL="906462" lvl="1" indent="-457200">
              <a:buAutoNum type="arabicPeriod"/>
            </a:pPr>
            <a:r>
              <a:rPr lang="zh-CN" altLang="en-US" smtClean="0"/>
              <a:t>证明单调</a:t>
            </a:r>
            <a:endParaRPr lang="en-US" altLang="zh-CN" smtClean="0"/>
          </a:p>
          <a:p>
            <a:pPr marL="906462" lvl="1" indent="-457200">
              <a:buAutoNum type="arabicPeriod"/>
            </a:pPr>
            <a:r>
              <a:rPr lang="zh-CN" altLang="en-US" smtClean="0"/>
              <a:t>证明有界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94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证明以下数列的收敛性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15" y="2428979"/>
            <a:ext cx="6533333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4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证明以下数列的收敛性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515"/>
          <a:stretch/>
        </p:blipFill>
        <p:spPr>
          <a:xfrm>
            <a:off x="3366655" y="2370037"/>
            <a:ext cx="2967643" cy="75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证明以下数列的收敛性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893" y="2422335"/>
            <a:ext cx="4991299" cy="82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证明以下数列的收敛性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639" y="2243006"/>
            <a:ext cx="4537995" cy="7745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092333" y="3757353"/>
                <a:ext cx="4962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mtClean="0">
                    <a:solidFill>
                      <a:srgbClr val="00B050"/>
                    </a:solidFill>
                  </a:rPr>
                  <a:t>提示：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C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altLang="zh-C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−∞&lt;</m:t>
                    </m:r>
                    <m:r>
                      <a:rPr lang="en-US" altLang="zh-C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zh-CN" altLang="en-US" sz="240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333" y="3757353"/>
                <a:ext cx="4962699" cy="461665"/>
              </a:xfrm>
              <a:prstGeom prst="rect">
                <a:avLst/>
              </a:prstGeom>
              <a:blipFill>
                <a:blip r:embed="rId3"/>
                <a:stretch>
                  <a:fillRect l="-1843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2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证明以下数列的收敛性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92331" y="4029758"/>
            <a:ext cx="496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50"/>
                </a:solidFill>
              </a:rPr>
              <a:t>提示：数学归纳法</a:t>
            </a:r>
            <a:endParaRPr lang="zh-CN" altLang="en-US" sz="2400">
              <a:solidFill>
                <a:srgbClr val="00B05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491" y="2014496"/>
            <a:ext cx="4752381" cy="1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证明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2748"/>
          <a:stretch/>
        </p:blipFill>
        <p:spPr>
          <a:xfrm>
            <a:off x="3050770" y="1915177"/>
            <a:ext cx="2119745" cy="9376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050770" y="3680619"/>
                <a:ext cx="4962699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mtClean="0">
                    <a:solidFill>
                      <a:srgbClr val="00B050"/>
                    </a:solidFill>
                  </a:rPr>
                  <a:t>提示：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altLang="zh-C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smtClean="0">
                    <a:solidFill>
                      <a:srgbClr val="00B050"/>
                    </a:solidFill>
                  </a:rPr>
                  <a:t> </a:t>
                </a:r>
                <a:endParaRPr lang="zh-CN" altLang="en-US" sz="240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70" y="3680619"/>
                <a:ext cx="4962699" cy="667299"/>
              </a:xfrm>
              <a:prstGeom prst="rect">
                <a:avLst/>
              </a:prstGeom>
              <a:blipFill>
                <a:blip r:embed="rId3"/>
                <a:stretch>
                  <a:fillRect l="-1840" b="-4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0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8" y="1484313"/>
            <a:ext cx="5370293" cy="17944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90651" y="3449786"/>
            <a:ext cx="496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50"/>
                </a:solidFill>
              </a:rPr>
              <a:t>提示：参考已知条件的证明过程</a:t>
            </a:r>
            <a:endParaRPr lang="zh-CN" altLang="en-US" sz="24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30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证</a:t>
            </a:r>
            <a:r>
              <a:rPr lang="zh-CN" altLang="en-US" smtClean="0"/>
              <a:t>明</a:t>
            </a:r>
            <a:endParaRPr lang="en-US" altLang="zh-CN"/>
          </a:p>
          <a:p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单调减少且下方有界，并求其极限。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169" y="1756023"/>
            <a:ext cx="3685714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2018/9/25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</a:t>
            </a:r>
            <a:r>
              <a:rPr lang="zh-CN" altLang="en-US" smtClean="0"/>
              <a:t>列极限的定义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8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0704" y="2041892"/>
            <a:ext cx="7960381" cy="230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624418" y="4468449"/>
            <a:ext cx="10113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i="1" smtClean="0">
                <a:solidFill>
                  <a:srgbClr val="0070C0"/>
                </a:solidFill>
              </a:rPr>
              <a:t>通过求解 </a:t>
            </a:r>
            <a:r>
              <a:rPr lang="en-US" altLang="zh-CN" sz="4400" i="1" smtClean="0">
                <a:solidFill>
                  <a:srgbClr val="0070C0"/>
                </a:solidFill>
              </a:rPr>
              <a:t>|a</a:t>
            </a:r>
            <a:r>
              <a:rPr lang="en-US" altLang="zh-CN" sz="4400" i="1" baseline="-25000" smtClean="0">
                <a:solidFill>
                  <a:srgbClr val="0070C0"/>
                </a:solidFill>
              </a:rPr>
              <a:t>N</a:t>
            </a:r>
            <a:r>
              <a:rPr lang="en-US" altLang="zh-CN" sz="4400" i="1" smtClean="0">
                <a:solidFill>
                  <a:srgbClr val="0070C0"/>
                </a:solidFill>
              </a:rPr>
              <a:t> – A |= f(N) &lt; ε </a:t>
            </a:r>
            <a:r>
              <a:rPr lang="zh-CN" altLang="en-US" sz="4400" i="1" smtClean="0">
                <a:solidFill>
                  <a:srgbClr val="0070C0"/>
                </a:solidFill>
              </a:rPr>
              <a:t>来求得 </a:t>
            </a:r>
            <a:r>
              <a:rPr lang="en-US" altLang="zh-CN" sz="4400" i="1" smtClean="0">
                <a:solidFill>
                  <a:srgbClr val="0070C0"/>
                </a:solidFill>
              </a:rPr>
              <a:t>N </a:t>
            </a:r>
          </a:p>
        </p:txBody>
      </p:sp>
    </p:spTree>
    <p:extLst>
      <p:ext uri="{BB962C8B-B14F-4D97-AF65-F5344CB8AC3E}">
        <p14:creationId xmlns:p14="http://schemas.microsoft.com/office/powerpoint/2010/main" val="242665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证明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832"/>
          <a:stretch/>
        </p:blipFill>
        <p:spPr>
          <a:xfrm>
            <a:off x="2873829" y="1956623"/>
            <a:ext cx="3178780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证明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129" y="2090955"/>
            <a:ext cx="4523809" cy="7142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50770" y="3680619"/>
            <a:ext cx="496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50"/>
                </a:solidFill>
              </a:rPr>
              <a:t>提示：利用上一题结论</a:t>
            </a:r>
            <a:endParaRPr lang="zh-CN" altLang="en-US" sz="24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pPr marL="0" indent="0" algn="ctr">
              <a:buNone/>
            </a:pPr>
            <a:r>
              <a:rPr lang="en-US" altLang="zh-CN" smtClean="0"/>
              <a:t>The End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2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对于任何</a:t>
                </a:r>
                <a:r>
                  <a:rPr lang="en-US" altLang="zh-CN" i="1" smtClean="0">
                    <a:solidFill>
                      <a:srgbClr val="0070C0"/>
                    </a:solidFill>
                  </a:rPr>
                  <a:t>ε &gt; 0 </a:t>
                </a:r>
                <a:r>
                  <a:rPr lang="zh-CN" altLang="en-US" i="1" smtClean="0">
                    <a:solidFill>
                      <a:srgbClr val="0070C0"/>
                    </a:solidFill>
                  </a:rPr>
                  <a:t>，</a:t>
                </a:r>
                <a:r>
                  <a:rPr lang="zh-CN" altLang="en-US"/>
                  <a:t>求</a:t>
                </a:r>
                <a:r>
                  <a:rPr lang="zh-CN" altLang="en-US" smtClean="0"/>
                  <a:t>出数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mtClean="0"/>
                  <a:t> </a:t>
                </a:r>
                <a:r>
                  <a:rPr lang="zh-CN" altLang="en-US" smtClean="0"/>
                  <a:t>使得 </a:t>
                </a:r>
                <a:r>
                  <a:rPr lang="en-US" altLang="zh-CN" smtClean="0"/>
                  <a:t>n&gt;N </a:t>
                </a:r>
                <a:r>
                  <a:rPr lang="zh-CN" altLang="en-US" smtClean="0"/>
                  <a:t>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mtClean="0"/>
                  <a:t>, </a:t>
                </a:r>
              </a:p>
              <a:p>
                <a:pPr marL="0" indent="0">
                  <a:buNone/>
                </a:pPr>
                <a:r>
                  <a:rPr lang="zh-CN" altLang="en-US" smtClean="0"/>
                  <a:t>    即证明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r>
                  <a:rPr lang="en-US" altLang="zh-CN" smtClean="0"/>
                  <a:t> .</a:t>
                </a:r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1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对于任何</a:t>
                </a:r>
                <a:r>
                  <a:rPr lang="en-US" altLang="zh-CN" i="1" smtClean="0">
                    <a:solidFill>
                      <a:srgbClr val="0070C0"/>
                    </a:solidFill>
                  </a:rPr>
                  <a:t>ε &gt; 0 </a:t>
                </a:r>
                <a:r>
                  <a:rPr lang="zh-CN" altLang="en-US" i="1" smtClean="0">
                    <a:solidFill>
                      <a:srgbClr val="0070C0"/>
                    </a:solidFill>
                  </a:rPr>
                  <a:t>，</a:t>
                </a:r>
                <a:r>
                  <a:rPr lang="zh-CN" altLang="en-US"/>
                  <a:t>求</a:t>
                </a:r>
                <a:r>
                  <a:rPr lang="zh-CN" altLang="en-US" smtClean="0"/>
                  <a:t>出数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mtClean="0"/>
                  <a:t> </a:t>
                </a:r>
                <a:r>
                  <a:rPr lang="zh-CN" altLang="en-US" smtClean="0"/>
                  <a:t>使得 </a:t>
                </a:r>
                <a:r>
                  <a:rPr lang="en-US" altLang="zh-CN" smtClean="0"/>
                  <a:t>n&gt;N </a:t>
                </a:r>
                <a:r>
                  <a:rPr lang="zh-CN" altLang="en-US" smtClean="0"/>
                  <a:t>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mtClean="0"/>
                  <a:t>, </a:t>
                </a:r>
              </a:p>
              <a:p>
                <a:pPr marL="0" indent="0">
                  <a:buNone/>
                </a:pPr>
                <a:r>
                  <a:rPr lang="zh-CN" altLang="en-US" smtClean="0"/>
                  <a:t>    即证明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r>
                  <a:rPr lang="en-US" altLang="zh-CN" smtClean="0"/>
                  <a:t> .</a:t>
                </a:r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r>
                  <a:rPr lang="en-US" altLang="zh-CN" smtClean="0"/>
                  <a:t>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;</m:t>
                    </m:r>
                  </m:oMath>
                </a14:m>
                <a:endParaRPr lang="en-US" altLang="zh-CN" smtClean="0"/>
              </a:p>
              <a:p>
                <a:pPr marL="0" indent="0"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1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对于任何</a:t>
                </a:r>
                <a:r>
                  <a:rPr lang="en-US" altLang="zh-CN" i="1" smtClean="0">
                    <a:solidFill>
                      <a:srgbClr val="0070C0"/>
                    </a:solidFill>
                  </a:rPr>
                  <a:t>ε &gt; 0 </a:t>
                </a:r>
                <a:r>
                  <a:rPr lang="zh-CN" altLang="en-US" i="1" smtClean="0">
                    <a:solidFill>
                      <a:srgbClr val="0070C0"/>
                    </a:solidFill>
                  </a:rPr>
                  <a:t>，</a:t>
                </a:r>
                <a:r>
                  <a:rPr lang="zh-CN" altLang="en-US"/>
                  <a:t>求</a:t>
                </a:r>
                <a:r>
                  <a:rPr lang="zh-CN" altLang="en-US" smtClean="0"/>
                  <a:t>出数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mtClean="0"/>
                  <a:t> </a:t>
                </a:r>
                <a:r>
                  <a:rPr lang="zh-CN" altLang="en-US" smtClean="0"/>
                  <a:t>使得 </a:t>
                </a:r>
                <a:r>
                  <a:rPr lang="en-US" altLang="zh-CN" smtClean="0"/>
                  <a:t>n&gt;N </a:t>
                </a:r>
                <a:r>
                  <a:rPr lang="zh-CN" altLang="en-US" smtClean="0"/>
                  <a:t>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mtClean="0"/>
                  <a:t>, </a:t>
                </a:r>
              </a:p>
              <a:p>
                <a:pPr marL="0" indent="0">
                  <a:buNone/>
                </a:pPr>
                <a:r>
                  <a:rPr lang="zh-CN" altLang="en-US" smtClean="0"/>
                  <a:t>    即证明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r>
                  <a:rPr lang="en-US" altLang="zh-CN" smtClean="0"/>
                  <a:t> .</a:t>
                </a:r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en-US" altLang="zh-CN" smtClean="0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1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4000" y="2535382"/>
            <a:ext cx="1787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00B050"/>
                </a:solidFill>
              </a:rPr>
              <a:t>放缩 ？</a:t>
            </a:r>
            <a:endParaRPr lang="zh-CN" altLang="en-US" sz="28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对于任何</a:t>
                </a:r>
                <a:r>
                  <a:rPr lang="en-US" altLang="zh-CN" i="1" smtClean="0">
                    <a:solidFill>
                      <a:srgbClr val="0070C0"/>
                    </a:solidFill>
                  </a:rPr>
                  <a:t>ε &gt; 0 </a:t>
                </a:r>
                <a:r>
                  <a:rPr lang="zh-CN" altLang="en-US" i="1" smtClean="0">
                    <a:solidFill>
                      <a:srgbClr val="0070C0"/>
                    </a:solidFill>
                  </a:rPr>
                  <a:t>，</a:t>
                </a:r>
                <a:r>
                  <a:rPr lang="zh-CN" altLang="en-US"/>
                  <a:t>求</a:t>
                </a:r>
                <a:r>
                  <a:rPr lang="zh-CN" altLang="en-US" smtClean="0"/>
                  <a:t>出数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mtClean="0"/>
                  <a:t> </a:t>
                </a:r>
                <a:r>
                  <a:rPr lang="zh-CN" altLang="en-US" smtClean="0"/>
                  <a:t>使得 </a:t>
                </a:r>
                <a:r>
                  <a:rPr lang="en-US" altLang="zh-CN" smtClean="0"/>
                  <a:t>n&gt;N </a:t>
                </a:r>
                <a:r>
                  <a:rPr lang="zh-CN" altLang="en-US" smtClean="0"/>
                  <a:t>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mtClean="0"/>
                  <a:t>, </a:t>
                </a:r>
              </a:p>
              <a:p>
                <a:pPr marL="0" indent="0">
                  <a:buNone/>
                </a:pPr>
                <a:r>
                  <a:rPr lang="zh-CN" altLang="en-US" smtClean="0"/>
                  <a:t>    即证明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r>
                  <a:rPr lang="en-US" altLang="zh-CN" smtClean="0"/>
                  <a:t> .</a:t>
                </a:r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en-US" altLang="zh-CN" smtClean="0"/>
              </a:p>
              <a:p>
                <a:pPr marL="0" indent="0">
                  <a:buNone/>
                </a:pPr>
                <a:endParaRPr lang="en-US" altLang="zh-CN" smtClean="0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1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4000" y="2535382"/>
            <a:ext cx="1787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00B050"/>
                </a:solidFill>
              </a:rPr>
              <a:t>放缩 ？</a:t>
            </a:r>
            <a:endParaRPr lang="zh-CN" altLang="en-US" sz="28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7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对于任何</a:t>
                </a:r>
                <a:r>
                  <a:rPr lang="en-US" altLang="zh-CN" i="1" smtClean="0">
                    <a:solidFill>
                      <a:srgbClr val="0070C0"/>
                    </a:solidFill>
                  </a:rPr>
                  <a:t>ε &gt; 0 </a:t>
                </a:r>
                <a:r>
                  <a:rPr lang="zh-CN" altLang="en-US" i="1" smtClean="0">
                    <a:solidFill>
                      <a:srgbClr val="0070C0"/>
                    </a:solidFill>
                  </a:rPr>
                  <a:t>，</a:t>
                </a:r>
                <a:r>
                  <a:rPr lang="zh-CN" altLang="en-US"/>
                  <a:t>求</a:t>
                </a:r>
                <a:r>
                  <a:rPr lang="zh-CN" altLang="en-US" smtClean="0"/>
                  <a:t>出数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mtClean="0"/>
                  <a:t> </a:t>
                </a:r>
                <a:r>
                  <a:rPr lang="zh-CN" altLang="en-US" smtClean="0"/>
                  <a:t>使得 </a:t>
                </a:r>
                <a:r>
                  <a:rPr lang="en-US" altLang="zh-CN" smtClean="0"/>
                  <a:t>n&gt;N </a:t>
                </a:r>
                <a:r>
                  <a:rPr lang="zh-CN" altLang="en-US" smtClean="0"/>
                  <a:t>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mtClean="0"/>
                  <a:t>, </a:t>
                </a:r>
              </a:p>
              <a:p>
                <a:pPr marL="0" indent="0">
                  <a:buNone/>
                </a:pPr>
                <a:r>
                  <a:rPr lang="zh-CN" altLang="en-US" smtClean="0"/>
                  <a:t>    即证明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r>
                  <a:rPr lang="en-US" altLang="zh-CN" smtClean="0"/>
                  <a:t> .</a:t>
                </a:r>
              </a:p>
              <a:p>
                <a:pPr marL="0" indent="0">
                  <a:buNone/>
                </a:pPr>
                <a:endParaRPr lang="en-US" altLang="zh-CN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0.999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mtClean="0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1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对于任何 </a:t>
                </a:r>
                <a:r>
                  <a:rPr lang="en-US" altLang="zh-CN" i="1" smtClean="0">
                    <a:solidFill>
                      <a:srgbClr val="0070C0"/>
                    </a:solidFill>
                  </a:rPr>
                  <a:t>E &gt; 0 </a:t>
                </a:r>
                <a:r>
                  <a:rPr lang="zh-CN" altLang="en-US" i="1" smtClean="0">
                    <a:solidFill>
                      <a:srgbClr val="0070C0"/>
                    </a:solidFill>
                  </a:rPr>
                  <a:t>，</a:t>
                </a:r>
                <a:r>
                  <a:rPr lang="zh-CN" altLang="en-US"/>
                  <a:t>求</a:t>
                </a:r>
                <a:r>
                  <a:rPr lang="zh-CN" altLang="en-US" smtClean="0"/>
                  <a:t>出数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mtClean="0"/>
                  <a:t> </a:t>
                </a:r>
                <a:r>
                  <a:rPr lang="zh-CN" altLang="en-US" smtClean="0"/>
                  <a:t>使得 </a:t>
                </a:r>
                <a:r>
                  <a:rPr lang="en-US" altLang="zh-CN" smtClean="0"/>
                  <a:t>n&gt;N </a:t>
                </a:r>
                <a:r>
                  <a:rPr lang="zh-CN" altLang="en-US" smtClean="0"/>
                  <a:t>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mtClean="0"/>
                  <a:t>, </a:t>
                </a:r>
              </a:p>
              <a:p>
                <a:pPr marL="0" indent="0">
                  <a:buNone/>
                </a:pPr>
                <a:r>
                  <a:rPr lang="zh-CN" altLang="en-US" smtClean="0"/>
                  <a:t>    即证明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r>
                  <a:rPr lang="en-US" altLang="zh-CN" smtClean="0"/>
                  <a:t> .</a:t>
                </a:r>
              </a:p>
              <a:p>
                <a:pPr marL="0" indent="0">
                  <a:buNone/>
                </a:pPr>
                <a:endParaRPr lang="en-US" altLang="zh-CN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mtClean="0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1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2018/9/28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</TotalTime>
  <Words>525</Words>
  <Application>Microsoft Office PowerPoint</Application>
  <PresentationFormat>宽屏</PresentationFormat>
  <Paragraphs>162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等线</vt:lpstr>
      <vt:lpstr>宋体</vt:lpstr>
      <vt:lpstr>Arial</vt:lpstr>
      <vt:lpstr>Cambria Math</vt:lpstr>
      <vt:lpstr>Times New Roman</vt:lpstr>
      <vt:lpstr>Wingdings</vt:lpstr>
      <vt:lpstr>Axis</vt:lpstr>
      <vt:lpstr>MathType 6.0 Equation</vt:lpstr>
      <vt:lpstr>第二次 习题课</vt:lpstr>
      <vt:lpstr>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 习题课</dc:title>
  <dc:creator>天烁 周</dc:creator>
  <cp:lastModifiedBy>天烁 周</cp:lastModifiedBy>
  <cp:revision>34</cp:revision>
  <dcterms:created xsi:type="dcterms:W3CDTF">2018-09-25T08:40:09Z</dcterms:created>
  <dcterms:modified xsi:type="dcterms:W3CDTF">2018-09-28T05:03:06Z</dcterms:modified>
</cp:coreProperties>
</file>