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72" r:id="rId8"/>
    <p:sldId id="258" r:id="rId9"/>
    <p:sldId id="274" r:id="rId10"/>
    <p:sldId id="267" r:id="rId11"/>
    <p:sldId id="264" r:id="rId12"/>
    <p:sldId id="269" r:id="rId13"/>
    <p:sldId id="270" r:id="rId14"/>
    <p:sldId id="265" r:id="rId15"/>
    <p:sldId id="266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E9"/>
    <a:srgbClr val="E6C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5386A-AC35-4C7D-A816-530F077E6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軟體工程期末</a:t>
            </a:r>
            <a:br>
              <a:rPr lang="en-US" altLang="zh-TW" dirty="0"/>
            </a:br>
            <a:r>
              <a:rPr lang="zh-TW" altLang="en-US" dirty="0"/>
              <a:t>高燕大評量系統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171E05-5330-499B-9F42-DCAABD538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478656" cy="1973669"/>
          </a:xfrm>
        </p:spPr>
        <p:txBody>
          <a:bodyPr>
            <a:normAutofit/>
          </a:bodyPr>
          <a:lstStyle/>
          <a:p>
            <a:r>
              <a:rPr lang="zh-TW" altLang="en-US" b="1" dirty="0"/>
              <a:t>報告者</a:t>
            </a:r>
            <a:r>
              <a:rPr lang="en-US" altLang="zh-TW" b="1" dirty="0"/>
              <a:t>:</a:t>
            </a:r>
          </a:p>
          <a:p>
            <a:r>
              <a:rPr lang="zh-TW" altLang="en-US" b="1" dirty="0"/>
              <a:t>數學系應數組四 </a:t>
            </a:r>
            <a:r>
              <a:rPr lang="en-US" altLang="zh-TW" b="1" dirty="0"/>
              <a:t>410731220</a:t>
            </a:r>
            <a:r>
              <a:rPr lang="zh-TW" altLang="en-US" b="1" dirty="0"/>
              <a:t>蔡凡葦</a:t>
            </a:r>
            <a:endParaRPr lang="en-US" altLang="zh-TW" b="1" dirty="0"/>
          </a:p>
          <a:p>
            <a:r>
              <a:rPr lang="zh-TW" altLang="en-US" b="1" dirty="0"/>
              <a:t>數學系數學組三 </a:t>
            </a:r>
            <a:r>
              <a:rPr lang="en-US" altLang="zh-TW" b="1" dirty="0"/>
              <a:t>410831143</a:t>
            </a:r>
            <a:r>
              <a:rPr lang="zh-TW" altLang="en-US" b="1" dirty="0"/>
              <a:t>黃姿毓</a:t>
            </a:r>
            <a:endParaRPr lang="en-US" altLang="zh-TW" b="1" dirty="0"/>
          </a:p>
          <a:p>
            <a:r>
              <a:rPr lang="zh-TW" altLang="en-US" b="1" dirty="0"/>
              <a:t>工教系碩士班碩二 </a:t>
            </a:r>
            <a:r>
              <a:rPr lang="en-US" altLang="zh-TW" b="1" dirty="0"/>
              <a:t>610971011 </a:t>
            </a:r>
            <a:r>
              <a:rPr lang="zh-TW" altLang="en-US" b="1" dirty="0"/>
              <a:t>范植勝</a:t>
            </a:r>
          </a:p>
        </p:txBody>
      </p:sp>
    </p:spTree>
    <p:extLst>
      <p:ext uri="{BB962C8B-B14F-4D97-AF65-F5344CB8AC3E}">
        <p14:creationId xmlns:p14="http://schemas.microsoft.com/office/powerpoint/2010/main" val="3990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150F0-6638-439A-9CB0-69B460D4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測驗系統演示圖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7A513-AE0D-4455-98F2-53D17FEF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12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17AC7F-9DFC-472F-8C33-E136867DB57F}"/>
              </a:ext>
            </a:extLst>
          </p:cNvPr>
          <p:cNvSpPr/>
          <p:nvPr/>
        </p:nvSpPr>
        <p:spPr>
          <a:xfrm>
            <a:off x="1451579" y="9299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登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入畫面</a:t>
            </a:r>
            <a:r>
              <a:rPr lang="zh-TW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學生畫面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ABA2FB-3801-436C-B935-AF3CAE82BA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31" y="2228562"/>
            <a:ext cx="5357888" cy="34496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9F1EFF-F39F-4C6A-A6F4-24E964EC18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228562"/>
            <a:ext cx="5274310" cy="34239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E10782-7CB3-4D58-94C5-997F55B6D0B6}"/>
              </a:ext>
            </a:extLst>
          </p:cNvPr>
          <p:cNvSpPr/>
          <p:nvPr/>
        </p:nvSpPr>
        <p:spPr>
          <a:xfrm>
            <a:off x="2706362" y="18592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登入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62AA92-8B41-4C00-8039-6CBFE70A72E0}"/>
              </a:ext>
            </a:extLst>
          </p:cNvPr>
          <p:cNvSpPr/>
          <p:nvPr/>
        </p:nvSpPr>
        <p:spPr>
          <a:xfrm>
            <a:off x="8516143" y="18592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學生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94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4169-A70D-4AB0-AAEC-A90B97FD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B9F70-55DF-4CDB-A423-52CBB113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D1B1C7-48CA-4012-9FBF-3DD3825285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607" y="804519"/>
            <a:ext cx="5274310" cy="4711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947A1B-FF96-4A6F-8A73-CAB7296A53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06" y="698125"/>
            <a:ext cx="6205078" cy="4603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05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7337D-9C19-4F97-A692-F8BCEC1E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D8B60-A5FF-40AE-A5DD-866180EC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A02985-6D03-444D-96E0-E276E62032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7620" y="573348"/>
            <a:ext cx="8031191" cy="46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B5DF023-A01C-485A-82A4-9EAC09A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登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入畫面</a:t>
            </a:r>
            <a:r>
              <a:rPr lang="zh-TW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教師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畫面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不同平台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9A4D46-85C9-42B2-A162-CE845809D8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8562"/>
            <a:ext cx="6430393" cy="34496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2A72F0-3A57-44B3-BB2A-5A68CD8FF4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2263" y="1179800"/>
            <a:ext cx="527431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E5429-5B17-4279-8BC5-A653F5B5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EED4FEA5-D57A-4B19-928E-A403951B7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243704"/>
              </p:ext>
            </p:extLst>
          </p:nvPr>
        </p:nvGraphicFramePr>
        <p:xfrm>
          <a:off x="3225293" y="705060"/>
          <a:ext cx="5306956" cy="1049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6956">
                  <a:extLst>
                    <a:ext uri="{9D8B030D-6E8A-4147-A177-3AD203B41FA5}">
                      <a16:colId xmlns:a16="http://schemas.microsoft.com/office/drawing/2014/main" val="155115931"/>
                    </a:ext>
                  </a:extLst>
                </a:gridCol>
              </a:tblGrid>
              <a:tr h="6994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</a:rPr>
                        <a:t>上傳新的考題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</a:rPr>
                        <a:t>下載沒做 因為讀取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json</a:t>
                      </a: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</a:rPr>
                        <a:t>有問題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16509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</a:rPr>
                        <a:t>公布成績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1416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1786CC4-8E3D-416B-81F3-15C6CAF64C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463" y="2205673"/>
            <a:ext cx="5274310" cy="3422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418F91-7302-4DA6-BB76-C5D7D72444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8771" y="2205673"/>
            <a:ext cx="6073083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B1612-273D-4406-9A62-F55E4930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56D35-6521-47DA-96E9-0FCB6BD2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423246-23B2-4551-BC54-10775A565A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568" y="1671897"/>
            <a:ext cx="4531014" cy="42024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A37617-1B25-4A25-B091-6A48EAED14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0756" y="415636"/>
            <a:ext cx="4531013" cy="53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9BA98-7C3D-4EE8-A2E6-66E7ABA4F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8B5448-6196-4B1A-8EB5-D1A48A432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0F5D8-18B9-4F08-896C-CAC0F160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0" y="154255"/>
            <a:ext cx="9603275" cy="1049235"/>
          </a:xfrm>
        </p:spPr>
        <p:txBody>
          <a:bodyPr/>
          <a:lstStyle/>
          <a:p>
            <a:r>
              <a:rPr lang="zh-TW" altLang="en-US" dirty="0"/>
              <a:t>風險管理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152BAEE-2BE0-4951-834B-B7CE73B1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ACAF3A-CB4B-49FA-93EC-CEF4E33A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540" y="895755"/>
            <a:ext cx="5822120" cy="58079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628233-87FE-4DC1-8C1E-03314E0F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90" y="1138174"/>
            <a:ext cx="6621110" cy="52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C7F80-3AE4-4975-BD19-CBA295D0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zh-TW" altLang="en-US" dirty="0"/>
              <a:t>專案規劃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145EB-EADA-4004-B7B7-49A65E2F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A97CDA-4994-4CDC-AA7D-D1F3AB5D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99" y="524617"/>
            <a:ext cx="9507277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D2DD785-7D97-4BF5-9BCF-9342F52B506E}"/>
              </a:ext>
            </a:extLst>
          </p:cNvPr>
          <p:cNvGrpSpPr/>
          <p:nvPr/>
        </p:nvGrpSpPr>
        <p:grpSpPr>
          <a:xfrm>
            <a:off x="5247539" y="1431702"/>
            <a:ext cx="527943" cy="1215490"/>
            <a:chOff x="657066" y="1853754"/>
            <a:chExt cx="527943" cy="121549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D4E4244-1A8E-4D77-9139-BED31D06B08B}"/>
                </a:ext>
              </a:extLst>
            </p:cNvPr>
            <p:cNvSpPr/>
            <p:nvPr/>
          </p:nvSpPr>
          <p:spPr>
            <a:xfrm>
              <a:off x="665018" y="1853754"/>
              <a:ext cx="519991" cy="5199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D9AD9A6A-5F5D-48F6-B58E-221964F80CF6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923636" y="2373745"/>
              <a:ext cx="1378" cy="529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F68B75D-9B05-445E-B09F-D3C00D76BD2D}"/>
                </a:ext>
              </a:extLst>
            </p:cNvPr>
            <p:cNvCxnSpPr/>
            <p:nvPr/>
          </p:nvCxnSpPr>
          <p:spPr>
            <a:xfrm flipH="1">
              <a:off x="657066" y="2540000"/>
              <a:ext cx="266570" cy="286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7B56B1E-000E-455A-81AA-5895EFCD3FD0}"/>
                </a:ext>
              </a:extLst>
            </p:cNvPr>
            <p:cNvCxnSpPr/>
            <p:nvPr/>
          </p:nvCxnSpPr>
          <p:spPr>
            <a:xfrm>
              <a:off x="922258" y="2540000"/>
              <a:ext cx="262751" cy="286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61C65B-D5D9-4781-810F-306ECDB7A1BF}"/>
                </a:ext>
              </a:extLst>
            </p:cNvPr>
            <p:cNvCxnSpPr/>
            <p:nvPr/>
          </p:nvCxnSpPr>
          <p:spPr>
            <a:xfrm flipH="1">
              <a:off x="748145" y="2902989"/>
              <a:ext cx="176869" cy="166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151C618-8B7F-4E97-8A26-C9BBA4D77FD2}"/>
                </a:ext>
              </a:extLst>
            </p:cNvPr>
            <p:cNvCxnSpPr/>
            <p:nvPr/>
          </p:nvCxnSpPr>
          <p:spPr>
            <a:xfrm>
              <a:off x="922258" y="2893736"/>
              <a:ext cx="262751" cy="175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1">
            <a:extLst>
              <a:ext uri="{FF2B5EF4-FFF2-40B4-BE49-F238E27FC236}">
                <a16:creationId xmlns:a16="http://schemas.microsoft.com/office/drawing/2014/main" id="{D4FFED03-5CF7-4745-96E9-ED9B7373D1B3}"/>
              </a:ext>
            </a:extLst>
          </p:cNvPr>
          <p:cNvSpPr txBox="1">
            <a:spLocks/>
          </p:cNvSpPr>
          <p:nvPr/>
        </p:nvSpPr>
        <p:spPr>
          <a:xfrm>
            <a:off x="0" y="19906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使用案例圖及說明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1C86E62-C9F1-4953-9C31-8E5C4EFBDEF6}"/>
              </a:ext>
            </a:extLst>
          </p:cNvPr>
          <p:cNvCxnSpPr>
            <a:cxnSpLocks/>
            <a:stCxn id="3" idx="5"/>
            <a:endCxn id="12" idx="2"/>
          </p:cNvCxnSpPr>
          <p:nvPr/>
        </p:nvCxnSpPr>
        <p:spPr>
          <a:xfrm flipV="1">
            <a:off x="5699331" y="618723"/>
            <a:ext cx="721509" cy="125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D8948482-21A5-4574-8414-C3940A474C0C}"/>
              </a:ext>
            </a:extLst>
          </p:cNvPr>
          <p:cNvSpPr/>
          <p:nvPr/>
        </p:nvSpPr>
        <p:spPr>
          <a:xfrm>
            <a:off x="6420840" y="-16847"/>
            <a:ext cx="1413164" cy="12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帳號登入、修改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CA595F0-14DF-4ECE-A23D-FE4530F13BA7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5699331" y="1875542"/>
            <a:ext cx="2370496" cy="38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E599F745-252E-46C3-9626-FCD24823983E}"/>
              </a:ext>
            </a:extLst>
          </p:cNvPr>
          <p:cNvSpPr/>
          <p:nvPr/>
        </p:nvSpPr>
        <p:spPr>
          <a:xfrm>
            <a:off x="8069827" y="1580745"/>
            <a:ext cx="1749743" cy="12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新增、修改題目相關資料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7D1F07F-13A4-4188-845B-1BDF33E07450}"/>
              </a:ext>
            </a:extLst>
          </p:cNvPr>
          <p:cNvGrpSpPr/>
          <p:nvPr/>
        </p:nvGrpSpPr>
        <p:grpSpPr>
          <a:xfrm>
            <a:off x="546468" y="3432223"/>
            <a:ext cx="317315" cy="972644"/>
            <a:chOff x="657066" y="1853754"/>
            <a:chExt cx="527943" cy="1215490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AB25059-38A1-421F-89E3-DDD6B6A3B4E7}"/>
                </a:ext>
              </a:extLst>
            </p:cNvPr>
            <p:cNvSpPr/>
            <p:nvPr/>
          </p:nvSpPr>
          <p:spPr>
            <a:xfrm>
              <a:off x="665018" y="1853754"/>
              <a:ext cx="519991" cy="5199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F03BF02-897E-4C83-9072-8C665263975E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923636" y="2373745"/>
              <a:ext cx="1378" cy="529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1849B2F-062D-4522-AC9F-0EEF26F58BAA}"/>
                </a:ext>
              </a:extLst>
            </p:cNvPr>
            <p:cNvCxnSpPr/>
            <p:nvPr/>
          </p:nvCxnSpPr>
          <p:spPr>
            <a:xfrm flipH="1">
              <a:off x="657066" y="2540000"/>
              <a:ext cx="266570" cy="286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BD93AF38-D1DD-4454-B1DB-72FF4F845A79}"/>
                </a:ext>
              </a:extLst>
            </p:cNvPr>
            <p:cNvCxnSpPr/>
            <p:nvPr/>
          </p:nvCxnSpPr>
          <p:spPr>
            <a:xfrm>
              <a:off x="922258" y="2540000"/>
              <a:ext cx="262751" cy="286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F451A30-F43E-48C0-B277-9EAE0022F24F}"/>
                </a:ext>
              </a:extLst>
            </p:cNvPr>
            <p:cNvCxnSpPr/>
            <p:nvPr/>
          </p:nvCxnSpPr>
          <p:spPr>
            <a:xfrm flipH="1">
              <a:off x="748145" y="2902989"/>
              <a:ext cx="176869" cy="166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E4B9144-9333-421B-AE43-6ADE963872EC}"/>
                </a:ext>
              </a:extLst>
            </p:cNvPr>
            <p:cNvCxnSpPr/>
            <p:nvPr/>
          </p:nvCxnSpPr>
          <p:spPr>
            <a:xfrm>
              <a:off x="922258" y="2893736"/>
              <a:ext cx="262751" cy="175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FBFDB0A-22D1-4050-A91E-883DB031FB72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910506" y="2877253"/>
            <a:ext cx="1073562" cy="79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FEB4428-3345-49FC-9858-3120C4979518}"/>
              </a:ext>
            </a:extLst>
          </p:cNvPr>
          <p:cNvSpPr/>
          <p:nvPr/>
        </p:nvSpPr>
        <p:spPr>
          <a:xfrm>
            <a:off x="1757010" y="1952505"/>
            <a:ext cx="1550448" cy="1083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帳號登入、修改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6B65AB3-B5A2-4657-9963-302C312549B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91838" y="3378896"/>
            <a:ext cx="2015915" cy="33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7F02F56-A430-491C-9FE5-B3626950C409}"/>
              </a:ext>
            </a:extLst>
          </p:cNvPr>
          <p:cNvSpPr/>
          <p:nvPr/>
        </p:nvSpPr>
        <p:spPr>
          <a:xfrm>
            <a:off x="2907753" y="2870309"/>
            <a:ext cx="1156296" cy="1017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查詢成績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B017185-F0E0-4732-B761-65DC01FB7B99}"/>
              </a:ext>
            </a:extLst>
          </p:cNvPr>
          <p:cNvSpPr/>
          <p:nvPr/>
        </p:nvSpPr>
        <p:spPr>
          <a:xfrm>
            <a:off x="3175666" y="4020341"/>
            <a:ext cx="1733947" cy="1017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選擇練習題、進行測驗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F85FE36-E5C8-4871-B240-86FDA1BA4311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18013" y="3787387"/>
            <a:ext cx="2342345" cy="78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F157960-07FD-49F6-B391-030FCC3C813C}"/>
              </a:ext>
            </a:extLst>
          </p:cNvPr>
          <p:cNvGrpSpPr/>
          <p:nvPr/>
        </p:nvGrpSpPr>
        <p:grpSpPr>
          <a:xfrm>
            <a:off x="6418777" y="4290605"/>
            <a:ext cx="317315" cy="972644"/>
            <a:chOff x="657066" y="1853754"/>
            <a:chExt cx="527943" cy="1215490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CA85B23E-91FB-4D46-B67D-45942DE6F0DC}"/>
                </a:ext>
              </a:extLst>
            </p:cNvPr>
            <p:cNvSpPr/>
            <p:nvPr/>
          </p:nvSpPr>
          <p:spPr>
            <a:xfrm>
              <a:off x="665018" y="1853754"/>
              <a:ext cx="519991" cy="5199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AD6A95-A4CA-4CF1-A3EA-218BC327FD93}"/>
                </a:ext>
              </a:extLst>
            </p:cNvPr>
            <p:cNvCxnSpPr>
              <a:stCxn id="46" idx="4"/>
            </p:cNvCxnSpPr>
            <p:nvPr/>
          </p:nvCxnSpPr>
          <p:spPr>
            <a:xfrm flipH="1">
              <a:off x="923636" y="2373745"/>
              <a:ext cx="1378" cy="529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50278435-E628-4BBD-AB62-A3F681D2303D}"/>
                </a:ext>
              </a:extLst>
            </p:cNvPr>
            <p:cNvCxnSpPr/>
            <p:nvPr/>
          </p:nvCxnSpPr>
          <p:spPr>
            <a:xfrm flipH="1">
              <a:off x="657066" y="2540000"/>
              <a:ext cx="266570" cy="286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573E376-3387-4001-B961-84E916A713A1}"/>
                </a:ext>
              </a:extLst>
            </p:cNvPr>
            <p:cNvCxnSpPr/>
            <p:nvPr/>
          </p:nvCxnSpPr>
          <p:spPr>
            <a:xfrm>
              <a:off x="922258" y="2540000"/>
              <a:ext cx="262751" cy="286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71BA24A-05D3-4DB5-A470-F2924324D8F2}"/>
                </a:ext>
              </a:extLst>
            </p:cNvPr>
            <p:cNvCxnSpPr/>
            <p:nvPr/>
          </p:nvCxnSpPr>
          <p:spPr>
            <a:xfrm flipH="1">
              <a:off x="748145" y="2902989"/>
              <a:ext cx="176869" cy="166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F347261-9EBB-41BB-9572-9917A9F657B3}"/>
                </a:ext>
              </a:extLst>
            </p:cNvPr>
            <p:cNvCxnSpPr/>
            <p:nvPr/>
          </p:nvCxnSpPr>
          <p:spPr>
            <a:xfrm>
              <a:off x="922258" y="2893736"/>
              <a:ext cx="262751" cy="175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87BA870-049A-4A52-8322-4B3FAD44659C}"/>
              </a:ext>
            </a:extLst>
          </p:cNvPr>
          <p:cNvSpPr txBox="1"/>
          <p:nvPr/>
        </p:nvSpPr>
        <p:spPr>
          <a:xfrm>
            <a:off x="5775482" y="3639336"/>
            <a:ext cx="139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系統管理者</a:t>
            </a: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C143AE0-D8CC-4001-B843-87DFBFC59BE7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6782815" y="3735635"/>
            <a:ext cx="1100434" cy="79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94F831B3-EE22-457D-819C-485330387038}"/>
              </a:ext>
            </a:extLst>
          </p:cNvPr>
          <p:cNvSpPr/>
          <p:nvPr/>
        </p:nvSpPr>
        <p:spPr>
          <a:xfrm>
            <a:off x="7629318" y="2810887"/>
            <a:ext cx="1733947" cy="1083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帳號登入、新增、修改、刪除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1813F90-351B-4D5A-82B0-A5789FE25E86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764147" y="4237278"/>
            <a:ext cx="2015915" cy="33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B5652187-8E09-4910-878F-DBBD77CCBF1E}"/>
              </a:ext>
            </a:extLst>
          </p:cNvPr>
          <p:cNvSpPr/>
          <p:nvPr/>
        </p:nvSpPr>
        <p:spPr>
          <a:xfrm>
            <a:off x="8780062" y="3728691"/>
            <a:ext cx="1156296" cy="1017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查詢成績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A271BAD0-6CDF-47B1-A366-8C486E94AEF8}"/>
              </a:ext>
            </a:extLst>
          </p:cNvPr>
          <p:cNvSpPr/>
          <p:nvPr/>
        </p:nvSpPr>
        <p:spPr>
          <a:xfrm>
            <a:off x="9047975" y="4771104"/>
            <a:ext cx="2229625" cy="1124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新增修改練習題、修改測驗模板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A135ADA-6796-4FFE-BD45-776052D119A3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6690322" y="4645769"/>
            <a:ext cx="2342345" cy="78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57A11E8-736E-40C3-89AD-ACAC2563CB54}"/>
              </a:ext>
            </a:extLst>
          </p:cNvPr>
          <p:cNvSpPr txBox="1"/>
          <p:nvPr/>
        </p:nvSpPr>
        <p:spPr>
          <a:xfrm>
            <a:off x="4605600" y="733139"/>
            <a:ext cx="155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Teacher</a:t>
            </a:r>
          </a:p>
          <a:p>
            <a:r>
              <a:rPr lang="zh-TW" altLang="en-US" dirty="0"/>
              <a:t>評量管理者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6AE7983-2D2A-4862-9D79-66E8A29733CA}"/>
              </a:ext>
            </a:extLst>
          </p:cNvPr>
          <p:cNvSpPr txBox="1"/>
          <p:nvPr/>
        </p:nvSpPr>
        <p:spPr>
          <a:xfrm>
            <a:off x="288612" y="2789177"/>
            <a:ext cx="92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</a:p>
          <a:p>
            <a:r>
              <a:rPr lang="zh-TW" altLang="en-US" dirty="0"/>
              <a:t>使用者</a:t>
            </a: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E572436-2F04-4506-837B-D001F5ECD0EA}"/>
              </a:ext>
            </a:extLst>
          </p:cNvPr>
          <p:cNvCxnSpPr>
            <a:stCxn id="3" idx="5"/>
          </p:cNvCxnSpPr>
          <p:nvPr/>
        </p:nvCxnSpPr>
        <p:spPr>
          <a:xfrm flipV="1">
            <a:off x="5699331" y="1145803"/>
            <a:ext cx="2973614" cy="72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43CBC7CF-E165-4ACB-8206-968ABC193402}"/>
              </a:ext>
            </a:extLst>
          </p:cNvPr>
          <p:cNvSpPr/>
          <p:nvPr/>
        </p:nvSpPr>
        <p:spPr>
          <a:xfrm>
            <a:off x="8635376" y="302180"/>
            <a:ext cx="1673156" cy="12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新增科別</a:t>
            </a:r>
          </a:p>
        </p:txBody>
      </p:sp>
    </p:spTree>
    <p:extLst>
      <p:ext uri="{BB962C8B-B14F-4D97-AF65-F5344CB8AC3E}">
        <p14:creationId xmlns:p14="http://schemas.microsoft.com/office/powerpoint/2010/main" val="195898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F00E4-B319-473F-8AD4-8AB67255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使用案例說明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EED4B-E0CC-40AD-BD9D-6A303C7D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Teacher(</a:t>
            </a:r>
            <a:r>
              <a:rPr lang="zh-TW" altLang="en-US" dirty="0"/>
              <a:t>評量管理者</a:t>
            </a:r>
            <a:r>
              <a:rPr lang="en-US" altLang="zh-TW" dirty="0"/>
              <a:t>):</a:t>
            </a:r>
            <a:r>
              <a:rPr lang="zh-TW" altLang="en-US" dirty="0"/>
              <a:t>評量管理者可以登入系統、修改個人資料、新增及修改題目、查詢學生考試之成績</a:t>
            </a:r>
            <a:endParaRPr lang="en-US" altLang="zh-TW" dirty="0"/>
          </a:p>
          <a:p>
            <a:r>
              <a:rPr lang="en-US" altLang="zh-TW" dirty="0"/>
              <a:t>Student(</a:t>
            </a:r>
            <a:r>
              <a:rPr lang="zh-TW" altLang="en-US" dirty="0"/>
              <a:t>使用者</a:t>
            </a:r>
            <a:r>
              <a:rPr lang="en-US" altLang="zh-TW" dirty="0"/>
              <a:t>):</a:t>
            </a:r>
            <a:r>
              <a:rPr lang="zh-TW" altLang="en-US" dirty="0"/>
              <a:t>學生可以登入、修改個人資料、選擇科目練習題、選擇科目測驗題、查詢成績</a:t>
            </a:r>
            <a:endParaRPr lang="en-US" altLang="zh-TW" dirty="0"/>
          </a:p>
          <a:p>
            <a:r>
              <a:rPr lang="zh-TW" altLang="en-US" dirty="0"/>
              <a:t>系統管理者</a:t>
            </a:r>
            <a:r>
              <a:rPr lang="en-US" altLang="zh-TW" dirty="0"/>
              <a:t>:</a:t>
            </a:r>
            <a:r>
              <a:rPr lang="zh-TW" altLang="en-US" dirty="0"/>
              <a:t>所有帳號之管理</a:t>
            </a:r>
            <a:r>
              <a:rPr lang="en-US" altLang="zh-TW" dirty="0"/>
              <a:t>(</a:t>
            </a:r>
            <a:r>
              <a:rPr lang="zh-TW" altLang="en-US" dirty="0"/>
              <a:t>新增、修改</a:t>
            </a:r>
            <a:r>
              <a:rPr lang="en-US" altLang="zh-TW" dirty="0"/>
              <a:t>)</a:t>
            </a:r>
            <a:r>
              <a:rPr lang="zh-TW" altLang="en-US" dirty="0"/>
              <a:t>、修改測驗卷模板、設定測驗時間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62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FC462-A679-4EAB-AE8B-B1656869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2291A-80A5-446E-828D-DBE15C0F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192442-3215-4512-899E-ACDEE366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9774"/>
            <a:ext cx="4466471" cy="62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8EDDE-A05C-4DD9-AA98-71CF1788DE88}"/>
              </a:ext>
            </a:extLst>
          </p:cNvPr>
          <p:cNvSpPr txBox="1">
            <a:spLocks/>
          </p:cNvSpPr>
          <p:nvPr/>
        </p:nvSpPr>
        <p:spPr>
          <a:xfrm>
            <a:off x="1294362" y="601705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序列圖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78A9B4-CDE8-4E16-BFCF-AB0CF963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4" y="1741963"/>
            <a:ext cx="10151344" cy="39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F05ED-9474-440B-B189-D1FB247A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60491"/>
            <a:ext cx="9603275" cy="1049235"/>
          </a:xfrm>
        </p:spPr>
        <p:txBody>
          <a:bodyPr/>
          <a:lstStyle/>
          <a:p>
            <a:pPr algn="ctr"/>
            <a:r>
              <a:rPr lang="zh-TW" altLang="en-US" dirty="0"/>
              <a:t>任務期間</a:t>
            </a:r>
            <a:r>
              <a:rPr lang="en-US" altLang="zh-TW" dirty="0"/>
              <a:t>-</a:t>
            </a:r>
            <a:r>
              <a:rPr lang="zh-TW" altLang="en-US" dirty="0"/>
              <a:t>甘特圖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B14CD98-3DB5-438C-9952-A6E7B0C4A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05595"/>
              </p:ext>
            </p:extLst>
          </p:nvPr>
        </p:nvGraphicFramePr>
        <p:xfrm>
          <a:off x="1450976" y="1760220"/>
          <a:ext cx="99659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924">
                  <a:extLst>
                    <a:ext uri="{9D8B030D-6E8A-4147-A177-3AD203B41FA5}">
                      <a16:colId xmlns:a16="http://schemas.microsoft.com/office/drawing/2014/main" val="402749409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611455876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483843594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782422309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496947722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3453900928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3529407919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404535320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529124257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628537539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38833843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802933585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3275047563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875052578"/>
                    </a:ext>
                  </a:extLst>
                </a:gridCol>
                <a:gridCol w="547142">
                  <a:extLst>
                    <a:ext uri="{9D8B030D-6E8A-4147-A177-3AD203B41FA5}">
                      <a16:colId xmlns:a16="http://schemas.microsoft.com/office/drawing/2014/main" val="2480166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任務期間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11/15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11/30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12/10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12/20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12/30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1/11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6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建立共用</a:t>
                      </a:r>
                      <a:r>
                        <a:rPr lang="en-US" altLang="zh-TW" dirty="0" err="1"/>
                        <a:t>github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風險管理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1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類別圖架構設計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抓範例資料庫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0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設計</a:t>
                      </a:r>
                      <a:r>
                        <a:rPr lang="en-US" altLang="zh-TW" dirty="0"/>
                        <a:t>excel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9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前端設計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1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後端處理及除錯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7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專題</a:t>
                      </a:r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6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E1FB4-6011-4469-AC7C-9CE2DF13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049235"/>
          </a:xfrm>
        </p:spPr>
        <p:txBody>
          <a:bodyPr/>
          <a:lstStyle/>
          <a:p>
            <a:r>
              <a:rPr lang="zh-TW" altLang="en-US" dirty="0"/>
              <a:t>品質管理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DD36D-7036-42AA-A0C2-C7A96D49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E84C8F-4DB8-42E0-9A6D-C496A9517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346868"/>
              </p:ext>
            </p:extLst>
          </p:nvPr>
        </p:nvGraphicFramePr>
        <p:xfrm>
          <a:off x="2032866" y="1175048"/>
          <a:ext cx="7970116" cy="444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112">
                  <a:extLst>
                    <a:ext uri="{9D8B030D-6E8A-4147-A177-3AD203B41FA5}">
                      <a16:colId xmlns:a16="http://schemas.microsoft.com/office/drawing/2014/main" val="402749409"/>
                    </a:ext>
                  </a:extLst>
                </a:gridCol>
                <a:gridCol w="1940502">
                  <a:extLst>
                    <a:ext uri="{9D8B030D-6E8A-4147-A177-3AD203B41FA5}">
                      <a16:colId xmlns:a16="http://schemas.microsoft.com/office/drawing/2014/main" val="2611455876"/>
                    </a:ext>
                  </a:extLst>
                </a:gridCol>
                <a:gridCol w="1940502">
                  <a:extLst>
                    <a:ext uri="{9D8B030D-6E8A-4147-A177-3AD203B41FA5}">
                      <a16:colId xmlns:a16="http://schemas.microsoft.com/office/drawing/2014/main" val="2782422309"/>
                    </a:ext>
                  </a:extLst>
                </a:gridCol>
              </a:tblGrid>
              <a:tr h="741225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61429"/>
                  </a:ext>
                </a:extLst>
              </a:tr>
              <a:tr h="741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跨平台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65043"/>
                  </a:ext>
                </a:extLst>
              </a:tr>
              <a:tr h="741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網頁切換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V</a:t>
                      </a: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11891"/>
                  </a:ext>
                </a:extLst>
              </a:tr>
              <a:tr h="741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安全協定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V</a:t>
                      </a: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67666"/>
                  </a:ext>
                </a:extLst>
              </a:tr>
              <a:tr h="741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讀改</a:t>
                      </a: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excel</a:t>
                      </a: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V</a:t>
                      </a: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07996"/>
                  </a:ext>
                </a:extLst>
              </a:tr>
              <a:tr h="741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選擇試題</a:t>
                      </a: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(</a:t>
                      </a:r>
                      <a:r>
                        <a:rPr lang="zh-TW" altLang="en-US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但還未匯入題庫</a:t>
                      </a: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)</a:t>
                      </a: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華康儷特圓(P)" panose="020F0800000000000000" pitchFamily="34" charset="-120"/>
                          <a:ea typeface="華康儷特圓(P)" panose="020F0800000000000000" pitchFamily="34" charset="-120"/>
                        </a:rPr>
                        <a:t>V</a:t>
                      </a: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dirty="0">
                        <a:latin typeface="華康儷特圓(P)" panose="020F0800000000000000" pitchFamily="34" charset="-120"/>
                        <a:ea typeface="華康儷特圓(P)" panose="020F08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1319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217</TotalTime>
  <Words>284</Words>
  <Application>Microsoft Office PowerPoint</Application>
  <PresentationFormat>寬螢幕</PresentationFormat>
  <Paragraphs>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華康儷特圓(P)</vt:lpstr>
      <vt:lpstr>新細明體</vt:lpstr>
      <vt:lpstr>Arial</vt:lpstr>
      <vt:lpstr>Calibri</vt:lpstr>
      <vt:lpstr>Gill Sans MT</vt:lpstr>
      <vt:lpstr>Times New Roman</vt:lpstr>
      <vt:lpstr>圖庫</vt:lpstr>
      <vt:lpstr>軟體工程期末 高燕大評量系統</vt:lpstr>
      <vt:lpstr>風險管理</vt:lpstr>
      <vt:lpstr>專案規劃</vt:lpstr>
      <vt:lpstr>PowerPoint 簡報</vt:lpstr>
      <vt:lpstr>使用案例說明</vt:lpstr>
      <vt:lpstr>類別圖</vt:lpstr>
      <vt:lpstr>PowerPoint 簡報</vt:lpstr>
      <vt:lpstr>任務期間-甘特圖</vt:lpstr>
      <vt:lpstr>品質管理</vt:lpstr>
      <vt:lpstr>測驗系統演示圖</vt:lpstr>
      <vt:lpstr>PowerPoint 簡報</vt:lpstr>
      <vt:lpstr>PowerPoint 簡報</vt:lpstr>
      <vt:lpstr>PowerPoint 簡報</vt:lpstr>
      <vt:lpstr>登入畫面 教師畫面(不同平台)</vt:lpstr>
      <vt:lpstr>PowerPoint 簡報</vt:lpstr>
      <vt:lpstr>檔案管理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 高燕大評量系統</dc:title>
  <dc:creator>User</dc:creator>
  <cp:lastModifiedBy>User</cp:lastModifiedBy>
  <cp:revision>17</cp:revision>
  <dcterms:created xsi:type="dcterms:W3CDTF">2022-01-11T05:39:52Z</dcterms:created>
  <dcterms:modified xsi:type="dcterms:W3CDTF">2022-01-12T16:38:59Z</dcterms:modified>
</cp:coreProperties>
</file>