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8"/>
  </p:notesMasterIdLst>
  <p:sldIdLst>
    <p:sldId id="256" r:id="rId2"/>
    <p:sldId id="257" r:id="rId3"/>
    <p:sldId id="259" r:id="rId4"/>
    <p:sldId id="261" r:id="rId5"/>
    <p:sldId id="267" r:id="rId6"/>
    <p:sldId id="268" r:id="rId7"/>
    <p:sldId id="269" r:id="rId8"/>
    <p:sldId id="274" r:id="rId9"/>
    <p:sldId id="277" r:id="rId10"/>
    <p:sldId id="272" r:id="rId11"/>
    <p:sldId id="275" r:id="rId12"/>
    <p:sldId id="276" r:id="rId13"/>
    <p:sldId id="273" r:id="rId14"/>
    <p:sldId id="263" r:id="rId15"/>
    <p:sldId id="264" r:id="rId16"/>
    <p:sldId id="266"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2F69"/>
    <a:srgbClr val="FF856D"/>
    <a:srgbClr val="FF2549"/>
    <a:srgbClr val="003635"/>
    <a:srgbClr val="005856"/>
    <a:srgbClr val="9EFF29"/>
    <a:srgbClr val="007033"/>
    <a:srgbClr val="5EEC3C"/>
    <a:srgbClr val="F1C88B"/>
    <a:srgbClr val="FE92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60B961-A9B2-4463-A7D5-8CF625F17B11}" v="735" dt="2023-10-17T00:11:52.935"/>
    <p1510:client id="{C66CF6C7-334D-8246-ECA7-4C25CE5DEA2E}" v="365" dt="2023-10-17T21:05:06.709"/>
    <p1510:client id="{F0314B52-10C9-54CE-C637-B54AB97D74DC}" v="75" dt="2023-10-18T02:54:22.0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5" d="100"/>
          <a:sy n="125" d="100"/>
        </p:scale>
        <p:origin x="450" y="90"/>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10/18/2023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04452" y="2603091"/>
            <a:ext cx="7989723" cy="1644446"/>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711828" y="4240172"/>
            <a:ext cx="7975483" cy="685791"/>
          </a:xfrm>
        </p:spPr>
        <p:txBody>
          <a:bodyPr>
            <a:normAutofit/>
          </a:bodyPr>
          <a:lstStyle>
            <a:lvl1pPr marL="0" indent="0" algn="r">
              <a:buNone/>
              <a:defRPr sz="2800" b="0" i="0">
                <a:solidFill>
                  <a:srgbClr val="00B0F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10/18/2023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4" y="681535"/>
            <a:ext cx="8246070" cy="763526"/>
          </a:xfrm>
        </p:spPr>
        <p:txBody>
          <a:bodyPr>
            <a:normAutofit/>
          </a:bodyPr>
          <a:lstStyle>
            <a:lvl1pPr algn="r">
              <a:defRPr sz="3600" baseline="0">
                <a:solidFill>
                  <a:srgbClr val="00B0F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26843" y="1496961"/>
            <a:ext cx="8246070" cy="3040896"/>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61475" y="465530"/>
            <a:ext cx="6284320" cy="725349"/>
          </a:xfrm>
        </p:spPr>
        <p:txBody>
          <a:bodyPr>
            <a:normAutofit/>
          </a:bodyPr>
          <a:lstStyle>
            <a:lvl1pPr algn="l">
              <a:defRPr sz="3600">
                <a:solidFill>
                  <a:srgbClr val="00B0F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461475" y="1229055"/>
            <a:ext cx="6284320"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10/18/2023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544489"/>
            <a:ext cx="8093365" cy="763525"/>
          </a:xfrm>
        </p:spPr>
        <p:txBody>
          <a:bodyPr>
            <a:normAutofit/>
          </a:bodyPr>
          <a:lstStyle>
            <a:lvl1pPr algn="r">
              <a:defRPr sz="3600" baseline="0">
                <a:solidFill>
                  <a:srgbClr val="00B0F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596535"/>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068932"/>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596535"/>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068932"/>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10/18/2023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10/18/2023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10/18/2023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10/18/2023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0425" y="3117027"/>
            <a:ext cx="8203575" cy="1364225"/>
          </a:xfrm>
        </p:spPr>
        <p:txBody>
          <a:bodyPr>
            <a:normAutofit/>
          </a:bodyPr>
          <a:lstStyle/>
          <a:p>
            <a:r>
              <a:rPr lang="en-US" dirty="0"/>
              <a:t>Crypto Portfolio Risk Analysis</a:t>
            </a:r>
          </a:p>
        </p:txBody>
      </p:sp>
      <p:sp>
        <p:nvSpPr>
          <p:cNvPr id="3" name="Subtitle 2"/>
          <p:cNvSpPr>
            <a:spLocks noGrp="1"/>
          </p:cNvSpPr>
          <p:nvPr>
            <p:ph type="subTitle" idx="1"/>
          </p:nvPr>
        </p:nvSpPr>
        <p:spPr>
          <a:xfrm>
            <a:off x="5119010" y="4180903"/>
            <a:ext cx="3033028" cy="763525"/>
          </a:xfrm>
        </p:spPr>
        <p:txBody>
          <a:bodyPr>
            <a:normAutofit fontScale="92500" lnSpcReduction="20000"/>
          </a:bodyPr>
          <a:lstStyle/>
          <a:p>
            <a:pPr algn="ctr"/>
            <a:r>
              <a:rPr lang="en-US" dirty="0"/>
              <a:t>Project 1_Group 1</a:t>
            </a:r>
          </a:p>
          <a:p>
            <a:pPr algn="ctr"/>
            <a:r>
              <a:rPr lang="en-US" sz="2400" dirty="0"/>
              <a:t>October 18</a:t>
            </a:r>
            <a:r>
              <a:rPr lang="en-US" sz="2400" baseline="30000" dirty="0"/>
              <a:t>th</a:t>
            </a:r>
            <a:r>
              <a:rPr lang="en-US" sz="2400" dirty="0"/>
              <a:t>, 2023</a:t>
            </a:r>
          </a:p>
        </p:txBody>
      </p:sp>
      <p:sp>
        <p:nvSpPr>
          <p:cNvPr id="4" name="Subtitle 2">
            <a:extLst>
              <a:ext uri="{FF2B5EF4-FFF2-40B4-BE49-F238E27FC236}">
                <a16:creationId xmlns:a16="http://schemas.microsoft.com/office/drawing/2014/main" id="{985480E3-20DC-0304-063F-AF05A80E5B2B}"/>
              </a:ext>
            </a:extLst>
          </p:cNvPr>
          <p:cNvSpPr txBox="1">
            <a:spLocks/>
          </p:cNvSpPr>
          <p:nvPr/>
        </p:nvSpPr>
        <p:spPr>
          <a:xfrm>
            <a:off x="1106262" y="3481260"/>
            <a:ext cx="2285999" cy="763525"/>
          </a:xfrm>
          <a:prstGeom prst="rect">
            <a:avLst/>
          </a:prstGeom>
        </p:spPr>
        <p:txBody>
          <a:bodyPr vert="horz" lIns="91440" tIns="45720" rIns="91440" bIns="45720" rtlCol="0">
            <a:noAutofit/>
          </a:bodyPr>
          <a:lstStyle>
            <a:lvl1pPr marL="0" indent="0" algn="r" defTabSz="914400" rtl="0" eaLnBrk="1" latinLnBrk="0" hangingPunct="1">
              <a:spcBef>
                <a:spcPct val="20000"/>
              </a:spcBef>
              <a:buFont typeface="Arial" pitchFamily="34" charset="0"/>
              <a:buNone/>
              <a:defRPr sz="2800" b="0" i="0" kern="1200">
                <a:solidFill>
                  <a:srgbClr val="00B0F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pt-BR" sz="2000" dirty="0"/>
              <a:t>Adanma Adah</a:t>
            </a:r>
          </a:p>
          <a:p>
            <a:pPr algn="l"/>
            <a:r>
              <a:rPr lang="pt-BR" sz="2000" dirty="0"/>
              <a:t>Weesam Ammar</a:t>
            </a:r>
          </a:p>
          <a:p>
            <a:pPr algn="l"/>
            <a:r>
              <a:rPr lang="pt-BR" sz="2000" dirty="0"/>
              <a:t>Victor Pinto</a:t>
            </a:r>
          </a:p>
          <a:p>
            <a:pPr algn="l"/>
            <a:r>
              <a:rPr lang="pt-BR" sz="2000" dirty="0"/>
              <a:t>Sergio Reyes</a:t>
            </a:r>
          </a:p>
          <a:p>
            <a:pPr algn="l"/>
            <a:endParaRPr lang="en-US" sz="2000" dirty="0"/>
          </a:p>
        </p:txBody>
      </p:sp>
      <p:sp>
        <p:nvSpPr>
          <p:cNvPr id="5" name="Subtitle 2">
            <a:extLst>
              <a:ext uri="{FF2B5EF4-FFF2-40B4-BE49-F238E27FC236}">
                <a16:creationId xmlns:a16="http://schemas.microsoft.com/office/drawing/2014/main" id="{B7D4E640-4A89-C0F2-FD0D-05FDF0291028}"/>
              </a:ext>
            </a:extLst>
          </p:cNvPr>
          <p:cNvSpPr txBox="1">
            <a:spLocks/>
          </p:cNvSpPr>
          <p:nvPr/>
        </p:nvSpPr>
        <p:spPr>
          <a:xfrm>
            <a:off x="-106136" y="3949315"/>
            <a:ext cx="1461407" cy="763525"/>
          </a:xfrm>
          <a:prstGeom prst="rect">
            <a:avLst/>
          </a:prstGeom>
        </p:spPr>
        <p:txBody>
          <a:bodyPr vert="horz" lIns="91440" tIns="45720" rIns="91440" bIns="45720" rtlCol="0">
            <a:noAutofit/>
          </a:bodyPr>
          <a:lstStyle>
            <a:lvl1pPr marL="0" indent="0" algn="r" defTabSz="914400" rtl="0" eaLnBrk="1" latinLnBrk="0" hangingPunct="1">
              <a:spcBef>
                <a:spcPct val="20000"/>
              </a:spcBef>
              <a:buFont typeface="Arial" pitchFamily="34" charset="0"/>
              <a:buNone/>
              <a:defRPr sz="2800" b="0" i="0" kern="1200">
                <a:solidFill>
                  <a:srgbClr val="00B0F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r>
              <a:rPr lang="en-US" sz="2000" dirty="0"/>
              <a:t>Team:</a:t>
            </a:r>
          </a:p>
        </p:txBody>
      </p:sp>
      <p:sp>
        <p:nvSpPr>
          <p:cNvPr id="6" name="Left Brace 5">
            <a:extLst>
              <a:ext uri="{FF2B5EF4-FFF2-40B4-BE49-F238E27FC236}">
                <a16:creationId xmlns:a16="http://schemas.microsoft.com/office/drawing/2014/main" id="{B36C5000-97BB-083E-47BA-EFBDDD68E255}"/>
              </a:ext>
            </a:extLst>
          </p:cNvPr>
          <p:cNvSpPr/>
          <p:nvPr/>
        </p:nvSpPr>
        <p:spPr>
          <a:xfrm>
            <a:off x="1012371" y="3481260"/>
            <a:ext cx="93891" cy="1463168"/>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CA" dirty="0">
              <a:solidFill>
                <a:srgbClr val="00B0F0"/>
              </a:solidFill>
            </a:endParaRPr>
          </a:p>
        </p:txBody>
      </p:sp>
      <p:sp>
        <p:nvSpPr>
          <p:cNvPr id="7" name="Left Brace 6">
            <a:extLst>
              <a:ext uri="{FF2B5EF4-FFF2-40B4-BE49-F238E27FC236}">
                <a16:creationId xmlns:a16="http://schemas.microsoft.com/office/drawing/2014/main" id="{33186D59-9C50-8C32-129D-EBA35B5A9BAC}"/>
              </a:ext>
            </a:extLst>
          </p:cNvPr>
          <p:cNvSpPr/>
          <p:nvPr/>
        </p:nvSpPr>
        <p:spPr>
          <a:xfrm rot="10800000">
            <a:off x="2935065" y="3513201"/>
            <a:ext cx="93891" cy="1463168"/>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CA">
              <a:solidFill>
                <a:srgbClr val="00B0F0"/>
              </a:solidFill>
            </a:endParaRP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B7D81-8DB7-E606-55C4-D8FE48A21E09}"/>
              </a:ext>
            </a:extLst>
          </p:cNvPr>
          <p:cNvSpPr>
            <a:spLocks noGrp="1"/>
          </p:cNvSpPr>
          <p:nvPr>
            <p:ph type="title"/>
          </p:nvPr>
        </p:nvSpPr>
        <p:spPr/>
        <p:txBody>
          <a:bodyPr>
            <a:normAutofit fontScale="90000"/>
          </a:bodyPr>
          <a:lstStyle/>
          <a:p>
            <a:r>
              <a:rPr lang="en-CA" b="1" dirty="0" err="1">
                <a:solidFill>
                  <a:schemeClr val="bg1"/>
                </a:solidFill>
              </a:rPr>
              <a:t>Jupyter</a:t>
            </a:r>
            <a:r>
              <a:rPr lang="en-CA" b="1" dirty="0">
                <a:solidFill>
                  <a:schemeClr val="bg1"/>
                </a:solidFill>
              </a:rPr>
              <a:t> Notebook Results - Portfolio</a:t>
            </a:r>
          </a:p>
        </p:txBody>
      </p:sp>
      <p:pic>
        <p:nvPicPr>
          <p:cNvPr id="4" name="Picture 3">
            <a:extLst>
              <a:ext uri="{FF2B5EF4-FFF2-40B4-BE49-F238E27FC236}">
                <a16:creationId xmlns:a16="http://schemas.microsoft.com/office/drawing/2014/main" id="{2676BEAC-E31C-1D29-1F86-B5EC17716CE0}"/>
              </a:ext>
            </a:extLst>
          </p:cNvPr>
          <p:cNvPicPr>
            <a:picLocks noChangeAspect="1"/>
          </p:cNvPicPr>
          <p:nvPr/>
        </p:nvPicPr>
        <p:blipFill>
          <a:blip r:embed="rId2"/>
          <a:stretch>
            <a:fillRect/>
          </a:stretch>
        </p:blipFill>
        <p:spPr>
          <a:xfrm>
            <a:off x="946384" y="1586043"/>
            <a:ext cx="3170546" cy="1586998"/>
          </a:xfrm>
          <a:prstGeom prst="rect">
            <a:avLst/>
          </a:prstGeom>
        </p:spPr>
      </p:pic>
      <p:sp>
        <p:nvSpPr>
          <p:cNvPr id="5" name="TextBox 4">
            <a:extLst>
              <a:ext uri="{FF2B5EF4-FFF2-40B4-BE49-F238E27FC236}">
                <a16:creationId xmlns:a16="http://schemas.microsoft.com/office/drawing/2014/main" id="{8B35EBC9-9275-AC30-0ED9-36C1945C20D6}"/>
              </a:ext>
            </a:extLst>
          </p:cNvPr>
          <p:cNvSpPr txBox="1"/>
          <p:nvPr/>
        </p:nvSpPr>
        <p:spPr>
          <a:xfrm>
            <a:off x="1870364" y="1311708"/>
            <a:ext cx="1589019" cy="307777"/>
          </a:xfrm>
          <a:prstGeom prst="rect">
            <a:avLst/>
          </a:prstGeom>
          <a:noFill/>
        </p:spPr>
        <p:txBody>
          <a:bodyPr wrap="square" rtlCol="0">
            <a:spAutoFit/>
          </a:bodyPr>
          <a:lstStyle/>
          <a:p>
            <a:r>
              <a:rPr lang="en-CA" sz="1400" b="1" dirty="0">
                <a:solidFill>
                  <a:schemeClr val="bg1"/>
                </a:solidFill>
              </a:rPr>
              <a:t>100% Cardano</a:t>
            </a:r>
          </a:p>
        </p:txBody>
      </p:sp>
      <p:pic>
        <p:nvPicPr>
          <p:cNvPr id="7" name="Picture 6">
            <a:extLst>
              <a:ext uri="{FF2B5EF4-FFF2-40B4-BE49-F238E27FC236}">
                <a16:creationId xmlns:a16="http://schemas.microsoft.com/office/drawing/2014/main" id="{0D6A5B29-0AB3-E63D-3716-56F1814DAEFB}"/>
              </a:ext>
            </a:extLst>
          </p:cNvPr>
          <p:cNvPicPr>
            <a:picLocks noChangeAspect="1"/>
          </p:cNvPicPr>
          <p:nvPr/>
        </p:nvPicPr>
        <p:blipFill>
          <a:blip r:embed="rId3"/>
          <a:stretch>
            <a:fillRect/>
          </a:stretch>
        </p:blipFill>
        <p:spPr>
          <a:xfrm>
            <a:off x="946384" y="3400156"/>
            <a:ext cx="3170546" cy="1620037"/>
          </a:xfrm>
          <a:prstGeom prst="rect">
            <a:avLst/>
          </a:prstGeom>
        </p:spPr>
      </p:pic>
      <p:sp>
        <p:nvSpPr>
          <p:cNvPr id="8" name="TextBox 7">
            <a:extLst>
              <a:ext uri="{FF2B5EF4-FFF2-40B4-BE49-F238E27FC236}">
                <a16:creationId xmlns:a16="http://schemas.microsoft.com/office/drawing/2014/main" id="{40293238-B6F8-13AA-225B-1EB6E187F79A}"/>
              </a:ext>
            </a:extLst>
          </p:cNvPr>
          <p:cNvSpPr txBox="1"/>
          <p:nvPr/>
        </p:nvSpPr>
        <p:spPr>
          <a:xfrm>
            <a:off x="1979073" y="3173041"/>
            <a:ext cx="1589019" cy="307777"/>
          </a:xfrm>
          <a:prstGeom prst="rect">
            <a:avLst/>
          </a:prstGeom>
          <a:noFill/>
        </p:spPr>
        <p:txBody>
          <a:bodyPr wrap="square" rtlCol="0">
            <a:spAutoFit/>
          </a:bodyPr>
          <a:lstStyle/>
          <a:p>
            <a:r>
              <a:rPr lang="en-CA" sz="1400" b="1" dirty="0">
                <a:solidFill>
                  <a:schemeClr val="bg1"/>
                </a:solidFill>
              </a:rPr>
              <a:t>100% Bitcoin</a:t>
            </a:r>
          </a:p>
        </p:txBody>
      </p:sp>
      <p:pic>
        <p:nvPicPr>
          <p:cNvPr id="10" name="Picture 9">
            <a:extLst>
              <a:ext uri="{FF2B5EF4-FFF2-40B4-BE49-F238E27FC236}">
                <a16:creationId xmlns:a16="http://schemas.microsoft.com/office/drawing/2014/main" id="{C549A587-4082-33B7-6AE2-1F829B1E5A7E}"/>
              </a:ext>
            </a:extLst>
          </p:cNvPr>
          <p:cNvPicPr>
            <a:picLocks noChangeAspect="1"/>
          </p:cNvPicPr>
          <p:nvPr/>
        </p:nvPicPr>
        <p:blipFill>
          <a:blip r:embed="rId4"/>
          <a:stretch>
            <a:fillRect/>
          </a:stretch>
        </p:blipFill>
        <p:spPr>
          <a:xfrm>
            <a:off x="4800463" y="1586043"/>
            <a:ext cx="3089401" cy="1586998"/>
          </a:xfrm>
          <a:prstGeom prst="rect">
            <a:avLst/>
          </a:prstGeom>
        </p:spPr>
      </p:pic>
      <p:sp>
        <p:nvSpPr>
          <p:cNvPr id="11" name="TextBox 10">
            <a:extLst>
              <a:ext uri="{FF2B5EF4-FFF2-40B4-BE49-F238E27FC236}">
                <a16:creationId xmlns:a16="http://schemas.microsoft.com/office/drawing/2014/main" id="{C2CDB121-849F-A3A1-9217-3A73629E05D2}"/>
              </a:ext>
            </a:extLst>
          </p:cNvPr>
          <p:cNvSpPr txBox="1"/>
          <p:nvPr/>
        </p:nvSpPr>
        <p:spPr>
          <a:xfrm>
            <a:off x="5749636" y="1303739"/>
            <a:ext cx="1589019" cy="307777"/>
          </a:xfrm>
          <a:prstGeom prst="rect">
            <a:avLst/>
          </a:prstGeom>
          <a:noFill/>
        </p:spPr>
        <p:txBody>
          <a:bodyPr wrap="square" rtlCol="0">
            <a:spAutoFit/>
          </a:bodyPr>
          <a:lstStyle/>
          <a:p>
            <a:r>
              <a:rPr lang="en-CA" sz="1400" b="1" dirty="0">
                <a:solidFill>
                  <a:schemeClr val="bg1"/>
                </a:solidFill>
              </a:rPr>
              <a:t>100% Ethereum</a:t>
            </a:r>
          </a:p>
        </p:txBody>
      </p:sp>
      <p:pic>
        <p:nvPicPr>
          <p:cNvPr id="13" name="Picture 12">
            <a:extLst>
              <a:ext uri="{FF2B5EF4-FFF2-40B4-BE49-F238E27FC236}">
                <a16:creationId xmlns:a16="http://schemas.microsoft.com/office/drawing/2014/main" id="{36610CB3-3037-B316-ABE8-7D0CD5832BD5}"/>
              </a:ext>
            </a:extLst>
          </p:cNvPr>
          <p:cNvPicPr>
            <a:picLocks noChangeAspect="1"/>
          </p:cNvPicPr>
          <p:nvPr/>
        </p:nvPicPr>
        <p:blipFill>
          <a:blip r:embed="rId5"/>
          <a:stretch>
            <a:fillRect/>
          </a:stretch>
        </p:blipFill>
        <p:spPr>
          <a:xfrm>
            <a:off x="4800463" y="3414215"/>
            <a:ext cx="3089401" cy="1591918"/>
          </a:xfrm>
          <a:prstGeom prst="rect">
            <a:avLst/>
          </a:prstGeom>
        </p:spPr>
      </p:pic>
      <p:sp>
        <p:nvSpPr>
          <p:cNvPr id="14" name="TextBox 13">
            <a:extLst>
              <a:ext uri="{FF2B5EF4-FFF2-40B4-BE49-F238E27FC236}">
                <a16:creationId xmlns:a16="http://schemas.microsoft.com/office/drawing/2014/main" id="{8200EDAF-5EC1-9A82-3163-2A8952481340}"/>
              </a:ext>
            </a:extLst>
          </p:cNvPr>
          <p:cNvSpPr txBox="1"/>
          <p:nvPr/>
        </p:nvSpPr>
        <p:spPr>
          <a:xfrm>
            <a:off x="5881254" y="3139740"/>
            <a:ext cx="1589019" cy="307777"/>
          </a:xfrm>
          <a:prstGeom prst="rect">
            <a:avLst/>
          </a:prstGeom>
          <a:noFill/>
        </p:spPr>
        <p:txBody>
          <a:bodyPr wrap="square" rtlCol="0">
            <a:spAutoFit/>
          </a:bodyPr>
          <a:lstStyle/>
          <a:p>
            <a:r>
              <a:rPr lang="en-CA" sz="1400" b="1" dirty="0">
                <a:solidFill>
                  <a:schemeClr val="bg1"/>
                </a:solidFill>
              </a:rPr>
              <a:t>100% Ripple</a:t>
            </a:r>
          </a:p>
        </p:txBody>
      </p:sp>
    </p:spTree>
    <p:extLst>
      <p:ext uri="{BB962C8B-B14F-4D97-AF65-F5344CB8AC3E}">
        <p14:creationId xmlns:p14="http://schemas.microsoft.com/office/powerpoint/2010/main" val="1480958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C19F1-A32F-3218-A95E-F2194EA5D329}"/>
              </a:ext>
            </a:extLst>
          </p:cNvPr>
          <p:cNvSpPr>
            <a:spLocks noGrp="1"/>
          </p:cNvSpPr>
          <p:nvPr>
            <p:ph type="title"/>
          </p:nvPr>
        </p:nvSpPr>
        <p:spPr>
          <a:xfrm>
            <a:off x="61547" y="259361"/>
            <a:ext cx="8229600" cy="857250"/>
          </a:xfrm>
        </p:spPr>
        <p:txBody>
          <a:bodyPr vert="horz" lIns="91440" tIns="45720" rIns="91440" bIns="45720" rtlCol="0" anchor="ctr">
            <a:noAutofit/>
          </a:bodyPr>
          <a:lstStyle/>
          <a:p>
            <a:r>
              <a:rPr lang="en-CA" sz="2000" b="1" dirty="0">
                <a:solidFill>
                  <a:schemeClr val="bg1"/>
                </a:solidFill>
                <a:cs typeface="Calibri"/>
              </a:rPr>
              <a:t>Results </a:t>
            </a:r>
            <a:br>
              <a:rPr lang="en-CA" sz="2000" b="1" dirty="0">
                <a:cs typeface="Calibri"/>
              </a:rPr>
            </a:br>
            <a:r>
              <a:rPr lang="en-CA" sz="2000" b="1" dirty="0">
                <a:solidFill>
                  <a:schemeClr val="bg1"/>
                </a:solidFill>
                <a:cs typeface="Calibri"/>
              </a:rPr>
              <a:t>Majority Weighted Portfolio</a:t>
            </a:r>
            <a:endParaRPr lang="en-US" sz="2000">
              <a:solidFill>
                <a:schemeClr val="bg1"/>
              </a:solidFill>
              <a:cs typeface="Calibri"/>
            </a:endParaRPr>
          </a:p>
          <a:p>
            <a:endParaRPr lang="en-US" dirty="0">
              <a:cs typeface="Calibri"/>
            </a:endParaRPr>
          </a:p>
        </p:txBody>
      </p:sp>
      <p:sp>
        <p:nvSpPr>
          <p:cNvPr id="7" name="TextBox 6">
            <a:extLst>
              <a:ext uri="{FF2B5EF4-FFF2-40B4-BE49-F238E27FC236}">
                <a16:creationId xmlns:a16="http://schemas.microsoft.com/office/drawing/2014/main" id="{7C8ACFF6-0E54-040B-2B37-A706FE49F0D4}"/>
              </a:ext>
            </a:extLst>
          </p:cNvPr>
          <p:cNvSpPr txBox="1"/>
          <p:nvPr/>
        </p:nvSpPr>
        <p:spPr>
          <a:xfrm>
            <a:off x="160774" y="650631"/>
            <a:ext cx="277774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sz="2000" b="1" dirty="0">
                <a:solidFill>
                  <a:srgbClr val="FFFFFF"/>
                </a:solidFill>
                <a:cs typeface="Calibri"/>
              </a:rPr>
              <a:t>Majority Ethereum</a:t>
            </a:r>
          </a:p>
        </p:txBody>
      </p:sp>
      <p:sp>
        <p:nvSpPr>
          <p:cNvPr id="8" name="TextBox 7">
            <a:extLst>
              <a:ext uri="{FF2B5EF4-FFF2-40B4-BE49-F238E27FC236}">
                <a16:creationId xmlns:a16="http://schemas.microsoft.com/office/drawing/2014/main" id="{3FC929D1-C90A-C161-97B0-AE680C76B994}"/>
              </a:ext>
            </a:extLst>
          </p:cNvPr>
          <p:cNvSpPr txBox="1"/>
          <p:nvPr/>
        </p:nvSpPr>
        <p:spPr>
          <a:xfrm>
            <a:off x="195315" y="2811026"/>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sz="2000" b="1" baseline="0" dirty="0">
                <a:solidFill>
                  <a:srgbClr val="FFFFFF"/>
                </a:solidFill>
                <a:latin typeface="Calibri"/>
              </a:rPr>
              <a:t>Majority </a:t>
            </a:r>
            <a:r>
              <a:rPr lang="en-CA" sz="2000" b="1" dirty="0">
                <a:solidFill>
                  <a:srgbClr val="FFFFFF"/>
                </a:solidFill>
                <a:latin typeface="Calibri"/>
              </a:rPr>
              <a:t>BTC</a:t>
            </a:r>
            <a:endParaRPr lang="en-US" dirty="0"/>
          </a:p>
        </p:txBody>
      </p:sp>
      <p:sp>
        <p:nvSpPr>
          <p:cNvPr id="9" name="TextBox 8">
            <a:extLst>
              <a:ext uri="{FF2B5EF4-FFF2-40B4-BE49-F238E27FC236}">
                <a16:creationId xmlns:a16="http://schemas.microsoft.com/office/drawing/2014/main" id="{00D3D588-8A26-9F9B-BDAA-C674B2E5BC4E}"/>
              </a:ext>
            </a:extLst>
          </p:cNvPr>
          <p:cNvSpPr txBox="1"/>
          <p:nvPr/>
        </p:nvSpPr>
        <p:spPr>
          <a:xfrm>
            <a:off x="5373356" y="2726243"/>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sz="2000" b="1" dirty="0">
                <a:solidFill>
                  <a:srgbClr val="FFFFFF"/>
                </a:solidFill>
              </a:rPr>
              <a:t>Majority Cardano</a:t>
            </a:r>
            <a:endParaRPr lang="en-US" dirty="0"/>
          </a:p>
        </p:txBody>
      </p:sp>
      <p:sp>
        <p:nvSpPr>
          <p:cNvPr id="10" name="TextBox 9">
            <a:extLst>
              <a:ext uri="{FF2B5EF4-FFF2-40B4-BE49-F238E27FC236}">
                <a16:creationId xmlns:a16="http://schemas.microsoft.com/office/drawing/2014/main" id="{D4FE7255-BE98-AB30-74E4-61B772E4833B}"/>
              </a:ext>
            </a:extLst>
          </p:cNvPr>
          <p:cNvSpPr txBox="1"/>
          <p:nvPr/>
        </p:nvSpPr>
        <p:spPr>
          <a:xfrm>
            <a:off x="5533502" y="487345"/>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sz="2000" b="1" dirty="0">
                <a:solidFill>
                  <a:srgbClr val="FFFFFF"/>
                </a:solidFill>
              </a:rPr>
              <a:t>Majority XRP</a:t>
            </a:r>
            <a:endParaRPr lang="en-US" dirty="0"/>
          </a:p>
        </p:txBody>
      </p:sp>
      <p:pic>
        <p:nvPicPr>
          <p:cNvPr id="13" name="Picture 12">
            <a:extLst>
              <a:ext uri="{FF2B5EF4-FFF2-40B4-BE49-F238E27FC236}">
                <a16:creationId xmlns:a16="http://schemas.microsoft.com/office/drawing/2014/main" id="{0D924E5D-DEDA-9C38-3835-20D4E59BF7EE}"/>
              </a:ext>
            </a:extLst>
          </p:cNvPr>
          <p:cNvPicPr>
            <a:picLocks noChangeAspect="1"/>
          </p:cNvPicPr>
          <p:nvPr/>
        </p:nvPicPr>
        <p:blipFill>
          <a:blip r:embed="rId2"/>
          <a:stretch>
            <a:fillRect/>
          </a:stretch>
        </p:blipFill>
        <p:spPr>
          <a:xfrm>
            <a:off x="160018" y="1006839"/>
            <a:ext cx="4080199" cy="3835608"/>
          </a:xfrm>
          <a:prstGeom prst="rect">
            <a:avLst/>
          </a:prstGeom>
        </p:spPr>
      </p:pic>
      <p:pic>
        <p:nvPicPr>
          <p:cNvPr id="16" name="Picture 15" descr="A graph of a graph&#10;&#10;Description automatically generated">
            <a:extLst>
              <a:ext uri="{FF2B5EF4-FFF2-40B4-BE49-F238E27FC236}">
                <a16:creationId xmlns:a16="http://schemas.microsoft.com/office/drawing/2014/main" id="{1C4C6EC3-0A82-06FA-66B2-FA521A8AC004}"/>
              </a:ext>
            </a:extLst>
          </p:cNvPr>
          <p:cNvPicPr>
            <a:picLocks noChangeAspect="1"/>
          </p:cNvPicPr>
          <p:nvPr/>
        </p:nvPicPr>
        <p:blipFill>
          <a:blip r:embed="rId3"/>
          <a:stretch>
            <a:fillRect/>
          </a:stretch>
        </p:blipFill>
        <p:spPr>
          <a:xfrm>
            <a:off x="4322695" y="1006839"/>
            <a:ext cx="4642766" cy="3904313"/>
          </a:xfrm>
          <a:prstGeom prst="rect">
            <a:avLst/>
          </a:prstGeom>
        </p:spPr>
      </p:pic>
    </p:spTree>
    <p:extLst>
      <p:ext uri="{BB962C8B-B14F-4D97-AF65-F5344CB8AC3E}">
        <p14:creationId xmlns:p14="http://schemas.microsoft.com/office/powerpoint/2010/main" val="2067537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C19F1-A32F-3218-A95E-F2194EA5D329}"/>
              </a:ext>
            </a:extLst>
          </p:cNvPr>
          <p:cNvSpPr>
            <a:spLocks noGrp="1"/>
          </p:cNvSpPr>
          <p:nvPr>
            <p:ph type="title"/>
          </p:nvPr>
        </p:nvSpPr>
        <p:spPr>
          <a:xfrm>
            <a:off x="61547" y="259361"/>
            <a:ext cx="8229600" cy="857250"/>
          </a:xfrm>
        </p:spPr>
        <p:txBody>
          <a:bodyPr vert="horz" lIns="91440" tIns="45720" rIns="91440" bIns="45720" rtlCol="0" anchor="ctr">
            <a:noAutofit/>
          </a:bodyPr>
          <a:lstStyle/>
          <a:p>
            <a:r>
              <a:rPr lang="en-CA" sz="2000" b="1" dirty="0">
                <a:solidFill>
                  <a:schemeClr val="bg1"/>
                </a:solidFill>
                <a:cs typeface="Calibri"/>
              </a:rPr>
              <a:t>Results </a:t>
            </a:r>
            <a:br>
              <a:rPr lang="en-CA" sz="2000" b="1" dirty="0">
                <a:cs typeface="Calibri"/>
              </a:rPr>
            </a:br>
            <a:r>
              <a:rPr lang="en-CA" sz="2000" b="1" dirty="0">
                <a:solidFill>
                  <a:schemeClr val="bg1"/>
                </a:solidFill>
                <a:cs typeface="Calibri"/>
              </a:rPr>
              <a:t>Majority Weighted Portfolio</a:t>
            </a:r>
            <a:endParaRPr lang="en-US" sz="2000">
              <a:solidFill>
                <a:schemeClr val="bg1"/>
              </a:solidFill>
              <a:cs typeface="Calibri"/>
            </a:endParaRPr>
          </a:p>
          <a:p>
            <a:endParaRPr lang="en-US" dirty="0">
              <a:cs typeface="Calibri"/>
            </a:endParaRPr>
          </a:p>
        </p:txBody>
      </p:sp>
      <p:sp>
        <p:nvSpPr>
          <p:cNvPr id="7" name="TextBox 6">
            <a:extLst>
              <a:ext uri="{FF2B5EF4-FFF2-40B4-BE49-F238E27FC236}">
                <a16:creationId xmlns:a16="http://schemas.microsoft.com/office/drawing/2014/main" id="{7C8ACFF6-0E54-040B-2B37-A706FE49F0D4}"/>
              </a:ext>
            </a:extLst>
          </p:cNvPr>
          <p:cNvSpPr txBox="1"/>
          <p:nvPr/>
        </p:nvSpPr>
        <p:spPr>
          <a:xfrm>
            <a:off x="160774" y="650631"/>
            <a:ext cx="277774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sz="2000" b="1" dirty="0">
                <a:solidFill>
                  <a:srgbClr val="FFFFFF"/>
                </a:solidFill>
                <a:cs typeface="Calibri"/>
              </a:rPr>
              <a:t>Majority BTC</a:t>
            </a:r>
          </a:p>
        </p:txBody>
      </p:sp>
      <p:sp>
        <p:nvSpPr>
          <p:cNvPr id="10" name="TextBox 9">
            <a:extLst>
              <a:ext uri="{FF2B5EF4-FFF2-40B4-BE49-F238E27FC236}">
                <a16:creationId xmlns:a16="http://schemas.microsoft.com/office/drawing/2014/main" id="{D4FE7255-BE98-AB30-74E4-61B772E4833B}"/>
              </a:ext>
            </a:extLst>
          </p:cNvPr>
          <p:cNvSpPr txBox="1"/>
          <p:nvPr/>
        </p:nvSpPr>
        <p:spPr>
          <a:xfrm>
            <a:off x="5889518" y="687214"/>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sz="2000" b="1" dirty="0">
                <a:solidFill>
                  <a:srgbClr val="FFFFFF"/>
                </a:solidFill>
              </a:rPr>
              <a:t>Majority ADA</a:t>
            </a:r>
            <a:endParaRPr lang="en-US" dirty="0"/>
          </a:p>
        </p:txBody>
      </p:sp>
      <p:pic>
        <p:nvPicPr>
          <p:cNvPr id="3" name="Picture 2">
            <a:extLst>
              <a:ext uri="{FF2B5EF4-FFF2-40B4-BE49-F238E27FC236}">
                <a16:creationId xmlns:a16="http://schemas.microsoft.com/office/drawing/2014/main" id="{8801326D-FB7A-61A1-3015-EF4A46AE5849}"/>
              </a:ext>
            </a:extLst>
          </p:cNvPr>
          <p:cNvPicPr>
            <a:picLocks noChangeAspect="1"/>
          </p:cNvPicPr>
          <p:nvPr/>
        </p:nvPicPr>
        <p:blipFill>
          <a:blip r:embed="rId2"/>
          <a:stretch>
            <a:fillRect/>
          </a:stretch>
        </p:blipFill>
        <p:spPr>
          <a:xfrm>
            <a:off x="144438" y="1050561"/>
            <a:ext cx="4458010" cy="3907436"/>
          </a:xfrm>
          <a:prstGeom prst="rect">
            <a:avLst/>
          </a:prstGeom>
        </p:spPr>
      </p:pic>
      <p:pic>
        <p:nvPicPr>
          <p:cNvPr id="5" name="Picture 4" descr="A graph of a graph&#10;&#10;Description automatically generated">
            <a:extLst>
              <a:ext uri="{FF2B5EF4-FFF2-40B4-BE49-F238E27FC236}">
                <a16:creationId xmlns:a16="http://schemas.microsoft.com/office/drawing/2014/main" id="{82DC47D7-0A4C-1436-A49A-A5FDA558C46F}"/>
              </a:ext>
            </a:extLst>
          </p:cNvPr>
          <p:cNvPicPr>
            <a:picLocks noChangeAspect="1"/>
          </p:cNvPicPr>
          <p:nvPr/>
        </p:nvPicPr>
        <p:blipFill>
          <a:blip r:embed="rId3"/>
          <a:stretch>
            <a:fillRect/>
          </a:stretch>
        </p:blipFill>
        <p:spPr>
          <a:xfrm>
            <a:off x="4667242" y="1050561"/>
            <a:ext cx="4356531" cy="3907435"/>
          </a:xfrm>
          <a:prstGeom prst="rect">
            <a:avLst/>
          </a:prstGeom>
        </p:spPr>
      </p:pic>
    </p:spTree>
    <p:extLst>
      <p:ext uri="{BB962C8B-B14F-4D97-AF65-F5344CB8AC3E}">
        <p14:creationId xmlns:p14="http://schemas.microsoft.com/office/powerpoint/2010/main" val="2445839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B7D81-8DB7-E606-55C4-D8FE48A21E09}"/>
              </a:ext>
            </a:extLst>
          </p:cNvPr>
          <p:cNvSpPr>
            <a:spLocks noGrp="1"/>
          </p:cNvSpPr>
          <p:nvPr>
            <p:ph type="title"/>
          </p:nvPr>
        </p:nvSpPr>
        <p:spPr/>
        <p:txBody>
          <a:bodyPr>
            <a:normAutofit fontScale="90000"/>
          </a:bodyPr>
          <a:lstStyle/>
          <a:p>
            <a:r>
              <a:rPr lang="en-CA" b="1" dirty="0">
                <a:solidFill>
                  <a:schemeClr val="bg1"/>
                </a:solidFill>
              </a:rPr>
              <a:t>Results </a:t>
            </a:r>
            <a:br>
              <a:rPr lang="en-CA" b="1" dirty="0">
                <a:solidFill>
                  <a:schemeClr val="bg1"/>
                </a:solidFill>
              </a:rPr>
            </a:br>
            <a:r>
              <a:rPr lang="en-CA" b="1" dirty="0">
                <a:solidFill>
                  <a:schemeClr val="bg1"/>
                </a:solidFill>
              </a:rPr>
              <a:t>Equal Weighted Portfolio</a:t>
            </a:r>
          </a:p>
        </p:txBody>
      </p:sp>
      <p:pic>
        <p:nvPicPr>
          <p:cNvPr id="4" name="Picture 3">
            <a:extLst>
              <a:ext uri="{FF2B5EF4-FFF2-40B4-BE49-F238E27FC236}">
                <a16:creationId xmlns:a16="http://schemas.microsoft.com/office/drawing/2014/main" id="{86163BBB-195C-1639-56DD-AE45D595D679}"/>
              </a:ext>
            </a:extLst>
          </p:cNvPr>
          <p:cNvPicPr>
            <a:picLocks noChangeAspect="1"/>
          </p:cNvPicPr>
          <p:nvPr/>
        </p:nvPicPr>
        <p:blipFill>
          <a:blip r:embed="rId2"/>
          <a:stretch>
            <a:fillRect/>
          </a:stretch>
        </p:blipFill>
        <p:spPr>
          <a:xfrm>
            <a:off x="180213" y="1982928"/>
            <a:ext cx="4628518" cy="2992362"/>
          </a:xfrm>
          <a:prstGeom prst="rect">
            <a:avLst/>
          </a:prstGeom>
        </p:spPr>
      </p:pic>
      <p:pic>
        <p:nvPicPr>
          <p:cNvPr id="3" name="Picture 2" descr="A red squares with numbers and a red squares with white text&#10;&#10;Description automatically generated">
            <a:extLst>
              <a:ext uri="{FF2B5EF4-FFF2-40B4-BE49-F238E27FC236}">
                <a16:creationId xmlns:a16="http://schemas.microsoft.com/office/drawing/2014/main" id="{6B642D5A-0A09-4587-3357-11FB690A3757}"/>
              </a:ext>
            </a:extLst>
          </p:cNvPr>
          <p:cNvPicPr>
            <a:picLocks noChangeAspect="1"/>
          </p:cNvPicPr>
          <p:nvPr/>
        </p:nvPicPr>
        <p:blipFill>
          <a:blip r:embed="rId3"/>
          <a:stretch>
            <a:fillRect/>
          </a:stretch>
        </p:blipFill>
        <p:spPr>
          <a:xfrm>
            <a:off x="4874408" y="1984324"/>
            <a:ext cx="4098349" cy="2989288"/>
          </a:xfrm>
          <a:prstGeom prst="rect">
            <a:avLst/>
          </a:prstGeom>
        </p:spPr>
      </p:pic>
      <p:sp>
        <p:nvSpPr>
          <p:cNvPr id="6" name="TextBox 5">
            <a:extLst>
              <a:ext uri="{FF2B5EF4-FFF2-40B4-BE49-F238E27FC236}">
                <a16:creationId xmlns:a16="http://schemas.microsoft.com/office/drawing/2014/main" id="{21B0A91D-C780-560D-8D01-E6B5D2D86317}"/>
              </a:ext>
            </a:extLst>
          </p:cNvPr>
          <p:cNvSpPr txBox="1"/>
          <p:nvPr/>
        </p:nvSpPr>
        <p:spPr>
          <a:xfrm>
            <a:off x="1481840" y="1589581"/>
            <a:ext cx="24593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cs typeface="Calibri"/>
              </a:rPr>
              <a:t>25% Equal Weight</a:t>
            </a:r>
          </a:p>
        </p:txBody>
      </p:sp>
      <p:sp>
        <p:nvSpPr>
          <p:cNvPr id="7" name="TextBox 6">
            <a:extLst>
              <a:ext uri="{FF2B5EF4-FFF2-40B4-BE49-F238E27FC236}">
                <a16:creationId xmlns:a16="http://schemas.microsoft.com/office/drawing/2014/main" id="{658D36A0-A90C-FAA5-FEA1-A659906A01EC}"/>
              </a:ext>
            </a:extLst>
          </p:cNvPr>
          <p:cNvSpPr txBox="1"/>
          <p:nvPr/>
        </p:nvSpPr>
        <p:spPr>
          <a:xfrm>
            <a:off x="4930515" y="1612380"/>
            <a:ext cx="34371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FFFF"/>
                </a:solidFill>
                <a:cs typeface="Calibri"/>
              </a:rPr>
              <a:t>Portfolio Correlation </a:t>
            </a:r>
            <a:r>
              <a:rPr lang="en-US">
                <a:solidFill>
                  <a:srgbClr val="FFFFFF"/>
                </a:solidFill>
                <a:cs typeface="Calibri"/>
              </a:rPr>
              <a:t>Heatchart</a:t>
            </a:r>
            <a:endParaRPr lang="en-US" dirty="0" err="1">
              <a:solidFill>
                <a:srgbClr val="FFFFFF"/>
              </a:solidFill>
              <a:cs typeface="Calibri"/>
            </a:endParaRPr>
          </a:p>
        </p:txBody>
      </p:sp>
    </p:spTree>
    <p:extLst>
      <p:ext uri="{BB962C8B-B14F-4D97-AF65-F5344CB8AC3E}">
        <p14:creationId xmlns:p14="http://schemas.microsoft.com/office/powerpoint/2010/main" val="1586464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bg1"/>
                </a:solidFill>
              </a:rPr>
              <a:t>Discussion</a:t>
            </a:r>
          </a:p>
        </p:txBody>
      </p:sp>
      <p:sp>
        <p:nvSpPr>
          <p:cNvPr id="3" name="Content Placeholder 2"/>
          <p:cNvSpPr>
            <a:spLocks noGrp="1"/>
          </p:cNvSpPr>
          <p:nvPr>
            <p:ph idx="1"/>
          </p:nvPr>
        </p:nvSpPr>
        <p:spPr/>
        <p:txBody>
          <a:bodyPr vert="horz" lIns="91440" tIns="45720" rIns="91440" bIns="45720" rtlCol="0" anchor="t">
            <a:normAutofit fontScale="77500" lnSpcReduction="20000"/>
          </a:bodyPr>
          <a:lstStyle/>
          <a:p>
            <a:r>
              <a:rPr lang="en-US" dirty="0"/>
              <a:t>Cryptocurrencies present different degrees of volatility which relates to the trading volume</a:t>
            </a:r>
          </a:p>
          <a:p>
            <a:r>
              <a:rPr lang="en-US" dirty="0"/>
              <a:t>While each of the four currencies invested independently provide positive returns, an equal weighted portfolio would reduce volatility risk  </a:t>
            </a:r>
            <a:endParaRPr lang="en-US" dirty="0">
              <a:cs typeface="Calibri"/>
            </a:endParaRPr>
          </a:p>
          <a:p>
            <a:r>
              <a:rPr lang="en-US" dirty="0">
                <a:cs typeface="Calibri"/>
              </a:rPr>
              <a:t>The objective of the project was to determine the appropriate weights of a crypto portfolio. In this sense, the objective was reached</a:t>
            </a:r>
          </a:p>
          <a:p>
            <a:r>
              <a:rPr lang="en-US" dirty="0"/>
              <a:t>A crypto currencies portfolio would reduce its volatility if invested in equal weights</a:t>
            </a:r>
            <a:endParaRPr lang="en-US" dirty="0">
              <a:cs typeface="Calibri"/>
            </a:endParaRPr>
          </a:p>
        </p:txBody>
      </p:sp>
    </p:spTree>
    <p:extLst>
      <p:ext uri="{BB962C8B-B14F-4D97-AF65-F5344CB8AC3E}">
        <p14:creationId xmlns:p14="http://schemas.microsoft.com/office/powerpoint/2010/main" val="3602737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solidFill>
                  <a:schemeClr val="bg1"/>
                </a:solidFill>
              </a:rPr>
              <a:t>Postmortem</a:t>
            </a:r>
          </a:p>
        </p:txBody>
      </p:sp>
      <p:sp>
        <p:nvSpPr>
          <p:cNvPr id="5" name="Content Placeholder 4"/>
          <p:cNvSpPr>
            <a:spLocks noGrp="1"/>
          </p:cNvSpPr>
          <p:nvPr>
            <p:ph idx="1"/>
          </p:nvPr>
        </p:nvSpPr>
        <p:spPr/>
        <p:txBody>
          <a:bodyPr vert="horz" lIns="91440" tIns="45720" rIns="91440" bIns="45720" rtlCol="0" anchor="t">
            <a:normAutofit fontScale="85000" lnSpcReduction="20000"/>
          </a:bodyPr>
          <a:lstStyle/>
          <a:p>
            <a:r>
              <a:rPr lang="en-US" dirty="0"/>
              <a:t>Difficulties: Data must be reviewed in-depth before working with it. Also, data can be costly, but there are free resources, so need to research</a:t>
            </a:r>
            <a:endParaRPr lang="en-US" dirty="0">
              <a:cs typeface="Calibri"/>
            </a:endParaRPr>
          </a:p>
          <a:p>
            <a:r>
              <a:rPr lang="en-US" dirty="0"/>
              <a:t>Additional questions unable to answer: How would other cryptos behave? How could this portfolio be updated automatically? </a:t>
            </a:r>
            <a:endParaRPr lang="en-US" dirty="0">
              <a:cs typeface="Calibri"/>
            </a:endParaRPr>
          </a:p>
          <a:p>
            <a:r>
              <a:rPr lang="en-US" dirty="0"/>
              <a:t>Additional research: Back-testing of EW Portfolio and Projection of crypto prices using machine learning such as scikit-learn library</a:t>
            </a:r>
            <a:endParaRPr lang="en-US" dirty="0">
              <a:cs typeface="Calibri"/>
            </a:endParaRPr>
          </a:p>
        </p:txBody>
      </p:sp>
    </p:spTree>
    <p:extLst>
      <p:ext uri="{BB962C8B-B14F-4D97-AF65-F5344CB8AC3E}">
        <p14:creationId xmlns:p14="http://schemas.microsoft.com/office/powerpoint/2010/main" val="181497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9FBE4AA-FA9C-93B3-4D4C-2072E2D096A8}"/>
              </a:ext>
            </a:extLst>
          </p:cNvPr>
          <p:cNvSpPr>
            <a:spLocks noGrp="1"/>
          </p:cNvSpPr>
          <p:nvPr>
            <p:ph type="subTitle" idx="1"/>
          </p:nvPr>
        </p:nvSpPr>
        <p:spPr>
          <a:xfrm>
            <a:off x="584258" y="3725822"/>
            <a:ext cx="7975483" cy="685791"/>
          </a:xfrm>
        </p:spPr>
        <p:txBody>
          <a:bodyPr/>
          <a:lstStyle/>
          <a:p>
            <a:pPr algn="ctr"/>
            <a:r>
              <a:rPr lang="en-CA" b="1" dirty="0">
                <a:solidFill>
                  <a:schemeClr val="bg1"/>
                </a:solidFill>
              </a:rPr>
              <a:t>Q&amp;A</a:t>
            </a:r>
          </a:p>
        </p:txBody>
      </p:sp>
    </p:spTree>
    <p:extLst>
      <p:ext uri="{BB962C8B-B14F-4D97-AF65-F5344CB8AC3E}">
        <p14:creationId xmlns:p14="http://schemas.microsoft.com/office/powerpoint/2010/main" val="2189841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bg1"/>
                </a:solidFill>
              </a:rPr>
              <a:t>Motivation and Summary</a:t>
            </a:r>
          </a:p>
        </p:txBody>
      </p:sp>
      <p:sp>
        <p:nvSpPr>
          <p:cNvPr id="3" name="Content Placeholder 2"/>
          <p:cNvSpPr>
            <a:spLocks noGrp="1"/>
          </p:cNvSpPr>
          <p:nvPr>
            <p:ph idx="1"/>
          </p:nvPr>
        </p:nvSpPr>
        <p:spPr/>
        <p:txBody>
          <a:bodyPr>
            <a:normAutofit fontScale="77500" lnSpcReduction="20000"/>
          </a:bodyPr>
          <a:lstStyle/>
          <a:p>
            <a:r>
              <a:rPr lang="en-US" b="1" dirty="0"/>
              <a:t>Hypothesis:</a:t>
            </a:r>
            <a:r>
              <a:rPr lang="en-US" dirty="0"/>
              <a:t> Cryptocurrencies can be analyzed using python and a weighted portfolio can be recommended based on risk profile </a:t>
            </a:r>
          </a:p>
          <a:p>
            <a:r>
              <a:rPr lang="en-US" b="1" dirty="0"/>
              <a:t>Question asked and why was asked:</a:t>
            </a:r>
            <a:r>
              <a:rPr lang="en-US" dirty="0"/>
              <a:t> With the available information, is it possible to form a risk-weighted crypto portfolio? Although crypto information is abundant, there is a need to analyze the data for proper portfolio formation</a:t>
            </a:r>
          </a:p>
          <a:p>
            <a:r>
              <a:rPr lang="en-US" dirty="0"/>
              <a:t>Describe whether question was satisfactorily answered. Summarize findings: Yes, question was answered. Our findings show that an equal-weighted portfolio of crypto assets provides satisfactory returns while reducing risk </a:t>
            </a:r>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solidFill>
                  <a:schemeClr val="bg1"/>
                </a:solidFill>
              </a:rPr>
              <a:t>Questions and Data</a:t>
            </a:r>
          </a:p>
        </p:txBody>
      </p:sp>
      <p:sp>
        <p:nvSpPr>
          <p:cNvPr id="5" name="Content Placeholder 4"/>
          <p:cNvSpPr>
            <a:spLocks noGrp="1"/>
          </p:cNvSpPr>
          <p:nvPr>
            <p:ph idx="1"/>
          </p:nvPr>
        </p:nvSpPr>
        <p:spPr/>
        <p:txBody>
          <a:bodyPr>
            <a:normAutofit fontScale="55000" lnSpcReduction="20000"/>
          </a:bodyPr>
          <a:lstStyle/>
          <a:p>
            <a:r>
              <a:rPr lang="en-US" dirty="0"/>
              <a:t>Questions asked: </a:t>
            </a:r>
          </a:p>
          <a:p>
            <a:pPr lvl="1"/>
            <a:r>
              <a:rPr lang="en-US" dirty="0"/>
              <a:t>With the available information, is it possible to form a risk-weighted crypto portfolio? </a:t>
            </a:r>
          </a:p>
          <a:p>
            <a:pPr lvl="1"/>
            <a:r>
              <a:rPr lang="en-US" dirty="0"/>
              <a:t>Which crypto asset is the most volatile?</a:t>
            </a:r>
          </a:p>
          <a:p>
            <a:pPr lvl="1"/>
            <a:r>
              <a:rPr lang="en-US" dirty="0"/>
              <a:t>Which crypto asset has the highest trading volume?</a:t>
            </a:r>
          </a:p>
          <a:p>
            <a:pPr lvl="1"/>
            <a:r>
              <a:rPr lang="en-US" dirty="0"/>
              <a:t>Which crypto asset has the highest rate of return?</a:t>
            </a:r>
          </a:p>
          <a:p>
            <a:pPr lvl="1"/>
            <a:r>
              <a:rPr lang="en-US" dirty="0"/>
              <a:t>Which crypto asset has the best risk/reward ratio?</a:t>
            </a:r>
          </a:p>
          <a:p>
            <a:endParaRPr lang="en-US" dirty="0"/>
          </a:p>
          <a:p>
            <a:r>
              <a:rPr lang="en-US" dirty="0"/>
              <a:t>Data needed to answer:</a:t>
            </a:r>
          </a:p>
          <a:p>
            <a:pPr lvl="1"/>
            <a:r>
              <a:rPr lang="en-US" dirty="0"/>
              <a:t>Key data needed was price and volume of selected cryptocurrencies</a:t>
            </a:r>
          </a:p>
          <a:p>
            <a:pPr lvl="1"/>
            <a:r>
              <a:rPr lang="en-US" dirty="0"/>
              <a:t> Crypto data is difficult to come by. Although there are free sources, some of them require a specific format to request the data</a:t>
            </a:r>
          </a:p>
          <a:p>
            <a:pPr lvl="1"/>
            <a:r>
              <a:rPr lang="en-US" dirty="0"/>
              <a:t>Even when data is obtained, it requires a double checking of the information received</a:t>
            </a:r>
          </a:p>
          <a:p>
            <a:endParaRPr lang="en-US" dirty="0"/>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bg1"/>
                </a:solidFill>
              </a:rPr>
              <a:t>Data Cleanup and Exploration</a:t>
            </a:r>
          </a:p>
        </p:txBody>
      </p:sp>
      <p:sp>
        <p:nvSpPr>
          <p:cNvPr id="3" name="Content Placeholder 2"/>
          <p:cNvSpPr>
            <a:spLocks noGrp="1"/>
          </p:cNvSpPr>
          <p:nvPr>
            <p:ph idx="1"/>
          </p:nvPr>
        </p:nvSpPr>
        <p:spPr>
          <a:xfrm>
            <a:off x="398621" y="1355850"/>
            <a:ext cx="8246070" cy="3714528"/>
          </a:xfrm>
        </p:spPr>
        <p:txBody>
          <a:bodyPr vert="horz" lIns="91440" tIns="45720" rIns="91440" bIns="45720" rtlCol="0" anchor="t">
            <a:normAutofit fontScale="40000" lnSpcReduction="20000"/>
          </a:bodyPr>
          <a:lstStyle/>
          <a:p>
            <a:r>
              <a:rPr lang="en-US" dirty="0"/>
              <a:t>Initially, the team selected 4 cryptocurrencies for analysis based on market cap</a:t>
            </a:r>
            <a:endParaRPr lang="en-US" dirty="0">
              <a:cs typeface="Calibri"/>
            </a:endParaRPr>
          </a:p>
          <a:p>
            <a:r>
              <a:rPr lang="en-US" dirty="0"/>
              <a:t>Google Sheets was used to download the data</a:t>
            </a:r>
          </a:p>
          <a:p>
            <a:pPr lvl="1"/>
            <a:r>
              <a:rPr lang="en-US" dirty="0"/>
              <a:t>Sample formulas used: </a:t>
            </a:r>
          </a:p>
          <a:p>
            <a:pPr lvl="2"/>
            <a:r>
              <a:rPr lang="en-US" dirty="0"/>
              <a:t>=GOOGLEFINANCE("</a:t>
            </a:r>
            <a:r>
              <a:rPr lang="en-US" dirty="0" err="1"/>
              <a:t>BTCUSD","price",DATE</a:t>
            </a:r>
            <a:r>
              <a:rPr lang="en-US" dirty="0"/>
              <a:t>(2013,1,1), DATE(2023,10,3), "DAILY")</a:t>
            </a:r>
          </a:p>
          <a:p>
            <a:pPr lvl="2"/>
            <a:r>
              <a:rPr lang="en-US" dirty="0"/>
              <a:t>=GOOGLEFINANCE("</a:t>
            </a:r>
            <a:r>
              <a:rPr lang="en-US" dirty="0" err="1"/>
              <a:t>BTC","volume",DATE</a:t>
            </a:r>
            <a:r>
              <a:rPr lang="en-US" dirty="0"/>
              <a:t>(2013,1,1), DATE(2023,10,3), "DAILY")</a:t>
            </a:r>
          </a:p>
          <a:p>
            <a:r>
              <a:rPr lang="en-US" dirty="0"/>
              <a:t>Of note, if wrong ticker is used (e.g. If “BTC” is used to search for prices, Google results are not market prices. Same goes for volume. The ticker to use is BTC and not BTC USD.) </a:t>
            </a:r>
            <a:endParaRPr lang="en-US" dirty="0">
              <a:cs typeface="Calibri"/>
            </a:endParaRPr>
          </a:p>
          <a:p>
            <a:r>
              <a:rPr lang="en-US" dirty="0"/>
              <a:t>Insight: Always double check and review data for consistency and ideally </a:t>
            </a:r>
            <a:r>
              <a:rPr lang="en-US"/>
              <a:t>run against</a:t>
            </a:r>
            <a:r>
              <a:rPr lang="en-US" dirty="0"/>
              <a:t> another data source</a:t>
            </a:r>
            <a:endParaRPr lang="en-US" dirty="0">
              <a:cs typeface="Calibri"/>
            </a:endParaRPr>
          </a:p>
          <a:p>
            <a:pPr lvl="1"/>
            <a:r>
              <a:rPr lang="en-US" dirty="0"/>
              <a:t>Example: If formula used were BTC-price, data result for Oct 2</a:t>
            </a:r>
            <a:r>
              <a:rPr lang="en-US" baseline="30000" dirty="0"/>
              <a:t>nd</a:t>
            </a:r>
            <a:r>
              <a:rPr lang="en-US"/>
              <a:t> is 0.04, but if formula used is "BTCUSD", "price" then result </a:t>
            </a:r>
            <a:r>
              <a:rPr lang="en-US" dirty="0"/>
              <a:t>is 27,504, the correct price of Bitcoin on that date</a:t>
            </a:r>
          </a:p>
          <a:p>
            <a:r>
              <a:rPr lang="en-US"/>
              <a:t>As data was downloaded in CSV files for each of the selected </a:t>
            </a:r>
            <a:r>
              <a:rPr lang="en-US" dirty="0"/>
              <a:t>cryptocurrencies we found the following issues:</a:t>
            </a:r>
          </a:p>
          <a:p>
            <a:pPr lvl="1"/>
            <a:r>
              <a:rPr lang="en-US" dirty="0"/>
              <a:t>Price and Volume dates not matching:</a:t>
            </a:r>
            <a:r>
              <a:rPr lang="en-US"/>
              <a:t> even though cryptocurrencies trade daily, volume is </a:t>
            </a:r>
            <a:r>
              <a:rPr lang="en-US" dirty="0"/>
              <a:t>recorded only on market trading days. Hence, there are discrepancies in the price and volume dates</a:t>
            </a:r>
          </a:p>
          <a:p>
            <a:pPr lvl="1"/>
            <a:r>
              <a:rPr lang="en-US"/>
              <a:t>So, python code was used to clean up data and match dates on price and volume columns</a:t>
            </a:r>
            <a:endParaRPr lang="en-US">
              <a:cs typeface="Calibri"/>
            </a:endParaRPr>
          </a:p>
          <a:p>
            <a:pPr lvl="1"/>
            <a:r>
              <a:rPr lang="en-US"/>
              <a:t>After clean-up, data needed to be combined in one master csv file to analyze and compare the four cryptocurrencies</a:t>
            </a:r>
            <a:endParaRPr lang="en-US">
              <a:cs typeface="Calibri"/>
            </a:endParaRPr>
          </a:p>
          <a:p>
            <a:pPr lvl="1"/>
            <a:r>
              <a:rPr lang="en-US" dirty="0"/>
              <a:t>In this last stage, it was necessary to run again the code developed to match price and volume dates among the four </a:t>
            </a:r>
            <a:r>
              <a:rPr lang="en-US"/>
              <a:t>cryptocurrencies</a:t>
            </a:r>
            <a:endParaRPr lang="en-US" dirty="0"/>
          </a:p>
          <a:p>
            <a:r>
              <a:rPr lang="en-US" dirty="0"/>
              <a:t>Later the team discovered that the library </a:t>
            </a:r>
            <a:r>
              <a:rPr lang="en-US" dirty="0" err="1"/>
              <a:t>yfinance</a:t>
            </a:r>
            <a:r>
              <a:rPr lang="en-US" dirty="0"/>
              <a:t> - import </a:t>
            </a:r>
            <a:r>
              <a:rPr lang="en-US" dirty="0" err="1"/>
              <a:t>yfinance</a:t>
            </a:r>
            <a:r>
              <a:rPr lang="en-US" dirty="0"/>
              <a:t> as </a:t>
            </a:r>
            <a:r>
              <a:rPr lang="en-US" dirty="0" err="1"/>
              <a:t>yf</a:t>
            </a:r>
            <a:r>
              <a:rPr lang="en-US" dirty="0"/>
              <a:t> – could be used to download the data directly from the data source into a workable data frame</a:t>
            </a:r>
          </a:p>
          <a:p>
            <a:r>
              <a:rPr lang="en-US" dirty="0"/>
              <a:t>Still data needed to be cleaned to account for Nulls but the output already resolved the data inconsistencies providing a usable source of data</a:t>
            </a:r>
          </a:p>
        </p:txBody>
      </p:sp>
    </p:spTree>
    <p:extLst>
      <p:ext uri="{BB962C8B-B14F-4D97-AF65-F5344CB8AC3E}">
        <p14:creationId xmlns:p14="http://schemas.microsoft.com/office/powerpoint/2010/main" val="1114163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B7D81-8DB7-E606-55C4-D8FE48A21E09}"/>
              </a:ext>
            </a:extLst>
          </p:cNvPr>
          <p:cNvSpPr>
            <a:spLocks noGrp="1"/>
          </p:cNvSpPr>
          <p:nvPr>
            <p:ph type="title"/>
          </p:nvPr>
        </p:nvSpPr>
        <p:spPr/>
        <p:txBody>
          <a:bodyPr>
            <a:normAutofit fontScale="90000"/>
          </a:bodyPr>
          <a:lstStyle/>
          <a:p>
            <a:r>
              <a:rPr lang="en-CA" b="1" dirty="0" err="1">
                <a:solidFill>
                  <a:schemeClr val="bg1"/>
                </a:solidFill>
              </a:rPr>
              <a:t>Jupyter</a:t>
            </a:r>
            <a:r>
              <a:rPr lang="en-CA" b="1" dirty="0">
                <a:solidFill>
                  <a:schemeClr val="bg1"/>
                </a:solidFill>
              </a:rPr>
              <a:t> Notebook Results - Volatility</a:t>
            </a:r>
          </a:p>
        </p:txBody>
      </p:sp>
      <p:pic>
        <p:nvPicPr>
          <p:cNvPr id="4" name="Picture 3" descr="A graph of a volatility chart&#10;&#10;Description automatically generated">
            <a:extLst>
              <a:ext uri="{FF2B5EF4-FFF2-40B4-BE49-F238E27FC236}">
                <a16:creationId xmlns:a16="http://schemas.microsoft.com/office/drawing/2014/main" id="{D7B8E647-9490-130E-ED5D-94F9493E5238}"/>
              </a:ext>
            </a:extLst>
          </p:cNvPr>
          <p:cNvPicPr>
            <a:picLocks noChangeAspect="1"/>
          </p:cNvPicPr>
          <p:nvPr/>
        </p:nvPicPr>
        <p:blipFill>
          <a:blip r:embed="rId2"/>
          <a:stretch>
            <a:fillRect/>
          </a:stretch>
        </p:blipFill>
        <p:spPr>
          <a:xfrm>
            <a:off x="1196090" y="1116056"/>
            <a:ext cx="6155336" cy="3879503"/>
          </a:xfrm>
          <a:prstGeom prst="rect">
            <a:avLst/>
          </a:prstGeom>
        </p:spPr>
      </p:pic>
    </p:spTree>
    <p:extLst>
      <p:ext uri="{BB962C8B-B14F-4D97-AF65-F5344CB8AC3E}">
        <p14:creationId xmlns:p14="http://schemas.microsoft.com/office/powerpoint/2010/main" val="3708258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B7D81-8DB7-E606-55C4-D8FE48A21E09}"/>
              </a:ext>
            </a:extLst>
          </p:cNvPr>
          <p:cNvSpPr>
            <a:spLocks noGrp="1"/>
          </p:cNvSpPr>
          <p:nvPr>
            <p:ph type="title"/>
          </p:nvPr>
        </p:nvSpPr>
        <p:spPr/>
        <p:txBody>
          <a:bodyPr>
            <a:normAutofit fontScale="90000"/>
          </a:bodyPr>
          <a:lstStyle/>
          <a:p>
            <a:r>
              <a:rPr lang="en-CA" b="1" dirty="0" err="1">
                <a:solidFill>
                  <a:schemeClr val="bg1"/>
                </a:solidFill>
              </a:rPr>
              <a:t>Jupyter</a:t>
            </a:r>
            <a:r>
              <a:rPr lang="en-CA" b="1" dirty="0">
                <a:solidFill>
                  <a:schemeClr val="bg1"/>
                </a:solidFill>
              </a:rPr>
              <a:t> Notebook Results - Volume</a:t>
            </a:r>
          </a:p>
        </p:txBody>
      </p:sp>
      <p:pic>
        <p:nvPicPr>
          <p:cNvPr id="3" name="Picture 2">
            <a:extLst>
              <a:ext uri="{FF2B5EF4-FFF2-40B4-BE49-F238E27FC236}">
                <a16:creationId xmlns:a16="http://schemas.microsoft.com/office/drawing/2014/main" id="{8BC1E9E1-729C-1398-34E0-4CCD97BFA930}"/>
              </a:ext>
            </a:extLst>
          </p:cNvPr>
          <p:cNvPicPr>
            <a:picLocks noChangeAspect="1"/>
          </p:cNvPicPr>
          <p:nvPr/>
        </p:nvPicPr>
        <p:blipFill>
          <a:blip r:embed="rId2"/>
          <a:stretch>
            <a:fillRect/>
          </a:stretch>
        </p:blipFill>
        <p:spPr>
          <a:xfrm>
            <a:off x="144525" y="1394377"/>
            <a:ext cx="4201752" cy="3657308"/>
          </a:xfrm>
          <a:prstGeom prst="rect">
            <a:avLst/>
          </a:prstGeom>
        </p:spPr>
      </p:pic>
      <p:pic>
        <p:nvPicPr>
          <p:cNvPr id="4" name="Picture 3" descr="A graph of a graph showing the average volume of crypto currency&#10;&#10;Description automatically generated">
            <a:extLst>
              <a:ext uri="{FF2B5EF4-FFF2-40B4-BE49-F238E27FC236}">
                <a16:creationId xmlns:a16="http://schemas.microsoft.com/office/drawing/2014/main" id="{3077D6E5-51CC-3D34-CD18-25AE0614AE69}"/>
              </a:ext>
            </a:extLst>
          </p:cNvPr>
          <p:cNvPicPr>
            <a:picLocks noChangeAspect="1"/>
          </p:cNvPicPr>
          <p:nvPr/>
        </p:nvPicPr>
        <p:blipFill>
          <a:blip r:embed="rId3"/>
          <a:stretch>
            <a:fillRect/>
          </a:stretch>
        </p:blipFill>
        <p:spPr>
          <a:xfrm>
            <a:off x="4376558" y="1389927"/>
            <a:ext cx="4572000" cy="3662572"/>
          </a:xfrm>
          <a:prstGeom prst="rect">
            <a:avLst/>
          </a:prstGeom>
        </p:spPr>
      </p:pic>
      <p:sp>
        <p:nvSpPr>
          <p:cNvPr id="5" name="TextBox 4">
            <a:extLst>
              <a:ext uri="{FF2B5EF4-FFF2-40B4-BE49-F238E27FC236}">
                <a16:creationId xmlns:a16="http://schemas.microsoft.com/office/drawing/2014/main" id="{39A6F6CE-0E43-374C-12DB-5ABCB5A46201}"/>
              </a:ext>
            </a:extLst>
          </p:cNvPr>
          <p:cNvSpPr txBox="1"/>
          <p:nvPr/>
        </p:nvSpPr>
        <p:spPr>
          <a:xfrm>
            <a:off x="143655" y="1083663"/>
            <a:ext cx="208456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cs typeface="Calibri"/>
              </a:rPr>
              <a:t>Bar Plot</a:t>
            </a:r>
            <a:endParaRPr lang="en-US" dirty="0">
              <a:solidFill>
                <a:schemeClr val="bg1"/>
              </a:solidFill>
            </a:endParaRPr>
          </a:p>
        </p:txBody>
      </p:sp>
      <p:sp>
        <p:nvSpPr>
          <p:cNvPr id="6" name="TextBox 5">
            <a:extLst>
              <a:ext uri="{FF2B5EF4-FFF2-40B4-BE49-F238E27FC236}">
                <a16:creationId xmlns:a16="http://schemas.microsoft.com/office/drawing/2014/main" id="{A9EC0B62-5978-1264-0F1C-2E8FEF5FFDEF}"/>
              </a:ext>
            </a:extLst>
          </p:cNvPr>
          <p:cNvSpPr txBox="1"/>
          <p:nvPr/>
        </p:nvSpPr>
        <p:spPr>
          <a:xfrm>
            <a:off x="4721277" y="108147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FFFF"/>
                </a:solidFill>
              </a:rPr>
              <a:t>Line Plot</a:t>
            </a:r>
            <a:endParaRPr lang="en-US" dirty="0"/>
          </a:p>
        </p:txBody>
      </p:sp>
    </p:spTree>
    <p:extLst>
      <p:ext uri="{BB962C8B-B14F-4D97-AF65-F5344CB8AC3E}">
        <p14:creationId xmlns:p14="http://schemas.microsoft.com/office/powerpoint/2010/main" val="2108384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B7D81-8DB7-E606-55C4-D8FE48A21E09}"/>
              </a:ext>
            </a:extLst>
          </p:cNvPr>
          <p:cNvSpPr>
            <a:spLocks noGrp="1"/>
          </p:cNvSpPr>
          <p:nvPr>
            <p:ph type="title"/>
          </p:nvPr>
        </p:nvSpPr>
        <p:spPr/>
        <p:txBody>
          <a:bodyPr/>
          <a:lstStyle/>
          <a:p>
            <a:r>
              <a:rPr lang="en-CA" b="1" dirty="0" err="1">
                <a:solidFill>
                  <a:schemeClr val="bg1"/>
                </a:solidFill>
              </a:rPr>
              <a:t>Jupyter</a:t>
            </a:r>
            <a:r>
              <a:rPr lang="en-CA" b="1" dirty="0">
                <a:solidFill>
                  <a:schemeClr val="bg1"/>
                </a:solidFill>
              </a:rPr>
              <a:t> Notebook Results - Return</a:t>
            </a:r>
          </a:p>
        </p:txBody>
      </p:sp>
      <p:pic>
        <p:nvPicPr>
          <p:cNvPr id="3" name="Picture 2">
            <a:extLst>
              <a:ext uri="{FF2B5EF4-FFF2-40B4-BE49-F238E27FC236}">
                <a16:creationId xmlns:a16="http://schemas.microsoft.com/office/drawing/2014/main" id="{A4F9A71E-64F8-9E50-45FD-115019B060E4}"/>
              </a:ext>
            </a:extLst>
          </p:cNvPr>
          <p:cNvPicPr>
            <a:picLocks noChangeAspect="1"/>
          </p:cNvPicPr>
          <p:nvPr/>
        </p:nvPicPr>
        <p:blipFill>
          <a:blip r:embed="rId2"/>
          <a:stretch>
            <a:fillRect/>
          </a:stretch>
        </p:blipFill>
        <p:spPr>
          <a:xfrm>
            <a:off x="1199213" y="1206728"/>
            <a:ext cx="6058524" cy="3832447"/>
          </a:xfrm>
          <a:prstGeom prst="rect">
            <a:avLst/>
          </a:prstGeom>
        </p:spPr>
      </p:pic>
    </p:spTree>
    <p:extLst>
      <p:ext uri="{BB962C8B-B14F-4D97-AF65-F5344CB8AC3E}">
        <p14:creationId xmlns:p14="http://schemas.microsoft.com/office/powerpoint/2010/main" val="3732891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B7D81-8DB7-E606-55C4-D8FE48A21E09}"/>
              </a:ext>
            </a:extLst>
          </p:cNvPr>
          <p:cNvSpPr>
            <a:spLocks noGrp="1"/>
          </p:cNvSpPr>
          <p:nvPr>
            <p:ph type="title"/>
          </p:nvPr>
        </p:nvSpPr>
        <p:spPr/>
        <p:txBody>
          <a:bodyPr>
            <a:normAutofit fontScale="90000"/>
          </a:bodyPr>
          <a:lstStyle/>
          <a:p>
            <a:r>
              <a:rPr lang="en-CA" b="1" dirty="0" err="1">
                <a:solidFill>
                  <a:schemeClr val="bg1"/>
                </a:solidFill>
              </a:rPr>
              <a:t>Jupyter</a:t>
            </a:r>
            <a:r>
              <a:rPr lang="en-CA" b="1" dirty="0">
                <a:solidFill>
                  <a:schemeClr val="bg1"/>
                </a:solidFill>
              </a:rPr>
              <a:t> Notebook Results – Risk/Reward</a:t>
            </a:r>
          </a:p>
        </p:txBody>
      </p:sp>
      <p:pic>
        <p:nvPicPr>
          <p:cNvPr id="5" name="Picture 4" descr="A graph with green lines&#10;&#10;Description automatically generated">
            <a:extLst>
              <a:ext uri="{FF2B5EF4-FFF2-40B4-BE49-F238E27FC236}">
                <a16:creationId xmlns:a16="http://schemas.microsoft.com/office/drawing/2014/main" id="{1D3D5604-C5C6-8B04-DA55-2EA2096D1709}"/>
              </a:ext>
            </a:extLst>
          </p:cNvPr>
          <p:cNvPicPr>
            <a:picLocks noChangeAspect="1"/>
          </p:cNvPicPr>
          <p:nvPr/>
        </p:nvPicPr>
        <p:blipFill>
          <a:blip r:embed="rId2"/>
          <a:stretch>
            <a:fillRect/>
          </a:stretch>
        </p:blipFill>
        <p:spPr>
          <a:xfrm>
            <a:off x="43721" y="1796721"/>
            <a:ext cx="4327071" cy="3308778"/>
          </a:xfrm>
          <a:prstGeom prst="rect">
            <a:avLst/>
          </a:prstGeom>
        </p:spPr>
      </p:pic>
      <p:pic>
        <p:nvPicPr>
          <p:cNvPr id="6" name="Picture 5" descr="A graph with green lines&#10;&#10;Description automatically generated">
            <a:extLst>
              <a:ext uri="{FF2B5EF4-FFF2-40B4-BE49-F238E27FC236}">
                <a16:creationId xmlns:a16="http://schemas.microsoft.com/office/drawing/2014/main" id="{A294BFEA-B491-0A79-1464-7708D54DBE48}"/>
              </a:ext>
            </a:extLst>
          </p:cNvPr>
          <p:cNvPicPr>
            <a:picLocks noChangeAspect="1"/>
          </p:cNvPicPr>
          <p:nvPr/>
        </p:nvPicPr>
        <p:blipFill>
          <a:blip r:embed="rId3"/>
          <a:stretch>
            <a:fillRect/>
          </a:stretch>
        </p:blipFill>
        <p:spPr>
          <a:xfrm>
            <a:off x="4411854" y="1797218"/>
            <a:ext cx="4685043" cy="3307525"/>
          </a:xfrm>
          <a:prstGeom prst="rect">
            <a:avLst/>
          </a:prstGeom>
        </p:spPr>
      </p:pic>
    </p:spTree>
    <p:extLst>
      <p:ext uri="{BB962C8B-B14F-4D97-AF65-F5344CB8AC3E}">
        <p14:creationId xmlns:p14="http://schemas.microsoft.com/office/powerpoint/2010/main" val="4162347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B7D81-8DB7-E606-55C4-D8FE48A21E09}"/>
              </a:ext>
            </a:extLst>
          </p:cNvPr>
          <p:cNvSpPr>
            <a:spLocks noGrp="1"/>
          </p:cNvSpPr>
          <p:nvPr>
            <p:ph type="title"/>
          </p:nvPr>
        </p:nvSpPr>
        <p:spPr/>
        <p:txBody>
          <a:bodyPr>
            <a:normAutofit fontScale="90000"/>
          </a:bodyPr>
          <a:lstStyle/>
          <a:p>
            <a:r>
              <a:rPr lang="en-CA" b="1" dirty="0" err="1">
                <a:solidFill>
                  <a:schemeClr val="bg1"/>
                </a:solidFill>
              </a:rPr>
              <a:t>Jupyter</a:t>
            </a:r>
            <a:r>
              <a:rPr lang="en-CA" b="1" dirty="0">
                <a:solidFill>
                  <a:schemeClr val="bg1"/>
                </a:solidFill>
              </a:rPr>
              <a:t> Notebook Results – Risk/Reward</a:t>
            </a:r>
          </a:p>
        </p:txBody>
      </p:sp>
      <p:pic>
        <p:nvPicPr>
          <p:cNvPr id="7" name="Picture 6" descr="A graph with green lines&#10;&#10;Description automatically generated">
            <a:extLst>
              <a:ext uri="{FF2B5EF4-FFF2-40B4-BE49-F238E27FC236}">
                <a16:creationId xmlns:a16="http://schemas.microsoft.com/office/drawing/2014/main" id="{2A297FF0-516F-94A5-3DBA-FCE9F461A33F}"/>
              </a:ext>
            </a:extLst>
          </p:cNvPr>
          <p:cNvPicPr>
            <a:picLocks noChangeAspect="1"/>
          </p:cNvPicPr>
          <p:nvPr/>
        </p:nvPicPr>
        <p:blipFill>
          <a:blip r:embed="rId2"/>
          <a:stretch>
            <a:fillRect/>
          </a:stretch>
        </p:blipFill>
        <p:spPr>
          <a:xfrm>
            <a:off x="50242" y="1888468"/>
            <a:ext cx="4572000" cy="3222370"/>
          </a:xfrm>
          <a:prstGeom prst="rect">
            <a:avLst/>
          </a:prstGeom>
        </p:spPr>
      </p:pic>
      <p:pic>
        <p:nvPicPr>
          <p:cNvPr id="8" name="Picture 7" descr="A graph with green lines&#10;&#10;Description automatically generated">
            <a:extLst>
              <a:ext uri="{FF2B5EF4-FFF2-40B4-BE49-F238E27FC236}">
                <a16:creationId xmlns:a16="http://schemas.microsoft.com/office/drawing/2014/main" id="{0ABEC50B-3643-4F19-DED1-C022357A2920}"/>
              </a:ext>
            </a:extLst>
          </p:cNvPr>
          <p:cNvPicPr>
            <a:picLocks noChangeAspect="1"/>
          </p:cNvPicPr>
          <p:nvPr/>
        </p:nvPicPr>
        <p:blipFill>
          <a:blip r:embed="rId3"/>
          <a:stretch>
            <a:fillRect/>
          </a:stretch>
        </p:blipFill>
        <p:spPr>
          <a:xfrm>
            <a:off x="4644223" y="1890206"/>
            <a:ext cx="4449536" cy="3222033"/>
          </a:xfrm>
          <a:prstGeom prst="rect">
            <a:avLst/>
          </a:prstGeom>
        </p:spPr>
      </p:pic>
    </p:spTree>
    <p:extLst>
      <p:ext uri="{BB962C8B-B14F-4D97-AF65-F5344CB8AC3E}">
        <p14:creationId xmlns:p14="http://schemas.microsoft.com/office/powerpoint/2010/main" val="42188642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705</Words>
  <Application>Microsoft Office PowerPoint</Application>
  <PresentationFormat>On-screen Show (16:9)</PresentationFormat>
  <Paragraphs>60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Crypto Portfolio Risk Analysis</vt:lpstr>
      <vt:lpstr>Motivation and Summary</vt:lpstr>
      <vt:lpstr>Questions and Data</vt:lpstr>
      <vt:lpstr>Data Cleanup and Exploration</vt:lpstr>
      <vt:lpstr>Jupyter Notebook Results - Volatility</vt:lpstr>
      <vt:lpstr>Jupyter Notebook Results - Volume</vt:lpstr>
      <vt:lpstr>Jupyter Notebook Results - Return</vt:lpstr>
      <vt:lpstr>Jupyter Notebook Results – Risk/Reward</vt:lpstr>
      <vt:lpstr>Jupyter Notebook Results – Risk/Reward</vt:lpstr>
      <vt:lpstr>Jupyter Notebook Results - Portfolio</vt:lpstr>
      <vt:lpstr>Results  Majority Weighted Portfolio </vt:lpstr>
      <vt:lpstr>Results  Majority Weighted Portfolio </vt:lpstr>
      <vt:lpstr>Results  Equal Weighted Portfolio</vt:lpstr>
      <vt:lpstr>Discussion</vt:lpstr>
      <vt:lpstr>Postmortem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 Portfolio Risk Analysis</dc:title>
  <dc:creator/>
  <cp:lastModifiedBy/>
  <cp:revision>569</cp:revision>
  <dcterms:created xsi:type="dcterms:W3CDTF">2017-08-01T15:40:51Z</dcterms:created>
  <dcterms:modified xsi:type="dcterms:W3CDTF">2023-10-18T22:14:39Z</dcterms:modified>
</cp:coreProperties>
</file>