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0" r:id="rId4"/>
    <p:sldMasterId id="2147484401" r:id="rId5"/>
  </p:sldMasterIdLst>
  <p:notesMasterIdLst>
    <p:notesMasterId r:id="rId25"/>
  </p:notesMasterIdLst>
  <p:handoutMasterIdLst>
    <p:handoutMasterId r:id="rId26"/>
  </p:handoutMasterIdLst>
  <p:sldIdLst>
    <p:sldId id="1118" r:id="rId6"/>
    <p:sldId id="1125" r:id="rId7"/>
    <p:sldId id="1126" r:id="rId8"/>
    <p:sldId id="1127" r:id="rId9"/>
    <p:sldId id="1131" r:id="rId10"/>
    <p:sldId id="1132" r:id="rId11"/>
    <p:sldId id="1133" r:id="rId12"/>
    <p:sldId id="1134" r:id="rId13"/>
    <p:sldId id="1135" r:id="rId14"/>
    <p:sldId id="1136" r:id="rId15"/>
    <p:sldId id="1137" r:id="rId16"/>
    <p:sldId id="1138" r:id="rId17"/>
    <p:sldId id="1139" r:id="rId18"/>
    <p:sldId id="1140" r:id="rId19"/>
    <p:sldId id="1143" r:id="rId20"/>
    <p:sldId id="1141" r:id="rId21"/>
    <p:sldId id="1142" r:id="rId22"/>
    <p:sldId id="1111" r:id="rId23"/>
    <p:sldId id="1110" r:id="rId24"/>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w to use this template" id="{E60AC486-1BAF-498A-9A57-7A5A1B7BADB5}">
          <p14:sldIdLst/>
        </p14:section>
        <p14:section name="Build Template" id="{D88B19E0-7F40-4EB1-BF25-B9D8E02B1AB4}">
          <p14:sldIdLst>
            <p14:sldId id="1118"/>
            <p14:sldId id="1125"/>
            <p14:sldId id="1126"/>
            <p14:sldId id="1127"/>
            <p14:sldId id="1131"/>
            <p14:sldId id="1132"/>
            <p14:sldId id="1133"/>
            <p14:sldId id="1134"/>
            <p14:sldId id="1135"/>
            <p14:sldId id="1136"/>
            <p14:sldId id="1137"/>
            <p14:sldId id="1138"/>
            <p14:sldId id="1139"/>
            <p14:sldId id="1140"/>
            <p14:sldId id="1143"/>
            <p14:sldId id="1141"/>
            <p14:sldId id="1142"/>
            <p14:sldId id="1111"/>
            <p14:sldId id="1110"/>
          </p14:sldIdLst>
        </p14:section>
      </p14:sectionLst>
    </p:ex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FFAE00"/>
    <a:srgbClr val="404040"/>
    <a:srgbClr val="323232"/>
    <a:srgbClr val="1E1E1E"/>
    <a:srgbClr val="666666"/>
    <a:srgbClr val="505050"/>
    <a:srgbClr val="00BCF2"/>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8" autoAdjust="0"/>
    <p:restoredTop sz="90135" autoAdjust="0"/>
  </p:normalViewPr>
  <p:slideViewPr>
    <p:cSldViewPr>
      <p:cViewPr varScale="1">
        <p:scale>
          <a:sx n="90" d="100"/>
          <a:sy n="90" d="100"/>
        </p:scale>
        <p:origin x="492" y="96"/>
      </p:cViewPr>
      <p:guideLst>
        <p:guide orient="horz" pos="188"/>
        <p:guide orient="horz" pos="763"/>
        <p:guide orient="horz" pos="1339"/>
        <p:guide orient="horz" pos="2491"/>
        <p:guide orient="horz" pos="4218"/>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66"/>
    </p:cViewPr>
  </p:sorterViewPr>
  <p:notesViewPr>
    <p:cSldViewPr showGuides="1">
      <p:cViewPr varScale="1">
        <p:scale>
          <a:sx n="95" d="100"/>
          <a:sy n="95" d="100"/>
        </p:scale>
        <p:origin x="358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a:t>
            </a:r>
            <a:r>
              <a:rPr lang="en-US" dirty="0" smtClean="0"/>
              <a:t>2013</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6/26/2013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6/26/2013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6/26/2013 11:00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566108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6/26/2013 11:00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18503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6/26/2013 11:00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39233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bg>
      <p:bgRef idx="1001">
        <a:schemeClr val="bg1"/>
      </p:bgRef>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7142052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825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8459787" cy="726353"/>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cs typeface="Segoe UI" pitchFamily="34" charset="0"/>
              </a:rPr>
              <a:t>2013 </a:t>
            </a:r>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35970746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9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5568502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404040"/>
                    </a:gs>
                    <a:gs pos="100000">
                      <a:schemeClr val="tx1">
                        <a:lumMod val="75000"/>
                        <a:lumOff val="25000"/>
                      </a:schemeClr>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chemeClr val="tx1">
                        <a:lumMod val="75000"/>
                        <a:lumOff val="25000"/>
                      </a:schemeClr>
                    </a:gs>
                    <a:gs pos="100000">
                      <a:schemeClr val="tx1">
                        <a:lumMod val="75000"/>
                        <a:lumOff val="25000"/>
                      </a:schemeClr>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smtClean="0"/>
              <a:t>Click to edit Master subtitle style</a:t>
            </a:r>
            <a:endParaRPr lang="en-US" dirty="0"/>
          </a:p>
        </p:txBody>
      </p:sp>
      <p:sp>
        <p:nvSpPr>
          <p:cNvPr id="7" name="Freeform 6"/>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67130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83001430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33956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5294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2002731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56721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752412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431754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51" userDrawn="1">
          <p15:clr>
            <a:srgbClr val="FBAE40"/>
          </p15:clr>
        </p15:guide>
        <p15:guide id="2" pos="391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304456001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3" name="Title 2"/>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2948674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5778852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4260087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5324984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3"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921281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15626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4581547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29299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967914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7973188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891911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8655377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687142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422700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5007216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60280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userDrawn="1">
          <p15:clr>
            <a:srgbClr val="FBAE40"/>
          </p15:clr>
        </p15:guide>
        <p15:guide id="2" pos="305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3"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smtClean="0"/>
              <a:t>Click to edit Master text styles</a:t>
            </a:r>
          </a:p>
          <a:p>
            <a:pPr lvl="1"/>
            <a:r>
              <a:rPr lang="en-US" smtClean="0"/>
              <a:t>Second level</a:t>
            </a:r>
          </a:p>
          <a:p>
            <a:pPr lvl="2"/>
            <a:r>
              <a:rPr lang="en-US" smtClean="0"/>
              <a:t>Third level</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82904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778585588"/>
      </p:ext>
    </p:extLst>
  </p:cSld>
  <p:clrMap bg1="lt1" tx1="dk1" bg2="lt2" tx2="dk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400" r:id="rId11"/>
    <p:sldLayoutId id="2147484398" r:id="rId12"/>
    <p:sldLayoutId id="2147484399" r:id="rId13"/>
    <p:sldLayoutId id="2147484341" r:id="rId14"/>
    <p:sldLayoutId id="2147484342" r:id="rId15"/>
    <p:sldLayoutId id="2147484343" r:id="rId16"/>
  </p:sldLayoutIdLst>
  <p:timing>
    <p:tnLst>
      <p:par>
        <p:cTn id="1" dur="indefinite" restart="never" nodeType="tmRoot"/>
      </p:par>
    </p:tnLst>
  </p:timing>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4127301949"/>
      </p:ext>
    </p:extLst>
  </p:cSld>
  <p:clrMap bg1="dk1" tx1="lt1" bg2="dk2" tx2="lt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5" r:id="rId11"/>
    <p:sldLayoutId id="2147484416" r:id="rId12"/>
    <p:sldLayoutId id="2147484417" r:id="rId13"/>
    <p:sldLayoutId id="2147484418" r:id="rId14"/>
  </p:sldLayoutIdLst>
  <p:timing>
    <p:tnLst>
      <p:par>
        <p:cTn id="1" dur="indefinite" restart="never" nodeType="tmRoot"/>
      </p:par>
    </p:tnLst>
  </p:timing>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0.xml"/><Relationship Id="rId5" Type="http://schemas.openxmlformats.org/officeDocument/2006/relationships/image" Target="../media/image8.emf"/><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0.xml"/><Relationship Id="rId5" Type="http://schemas.openxmlformats.org/officeDocument/2006/relationships/image" Target="../media/image9.png"/><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0.xml"/><Relationship Id="rId5" Type="http://schemas.openxmlformats.org/officeDocument/2006/relationships/image" Target="../media/image1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channel9.msdn.com/Blogs/Subscribe" TargetMode="External"/><Relationship Id="rId7" Type="http://schemas.openxmlformats.org/officeDocument/2006/relationships/hyperlink" Target="http://aka.ms/waadonch9subscribe" TargetMode="External"/><Relationship Id="rId2" Type="http://schemas.openxmlformats.org/officeDocument/2006/relationships/hyperlink" Target="http://channel9.msdn.com/Series/Windows-Azure-Web-Sites-Tutorials" TargetMode="External"/><Relationship Id="rId1" Type="http://schemas.openxmlformats.org/officeDocument/2006/relationships/slideLayout" Target="../slideLayouts/slideLayout2.xml"/><Relationship Id="rId6" Type="http://schemas.openxmlformats.org/officeDocument/2006/relationships/hyperlink" Target="http://aka.ms/WebSitesAndOnPrem" TargetMode="External"/><Relationship Id="rId5" Type="http://schemas.openxmlformats.org/officeDocument/2006/relationships/hyperlink" Target="http://aka.ms/W5yya8" TargetMode="External"/><Relationship Id="rId4" Type="http://schemas.openxmlformats.org/officeDocument/2006/relationships/hyperlink" Target="http://www.bradygaster.com/windowsazurewebsites-onprem-servicebu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0.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0.xml"/><Relationship Id="rId5" Type="http://schemas.openxmlformats.org/officeDocument/2006/relationships/image" Target="../media/image8.emf"/><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Create Connected Business Applications with Windows Azure Web Sites</a:t>
            </a:r>
            <a:endParaRPr lang="en-US" sz="5400" dirty="0"/>
          </a:p>
        </p:txBody>
      </p:sp>
      <p:sp>
        <p:nvSpPr>
          <p:cNvPr id="3" name="Subtitle 2"/>
          <p:cNvSpPr>
            <a:spLocks noGrp="1"/>
          </p:cNvSpPr>
          <p:nvPr>
            <p:ph type="subTitle" idx="1"/>
          </p:nvPr>
        </p:nvSpPr>
        <p:spPr/>
        <p:txBody>
          <a:bodyPr/>
          <a:lstStyle/>
          <a:p>
            <a:r>
              <a:rPr lang="en-US" dirty="0" smtClean="0"/>
              <a:t>Brady Gaster</a:t>
            </a:r>
            <a:endParaRPr lang="en-US" dirty="0"/>
          </a:p>
          <a:p>
            <a:r>
              <a:rPr lang="en-US" dirty="0" smtClean="0"/>
              <a:t>Windows Azure Technical Evangelist</a:t>
            </a:r>
          </a:p>
          <a:p>
            <a:r>
              <a:rPr lang="en-US" dirty="0" smtClean="0"/>
              <a:t>3-553</a:t>
            </a:r>
            <a:endParaRPr lang="en-US" dirty="0"/>
          </a:p>
        </p:txBody>
      </p:sp>
    </p:spTree>
    <p:extLst>
      <p:ext uri="{BB962C8B-B14F-4D97-AF65-F5344CB8AC3E}">
        <p14:creationId xmlns:p14="http://schemas.microsoft.com/office/powerpoint/2010/main" val="404653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8000" dirty="0" smtClean="0"/>
              <a:t>Demo</a:t>
            </a:r>
            <a:r>
              <a:rPr lang="en-US" dirty="0" smtClean="0"/>
              <a:t/>
            </a:r>
            <a:br>
              <a:rPr lang="en-US" dirty="0" smtClean="0"/>
            </a:br>
            <a:r>
              <a:rPr lang="en-US" dirty="0" smtClean="0"/>
              <a:t>Hosting Services in Web Sites</a:t>
            </a:r>
            <a:br>
              <a:rPr lang="en-US" dirty="0" smtClean="0"/>
            </a:br>
            <a:r>
              <a:rPr lang="en-US" dirty="0" smtClean="0"/>
              <a:t>with Service Bus Relay Endpoints</a:t>
            </a:r>
            <a:endParaRPr lang="en-US" dirty="0"/>
          </a:p>
        </p:txBody>
      </p:sp>
    </p:spTree>
    <p:extLst>
      <p:ext uri="{BB962C8B-B14F-4D97-AF65-F5344CB8AC3E}">
        <p14:creationId xmlns:p14="http://schemas.microsoft.com/office/powerpoint/2010/main" val="75365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Relaying to On-premise and Cloud</a:t>
            </a:r>
            <a:endParaRPr lang="en-US" dirty="0"/>
          </a:p>
        </p:txBody>
      </p:sp>
      <p:grpSp>
        <p:nvGrpSpPr>
          <p:cNvPr id="5" name="Group 4"/>
          <p:cNvGrpSpPr/>
          <p:nvPr/>
        </p:nvGrpSpPr>
        <p:grpSpPr>
          <a:xfrm>
            <a:off x="4465637" y="1530698"/>
            <a:ext cx="3505200" cy="5166964"/>
            <a:chOff x="4465637" y="1530698"/>
            <a:chExt cx="3505200" cy="5166964"/>
          </a:xfrm>
          <a:solidFill>
            <a:schemeClr val="accent2"/>
          </a:solidFill>
        </p:grpSpPr>
        <p:sp>
          <p:nvSpPr>
            <p:cNvPr id="8" name="Rectangle 7"/>
            <p:cNvSpPr/>
            <p:nvPr/>
          </p:nvSpPr>
          <p:spPr bwMode="auto">
            <a:xfrm>
              <a:off x="4465637" y="1530698"/>
              <a:ext cx="3505200" cy="51669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Corporate Enterprise</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6" descr="C:\Users\Jonahs\Dropbox\Projects SCOTT\MEET Windows Azure\source\Background\tile-icon-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037" y="2010083"/>
              <a:ext cx="914400" cy="910250"/>
            </a:xfrm>
            <a:prstGeom prst="rect">
              <a:avLst/>
            </a:prstGeom>
            <a:grpFill/>
            <a:ln>
              <a:noFill/>
            </a:ln>
            <a:extLst/>
          </p:spPr>
        </p:pic>
      </p:grpSp>
      <p:grpSp>
        <p:nvGrpSpPr>
          <p:cNvPr id="4" name="Group 3"/>
          <p:cNvGrpSpPr/>
          <p:nvPr/>
        </p:nvGrpSpPr>
        <p:grpSpPr>
          <a:xfrm>
            <a:off x="358255" y="1522760"/>
            <a:ext cx="3505200" cy="5166964"/>
            <a:chOff x="358255" y="1522760"/>
            <a:chExt cx="3505200" cy="5166964"/>
          </a:xfrm>
          <a:solidFill>
            <a:schemeClr val="accent2"/>
          </a:solidFill>
        </p:grpSpPr>
        <p:sp>
          <p:nvSpPr>
            <p:cNvPr id="13" name="Rectangle 12"/>
            <p:cNvSpPr/>
            <p:nvPr/>
          </p:nvSpPr>
          <p:spPr bwMode="auto">
            <a:xfrm>
              <a:off x="358255" y="1522760"/>
              <a:ext cx="3505200" cy="51669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Web Site</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2436" y="1987498"/>
              <a:ext cx="876838" cy="876840"/>
            </a:xfrm>
            <a:prstGeom prst="rect">
              <a:avLst/>
            </a:prstGeom>
            <a:grpFill/>
          </p:spPr>
        </p:pic>
      </p:grpSp>
      <p:grpSp>
        <p:nvGrpSpPr>
          <p:cNvPr id="6" name="Group 5"/>
          <p:cNvGrpSpPr/>
          <p:nvPr/>
        </p:nvGrpSpPr>
        <p:grpSpPr>
          <a:xfrm>
            <a:off x="8656637" y="1530698"/>
            <a:ext cx="3505200" cy="5166964"/>
            <a:chOff x="8656637" y="1530698"/>
            <a:chExt cx="3505200" cy="5166964"/>
          </a:xfrm>
          <a:solidFill>
            <a:schemeClr val="accent2"/>
          </a:solidFill>
        </p:grpSpPr>
        <p:sp>
          <p:nvSpPr>
            <p:cNvPr id="16" name="Rectangle 15"/>
            <p:cNvSpPr/>
            <p:nvPr/>
          </p:nvSpPr>
          <p:spPr bwMode="auto">
            <a:xfrm>
              <a:off x="8656637" y="1530698"/>
              <a:ext cx="3505200" cy="51669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Pizza Parlor Location</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4619" y="2091973"/>
              <a:ext cx="929236" cy="667890"/>
            </a:xfrm>
            <a:prstGeom prst="rect">
              <a:avLst/>
            </a:prstGeom>
            <a:grpFill/>
          </p:spPr>
        </p:pic>
      </p:grpSp>
      <p:grpSp>
        <p:nvGrpSpPr>
          <p:cNvPr id="3" name="Group 2"/>
          <p:cNvGrpSpPr/>
          <p:nvPr/>
        </p:nvGrpSpPr>
        <p:grpSpPr>
          <a:xfrm>
            <a:off x="610794" y="3093840"/>
            <a:ext cx="3048000" cy="1109638"/>
            <a:chOff x="4694237" y="3020765"/>
            <a:chExt cx="3048000" cy="1109638"/>
          </a:xfrm>
        </p:grpSpPr>
        <p:sp>
          <p:nvSpPr>
            <p:cNvPr id="31" name="Rectangle 30"/>
            <p:cNvSpPr/>
            <p:nvPr/>
          </p:nvSpPr>
          <p:spPr bwMode="auto">
            <a:xfrm>
              <a:off x="4694237" y="3020765"/>
              <a:ext cx="3048000" cy="110963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Inventory Service</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err="1" smtClean="0">
                  <a:gradFill>
                    <a:gsLst>
                      <a:gs pos="0">
                        <a:srgbClr val="FFFFFF"/>
                      </a:gs>
                      <a:gs pos="100000">
                        <a:srgbClr val="FFFFFF"/>
                      </a:gs>
                    </a:gsLst>
                    <a:lin ang="5400000" scaled="0"/>
                  </a:gradFill>
                  <a:ea typeface="Segoe UI" pitchFamily="34" charset="0"/>
                  <a:cs typeface="Segoe UI" pitchFamily="34" charset="0"/>
                </a:rPr>
                <a:t>Service</a:t>
              </a:r>
              <a:r>
                <a:rPr lang="en-US" sz="1600" spc="-102" dirty="0" smtClean="0">
                  <a:gradFill>
                    <a:gsLst>
                      <a:gs pos="0">
                        <a:srgbClr val="FFFFFF"/>
                      </a:gs>
                      <a:gs pos="100000">
                        <a:srgbClr val="FFFFFF"/>
                      </a:gs>
                    </a:gsLst>
                    <a:lin ang="5400000" scaled="0"/>
                  </a:gradFill>
                  <a:ea typeface="Segoe UI" pitchFamily="34" charset="0"/>
                  <a:cs typeface="Segoe UI" pitchFamily="34" charset="0"/>
                </a:rPr>
                <a:t> hosted with </a:t>
              </a:r>
              <a:br>
                <a:rPr lang="en-US" sz="16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Service Bus endpoint</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p:cNvPicPr>
              <a:picLocks noChangeAspect="1"/>
            </p:cNvPicPr>
            <p:nvPr/>
          </p:nvPicPr>
          <p:blipFill>
            <a:blip r:embed="rId5"/>
            <a:stretch>
              <a:fillRect/>
            </a:stretch>
          </p:blipFill>
          <p:spPr>
            <a:xfrm>
              <a:off x="7218026" y="3159257"/>
              <a:ext cx="369012" cy="452956"/>
            </a:xfrm>
            <a:prstGeom prst="rect">
              <a:avLst/>
            </a:prstGeom>
            <a:noFill/>
            <a:ln>
              <a:noFill/>
            </a:ln>
          </p:spPr>
        </p:pic>
      </p:grpSp>
      <p:grpSp>
        <p:nvGrpSpPr>
          <p:cNvPr id="28" name="Group 27"/>
          <p:cNvGrpSpPr/>
          <p:nvPr/>
        </p:nvGrpSpPr>
        <p:grpSpPr>
          <a:xfrm>
            <a:off x="4717291" y="3722838"/>
            <a:ext cx="3048000" cy="1109638"/>
            <a:chOff x="4694237" y="3020765"/>
            <a:chExt cx="3048000" cy="1109638"/>
          </a:xfrm>
        </p:grpSpPr>
        <p:sp>
          <p:nvSpPr>
            <p:cNvPr id="29" name="Rectangle 28"/>
            <p:cNvSpPr/>
            <p:nvPr/>
          </p:nvSpPr>
          <p:spPr bwMode="auto">
            <a:xfrm>
              <a:off x="4694237" y="3020765"/>
              <a:ext cx="3048000" cy="110963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Inventory Service</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err="1" smtClean="0">
                  <a:gradFill>
                    <a:gsLst>
                      <a:gs pos="0">
                        <a:srgbClr val="FFFFFF"/>
                      </a:gs>
                      <a:gs pos="100000">
                        <a:srgbClr val="FFFFFF"/>
                      </a:gs>
                    </a:gsLst>
                    <a:lin ang="5400000" scaled="0"/>
                  </a:gradFill>
                  <a:ea typeface="Segoe UI" pitchFamily="34" charset="0"/>
                  <a:cs typeface="Segoe UI" pitchFamily="34" charset="0"/>
                </a:rPr>
                <a:t>Service</a:t>
              </a:r>
              <a:r>
                <a:rPr lang="en-US" sz="1600" spc="-102" dirty="0" smtClean="0">
                  <a:gradFill>
                    <a:gsLst>
                      <a:gs pos="0">
                        <a:srgbClr val="FFFFFF"/>
                      </a:gs>
                      <a:gs pos="100000">
                        <a:srgbClr val="FFFFFF"/>
                      </a:gs>
                    </a:gsLst>
                    <a:lin ang="5400000" scaled="0"/>
                  </a:gradFill>
                  <a:ea typeface="Segoe UI" pitchFamily="34" charset="0"/>
                  <a:cs typeface="Segoe UI" pitchFamily="34" charset="0"/>
                </a:rPr>
                <a:t> hosted with </a:t>
              </a:r>
              <a:br>
                <a:rPr lang="en-US" sz="16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Service Bus endpoint</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5"/>
            <a:stretch>
              <a:fillRect/>
            </a:stretch>
          </p:blipFill>
          <p:spPr>
            <a:xfrm>
              <a:off x="7218026" y="3159257"/>
              <a:ext cx="369012" cy="452956"/>
            </a:xfrm>
            <a:prstGeom prst="rect">
              <a:avLst/>
            </a:prstGeom>
            <a:noFill/>
            <a:ln>
              <a:noFill/>
            </a:ln>
          </p:spPr>
        </p:pic>
      </p:grpSp>
      <p:grpSp>
        <p:nvGrpSpPr>
          <p:cNvPr id="35" name="Group 34"/>
          <p:cNvGrpSpPr/>
          <p:nvPr/>
        </p:nvGrpSpPr>
        <p:grpSpPr>
          <a:xfrm>
            <a:off x="579437" y="5402262"/>
            <a:ext cx="3048000" cy="1109638"/>
            <a:chOff x="579437" y="5402262"/>
            <a:chExt cx="3048000" cy="1109638"/>
          </a:xfrm>
        </p:grpSpPr>
        <p:sp>
          <p:nvSpPr>
            <p:cNvPr id="36" name="Rectangle 35"/>
            <p:cNvSpPr/>
            <p:nvPr/>
          </p:nvSpPr>
          <p:spPr bwMode="auto">
            <a:xfrm>
              <a:off x="579437" y="5402262"/>
              <a:ext cx="3048000" cy="11096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Site Database</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Site’s database is updated</a:t>
              </a:r>
              <a:br>
                <a:rPr lang="en-US" sz="16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with the new inventory details</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37" name="Picture 6" descr="C:\Users\Jonahs\Dropbox\Projects SCOTT\MEET Windows Azure\source\Background\tile-icon-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637" y="5460308"/>
              <a:ext cx="533400" cy="530979"/>
            </a:xfrm>
            <a:prstGeom prst="rect">
              <a:avLst/>
            </a:prstGeom>
            <a:noFill/>
            <a:ln>
              <a:noFill/>
            </a:ln>
            <a:extLst/>
          </p:spPr>
        </p:pic>
      </p:grpSp>
      <p:grpSp>
        <p:nvGrpSpPr>
          <p:cNvPr id="14" name="Group 13"/>
          <p:cNvGrpSpPr/>
          <p:nvPr/>
        </p:nvGrpSpPr>
        <p:grpSpPr>
          <a:xfrm>
            <a:off x="8885237" y="3093840"/>
            <a:ext cx="3048000" cy="1109638"/>
            <a:chOff x="8885237" y="3093840"/>
            <a:chExt cx="3048000" cy="1109638"/>
          </a:xfrm>
        </p:grpSpPr>
        <p:sp>
          <p:nvSpPr>
            <p:cNvPr id="40" name="Rectangle 39"/>
            <p:cNvSpPr/>
            <p:nvPr/>
          </p:nvSpPr>
          <p:spPr bwMode="auto">
            <a:xfrm>
              <a:off x="8885237" y="3093840"/>
              <a:ext cx="3048000" cy="1109638"/>
            </a:xfrm>
            <a:prstGeom prst="rect">
              <a:avLst/>
            </a:prstGeom>
            <a:solidFill>
              <a:schemeClr val="bg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No Bacon?!?!?</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Employee flags an </a:t>
              </a:r>
              <a:br>
                <a:rPr lang="en-US" sz="16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ingredient as out-of-stock</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2007" y="3232332"/>
              <a:ext cx="653113" cy="469426"/>
            </a:xfrm>
            <a:prstGeom prst="rect">
              <a:avLst/>
            </a:prstGeom>
            <a:noFill/>
          </p:spPr>
        </p:pic>
      </p:grpSp>
      <p:grpSp>
        <p:nvGrpSpPr>
          <p:cNvPr id="17" name="Group 16"/>
          <p:cNvGrpSpPr/>
          <p:nvPr/>
        </p:nvGrpSpPr>
        <p:grpSpPr>
          <a:xfrm>
            <a:off x="4694237" y="5431908"/>
            <a:ext cx="3048000" cy="1109638"/>
            <a:chOff x="4694237" y="5431908"/>
            <a:chExt cx="3048000" cy="1109638"/>
          </a:xfrm>
        </p:grpSpPr>
        <p:sp>
          <p:nvSpPr>
            <p:cNvPr id="51" name="Rectangle 50"/>
            <p:cNvSpPr/>
            <p:nvPr/>
          </p:nvSpPr>
          <p:spPr bwMode="auto">
            <a:xfrm>
              <a:off x="4694237" y="5431908"/>
              <a:ext cx="3048000" cy="11096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User Notified</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Corporate app notified of</a:t>
              </a:r>
              <a:br>
                <a:rPr lang="en-US" sz="16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store running out of ingredient</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5179" y="5517301"/>
              <a:ext cx="653113" cy="469426"/>
            </a:xfrm>
            <a:prstGeom prst="rect">
              <a:avLst/>
            </a:prstGeom>
            <a:noFill/>
          </p:spPr>
        </p:pic>
      </p:grpSp>
      <p:sp>
        <p:nvSpPr>
          <p:cNvPr id="57" name="Right Arrow 56"/>
          <p:cNvSpPr/>
          <p:nvPr/>
        </p:nvSpPr>
        <p:spPr bwMode="auto">
          <a:xfrm rot="5400000">
            <a:off x="5795050" y="4956566"/>
            <a:ext cx="861208"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8" name="Right Arrow 37"/>
          <p:cNvSpPr/>
          <p:nvPr/>
        </p:nvSpPr>
        <p:spPr bwMode="auto">
          <a:xfrm rot="5400000">
            <a:off x="1383315" y="4626706"/>
            <a:ext cx="1420688"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5" name="Right Arrow 44"/>
          <p:cNvSpPr/>
          <p:nvPr/>
        </p:nvSpPr>
        <p:spPr bwMode="auto">
          <a:xfrm flipH="1">
            <a:off x="3732194" y="3197295"/>
            <a:ext cx="5076841"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6" name="Right Arrow 45"/>
          <p:cNvSpPr/>
          <p:nvPr/>
        </p:nvSpPr>
        <p:spPr bwMode="auto">
          <a:xfrm flipH="1">
            <a:off x="7838692" y="3733180"/>
            <a:ext cx="970344"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10916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right)">
                                      <p:cBhvr>
                                        <p:cTn id="34" dur="500"/>
                                        <p:tgtEl>
                                          <p:spTgt spid="45"/>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par>
                                <p:cTn id="39" presetID="10"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par>
                          <p:cTn id="42" fill="hold">
                            <p:stCondLst>
                              <p:cond delay="1000"/>
                            </p:stCondLst>
                            <p:childTnLst>
                              <p:par>
                                <p:cTn id="43" presetID="22" presetClass="entr" presetSubtype="2" fill="hold" grpId="0" nodeType="after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right)">
                                      <p:cBhvr>
                                        <p:cTn id="45" dur="500"/>
                                        <p:tgtEl>
                                          <p:spTgt spid="46"/>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wipe(up)">
                                      <p:cBhvr>
                                        <p:cTn id="49" dur="500"/>
                                        <p:tgtEl>
                                          <p:spTgt spid="57"/>
                                        </p:tgtEl>
                                      </p:cBhvr>
                                    </p:animEffect>
                                  </p:childTnLst>
                                </p:cTn>
                              </p:par>
                              <p:par>
                                <p:cTn id="50" presetID="10" presetClass="entr" presetSubtype="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8" grpId="0" animBg="1"/>
      <p:bldP spid="45" grpId="0" animBg="1"/>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8000" dirty="0" smtClean="0"/>
              <a:t>Demo</a:t>
            </a:r>
            <a:r>
              <a:rPr lang="en-US" dirty="0" smtClean="0"/>
              <a:t/>
            </a:r>
            <a:br>
              <a:rPr lang="en-US" dirty="0" smtClean="0"/>
            </a:br>
            <a:r>
              <a:rPr lang="en-US" dirty="0" smtClean="0"/>
              <a:t>Hosting Services in On-Premise Apps with Service Bus Relay Endpoints</a:t>
            </a:r>
            <a:endParaRPr lang="en-US" dirty="0"/>
          </a:p>
        </p:txBody>
      </p:sp>
    </p:spTree>
    <p:extLst>
      <p:ext uri="{BB962C8B-B14F-4D97-AF65-F5344CB8AC3E}">
        <p14:creationId xmlns:p14="http://schemas.microsoft.com/office/powerpoint/2010/main" val="320655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Updates from On-Premise Apps</a:t>
            </a:r>
            <a:endParaRPr lang="en-US" dirty="0"/>
          </a:p>
        </p:txBody>
      </p:sp>
      <p:grpSp>
        <p:nvGrpSpPr>
          <p:cNvPr id="11" name="Group 10"/>
          <p:cNvGrpSpPr/>
          <p:nvPr/>
        </p:nvGrpSpPr>
        <p:grpSpPr>
          <a:xfrm>
            <a:off x="358255" y="1522760"/>
            <a:ext cx="3505200" cy="5166964"/>
            <a:chOff x="358255" y="1522760"/>
            <a:chExt cx="3505200" cy="5166964"/>
          </a:xfrm>
        </p:grpSpPr>
        <p:sp>
          <p:nvSpPr>
            <p:cNvPr id="13" name="Rectangle 12"/>
            <p:cNvSpPr/>
            <p:nvPr/>
          </p:nvSpPr>
          <p:spPr bwMode="auto">
            <a:xfrm>
              <a:off x="358255" y="1522760"/>
              <a:ext cx="3505200" cy="516696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Web Site</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descr="Azure_icon_wht-09.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72436" y="1987498"/>
              <a:ext cx="876838" cy="876840"/>
            </a:xfrm>
            <a:prstGeom prst="rect">
              <a:avLst/>
            </a:prstGeom>
            <a:solidFill>
              <a:schemeClr val="accent2"/>
            </a:solidFill>
          </p:spPr>
        </p:pic>
      </p:grpSp>
      <p:grpSp>
        <p:nvGrpSpPr>
          <p:cNvPr id="6" name="Group 5"/>
          <p:cNvGrpSpPr/>
          <p:nvPr/>
        </p:nvGrpSpPr>
        <p:grpSpPr>
          <a:xfrm>
            <a:off x="8656637" y="1530698"/>
            <a:ext cx="3505200" cy="5166964"/>
            <a:chOff x="8656637" y="1530698"/>
            <a:chExt cx="3505200" cy="5166964"/>
          </a:xfrm>
          <a:solidFill>
            <a:schemeClr val="accent2"/>
          </a:solidFill>
        </p:grpSpPr>
        <p:sp>
          <p:nvSpPr>
            <p:cNvPr id="16" name="Rectangle 15"/>
            <p:cNvSpPr/>
            <p:nvPr/>
          </p:nvSpPr>
          <p:spPr bwMode="auto">
            <a:xfrm>
              <a:off x="8656637" y="1530698"/>
              <a:ext cx="3505200" cy="51669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Pizza Parlor Location</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4619" y="2091973"/>
              <a:ext cx="929236" cy="667890"/>
            </a:xfrm>
            <a:prstGeom prst="rect">
              <a:avLst/>
            </a:prstGeom>
            <a:grpFill/>
          </p:spPr>
        </p:pic>
      </p:grpSp>
      <p:grpSp>
        <p:nvGrpSpPr>
          <p:cNvPr id="3" name="Group 2"/>
          <p:cNvGrpSpPr/>
          <p:nvPr/>
        </p:nvGrpSpPr>
        <p:grpSpPr>
          <a:xfrm>
            <a:off x="610794" y="3093840"/>
            <a:ext cx="3048000" cy="1109638"/>
            <a:chOff x="4694237" y="3020765"/>
            <a:chExt cx="3048000" cy="1109638"/>
          </a:xfrm>
        </p:grpSpPr>
        <p:sp>
          <p:nvSpPr>
            <p:cNvPr id="31" name="Rectangle 30"/>
            <p:cNvSpPr/>
            <p:nvPr/>
          </p:nvSpPr>
          <p:spPr bwMode="auto">
            <a:xfrm>
              <a:off x="4694237" y="3020765"/>
              <a:ext cx="3048000" cy="110963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Order Status Service</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err="1" smtClean="0">
                  <a:gradFill>
                    <a:gsLst>
                      <a:gs pos="0">
                        <a:srgbClr val="FFFFFF"/>
                      </a:gs>
                      <a:gs pos="100000">
                        <a:srgbClr val="FFFFFF"/>
                      </a:gs>
                    </a:gsLst>
                    <a:lin ang="5400000" scaled="0"/>
                  </a:gradFill>
                  <a:ea typeface="Segoe UI" pitchFamily="34" charset="0"/>
                  <a:cs typeface="Segoe UI" pitchFamily="34" charset="0"/>
                </a:rPr>
                <a:t>Service</a:t>
              </a:r>
              <a:r>
                <a:rPr lang="en-US" sz="1600" spc="-102" dirty="0" smtClean="0">
                  <a:gradFill>
                    <a:gsLst>
                      <a:gs pos="0">
                        <a:srgbClr val="FFFFFF"/>
                      </a:gs>
                      <a:gs pos="100000">
                        <a:srgbClr val="FFFFFF"/>
                      </a:gs>
                    </a:gsLst>
                    <a:lin ang="5400000" scaled="0"/>
                  </a:gradFill>
                  <a:ea typeface="Segoe UI" pitchFamily="34" charset="0"/>
                  <a:cs typeface="Segoe UI" pitchFamily="34" charset="0"/>
                </a:rPr>
                <a:t> hosted with </a:t>
              </a:r>
              <a:br>
                <a:rPr lang="en-US" sz="16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Service Bus endpoint</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p:cNvPicPr>
              <a:picLocks noChangeAspect="1"/>
            </p:cNvPicPr>
            <p:nvPr/>
          </p:nvPicPr>
          <p:blipFill>
            <a:blip r:embed="rId4"/>
            <a:stretch>
              <a:fillRect/>
            </a:stretch>
          </p:blipFill>
          <p:spPr>
            <a:xfrm>
              <a:off x="7218026" y="3159257"/>
              <a:ext cx="369012" cy="452956"/>
            </a:xfrm>
            <a:prstGeom prst="rect">
              <a:avLst/>
            </a:prstGeom>
            <a:noFill/>
            <a:ln>
              <a:noFill/>
            </a:ln>
          </p:spPr>
        </p:pic>
      </p:grpSp>
      <p:grpSp>
        <p:nvGrpSpPr>
          <p:cNvPr id="14" name="Group 13"/>
          <p:cNvGrpSpPr/>
          <p:nvPr/>
        </p:nvGrpSpPr>
        <p:grpSpPr>
          <a:xfrm>
            <a:off x="8885237" y="3093840"/>
            <a:ext cx="3048000" cy="1109638"/>
            <a:chOff x="8885237" y="3093840"/>
            <a:chExt cx="3048000" cy="1109638"/>
          </a:xfrm>
        </p:grpSpPr>
        <p:sp>
          <p:nvSpPr>
            <p:cNvPr id="40" name="Rectangle 39"/>
            <p:cNvSpPr/>
            <p:nvPr/>
          </p:nvSpPr>
          <p:spPr bwMode="auto">
            <a:xfrm>
              <a:off x="8885237" y="3093840"/>
              <a:ext cx="3048000" cy="110963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Pizza’s Ready</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Employee updates status</a:t>
              </a:r>
              <a:br>
                <a:rPr lang="en-US" sz="16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of customer order</a:t>
              </a:r>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007" y="3232332"/>
              <a:ext cx="653113" cy="469426"/>
            </a:xfrm>
            <a:prstGeom prst="rect">
              <a:avLst/>
            </a:prstGeom>
            <a:noFill/>
          </p:spPr>
        </p:pic>
      </p:grpSp>
      <p:sp>
        <p:nvSpPr>
          <p:cNvPr id="45" name="Right Arrow 44"/>
          <p:cNvSpPr/>
          <p:nvPr/>
        </p:nvSpPr>
        <p:spPr bwMode="auto">
          <a:xfrm flipH="1">
            <a:off x="3732194" y="3197295"/>
            <a:ext cx="5076841"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610794" y="5365183"/>
            <a:ext cx="3094954" cy="1135019"/>
            <a:chOff x="610794" y="5507525"/>
            <a:chExt cx="3094954" cy="1135019"/>
          </a:xfrm>
        </p:grpSpPr>
        <p:sp>
          <p:nvSpPr>
            <p:cNvPr id="49" name="Rectangle 48"/>
            <p:cNvSpPr/>
            <p:nvPr/>
          </p:nvSpPr>
          <p:spPr bwMode="auto">
            <a:xfrm>
              <a:off x="610794" y="5532906"/>
              <a:ext cx="3048000" cy="1109638"/>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solidFill>
                    <a:schemeClr val="tx1"/>
                  </a:solidFill>
                  <a:ea typeface="Segoe UI" pitchFamily="34" charset="0"/>
                  <a:cs typeface="Segoe UI" pitchFamily="34" charset="0"/>
                </a:rPr>
                <a:t>Real-time Update</a:t>
              </a:r>
              <a:br>
                <a:rPr lang="en-US" sz="2000" spc="-102" dirty="0" smtClean="0">
                  <a:solidFill>
                    <a:schemeClr val="tx1"/>
                  </a:solidFill>
                  <a:ea typeface="Segoe UI" pitchFamily="34" charset="0"/>
                  <a:cs typeface="Segoe UI" pitchFamily="34" charset="0"/>
                </a:rPr>
              </a:br>
              <a:r>
                <a:rPr lang="en-US" sz="1600" spc="-102" dirty="0" smtClean="0">
                  <a:solidFill>
                    <a:schemeClr val="tx1"/>
                  </a:solidFill>
                  <a:ea typeface="Segoe UI" pitchFamily="34" charset="0"/>
                  <a:cs typeface="Segoe UI" pitchFamily="34" charset="0"/>
                </a:rPr>
                <a:t>User sees update in </a:t>
              </a:r>
              <a:br>
                <a:rPr lang="en-US" sz="1600" spc="-102" dirty="0" smtClean="0">
                  <a:solidFill>
                    <a:schemeClr val="tx1"/>
                  </a:solidFill>
                  <a:ea typeface="Segoe UI" pitchFamily="34" charset="0"/>
                  <a:cs typeface="Segoe UI" pitchFamily="34" charset="0"/>
                </a:rPr>
              </a:br>
              <a:r>
                <a:rPr lang="en-US" sz="1600" spc="-102" dirty="0" smtClean="0">
                  <a:solidFill>
                    <a:schemeClr val="tx1"/>
                  </a:solidFill>
                  <a:ea typeface="Segoe UI" pitchFamily="34" charset="0"/>
                  <a:cs typeface="Segoe UI" pitchFamily="34" charset="0"/>
                </a:rPr>
                <a:t>their browser in real-time</a:t>
              </a:r>
              <a:endParaRPr lang="en-US" sz="2000" spc="-102" dirty="0">
                <a:solidFill>
                  <a:schemeClr val="tx1"/>
                </a:solidFill>
                <a:ea typeface="Segoe UI" pitchFamily="34" charset="0"/>
                <a:cs typeface="Segoe UI" pitchFamily="34" charset="0"/>
              </a:endParaRPr>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9454" y="5507525"/>
              <a:ext cx="776294" cy="751999"/>
            </a:xfrm>
            <a:prstGeom prst="rect">
              <a:avLst/>
            </a:prstGeom>
          </p:spPr>
        </p:pic>
      </p:grpSp>
      <p:sp>
        <p:nvSpPr>
          <p:cNvPr id="52" name="Right Arrow 51"/>
          <p:cNvSpPr/>
          <p:nvPr/>
        </p:nvSpPr>
        <p:spPr bwMode="auto">
          <a:xfrm rot="16200000" flipH="1">
            <a:off x="1425256" y="4613715"/>
            <a:ext cx="1342763" cy="366612"/>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62928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right)">
                                      <p:cBhvr>
                                        <p:cTn id="24" dur="500"/>
                                        <p:tgtEl>
                                          <p:spTgt spid="45"/>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up)">
                                      <p:cBhvr>
                                        <p:cTn id="28" dur="500"/>
                                        <p:tgtEl>
                                          <p:spTgt spid="52"/>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8000" dirty="0" smtClean="0"/>
              <a:t>Demo</a:t>
            </a:r>
            <a:r>
              <a:rPr lang="en-US" dirty="0" smtClean="0"/>
              <a:t/>
            </a:r>
            <a:br>
              <a:rPr lang="en-US" dirty="0" smtClean="0"/>
            </a:br>
            <a:r>
              <a:rPr lang="en-US" dirty="0" smtClean="0"/>
              <a:t>Updating Web Users in Real-time from </a:t>
            </a:r>
            <a:br>
              <a:rPr lang="en-US" dirty="0" smtClean="0"/>
            </a:br>
            <a:r>
              <a:rPr lang="en-US" dirty="0" smtClean="0"/>
              <a:t>On-Premise Apps</a:t>
            </a:r>
            <a:endParaRPr lang="en-US" dirty="0"/>
          </a:p>
        </p:txBody>
      </p:sp>
    </p:spTree>
    <p:extLst>
      <p:ext uri="{BB962C8B-B14F-4D97-AF65-F5344CB8AC3E}">
        <p14:creationId xmlns:p14="http://schemas.microsoft.com/office/powerpoint/2010/main" val="196390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Windows Azure Active Directory</a:t>
            </a:r>
          </a:p>
        </p:txBody>
      </p:sp>
      <p:sp>
        <p:nvSpPr>
          <p:cNvPr id="5" name="Title 4"/>
          <p:cNvSpPr>
            <a:spLocks noGrp="1"/>
          </p:cNvSpPr>
          <p:nvPr>
            <p:ph type="ctrTitle"/>
          </p:nvPr>
        </p:nvSpPr>
        <p:spPr>
          <a:solidFill>
            <a:schemeClr val="accent1">
              <a:lumMod val="60000"/>
              <a:lumOff val="40000"/>
            </a:schemeClr>
          </a:solidFill>
        </p:spPr>
        <p:txBody>
          <a:bodyPr/>
          <a:lstStyle/>
          <a:p>
            <a:r>
              <a:rPr lang="en-US" sz="3600" dirty="0" smtClean="0"/>
              <a:t>Rethinking Identity</a:t>
            </a:r>
            <a:endParaRPr lang="en-US" sz="3600" dirty="0"/>
          </a:p>
        </p:txBody>
      </p:sp>
    </p:spTree>
    <p:extLst>
      <p:ext uri="{BB962C8B-B14F-4D97-AF65-F5344CB8AC3E}">
        <p14:creationId xmlns:p14="http://schemas.microsoft.com/office/powerpoint/2010/main" val="254668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with Office 365</a:t>
            </a:r>
            <a:endParaRPr lang="en-US" dirty="0"/>
          </a:p>
        </p:txBody>
      </p:sp>
      <p:sp>
        <p:nvSpPr>
          <p:cNvPr id="3" name="Text Placeholder 2"/>
          <p:cNvSpPr>
            <a:spLocks noGrp="1"/>
          </p:cNvSpPr>
          <p:nvPr>
            <p:ph type="body" sz="quarter" idx="10"/>
          </p:nvPr>
        </p:nvSpPr>
        <p:spPr>
          <a:xfrm>
            <a:off x="274638" y="1212850"/>
            <a:ext cx="11887200" cy="627864"/>
          </a:xfrm>
        </p:spPr>
        <p:txBody>
          <a:bodyPr/>
          <a:lstStyle/>
          <a:p>
            <a:r>
              <a:rPr lang="en-US" sz="3200" dirty="0" smtClean="0"/>
              <a:t>Authenticating users who are members of your O365 domain</a:t>
            </a:r>
          </a:p>
        </p:txBody>
      </p:sp>
      <p:sp>
        <p:nvSpPr>
          <p:cNvPr id="45" name="Rectangle 44"/>
          <p:cNvSpPr/>
          <p:nvPr/>
        </p:nvSpPr>
        <p:spPr bwMode="auto">
          <a:xfrm>
            <a:off x="9803408" y="2557029"/>
            <a:ext cx="1828780" cy="18287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6894083" y="2557029"/>
            <a:ext cx="1828780" cy="18287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8722863" y="2363615"/>
            <a:ext cx="3082249" cy="2022194"/>
            <a:chOff x="1379684" y="4488795"/>
            <a:chExt cx="3082249" cy="2022194"/>
          </a:xfrm>
        </p:grpSpPr>
        <p:sp>
          <p:nvSpPr>
            <p:cNvPr id="33" name="Rectangle 32"/>
            <p:cNvSpPr/>
            <p:nvPr/>
          </p:nvSpPr>
          <p:spPr bwMode="auto">
            <a:xfrm>
              <a:off x="1379684" y="4488795"/>
              <a:ext cx="3082249" cy="202219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84" y="4990745"/>
              <a:ext cx="2941466" cy="1018293"/>
            </a:xfrm>
            <a:prstGeom prst="rect">
              <a:avLst/>
            </a:prstGeom>
          </p:spPr>
        </p:pic>
      </p:grpSp>
      <p:grpSp>
        <p:nvGrpSpPr>
          <p:cNvPr id="7" name="Group 6"/>
          <p:cNvGrpSpPr/>
          <p:nvPr/>
        </p:nvGrpSpPr>
        <p:grpSpPr>
          <a:xfrm>
            <a:off x="4704346" y="2363615"/>
            <a:ext cx="3082249" cy="2022194"/>
            <a:chOff x="6967684" y="4454883"/>
            <a:chExt cx="3082249" cy="2022194"/>
          </a:xfrm>
          <a:solidFill>
            <a:srgbClr val="0072C6"/>
          </a:solidFill>
        </p:grpSpPr>
        <p:sp>
          <p:nvSpPr>
            <p:cNvPr id="36" name="Rectangle 35"/>
            <p:cNvSpPr/>
            <p:nvPr/>
          </p:nvSpPr>
          <p:spPr bwMode="auto">
            <a:xfrm>
              <a:off x="6967684" y="4454883"/>
              <a:ext cx="3082249" cy="202219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descr="Azure_icon_wht-09.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91960" y="4549129"/>
              <a:ext cx="1833696" cy="1833700"/>
            </a:xfrm>
            <a:prstGeom prst="rect">
              <a:avLst/>
            </a:prstGeom>
            <a:grpFill/>
          </p:spPr>
        </p:pic>
      </p:grpSp>
      <p:grpSp>
        <p:nvGrpSpPr>
          <p:cNvPr id="12" name="Group 11"/>
          <p:cNvGrpSpPr/>
          <p:nvPr/>
        </p:nvGrpSpPr>
        <p:grpSpPr>
          <a:xfrm>
            <a:off x="685828" y="2331142"/>
            <a:ext cx="3082249" cy="2022194"/>
            <a:chOff x="1767279" y="4736820"/>
            <a:chExt cx="3082249" cy="2022194"/>
          </a:xfrm>
        </p:grpSpPr>
        <p:sp>
          <p:nvSpPr>
            <p:cNvPr id="50" name="Rectangle 49"/>
            <p:cNvSpPr/>
            <p:nvPr/>
          </p:nvSpPr>
          <p:spPr bwMode="auto">
            <a:xfrm>
              <a:off x="1767279" y="4736820"/>
              <a:ext cx="3082249" cy="202219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6285" y="5359305"/>
              <a:ext cx="2744236" cy="777223"/>
            </a:xfrm>
            <a:prstGeom prst="rect">
              <a:avLst/>
            </a:prstGeom>
          </p:spPr>
        </p:pic>
      </p:grpSp>
      <p:cxnSp>
        <p:nvCxnSpPr>
          <p:cNvPr id="59" name="Straight Arrow Connector 58"/>
          <p:cNvCxnSpPr/>
          <p:nvPr/>
        </p:nvCxnSpPr>
        <p:spPr>
          <a:xfrm>
            <a:off x="4028730" y="2684029"/>
            <a:ext cx="4434029" cy="11546"/>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4028730" y="4010025"/>
            <a:ext cx="4434029" cy="3271"/>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4028730" y="3374711"/>
            <a:ext cx="497762" cy="0"/>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964997" y="3072753"/>
            <a:ext cx="497762" cy="0"/>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964997" y="3589219"/>
            <a:ext cx="497762" cy="0"/>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00878" y="5106356"/>
            <a:ext cx="11891932" cy="627864"/>
          </a:xfrm>
          <a:prstGeom prst="rect">
            <a:avLst/>
          </a:prstGeom>
          <a:noFill/>
        </p:spPr>
        <p:txBody>
          <a:bodyPr wrap="square" lIns="182880" tIns="146304" rIns="182880" bIns="146304" rtlCol="0">
            <a:spAutoFit/>
          </a:bodyPr>
          <a:lstStyle/>
          <a:p>
            <a:pPr algn="ctr">
              <a:lnSpc>
                <a:spcPct val="90000"/>
              </a:lnSpc>
            </a:pPr>
            <a:r>
              <a:rPr lang="en-US" sz="2400" dirty="0" smtClean="0">
                <a:gradFill>
                  <a:gsLst>
                    <a:gs pos="2917">
                      <a:schemeClr val="tx1"/>
                    </a:gs>
                    <a:gs pos="30000">
                      <a:schemeClr val="tx1"/>
                    </a:gs>
                  </a:gsLst>
                  <a:lin ang="5400000" scaled="0"/>
                </a:gradFill>
              </a:rPr>
              <a:t>Visual Studio authenticates against O365 domain</a:t>
            </a:r>
          </a:p>
        </p:txBody>
      </p:sp>
      <p:sp>
        <p:nvSpPr>
          <p:cNvPr id="75" name="TextBox 74"/>
          <p:cNvSpPr txBox="1"/>
          <p:nvPr/>
        </p:nvSpPr>
        <p:spPr>
          <a:xfrm>
            <a:off x="300878" y="5106356"/>
            <a:ext cx="11891932" cy="627864"/>
          </a:xfrm>
          <a:prstGeom prst="rect">
            <a:avLst/>
          </a:prstGeom>
          <a:noFill/>
        </p:spPr>
        <p:txBody>
          <a:bodyPr wrap="square" lIns="182880" tIns="146304" rIns="182880" bIns="146304" rtlCol="0">
            <a:spAutoFit/>
          </a:bodyPr>
          <a:lstStyle/>
          <a:p>
            <a:pPr algn="ctr">
              <a:lnSpc>
                <a:spcPct val="90000"/>
              </a:lnSpc>
            </a:pPr>
            <a:r>
              <a:rPr lang="en-US" sz="2400" dirty="0" smtClean="0">
                <a:gradFill>
                  <a:gsLst>
                    <a:gs pos="2917">
                      <a:schemeClr val="tx1"/>
                    </a:gs>
                    <a:gs pos="30000">
                      <a:schemeClr val="tx1"/>
                    </a:gs>
                  </a:gsLst>
                  <a:lin ang="5400000" scaled="0"/>
                </a:gradFill>
              </a:rPr>
              <a:t>O365 domain configuration added to </a:t>
            </a:r>
            <a:r>
              <a:rPr lang="en-US" sz="2400" dirty="0" err="1" smtClean="0">
                <a:gradFill>
                  <a:gsLst>
                    <a:gs pos="2917">
                      <a:schemeClr val="tx1"/>
                    </a:gs>
                    <a:gs pos="30000">
                      <a:schemeClr val="tx1"/>
                    </a:gs>
                  </a:gsLst>
                  <a:lin ang="5400000" scaled="0"/>
                </a:gradFill>
              </a:rPr>
              <a:t>Web.config</a:t>
            </a:r>
            <a:r>
              <a:rPr lang="en-US" sz="2400" dirty="0">
                <a:gradFill>
                  <a:gsLst>
                    <a:gs pos="2917">
                      <a:schemeClr val="tx1"/>
                    </a:gs>
                    <a:gs pos="30000">
                      <a:schemeClr val="tx1"/>
                    </a:gs>
                  </a:gsLst>
                  <a:lin ang="5400000" scaled="0"/>
                </a:gradFill>
              </a:rPr>
              <a:t> </a:t>
            </a:r>
            <a:r>
              <a:rPr lang="en-US" sz="2400" dirty="0" smtClean="0">
                <a:gradFill>
                  <a:gsLst>
                    <a:gs pos="2917">
                      <a:schemeClr val="tx1"/>
                    </a:gs>
                    <a:gs pos="30000">
                      <a:schemeClr val="tx1"/>
                    </a:gs>
                  </a:gsLst>
                  <a:lin ang="5400000" scaled="0"/>
                </a:gradFill>
              </a:rPr>
              <a:t>of web site project</a:t>
            </a:r>
          </a:p>
        </p:txBody>
      </p:sp>
      <p:sp>
        <p:nvSpPr>
          <p:cNvPr id="76" name="TextBox 75"/>
          <p:cNvSpPr txBox="1"/>
          <p:nvPr/>
        </p:nvSpPr>
        <p:spPr>
          <a:xfrm>
            <a:off x="300878" y="5106356"/>
            <a:ext cx="11891932" cy="627864"/>
          </a:xfrm>
          <a:prstGeom prst="rect">
            <a:avLst/>
          </a:prstGeom>
          <a:noFill/>
        </p:spPr>
        <p:txBody>
          <a:bodyPr wrap="square" lIns="182880" tIns="146304" rIns="182880" bIns="146304" rtlCol="0">
            <a:spAutoFit/>
          </a:bodyPr>
          <a:lstStyle/>
          <a:p>
            <a:pPr algn="ctr">
              <a:lnSpc>
                <a:spcPct val="90000"/>
              </a:lnSpc>
            </a:pPr>
            <a:r>
              <a:rPr lang="en-US" sz="2400" dirty="0" smtClean="0">
                <a:gradFill>
                  <a:gsLst>
                    <a:gs pos="2917">
                      <a:schemeClr val="tx1"/>
                    </a:gs>
                    <a:gs pos="30000">
                      <a:schemeClr val="tx1"/>
                    </a:gs>
                  </a:gsLst>
                  <a:lin ang="5400000" scaled="0"/>
                </a:gradFill>
              </a:rPr>
              <a:t>Web site published to Windows Azure</a:t>
            </a:r>
          </a:p>
        </p:txBody>
      </p:sp>
      <p:sp>
        <p:nvSpPr>
          <p:cNvPr id="77" name="TextBox 76"/>
          <p:cNvSpPr txBox="1"/>
          <p:nvPr/>
        </p:nvSpPr>
        <p:spPr>
          <a:xfrm>
            <a:off x="300878" y="5106356"/>
            <a:ext cx="11891932" cy="627864"/>
          </a:xfrm>
          <a:prstGeom prst="rect">
            <a:avLst/>
          </a:prstGeom>
          <a:noFill/>
        </p:spPr>
        <p:txBody>
          <a:bodyPr wrap="square" lIns="182880" tIns="146304" rIns="182880" bIns="146304" rtlCol="0">
            <a:spAutoFit/>
          </a:bodyPr>
          <a:lstStyle/>
          <a:p>
            <a:pPr algn="ctr">
              <a:lnSpc>
                <a:spcPct val="90000"/>
              </a:lnSpc>
            </a:pPr>
            <a:r>
              <a:rPr lang="en-US" sz="2400" dirty="0" smtClean="0">
                <a:gradFill>
                  <a:gsLst>
                    <a:gs pos="2917">
                      <a:schemeClr val="tx1"/>
                    </a:gs>
                    <a:gs pos="30000">
                      <a:schemeClr val="tx1"/>
                    </a:gs>
                  </a:gsLst>
                  <a:lin ang="5400000" scaled="0"/>
                </a:gradFill>
              </a:rPr>
              <a:t>Users authenticate using their O365 credentials and are validated against the domain</a:t>
            </a:r>
          </a:p>
        </p:txBody>
      </p:sp>
    </p:spTree>
    <p:extLst>
      <p:ext uri="{BB962C8B-B14F-4D97-AF65-F5344CB8AC3E}">
        <p14:creationId xmlns:p14="http://schemas.microsoft.com/office/powerpoint/2010/main" val="417781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500" fill="hold"/>
                                        <p:tgtEl>
                                          <p:spTgt spid="74"/>
                                        </p:tgtEl>
                                        <p:attrNameLst>
                                          <p:attrName>ppt_x</p:attrName>
                                        </p:attrNameLst>
                                      </p:cBhvr>
                                      <p:tavLst>
                                        <p:tav tm="0">
                                          <p:val>
                                            <p:strVal val="#ppt_x"/>
                                          </p:val>
                                        </p:tav>
                                        <p:tav tm="100000">
                                          <p:val>
                                            <p:strVal val="#ppt_x"/>
                                          </p:val>
                                        </p:tav>
                                      </p:tavLst>
                                    </p:anim>
                                    <p:anim calcmode="lin" valueType="num">
                                      <p:cBhvr additive="base">
                                        <p:cTn id="16" dur="500" fill="hold"/>
                                        <p:tgtEl>
                                          <p:spTgt spid="74"/>
                                        </p:tgtEl>
                                        <p:attrNameLst>
                                          <p:attrName>ppt_y</p:attrName>
                                        </p:attrNameLst>
                                      </p:cBhvr>
                                      <p:tavLst>
                                        <p:tav tm="0">
                                          <p:val>
                                            <p:strVal val="1+#ppt_h/2"/>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left)">
                                      <p:cBhvr>
                                        <p:cTn id="19" dur="500"/>
                                        <p:tgtEl>
                                          <p:spTgt spid="5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74"/>
                                        </p:tgtEl>
                                      </p:cBhvr>
                                    </p:animEffect>
                                    <p:set>
                                      <p:cBhvr>
                                        <p:cTn id="24" dur="1" fill="hold">
                                          <p:stCondLst>
                                            <p:cond delay="499"/>
                                          </p:stCondLst>
                                        </p:cTn>
                                        <p:tgtEl>
                                          <p:spTgt spid="74"/>
                                        </p:tgtEl>
                                        <p:attrNameLst>
                                          <p:attrName>style.visibility</p:attrName>
                                        </p:attrNameLst>
                                      </p:cBhvr>
                                      <p:to>
                                        <p:strVal val="hidden"/>
                                      </p:to>
                                    </p:set>
                                  </p:childTnLst>
                                </p:cTn>
                              </p:par>
                              <p:par>
                                <p:cTn id="25" presetID="2" presetClass="entr" presetSubtype="4"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 calcmode="lin" valueType="num">
                                      <p:cBhvr additive="base">
                                        <p:cTn id="27" dur="500" fill="hold"/>
                                        <p:tgtEl>
                                          <p:spTgt spid="75"/>
                                        </p:tgtEl>
                                        <p:attrNameLst>
                                          <p:attrName>ppt_x</p:attrName>
                                        </p:attrNameLst>
                                      </p:cBhvr>
                                      <p:tavLst>
                                        <p:tav tm="0">
                                          <p:val>
                                            <p:strVal val="#ppt_x"/>
                                          </p:val>
                                        </p:tav>
                                        <p:tav tm="100000">
                                          <p:val>
                                            <p:strVal val="#ppt_x"/>
                                          </p:val>
                                        </p:tav>
                                      </p:tavLst>
                                    </p:anim>
                                    <p:anim calcmode="lin" valueType="num">
                                      <p:cBhvr additive="base">
                                        <p:cTn id="28" dur="500" fill="hold"/>
                                        <p:tgtEl>
                                          <p:spTgt spid="75"/>
                                        </p:tgtEl>
                                        <p:attrNameLst>
                                          <p:attrName>ppt_y</p:attrName>
                                        </p:attrNameLst>
                                      </p:cBhvr>
                                      <p:tavLst>
                                        <p:tav tm="0">
                                          <p:val>
                                            <p:strVal val="1+#ppt_h/2"/>
                                          </p:val>
                                        </p:tav>
                                        <p:tav tm="100000">
                                          <p:val>
                                            <p:strVal val="#ppt_y"/>
                                          </p:val>
                                        </p:tav>
                                      </p:tavLst>
                                    </p:anim>
                                  </p:childTnLst>
                                </p:cTn>
                              </p:par>
                              <p:par>
                                <p:cTn id="29" presetID="22" presetClass="entr" presetSubtype="2"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right)">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59"/>
                                        </p:tgtEl>
                                      </p:cBhvr>
                                    </p:animEffect>
                                    <p:set>
                                      <p:cBhvr>
                                        <p:cTn id="36" dur="1" fill="hold">
                                          <p:stCondLst>
                                            <p:cond delay="499"/>
                                          </p:stCondLst>
                                        </p:cTn>
                                        <p:tgtEl>
                                          <p:spTgt spid="59"/>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60"/>
                                        </p:tgtEl>
                                      </p:cBhvr>
                                    </p:animEffect>
                                    <p:set>
                                      <p:cBhvr>
                                        <p:cTn id="39" dur="1" fill="hold">
                                          <p:stCondLst>
                                            <p:cond delay="499"/>
                                          </p:stCondLst>
                                        </p:cTn>
                                        <p:tgtEl>
                                          <p:spTgt spid="60"/>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75"/>
                                        </p:tgtEl>
                                      </p:cBhvr>
                                    </p:animEffect>
                                    <p:set>
                                      <p:cBhvr>
                                        <p:cTn id="42" dur="1" fill="hold">
                                          <p:stCondLst>
                                            <p:cond delay="499"/>
                                          </p:stCondLst>
                                        </p:cTn>
                                        <p:tgtEl>
                                          <p:spTgt spid="7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wipe(left)">
                                      <p:cBhvr>
                                        <p:cTn id="47" dur="500"/>
                                        <p:tgtEl>
                                          <p:spTgt spid="65"/>
                                        </p:tgtEl>
                                      </p:cBhvr>
                                    </p:animEffect>
                                  </p:childTnLst>
                                </p:cTn>
                              </p:par>
                            </p:childTnLst>
                          </p:cTn>
                        </p:par>
                        <p:par>
                          <p:cTn id="48" fill="hold">
                            <p:stCondLst>
                              <p:cond delay="500"/>
                            </p:stCondLst>
                            <p:childTnLst>
                              <p:par>
                                <p:cTn id="49" presetID="22" presetClass="entr" presetSubtype="1"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up)">
                                      <p:cBhvr>
                                        <p:cTn id="51" dur="500"/>
                                        <p:tgtEl>
                                          <p:spTgt spid="7"/>
                                        </p:tgtEl>
                                      </p:cBhvr>
                                    </p:animEffect>
                                  </p:childTnLst>
                                </p:cTn>
                              </p:par>
                              <p:par>
                                <p:cTn id="52" presetID="2" presetClass="entr" presetSubtype="4" fill="hold" grpId="0" nodeType="withEffect">
                                  <p:stCondLst>
                                    <p:cond delay="0"/>
                                  </p:stCondLst>
                                  <p:childTnLst>
                                    <p:set>
                                      <p:cBhvr>
                                        <p:cTn id="53" dur="1" fill="hold">
                                          <p:stCondLst>
                                            <p:cond delay="0"/>
                                          </p:stCondLst>
                                        </p:cTn>
                                        <p:tgtEl>
                                          <p:spTgt spid="76"/>
                                        </p:tgtEl>
                                        <p:attrNameLst>
                                          <p:attrName>style.visibility</p:attrName>
                                        </p:attrNameLst>
                                      </p:cBhvr>
                                      <p:to>
                                        <p:strVal val="visible"/>
                                      </p:to>
                                    </p:set>
                                    <p:anim calcmode="lin" valueType="num">
                                      <p:cBhvr additive="base">
                                        <p:cTn id="54" dur="500" fill="hold"/>
                                        <p:tgtEl>
                                          <p:spTgt spid="76"/>
                                        </p:tgtEl>
                                        <p:attrNameLst>
                                          <p:attrName>ppt_x</p:attrName>
                                        </p:attrNameLst>
                                      </p:cBhvr>
                                      <p:tavLst>
                                        <p:tav tm="0">
                                          <p:val>
                                            <p:strVal val="#ppt_x"/>
                                          </p:val>
                                        </p:tav>
                                        <p:tav tm="100000">
                                          <p:val>
                                            <p:strVal val="#ppt_x"/>
                                          </p:val>
                                        </p:tav>
                                      </p:tavLst>
                                    </p:anim>
                                    <p:anim calcmode="lin" valueType="num">
                                      <p:cBhvr additive="base">
                                        <p:cTn id="55"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65"/>
                                        </p:tgtEl>
                                      </p:cBhvr>
                                    </p:animEffect>
                                    <p:set>
                                      <p:cBhvr>
                                        <p:cTn id="60" dur="1" fill="hold">
                                          <p:stCondLst>
                                            <p:cond delay="499"/>
                                          </p:stCondLst>
                                        </p:cTn>
                                        <p:tgtEl>
                                          <p:spTgt spid="65"/>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76"/>
                                        </p:tgtEl>
                                      </p:cBhvr>
                                    </p:animEffect>
                                    <p:set>
                                      <p:cBhvr>
                                        <p:cTn id="63" dur="1" fill="hold">
                                          <p:stCondLst>
                                            <p:cond delay="499"/>
                                          </p:stCondLst>
                                        </p:cTn>
                                        <p:tgtEl>
                                          <p:spTgt spid="76"/>
                                        </p:tgtEl>
                                        <p:attrNameLst>
                                          <p:attrName>style.visibility</p:attrName>
                                        </p:attrNameLst>
                                      </p:cBhvr>
                                      <p:to>
                                        <p:strVal val="hidden"/>
                                      </p:to>
                                    </p:set>
                                  </p:childTnLst>
                                </p:cTn>
                              </p:par>
                              <p:par>
                                <p:cTn id="64" presetID="2" presetClass="entr" presetSubtype="4" fill="hold" grpId="0" nodeType="withEffect">
                                  <p:stCondLst>
                                    <p:cond delay="0"/>
                                  </p:stCondLst>
                                  <p:childTnLst>
                                    <p:set>
                                      <p:cBhvr>
                                        <p:cTn id="65" dur="1" fill="hold">
                                          <p:stCondLst>
                                            <p:cond delay="0"/>
                                          </p:stCondLst>
                                        </p:cTn>
                                        <p:tgtEl>
                                          <p:spTgt spid="77"/>
                                        </p:tgtEl>
                                        <p:attrNameLst>
                                          <p:attrName>style.visibility</p:attrName>
                                        </p:attrNameLst>
                                      </p:cBhvr>
                                      <p:to>
                                        <p:strVal val="visible"/>
                                      </p:to>
                                    </p:set>
                                    <p:anim calcmode="lin" valueType="num">
                                      <p:cBhvr additive="base">
                                        <p:cTn id="66" dur="500" fill="hold"/>
                                        <p:tgtEl>
                                          <p:spTgt spid="77"/>
                                        </p:tgtEl>
                                        <p:attrNameLst>
                                          <p:attrName>ppt_x</p:attrName>
                                        </p:attrNameLst>
                                      </p:cBhvr>
                                      <p:tavLst>
                                        <p:tav tm="0">
                                          <p:val>
                                            <p:strVal val="#ppt_x"/>
                                          </p:val>
                                        </p:tav>
                                        <p:tav tm="100000">
                                          <p:val>
                                            <p:strVal val="#ppt_x"/>
                                          </p:val>
                                        </p:tav>
                                      </p:tavLst>
                                    </p:anim>
                                    <p:anim calcmode="lin" valueType="num">
                                      <p:cBhvr additive="base">
                                        <p:cTn id="67" dur="500" fill="hold"/>
                                        <p:tgtEl>
                                          <p:spTgt spid="77"/>
                                        </p:tgtEl>
                                        <p:attrNameLst>
                                          <p:attrName>ppt_y</p:attrName>
                                        </p:attrNameLst>
                                      </p:cBhvr>
                                      <p:tavLst>
                                        <p:tav tm="0">
                                          <p:val>
                                            <p:strVal val="1+#ppt_h/2"/>
                                          </p:val>
                                        </p:tav>
                                        <p:tav tm="100000">
                                          <p:val>
                                            <p:strVal val="#ppt_y"/>
                                          </p:val>
                                        </p:tav>
                                      </p:tavLst>
                                    </p:anim>
                                  </p:childTnLst>
                                </p:cTn>
                              </p:par>
                              <p:par>
                                <p:cTn id="68" presetID="22" presetClass="entr" presetSubtype="8" fill="hold" nodeType="with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wipe(left)">
                                      <p:cBhvr>
                                        <p:cTn id="70" dur="500"/>
                                        <p:tgtEl>
                                          <p:spTgt spid="68"/>
                                        </p:tgtEl>
                                      </p:cBhvr>
                                    </p:animEffect>
                                  </p:childTnLst>
                                </p:cTn>
                              </p:par>
                            </p:childTnLst>
                          </p:cTn>
                        </p:par>
                        <p:par>
                          <p:cTn id="71" fill="hold">
                            <p:stCondLst>
                              <p:cond delay="500"/>
                            </p:stCondLst>
                            <p:childTnLst>
                              <p:par>
                                <p:cTn id="72" presetID="22" presetClass="entr" presetSubtype="2" fill="hold"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right)">
                                      <p:cBhvr>
                                        <p:cTn id="7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4" grpId="1"/>
      <p:bldP spid="75" grpId="0"/>
      <p:bldP spid="75" grpId="1"/>
      <p:bldP spid="76" grpId="0"/>
      <p:bldP spid="76" grpId="1"/>
      <p:bldP spid="7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Multi-tenant Identity with WAAD</a:t>
            </a:r>
            <a:endParaRPr lang="en-US" dirty="0"/>
          </a:p>
        </p:txBody>
      </p:sp>
      <p:sp>
        <p:nvSpPr>
          <p:cNvPr id="3" name="Text Placeholder 2"/>
          <p:cNvSpPr>
            <a:spLocks noGrp="1"/>
          </p:cNvSpPr>
          <p:nvPr>
            <p:ph type="body" sz="quarter" idx="10"/>
          </p:nvPr>
        </p:nvSpPr>
        <p:spPr>
          <a:xfrm>
            <a:off x="274638" y="1212850"/>
            <a:ext cx="11887200" cy="627864"/>
          </a:xfrm>
        </p:spPr>
        <p:txBody>
          <a:bodyPr/>
          <a:lstStyle/>
          <a:p>
            <a:r>
              <a:rPr lang="en-US" sz="3200" dirty="0" smtClean="0"/>
              <a:t>Federate with O365 or On-Premise Active Directory</a:t>
            </a:r>
          </a:p>
        </p:txBody>
      </p:sp>
      <p:grpSp>
        <p:nvGrpSpPr>
          <p:cNvPr id="7" name="Group 6"/>
          <p:cNvGrpSpPr/>
          <p:nvPr/>
        </p:nvGrpSpPr>
        <p:grpSpPr>
          <a:xfrm>
            <a:off x="3285154" y="3058254"/>
            <a:ext cx="2027168" cy="1329979"/>
            <a:chOff x="6967684" y="4454883"/>
            <a:chExt cx="3082249" cy="2022194"/>
          </a:xfrm>
          <a:solidFill>
            <a:srgbClr val="0072C6"/>
          </a:solidFill>
        </p:grpSpPr>
        <p:sp>
          <p:nvSpPr>
            <p:cNvPr id="36" name="Rectangle 35"/>
            <p:cNvSpPr/>
            <p:nvPr/>
          </p:nvSpPr>
          <p:spPr bwMode="auto">
            <a:xfrm>
              <a:off x="6967684" y="4454883"/>
              <a:ext cx="3082249" cy="202219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83338" y="4640508"/>
              <a:ext cx="1650942" cy="1650942"/>
            </a:xfrm>
            <a:prstGeom prst="rect">
              <a:avLst/>
            </a:prstGeom>
            <a:grpFill/>
          </p:spPr>
        </p:pic>
      </p:grpSp>
      <p:grpSp>
        <p:nvGrpSpPr>
          <p:cNvPr id="12" name="Group 11"/>
          <p:cNvGrpSpPr/>
          <p:nvPr/>
        </p:nvGrpSpPr>
        <p:grpSpPr>
          <a:xfrm>
            <a:off x="657914" y="3046014"/>
            <a:ext cx="2035694" cy="1335572"/>
            <a:chOff x="1767279" y="4736820"/>
            <a:chExt cx="3082249" cy="2022194"/>
          </a:xfrm>
        </p:grpSpPr>
        <p:sp>
          <p:nvSpPr>
            <p:cNvPr id="50" name="Rectangle 49"/>
            <p:cNvSpPr/>
            <p:nvPr/>
          </p:nvSpPr>
          <p:spPr bwMode="auto">
            <a:xfrm>
              <a:off x="1767279" y="4736820"/>
              <a:ext cx="3082249" cy="202219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6285" y="5359305"/>
              <a:ext cx="2744236" cy="777223"/>
            </a:xfrm>
            <a:prstGeom prst="rect">
              <a:avLst/>
            </a:prstGeom>
          </p:spPr>
        </p:pic>
      </p:grpSp>
      <p:cxnSp>
        <p:nvCxnSpPr>
          <p:cNvPr id="65" name="Straight Arrow Connector 64"/>
          <p:cNvCxnSpPr/>
          <p:nvPr/>
        </p:nvCxnSpPr>
        <p:spPr>
          <a:xfrm>
            <a:off x="2752223" y="3713800"/>
            <a:ext cx="497762" cy="0"/>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5338841" y="3586662"/>
            <a:ext cx="429165" cy="1308"/>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flipV="1">
            <a:off x="5334428" y="3863503"/>
            <a:ext cx="408204" cy="17809"/>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5834108" y="3042515"/>
            <a:ext cx="2041026" cy="1339071"/>
            <a:chOff x="8722863" y="2363615"/>
            <a:chExt cx="3082249" cy="2022194"/>
          </a:xfrm>
          <a:solidFill>
            <a:schemeClr val="accent5"/>
          </a:solidFill>
        </p:grpSpPr>
        <p:sp>
          <p:nvSpPr>
            <p:cNvPr id="33" name="Rectangle 32"/>
            <p:cNvSpPr/>
            <p:nvPr/>
          </p:nvSpPr>
          <p:spPr bwMode="auto">
            <a:xfrm>
              <a:off x="8722863" y="2363615"/>
              <a:ext cx="3082249" cy="202219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6955" y="2481964"/>
              <a:ext cx="2294063" cy="1720547"/>
            </a:xfrm>
            <a:prstGeom prst="rect">
              <a:avLst/>
            </a:prstGeom>
            <a:grpFill/>
          </p:spPr>
        </p:pic>
      </p:grpSp>
      <p:grpSp>
        <p:nvGrpSpPr>
          <p:cNvPr id="6" name="Group 5"/>
          <p:cNvGrpSpPr/>
          <p:nvPr/>
        </p:nvGrpSpPr>
        <p:grpSpPr>
          <a:xfrm>
            <a:off x="9488296" y="3782744"/>
            <a:ext cx="2054883" cy="1210978"/>
            <a:chOff x="9488296" y="3782744"/>
            <a:chExt cx="2054883" cy="1210978"/>
          </a:xfrm>
        </p:grpSpPr>
        <p:sp>
          <p:nvSpPr>
            <p:cNvPr id="9" name="Rectangle 8"/>
            <p:cNvSpPr/>
            <p:nvPr/>
          </p:nvSpPr>
          <p:spPr bwMode="auto">
            <a:xfrm>
              <a:off x="9488296" y="3782744"/>
              <a:ext cx="2054883" cy="121097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Freeform 164"/>
            <p:cNvSpPr>
              <a:spLocks noEditPoints="1"/>
            </p:cNvSpPr>
            <p:nvPr/>
          </p:nvSpPr>
          <p:spPr bwMode="black">
            <a:xfrm>
              <a:off x="10167085" y="3913088"/>
              <a:ext cx="675845" cy="93699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endParaRPr>
            </a:p>
          </p:txBody>
        </p:sp>
      </p:grpSp>
      <p:grpSp>
        <p:nvGrpSpPr>
          <p:cNvPr id="42" name="Group 41"/>
          <p:cNvGrpSpPr/>
          <p:nvPr/>
        </p:nvGrpSpPr>
        <p:grpSpPr>
          <a:xfrm>
            <a:off x="9479430" y="2297943"/>
            <a:ext cx="2051157" cy="1345718"/>
            <a:chOff x="1379684" y="4488795"/>
            <a:chExt cx="3082249" cy="2022194"/>
          </a:xfrm>
        </p:grpSpPr>
        <p:sp>
          <p:nvSpPr>
            <p:cNvPr id="43" name="Rectangle 42"/>
            <p:cNvSpPr/>
            <p:nvPr/>
          </p:nvSpPr>
          <p:spPr bwMode="auto">
            <a:xfrm>
              <a:off x="1379684" y="4488795"/>
              <a:ext cx="3082249" cy="202219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9684" y="4990745"/>
              <a:ext cx="2941466" cy="1018293"/>
            </a:xfrm>
            <a:prstGeom prst="rect">
              <a:avLst/>
            </a:prstGeom>
          </p:spPr>
        </p:pic>
      </p:grpSp>
      <p:cxnSp>
        <p:nvCxnSpPr>
          <p:cNvPr id="46" name="Straight Arrow Connector 45"/>
          <p:cNvCxnSpPr/>
          <p:nvPr/>
        </p:nvCxnSpPr>
        <p:spPr>
          <a:xfrm flipV="1">
            <a:off x="7968992" y="3058254"/>
            <a:ext cx="1398901" cy="528408"/>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966610" y="3771258"/>
            <a:ext cx="1401283" cy="586850"/>
          </a:xfrm>
          <a:prstGeom prst="straightConnector1">
            <a:avLst/>
          </a:prstGeom>
          <a:ln w="5715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58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ipe(left)">
                                      <p:cBhvr>
                                        <p:cTn id="19" dur="500"/>
                                        <p:tgtEl>
                                          <p:spTgt spid="6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right)">
                                      <p:cBhvr>
                                        <p:cTn id="27" dur="500"/>
                                        <p:tgtEl>
                                          <p:spTgt spid="73"/>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left)">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5" name="Text Placeholder 4"/>
          <p:cNvSpPr>
            <a:spLocks noGrp="1"/>
          </p:cNvSpPr>
          <p:nvPr>
            <p:ph type="body" sz="quarter" idx="10"/>
          </p:nvPr>
        </p:nvSpPr>
        <p:spPr>
          <a:xfrm>
            <a:off x="274638" y="1289050"/>
            <a:ext cx="11887200" cy="5027612"/>
          </a:xfrm>
        </p:spPr>
        <p:txBody>
          <a:bodyPr/>
          <a:lstStyle/>
          <a:p>
            <a:pPr marL="571500" indent="-571500">
              <a:buFont typeface="Arial" panose="020B0604020202020204" pitchFamily="34" charset="0"/>
              <a:buChar char="•"/>
            </a:pPr>
            <a:r>
              <a:rPr lang="en-US" sz="2400" dirty="0" smtClean="0"/>
              <a:t>Channel 9 Web Sites Screencasts</a:t>
            </a:r>
            <a:br>
              <a:rPr lang="en-US" sz="2400" dirty="0" smtClean="0"/>
            </a:br>
            <a:r>
              <a:rPr lang="en-US" sz="2400" dirty="0">
                <a:hlinkClick r:id="rId2"/>
              </a:rPr>
              <a:t>http://</a:t>
            </a:r>
            <a:r>
              <a:rPr lang="en-US" sz="2400" dirty="0" smtClean="0">
                <a:hlinkClick r:id="rId2"/>
              </a:rPr>
              <a:t>channel9.msdn.com/Series/Windows-Azure-Web-Sites-Tutorials</a:t>
            </a:r>
            <a:endParaRPr lang="en-US" sz="2400" dirty="0" smtClean="0"/>
          </a:p>
          <a:p>
            <a:pPr marL="571500" indent="-571500">
              <a:buFont typeface="Arial" panose="020B0604020202020204" pitchFamily="34" charset="0"/>
              <a:buChar char="•"/>
            </a:pPr>
            <a:r>
              <a:rPr lang="en-US" sz="2400" dirty="0" smtClean="0"/>
              <a:t>Subscribe! (Clemens’ Channel 9 show on Service Bus)</a:t>
            </a:r>
            <a:br>
              <a:rPr lang="en-US" sz="2400" dirty="0" smtClean="0"/>
            </a:br>
            <a:r>
              <a:rPr lang="en-US" sz="2400" dirty="0">
                <a:hlinkClick r:id="rId3"/>
              </a:rPr>
              <a:t>http://</a:t>
            </a:r>
            <a:r>
              <a:rPr lang="en-US" sz="2400" dirty="0" smtClean="0">
                <a:hlinkClick r:id="rId3"/>
              </a:rPr>
              <a:t>channel9.msdn.com/Blogs/Subscribe</a:t>
            </a:r>
            <a:endParaRPr lang="en-US" sz="2400" dirty="0" smtClean="0"/>
          </a:p>
          <a:p>
            <a:pPr marL="571500" indent="-571500">
              <a:buFont typeface="Arial" panose="020B0604020202020204" pitchFamily="34" charset="0"/>
              <a:buChar char="•"/>
            </a:pPr>
            <a:r>
              <a:rPr lang="en-US" sz="2400" dirty="0" smtClean="0"/>
              <a:t>Brady </a:t>
            </a:r>
            <a:r>
              <a:rPr lang="en-US" sz="2400" dirty="0" err="1" smtClean="0"/>
              <a:t>Gaster’s</a:t>
            </a:r>
            <a:r>
              <a:rPr lang="en-US" sz="2400" dirty="0" smtClean="0"/>
              <a:t> Blog Post on Web Sites &amp; Service Bus</a:t>
            </a:r>
            <a:br>
              <a:rPr lang="en-US" sz="2400" dirty="0" smtClean="0"/>
            </a:br>
            <a:r>
              <a:rPr lang="en-US" sz="2400" dirty="0">
                <a:hlinkClick r:id="rId4"/>
              </a:rPr>
              <a:t>http://</a:t>
            </a:r>
            <a:r>
              <a:rPr lang="en-US" sz="2400" dirty="0" smtClean="0">
                <a:hlinkClick r:id="rId4"/>
              </a:rPr>
              <a:t>www.bradygaster.com/windowsazurewebsites-onprem-servicebus</a:t>
            </a:r>
            <a:endParaRPr lang="en-US" sz="2400" dirty="0" smtClean="0"/>
          </a:p>
          <a:p>
            <a:pPr marL="571500" indent="-571500">
              <a:buFont typeface="Arial" panose="020B0604020202020204" pitchFamily="34" charset="0"/>
              <a:buChar char="•"/>
            </a:pPr>
            <a:r>
              <a:rPr lang="en-US" sz="2400" dirty="0" smtClean="0"/>
              <a:t>Scott Woodgate – Building Modern Business Applications (TechEd NA)</a:t>
            </a:r>
            <a:br>
              <a:rPr lang="en-US" sz="2400" dirty="0" smtClean="0"/>
            </a:br>
            <a:r>
              <a:rPr lang="en-US" sz="2400" dirty="0">
                <a:hlinkClick r:id="rId5" tooltip="http://aka.ms/W5yya8"/>
              </a:rPr>
              <a:t>http://</a:t>
            </a:r>
            <a:r>
              <a:rPr lang="en-US" sz="2400" dirty="0" smtClean="0">
                <a:hlinkClick r:id="rId5" tooltip="http://aka.ms/W5yya8"/>
              </a:rPr>
              <a:t>aka.ms/W5yya8</a:t>
            </a:r>
            <a:endParaRPr lang="en-US" sz="2400" dirty="0" smtClean="0"/>
          </a:p>
          <a:p>
            <a:pPr marL="571500" indent="-571500">
              <a:buFont typeface="Arial" panose="020B0604020202020204" pitchFamily="34" charset="0"/>
              <a:buChar char="•"/>
            </a:pPr>
            <a:r>
              <a:rPr lang="en-US" sz="2400" dirty="0" smtClean="0"/>
              <a:t>Brady Gaster – Connecting Web Sites &amp; On-</a:t>
            </a:r>
            <a:r>
              <a:rPr lang="en-US" sz="2400" dirty="0" err="1" smtClean="0"/>
              <a:t>Prem</a:t>
            </a:r>
            <a:r>
              <a:rPr lang="en-US" sz="2400" dirty="0" smtClean="0"/>
              <a:t> (TechEd NA)</a:t>
            </a:r>
            <a:br>
              <a:rPr lang="en-US" sz="2400" dirty="0" smtClean="0"/>
            </a:br>
            <a:r>
              <a:rPr lang="en-US" sz="2400" dirty="0">
                <a:hlinkClick r:id="rId6" tooltip="http://aka.ms/WebSitesAndOnPrem"/>
              </a:rPr>
              <a:t>http://</a:t>
            </a:r>
            <a:r>
              <a:rPr lang="en-US" sz="2400" dirty="0" smtClean="0">
                <a:hlinkClick r:id="rId6" tooltip="http://aka.ms/WebSitesAndOnPrem"/>
              </a:rPr>
              <a:t>aka.ms/WebSitesAndOnPrem</a:t>
            </a:r>
            <a:endParaRPr lang="en-US" sz="2400" dirty="0" smtClean="0"/>
          </a:p>
          <a:p>
            <a:pPr marL="571500" indent="-571500">
              <a:buFont typeface="Arial" panose="020B0604020202020204" pitchFamily="34" charset="0"/>
              <a:buChar char="•"/>
            </a:pPr>
            <a:r>
              <a:rPr lang="en-US" sz="2400" dirty="0" smtClean="0"/>
              <a:t>Vittorio and Clemens Discuss Windows Azure </a:t>
            </a:r>
            <a:r>
              <a:rPr lang="en-US" sz="2400" dirty="0"/>
              <a:t>Active Directory</a:t>
            </a:r>
            <a:br>
              <a:rPr lang="en-US" sz="2400" dirty="0"/>
            </a:br>
            <a:r>
              <a:rPr lang="en-US" sz="2400" dirty="0">
                <a:hlinkClick r:id="rId7"/>
              </a:rPr>
              <a:t>http://</a:t>
            </a:r>
            <a:r>
              <a:rPr lang="en-US" sz="2400" dirty="0" smtClean="0">
                <a:hlinkClick r:id="rId7"/>
              </a:rPr>
              <a:t>aka.ms/waadonch9subscribe</a:t>
            </a:r>
            <a:endParaRPr lang="en-US" sz="2400" dirty="0" smtClean="0"/>
          </a:p>
        </p:txBody>
      </p:sp>
    </p:spTree>
    <p:extLst>
      <p:ext uri="{BB962C8B-B14F-4D97-AF65-F5344CB8AC3E}">
        <p14:creationId xmlns:p14="http://schemas.microsoft.com/office/powerpoint/2010/main" val="344598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69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Introductions</a:t>
            </a:r>
            <a:endParaRPr lang="en-US"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237" y="2278062"/>
            <a:ext cx="1752600" cy="2580455"/>
          </a:xfrm>
          <a:prstGeom prst="rect">
            <a:avLst/>
          </a:prstGeom>
        </p:spPr>
      </p:pic>
      <p:sp>
        <p:nvSpPr>
          <p:cNvPr id="10" name="Rectangle 9"/>
          <p:cNvSpPr/>
          <p:nvPr/>
        </p:nvSpPr>
        <p:spPr bwMode="auto">
          <a:xfrm>
            <a:off x="2330263" y="2290432"/>
            <a:ext cx="9831574" cy="448343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dirty="0" err="1" smtClean="0">
                <a:solidFill>
                  <a:schemeClr val="bg1"/>
                </a:solidFill>
                <a:latin typeface="Consolas" panose="020B0609020204030204" pitchFamily="49" charset="0"/>
                <a:ea typeface="Segoe UI" pitchFamily="34" charset="0"/>
                <a:cs typeface="Consolas" panose="020B0609020204030204" pitchFamily="49" charset="0"/>
              </a:rPr>
              <a:t>var</a:t>
            </a:r>
            <a:r>
              <a:rPr lang="en-US" dirty="0" smtClean="0">
                <a:solidFill>
                  <a:schemeClr val="bg1"/>
                </a:solidFill>
                <a:latin typeface="Consolas" panose="020B0609020204030204" pitchFamily="49" charset="0"/>
                <a:ea typeface="Segoe UI" pitchFamily="34" charset="0"/>
                <a:cs typeface="Consolas" panose="020B0609020204030204" pitchFamily="49" charset="0"/>
              </a:rPr>
              <a:t> </a:t>
            </a:r>
            <a:r>
              <a:rPr lang="en-US" dirty="0" err="1" smtClean="0">
                <a:solidFill>
                  <a:schemeClr val="bg1"/>
                </a:solidFill>
                <a:latin typeface="Consolas" panose="020B0609020204030204" pitchFamily="49" charset="0"/>
                <a:ea typeface="Segoe UI" pitchFamily="34" charset="0"/>
                <a:cs typeface="Consolas" panose="020B0609020204030204" pitchFamily="49" charset="0"/>
              </a:rPr>
              <a:t>bradyGaster</a:t>
            </a:r>
            <a:r>
              <a:rPr lang="en-US" dirty="0" smtClean="0">
                <a:solidFill>
                  <a:schemeClr val="bg1"/>
                </a:solidFill>
                <a:latin typeface="Consolas" panose="020B0609020204030204" pitchFamily="49" charset="0"/>
                <a:ea typeface="Segoe UI" pitchFamily="34" charset="0"/>
                <a:cs typeface="Consolas" panose="020B0609020204030204" pitchFamily="49" charset="0"/>
              </a:rPr>
              <a:t> = new Person()</a:t>
            </a:r>
          </a:p>
          <a:p>
            <a:pPr defTabSz="932472" fontAlgn="base">
              <a:lnSpc>
                <a:spcPct val="90000"/>
              </a:lnSpc>
              <a:spcBef>
                <a:spcPct val="0"/>
              </a:spcBef>
              <a:spcAft>
                <a:spcPct val="0"/>
              </a:spcAft>
            </a:pPr>
            <a:r>
              <a:rPr lang="en-US" dirty="0" smtClean="0">
                <a:solidFill>
                  <a:schemeClr val="bg1"/>
                </a:solidFill>
                <a:latin typeface="Consolas" panose="020B0609020204030204" pitchFamily="49" charset="0"/>
                <a:ea typeface="Segoe UI" pitchFamily="34" charset="0"/>
                <a:cs typeface="Consolas" panose="020B0609020204030204" pitchFamily="49" charset="0"/>
              </a:rPr>
              <a:t>  .</a:t>
            </a:r>
            <a:r>
              <a:rPr lang="en-US" dirty="0" err="1" smtClean="0">
                <a:solidFill>
                  <a:schemeClr val="bg1"/>
                </a:solidFill>
                <a:latin typeface="Consolas" panose="020B0609020204030204" pitchFamily="49" charset="0"/>
                <a:ea typeface="Segoe UI" pitchFamily="34" charset="0"/>
                <a:cs typeface="Consolas" panose="020B0609020204030204" pitchFamily="49" charset="0"/>
              </a:rPr>
              <a:t>WithTitle</a:t>
            </a:r>
            <a:r>
              <a:rPr lang="en-US" dirty="0" smtClean="0">
                <a:solidFill>
                  <a:schemeClr val="bg1"/>
                </a:solidFill>
                <a:latin typeface="Consolas" panose="020B0609020204030204" pitchFamily="49" charset="0"/>
                <a:ea typeface="Segoe UI" pitchFamily="34" charset="0"/>
                <a:cs typeface="Consolas" panose="020B0609020204030204" pitchFamily="49" charset="0"/>
              </a:rPr>
              <a:t>(“Windows Azure Technical Evangelist”)</a:t>
            </a:r>
          </a:p>
          <a:p>
            <a:pPr defTabSz="932472" fontAlgn="base">
              <a:lnSpc>
                <a:spcPct val="90000"/>
              </a:lnSpc>
              <a:spcBef>
                <a:spcPct val="0"/>
              </a:spcBef>
              <a:spcAft>
                <a:spcPct val="0"/>
              </a:spcAft>
            </a:pPr>
            <a:r>
              <a:rPr lang="en-US" dirty="0" smtClean="0">
                <a:solidFill>
                  <a:schemeClr val="bg1"/>
                </a:solidFill>
                <a:latin typeface="Consolas" panose="020B0609020204030204" pitchFamily="49" charset="0"/>
                <a:ea typeface="Segoe UI" pitchFamily="34" charset="0"/>
                <a:cs typeface="Consolas" panose="020B0609020204030204" pitchFamily="49" charset="0"/>
              </a:rPr>
              <a:t>  .</a:t>
            </a:r>
            <a:r>
              <a:rPr lang="en-US" dirty="0" err="1" smtClean="0">
                <a:solidFill>
                  <a:schemeClr val="bg1"/>
                </a:solidFill>
                <a:latin typeface="Consolas" panose="020B0609020204030204" pitchFamily="49" charset="0"/>
                <a:ea typeface="Segoe UI" pitchFamily="34" charset="0"/>
                <a:cs typeface="Consolas" panose="020B0609020204030204" pitchFamily="49" charset="0"/>
              </a:rPr>
              <a:t>ContactMethods</a:t>
            </a:r>
            <a:r>
              <a:rPr lang="en-US" dirty="0" smtClean="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dirty="0">
                <a:solidFill>
                  <a:schemeClr val="bg1"/>
                </a:solidFill>
                <a:latin typeface="Consolas" panose="020B0609020204030204" pitchFamily="49" charset="0"/>
                <a:ea typeface="Segoe UI" pitchFamily="34" charset="0"/>
                <a:cs typeface="Consolas" panose="020B0609020204030204" pitchFamily="49" charset="0"/>
              </a:rPr>
              <a:t>	</a:t>
            </a:r>
            <a:r>
              <a:rPr lang="en-US" dirty="0" smtClean="0">
                <a:solidFill>
                  <a:schemeClr val="bg1"/>
                </a:solidFill>
                <a:latin typeface="Consolas" panose="020B0609020204030204" pitchFamily="49" charset="0"/>
                <a:ea typeface="Segoe UI" pitchFamily="34" charset="0"/>
                <a:cs typeface="Consolas" panose="020B0609020204030204" pitchFamily="49" charset="0"/>
              </a:rPr>
              <a:t>{ type: “Twitter”, value: “@</a:t>
            </a:r>
            <a:r>
              <a:rPr lang="en-US" dirty="0" err="1" smtClean="0">
                <a:solidFill>
                  <a:schemeClr val="bg1"/>
                </a:solidFill>
                <a:latin typeface="Consolas" panose="020B0609020204030204" pitchFamily="49" charset="0"/>
                <a:ea typeface="Segoe UI" pitchFamily="34" charset="0"/>
                <a:cs typeface="Consolas" panose="020B0609020204030204" pitchFamily="49" charset="0"/>
              </a:rPr>
              <a:t>bradygaster</a:t>
            </a:r>
            <a:r>
              <a:rPr lang="en-US" dirty="0" smtClean="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dirty="0">
                <a:solidFill>
                  <a:schemeClr val="bg1"/>
                </a:solidFill>
                <a:latin typeface="Consolas" panose="020B0609020204030204" pitchFamily="49" charset="0"/>
                <a:ea typeface="Segoe UI" pitchFamily="34" charset="0"/>
                <a:cs typeface="Consolas" panose="020B0609020204030204" pitchFamily="49" charset="0"/>
              </a:rPr>
              <a:t>	</a:t>
            </a:r>
            <a:r>
              <a:rPr lang="en-US" dirty="0" smtClean="0">
                <a:solidFill>
                  <a:schemeClr val="bg1"/>
                </a:solidFill>
                <a:latin typeface="Consolas" panose="020B0609020204030204" pitchFamily="49" charset="0"/>
                <a:ea typeface="Segoe UI" pitchFamily="34" charset="0"/>
                <a:cs typeface="Consolas" panose="020B0609020204030204" pitchFamily="49" charset="0"/>
              </a:rPr>
              <a:t>{ </a:t>
            </a:r>
            <a:r>
              <a:rPr lang="en-US" dirty="0">
                <a:solidFill>
                  <a:schemeClr val="bg1"/>
                </a:solidFill>
                <a:latin typeface="Consolas" panose="020B0609020204030204" pitchFamily="49" charset="0"/>
                <a:ea typeface="Segoe UI" pitchFamily="34" charset="0"/>
                <a:cs typeface="Consolas" panose="020B0609020204030204" pitchFamily="49" charset="0"/>
              </a:rPr>
              <a:t>type: </a:t>
            </a:r>
            <a:r>
              <a:rPr lang="en-US" dirty="0" smtClean="0">
                <a:solidFill>
                  <a:schemeClr val="bg1"/>
                </a:solidFill>
                <a:latin typeface="Consolas" panose="020B0609020204030204" pitchFamily="49" charset="0"/>
                <a:ea typeface="Segoe UI" pitchFamily="34" charset="0"/>
                <a:cs typeface="Consolas" panose="020B0609020204030204" pitchFamily="49" charset="0"/>
              </a:rPr>
              <a:t>“Blog”, value: “www.bradygaster.com”},</a:t>
            </a:r>
          </a:p>
          <a:p>
            <a:pPr defTabSz="932472" fontAlgn="base">
              <a:lnSpc>
                <a:spcPct val="90000"/>
              </a:lnSpc>
              <a:spcBef>
                <a:spcPct val="0"/>
              </a:spcBef>
              <a:spcAft>
                <a:spcPct val="0"/>
              </a:spcAft>
            </a:pPr>
            <a:r>
              <a:rPr lang="en-US" dirty="0">
                <a:solidFill>
                  <a:schemeClr val="bg1"/>
                </a:solidFill>
                <a:latin typeface="Consolas" panose="020B0609020204030204" pitchFamily="49" charset="0"/>
                <a:ea typeface="Segoe UI" pitchFamily="34" charset="0"/>
                <a:cs typeface="Consolas" panose="020B0609020204030204" pitchFamily="49" charset="0"/>
              </a:rPr>
              <a:t>	</a:t>
            </a:r>
            <a:r>
              <a:rPr lang="en-US" dirty="0" smtClean="0">
                <a:solidFill>
                  <a:schemeClr val="bg1"/>
                </a:solidFill>
                <a:latin typeface="Consolas" panose="020B0609020204030204" pitchFamily="49" charset="0"/>
                <a:ea typeface="Segoe UI" pitchFamily="34" charset="0"/>
                <a:cs typeface="Consolas" panose="020B0609020204030204" pitchFamily="49" charset="0"/>
              </a:rPr>
              <a:t>{ </a:t>
            </a:r>
            <a:r>
              <a:rPr lang="en-US" dirty="0">
                <a:solidFill>
                  <a:schemeClr val="bg1"/>
                </a:solidFill>
                <a:latin typeface="Consolas" panose="020B0609020204030204" pitchFamily="49" charset="0"/>
                <a:ea typeface="Segoe UI" pitchFamily="34" charset="0"/>
                <a:cs typeface="Consolas" panose="020B0609020204030204" pitchFamily="49" charset="0"/>
              </a:rPr>
              <a:t>type: </a:t>
            </a:r>
            <a:r>
              <a:rPr lang="en-US" dirty="0" smtClean="0">
                <a:solidFill>
                  <a:schemeClr val="bg1"/>
                </a:solidFill>
                <a:latin typeface="Consolas" panose="020B0609020204030204" pitchFamily="49" charset="0"/>
                <a:ea typeface="Segoe UI" pitchFamily="34" charset="0"/>
                <a:cs typeface="Consolas" panose="020B0609020204030204" pitchFamily="49" charset="0"/>
              </a:rPr>
              <a:t>“Email”, value: “bradyg@microsoft.com”})</a:t>
            </a:r>
            <a:endParaRPr lang="en-US" dirty="0">
              <a:solidFill>
                <a:schemeClr val="bg1"/>
              </a:solidFill>
              <a:latin typeface="Consolas" panose="020B0609020204030204" pitchFamily="49" charset="0"/>
              <a:ea typeface="Segoe UI" pitchFamily="34" charset="0"/>
              <a:cs typeface="Consolas" panose="020B0609020204030204" pitchFamily="49" charset="0"/>
            </a:endParaRPr>
          </a:p>
          <a:p>
            <a:pPr defTabSz="932472" fontAlgn="base">
              <a:lnSpc>
                <a:spcPct val="90000"/>
              </a:lnSpc>
              <a:spcBef>
                <a:spcPct val="0"/>
              </a:spcBef>
              <a:spcAft>
                <a:spcPct val="0"/>
              </a:spcAft>
            </a:pPr>
            <a:r>
              <a:rPr lang="en-US" dirty="0" smtClean="0">
                <a:solidFill>
                  <a:schemeClr val="bg1"/>
                </a:solidFill>
                <a:latin typeface="Consolas" panose="020B0609020204030204" pitchFamily="49" charset="0"/>
                <a:ea typeface="Segoe UI" pitchFamily="34" charset="0"/>
                <a:cs typeface="Consolas" panose="020B0609020204030204" pitchFamily="49" charset="0"/>
              </a:rPr>
              <a:t>  .</a:t>
            </a:r>
            <a:r>
              <a:rPr lang="en-US" dirty="0" err="1" smtClean="0">
                <a:solidFill>
                  <a:schemeClr val="bg1"/>
                </a:solidFill>
                <a:latin typeface="Consolas" panose="020B0609020204030204" pitchFamily="49" charset="0"/>
                <a:ea typeface="Segoe UI" pitchFamily="34" charset="0"/>
                <a:cs typeface="Consolas" panose="020B0609020204030204" pitchFamily="49" charset="0"/>
              </a:rPr>
              <a:t>HasSpouse</a:t>
            </a:r>
            <a:r>
              <a:rPr lang="en-US" dirty="0" smtClean="0">
                <a:solidFill>
                  <a:schemeClr val="bg1"/>
                </a:solidFill>
                <a:latin typeface="Consolas" panose="020B0609020204030204" pitchFamily="49" charset="0"/>
                <a:ea typeface="Segoe UI" pitchFamily="34" charset="0"/>
                <a:cs typeface="Consolas" panose="020B0609020204030204" pitchFamily="49" charset="0"/>
              </a:rPr>
              <a:t>({ name: “Gina”})</a:t>
            </a:r>
          </a:p>
          <a:p>
            <a:pPr defTabSz="932472" fontAlgn="base">
              <a:lnSpc>
                <a:spcPct val="90000"/>
              </a:lnSpc>
              <a:spcBef>
                <a:spcPct val="0"/>
              </a:spcBef>
              <a:spcAft>
                <a:spcPct val="0"/>
              </a:spcAft>
            </a:pPr>
            <a:r>
              <a:rPr lang="en-US" dirty="0">
                <a:solidFill>
                  <a:schemeClr val="bg1"/>
                </a:solidFill>
                <a:latin typeface="Consolas" panose="020B0609020204030204" pitchFamily="49" charset="0"/>
                <a:ea typeface="Segoe UI" pitchFamily="34" charset="0"/>
                <a:cs typeface="Consolas" panose="020B0609020204030204" pitchFamily="49" charset="0"/>
              </a:rPr>
              <a:t> </a:t>
            </a:r>
            <a:r>
              <a:rPr lang="en-US" dirty="0" smtClean="0">
                <a:solidFill>
                  <a:schemeClr val="bg1"/>
                </a:solidFill>
                <a:latin typeface="Consolas" panose="020B0609020204030204" pitchFamily="49" charset="0"/>
                <a:ea typeface="Segoe UI" pitchFamily="34" charset="0"/>
                <a:cs typeface="Consolas" panose="020B0609020204030204" pitchFamily="49" charset="0"/>
              </a:rPr>
              <a:t> .</a:t>
            </a:r>
            <a:r>
              <a:rPr lang="en-US" dirty="0" err="1" smtClean="0">
                <a:solidFill>
                  <a:schemeClr val="bg1"/>
                </a:solidFill>
                <a:latin typeface="Consolas" panose="020B0609020204030204" pitchFamily="49" charset="0"/>
                <a:ea typeface="Segoe UI" pitchFamily="34" charset="0"/>
                <a:cs typeface="Consolas" panose="020B0609020204030204" pitchFamily="49" charset="0"/>
              </a:rPr>
              <a:t>HasKids</a:t>
            </a:r>
            <a:r>
              <a:rPr lang="en-US" dirty="0" smtClean="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dirty="0">
                <a:solidFill>
                  <a:schemeClr val="bg1"/>
                </a:solidFill>
                <a:latin typeface="Consolas" panose="020B0609020204030204" pitchFamily="49" charset="0"/>
                <a:ea typeface="Segoe UI" pitchFamily="34" charset="0"/>
                <a:cs typeface="Consolas" panose="020B0609020204030204" pitchFamily="49" charset="0"/>
              </a:rPr>
              <a:t>	</a:t>
            </a:r>
            <a:r>
              <a:rPr lang="en-US" dirty="0" smtClean="0">
                <a:solidFill>
                  <a:schemeClr val="bg1"/>
                </a:solidFill>
                <a:latin typeface="Consolas" panose="020B0609020204030204" pitchFamily="49" charset="0"/>
                <a:ea typeface="Segoe UI" pitchFamily="34" charset="0"/>
                <a:cs typeface="Consolas" panose="020B0609020204030204" pitchFamily="49" charset="0"/>
              </a:rPr>
              <a:t>{ gender: “Male”, name: “Gabriel”, age: 5},</a:t>
            </a:r>
          </a:p>
          <a:p>
            <a:pPr defTabSz="932472" fontAlgn="base">
              <a:lnSpc>
                <a:spcPct val="90000"/>
              </a:lnSpc>
              <a:spcBef>
                <a:spcPct val="0"/>
              </a:spcBef>
              <a:spcAft>
                <a:spcPct val="0"/>
              </a:spcAft>
            </a:pPr>
            <a:r>
              <a:rPr lang="en-US" dirty="0">
                <a:solidFill>
                  <a:schemeClr val="bg1"/>
                </a:solidFill>
                <a:latin typeface="Consolas" panose="020B0609020204030204" pitchFamily="49" charset="0"/>
                <a:ea typeface="Segoe UI" pitchFamily="34" charset="0"/>
                <a:cs typeface="Consolas" panose="020B0609020204030204" pitchFamily="49" charset="0"/>
              </a:rPr>
              <a:t>	</a:t>
            </a:r>
            <a:r>
              <a:rPr lang="en-US" dirty="0" smtClean="0">
                <a:solidFill>
                  <a:schemeClr val="bg1"/>
                </a:solidFill>
                <a:latin typeface="Consolas" panose="020B0609020204030204" pitchFamily="49" charset="0"/>
                <a:ea typeface="Segoe UI" pitchFamily="34" charset="0"/>
                <a:cs typeface="Consolas" panose="020B0609020204030204" pitchFamily="49" charset="0"/>
              </a:rPr>
              <a:t>{ </a:t>
            </a:r>
            <a:r>
              <a:rPr lang="en-US" dirty="0">
                <a:solidFill>
                  <a:schemeClr val="bg1"/>
                </a:solidFill>
                <a:latin typeface="Consolas" panose="020B0609020204030204" pitchFamily="49" charset="0"/>
                <a:ea typeface="Segoe UI" pitchFamily="34" charset="0"/>
                <a:cs typeface="Consolas" panose="020B0609020204030204" pitchFamily="49" charset="0"/>
              </a:rPr>
              <a:t>gender: “Male”, name: </a:t>
            </a:r>
            <a:r>
              <a:rPr lang="en-US" dirty="0" smtClean="0">
                <a:solidFill>
                  <a:schemeClr val="bg1"/>
                </a:solidFill>
                <a:latin typeface="Consolas" panose="020B0609020204030204" pitchFamily="49" charset="0"/>
                <a:ea typeface="Segoe UI" pitchFamily="34" charset="0"/>
                <a:cs typeface="Consolas" panose="020B0609020204030204" pitchFamily="49" charset="0"/>
              </a:rPr>
              <a:t>“Lucas”, </a:t>
            </a:r>
            <a:r>
              <a:rPr lang="en-US" dirty="0">
                <a:solidFill>
                  <a:schemeClr val="bg1"/>
                </a:solidFill>
                <a:latin typeface="Consolas" panose="020B0609020204030204" pitchFamily="49" charset="0"/>
                <a:ea typeface="Segoe UI" pitchFamily="34" charset="0"/>
                <a:cs typeface="Consolas" panose="020B0609020204030204" pitchFamily="49" charset="0"/>
              </a:rPr>
              <a:t>age: </a:t>
            </a:r>
            <a:r>
              <a:rPr lang="en-US" dirty="0" smtClean="0">
                <a:solidFill>
                  <a:schemeClr val="bg1"/>
                </a:solidFill>
                <a:latin typeface="Consolas" panose="020B0609020204030204" pitchFamily="49" charset="0"/>
                <a:ea typeface="Segoe UI" pitchFamily="34" charset="0"/>
                <a:cs typeface="Consolas" panose="020B0609020204030204" pitchFamily="49" charset="0"/>
              </a:rPr>
              <a:t>2})</a:t>
            </a:r>
          </a:p>
          <a:p>
            <a:pPr defTabSz="932472" fontAlgn="base">
              <a:lnSpc>
                <a:spcPct val="90000"/>
              </a:lnSpc>
              <a:spcBef>
                <a:spcPct val="0"/>
              </a:spcBef>
              <a:spcAft>
                <a:spcPct val="0"/>
              </a:spcAft>
            </a:pPr>
            <a:r>
              <a:rPr lang="en-US" dirty="0">
                <a:solidFill>
                  <a:schemeClr val="bg1"/>
                </a:solidFill>
                <a:latin typeface="Consolas" panose="020B0609020204030204" pitchFamily="49" charset="0"/>
                <a:ea typeface="Segoe UI" pitchFamily="34" charset="0"/>
                <a:cs typeface="Consolas" panose="020B0609020204030204" pitchFamily="49" charset="0"/>
              </a:rPr>
              <a:t> </a:t>
            </a:r>
            <a:r>
              <a:rPr lang="en-US" dirty="0" smtClean="0">
                <a:solidFill>
                  <a:schemeClr val="bg1"/>
                </a:solidFill>
                <a:latin typeface="Consolas" panose="020B0609020204030204" pitchFamily="49" charset="0"/>
                <a:ea typeface="Segoe UI" pitchFamily="34" charset="0"/>
                <a:cs typeface="Consolas" panose="020B0609020204030204" pitchFamily="49" charset="0"/>
              </a:rPr>
              <a:t> .</a:t>
            </a:r>
            <a:r>
              <a:rPr lang="en-US" dirty="0" err="1" smtClean="0">
                <a:solidFill>
                  <a:schemeClr val="bg1"/>
                </a:solidFill>
                <a:latin typeface="Consolas" panose="020B0609020204030204" pitchFamily="49" charset="0"/>
                <a:ea typeface="Segoe UI" pitchFamily="34" charset="0"/>
                <a:cs typeface="Consolas" panose="020B0609020204030204" pitchFamily="49" charset="0"/>
              </a:rPr>
              <a:t>HasPets</a:t>
            </a:r>
            <a:r>
              <a:rPr lang="en-US" dirty="0" smtClean="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dirty="0">
                <a:solidFill>
                  <a:schemeClr val="bg1"/>
                </a:solidFill>
                <a:latin typeface="Consolas" panose="020B0609020204030204" pitchFamily="49" charset="0"/>
                <a:ea typeface="Segoe UI" pitchFamily="34" charset="0"/>
                <a:cs typeface="Consolas" panose="020B0609020204030204" pitchFamily="49" charset="0"/>
              </a:rPr>
              <a:t>	</a:t>
            </a:r>
            <a:r>
              <a:rPr lang="en-US" dirty="0" smtClean="0">
                <a:solidFill>
                  <a:schemeClr val="bg1"/>
                </a:solidFill>
                <a:latin typeface="Consolas" panose="020B0609020204030204" pitchFamily="49" charset="0"/>
                <a:ea typeface="Segoe UI" pitchFamily="34" charset="0"/>
                <a:cs typeface="Consolas" panose="020B0609020204030204" pitchFamily="49" charset="0"/>
              </a:rPr>
              <a:t>{ type: “Dog”, breed: “Chihuahua”, name: “Lola”},</a:t>
            </a:r>
          </a:p>
          <a:p>
            <a:pPr defTabSz="932472" fontAlgn="base">
              <a:lnSpc>
                <a:spcPct val="90000"/>
              </a:lnSpc>
              <a:spcBef>
                <a:spcPct val="0"/>
              </a:spcBef>
              <a:spcAft>
                <a:spcPct val="0"/>
              </a:spcAft>
            </a:pPr>
            <a:r>
              <a:rPr lang="en-US" dirty="0">
                <a:solidFill>
                  <a:schemeClr val="bg1"/>
                </a:solidFill>
                <a:latin typeface="Consolas" panose="020B0609020204030204" pitchFamily="49" charset="0"/>
                <a:ea typeface="Segoe UI" pitchFamily="34" charset="0"/>
                <a:cs typeface="Consolas" panose="020B0609020204030204" pitchFamily="49" charset="0"/>
              </a:rPr>
              <a:t>	{ type: “Dog”, breed: “Chihuahua”, name: </a:t>
            </a:r>
            <a:r>
              <a:rPr lang="en-US" dirty="0" smtClean="0">
                <a:solidFill>
                  <a:schemeClr val="bg1"/>
                </a:solidFill>
                <a:latin typeface="Consolas" panose="020B0609020204030204" pitchFamily="49" charset="0"/>
                <a:ea typeface="Segoe UI" pitchFamily="34" charset="0"/>
                <a:cs typeface="Consolas" panose="020B0609020204030204" pitchFamily="49" charset="0"/>
              </a:rPr>
              <a:t>“Nico”})</a:t>
            </a:r>
          </a:p>
          <a:p>
            <a:pPr defTabSz="932472" fontAlgn="base">
              <a:lnSpc>
                <a:spcPct val="90000"/>
              </a:lnSpc>
              <a:spcBef>
                <a:spcPct val="0"/>
              </a:spcBef>
              <a:spcAft>
                <a:spcPct val="0"/>
              </a:spcAft>
            </a:pPr>
            <a:r>
              <a:rPr lang="en-US" dirty="0" smtClean="0">
                <a:solidFill>
                  <a:schemeClr val="bg1"/>
                </a:solidFill>
                <a:latin typeface="Consolas" panose="020B0609020204030204" pitchFamily="49" charset="0"/>
                <a:ea typeface="Segoe UI" pitchFamily="34" charset="0"/>
                <a:cs typeface="Consolas" panose="020B0609020204030204" pitchFamily="49" charset="0"/>
              </a:rPr>
              <a:t>  .</a:t>
            </a:r>
            <a:r>
              <a:rPr lang="en-US" dirty="0" err="1" smtClean="0">
                <a:solidFill>
                  <a:schemeClr val="bg1"/>
                </a:solidFill>
                <a:latin typeface="Consolas" panose="020B0609020204030204" pitchFamily="49" charset="0"/>
                <a:ea typeface="Segoe UI" pitchFamily="34" charset="0"/>
                <a:cs typeface="Consolas" panose="020B0609020204030204" pitchFamily="49" charset="0"/>
              </a:rPr>
              <a:t>HasHobbies</a:t>
            </a:r>
            <a:r>
              <a:rPr lang="en-US" dirty="0" smtClean="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dirty="0" smtClean="0">
                <a:solidFill>
                  <a:schemeClr val="bg1"/>
                </a:solidFill>
                <a:latin typeface="Consolas" panose="020B0609020204030204" pitchFamily="49" charset="0"/>
                <a:ea typeface="Segoe UI" pitchFamily="34" charset="0"/>
                <a:cs typeface="Consolas" panose="020B0609020204030204" pitchFamily="49" charset="0"/>
              </a:rPr>
              <a:t>	new Guitar(“Fender Stratocaster”),</a:t>
            </a:r>
          </a:p>
          <a:p>
            <a:pPr defTabSz="932472" fontAlgn="base">
              <a:lnSpc>
                <a:spcPct val="90000"/>
              </a:lnSpc>
              <a:spcBef>
                <a:spcPct val="0"/>
              </a:spcBef>
              <a:spcAft>
                <a:spcPct val="0"/>
              </a:spcAft>
            </a:pPr>
            <a:r>
              <a:rPr lang="en-US" dirty="0" smtClean="0">
                <a:solidFill>
                  <a:schemeClr val="bg1"/>
                </a:solidFill>
                <a:latin typeface="Consolas" panose="020B0609020204030204" pitchFamily="49" charset="0"/>
                <a:ea typeface="Segoe UI" pitchFamily="34" charset="0"/>
                <a:cs typeface="Consolas" panose="020B0609020204030204" pitchFamily="49" charset="0"/>
              </a:rPr>
              <a:t>	new </a:t>
            </a:r>
            <a:r>
              <a:rPr lang="en-US" dirty="0">
                <a:solidFill>
                  <a:schemeClr val="bg1"/>
                </a:solidFill>
                <a:latin typeface="Consolas" panose="020B0609020204030204" pitchFamily="49" charset="0"/>
                <a:ea typeface="Segoe UI" pitchFamily="34" charset="0"/>
                <a:cs typeface="Consolas" panose="020B0609020204030204" pitchFamily="49" charset="0"/>
              </a:rPr>
              <a:t>Guitar</a:t>
            </a:r>
            <a:r>
              <a:rPr lang="en-US" dirty="0" smtClean="0">
                <a:solidFill>
                  <a:schemeClr val="bg1"/>
                </a:solidFill>
                <a:latin typeface="Consolas" panose="020B0609020204030204" pitchFamily="49" charset="0"/>
                <a:ea typeface="Segoe UI" pitchFamily="34" charset="0"/>
                <a:cs typeface="Consolas" panose="020B0609020204030204" pitchFamily="49" charset="0"/>
              </a:rPr>
              <a:t>(“</a:t>
            </a:r>
            <a:r>
              <a:rPr lang="en-US" dirty="0" err="1" smtClean="0">
                <a:solidFill>
                  <a:schemeClr val="bg1"/>
                </a:solidFill>
                <a:latin typeface="Consolas" panose="020B0609020204030204" pitchFamily="49" charset="0"/>
                <a:ea typeface="Segoe UI" pitchFamily="34" charset="0"/>
                <a:cs typeface="Consolas" panose="020B0609020204030204" pitchFamily="49" charset="0"/>
              </a:rPr>
              <a:t>Gretsch</a:t>
            </a:r>
            <a:r>
              <a:rPr lang="en-US" dirty="0" smtClean="0">
                <a:solidFill>
                  <a:schemeClr val="bg1"/>
                </a:solidFill>
                <a:latin typeface="Consolas" panose="020B0609020204030204" pitchFamily="49" charset="0"/>
                <a:ea typeface="Segoe UI" pitchFamily="34" charset="0"/>
                <a:cs typeface="Consolas" panose="020B0609020204030204" pitchFamily="49" charset="0"/>
              </a:rPr>
              <a:t> Historic”),</a:t>
            </a:r>
          </a:p>
          <a:p>
            <a:pPr defTabSz="932472" fontAlgn="base">
              <a:lnSpc>
                <a:spcPct val="90000"/>
              </a:lnSpc>
              <a:spcBef>
                <a:spcPct val="0"/>
              </a:spcBef>
              <a:spcAft>
                <a:spcPct val="0"/>
              </a:spcAft>
            </a:pPr>
            <a:r>
              <a:rPr lang="en-US" dirty="0">
                <a:solidFill>
                  <a:schemeClr val="bg1"/>
                </a:solidFill>
                <a:latin typeface="Consolas" panose="020B0609020204030204" pitchFamily="49" charset="0"/>
                <a:ea typeface="Segoe UI" pitchFamily="34" charset="0"/>
                <a:cs typeface="Consolas" panose="020B0609020204030204" pitchFamily="49" charset="0"/>
              </a:rPr>
              <a:t>	</a:t>
            </a:r>
            <a:r>
              <a:rPr lang="en-US" dirty="0" smtClean="0">
                <a:solidFill>
                  <a:schemeClr val="bg1"/>
                </a:solidFill>
                <a:latin typeface="Consolas" panose="020B0609020204030204" pitchFamily="49" charset="0"/>
                <a:ea typeface="Segoe UI" pitchFamily="34" charset="0"/>
                <a:cs typeface="Consolas" panose="020B0609020204030204" pitchFamily="49" charset="0"/>
              </a:rPr>
              <a:t>new Sport(“Frisbee”));</a:t>
            </a:r>
            <a:endParaRPr lang="en-US" dirty="0">
              <a:solidFill>
                <a:schemeClr val="bg1"/>
              </a:solidFill>
              <a:latin typeface="Consolas" panose="020B0609020204030204" pitchFamily="49" charset="0"/>
              <a:ea typeface="Segoe UI" pitchFamily="34" charset="0"/>
              <a:cs typeface="Consolas" panose="020B0609020204030204" pitchFamily="49" charset="0"/>
            </a:endParaRPr>
          </a:p>
        </p:txBody>
      </p:sp>
      <p:sp>
        <p:nvSpPr>
          <p:cNvPr id="19" name="Text Placeholder 2"/>
          <p:cNvSpPr>
            <a:spLocks noGrp="1"/>
          </p:cNvSpPr>
          <p:nvPr>
            <p:ph type="body" sz="quarter" idx="10"/>
          </p:nvPr>
        </p:nvSpPr>
        <p:spPr>
          <a:xfrm>
            <a:off x="274638" y="1211263"/>
            <a:ext cx="11887200" cy="838199"/>
          </a:xfrm>
        </p:spPr>
        <p:txBody>
          <a:bodyPr/>
          <a:lstStyle/>
          <a:p>
            <a:r>
              <a:rPr lang="en-US" dirty="0" smtClean="0"/>
              <a:t>It might help to be a little more Fluent in who I am</a:t>
            </a:r>
            <a:endParaRPr lang="en-US" dirty="0"/>
          </a:p>
        </p:txBody>
      </p:sp>
    </p:spTree>
    <p:extLst>
      <p:ext uri="{BB962C8B-B14F-4D97-AF65-F5344CB8AC3E}">
        <p14:creationId xmlns:p14="http://schemas.microsoft.com/office/powerpoint/2010/main" val="3230908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Sites is a Toy”</a:t>
            </a:r>
            <a:endParaRPr lang="en-US" dirty="0"/>
          </a:p>
        </p:txBody>
      </p:sp>
      <p:sp>
        <p:nvSpPr>
          <p:cNvPr id="3" name="Text Placeholder 2"/>
          <p:cNvSpPr>
            <a:spLocks noGrp="1"/>
          </p:cNvSpPr>
          <p:nvPr>
            <p:ph type="body" sz="quarter" idx="10"/>
          </p:nvPr>
        </p:nvSpPr>
        <p:spPr>
          <a:xfrm>
            <a:off x="274638" y="1211263"/>
            <a:ext cx="11887200" cy="838199"/>
          </a:xfrm>
        </p:spPr>
        <p:txBody>
          <a:bodyPr/>
          <a:lstStyle/>
          <a:p>
            <a:r>
              <a:rPr lang="en-US" dirty="0" smtClean="0"/>
              <a:t>Let’s clear up a few myths about Web Sites</a:t>
            </a:r>
            <a:endParaRPr lang="en-US" dirty="0"/>
          </a:p>
        </p:txBody>
      </p:sp>
      <p:pic>
        <p:nvPicPr>
          <p:cNvPr id="4" name="Picture 2" descr="http://png-5.findicons.com/files/icons/127/sleek_xp_software/300/lego_desig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461" y="3826799"/>
            <a:ext cx="3176576" cy="31765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503237" y="2124076"/>
            <a:ext cx="3800370" cy="81069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It’s for blogs &amp; CMS’s</a:t>
            </a:r>
          </a:p>
        </p:txBody>
      </p:sp>
      <p:sp>
        <p:nvSpPr>
          <p:cNvPr id="6" name="Rectangle 5"/>
          <p:cNvSpPr/>
          <p:nvPr/>
        </p:nvSpPr>
        <p:spPr bwMode="auto">
          <a:xfrm>
            <a:off x="4389437" y="2124674"/>
            <a:ext cx="3800370" cy="81010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Only for startups</a:t>
            </a:r>
          </a:p>
        </p:txBody>
      </p:sp>
      <p:sp>
        <p:nvSpPr>
          <p:cNvPr id="7" name="Rectangle 6"/>
          <p:cNvSpPr/>
          <p:nvPr/>
        </p:nvSpPr>
        <p:spPr bwMode="auto">
          <a:xfrm>
            <a:off x="8275637" y="2124075"/>
            <a:ext cx="3800370" cy="81069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No logging or monitoring</a:t>
            </a:r>
          </a:p>
        </p:txBody>
      </p:sp>
      <p:sp>
        <p:nvSpPr>
          <p:cNvPr id="8" name="Rectangle 7"/>
          <p:cNvSpPr/>
          <p:nvPr/>
        </p:nvSpPr>
        <p:spPr bwMode="auto">
          <a:xfrm>
            <a:off x="4389437" y="3038189"/>
            <a:ext cx="3800370" cy="810699"/>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Lacks on-premises integration</a:t>
            </a:r>
          </a:p>
        </p:txBody>
      </p:sp>
      <p:sp>
        <p:nvSpPr>
          <p:cNvPr id="9" name="Rectangle 8"/>
          <p:cNvSpPr/>
          <p:nvPr/>
        </p:nvSpPr>
        <p:spPr bwMode="auto">
          <a:xfrm>
            <a:off x="503237" y="3038190"/>
            <a:ext cx="3800370" cy="81069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No middle tier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8275637" y="3038189"/>
            <a:ext cx="3800370" cy="81069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Public cloud only</a:t>
            </a:r>
          </a:p>
        </p:txBody>
      </p:sp>
      <p:sp>
        <p:nvSpPr>
          <p:cNvPr id="11" name="&quot;No&quot; Symbol 10"/>
          <p:cNvSpPr/>
          <p:nvPr/>
        </p:nvSpPr>
        <p:spPr bwMode="auto">
          <a:xfrm>
            <a:off x="2983351" y="296897"/>
            <a:ext cx="6469774" cy="6469774"/>
          </a:xfrm>
          <a:prstGeom prst="noSmoking">
            <a:avLst/>
          </a:prstGeom>
          <a:solidFill>
            <a:srgbClr val="FF0000"/>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4337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2" presetClass="entr" presetSubtype="4"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farm9.staticflickr.com/8375/8414938998_789329533b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582" y="1749707"/>
            <a:ext cx="10408640" cy="58548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19" y="296897"/>
            <a:ext cx="12038765" cy="917575"/>
          </a:xfrm>
        </p:spPr>
        <p:txBody>
          <a:bodyPr/>
          <a:lstStyle/>
          <a:p>
            <a:r>
              <a:rPr lang="en-US" dirty="0" smtClean="0"/>
              <a:t>Web Sites is a Tool</a:t>
            </a:r>
            <a:endParaRPr lang="en-US" dirty="0"/>
          </a:p>
        </p:txBody>
      </p:sp>
      <p:sp>
        <p:nvSpPr>
          <p:cNvPr id="3" name="Text Placeholder 2"/>
          <p:cNvSpPr>
            <a:spLocks noGrp="1"/>
          </p:cNvSpPr>
          <p:nvPr>
            <p:ph type="body" sz="quarter" idx="10"/>
          </p:nvPr>
        </p:nvSpPr>
        <p:spPr>
          <a:xfrm>
            <a:off x="274638" y="1212850"/>
            <a:ext cx="11887200" cy="683264"/>
          </a:xfrm>
        </p:spPr>
        <p:txBody>
          <a:bodyPr/>
          <a:lstStyle/>
          <a:p>
            <a:r>
              <a:rPr lang="en-US" sz="3600" dirty="0" smtClean="0"/>
              <a:t>Perfectly capable of helping you //</a:t>
            </a:r>
            <a:r>
              <a:rPr lang="en-US" sz="3600" dirty="0" smtClean="0"/>
              <a:t>build/ </a:t>
            </a:r>
            <a:r>
              <a:rPr lang="en-US" sz="3600" dirty="0" smtClean="0"/>
              <a:t>your enterprise. </a:t>
            </a:r>
            <a:endParaRPr lang="en-US" sz="3200" dirty="0" smtClean="0"/>
          </a:p>
        </p:txBody>
      </p:sp>
    </p:spTree>
    <p:extLst>
      <p:ext uri="{BB962C8B-B14F-4D97-AF65-F5344CB8AC3E}">
        <p14:creationId xmlns:p14="http://schemas.microsoft.com/office/powerpoint/2010/main" val="373594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1026"/>
                                        </p:tgtEl>
                                        <p:attrNameLst>
                                          <p:attrName>ppt_x</p:attrName>
                                        </p:attrNameLst>
                                      </p:cBhvr>
                                      <p:tavLst>
                                        <p:tav tm="0">
                                          <p:val>
                                            <p:strVal val="ppt_x"/>
                                          </p:val>
                                        </p:tav>
                                        <p:tav tm="100000">
                                          <p:val>
                                            <p:strVal val="1+ppt_w/2"/>
                                          </p:val>
                                        </p:tav>
                                      </p:tavLst>
                                    </p:anim>
                                    <p:anim calcmode="lin" valueType="num">
                                      <p:cBhvr additive="base">
                                        <p:cTn id="13" dur="500"/>
                                        <p:tgtEl>
                                          <p:spTgt spid="1026"/>
                                        </p:tgtEl>
                                        <p:attrNameLst>
                                          <p:attrName>ppt_y</p:attrName>
                                        </p:attrNameLst>
                                      </p:cBhvr>
                                      <p:tavLst>
                                        <p:tav tm="0">
                                          <p:val>
                                            <p:strVal val="ppt_y"/>
                                          </p:val>
                                        </p:tav>
                                        <p:tav tm="100000">
                                          <p:val>
                                            <p:strVal val="ppt_y"/>
                                          </p:val>
                                        </p:tav>
                                      </p:tavLst>
                                    </p:anim>
                                    <p:set>
                                      <p:cBhvr>
                                        <p:cTn id="14"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Enterprise Pizza</a:t>
            </a:r>
            <a:endParaRPr lang="en-US" dirty="0"/>
          </a:p>
        </p:txBody>
      </p:sp>
      <p:grpSp>
        <p:nvGrpSpPr>
          <p:cNvPr id="5" name="Group 4"/>
          <p:cNvGrpSpPr/>
          <p:nvPr/>
        </p:nvGrpSpPr>
        <p:grpSpPr>
          <a:xfrm>
            <a:off x="4465637" y="1530698"/>
            <a:ext cx="3505200" cy="5166964"/>
            <a:chOff x="4465637" y="1530698"/>
            <a:chExt cx="3505200" cy="5166964"/>
          </a:xfrm>
          <a:solidFill>
            <a:schemeClr val="accent2"/>
          </a:solidFill>
        </p:grpSpPr>
        <p:sp>
          <p:nvSpPr>
            <p:cNvPr id="8" name="Rectangle 7"/>
            <p:cNvSpPr/>
            <p:nvPr/>
          </p:nvSpPr>
          <p:spPr bwMode="auto">
            <a:xfrm>
              <a:off x="4465637" y="1530698"/>
              <a:ext cx="3505200" cy="51669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Corporate Enterprise</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6" descr="C:\Users\Jonahs\Dropbox\Projects SCOTT\MEET Windows Azure\source\Background\tile-icon-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037" y="2010083"/>
              <a:ext cx="914400" cy="910250"/>
            </a:xfrm>
            <a:prstGeom prst="rect">
              <a:avLst/>
            </a:prstGeom>
            <a:grpFill/>
            <a:ln>
              <a:noFill/>
            </a:ln>
            <a:extLst/>
          </p:spPr>
        </p:pic>
      </p:grpSp>
      <p:grpSp>
        <p:nvGrpSpPr>
          <p:cNvPr id="4" name="Group 3"/>
          <p:cNvGrpSpPr/>
          <p:nvPr/>
        </p:nvGrpSpPr>
        <p:grpSpPr>
          <a:xfrm>
            <a:off x="358255" y="1522760"/>
            <a:ext cx="3505200" cy="5166964"/>
            <a:chOff x="358255" y="1522760"/>
            <a:chExt cx="3505200" cy="5166964"/>
          </a:xfrm>
          <a:solidFill>
            <a:schemeClr val="accent2"/>
          </a:solidFill>
        </p:grpSpPr>
        <p:sp>
          <p:nvSpPr>
            <p:cNvPr id="13" name="Rectangle 12"/>
            <p:cNvSpPr/>
            <p:nvPr/>
          </p:nvSpPr>
          <p:spPr bwMode="auto">
            <a:xfrm>
              <a:off x="358255" y="1522760"/>
              <a:ext cx="3505200" cy="51669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Web Site</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2436" y="1987498"/>
              <a:ext cx="876838" cy="876840"/>
            </a:xfrm>
            <a:prstGeom prst="rect">
              <a:avLst/>
            </a:prstGeom>
            <a:grpFill/>
          </p:spPr>
        </p:pic>
      </p:grpSp>
      <p:grpSp>
        <p:nvGrpSpPr>
          <p:cNvPr id="6" name="Group 5"/>
          <p:cNvGrpSpPr/>
          <p:nvPr/>
        </p:nvGrpSpPr>
        <p:grpSpPr>
          <a:xfrm>
            <a:off x="8656637" y="1530698"/>
            <a:ext cx="3505200" cy="5166964"/>
            <a:chOff x="8656637" y="1530698"/>
            <a:chExt cx="3505200" cy="5166964"/>
          </a:xfrm>
          <a:solidFill>
            <a:schemeClr val="accent2"/>
          </a:solidFill>
        </p:grpSpPr>
        <p:sp>
          <p:nvSpPr>
            <p:cNvPr id="16" name="Rectangle 15"/>
            <p:cNvSpPr/>
            <p:nvPr/>
          </p:nvSpPr>
          <p:spPr bwMode="auto">
            <a:xfrm>
              <a:off x="8656637" y="1530698"/>
              <a:ext cx="3505200" cy="51669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Pizza Parlor Location</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4619" y="2091973"/>
              <a:ext cx="929236" cy="667890"/>
            </a:xfrm>
            <a:prstGeom prst="rect">
              <a:avLst/>
            </a:prstGeom>
            <a:grpFill/>
          </p:spPr>
        </p:pic>
      </p:grpSp>
      <p:sp>
        <p:nvSpPr>
          <p:cNvPr id="7" name="Rectangle 6"/>
          <p:cNvSpPr/>
          <p:nvPr/>
        </p:nvSpPr>
        <p:spPr bwMode="auto">
          <a:xfrm>
            <a:off x="579437" y="3040062"/>
            <a:ext cx="3048000" cy="110963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Customer orders pizza </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2000" spc="-102" dirty="0" smtClean="0">
                <a:gradFill>
                  <a:gsLst>
                    <a:gs pos="0">
                      <a:srgbClr val="FFFFFF"/>
                    </a:gs>
                    <a:gs pos="100000">
                      <a:srgbClr val="FFFFFF"/>
                    </a:gs>
                  </a:gsLst>
                  <a:lin ang="5400000" scaled="0"/>
                </a:gradFill>
                <a:ea typeface="Segoe UI" pitchFamily="34" charset="0"/>
                <a:cs typeface="Segoe UI" pitchFamily="34" charset="0"/>
              </a:rPr>
              <a:t>from web site</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700021" y="3040062"/>
            <a:ext cx="3048000" cy="110963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Order processed and saved</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8885237" y="3040062"/>
            <a:ext cx="3048000" cy="110963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Order sent to store for production</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8885237" y="4234598"/>
            <a:ext cx="3048000" cy="110963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Pizzas created </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2000" spc="-102" dirty="0" smtClean="0">
                <a:gradFill>
                  <a:gsLst>
                    <a:gs pos="0">
                      <a:srgbClr val="FFFFFF"/>
                    </a:gs>
                    <a:gs pos="100000">
                      <a:srgbClr val="FFFFFF"/>
                    </a:gs>
                  </a:gsLst>
                  <a:lin ang="5400000" scaled="0"/>
                </a:gradFill>
                <a:ea typeface="Segoe UI" pitchFamily="34" charset="0"/>
                <a:cs typeface="Segoe UI" pitchFamily="34" charset="0"/>
              </a:rPr>
              <a:t>and delivered</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579437" y="4234598"/>
            <a:ext cx="3048000" cy="110963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Customer sees real-time order status</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8885237" y="5458277"/>
            <a:ext cx="3048000" cy="110963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Parlor updates </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2000" spc="-102" dirty="0" smtClean="0">
                <a:gradFill>
                  <a:gsLst>
                    <a:gs pos="0">
                      <a:srgbClr val="FFFFFF"/>
                    </a:gs>
                    <a:gs pos="100000">
                      <a:srgbClr val="FFFFFF"/>
                    </a:gs>
                  </a:gsLst>
                  <a:lin ang="5400000" scaled="0"/>
                </a:gradFill>
                <a:ea typeface="Segoe UI" pitchFamily="34" charset="0"/>
                <a:cs typeface="Segoe UI" pitchFamily="34" charset="0"/>
              </a:rPr>
              <a:t>ingredient inventory</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694237" y="4866786"/>
            <a:ext cx="3048000" cy="110963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Corporate notified of ingredient need</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579437" y="5462161"/>
            <a:ext cx="3048000" cy="110963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Web site reflects </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2000" spc="-102" dirty="0" smtClean="0">
                <a:gradFill>
                  <a:gsLst>
                    <a:gs pos="0">
                      <a:srgbClr val="FFFFFF"/>
                    </a:gs>
                    <a:gs pos="100000">
                      <a:srgbClr val="FFFFFF"/>
                    </a:gs>
                  </a:gsLst>
                  <a:lin ang="5400000" scaled="0"/>
                </a:gradFill>
                <a:ea typeface="Segoe UI" pitchFamily="34" charset="0"/>
                <a:cs typeface="Segoe UI" pitchFamily="34" charset="0"/>
              </a:rPr>
              <a:t>out-of-stock ingredients</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 name="Right Arrow 9"/>
          <p:cNvSpPr/>
          <p:nvPr/>
        </p:nvSpPr>
        <p:spPr bwMode="auto">
          <a:xfrm>
            <a:off x="3516846" y="3404381"/>
            <a:ext cx="1295400"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2" name="Right Arrow 41"/>
          <p:cNvSpPr/>
          <p:nvPr/>
        </p:nvSpPr>
        <p:spPr bwMode="auto">
          <a:xfrm>
            <a:off x="7691741" y="3404381"/>
            <a:ext cx="1295400"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3" name="Right Arrow 42"/>
          <p:cNvSpPr/>
          <p:nvPr/>
        </p:nvSpPr>
        <p:spPr bwMode="auto">
          <a:xfrm flipH="1">
            <a:off x="3516846" y="4443337"/>
            <a:ext cx="5444591"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5" name="Right Arrow 44"/>
          <p:cNvSpPr/>
          <p:nvPr/>
        </p:nvSpPr>
        <p:spPr bwMode="auto">
          <a:xfrm flipH="1">
            <a:off x="7694489" y="5595424"/>
            <a:ext cx="1295400"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6" name="Right Arrow 45"/>
          <p:cNvSpPr/>
          <p:nvPr/>
        </p:nvSpPr>
        <p:spPr bwMode="auto">
          <a:xfrm flipH="1">
            <a:off x="3542550" y="6190799"/>
            <a:ext cx="5444591"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764065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par>
                          <p:cTn id="45" fill="hold">
                            <p:stCondLst>
                              <p:cond delay="500"/>
                            </p:stCondLst>
                            <p:childTnLst>
                              <p:par>
                                <p:cTn id="46" presetID="22" presetClass="entr" presetSubtype="2" fill="hold" grpId="0"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right)">
                                      <p:cBhvr>
                                        <p:cTn id="48" dur="500"/>
                                        <p:tgtEl>
                                          <p:spTgt spid="43"/>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p:stCondLst>
                              <p:cond delay="500"/>
                            </p:stCondLst>
                            <p:childTnLst>
                              <p:par>
                                <p:cTn id="59" presetID="22" presetClass="entr" presetSubtype="2"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right)">
                                      <p:cBhvr>
                                        <p:cTn id="61" dur="500"/>
                                        <p:tgtEl>
                                          <p:spTgt spid="45"/>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par>
                          <p:cTn id="66" fill="hold">
                            <p:stCondLst>
                              <p:cond delay="1500"/>
                            </p:stCondLst>
                            <p:childTnLst>
                              <p:par>
                                <p:cTn id="67" presetID="22" presetClass="entr" presetSubtype="2"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right)">
                                      <p:cBhvr>
                                        <p:cTn id="69" dur="500"/>
                                        <p:tgtEl>
                                          <p:spTgt spid="46"/>
                                        </p:tgtEl>
                                      </p:cBhvr>
                                    </p:animEffect>
                                  </p:childTnLst>
                                </p:cTn>
                              </p:par>
                            </p:childTnLst>
                          </p:cTn>
                        </p:par>
                        <p:par>
                          <p:cTn id="70" fill="hold">
                            <p:stCondLst>
                              <p:cond delay="2000"/>
                            </p:stCondLst>
                            <p:childTnLst>
                              <p:par>
                                <p:cTn id="71" presetID="10" presetClass="entr" presetSubtype="0" fill="hold" grpId="0" nodeType="after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5" grpId="0" animBg="1"/>
      <p:bldP spid="36" grpId="0" animBg="1"/>
      <p:bldP spid="37" grpId="0" animBg="1"/>
      <p:bldP spid="38" grpId="0" animBg="1"/>
      <p:bldP spid="39" grpId="0" animBg="1"/>
      <p:bldP spid="40" grpId="0" animBg="1"/>
      <p:bldP spid="41" grpId="0" animBg="1"/>
      <p:bldP spid="10" grpId="0" animBg="1"/>
      <p:bldP spid="42" grpId="0" animBg="1"/>
      <p:bldP spid="43" grpId="0" animBg="1"/>
      <p:bldP spid="45"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Bus Topics for Publish/Subscribe</a:t>
            </a:r>
            <a:endParaRPr lang="en-US" dirty="0"/>
          </a:p>
        </p:txBody>
      </p:sp>
      <p:grpSp>
        <p:nvGrpSpPr>
          <p:cNvPr id="5" name="Group 4"/>
          <p:cNvGrpSpPr/>
          <p:nvPr/>
        </p:nvGrpSpPr>
        <p:grpSpPr>
          <a:xfrm>
            <a:off x="4465637" y="1530698"/>
            <a:ext cx="3505200" cy="5166964"/>
            <a:chOff x="4465637" y="1530698"/>
            <a:chExt cx="3505200" cy="5166964"/>
          </a:xfrm>
          <a:solidFill>
            <a:schemeClr val="accent2"/>
          </a:solidFill>
        </p:grpSpPr>
        <p:sp>
          <p:nvSpPr>
            <p:cNvPr id="8" name="Rectangle 7"/>
            <p:cNvSpPr/>
            <p:nvPr/>
          </p:nvSpPr>
          <p:spPr bwMode="auto">
            <a:xfrm>
              <a:off x="4465637" y="1530698"/>
              <a:ext cx="3505200" cy="51669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Corporate Enterprise</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6" descr="C:\Users\Jonahs\Dropbox\Projects SCOTT\MEET Windows Azure\source\Background\tile-icon-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037" y="2010083"/>
              <a:ext cx="914400" cy="910250"/>
            </a:xfrm>
            <a:prstGeom prst="rect">
              <a:avLst/>
            </a:prstGeom>
            <a:grpFill/>
            <a:ln>
              <a:noFill/>
            </a:ln>
            <a:extLst/>
          </p:spPr>
        </p:pic>
      </p:grpSp>
      <p:grpSp>
        <p:nvGrpSpPr>
          <p:cNvPr id="4" name="Group 3"/>
          <p:cNvGrpSpPr/>
          <p:nvPr/>
        </p:nvGrpSpPr>
        <p:grpSpPr>
          <a:xfrm>
            <a:off x="358255" y="1522760"/>
            <a:ext cx="3505200" cy="5166964"/>
            <a:chOff x="358255" y="1522760"/>
            <a:chExt cx="3505200" cy="5166964"/>
          </a:xfrm>
          <a:solidFill>
            <a:schemeClr val="accent2"/>
          </a:solidFill>
        </p:grpSpPr>
        <p:sp>
          <p:nvSpPr>
            <p:cNvPr id="13" name="Rectangle 12"/>
            <p:cNvSpPr/>
            <p:nvPr/>
          </p:nvSpPr>
          <p:spPr bwMode="auto">
            <a:xfrm>
              <a:off x="358255" y="1522760"/>
              <a:ext cx="3505200" cy="51669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Web Site</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2436" y="1987498"/>
              <a:ext cx="876838" cy="876840"/>
            </a:xfrm>
            <a:prstGeom prst="rect">
              <a:avLst/>
            </a:prstGeom>
            <a:grpFill/>
          </p:spPr>
        </p:pic>
      </p:grpSp>
      <p:grpSp>
        <p:nvGrpSpPr>
          <p:cNvPr id="6" name="Group 5"/>
          <p:cNvGrpSpPr/>
          <p:nvPr/>
        </p:nvGrpSpPr>
        <p:grpSpPr>
          <a:xfrm>
            <a:off x="8656637" y="1530698"/>
            <a:ext cx="3505200" cy="5166964"/>
            <a:chOff x="8656637" y="1530698"/>
            <a:chExt cx="3505200" cy="5166964"/>
          </a:xfrm>
          <a:solidFill>
            <a:schemeClr val="accent2"/>
          </a:solidFill>
        </p:grpSpPr>
        <p:sp>
          <p:nvSpPr>
            <p:cNvPr id="16" name="Rectangle 15"/>
            <p:cNvSpPr/>
            <p:nvPr/>
          </p:nvSpPr>
          <p:spPr bwMode="auto">
            <a:xfrm>
              <a:off x="8656637" y="1530698"/>
              <a:ext cx="3505200" cy="51669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Pizza Parlor Location</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4619" y="2091973"/>
              <a:ext cx="929236" cy="667890"/>
            </a:xfrm>
            <a:prstGeom prst="rect">
              <a:avLst/>
            </a:prstGeom>
            <a:grpFill/>
          </p:spPr>
        </p:pic>
      </p:grpSp>
      <p:sp>
        <p:nvSpPr>
          <p:cNvPr id="31" name="Rectangle 30"/>
          <p:cNvSpPr/>
          <p:nvPr/>
        </p:nvSpPr>
        <p:spPr bwMode="auto">
          <a:xfrm>
            <a:off x="4694237" y="3020765"/>
            <a:ext cx="3048000" cy="110963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Subscribes to Topic</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“Give me all new orders</a:t>
            </a:r>
            <a:br>
              <a:rPr lang="en-US" sz="16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that haven’t been handled”</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p:cNvPicPr>
            <a:picLocks noChangeAspect="1"/>
          </p:cNvPicPr>
          <p:nvPr/>
        </p:nvPicPr>
        <p:blipFill>
          <a:blip r:embed="rId5"/>
          <a:stretch>
            <a:fillRect/>
          </a:stretch>
        </p:blipFill>
        <p:spPr>
          <a:xfrm>
            <a:off x="7218026" y="3159257"/>
            <a:ext cx="369012" cy="452956"/>
          </a:xfrm>
          <a:prstGeom prst="rect">
            <a:avLst/>
          </a:prstGeom>
          <a:noFill/>
          <a:ln>
            <a:noFill/>
          </a:ln>
        </p:spPr>
      </p:pic>
      <p:sp>
        <p:nvSpPr>
          <p:cNvPr id="33" name="Rectangle 32"/>
          <p:cNvSpPr/>
          <p:nvPr/>
        </p:nvSpPr>
        <p:spPr bwMode="auto">
          <a:xfrm>
            <a:off x="8885237" y="3020765"/>
            <a:ext cx="3048000" cy="110963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Subscribes to Topic</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“Give me all orders that are</a:t>
            </a:r>
            <a:br>
              <a:rPr lang="en-US" sz="16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handled but not yet</a:t>
            </a:r>
            <a:r>
              <a:rPr lang="en-US" sz="1600" spc="-102" dirty="0">
                <a:gradFill>
                  <a:gsLst>
                    <a:gs pos="0">
                      <a:srgbClr val="FFFFFF"/>
                    </a:gs>
                    <a:gs pos="100000">
                      <a:srgbClr val="FFFFFF"/>
                    </a:gs>
                  </a:gsLst>
                  <a:lin ang="5400000" scaled="0"/>
                </a:gradFill>
                <a:ea typeface="Segoe UI" pitchFamily="34" charset="0"/>
                <a:cs typeface="Segoe UI" pitchFamily="34" charset="0"/>
              </a:rPr>
              <a:t> </a:t>
            </a:r>
            <a:r>
              <a:rPr lang="en-US" sz="1600" spc="-102" dirty="0" smtClean="0">
                <a:gradFill>
                  <a:gsLst>
                    <a:gs pos="0">
                      <a:srgbClr val="FFFFFF"/>
                    </a:gs>
                    <a:gs pos="100000">
                      <a:srgbClr val="FFFFFF"/>
                    </a:gs>
                  </a:gsLst>
                  <a:lin ang="5400000" scaled="0"/>
                </a:gradFill>
                <a:ea typeface="Segoe UI" pitchFamily="34" charset="0"/>
                <a:cs typeface="Segoe UI" pitchFamily="34" charset="0"/>
              </a:rPr>
              <a:t>produced”</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p:cNvPicPr>
            <a:picLocks noChangeAspect="1"/>
          </p:cNvPicPr>
          <p:nvPr/>
        </p:nvPicPr>
        <p:blipFill>
          <a:blip r:embed="rId5"/>
          <a:stretch>
            <a:fillRect/>
          </a:stretch>
        </p:blipFill>
        <p:spPr>
          <a:xfrm>
            <a:off x="11399837" y="3159257"/>
            <a:ext cx="369012" cy="452956"/>
          </a:xfrm>
          <a:prstGeom prst="rect">
            <a:avLst/>
          </a:prstGeom>
          <a:noFill/>
          <a:ln>
            <a:noFill/>
          </a:ln>
        </p:spPr>
      </p:pic>
      <p:sp>
        <p:nvSpPr>
          <p:cNvPr id="47" name="Rectangle 46"/>
          <p:cNvSpPr/>
          <p:nvPr/>
        </p:nvSpPr>
        <p:spPr bwMode="auto">
          <a:xfrm>
            <a:off x="579437" y="4230835"/>
            <a:ext cx="3048000" cy="11096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Publishes to Topic</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“Here’s a new order”</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4694237" y="4230835"/>
            <a:ext cx="3048000" cy="1109638"/>
          </a:xfrm>
          <a:prstGeom prst="rect">
            <a:avLst/>
          </a:prstGeom>
          <a:solidFill>
            <a:schemeClr val="bg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Receives Order</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Saves to database</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104"/>
          <p:cNvSpPr>
            <a:spLocks noEditPoints="1"/>
          </p:cNvSpPr>
          <p:nvPr/>
        </p:nvSpPr>
        <p:spPr bwMode="black">
          <a:xfrm>
            <a:off x="7056436" y="4322270"/>
            <a:ext cx="530601" cy="53060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1" name="Rectangle 50"/>
          <p:cNvSpPr/>
          <p:nvPr/>
        </p:nvSpPr>
        <p:spPr bwMode="auto">
          <a:xfrm>
            <a:off x="4694237" y="5431908"/>
            <a:ext cx="3048000" cy="1109638"/>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Publishes to Topic</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“Handled the order, now</a:t>
            </a:r>
            <a:br>
              <a:rPr lang="en-US" sz="16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the store needs to make it”</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104"/>
          <p:cNvSpPr>
            <a:spLocks noEditPoints="1"/>
          </p:cNvSpPr>
          <p:nvPr/>
        </p:nvSpPr>
        <p:spPr bwMode="black">
          <a:xfrm>
            <a:off x="7056436" y="5523343"/>
            <a:ext cx="530601" cy="53060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3" name="Freeform 104"/>
          <p:cNvSpPr>
            <a:spLocks noEditPoints="1"/>
          </p:cNvSpPr>
          <p:nvPr/>
        </p:nvSpPr>
        <p:spPr bwMode="black">
          <a:xfrm>
            <a:off x="3019237" y="4322270"/>
            <a:ext cx="530601" cy="53060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4" name="Rectangle 53"/>
          <p:cNvSpPr/>
          <p:nvPr/>
        </p:nvSpPr>
        <p:spPr bwMode="auto">
          <a:xfrm>
            <a:off x="8885237" y="5431908"/>
            <a:ext cx="3048000" cy="1109638"/>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Receives Order</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Displays order on screen</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5" name="Freeform 104"/>
          <p:cNvSpPr>
            <a:spLocks noEditPoints="1"/>
          </p:cNvSpPr>
          <p:nvPr/>
        </p:nvSpPr>
        <p:spPr bwMode="black">
          <a:xfrm>
            <a:off x="11247436" y="5523343"/>
            <a:ext cx="530601" cy="53060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56" name="Right Arrow 55"/>
          <p:cNvSpPr/>
          <p:nvPr/>
        </p:nvSpPr>
        <p:spPr bwMode="auto">
          <a:xfrm>
            <a:off x="3690151" y="4587570"/>
            <a:ext cx="948791"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7" name="Right Arrow 56"/>
          <p:cNvSpPr/>
          <p:nvPr/>
        </p:nvSpPr>
        <p:spPr bwMode="auto">
          <a:xfrm rot="5400000">
            <a:off x="5988457" y="5149973"/>
            <a:ext cx="474394"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8" name="Right Arrow 57"/>
          <p:cNvSpPr/>
          <p:nvPr/>
        </p:nvSpPr>
        <p:spPr bwMode="auto">
          <a:xfrm>
            <a:off x="7839342" y="5788643"/>
            <a:ext cx="948791"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354551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mph" presetSubtype="0" fill="hold" grpId="1" nodeType="clickEffect">
                                  <p:stCondLst>
                                    <p:cond delay="0"/>
                                  </p:stCondLst>
                                  <p:childTnLst>
                                    <p:animRot by="21600000">
                                      <p:cBhvr>
                                        <p:cTn id="43" dur="500" fill="hold"/>
                                        <p:tgtEl>
                                          <p:spTgt spid="53"/>
                                        </p:tgtEl>
                                        <p:attrNameLst>
                                          <p:attrName>r</p:attrName>
                                        </p:attrNameLst>
                                      </p:cBhvr>
                                    </p:animRot>
                                  </p:childTnLst>
                                </p:cTn>
                              </p:par>
                              <p:par>
                                <p:cTn id="44" presetID="22" presetClass="entr" presetSubtype="8"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wipe(left)">
                                      <p:cBhvr>
                                        <p:cTn id="46" dur="500"/>
                                        <p:tgtEl>
                                          <p:spTgt spid="5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mph" presetSubtype="0" fill="hold" grpId="1" nodeType="clickEffect">
                                  <p:stCondLst>
                                    <p:cond delay="0"/>
                                  </p:stCondLst>
                                  <p:childTnLst>
                                    <p:animRot by="21600000">
                                      <p:cBhvr>
                                        <p:cTn id="56" dur="500" fill="hold"/>
                                        <p:tgtEl>
                                          <p:spTgt spid="50"/>
                                        </p:tgtEl>
                                        <p:attrNameLst>
                                          <p:attrName>r</p:attrName>
                                        </p:attrNameLst>
                                      </p:cBhvr>
                                    </p:animRot>
                                  </p:childTnLst>
                                </p:cTn>
                              </p:par>
                              <p:par>
                                <p:cTn id="57" presetID="22" presetClass="entr" presetSubtype="1"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wipe(up)">
                                      <p:cBhvr>
                                        <p:cTn id="59" dur="500"/>
                                        <p:tgtEl>
                                          <p:spTgt spid="57"/>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fade">
                                      <p:cBhvr>
                                        <p:cTn id="66" dur="500"/>
                                        <p:tgtEl>
                                          <p:spTgt spid="52"/>
                                        </p:tgtEl>
                                      </p:cBhvr>
                                    </p:animEffect>
                                  </p:childTnLst>
                                </p:cTn>
                              </p:par>
                            </p:childTnLst>
                          </p:cTn>
                        </p:par>
                      </p:childTnLst>
                    </p:cTn>
                  </p:par>
                  <p:par>
                    <p:cTn id="67" fill="hold">
                      <p:stCondLst>
                        <p:cond delay="indefinite"/>
                      </p:stCondLst>
                      <p:childTnLst>
                        <p:par>
                          <p:cTn id="68" fill="hold">
                            <p:stCondLst>
                              <p:cond delay="0"/>
                            </p:stCondLst>
                            <p:childTnLst>
                              <p:par>
                                <p:cTn id="69" presetID="8" presetClass="emph" presetSubtype="0" fill="hold" grpId="1" nodeType="clickEffect">
                                  <p:stCondLst>
                                    <p:cond delay="0"/>
                                  </p:stCondLst>
                                  <p:childTnLst>
                                    <p:animRot by="21600000">
                                      <p:cBhvr>
                                        <p:cTn id="70" dur="500" fill="hold"/>
                                        <p:tgtEl>
                                          <p:spTgt spid="52"/>
                                        </p:tgtEl>
                                        <p:attrNameLst>
                                          <p:attrName>r</p:attrName>
                                        </p:attrNameLst>
                                      </p:cBhvr>
                                    </p:animRot>
                                  </p:childTnLst>
                                </p:cTn>
                              </p:par>
                              <p:par>
                                <p:cTn id="71" presetID="22" presetClass="entr" presetSubtype="8"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left)">
                                      <p:cBhvr>
                                        <p:cTn id="73" dur="500"/>
                                        <p:tgtEl>
                                          <p:spTgt spid="58"/>
                                        </p:tgtEl>
                                      </p:cBhvr>
                                    </p:animEffect>
                                  </p:childTnLst>
                                </p:cTn>
                              </p:par>
                            </p:childTnLst>
                          </p:cTn>
                        </p:par>
                        <p:par>
                          <p:cTn id="74" fill="hold">
                            <p:stCondLst>
                              <p:cond delay="500"/>
                            </p:stCondLst>
                            <p:childTnLst>
                              <p:par>
                                <p:cTn id="75" presetID="10" presetClass="entr" presetSubtype="0" fill="hold" grpId="0" nodeType="after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fade">
                                      <p:cBhvr>
                                        <p:cTn id="77" dur="500"/>
                                        <p:tgtEl>
                                          <p:spTgt spid="5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fade">
                                      <p:cBhvr>
                                        <p:cTn id="80" dur="500"/>
                                        <p:tgtEl>
                                          <p:spTgt spid="55"/>
                                        </p:tgtEl>
                                      </p:cBhvr>
                                    </p:animEffect>
                                  </p:childTnLst>
                                </p:cTn>
                              </p:par>
                            </p:childTnLst>
                          </p:cTn>
                        </p:par>
                        <p:par>
                          <p:cTn id="81" fill="hold">
                            <p:stCondLst>
                              <p:cond delay="1000"/>
                            </p:stCondLst>
                            <p:childTnLst>
                              <p:par>
                                <p:cTn id="82" presetID="8" presetClass="emph" presetSubtype="0" fill="hold" grpId="1" nodeType="afterEffect">
                                  <p:stCondLst>
                                    <p:cond delay="0"/>
                                  </p:stCondLst>
                                  <p:childTnLst>
                                    <p:animRot by="21600000">
                                      <p:cBhvr>
                                        <p:cTn id="83" dur="500" fill="hold"/>
                                        <p:tgtEl>
                                          <p:spTgt spid="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7" grpId="0" animBg="1"/>
      <p:bldP spid="49" grpId="0" animBg="1"/>
      <p:bldP spid="50" grpId="0" animBg="1"/>
      <p:bldP spid="50" grpId="1" animBg="1"/>
      <p:bldP spid="51" grpId="0" animBg="1"/>
      <p:bldP spid="52" grpId="0" animBg="1"/>
      <p:bldP spid="52" grpId="1" animBg="1"/>
      <p:bldP spid="53" grpId="0" animBg="1"/>
      <p:bldP spid="53" grpId="1" animBg="1"/>
      <p:bldP spid="54" grpId="0" animBg="1"/>
      <p:bldP spid="55" grpId="0" animBg="1"/>
      <p:bldP spid="55" grpId="1" animBg="1"/>
      <p:bldP spid="56" grpId="0" animBg="1"/>
      <p:bldP spid="57" grpId="0" animBg="1"/>
      <p:bldP spid="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8000" dirty="0" smtClean="0"/>
              <a:t>Demo</a:t>
            </a:r>
            <a:r>
              <a:rPr lang="en-US" dirty="0" smtClean="0"/>
              <a:t/>
            </a:r>
            <a:br>
              <a:rPr lang="en-US" dirty="0" smtClean="0"/>
            </a:br>
            <a:r>
              <a:rPr lang="en-US" dirty="0" smtClean="0"/>
              <a:t>Publish &amp; Subscribe Using </a:t>
            </a:r>
            <a:br>
              <a:rPr lang="en-US" dirty="0" smtClean="0"/>
            </a:br>
            <a:r>
              <a:rPr lang="en-US" dirty="0" smtClean="0"/>
              <a:t>Service Bus Topics</a:t>
            </a:r>
            <a:endParaRPr lang="en-US" dirty="0"/>
          </a:p>
        </p:txBody>
      </p:sp>
    </p:spTree>
    <p:extLst>
      <p:ext uri="{BB962C8B-B14F-4D97-AF65-F5344CB8AC3E}">
        <p14:creationId xmlns:p14="http://schemas.microsoft.com/office/powerpoint/2010/main" val="18559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All locations need database access.</a:t>
            </a:r>
            <a:endParaRPr lang="en-US" dirty="0"/>
          </a:p>
        </p:txBody>
      </p:sp>
      <p:sp>
        <p:nvSpPr>
          <p:cNvPr id="5" name="Title 4"/>
          <p:cNvSpPr>
            <a:spLocks noGrp="1"/>
          </p:cNvSpPr>
          <p:nvPr>
            <p:ph type="ctrTitle"/>
          </p:nvPr>
        </p:nvSpPr>
        <p:spPr>
          <a:solidFill>
            <a:schemeClr val="accent1">
              <a:lumMod val="60000"/>
              <a:lumOff val="40000"/>
            </a:schemeClr>
          </a:solidFill>
        </p:spPr>
        <p:txBody>
          <a:bodyPr/>
          <a:lstStyle/>
          <a:p>
            <a:r>
              <a:rPr lang="en-US" sz="3600" dirty="0" smtClean="0"/>
              <a:t>What’s wrong with this scenario?</a:t>
            </a:r>
            <a:endParaRPr lang="en-US" sz="3600" dirty="0"/>
          </a:p>
        </p:txBody>
      </p:sp>
    </p:spTree>
    <p:extLst>
      <p:ext uri="{BB962C8B-B14F-4D97-AF65-F5344CB8AC3E}">
        <p14:creationId xmlns:p14="http://schemas.microsoft.com/office/powerpoint/2010/main" val="69286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Bus Relay for Ingredients Inventory</a:t>
            </a:r>
            <a:endParaRPr lang="en-US" dirty="0"/>
          </a:p>
        </p:txBody>
      </p:sp>
      <p:grpSp>
        <p:nvGrpSpPr>
          <p:cNvPr id="27" name="Group 26"/>
          <p:cNvGrpSpPr/>
          <p:nvPr/>
        </p:nvGrpSpPr>
        <p:grpSpPr>
          <a:xfrm>
            <a:off x="4465637" y="1530698"/>
            <a:ext cx="3505200" cy="5166964"/>
            <a:chOff x="4465637" y="1530698"/>
            <a:chExt cx="3505200" cy="5166964"/>
          </a:xfrm>
          <a:solidFill>
            <a:schemeClr val="accent2"/>
          </a:solidFill>
        </p:grpSpPr>
        <p:sp>
          <p:nvSpPr>
            <p:cNvPr id="28" name="Rectangle 27"/>
            <p:cNvSpPr/>
            <p:nvPr/>
          </p:nvSpPr>
          <p:spPr bwMode="auto">
            <a:xfrm>
              <a:off x="4465637" y="1530698"/>
              <a:ext cx="3505200" cy="51669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Corporate Enterprise</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Picture 6" descr="C:\Users\Jonahs\Dropbox\Projects SCOTT\MEET Windows Azure\source\Background\tile-icon-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037" y="2010083"/>
              <a:ext cx="914400" cy="910250"/>
            </a:xfrm>
            <a:prstGeom prst="rect">
              <a:avLst/>
            </a:prstGeom>
            <a:grpFill/>
            <a:ln>
              <a:noFill/>
            </a:ln>
            <a:extLst/>
          </p:spPr>
        </p:pic>
      </p:grpSp>
      <p:grpSp>
        <p:nvGrpSpPr>
          <p:cNvPr id="30" name="Group 29"/>
          <p:cNvGrpSpPr/>
          <p:nvPr/>
        </p:nvGrpSpPr>
        <p:grpSpPr>
          <a:xfrm>
            <a:off x="358255" y="1522760"/>
            <a:ext cx="3505200" cy="5166964"/>
            <a:chOff x="358255" y="1522760"/>
            <a:chExt cx="3505200" cy="5166964"/>
          </a:xfrm>
          <a:solidFill>
            <a:schemeClr val="accent2"/>
          </a:solidFill>
        </p:grpSpPr>
        <p:sp>
          <p:nvSpPr>
            <p:cNvPr id="34" name="Rectangle 33"/>
            <p:cNvSpPr/>
            <p:nvPr/>
          </p:nvSpPr>
          <p:spPr bwMode="auto">
            <a:xfrm>
              <a:off x="358255" y="1522760"/>
              <a:ext cx="3505200" cy="51669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Web Site</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descr="Azure_icon_wht-09.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2436" y="1987498"/>
              <a:ext cx="876838" cy="876840"/>
            </a:xfrm>
            <a:prstGeom prst="rect">
              <a:avLst/>
            </a:prstGeom>
            <a:grpFill/>
          </p:spPr>
        </p:pic>
      </p:grpSp>
      <p:grpSp>
        <p:nvGrpSpPr>
          <p:cNvPr id="36" name="Group 35"/>
          <p:cNvGrpSpPr/>
          <p:nvPr/>
        </p:nvGrpSpPr>
        <p:grpSpPr>
          <a:xfrm>
            <a:off x="8656637" y="1530698"/>
            <a:ext cx="3505200" cy="5166964"/>
            <a:chOff x="8656637" y="1530698"/>
            <a:chExt cx="3505200" cy="5166964"/>
          </a:xfrm>
          <a:solidFill>
            <a:schemeClr val="accent2"/>
          </a:solidFill>
        </p:grpSpPr>
        <p:sp>
          <p:nvSpPr>
            <p:cNvPr id="37" name="Rectangle 36"/>
            <p:cNvSpPr/>
            <p:nvPr/>
          </p:nvSpPr>
          <p:spPr bwMode="auto">
            <a:xfrm>
              <a:off x="8656637" y="1530698"/>
              <a:ext cx="3505200" cy="516696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Pizza Parlor Location</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4619" y="2091973"/>
              <a:ext cx="929236" cy="667890"/>
            </a:xfrm>
            <a:prstGeom prst="rect">
              <a:avLst/>
            </a:prstGeom>
            <a:grpFill/>
          </p:spPr>
        </p:pic>
      </p:grpSp>
      <p:sp>
        <p:nvSpPr>
          <p:cNvPr id="39" name="Rectangle 38"/>
          <p:cNvSpPr/>
          <p:nvPr/>
        </p:nvSpPr>
        <p:spPr bwMode="auto">
          <a:xfrm>
            <a:off x="579437" y="3040062"/>
            <a:ext cx="3048000" cy="110963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Inventory Service</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The site hosts a service</a:t>
            </a:r>
            <a:br>
              <a:rPr lang="en-US" sz="16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in the cloud that clients can call.</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0" name="Freeform 104"/>
          <p:cNvSpPr>
            <a:spLocks noEditPoints="1"/>
          </p:cNvSpPr>
          <p:nvPr/>
        </p:nvSpPr>
        <p:spPr bwMode="black">
          <a:xfrm>
            <a:off x="3019237" y="3131497"/>
            <a:ext cx="530601" cy="53060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nvGrpSpPr>
          <p:cNvPr id="3" name="Group 2"/>
          <p:cNvGrpSpPr/>
          <p:nvPr/>
        </p:nvGrpSpPr>
        <p:grpSpPr>
          <a:xfrm>
            <a:off x="579437" y="5402262"/>
            <a:ext cx="3048000" cy="1109638"/>
            <a:chOff x="579437" y="5402262"/>
            <a:chExt cx="3048000" cy="1109638"/>
          </a:xfrm>
        </p:grpSpPr>
        <p:sp>
          <p:nvSpPr>
            <p:cNvPr id="42" name="Rectangle 41"/>
            <p:cNvSpPr/>
            <p:nvPr/>
          </p:nvSpPr>
          <p:spPr bwMode="auto">
            <a:xfrm>
              <a:off x="579437" y="5402262"/>
              <a:ext cx="3048000" cy="11096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Site Database</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The site’s database holds the</a:t>
              </a:r>
              <a:br>
                <a:rPr lang="en-US" sz="16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list of ingredients and stock status.</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6" descr="C:\Users\Jonahs\Dropbox\Projects SCOTT\MEET Windows Azure\source\Background\tile-icon-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637" y="5460308"/>
              <a:ext cx="533400" cy="530979"/>
            </a:xfrm>
            <a:prstGeom prst="rect">
              <a:avLst/>
            </a:prstGeom>
            <a:noFill/>
            <a:ln>
              <a:noFill/>
            </a:ln>
            <a:extLst/>
          </p:spPr>
        </p:pic>
      </p:grpSp>
      <p:sp>
        <p:nvSpPr>
          <p:cNvPr id="59" name="Rectangle 58"/>
          <p:cNvSpPr/>
          <p:nvPr/>
        </p:nvSpPr>
        <p:spPr bwMode="auto">
          <a:xfrm>
            <a:off x="8886637" y="2953283"/>
            <a:ext cx="3048000" cy="1109638"/>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Pull Ingredients List</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Site called via HTTP </a:t>
            </a:r>
            <a:br>
              <a:rPr lang="en-US" sz="16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to get the list of ingredients &amp; status.</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0" name="Freeform 104"/>
          <p:cNvSpPr>
            <a:spLocks noEditPoints="1"/>
          </p:cNvSpPr>
          <p:nvPr/>
        </p:nvSpPr>
        <p:spPr bwMode="black">
          <a:xfrm>
            <a:off x="11326437" y="3044718"/>
            <a:ext cx="530601" cy="53060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61" name="Rectangle 60"/>
          <p:cNvSpPr/>
          <p:nvPr/>
        </p:nvSpPr>
        <p:spPr bwMode="auto">
          <a:xfrm>
            <a:off x="4694237" y="3694266"/>
            <a:ext cx="3048000" cy="1109638"/>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Pull Ingredients List</a:t>
            </a:r>
            <a:br>
              <a:rPr lang="en-US" sz="20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Site called via HTTP </a:t>
            </a:r>
            <a:br>
              <a:rPr lang="en-US" sz="1600" spc="-102" dirty="0" smtClean="0">
                <a:gradFill>
                  <a:gsLst>
                    <a:gs pos="0">
                      <a:srgbClr val="FFFFFF"/>
                    </a:gs>
                    <a:gs pos="100000">
                      <a:srgbClr val="FFFFFF"/>
                    </a:gs>
                  </a:gsLst>
                  <a:lin ang="5400000" scaled="0"/>
                </a:gradFill>
                <a:ea typeface="Segoe UI" pitchFamily="34" charset="0"/>
                <a:cs typeface="Segoe UI" pitchFamily="34" charset="0"/>
              </a:rPr>
            </a:br>
            <a:r>
              <a:rPr lang="en-US" sz="1600" spc="-102" dirty="0" smtClean="0">
                <a:gradFill>
                  <a:gsLst>
                    <a:gs pos="0">
                      <a:srgbClr val="FFFFFF"/>
                    </a:gs>
                    <a:gs pos="100000">
                      <a:srgbClr val="FFFFFF"/>
                    </a:gs>
                  </a:gsLst>
                  <a:lin ang="5400000" scaled="0"/>
                </a:gradFill>
                <a:ea typeface="Segoe UI" pitchFamily="34" charset="0"/>
                <a:cs typeface="Segoe UI" pitchFamily="34" charset="0"/>
              </a:rPr>
              <a:t>to get the list of ingredients &amp; status.</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2" name="Freeform 104"/>
          <p:cNvSpPr>
            <a:spLocks noEditPoints="1"/>
          </p:cNvSpPr>
          <p:nvPr/>
        </p:nvSpPr>
        <p:spPr bwMode="black">
          <a:xfrm>
            <a:off x="7134037" y="3785701"/>
            <a:ext cx="530601" cy="53060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sp>
        <p:nvSpPr>
          <p:cNvPr id="63" name="Right Arrow 62"/>
          <p:cNvSpPr/>
          <p:nvPr/>
        </p:nvSpPr>
        <p:spPr bwMode="auto">
          <a:xfrm>
            <a:off x="3710600" y="3096236"/>
            <a:ext cx="5077078"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4" name="Right Arrow 63"/>
          <p:cNvSpPr/>
          <p:nvPr/>
        </p:nvSpPr>
        <p:spPr bwMode="auto">
          <a:xfrm>
            <a:off x="3710600" y="3694266"/>
            <a:ext cx="884678"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5" name="Right Arrow 64"/>
          <p:cNvSpPr/>
          <p:nvPr/>
        </p:nvSpPr>
        <p:spPr bwMode="auto">
          <a:xfrm flipH="1">
            <a:off x="3710600" y="3096236"/>
            <a:ext cx="5077078"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6" name="Right Arrow 65"/>
          <p:cNvSpPr/>
          <p:nvPr/>
        </p:nvSpPr>
        <p:spPr bwMode="auto">
          <a:xfrm flipH="1">
            <a:off x="3710600" y="3694266"/>
            <a:ext cx="884678"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7" name="Right Arrow 66"/>
          <p:cNvSpPr/>
          <p:nvPr/>
        </p:nvSpPr>
        <p:spPr bwMode="auto">
          <a:xfrm rot="5400000">
            <a:off x="1342090" y="4585481"/>
            <a:ext cx="1503138"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8" name="Right Arrow 67"/>
          <p:cNvSpPr/>
          <p:nvPr/>
        </p:nvSpPr>
        <p:spPr bwMode="auto">
          <a:xfrm rot="5400000" flipH="1" flipV="1">
            <a:off x="1342090" y="4585481"/>
            <a:ext cx="1503138" cy="38100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762529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ppt_x"/>
                                          </p:val>
                                        </p:tav>
                                        <p:tav tm="100000">
                                          <p:val>
                                            <p:strVal val="#ppt_x"/>
                                          </p:val>
                                        </p:tav>
                                      </p:tavLst>
                                    </p:anim>
                                    <p:anim calcmode="lin" valueType="num">
                                      <p:cBhvr additive="base">
                                        <p:cTn id="25" dur="500" fill="hold"/>
                                        <p:tgtEl>
                                          <p:spTgt spid="27"/>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childTnLst>
                          </p:cTn>
                        </p:par>
                      </p:childTnLst>
                    </p:cTn>
                  </p:par>
                  <p:par>
                    <p:cTn id="44" fill="hold">
                      <p:stCondLst>
                        <p:cond delay="indefinite"/>
                      </p:stCondLst>
                      <p:childTnLst>
                        <p:par>
                          <p:cTn id="45" fill="hold">
                            <p:stCondLst>
                              <p:cond delay="0"/>
                            </p:stCondLst>
                            <p:childTnLst>
                              <p:par>
                                <p:cTn id="46" presetID="8" presetClass="emph" presetSubtype="0" fill="hold" grpId="1" nodeType="clickEffect">
                                  <p:stCondLst>
                                    <p:cond delay="0"/>
                                  </p:stCondLst>
                                  <p:childTnLst>
                                    <p:animRot by="21600000">
                                      <p:cBhvr>
                                        <p:cTn id="47" dur="500" fill="hold"/>
                                        <p:tgtEl>
                                          <p:spTgt spid="62"/>
                                        </p:tgtEl>
                                        <p:attrNameLst>
                                          <p:attrName>r</p:attrName>
                                        </p:attrNameLst>
                                      </p:cBhvr>
                                    </p:animRot>
                                  </p:childTnLst>
                                </p:cTn>
                              </p:par>
                              <p:par>
                                <p:cTn id="48" presetID="8" presetClass="emph" presetSubtype="0" fill="hold" grpId="1" nodeType="withEffect">
                                  <p:stCondLst>
                                    <p:cond delay="0"/>
                                  </p:stCondLst>
                                  <p:childTnLst>
                                    <p:animRot by="21600000">
                                      <p:cBhvr>
                                        <p:cTn id="49" dur="500" fill="hold"/>
                                        <p:tgtEl>
                                          <p:spTgt spid="60"/>
                                        </p:tgtEl>
                                        <p:attrNameLst>
                                          <p:attrName>r</p:attrName>
                                        </p:attrNameLst>
                                      </p:cBhvr>
                                    </p:animRot>
                                  </p:childTnLst>
                                </p:cTn>
                              </p:par>
                              <p:par>
                                <p:cTn id="50" presetID="22" presetClass="entr" presetSubtype="2"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wipe(right)">
                                      <p:cBhvr>
                                        <p:cTn id="52" dur="500"/>
                                        <p:tgtEl>
                                          <p:spTgt spid="65"/>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wipe(right)">
                                      <p:cBhvr>
                                        <p:cTn id="55" dur="500"/>
                                        <p:tgtEl>
                                          <p:spTgt spid="66"/>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mph" presetSubtype="0" fill="hold" grpId="1" nodeType="clickEffect">
                                  <p:stCondLst>
                                    <p:cond delay="0"/>
                                  </p:stCondLst>
                                  <p:childTnLst>
                                    <p:animRot by="21600000">
                                      <p:cBhvr>
                                        <p:cTn id="59" dur="500" fill="hold"/>
                                        <p:tgtEl>
                                          <p:spTgt spid="40"/>
                                        </p:tgtEl>
                                        <p:attrNameLst>
                                          <p:attrName>r</p:attrName>
                                        </p:attrNameLst>
                                      </p:cBhvr>
                                    </p:animRot>
                                  </p:childTnLst>
                                </p:cTn>
                              </p:par>
                              <p:par>
                                <p:cTn id="60" presetID="22" presetClass="entr" presetSubtype="1" fill="hold" grpId="0" nodeType="with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wipe(up)">
                                      <p:cBhvr>
                                        <p:cTn id="62" dur="500"/>
                                        <p:tgtEl>
                                          <p:spTgt spid="67"/>
                                        </p:tgtEl>
                                      </p:cBhvr>
                                    </p:animEffect>
                                  </p:childTnLst>
                                </p:cTn>
                              </p:par>
                            </p:childTnLst>
                          </p:cTn>
                        </p:par>
                        <p:par>
                          <p:cTn id="63" fill="hold">
                            <p:stCondLst>
                              <p:cond delay="500"/>
                            </p:stCondLst>
                            <p:childTnLst>
                              <p:par>
                                <p:cTn id="64" presetID="1" presetClass="exit" presetSubtype="0" fill="hold" grpId="1" nodeType="afterEffect">
                                  <p:stCondLst>
                                    <p:cond delay="0"/>
                                  </p:stCondLst>
                                  <p:childTnLst>
                                    <p:set>
                                      <p:cBhvr>
                                        <p:cTn id="65" dur="1" fill="hold">
                                          <p:stCondLst>
                                            <p:cond delay="0"/>
                                          </p:stCondLst>
                                        </p:cTn>
                                        <p:tgtEl>
                                          <p:spTgt spid="67"/>
                                        </p:tgtEl>
                                        <p:attrNameLst>
                                          <p:attrName>style.visibility</p:attrName>
                                        </p:attrNameLst>
                                      </p:cBhvr>
                                      <p:to>
                                        <p:strVal val="hidden"/>
                                      </p:to>
                                    </p:set>
                                  </p:childTnLst>
                                </p:cTn>
                              </p:par>
                              <p:par>
                                <p:cTn id="66" presetID="22" presetClass="entr" presetSubtype="4" fill="hold" grpId="0" nodeType="withEffect">
                                  <p:stCondLst>
                                    <p:cond delay="0"/>
                                  </p:stCondLst>
                                  <p:childTnLst>
                                    <p:set>
                                      <p:cBhvr>
                                        <p:cTn id="67" dur="1" fill="hold">
                                          <p:stCondLst>
                                            <p:cond delay="0"/>
                                          </p:stCondLst>
                                        </p:cTn>
                                        <p:tgtEl>
                                          <p:spTgt spid="68"/>
                                        </p:tgtEl>
                                        <p:attrNameLst>
                                          <p:attrName>style.visibility</p:attrName>
                                        </p:attrNameLst>
                                      </p:cBhvr>
                                      <p:to>
                                        <p:strVal val="visible"/>
                                      </p:to>
                                    </p:set>
                                    <p:animEffect transition="in" filter="wipe(down)">
                                      <p:cBhvr>
                                        <p:cTn id="68" dur="500"/>
                                        <p:tgtEl>
                                          <p:spTgt spid="68"/>
                                        </p:tgtEl>
                                      </p:cBhvr>
                                    </p:animEffect>
                                  </p:childTnLst>
                                </p:cTn>
                              </p:par>
                            </p:childTnLst>
                          </p:cTn>
                        </p:par>
                      </p:childTnLst>
                    </p:cTn>
                  </p:par>
                  <p:par>
                    <p:cTn id="69" fill="hold">
                      <p:stCondLst>
                        <p:cond delay="indefinite"/>
                      </p:stCondLst>
                      <p:childTnLst>
                        <p:par>
                          <p:cTn id="70" fill="hold">
                            <p:stCondLst>
                              <p:cond delay="0"/>
                            </p:stCondLst>
                            <p:childTnLst>
                              <p:par>
                                <p:cTn id="71" presetID="8" presetClass="emph" presetSubtype="0" fill="hold" grpId="2" nodeType="clickEffect">
                                  <p:stCondLst>
                                    <p:cond delay="0"/>
                                  </p:stCondLst>
                                  <p:childTnLst>
                                    <p:animRot by="-21600000">
                                      <p:cBhvr>
                                        <p:cTn id="72" dur="500" fill="hold"/>
                                        <p:tgtEl>
                                          <p:spTgt spid="40"/>
                                        </p:tgtEl>
                                        <p:attrNameLst>
                                          <p:attrName>r</p:attrName>
                                        </p:attrNameLst>
                                      </p:cBhvr>
                                    </p:animRot>
                                  </p:childTnLst>
                                </p:cTn>
                              </p:par>
                              <p:par>
                                <p:cTn id="73" presetID="8" presetClass="emph" presetSubtype="0" fill="hold" grpId="2" nodeType="withEffect">
                                  <p:stCondLst>
                                    <p:cond delay="0"/>
                                  </p:stCondLst>
                                  <p:childTnLst>
                                    <p:animRot by="-21600000">
                                      <p:cBhvr>
                                        <p:cTn id="74" dur="500" fill="hold"/>
                                        <p:tgtEl>
                                          <p:spTgt spid="62"/>
                                        </p:tgtEl>
                                        <p:attrNameLst>
                                          <p:attrName>r</p:attrName>
                                        </p:attrNameLst>
                                      </p:cBhvr>
                                    </p:animRot>
                                  </p:childTnLst>
                                </p:cTn>
                              </p:par>
                              <p:par>
                                <p:cTn id="75" presetID="8" presetClass="emph" presetSubtype="0" fill="hold" grpId="2" nodeType="withEffect">
                                  <p:stCondLst>
                                    <p:cond delay="0"/>
                                  </p:stCondLst>
                                  <p:childTnLst>
                                    <p:animRot by="-21600000">
                                      <p:cBhvr>
                                        <p:cTn id="76" dur="500" fill="hold"/>
                                        <p:tgtEl>
                                          <p:spTgt spid="60"/>
                                        </p:tgtEl>
                                        <p:attrNameLst>
                                          <p:attrName>r</p:attrName>
                                        </p:attrNameLst>
                                      </p:cBhvr>
                                    </p:animRot>
                                  </p:childTnLst>
                                </p:cTn>
                              </p:par>
                              <p:par>
                                <p:cTn id="77" presetID="1" presetClass="exit" presetSubtype="0" fill="hold" grpId="1" nodeType="withEffect">
                                  <p:stCondLst>
                                    <p:cond delay="0"/>
                                  </p:stCondLst>
                                  <p:childTnLst>
                                    <p:set>
                                      <p:cBhvr>
                                        <p:cTn id="78" dur="1" fill="hold">
                                          <p:stCondLst>
                                            <p:cond delay="0"/>
                                          </p:stCondLst>
                                        </p:cTn>
                                        <p:tgtEl>
                                          <p:spTgt spid="65"/>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66"/>
                                        </p:tgtEl>
                                        <p:attrNameLst>
                                          <p:attrName>style.visibility</p:attrName>
                                        </p:attrNameLst>
                                      </p:cBhvr>
                                      <p:to>
                                        <p:strVal val="hidden"/>
                                      </p:to>
                                    </p:set>
                                  </p:childTnLst>
                                </p:cTn>
                              </p:par>
                              <p:par>
                                <p:cTn id="81" presetID="22" presetClass="entr" presetSubtype="8" fill="hold" grpId="0" nodeType="withEffect">
                                  <p:stCondLst>
                                    <p:cond delay="0"/>
                                  </p:stCondLst>
                                  <p:childTnLst>
                                    <p:set>
                                      <p:cBhvr>
                                        <p:cTn id="82" dur="1" fill="hold">
                                          <p:stCondLst>
                                            <p:cond delay="0"/>
                                          </p:stCondLst>
                                        </p:cTn>
                                        <p:tgtEl>
                                          <p:spTgt spid="63"/>
                                        </p:tgtEl>
                                        <p:attrNameLst>
                                          <p:attrName>style.visibility</p:attrName>
                                        </p:attrNameLst>
                                      </p:cBhvr>
                                      <p:to>
                                        <p:strVal val="visible"/>
                                      </p:to>
                                    </p:set>
                                    <p:animEffect transition="in" filter="wipe(left)">
                                      <p:cBhvr>
                                        <p:cTn id="83" dur="500"/>
                                        <p:tgtEl>
                                          <p:spTgt spid="63"/>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64"/>
                                        </p:tgtEl>
                                        <p:attrNameLst>
                                          <p:attrName>style.visibility</p:attrName>
                                        </p:attrNameLst>
                                      </p:cBhvr>
                                      <p:to>
                                        <p:strVal val="visible"/>
                                      </p:to>
                                    </p:set>
                                    <p:animEffect transition="in" filter="wipe(left)">
                                      <p:cBhvr>
                                        <p:cTn id="8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0" grpId="1" animBg="1"/>
      <p:bldP spid="40" grpId="2" animBg="1"/>
      <p:bldP spid="59" grpId="0" animBg="1"/>
      <p:bldP spid="60" grpId="0" animBg="1"/>
      <p:bldP spid="60" grpId="1" animBg="1"/>
      <p:bldP spid="60" grpId="2" animBg="1"/>
      <p:bldP spid="61" grpId="0" animBg="1"/>
      <p:bldP spid="62" grpId="0" animBg="1"/>
      <p:bldP spid="62" grpId="1" animBg="1"/>
      <p:bldP spid="62" grpId="2" animBg="1"/>
      <p:bldP spid="63" grpId="0" animBg="1"/>
      <p:bldP spid="64" grpId="0" animBg="1"/>
      <p:bldP spid="65" grpId="0" animBg="1"/>
      <p:bldP spid="65" grpId="1" animBg="1"/>
      <p:bldP spid="66" grpId="0" animBg="1"/>
      <p:bldP spid="66" grpId="1" animBg="1"/>
      <p:bldP spid="67" grpId="0" animBg="1"/>
      <p:bldP spid="67" grpId="1" animBg="1"/>
      <p:bldP spid="68" grpId="0" animBg="1"/>
    </p:bldLst>
  </p:timing>
</p:sld>
</file>

<file path=ppt/theme/theme1.xml><?xml version="1.0" encoding="utf-8"?>
<a:theme xmlns:a="http://schemas.openxmlformats.org/drawingml/2006/main" name="5-30426_BUILD_2013_Template_Whit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name="Build_2013_Template_16x9" id="{F0E36718-832C-4AEA-8417-41A66B189204}" vid="{161FDC1C-887D-4D37-A3B8-501A0D7FCE91}"/>
    </a:ext>
  </a:extLst>
</a:theme>
</file>

<file path=ppt/theme/theme2.xml><?xml version="1.0" encoding="utf-8"?>
<a:theme xmlns:a="http://schemas.openxmlformats.org/drawingml/2006/main" name="1_5-30426_BUILD_2013_Template_D.Blu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name="Build_2013_Template_16x9" id="{F0E36718-832C-4AEA-8417-41A66B189204}" vid="{406DC43E-3286-418B-B3CF-9AE2AA3691B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2013-06-28T07:00:00+00:00</Event_x0020_End_x0020_Date>
    <Event_x0020_Start_x0020_Date xmlns="2295e2e7-0eeb-498e-8716-217bb2ee6ee3">2013-06-26T07:00:00+00:00</Event_x0020_Start_x0020_Date>
    <MS_x0020_Speaker xmlns="2295e2e7-0eeb-498e-8716-217bb2ee6ee3">
      <UserInfo>
        <DisplayName/>
        <AccountId xsi:nil="true"/>
        <AccountType/>
      </UserInfo>
    </MS_x0020_Speaker>
    <External_x0020_Speaker xmlns="2295e2e7-0eeb-498e-8716-217bb2ee6ee3">Brady Gaster</External_x0020_Speaker>
    <Session_x0020_Code xmlns="2295e2e7-0eeb-498e-8716-217bb2ee6ee3">3-553</Session_x0020_Code>
    <ProductTaxHTField0 xmlns="2295e2e7-0eeb-498e-8716-217bb2ee6ee3">
      <Terms xmlns="http://schemas.microsoft.com/office/infopath/2007/PartnerControls"/>
    </ProductTaxHTField0>
    <Presentation_x0020_Date xmlns="2295e2e7-0eeb-498e-8716-217bb2ee6ee3">2013-06-27T00:00:00-07:00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TaxCatchAll xmlns="230e9df3-be65-4c73-a93b-d1236ebd677e">
      <Value>497</Value>
      <Value>605</Value>
    </TaxCatchAll>
    <AudienceTaxHTField0 xmlns="8b529f77-48ab-4581-b468-93f09345b8aa">
      <Terms xmlns="http://schemas.microsoft.com/office/infopath/2007/PartnerControls"/>
    </AudienceTaxHTField0>
  </documentManagement>
</p:properties>
</file>

<file path=customXml/itemProps1.xml><?xml version="1.0" encoding="utf-8"?>
<ds:datastoreItem xmlns:ds="http://schemas.openxmlformats.org/officeDocument/2006/customXml" ds:itemID="{0B689815-4B65-4FA2-B74B-E9A4DF6AE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230e9df3-be65-4c73-a93b-d1236ebd677e"/>
    <ds:schemaRef ds:uri="http://schemas.microsoft.com/office/2006/documentManagement/types"/>
    <ds:schemaRef ds:uri="http://purl.org/dc/terms/"/>
    <ds:schemaRef ds:uri="2295e2e7-0eeb-498e-8716-217bb2ee6ee3"/>
    <ds:schemaRef ds:uri="http://purl.org/dc/dcmitype/"/>
    <ds:schemaRef ds:uri="http://schemas.microsoft.com/office/infopath/2007/PartnerControls"/>
    <ds:schemaRef ds:uri="http://schemas.openxmlformats.org/package/2006/metadata/core-properties"/>
    <ds:schemaRef ds:uri="8b529f77-48ab-4581-b468-93f09345b8a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Build_2013_Template_16x9</Template>
  <TotalTime>623</TotalTime>
  <Words>677</Words>
  <Application>Microsoft Office PowerPoint</Application>
  <PresentationFormat>Custom</PresentationFormat>
  <Paragraphs>110</Paragraphs>
  <Slides>19</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ＭＳ Ｐゴシック</vt:lpstr>
      <vt:lpstr>Arial</vt:lpstr>
      <vt:lpstr>Avenir LT Pro 45 Book</vt:lpstr>
      <vt:lpstr>Calibri</vt:lpstr>
      <vt:lpstr>Consolas</vt:lpstr>
      <vt:lpstr>Segoe UI</vt:lpstr>
      <vt:lpstr>Segoe UI Light</vt:lpstr>
      <vt:lpstr>5-30426_BUILD_2013_Template_White</vt:lpstr>
      <vt:lpstr>1_5-30426_BUILD_2013_Template_D.Blue</vt:lpstr>
      <vt:lpstr>Create Connected Business Applications with Windows Azure Web Sites</vt:lpstr>
      <vt:lpstr>Introductions</vt:lpstr>
      <vt:lpstr>“Web Sites is a Toy”</vt:lpstr>
      <vt:lpstr>Web Sites is a Tool</vt:lpstr>
      <vt:lpstr>Scenario: Enterprise Pizza</vt:lpstr>
      <vt:lpstr>Service Bus Topics for Publish/Subscribe</vt:lpstr>
      <vt:lpstr>Demo Publish &amp; Subscribe Using  Service Bus Topics</vt:lpstr>
      <vt:lpstr>What’s wrong with this scenario?</vt:lpstr>
      <vt:lpstr>Service Bus Relay for Ingredients Inventory</vt:lpstr>
      <vt:lpstr>Demo Hosting Services in Web Sites with Service Bus Relay Endpoints</vt:lpstr>
      <vt:lpstr>Relaying to On-premise and Cloud</vt:lpstr>
      <vt:lpstr>Demo Hosting Services in On-Premise Apps with Service Bus Relay Endpoints</vt:lpstr>
      <vt:lpstr>Real-time Updates from On-Premise Apps</vt:lpstr>
      <vt:lpstr>Demo Updating Web Users in Real-time from  On-Premise Apps</vt:lpstr>
      <vt:lpstr>Rethinking Identity</vt:lpstr>
      <vt:lpstr>Identity with Office 365</vt:lpstr>
      <vt:lpstr>Multi-tenant Identity with WAAD</vt:lpstr>
      <vt:lpstr>Resources</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Build 2013</dc:subject>
  <dc:creator>Brady Gaster</dc:creator>
  <cp:keywords>Build 2013</cp:keywords>
  <dc:description>Template: Mitchell Derrey, Silver Fox Productions
Formatting: 
Date: October 26-28, 2013
Location: San Francisco, CA
Audience Type: Internal</dc:description>
  <cp:lastModifiedBy>Brady Gaster</cp:lastModifiedBy>
  <cp:revision>119</cp:revision>
  <dcterms:created xsi:type="dcterms:W3CDTF">2013-06-20T15:08:50Z</dcterms:created>
  <dcterms:modified xsi:type="dcterms:W3CDTF">2013-06-26T18:04:43Z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497;#San Francisco|84dfcb53-432b-499d-8965-93d483d36b4a</vt:lpwstr>
  </property>
  <property fmtid="{D5CDD505-2E9C-101B-9397-08002B2CF9AE}" pid="7" name="Campaign">
    <vt:lpwstr/>
  </property>
  <property fmtid="{D5CDD505-2E9C-101B-9397-08002B2CF9AE}" pid="8" name="Event Venue">
    <vt:lpwstr/>
  </property>
  <property fmtid="{D5CDD505-2E9C-101B-9397-08002B2CF9AE}" pid="9" name="Track">
    <vt:lpwstr/>
  </property>
</Properties>
</file>