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4" r:id="rId5"/>
    <p:sldId id="316" r:id="rId6"/>
    <p:sldId id="337" r:id="rId7"/>
    <p:sldId id="342" r:id="rId8"/>
    <p:sldId id="331" r:id="rId9"/>
    <p:sldId id="343" r:id="rId10"/>
    <p:sldId id="324" r:id="rId11"/>
    <p:sldId id="336" r:id="rId12"/>
    <p:sldId id="349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84967" autoAdjust="0"/>
  </p:normalViewPr>
  <p:slideViewPr>
    <p:cSldViewPr snapToGrid="0">
      <p:cViewPr varScale="1">
        <p:scale>
          <a:sx n="81" d="100"/>
          <a:sy n="81" d="100"/>
        </p:scale>
        <p:origin x="114" y="12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EC443D7-B39A-4082-ACDA-AF77E4B4529B}" type="datetime1">
              <a:rPr lang="fr-FR" smtClean="0"/>
              <a:t>22/04/2024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397C78D2-97D1-4B37-BDD1-08A09BD4CA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fld id="{F06201AB-AE6E-4BD6-8881-470FABF8AC15}" type="datetime1">
              <a:rPr lang="fr-FR" smtClean="0"/>
              <a:pPr/>
              <a:t>22/04/2024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D5939589-3E79-4C82-AA4A-FE78234FAA5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Les avantages de </a:t>
            </a:r>
            <a:r>
              <a:rPr lang="fr-F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:</a:t>
            </a: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Modularité et Réutilisabilité :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Les composants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sont des blocs de construction autonomes qui peuvent être réutilisés dans toute l'application, ce qui favorise une architecture modulaire et permet de gagner du temps de développement.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Virtual DOM :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utilise un concept appelé Virtual DOM, qui est une représentation légère du DOM réel. Cela permet à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mettre à jour efficacement l'interface utilisateur en minimisant les manipulations du DOM réel, ce qui se traduit par des performances améliorées.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Écosystème robuste :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est soutenu par une communauté active et dynamique qui développe constamment de nouveaux outils, bibliothèques et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frameworks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pour étendre ses fonctionnalités et simplifier le processus de développement.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Support des applications à grande échelle :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Grâce à son architecture basée sur des composants et à sa gestion efficace de l'état,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est particulièrement adapté au développement d'applications à grande échelle et complexes.</a:t>
            </a:r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 principe de </a:t>
            </a:r>
            <a:r>
              <a:rPr lang="fr-F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:</a:t>
            </a: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 principe fondamental de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est la création d'une hiérarchie de composants réactifs qui se mettent à jour automatiquement en fonction des changements d'état ou de données. Lorsqu'un composant change d'état,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compare le Virtual DOM actuel avec une version précédente et met à jour uniquement les parties du DOM qui ont changé, ce qui minimise les re-rendus et améliore les performances de l'application.</a:t>
            </a:r>
          </a:p>
          <a:p>
            <a:pPr algn="l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 conclusion,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est bien plus qu'une simple bibliothèque JavaScript ; c'est un outil puissant qui révolutionne la façon dont nous construisons des interfaces utilisateur pour le web. Que vous développiez une petite application ou un grand projet d'entreprise,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offre les outils et les fonctionnalités nécessaires pour créer des expériences utilisateur exceptionnelles et évolutives.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 Diapositiv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fr-F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fr-FR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fr-FR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fr-FR" sz="1200">
                <a:solidFill>
                  <a:schemeClr val="tx1"/>
                </a:solidFill>
              </a:defRPr>
            </a:lvl4pPr>
            <a:lvl5pPr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fr-F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fr-FR" sz="1800"/>
            </a:lvl1pPr>
            <a:lvl2pPr marL="457200">
              <a:spcBef>
                <a:spcPts val="1200"/>
              </a:spcBef>
              <a:defRPr lang="fr-FR" sz="1800"/>
            </a:lvl2pPr>
            <a:lvl3pPr marL="914400">
              <a:spcBef>
                <a:spcPts val="1200"/>
              </a:spcBef>
              <a:defRPr lang="fr-FR" sz="1800"/>
            </a:lvl3pPr>
            <a:lvl4pPr marL="1371600">
              <a:spcBef>
                <a:spcPts val="1200"/>
              </a:spcBef>
              <a:defRPr lang="fr-FR" sz="1800"/>
            </a:lvl4pPr>
            <a:lvl5pPr marL="18288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fr-FR" sz="1800"/>
            </a:lvl1pPr>
            <a:lvl2pPr>
              <a:spcBef>
                <a:spcPts val="1200"/>
              </a:spcBef>
              <a:defRPr lang="fr-FR" sz="1800"/>
            </a:lvl2pPr>
            <a:lvl3pPr>
              <a:spcBef>
                <a:spcPts val="1200"/>
              </a:spcBef>
              <a:defRPr lang="fr-FR" sz="1800"/>
            </a:lvl3pPr>
            <a:lvl4pPr>
              <a:spcBef>
                <a:spcPts val="1200"/>
              </a:spcBef>
              <a:defRPr lang="fr-FR" sz="1800"/>
            </a:lvl4pPr>
            <a:lvl5pPr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sme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Graphisme 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Graphisme 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que 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" name="Graphisme 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" name="Graphisme 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fr-FR" sz="4000" b="1" cap="all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fr-FR"/>
            </a:def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s d’image et titr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fr-FR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’image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/>
              <a:t>Cliquer pour ajouter du texte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sme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" name="Graphisme 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" name="Graphisme 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fr-F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fr-FR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sme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" name="Espace réservé d’image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5" name="Espace réservé d’image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fr-FR" sz="4000" b="1" cap="all" spc="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fr-FR" sz="1800"/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fr-FR" sz="1800"/>
            </a:lvl1pPr>
            <a:lvl2pPr marL="228600">
              <a:defRPr lang="fr-FR" sz="1600"/>
            </a:lvl2pPr>
            <a:lvl3pPr marL="457200">
              <a:defRPr lang="fr-FR" sz="1400"/>
            </a:lvl3pPr>
            <a:lvl4pPr marL="685800">
              <a:defRPr lang="fr-FR" sz="1200"/>
            </a:lvl4pPr>
            <a:lvl5pPr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sme 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Graphisme 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" name="Espace réservé du pied de page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+ sous-titre diapositiv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fr-FR" sz="4000" b="1" cap="all" spc="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fr-FR" sz="1800"/>
            </a:lvl1pPr>
            <a:lvl2pPr marL="228600">
              <a:spcBef>
                <a:spcPts val="1200"/>
              </a:spcBef>
              <a:defRPr lang="fr-FR" sz="1800"/>
            </a:lvl2pPr>
            <a:lvl3pPr marL="685800">
              <a:spcBef>
                <a:spcPts val="1200"/>
              </a:spcBef>
              <a:defRPr lang="fr-FR" sz="1800"/>
            </a:lvl3pPr>
            <a:lvl4pPr marL="1143000">
              <a:spcBef>
                <a:spcPts val="1200"/>
              </a:spcBef>
              <a:defRPr lang="fr-FR" sz="1800"/>
            </a:lvl4pPr>
            <a:lvl5pPr marL="16002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fr-FR" sz="1800"/>
            </a:lvl1pPr>
            <a:lvl2pPr marL="228600">
              <a:spcBef>
                <a:spcPts val="1200"/>
              </a:spcBef>
              <a:defRPr lang="fr-FR" sz="1800"/>
            </a:lvl2pPr>
            <a:lvl3pPr marL="685800">
              <a:spcBef>
                <a:spcPts val="1200"/>
              </a:spcBef>
              <a:defRPr lang="fr-FR" sz="1800"/>
            </a:lvl3pPr>
            <a:lvl4pPr marL="1143000">
              <a:spcBef>
                <a:spcPts val="1200"/>
              </a:spcBef>
              <a:defRPr lang="fr-FR" sz="1800"/>
            </a:lvl4pPr>
            <a:lvl5pPr marL="16002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fr-F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fr-FR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fr-FR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fr-FR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fr-FR" sz="1800"/>
            </a:lvl1pPr>
            <a:lvl2pPr marL="457200" indent="0">
              <a:spcBef>
                <a:spcPts val="1200"/>
              </a:spcBef>
              <a:buNone/>
              <a:defRPr lang="fr-FR" sz="1600"/>
            </a:lvl2pPr>
            <a:lvl3pPr marL="914400" indent="0">
              <a:spcBef>
                <a:spcPts val="1200"/>
              </a:spcBef>
              <a:buNone/>
              <a:defRPr lang="fr-FR" sz="1400"/>
            </a:lvl3pPr>
            <a:lvl4pPr marL="1371600" indent="0">
              <a:spcBef>
                <a:spcPts val="1200"/>
              </a:spcBef>
              <a:buNone/>
              <a:defRPr lang="fr-FR" sz="1200"/>
            </a:lvl4pPr>
            <a:lvl5pPr marL="1828800" indent="0">
              <a:spcBef>
                <a:spcPts val="1200"/>
              </a:spcBef>
              <a:buNone/>
              <a:defRPr lang="fr-FR" sz="12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fr-FR" sz="1800"/>
            </a:lvl1pPr>
            <a:lvl2pPr>
              <a:spcBef>
                <a:spcPts val="1200"/>
              </a:spcBef>
              <a:defRPr lang="fr-FR" sz="1600"/>
            </a:lvl2pPr>
            <a:lvl3pPr>
              <a:spcBef>
                <a:spcPts val="1200"/>
              </a:spcBef>
              <a:defRPr lang="fr-FR" sz="1400"/>
            </a:lvl3pPr>
            <a:lvl4pPr>
              <a:spcBef>
                <a:spcPts val="1200"/>
              </a:spcBef>
              <a:defRPr lang="fr-FR" sz="1200"/>
            </a:lvl4pPr>
            <a:lvl5pPr>
              <a:spcBef>
                <a:spcPts val="1200"/>
              </a:spcBef>
              <a:defRPr lang="fr-FR" sz="12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fr-FR" sz="4000" b="1" i="0" cap="all" spc="0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fr-FR" sz="1800"/>
            </a:lvl1pPr>
            <a:lvl2pPr marL="228600">
              <a:lnSpc>
                <a:spcPct val="110000"/>
              </a:lnSpc>
              <a:defRPr lang="fr-FR" sz="1600"/>
            </a:lvl2pPr>
            <a:lvl3pPr marL="457200">
              <a:lnSpc>
                <a:spcPct val="110000"/>
              </a:lnSpc>
              <a:defRPr lang="fr-FR" sz="1400"/>
            </a:lvl3pPr>
            <a:lvl4pPr marL="685800">
              <a:lnSpc>
                <a:spcPct val="110000"/>
              </a:lnSpc>
              <a:defRPr lang="fr-FR" sz="1200"/>
            </a:lvl4pPr>
            <a:lvl5pPr marL="914400">
              <a:lnSpc>
                <a:spcPct val="110000"/>
              </a:lnSpc>
              <a:defRPr lang="fr-FR"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fr-FR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fr-F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igma.com/file/Mc5XrY12f64tTrRNwgnBHc/Kasa_FR-(Copy)?type=design&amp;node-id=0%3A1&amp;mode=design&amp;t=tchhXL7lgo1PQ0VS-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172" y="2958502"/>
            <a:ext cx="10191405" cy="308033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- Projet 8 –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Créez une application de location immobilière avec </a:t>
            </a:r>
            <a:r>
              <a:rPr lang="fr-FR" dirty="0" err="1"/>
              <a:t>react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Ordre du jour</a:t>
            </a:r>
          </a:p>
        </p:txBody>
      </p:sp>
      <p:pic>
        <p:nvPicPr>
          <p:cNvPr id="6" name="Espace réservé d’image 5" descr="Coucher de soleil sur des montagnes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 – Pourquoi </a:t>
            </a:r>
            <a:r>
              <a:rPr lang="fr-FR" dirty="0" err="1"/>
              <a:t>React</a:t>
            </a:r>
            <a:endParaRPr lang="fr-FR" dirty="0"/>
          </a:p>
          <a:p>
            <a:pPr rtl="0"/>
            <a:r>
              <a:rPr lang="fr-FR" dirty="0"/>
              <a:t>	II – Présentation générale du site</a:t>
            </a:r>
          </a:p>
          <a:p>
            <a:pPr rtl="0"/>
            <a:r>
              <a:rPr lang="fr-FR" dirty="0"/>
              <a:t>III – Les fichiers : explications et logique</a:t>
            </a:r>
          </a:p>
          <a:p>
            <a:pPr rtl="0"/>
            <a:r>
              <a:rPr lang="fr-FR" dirty="0"/>
              <a:t>Conclusion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I. Pourquoi REACT</a:t>
            </a:r>
          </a:p>
        </p:txBody>
      </p:sp>
      <p:pic>
        <p:nvPicPr>
          <p:cNvPr id="7" name="Espace réservé d’image 8" descr="Coucher de soleil sur des montagnes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Pourquoi </a:t>
            </a:r>
            <a:r>
              <a:rPr lang="fr-FR" dirty="0" err="1"/>
              <a:t>react</a:t>
            </a:r>
            <a:endParaRPr lang="fr-FR" dirty="0"/>
          </a:p>
        </p:txBody>
      </p:sp>
      <p:pic>
        <p:nvPicPr>
          <p:cNvPr id="13" name="Espace réservé d’image 12" descr="Une chaîne de montagnes avec de la neige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94560"/>
            <a:ext cx="7498080" cy="2079728"/>
          </a:xfrm>
        </p:spPr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Modularité et Réutilisabilité</a:t>
            </a: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DOM virtuel</a:t>
            </a: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Écosystème robuste avec nombreuses bibliothèques et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frameworks</a:t>
            </a:r>
            <a:endParaRPr lang="fr-F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Fait pour de la grande échelle grâce aux composants et la possibilité de le réutiliser.</a:t>
            </a:r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AAEBC42D-C1ED-1DCB-B6B1-1BA179BE257C}"/>
              </a:ext>
            </a:extLst>
          </p:cNvPr>
          <p:cNvSpPr txBox="1">
            <a:spLocks/>
          </p:cNvSpPr>
          <p:nvPr/>
        </p:nvSpPr>
        <p:spPr>
          <a:xfrm>
            <a:off x="1080976" y="4477016"/>
            <a:ext cx="10763693" cy="20797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Le principe fondamental de 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React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est la création d'une hiérarchie de composants réactifs qui se 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mettent à jour automatiquement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en fonction des changements d'état ou de données. </a:t>
            </a:r>
          </a:p>
          <a:p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Lorsqu'un composant change d'état, 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React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compare le Virtual DOM actuel avec une version précédente et 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met à jour uniquement les parties du DOM qui ont changé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ce qui minimise les re-rendus et améliore les performances de l'application.	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100000"/>
              </a:lnSpc>
            </a:pPr>
            <a:r>
              <a:rPr lang="fr-FR" dirty="0"/>
              <a:t>Utilisation des </a:t>
            </a:r>
            <a:r>
              <a:rPr lang="fr-FR" dirty="0" err="1"/>
              <a:t>hooks</a:t>
            </a:r>
            <a:endParaRPr lang="fr-FR" dirty="0"/>
          </a:p>
        </p:txBody>
      </p:sp>
      <p:sp>
        <p:nvSpPr>
          <p:cNvPr id="23" name="Espace réservé du contenu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1901" y="685800"/>
            <a:ext cx="5569527" cy="402336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Qu’est-ce que les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hooks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?</a:t>
            </a: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Permettent aux composants fonctionnels d’accéder à l’état et aux fonctionnalités de 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React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sans utiliser de classes</a:t>
            </a: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rtl="0"/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Pourquoi utiliser les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hooks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?</a:t>
            </a: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Simplification du code en éliminant les classes</a:t>
            </a: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Favorisent la réutilisabilité de la logique </a:t>
            </a: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Améliorent les performances en évitant les classes et en optimisant le rendu</a:t>
            </a:r>
          </a:p>
          <a:p>
            <a:pPr rtl="0"/>
            <a:endParaRPr lang="fr-F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4755" y="685800"/>
            <a:ext cx="4937760" cy="402336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Exemples de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hooks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:</a:t>
            </a:r>
          </a:p>
          <a:p>
            <a:pPr rtl="0">
              <a:buClr>
                <a:schemeClr val="bg2">
                  <a:lumMod val="50000"/>
                </a:schemeClr>
              </a:buClr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« 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useState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 » : Permet de gérer l’état local d’un composant fonctionnel</a:t>
            </a:r>
          </a:p>
          <a:p>
            <a:pPr rtl="0">
              <a:buClr>
                <a:schemeClr val="bg2">
                  <a:lumMod val="50000"/>
                </a:schemeClr>
              </a:buClr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« 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useEffect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 »  : Permet d’effectuer des effets de bord dans un composant</a:t>
            </a:r>
          </a:p>
          <a:p>
            <a:pPr rtl="0">
              <a:buClr>
                <a:schemeClr val="bg2">
                  <a:lumMod val="50000"/>
                </a:schemeClr>
              </a:buClr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« 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useContext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 » : Permet d’accéder au contexte dans un composant fonctionnel</a:t>
            </a:r>
          </a:p>
          <a:p>
            <a:pPr rtl="0"/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Les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hooks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simplifient le développement d'applications web en 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rendant le code plus clair, plus modulaire 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et 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plus performant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rtl="0"/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II. Présentation générale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Lancement via Vite</a:t>
            </a:r>
          </a:p>
        </p:txBody>
      </p:sp>
      <p:pic>
        <p:nvPicPr>
          <p:cNvPr id="6" name="Espace réservé d’image 21" descr="Lumière d’avant le crépuscule sur des montagnes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68A4BB-43AB-47BE-A2FB-9CB989274B2A}"/>
              </a:ext>
            </a:extLst>
          </p:cNvPr>
          <p:cNvSpPr txBox="1"/>
          <p:nvPr/>
        </p:nvSpPr>
        <p:spPr>
          <a:xfrm>
            <a:off x="1280158" y="6611779"/>
            <a:ext cx="2446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figma</a:t>
            </a:r>
            <a:endParaRPr lang="fr-F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Lancement via VITE</a:t>
            </a:r>
          </a:p>
        </p:txBody>
      </p:sp>
      <p:pic>
        <p:nvPicPr>
          <p:cNvPr id="1026" name="Picture 2" descr="Vite Logo PNG Vectors Free Download">
            <a:extLst>
              <a:ext uri="{FF2B5EF4-FFF2-40B4-BE49-F238E27FC236}">
                <a16:creationId xmlns:a16="http://schemas.microsoft.com/office/drawing/2014/main" id="{35119C84-0559-98A0-DA78-53FDBD7070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1311" y="640080"/>
            <a:ext cx="2103120" cy="210312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80160" y="3017520"/>
            <a:ext cx="10374152" cy="3208866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Il s’agit d’un outil puissant qui permet de développer rapidement en Javascript ou </a:t>
            </a:r>
            <a:r>
              <a:rPr lang="fr-FR" dirty="0" err="1"/>
              <a:t>Typescript</a:t>
            </a:r>
            <a:r>
              <a:rPr lang="fr-FR" dirty="0"/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Installation sans erreur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Rapidement dans le développement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Compatible avec Vue.js et </a:t>
            </a:r>
            <a:r>
              <a:rPr lang="fr-FR" dirty="0" err="1"/>
              <a:t>React</a:t>
            </a:r>
            <a:endParaRPr lang="fr-F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Facile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III – Fichiers et logique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Amélioration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44" y="1152144"/>
            <a:ext cx="8965094" cy="22768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  <p:pic>
        <p:nvPicPr>
          <p:cNvPr id="5" name="Espace réservé d’image 14" descr="Lumière d’avant le crépuscule sur des montagnes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61_TF89338750_Win32" id="{5DA64B16-7A8A-49A5-8E07-0E2BEF5E28A7}" vid="{3638B087-4232-4E2F-9948-8115634831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{E5B68D1C-099E-4F53-A832-5D205E6833DE}tf89338750_win32</Template>
  <TotalTime>92</TotalTime>
  <Words>606</Words>
  <Application>Microsoft Office PowerPoint</Application>
  <PresentationFormat>Grand écran</PresentationFormat>
  <Paragraphs>57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Söhne</vt:lpstr>
      <vt:lpstr>Univers</vt:lpstr>
      <vt:lpstr>GradientVTI</vt:lpstr>
      <vt:lpstr> - Projet 8 –  Créez une application de location immobilière avec react</vt:lpstr>
      <vt:lpstr>Ordre du jour</vt:lpstr>
      <vt:lpstr>I. Pourquoi REACT</vt:lpstr>
      <vt:lpstr>Pourquoi react</vt:lpstr>
      <vt:lpstr>Utilisation des hooks</vt:lpstr>
      <vt:lpstr>II. Présentation générale</vt:lpstr>
      <vt:lpstr>Lancement via VITE</vt:lpstr>
      <vt:lpstr>III – Fichiers et logique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- Projet 8 –  Créez une application de location immobilière avec react</dc:title>
  <dc:creator>Pierre Sourice</dc:creator>
  <cp:lastModifiedBy>Pierre Sourice</cp:lastModifiedBy>
  <cp:revision>2</cp:revision>
  <dcterms:created xsi:type="dcterms:W3CDTF">2024-04-22T10:40:26Z</dcterms:created>
  <dcterms:modified xsi:type="dcterms:W3CDTF">2024-04-22T12:12:31Z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