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 id="269" r:id="rId14"/>
  </p:sldIdLst>
  <p:sldSz cx="18288000" cy="10287000"/>
  <p:notesSz cx="6858000" cy="9144000"/>
  <p:embeddedFontLst>
    <p:embeddedFont>
      <p:font typeface="Epilogue" panose="020B0604020202020204" charset="0"/>
      <p:regular r:id="rId16"/>
      <p:bold r:id="rId17"/>
      <p:italic r:id="rId18"/>
      <p:boldItalic r:id="rId19"/>
    </p:embeddedFont>
    <p:embeddedFont>
      <p:font typeface="Montserrat" pitchFamily="2" charset="0"/>
      <p:regular r:id="rId20"/>
      <p:bold r:id="rId21"/>
      <p:italic r:id="rId22"/>
      <p:boldItalic r:id="rId23"/>
    </p:embeddedFont>
    <p:embeddedFont>
      <p:font typeface="Work Sans" pitchFamily="2" charset="0"/>
      <p:regular r:id="rId24"/>
      <p:bold r:id="rId25"/>
      <p:italic r:id="rId26"/>
      <p:boldItalic r:id="rId27"/>
    </p:embeddedFont>
    <p:embeddedFont>
      <p:font typeface="Work Sans ExtraLight"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08" y="16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9cbdee9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b9cbdee980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b40ad0cf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b40ad0cf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b40ad0cf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b40ad0cf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bb40ad0cf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bb40ad0cf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b40ad0cf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b40ad0cf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b40ad0cf6_0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b40ad0cf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bb40ad0cf6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bb40ad0cf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b40ad0cf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b40ad0cf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b40ad0cf6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b40ad0cf6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b40ad0cf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b40ad0c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b40ad0cf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b40ad0cf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b40ad0cf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b40ad0cf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b40ad0cf6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b40ad0cf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1drv.ms/w/s!AoGdYf4JIIQshZYNUZeWLse6eXmccA?e=4auRkS" TargetMode="External"/><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figma.com/file/Q6NEUPqwz1U3HFaCaVoF7N/Maquette-desktop---Menu-Maker-by-Qwenta?type=design&amp;node-id=0-6&amp;mode=design" TargetMode="External"/><Relationship Id="rId5" Type="http://schemas.openxmlformats.org/officeDocument/2006/relationships/hyperlink" Target="https://feedly.com/i/collection/content/user/2a9d3dd4-8035-418d-bfc4-c7cae35fb9d9/category/global.all" TargetMode="External"/><Relationship Id="rId4" Type="http://schemas.openxmlformats.org/officeDocument/2006/relationships/hyperlink" Target="https://course.oc-static.com/projects/D%C3%A9veloppeur+Web/IW_P7+solution+technique+Menu+Maker+Qwenta/Menu+Maker+by+Qwenta+%E2%80%93+Spe%CC%81cifications+fonctionnelle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1drv.ms/w/s!AoGdYf4JIIQshZYNUZeWLse6eXmccA?e=PBmChF" TargetMode="External"/><Relationship Id="rId5" Type="http://schemas.openxmlformats.org/officeDocument/2006/relationships/image" Target="../media/image4.png"/><Relationship Id="rId4" Type="http://schemas.openxmlformats.org/officeDocument/2006/relationships/hyperlink" Target="https://github.com/Weeskin/P7_-_Planifiez_le_developpement_du_site_de_votre_client/blob/master/2_Spec_techniques/Sourice_Pierre_2_sp%C3%A9cifications%20techniques_08022024.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4059146" y="4327541"/>
            <a:ext cx="13354500"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59" y="4175141"/>
            <a:ext cx="13354500" cy="0"/>
          </a:xfrm>
          <a:prstGeom prst="straightConnector1">
            <a:avLst/>
          </a:prstGeom>
          <a:noFill/>
          <a:ln w="38100" cap="flat" cmpd="sng">
            <a:solidFill>
              <a:srgbClr val="C5A073"/>
            </a:solidFill>
            <a:prstDash val="solid"/>
            <a:round/>
            <a:headEnd type="none" w="sm" len="sm"/>
            <a:tailEnd type="none" w="sm" len="sm"/>
          </a:ln>
        </p:spPr>
      </p:cxnSp>
      <p:cxnSp>
        <p:nvCxnSpPr>
          <p:cNvPr id="86" name="Google Shape;86;p13"/>
          <p:cNvCxnSpPr/>
          <p:nvPr/>
        </p:nvCxnSpPr>
        <p:spPr>
          <a:xfrm rot="-5400000">
            <a:off x="-2016950" y="4327541"/>
            <a:ext cx="13354500" cy="0"/>
          </a:xfrm>
          <a:prstGeom prst="straightConnector1">
            <a:avLst/>
          </a:prstGeom>
          <a:noFill/>
          <a:ln w="38100" cap="flat" cmpd="sng">
            <a:solidFill>
              <a:srgbClr val="CCCCCC"/>
            </a:solidFill>
            <a:prstDash val="solid"/>
            <a:round/>
            <a:headEnd type="none" w="sm" len="sm"/>
            <a:tailEnd type="none" w="sm" len="sm"/>
          </a:ln>
        </p:spPr>
      </p:cxnSp>
      <p:sp>
        <p:nvSpPr>
          <p:cNvPr id="87" name="Google Shape;87;p13"/>
          <p:cNvSpPr/>
          <p:nvPr/>
        </p:nvSpPr>
        <p:spPr>
          <a:xfrm>
            <a:off x="1583525" y="1020375"/>
            <a:ext cx="16230707" cy="8229655"/>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txBox="1"/>
          <p:nvPr/>
        </p:nvSpPr>
        <p:spPr>
          <a:xfrm>
            <a:off x="2618100" y="3131575"/>
            <a:ext cx="8650500" cy="373710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11036">
                <a:solidFill>
                  <a:srgbClr val="0B1320"/>
                </a:solidFill>
                <a:latin typeface="Montserrat"/>
                <a:ea typeface="Montserrat"/>
                <a:cs typeface="Montserrat"/>
                <a:sym typeface="Montserrat"/>
              </a:rPr>
              <a:t>Solution Technique</a:t>
            </a:r>
            <a:endParaRPr sz="11036">
              <a:solidFill>
                <a:srgbClr val="0B1320"/>
              </a:solidFill>
              <a:latin typeface="Montserrat"/>
              <a:ea typeface="Montserrat"/>
              <a:cs typeface="Montserrat"/>
              <a:sym typeface="Montserrat"/>
            </a:endParaRPr>
          </a:p>
        </p:txBody>
      </p:sp>
      <p:cxnSp>
        <p:nvCxnSpPr>
          <p:cNvPr id="89" name="Google Shape;89;p13"/>
          <p:cNvCxnSpPr/>
          <p:nvPr/>
        </p:nvCxnSpPr>
        <p:spPr>
          <a:xfrm>
            <a:off x="2421724" y="1883211"/>
            <a:ext cx="5127600" cy="8400"/>
          </a:xfrm>
          <a:prstGeom prst="straightConnector1">
            <a:avLst/>
          </a:prstGeom>
          <a:noFill/>
          <a:ln w="38100" cap="flat" cmpd="sng">
            <a:solidFill>
              <a:srgbClr val="0B1320"/>
            </a:solidFill>
            <a:prstDash val="solid"/>
            <a:round/>
            <a:headEnd type="none" w="sm" len="sm"/>
            <a:tailEnd type="none" w="sm" len="sm"/>
          </a:ln>
        </p:spPr>
      </p:cxnSp>
      <p:grpSp>
        <p:nvGrpSpPr>
          <p:cNvPr id="90" name="Google Shape;90;p13"/>
          <p:cNvGrpSpPr/>
          <p:nvPr/>
        </p:nvGrpSpPr>
        <p:grpSpPr>
          <a:xfrm>
            <a:off x="8690221" y="1683187"/>
            <a:ext cx="1531331" cy="408432"/>
            <a:chOff x="15328896" y="1678999"/>
            <a:chExt cx="1531331" cy="408432"/>
          </a:xfrm>
        </p:grpSpPr>
        <p:sp>
          <p:nvSpPr>
            <p:cNvPr id="91" name="Google Shape;91;p13"/>
            <p:cNvSpPr/>
            <p:nvPr/>
          </p:nvSpPr>
          <p:spPr>
            <a:xfrm>
              <a:off x="15328896"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15892570"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16453618"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95" name="Google Shape;95;p13"/>
          <p:cNvPicPr preferRelativeResize="0"/>
          <p:nvPr/>
        </p:nvPicPr>
        <p:blipFill>
          <a:blip r:embed="rId3">
            <a:alphaModFix/>
          </a:blip>
          <a:stretch>
            <a:fillRect/>
          </a:stretch>
        </p:blipFill>
        <p:spPr>
          <a:xfrm>
            <a:off x="11268495" y="0"/>
            <a:ext cx="6985460" cy="10287000"/>
          </a:xfrm>
          <a:prstGeom prst="rect">
            <a:avLst/>
          </a:prstGeom>
          <a:noFill/>
          <a:ln w="28575" cap="flat" cmpd="sng">
            <a:solidFill>
              <a:srgbClr val="C5A073"/>
            </a:solidFill>
            <a:prstDash val="solid"/>
            <a:round/>
            <a:headEnd type="none" w="sm" len="sm"/>
            <a:tailEnd type="none" w="sm" len="sm"/>
          </a:ln>
        </p:spPr>
      </p:pic>
      <p:pic>
        <p:nvPicPr>
          <p:cNvPr id="96" name="Google Shape;96;p13"/>
          <p:cNvPicPr preferRelativeResize="0"/>
          <p:nvPr/>
        </p:nvPicPr>
        <p:blipFill>
          <a:blip r:embed="rId4">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1000"/>
                                        <p:tgtEl>
                                          <p:spTgt spid="85"/>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1000"/>
                                        <p:tgtEl>
                                          <p:spTgt spid="84"/>
                                        </p:tgtEl>
                                        <p:attrNameLst>
                                          <p:attrName>ppt_x</p:attrName>
                                        </p:attrNameLst>
                                      </p:cBhvr>
                                      <p:tavLst>
                                        <p:tav tm="0">
                                          <p:val>
                                            <p:strVal val="#ppt_x-1"/>
                                          </p:val>
                                        </p:tav>
                                        <p:tav tm="100000">
                                          <p:val>
                                            <p:strVal val="#ppt_x"/>
                                          </p:val>
                                        </p:tav>
                                      </p:tavLst>
                                    </p:anim>
                                  </p:childTnLst>
                                </p:cTn>
                              </p:par>
                              <p:par>
                                <p:cTn id="16" presetID="2" presetClass="entr" presetSubtype="4"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1000"/>
                                        <p:tgtEl>
                                          <p:spTgt spid="8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additive="base">
                                        <p:cTn id="21" dur="1000"/>
                                        <p:tgtEl>
                                          <p:spTgt spid="90"/>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 calcmode="lin" valueType="num">
                                      <p:cBhvr additive="base">
                                        <p:cTn id="24" dur="1000"/>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22"/>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8" name="Google Shape;198;p22"/>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Les différents collaborateurs</a:t>
            </a:r>
            <a:endParaRPr b="1">
              <a:latin typeface="Epilogue"/>
              <a:ea typeface="Epilogue"/>
              <a:cs typeface="Epilogue"/>
              <a:sym typeface="Epilogue"/>
            </a:endParaRPr>
          </a:p>
        </p:txBody>
      </p:sp>
      <p:sp>
        <p:nvSpPr>
          <p:cNvPr id="199" name="Google Shape;199;p22"/>
          <p:cNvSpPr txBox="1"/>
          <p:nvPr/>
        </p:nvSpPr>
        <p:spPr>
          <a:xfrm>
            <a:off x="716325" y="2278225"/>
            <a:ext cx="78756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Qwenta</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John, chef de projet</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Webgencia</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Issam, gestion de projet</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Soufiane, product owner</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Team développement - Backend</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Team développement - Frontend</a:t>
            </a:r>
            <a:endParaRPr sz="2800">
              <a:solidFill>
                <a:schemeClr val="dk1"/>
              </a:solidFill>
              <a:latin typeface="Work Sans"/>
              <a:ea typeface="Work Sans"/>
              <a:cs typeface="Work Sans"/>
              <a:sym typeface="Work Sans"/>
            </a:endParaRPr>
          </a:p>
        </p:txBody>
      </p:sp>
      <p:sp>
        <p:nvSpPr>
          <p:cNvPr id="200" name="Google Shape;200;p22"/>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01" name="Google Shape;201;p22"/>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02" name="Google Shape;202;p22"/>
          <p:cNvPicPr preferRelativeResize="0"/>
          <p:nvPr/>
        </p:nvPicPr>
        <p:blipFill>
          <a:blip r:embed="rId4">
            <a:alphaModFix/>
          </a:blip>
          <a:stretch>
            <a:fillRect/>
          </a:stretch>
        </p:blipFill>
        <p:spPr>
          <a:xfrm>
            <a:off x="9051575" y="3587650"/>
            <a:ext cx="7875600" cy="4922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3"/>
          <p:cNvPicPr preferRelativeResize="0"/>
          <p:nvPr/>
        </p:nvPicPr>
        <p:blipFill rotWithShape="1">
          <a:blip r:embed="rId3">
            <a:alphaModFix/>
          </a:blip>
          <a:srcRect t="4902" b="1183"/>
          <a:stretch/>
        </p:blipFill>
        <p:spPr>
          <a:xfrm>
            <a:off x="1656800" y="1552450"/>
            <a:ext cx="15923973" cy="8156650"/>
          </a:xfrm>
          <a:prstGeom prst="rect">
            <a:avLst/>
          </a:prstGeom>
          <a:noFill/>
          <a:ln>
            <a:noFill/>
          </a:ln>
        </p:spPr>
      </p:pic>
      <p:sp>
        <p:nvSpPr>
          <p:cNvPr id="208" name="Google Shape;208;p23"/>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Le Kanban</a:t>
            </a:r>
            <a:endParaRPr b="1">
              <a:latin typeface="Epilogue"/>
              <a:ea typeface="Epilogue"/>
              <a:cs typeface="Epilogue"/>
              <a:sym typeface="Epilogue"/>
            </a:endParaRPr>
          </a:p>
        </p:txBody>
      </p:sp>
      <p:sp>
        <p:nvSpPr>
          <p:cNvPr id="209" name="Google Shape;209;p2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10" name="Google Shape;210;p23"/>
          <p:cNvPicPr preferRelativeResize="0"/>
          <p:nvPr/>
        </p:nvPicPr>
        <p:blipFill>
          <a:blip r:embed="rId4">
            <a:alphaModFix/>
          </a:blip>
          <a:stretch>
            <a:fillRect/>
          </a:stretch>
        </p:blipFill>
        <p:spPr>
          <a:xfrm>
            <a:off x="0" y="0"/>
            <a:ext cx="1454400" cy="666550"/>
          </a:xfrm>
          <a:prstGeom prst="rect">
            <a:avLst/>
          </a:prstGeom>
          <a:noFill/>
          <a:ln>
            <a:noFill/>
          </a:ln>
        </p:spPr>
      </p:pic>
      <p:sp>
        <p:nvSpPr>
          <p:cNvPr id="211" name="Google Shape;211;p23"/>
          <p:cNvSpPr txBox="1"/>
          <p:nvPr/>
        </p:nvSpPr>
        <p:spPr>
          <a:xfrm>
            <a:off x="5270150" y="5117975"/>
            <a:ext cx="12376500" cy="44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Work Sans"/>
                <a:ea typeface="Work Sans"/>
                <a:cs typeface="Work Sans"/>
                <a:sym typeface="Work Sans"/>
              </a:rPr>
              <a:t>Kanban, utilisé sur Notion, est un système de gestion des tâches visuel qui offre une représentation claire, une organisation et un suivi en temps réel du flux de travail d’une équipe. Il présente les tâches sous forme de cartes, permettant une visualisation rapide de l’avancement global du projet.</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Clr>
                <a:schemeClr val="dk1"/>
              </a:buClr>
              <a:buSzPts val="1100"/>
              <a:buFont typeface="Arial"/>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Clr>
                <a:schemeClr val="dk1"/>
              </a:buClr>
              <a:buSzPts val="1100"/>
              <a:buFont typeface="Arial"/>
              <a:buNone/>
            </a:pPr>
            <a:r>
              <a:rPr lang="en-US" sz="2800">
                <a:solidFill>
                  <a:schemeClr val="dk1"/>
                </a:solidFill>
                <a:latin typeface="Work Sans"/>
                <a:ea typeface="Work Sans"/>
                <a:cs typeface="Work Sans"/>
                <a:sym typeface="Work Sans"/>
              </a:rPr>
              <a:t>Il encourage une gestion harmonieuse des tâches en limitant le volume de travail en cours à chaque phase, prévenant ainsi la surcharge et optimisant l’efficacité.</a:t>
            </a:r>
            <a:endParaRPr sz="3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7" name="Google Shape;217;p24"/>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8" name="Google Shape;218;p24"/>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veille informationnelle</a:t>
            </a:r>
            <a:endParaRPr b="1">
              <a:latin typeface="Epilogue"/>
              <a:ea typeface="Epilogue"/>
              <a:cs typeface="Epilogue"/>
              <a:sym typeface="Epilogue"/>
            </a:endParaRPr>
          </a:p>
        </p:txBody>
      </p:sp>
      <p:sp>
        <p:nvSpPr>
          <p:cNvPr id="219" name="Google Shape;219;p24"/>
          <p:cNvSpPr txBox="1"/>
          <p:nvPr/>
        </p:nvSpPr>
        <p:spPr>
          <a:xfrm>
            <a:off x="7736025" y="2278100"/>
            <a:ext cx="10060200" cy="75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La veille informationnelle est une pratique essentielle qui vise à maintenir une connaissance à jour des développements, des tendances émergentes et des informations nouvelles et pertinentes dans un domaine spécifique. </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En fournissant un flux constant d'informations actualisées, elle favorise la prise de décisions éclairées basées sur les données les plus récentes. </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De plus, elle permet une mise à jour constante des connaissances professionnelles, permettant ainsi de rester compétitif et pertinent dans votre domaine. C'est un outil précieux pour toute personne cherchant à rester à la pointe de son domaine d'expertise.</a:t>
            </a:r>
            <a:endParaRPr sz="2800">
              <a:solidFill>
                <a:schemeClr val="dk1"/>
              </a:solidFill>
              <a:latin typeface="Work Sans"/>
              <a:ea typeface="Work Sans"/>
              <a:cs typeface="Work Sans"/>
              <a:sym typeface="Work Sans"/>
            </a:endParaRPr>
          </a:p>
        </p:txBody>
      </p:sp>
      <p:sp>
        <p:nvSpPr>
          <p:cNvPr id="220" name="Google Shape;220;p2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21" name="Google Shape;221;p2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22" name="Google Shape;222;p24"/>
          <p:cNvPicPr preferRelativeResize="0"/>
          <p:nvPr/>
        </p:nvPicPr>
        <p:blipFill rotWithShape="1">
          <a:blip r:embed="rId4">
            <a:alphaModFix/>
          </a:blip>
          <a:srcRect r="35562"/>
          <a:stretch/>
        </p:blipFill>
        <p:spPr>
          <a:xfrm>
            <a:off x="830625" y="2380825"/>
            <a:ext cx="6630676" cy="7327899"/>
          </a:xfrm>
          <a:prstGeom prst="rect">
            <a:avLst/>
          </a:prstGeom>
          <a:solidFill>
            <a:schemeClr val="lt1"/>
          </a:solidFill>
          <a:ln w="9525" cap="flat" cmpd="sng">
            <a:solidFill>
              <a:srgbClr val="C5A073"/>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9" name="Google Shape;239;p26"/>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0" name="Google Shape;240;p2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Liens utiles</a:t>
            </a:r>
            <a:endParaRPr b="1">
              <a:latin typeface="Epilogue"/>
              <a:ea typeface="Epilogue"/>
              <a:cs typeface="Epilogue"/>
              <a:sym typeface="Epilogue"/>
            </a:endParaRPr>
          </a:p>
        </p:txBody>
      </p:sp>
      <p:sp>
        <p:nvSpPr>
          <p:cNvPr id="241" name="Google Shape;241;p26"/>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Spécifications techniques </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a:solidFill>
                  <a:schemeClr val="hlink"/>
                </a:solidFill>
                <a:hlinkClick r:id="rId3"/>
              </a:rPr>
              <a:t>Sourice_Pierre_2_spécifications techniques_08022024.docx</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Kanban</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a:solidFill>
                  <a:schemeClr val="hlink"/>
                </a:solidFill>
              </a:rPr>
              <a:t>https://alpine-carver-af7.notion.site/ca52b808d67d4dd5a16240199411c0c8?v=b26eb4c1554b4a7cb96f451264cee32c&amp;pvs=4</a:t>
            </a:r>
            <a:endParaRPr sz="1100" u="sng">
              <a:solidFill>
                <a:schemeClr val="hlink"/>
              </a:solidFill>
            </a:endParaRPr>
          </a:p>
          <a:p>
            <a:pPr marL="0" lvl="0" indent="0" algn="ctr" rtl="0">
              <a:lnSpc>
                <a:spcPct val="115000"/>
              </a:lnSpc>
              <a:spcBef>
                <a:spcPts val="0"/>
              </a:spcBef>
              <a:spcAft>
                <a:spcPts val="0"/>
              </a:spcAft>
              <a:buNone/>
            </a:pP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a:solidFill>
                  <a:schemeClr val="dk1"/>
                </a:solidFill>
                <a:latin typeface="Work Sans"/>
                <a:ea typeface="Work Sans"/>
                <a:cs typeface="Work Sans"/>
                <a:sym typeface="Work Sans"/>
              </a:rPr>
              <a:t>Spécifications fonctionnelles</a:t>
            </a:r>
            <a:endParaRPr sz="1100" u="sng">
              <a:solidFill>
                <a:schemeClr val="hlink"/>
              </a:solidFill>
            </a:endParaRPr>
          </a:p>
          <a:p>
            <a:pPr marL="0" lvl="0" indent="0" algn="ctr" rtl="0">
              <a:lnSpc>
                <a:spcPct val="115000"/>
              </a:lnSpc>
              <a:spcBef>
                <a:spcPts val="0"/>
              </a:spcBef>
              <a:spcAft>
                <a:spcPts val="0"/>
              </a:spcAft>
              <a:buNone/>
            </a:pPr>
            <a:endParaRPr sz="1100" u="sng">
              <a:solidFill>
                <a:schemeClr val="hlink"/>
              </a:solidFill>
            </a:endParaRPr>
          </a:p>
          <a:p>
            <a:pPr marL="0" lvl="0" indent="0" algn="ctr" rtl="0">
              <a:lnSpc>
                <a:spcPct val="115000"/>
              </a:lnSpc>
              <a:spcBef>
                <a:spcPts val="0"/>
              </a:spcBef>
              <a:spcAft>
                <a:spcPts val="0"/>
              </a:spcAft>
              <a:buNone/>
            </a:pPr>
            <a:r>
              <a:rPr lang="en-US" sz="1100" u="sng">
                <a:solidFill>
                  <a:schemeClr val="hlink"/>
                </a:solidFill>
                <a:hlinkClick r:id="rId4"/>
              </a:rPr>
              <a:t>Menu+Maker+by+Qwenta+–+Spécifications+fonctionnelles.pdf (oc-static.com)</a:t>
            </a:r>
            <a:endParaRPr sz="1100" u="sng">
              <a:solidFill>
                <a:schemeClr val="hlink"/>
              </a:solidFill>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Veille informationnelle</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a:solidFill>
                  <a:schemeClr val="hlink"/>
                </a:solidFill>
                <a:hlinkClick r:id="rId5"/>
              </a:rPr>
              <a:t>All Personal Feeds (feedly.com)</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a:solidFill>
                  <a:schemeClr val="dk1"/>
                </a:solidFill>
                <a:latin typeface="Work Sans"/>
                <a:ea typeface="Work Sans"/>
                <a:cs typeface="Work Sans"/>
                <a:sym typeface="Work Sans"/>
              </a:rPr>
              <a:t>Maquette</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1100" u="sng">
                <a:solidFill>
                  <a:schemeClr val="hlink"/>
                </a:solidFill>
                <a:hlinkClick r:id="rId6"/>
              </a:rPr>
              <a:t>Maquette desktop - Menu Maker by Qwenta – Figma</a:t>
            </a:r>
            <a:endParaRPr sz="2800" b="1">
              <a:solidFill>
                <a:schemeClr val="dk1"/>
              </a:solidFill>
              <a:latin typeface="Work Sans"/>
              <a:ea typeface="Work Sans"/>
              <a:cs typeface="Work Sans"/>
              <a:sym typeface="Work Sans"/>
            </a:endParaRPr>
          </a:p>
        </p:txBody>
      </p:sp>
      <p:sp>
        <p:nvSpPr>
          <p:cNvPr id="242" name="Google Shape;242;p2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43" name="Google Shape;243;p26"/>
          <p:cNvPicPr preferRelativeResize="0"/>
          <p:nvPr/>
        </p:nvPicPr>
        <p:blipFill>
          <a:blip r:embed="rId7">
            <a:alphaModFix/>
          </a:blip>
          <a:stretch>
            <a:fillRect/>
          </a:stretch>
        </p:blipFill>
        <p:spPr>
          <a:xfrm>
            <a:off x="0" y="0"/>
            <a:ext cx="1454400" cy="6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02" name="Google Shape;102;p14"/>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03" name="Google Shape;103;p14"/>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Le site</a:t>
            </a:r>
            <a:endParaRPr b="1">
              <a:latin typeface="Epilogue"/>
              <a:ea typeface="Epilogue"/>
              <a:cs typeface="Epilogue"/>
              <a:sym typeface="Epilogue"/>
            </a:endParaRPr>
          </a:p>
        </p:txBody>
      </p:sp>
      <p:sp>
        <p:nvSpPr>
          <p:cNvPr id="104" name="Google Shape;104;p14"/>
          <p:cNvSpPr txBox="1"/>
          <p:nvPr/>
        </p:nvSpPr>
        <p:spPr>
          <a:xfrm>
            <a:off x="5831325" y="2278100"/>
            <a:ext cx="11964900" cy="75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Le but du site “Menu maker by Qwenta” est de proposer une interface conviviale qui permet aux restaurateurs de concevoir, personnaliser et diffuser leurs menus de manière efficace. En privilégiant la simplicité d’utilisation.</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Le site a pour ambition de faciliter la création de menus en proposant des fonctionnalités comme la création de catégories et de plats, la personnalisation du style du menu, l’exportation en PDF, l’impression, et la possibilité de partager les menus sur des plateformes populaires comme Deliveroo et Instagram.</a:t>
            </a: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a:solidFill>
                  <a:schemeClr val="dk1"/>
                </a:solidFill>
                <a:latin typeface="Work Sans"/>
                <a:ea typeface="Work Sans"/>
                <a:cs typeface="Work Sans"/>
                <a:sym typeface="Work Sans"/>
              </a:rPr>
              <a:t>Avec ces fonctionnalités, “Menu maker by Qwenta” cherche à améliorer la gestion des menus pour les restaurateurs, renforçant ainsi leur visibilité en ligne et simplifiant la communication visuelle avec leurs clients.</a:t>
            </a:r>
            <a:endParaRPr sz="2800">
              <a:solidFill>
                <a:schemeClr val="dk1"/>
              </a:solidFill>
              <a:latin typeface="Work Sans"/>
              <a:ea typeface="Work Sans"/>
              <a:cs typeface="Work Sans"/>
              <a:sym typeface="Work Sans"/>
            </a:endParaRPr>
          </a:p>
        </p:txBody>
      </p:sp>
      <p:sp>
        <p:nvSpPr>
          <p:cNvPr id="105" name="Google Shape;105;p1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106" name="Google Shape;106;p1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07" name="Google Shape;107;p14"/>
          <p:cNvPicPr preferRelativeResize="0"/>
          <p:nvPr/>
        </p:nvPicPr>
        <p:blipFill>
          <a:blip r:embed="rId4">
            <a:alphaModFix/>
          </a:blip>
          <a:stretch>
            <a:fillRect/>
          </a:stretch>
        </p:blipFill>
        <p:spPr>
          <a:xfrm>
            <a:off x="716325" y="2278225"/>
            <a:ext cx="5115000" cy="7532511"/>
          </a:xfrm>
          <a:prstGeom prst="rect">
            <a:avLst/>
          </a:prstGeom>
          <a:noFill/>
          <a:ln w="9525" cap="flat" cmpd="sng">
            <a:solidFill>
              <a:srgbClr val="C5A073"/>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25"/>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9" name="Google Shape;229;p25"/>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L’Arborescence du site</a:t>
            </a:r>
            <a:endParaRPr b="1">
              <a:latin typeface="Epilogue"/>
              <a:ea typeface="Epilogue"/>
              <a:cs typeface="Epilogue"/>
              <a:sym typeface="Epilogue"/>
            </a:endParaRPr>
          </a:p>
        </p:txBody>
      </p:sp>
      <p:sp>
        <p:nvSpPr>
          <p:cNvPr id="230" name="Google Shape;230;p25"/>
          <p:cNvSpPr txBox="1"/>
          <p:nvPr/>
        </p:nvSpPr>
        <p:spPr>
          <a:xfrm>
            <a:off x="716325" y="2278100"/>
            <a:ext cx="4443300" cy="7525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700">
                <a:solidFill>
                  <a:schemeClr val="dk1"/>
                </a:solidFill>
                <a:latin typeface="Work Sans"/>
                <a:ea typeface="Work Sans"/>
                <a:cs typeface="Work Sans"/>
                <a:sym typeface="Work Sans"/>
              </a:rPr>
              <a:t>La structure du site “Menu maker by Qwenta” est </a:t>
            </a:r>
            <a:r>
              <a:rPr lang="en-US" sz="2700" b="1">
                <a:solidFill>
                  <a:schemeClr val="dk1"/>
                </a:solidFill>
                <a:latin typeface="Work Sans"/>
                <a:ea typeface="Work Sans"/>
                <a:cs typeface="Work Sans"/>
                <a:sym typeface="Work Sans"/>
              </a:rPr>
              <a:t>pensée de façon intuitive</a:t>
            </a:r>
            <a:r>
              <a:rPr lang="en-US" sz="2700">
                <a:solidFill>
                  <a:schemeClr val="dk1"/>
                </a:solidFill>
                <a:latin typeface="Work Sans"/>
                <a:ea typeface="Work Sans"/>
                <a:cs typeface="Work Sans"/>
                <a:sym typeface="Work Sans"/>
              </a:rPr>
              <a:t>, permettant une navigation aisée pour les restaurateurs. Elle est organisée en sections essentielles comme l'élaboration de menus, la personnalisation de l'apparence, et la manipulation des fonctionnalités sophistiquées.</a:t>
            </a:r>
            <a:endParaRPr sz="2700">
              <a:solidFill>
                <a:schemeClr val="dk1"/>
              </a:solidFill>
              <a:latin typeface="Work Sans"/>
              <a:ea typeface="Work Sans"/>
              <a:cs typeface="Work Sans"/>
              <a:sym typeface="Work Sans"/>
            </a:endParaRPr>
          </a:p>
        </p:txBody>
      </p:sp>
      <p:sp>
        <p:nvSpPr>
          <p:cNvPr id="231" name="Google Shape;231;p25"/>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232" name="Google Shape;232;p25"/>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33" name="Google Shape;233;p25"/>
          <p:cNvPicPr preferRelativeResize="0"/>
          <p:nvPr/>
        </p:nvPicPr>
        <p:blipFill rotWithShape="1">
          <a:blip r:embed="rId4">
            <a:alphaModFix/>
          </a:blip>
          <a:srcRect b="3614"/>
          <a:stretch/>
        </p:blipFill>
        <p:spPr>
          <a:xfrm>
            <a:off x="5159725" y="2293750"/>
            <a:ext cx="12636500" cy="7525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3" name="Google Shape;123;p16"/>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4" name="Google Shape;124;p1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Spécification technique</a:t>
            </a:r>
            <a:endParaRPr b="1">
              <a:latin typeface="Epilogue"/>
              <a:ea typeface="Epilogue"/>
              <a:cs typeface="Epilogue"/>
              <a:sym typeface="Epilogue"/>
            </a:endParaRPr>
          </a:p>
        </p:txBody>
      </p:sp>
      <p:sp>
        <p:nvSpPr>
          <p:cNvPr id="125" name="Google Shape;125;p1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26" name="Google Shape;126;p16"/>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27" name="Google Shape;127;p16">
            <a:hlinkClick r:id="rId4"/>
          </p:cNvPr>
          <p:cNvPicPr preferRelativeResize="0"/>
          <p:nvPr/>
        </p:nvPicPr>
        <p:blipFill>
          <a:blip r:embed="rId5">
            <a:alphaModFix/>
          </a:blip>
          <a:stretch>
            <a:fillRect/>
          </a:stretch>
        </p:blipFill>
        <p:spPr>
          <a:xfrm>
            <a:off x="4968923" y="2329525"/>
            <a:ext cx="8350151" cy="6864900"/>
          </a:xfrm>
          <a:prstGeom prst="rect">
            <a:avLst/>
          </a:prstGeom>
          <a:noFill/>
          <a:ln>
            <a:noFill/>
          </a:ln>
        </p:spPr>
      </p:pic>
      <p:sp>
        <p:nvSpPr>
          <p:cNvPr id="128" name="Google Shape;128;p16"/>
          <p:cNvSpPr txBox="1"/>
          <p:nvPr/>
        </p:nvSpPr>
        <p:spPr>
          <a:xfrm>
            <a:off x="718950" y="9452563"/>
            <a:ext cx="168501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a:solidFill>
                  <a:srgbClr val="C5A073"/>
                </a:solidFill>
                <a:latin typeface="Work Sans ExtraLight"/>
                <a:ea typeface="Work Sans ExtraLight"/>
                <a:cs typeface="Work Sans ExtraLight"/>
                <a:sym typeface="Work Sans ExtraLight"/>
              </a:rPr>
              <a:t>lien : </a:t>
            </a:r>
            <a:r>
              <a:rPr lang="en-US" sz="1300" u="sng">
                <a:solidFill>
                  <a:srgbClr val="C5A073"/>
                </a:solidFill>
                <a:latin typeface="Work Sans ExtraLight"/>
                <a:ea typeface="Work Sans ExtraLight"/>
                <a:cs typeface="Work Sans ExtraLight"/>
                <a:sym typeface="Work Sans ExtraLight"/>
                <a:hlinkClick r:id="rId6">
                  <a:extLst>
                    <a:ext uri="{A12FA001-AC4F-418D-AE19-62706E023703}">
                      <ahyp:hlinkClr xmlns:ahyp="http://schemas.microsoft.com/office/drawing/2018/hyperlinkcolor" val="tx"/>
                    </a:ext>
                  </a:extLst>
                </a:hlinkClick>
              </a:rPr>
              <a:t>Sourice_Pierre_2_spécifications techniques_08022024.docx</a:t>
            </a:r>
            <a:endParaRPr sz="1300">
              <a:solidFill>
                <a:srgbClr val="C5A073"/>
              </a:solidFill>
              <a:latin typeface="Work Sans ExtraLight"/>
              <a:ea typeface="Work Sans ExtraLight"/>
              <a:cs typeface="Work Sans ExtraLight"/>
              <a:sym typeface="Work Sans Extra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4" name="Google Shape;134;p17"/>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5" name="Google Shape;135;p17"/>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L’Architecture du site</a:t>
            </a:r>
            <a:endParaRPr b="1">
              <a:latin typeface="Epilogue"/>
              <a:ea typeface="Epilogue"/>
              <a:cs typeface="Epilogue"/>
              <a:sym typeface="Epilogue"/>
            </a:endParaRPr>
          </a:p>
        </p:txBody>
      </p:sp>
      <p:sp>
        <p:nvSpPr>
          <p:cNvPr id="136" name="Google Shape;136;p17"/>
          <p:cNvSpPr txBox="1"/>
          <p:nvPr/>
        </p:nvSpPr>
        <p:spPr>
          <a:xfrm>
            <a:off x="5818125" y="2278100"/>
            <a:ext cx="11978100" cy="403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700">
                <a:solidFill>
                  <a:schemeClr val="dk1"/>
                </a:solidFill>
                <a:latin typeface="Work Sans"/>
                <a:ea typeface="Work Sans"/>
                <a:cs typeface="Work Sans"/>
                <a:sym typeface="Work Sans"/>
              </a:rPr>
              <a:t>La structure technique de </a:t>
            </a:r>
            <a:r>
              <a:rPr lang="en-US" sz="2600">
                <a:solidFill>
                  <a:schemeClr val="dk1"/>
                </a:solidFill>
                <a:latin typeface="Work Sans"/>
                <a:ea typeface="Work Sans"/>
                <a:cs typeface="Work Sans"/>
                <a:sym typeface="Work Sans"/>
              </a:rPr>
              <a:t>“Menu maker by Qwenta”</a:t>
            </a:r>
            <a:r>
              <a:rPr lang="en-US" sz="2700">
                <a:solidFill>
                  <a:schemeClr val="dk1"/>
                </a:solidFill>
                <a:latin typeface="Work Sans"/>
                <a:ea typeface="Work Sans"/>
                <a:cs typeface="Work Sans"/>
                <a:sym typeface="Work Sans"/>
              </a:rPr>
              <a:t> est basée sur une stratégie moderne et évolutive, intégrant des technologies solides pour garantir la performance et la sécurité. </a:t>
            </a:r>
            <a:endParaRPr sz="27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700">
                <a:solidFill>
                  <a:schemeClr val="dk1"/>
                </a:solidFill>
                <a:latin typeface="Work Sans"/>
                <a:ea typeface="Work Sans"/>
                <a:cs typeface="Work Sans"/>
                <a:sym typeface="Work Sans"/>
              </a:rPr>
              <a:t>Avec une interface utilisateur dynamique construite sur React.js et Material-UI, et un back-end stable propulsé par Node.js et Express.js, soutenu par une base de données MongoDB, cette structure offre une expérience utilisateur sans heurts et une gestion efficace des données. </a:t>
            </a:r>
            <a:endParaRPr sz="27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a:solidFill>
                <a:schemeClr val="dk1"/>
              </a:solidFill>
              <a:latin typeface="Work Sans"/>
              <a:ea typeface="Work Sans"/>
              <a:cs typeface="Work Sans"/>
              <a:sym typeface="Work Sans"/>
            </a:endParaRPr>
          </a:p>
        </p:txBody>
      </p:sp>
      <p:sp>
        <p:nvSpPr>
          <p:cNvPr id="137" name="Google Shape;137;p17"/>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38" name="Google Shape;138;p17"/>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39" name="Google Shape;139;p17"/>
          <p:cNvPicPr preferRelativeResize="0"/>
          <p:nvPr/>
        </p:nvPicPr>
        <p:blipFill>
          <a:blip r:embed="rId4">
            <a:alphaModFix/>
          </a:blip>
          <a:stretch>
            <a:fillRect/>
          </a:stretch>
        </p:blipFill>
        <p:spPr>
          <a:xfrm>
            <a:off x="2234547" y="2714197"/>
            <a:ext cx="2337450" cy="2337450"/>
          </a:xfrm>
          <a:prstGeom prst="rect">
            <a:avLst/>
          </a:prstGeom>
          <a:noFill/>
          <a:ln>
            <a:noFill/>
          </a:ln>
        </p:spPr>
      </p:pic>
      <p:pic>
        <p:nvPicPr>
          <p:cNvPr id="140" name="Google Shape;140;p17"/>
          <p:cNvPicPr preferRelativeResize="0"/>
          <p:nvPr/>
        </p:nvPicPr>
        <p:blipFill>
          <a:blip r:embed="rId5">
            <a:alphaModFix/>
          </a:blip>
          <a:stretch>
            <a:fillRect/>
          </a:stretch>
        </p:blipFill>
        <p:spPr>
          <a:xfrm>
            <a:off x="716325" y="6075075"/>
            <a:ext cx="8736575" cy="3744250"/>
          </a:xfrm>
          <a:prstGeom prst="rect">
            <a:avLst/>
          </a:prstGeom>
          <a:noFill/>
          <a:ln>
            <a:noFill/>
          </a:ln>
        </p:spPr>
      </p:pic>
      <p:sp>
        <p:nvSpPr>
          <p:cNvPr id="141" name="Google Shape;141;p17"/>
          <p:cNvSpPr txBox="1"/>
          <p:nvPr/>
        </p:nvSpPr>
        <p:spPr>
          <a:xfrm>
            <a:off x="9928350" y="6075075"/>
            <a:ext cx="7755600" cy="341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600">
                <a:solidFill>
                  <a:schemeClr val="dk1"/>
                </a:solidFill>
                <a:latin typeface="Work Sans"/>
                <a:ea typeface="Work Sans"/>
                <a:cs typeface="Work Sans"/>
                <a:sym typeface="Work Sans"/>
              </a:rPr>
              <a:t>L'incorporation d'outils comme Passport.js et Nodemailer améliore la sécurité et les fonctionnalités du site, tandis que l'usage d'API externes, comme celles de Deliveroo et Instagram, élargit les options d'exportation et de partage des menus. Un équilibre délicat entre flexibilité, capacité d'évolution et optimisation des performances est maintenu.</a:t>
            </a:r>
            <a:endParaRPr sz="3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7" name="Google Shape;147;p18"/>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8" name="Google Shape;148;p18"/>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Langages utilisés</a:t>
            </a:r>
            <a:endParaRPr b="1">
              <a:latin typeface="Epilogue"/>
              <a:ea typeface="Epilogue"/>
              <a:cs typeface="Epilogue"/>
              <a:sym typeface="Epilogue"/>
            </a:endParaRPr>
          </a:p>
        </p:txBody>
      </p:sp>
      <p:sp>
        <p:nvSpPr>
          <p:cNvPr id="149" name="Google Shape;149;p18"/>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50" name="Google Shape;150;p18"/>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51" name="Google Shape;151;p18"/>
          <p:cNvPicPr preferRelativeResize="0"/>
          <p:nvPr/>
        </p:nvPicPr>
        <p:blipFill>
          <a:blip r:embed="rId4">
            <a:alphaModFix/>
          </a:blip>
          <a:stretch>
            <a:fillRect/>
          </a:stretch>
        </p:blipFill>
        <p:spPr>
          <a:xfrm>
            <a:off x="13473206" y="2579169"/>
            <a:ext cx="3842450" cy="2157075"/>
          </a:xfrm>
          <a:prstGeom prst="rect">
            <a:avLst/>
          </a:prstGeom>
          <a:noFill/>
          <a:ln>
            <a:noFill/>
          </a:ln>
        </p:spPr>
      </p:pic>
      <p:pic>
        <p:nvPicPr>
          <p:cNvPr id="152" name="Google Shape;152;p18"/>
          <p:cNvPicPr preferRelativeResize="0"/>
          <p:nvPr/>
        </p:nvPicPr>
        <p:blipFill>
          <a:blip r:embed="rId5">
            <a:alphaModFix/>
          </a:blip>
          <a:stretch>
            <a:fillRect/>
          </a:stretch>
        </p:blipFill>
        <p:spPr>
          <a:xfrm>
            <a:off x="1679776" y="4045212"/>
            <a:ext cx="2679777" cy="2599975"/>
          </a:xfrm>
          <a:prstGeom prst="rect">
            <a:avLst/>
          </a:prstGeom>
          <a:noFill/>
          <a:ln>
            <a:noFill/>
          </a:ln>
        </p:spPr>
      </p:pic>
      <p:pic>
        <p:nvPicPr>
          <p:cNvPr id="153" name="Google Shape;153;p18"/>
          <p:cNvPicPr preferRelativeResize="0"/>
          <p:nvPr/>
        </p:nvPicPr>
        <p:blipFill>
          <a:blip r:embed="rId6">
            <a:alphaModFix/>
          </a:blip>
          <a:stretch>
            <a:fillRect/>
          </a:stretch>
        </p:blipFill>
        <p:spPr>
          <a:xfrm>
            <a:off x="1601549" y="7064700"/>
            <a:ext cx="3211824" cy="1806649"/>
          </a:xfrm>
          <a:prstGeom prst="rect">
            <a:avLst/>
          </a:prstGeom>
          <a:noFill/>
          <a:ln>
            <a:noFill/>
          </a:ln>
        </p:spPr>
      </p:pic>
      <p:pic>
        <p:nvPicPr>
          <p:cNvPr id="154" name="Google Shape;154;p18"/>
          <p:cNvPicPr preferRelativeResize="0"/>
          <p:nvPr/>
        </p:nvPicPr>
        <p:blipFill>
          <a:blip r:embed="rId7">
            <a:alphaModFix/>
          </a:blip>
          <a:stretch>
            <a:fillRect/>
          </a:stretch>
        </p:blipFill>
        <p:spPr>
          <a:xfrm>
            <a:off x="6154063" y="2828375"/>
            <a:ext cx="2847048" cy="2847048"/>
          </a:xfrm>
          <a:prstGeom prst="rect">
            <a:avLst/>
          </a:prstGeom>
          <a:noFill/>
          <a:ln>
            <a:noFill/>
          </a:ln>
        </p:spPr>
      </p:pic>
      <p:pic>
        <p:nvPicPr>
          <p:cNvPr id="155" name="Google Shape;155;p18"/>
          <p:cNvPicPr preferRelativeResize="0"/>
          <p:nvPr/>
        </p:nvPicPr>
        <p:blipFill>
          <a:blip r:embed="rId8">
            <a:alphaModFix/>
          </a:blip>
          <a:stretch>
            <a:fillRect/>
          </a:stretch>
        </p:blipFill>
        <p:spPr>
          <a:xfrm>
            <a:off x="6237700" y="6340628"/>
            <a:ext cx="2679775" cy="1822247"/>
          </a:xfrm>
          <a:prstGeom prst="rect">
            <a:avLst/>
          </a:prstGeom>
          <a:noFill/>
          <a:ln>
            <a:noFill/>
          </a:ln>
        </p:spPr>
      </p:pic>
      <p:pic>
        <p:nvPicPr>
          <p:cNvPr id="156" name="Google Shape;156;p18"/>
          <p:cNvPicPr preferRelativeResize="0"/>
          <p:nvPr/>
        </p:nvPicPr>
        <p:blipFill>
          <a:blip r:embed="rId9">
            <a:alphaModFix/>
          </a:blip>
          <a:stretch>
            <a:fillRect/>
          </a:stretch>
        </p:blipFill>
        <p:spPr>
          <a:xfrm>
            <a:off x="9880928" y="3719975"/>
            <a:ext cx="2847050" cy="2847050"/>
          </a:xfrm>
          <a:prstGeom prst="rect">
            <a:avLst/>
          </a:prstGeom>
          <a:noFill/>
          <a:ln>
            <a:noFill/>
          </a:ln>
        </p:spPr>
      </p:pic>
      <p:pic>
        <p:nvPicPr>
          <p:cNvPr id="158" name="Google Shape;158;p18"/>
          <p:cNvPicPr preferRelativeResize="0"/>
          <p:nvPr/>
        </p:nvPicPr>
        <p:blipFill>
          <a:blip r:embed="rId10">
            <a:alphaModFix/>
          </a:blip>
          <a:stretch>
            <a:fillRect/>
          </a:stretch>
        </p:blipFill>
        <p:spPr>
          <a:xfrm>
            <a:off x="13353003" y="7271602"/>
            <a:ext cx="4082861" cy="1392849"/>
          </a:xfrm>
          <a:prstGeom prst="rect">
            <a:avLst/>
          </a:prstGeom>
          <a:solidFill>
            <a:schemeClr val="lt1"/>
          </a:solidFill>
          <a:ln>
            <a:noFill/>
          </a:ln>
        </p:spPr>
      </p:pic>
      <p:pic>
        <p:nvPicPr>
          <p:cNvPr id="159" name="Google Shape;159;p18"/>
          <p:cNvPicPr preferRelativeResize="0"/>
          <p:nvPr/>
        </p:nvPicPr>
        <p:blipFill>
          <a:blip r:embed="rId11">
            <a:alphaModFix/>
          </a:blip>
          <a:stretch>
            <a:fillRect/>
          </a:stretch>
        </p:blipFill>
        <p:spPr>
          <a:xfrm>
            <a:off x="13475157" y="5016425"/>
            <a:ext cx="3525192" cy="1806651"/>
          </a:xfrm>
          <a:prstGeom prst="rect">
            <a:avLst/>
          </a:prstGeom>
          <a:noFill/>
          <a:ln>
            <a:noFill/>
          </a:ln>
        </p:spPr>
      </p:pic>
      <p:pic>
        <p:nvPicPr>
          <p:cNvPr id="160" name="Google Shape;160;p18"/>
          <p:cNvPicPr preferRelativeResize="0"/>
          <p:nvPr/>
        </p:nvPicPr>
        <p:blipFill>
          <a:blip r:embed="rId12">
            <a:alphaModFix/>
          </a:blip>
          <a:stretch>
            <a:fillRect/>
          </a:stretch>
        </p:blipFill>
        <p:spPr>
          <a:xfrm>
            <a:off x="1413750" y="2579174"/>
            <a:ext cx="3211827" cy="1188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6" name="Google Shape;166;p19"/>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7" name="Google Shape;167;p19"/>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68" name="Google Shape;168;p19"/>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69" name="Google Shape;169;p19"/>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70" name="Google Shape;170;p19"/>
          <p:cNvPicPr preferRelativeResize="0"/>
          <p:nvPr/>
        </p:nvPicPr>
        <p:blipFill>
          <a:blip r:embed="rId4">
            <a:alphaModFix/>
          </a:blip>
          <a:stretch>
            <a:fillRect/>
          </a:stretch>
        </p:blipFill>
        <p:spPr>
          <a:xfrm>
            <a:off x="1342301" y="1607138"/>
            <a:ext cx="15603387" cy="828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6" name="Google Shape;176;p20"/>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7" name="Google Shape;177;p20"/>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78" name="Google Shape;178;p20"/>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79" name="Google Shape;179;p20"/>
          <p:cNvPicPr preferRelativeResize="0"/>
          <p:nvPr/>
        </p:nvPicPr>
        <p:blipFill>
          <a:blip r:embed="rId3">
            <a:alphaModFix/>
          </a:blip>
          <a:stretch>
            <a:fillRect/>
          </a:stretch>
        </p:blipFill>
        <p:spPr>
          <a:xfrm>
            <a:off x="0" y="0"/>
            <a:ext cx="1454400" cy="666550"/>
          </a:xfrm>
          <a:prstGeom prst="rect">
            <a:avLst/>
          </a:prstGeom>
          <a:noFill/>
          <a:ln>
            <a:noFill/>
          </a:ln>
        </p:spPr>
      </p:pic>
      <p:sp>
        <p:nvSpPr>
          <p:cNvPr id="180" name="Google Shape;180;p20"/>
          <p:cNvSpPr txBox="1"/>
          <p:nvPr/>
        </p:nvSpPr>
        <p:spPr>
          <a:xfrm>
            <a:off x="716325" y="1638875"/>
            <a:ext cx="7711500" cy="81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a:solidFill>
                  <a:schemeClr val="dk1"/>
                </a:solidFill>
                <a:latin typeface="Work Sans"/>
                <a:ea typeface="Work Sans"/>
                <a:cs typeface="Work Sans"/>
                <a:sym typeface="Work Sans"/>
              </a:rPr>
              <a:t>La réunion adoptera une </a:t>
            </a:r>
            <a:r>
              <a:rPr lang="en-US" sz="3200" b="1">
                <a:solidFill>
                  <a:schemeClr val="dk1"/>
                </a:solidFill>
                <a:latin typeface="Work Sans"/>
                <a:ea typeface="Work Sans"/>
                <a:cs typeface="Work Sans"/>
                <a:sym typeface="Work Sans"/>
              </a:rPr>
              <a:t>méthode agile</a:t>
            </a:r>
            <a:r>
              <a:rPr lang="en-US" sz="3200">
                <a:solidFill>
                  <a:schemeClr val="dk1"/>
                </a:solidFill>
                <a:latin typeface="Work Sans"/>
                <a:ea typeface="Work Sans"/>
                <a:cs typeface="Work Sans"/>
                <a:sym typeface="Work Sans"/>
              </a:rPr>
              <a:t>, promouvant la collaboration et un </a:t>
            </a:r>
            <a:r>
              <a:rPr lang="en-US" sz="3200" b="1">
                <a:solidFill>
                  <a:schemeClr val="dk1"/>
                </a:solidFill>
                <a:latin typeface="Work Sans"/>
                <a:ea typeface="Work Sans"/>
                <a:cs typeface="Work Sans"/>
                <a:sym typeface="Work Sans"/>
              </a:rPr>
              <a:t>dialogue transparent parmi l’équipe</a:t>
            </a:r>
            <a:r>
              <a:rPr lang="en-US" sz="3200">
                <a:solidFill>
                  <a:schemeClr val="dk1"/>
                </a:solidFill>
                <a:latin typeface="Work Sans"/>
                <a:ea typeface="Work Sans"/>
                <a:cs typeface="Work Sans"/>
                <a:sym typeface="Work Sans"/>
              </a:rPr>
              <a:t> de développement. Chaque membre est invité à exprimer ses </a:t>
            </a:r>
            <a:r>
              <a:rPr lang="en-US" sz="3200" b="1">
                <a:solidFill>
                  <a:schemeClr val="dk1"/>
                </a:solidFill>
                <a:latin typeface="Work Sans"/>
                <a:ea typeface="Work Sans"/>
                <a:cs typeface="Work Sans"/>
                <a:sym typeface="Work Sans"/>
              </a:rPr>
              <a:t>remarques</a:t>
            </a:r>
            <a:r>
              <a:rPr lang="en-US" sz="3200">
                <a:solidFill>
                  <a:schemeClr val="dk1"/>
                </a:solidFill>
                <a:latin typeface="Work Sans"/>
                <a:ea typeface="Work Sans"/>
                <a:cs typeface="Work Sans"/>
                <a:sym typeface="Work Sans"/>
              </a:rPr>
              <a:t>, à signaler les </a:t>
            </a:r>
            <a:r>
              <a:rPr lang="en-US" sz="3200" b="1">
                <a:solidFill>
                  <a:schemeClr val="dk1"/>
                </a:solidFill>
                <a:latin typeface="Work Sans"/>
                <a:ea typeface="Work Sans"/>
                <a:cs typeface="Work Sans"/>
                <a:sym typeface="Work Sans"/>
              </a:rPr>
              <a:t>obstacles </a:t>
            </a:r>
            <a:r>
              <a:rPr lang="en-US" sz="3200">
                <a:solidFill>
                  <a:schemeClr val="dk1"/>
                </a:solidFill>
                <a:latin typeface="Work Sans"/>
                <a:ea typeface="Work Sans"/>
                <a:cs typeface="Work Sans"/>
                <a:sym typeface="Work Sans"/>
              </a:rPr>
              <a:t>rencontrés et à participer aux échanges pour </a:t>
            </a:r>
            <a:r>
              <a:rPr lang="en-US" sz="3200" b="1">
                <a:solidFill>
                  <a:schemeClr val="dk1"/>
                </a:solidFill>
                <a:latin typeface="Work Sans"/>
                <a:ea typeface="Work Sans"/>
                <a:cs typeface="Work Sans"/>
                <a:sym typeface="Work Sans"/>
              </a:rPr>
              <a:t>optimiser notre méthode de travail</a:t>
            </a:r>
            <a:r>
              <a:rPr lang="en-US" sz="3200">
                <a:solidFill>
                  <a:schemeClr val="dk1"/>
                </a:solidFill>
                <a:latin typeface="Work Sans"/>
                <a:ea typeface="Work Sans"/>
                <a:cs typeface="Work Sans"/>
                <a:sym typeface="Work Sans"/>
              </a:rPr>
              <a:t>.</a:t>
            </a:r>
            <a:endParaRPr sz="3200">
              <a:solidFill>
                <a:schemeClr val="dk1"/>
              </a:solidFill>
              <a:latin typeface="Work Sans"/>
              <a:ea typeface="Work Sans"/>
              <a:cs typeface="Work Sans"/>
              <a:sym typeface="Work Sans"/>
            </a:endParaRPr>
          </a:p>
          <a:p>
            <a:pPr marL="0" lvl="0" indent="0" algn="l" rtl="0">
              <a:spcBef>
                <a:spcPts val="0"/>
              </a:spcBef>
              <a:spcAft>
                <a:spcPts val="0"/>
              </a:spcAft>
              <a:buNone/>
            </a:pPr>
            <a:endParaRPr sz="3200">
              <a:solidFill>
                <a:schemeClr val="dk1"/>
              </a:solidFill>
              <a:latin typeface="Work Sans"/>
              <a:ea typeface="Work Sans"/>
              <a:cs typeface="Work Sans"/>
              <a:sym typeface="Work Sans"/>
            </a:endParaRPr>
          </a:p>
        </p:txBody>
      </p:sp>
      <p:sp>
        <p:nvSpPr>
          <p:cNvPr id="181" name="Google Shape;181;p20"/>
          <p:cNvSpPr txBox="1"/>
          <p:nvPr/>
        </p:nvSpPr>
        <p:spPr>
          <a:xfrm>
            <a:off x="9158325" y="1638875"/>
            <a:ext cx="8442000" cy="81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chemeClr val="dk1"/>
                </a:solidFill>
                <a:latin typeface="Work Sans"/>
                <a:ea typeface="Work Sans"/>
                <a:cs typeface="Work Sans"/>
                <a:sym typeface="Work Sans"/>
              </a:rPr>
              <a:t>Exemple de réunion : </a:t>
            </a:r>
            <a:endParaRPr sz="22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Revue du Sprint Précédent (15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Présentation des fonctionnalités achevées.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Discussion sur les éventuels obstacles rencontrés.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Retours d'utilisateurs.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Planification du Sprint Actuel (20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Estimation des efforts pour les tâches planifiées.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Assignation des responsabilités.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Définition des objectifs du sprint.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Points Bloquants (10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Identification des problèmes actuels.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Proposition de solutions ou demande de support.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Améliorations Continues (10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Retours sur le processus de développement.</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Suggestions pour améliorer l'efficacité de l'équipe.</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Divers (5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Annonces générales.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Questions ou sujets divers.</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a:solidFill>
                  <a:schemeClr val="dk1"/>
                </a:solidFill>
                <a:latin typeface="Work Sans"/>
                <a:ea typeface="Work Sans"/>
                <a:cs typeface="Work Sans"/>
                <a:sym typeface="Work Sans"/>
              </a:rPr>
              <a:t>Planification de la Prochaine Réunion (5 minutes)</a:t>
            </a:r>
            <a:endParaRPr sz="2000" b="1">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Choix de la date et de l'heure.</a:t>
            </a:r>
            <a:endParaRPr sz="200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a:solidFill>
                  <a:schemeClr val="dk1"/>
                </a:solidFill>
                <a:latin typeface="Work Sans"/>
                <a:ea typeface="Work Sans"/>
                <a:cs typeface="Work Sans"/>
                <a:sym typeface="Work Sans"/>
              </a:rPr>
              <a:t>Propositions d'ajustements à l'ordre du jour.</a:t>
            </a:r>
            <a:endParaRPr sz="2000">
              <a:solidFill>
                <a:schemeClr val="dk1"/>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21"/>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8" name="Google Shape;188;p21"/>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L’organisation</a:t>
            </a:r>
            <a:endParaRPr b="1">
              <a:latin typeface="Epilogue"/>
              <a:ea typeface="Epilogue"/>
              <a:cs typeface="Epilogue"/>
              <a:sym typeface="Epilogue"/>
            </a:endParaRPr>
          </a:p>
        </p:txBody>
      </p:sp>
      <p:sp>
        <p:nvSpPr>
          <p:cNvPr id="189" name="Google Shape;189;p21"/>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Team Développement</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1 binômes FrontEnd</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1 binômes BackEnd</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a:solidFill>
                  <a:schemeClr val="dk1"/>
                </a:solidFill>
                <a:latin typeface="Work Sans"/>
                <a:ea typeface="Work Sans"/>
                <a:cs typeface="Work Sans"/>
                <a:sym typeface="Work Sans"/>
              </a:rPr>
              <a:t>Temps estimé</a:t>
            </a:r>
            <a:endParaRPr sz="2800" b="1">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Environ 3 à 4 mois</a:t>
            </a:r>
            <a:endParaRPr sz="280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a:solidFill>
                  <a:schemeClr val="dk1"/>
                </a:solidFill>
                <a:latin typeface="Work Sans"/>
                <a:ea typeface="Work Sans"/>
                <a:cs typeface="Work Sans"/>
                <a:sym typeface="Work Sans"/>
              </a:rPr>
              <a:t>Avec des sprints de 2 semaines.</a:t>
            </a:r>
            <a:endParaRPr sz="2800">
              <a:solidFill>
                <a:schemeClr val="dk1"/>
              </a:solidFill>
              <a:latin typeface="Work Sans"/>
              <a:ea typeface="Work Sans"/>
              <a:cs typeface="Work Sans"/>
              <a:sym typeface="Work Sans"/>
            </a:endParaRPr>
          </a:p>
        </p:txBody>
      </p:sp>
      <p:sp>
        <p:nvSpPr>
          <p:cNvPr id="190" name="Google Shape;190;p21"/>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91" name="Google Shape;191;p21"/>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Personnalisé</PresentationFormat>
  <Paragraphs>103</Paragraphs>
  <Slides>13</Slides>
  <Notes>13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Work Sans</vt:lpstr>
      <vt:lpstr>Arial</vt:lpstr>
      <vt:lpstr>Work Sans ExtraLight</vt:lpstr>
      <vt:lpstr>Montserrat</vt:lpstr>
      <vt:lpstr>Epilogue</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Pierre Sourice</cp:lastModifiedBy>
  <cp:revision>1</cp:revision>
  <dcterms:modified xsi:type="dcterms:W3CDTF">2024-03-08T16:30:42Z</dcterms:modified>
</cp:coreProperties>
</file>