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Epilogue SemiBold"/>
      <p:regular r:id="rId19"/>
      <p:bold r:id="rId20"/>
      <p:italic r:id="rId21"/>
      <p:boldItalic r:id="rId22"/>
    </p:embeddedFont>
    <p:embeddedFont>
      <p:font typeface="Montserrat"/>
      <p:regular r:id="rId23"/>
      <p:bold r:id="rId24"/>
      <p:italic r:id="rId25"/>
      <p:boldItalic r:id="rId26"/>
    </p:embeddedFont>
    <p:embeddedFont>
      <p:font typeface="Work Sans"/>
      <p:regular r:id="rId27"/>
      <p:bold r:id="rId28"/>
      <p:italic r:id="rId29"/>
      <p:boldItalic r:id="rId30"/>
    </p:embeddedFont>
    <p:embeddedFont>
      <p:font typeface="Work Sans Light"/>
      <p:regular r:id="rId31"/>
      <p:bold r:id="rId32"/>
      <p:italic r:id="rId33"/>
      <p:boldItalic r:id="rId34"/>
    </p:embeddedFont>
    <p:embeddedFont>
      <p:font typeface="Epilogue"/>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pilogueSemiBold-bold.fntdata"/><Relationship Id="rId22" Type="http://schemas.openxmlformats.org/officeDocument/2006/relationships/font" Target="fonts/EpilogueSemiBold-boldItalic.fntdata"/><Relationship Id="rId21" Type="http://schemas.openxmlformats.org/officeDocument/2006/relationships/font" Target="fonts/EpilogueSemiBold-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WorkSans-bold.fntdata"/><Relationship Id="rId27" Type="http://schemas.openxmlformats.org/officeDocument/2006/relationships/font" Target="fonts/Work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WorkSa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WorkSansLight-regular.fntdata"/><Relationship Id="rId30" Type="http://schemas.openxmlformats.org/officeDocument/2006/relationships/font" Target="fonts/WorkSans-boldItalic.fntdata"/><Relationship Id="rId11" Type="http://schemas.openxmlformats.org/officeDocument/2006/relationships/slide" Target="slides/slide6.xml"/><Relationship Id="rId33" Type="http://schemas.openxmlformats.org/officeDocument/2006/relationships/font" Target="fonts/WorkSansLight-italic.fntdata"/><Relationship Id="rId10" Type="http://schemas.openxmlformats.org/officeDocument/2006/relationships/slide" Target="slides/slide5.xml"/><Relationship Id="rId32" Type="http://schemas.openxmlformats.org/officeDocument/2006/relationships/font" Target="fonts/WorkSansLight-bold.fntdata"/><Relationship Id="rId13" Type="http://schemas.openxmlformats.org/officeDocument/2006/relationships/slide" Target="slides/slide8.xml"/><Relationship Id="rId35" Type="http://schemas.openxmlformats.org/officeDocument/2006/relationships/font" Target="fonts/Epilogue-regular.fntdata"/><Relationship Id="rId12" Type="http://schemas.openxmlformats.org/officeDocument/2006/relationships/slide" Target="slides/slide7.xml"/><Relationship Id="rId34" Type="http://schemas.openxmlformats.org/officeDocument/2006/relationships/font" Target="fonts/WorkSansLight-boldItalic.fntdata"/><Relationship Id="rId15" Type="http://schemas.openxmlformats.org/officeDocument/2006/relationships/slide" Target="slides/slide10.xml"/><Relationship Id="rId37" Type="http://schemas.openxmlformats.org/officeDocument/2006/relationships/font" Target="fonts/Epilogue-italic.fntdata"/><Relationship Id="rId14" Type="http://schemas.openxmlformats.org/officeDocument/2006/relationships/slide" Target="slides/slide9.xml"/><Relationship Id="rId36" Type="http://schemas.openxmlformats.org/officeDocument/2006/relationships/font" Target="fonts/Epilogue-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Epilogue-boldItalic.fntdata"/><Relationship Id="rId19" Type="http://schemas.openxmlformats.org/officeDocument/2006/relationships/font" Target="fonts/EpilogueSemiBold-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9cbdee9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b9cbdee98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bdef345f38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bdef345f3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bd378ffb97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bd378ffb9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ba75d85a5e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ba75d85a5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b9cbdee980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b9cbdee980_1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b0aed9563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b0aed956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def345f38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def345f3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9cbdee980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US" sz="1400"/>
              <a:t>Objectif du projet : Qwenta, un de vos clients, souhaite </a:t>
            </a:r>
            <a:r>
              <a:rPr lang="en-US" sz="1400">
                <a:highlight>
                  <a:schemeClr val="accent4"/>
                </a:highlight>
              </a:rPr>
              <a:t>développer un “Menu Maker”</a:t>
            </a:r>
            <a:r>
              <a:rPr lang="en-US" sz="1400"/>
              <a:t>. Il s’agit d’un site qui permet aux restaurateurs d’</a:t>
            </a:r>
            <a:r>
              <a:rPr lang="en-US" sz="1400">
                <a:highlight>
                  <a:schemeClr val="accent4"/>
                </a:highlight>
              </a:rPr>
              <a:t>afficher et de mettre en page leurs menus facilement</a:t>
            </a:r>
            <a:r>
              <a:rPr lang="en-US" sz="1400"/>
              <a:t>, en quelques clics.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US" sz="1400"/>
              <a:t>L’Outil de veille choisi : Pour rester à jour avec </a:t>
            </a:r>
            <a:r>
              <a:rPr lang="en-US" sz="1400">
                <a:highlight>
                  <a:schemeClr val="accent4"/>
                </a:highlight>
              </a:rPr>
              <a:t>les dernières tendances et informations</a:t>
            </a:r>
            <a:r>
              <a:rPr lang="en-US" sz="1400"/>
              <a:t> dans le domaine de la restauration et de la technologie : </a:t>
            </a:r>
            <a:r>
              <a:rPr lang="en-US" sz="1400">
                <a:highlight>
                  <a:schemeClr val="accent4"/>
                </a:highlight>
              </a:rPr>
              <a:t>Inoreader </a:t>
            </a:r>
            <a:r>
              <a:rPr lang="en-US" sz="1400"/>
              <a:t>comme outil de veille. Cela va aider à recueillir les informations pertinentes qui peuvent </a:t>
            </a:r>
            <a:r>
              <a:rPr lang="en-US" sz="1400">
                <a:highlight>
                  <a:schemeClr val="accent4"/>
                </a:highlight>
              </a:rPr>
              <a:t>influencer le développement de l’application</a:t>
            </a:r>
            <a:r>
              <a:rPr lang="en-US" sz="1400"/>
              <a:t>.</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US" sz="1400"/>
              <a:t>Utilisation des informations de veille : Les informations recueillies grâce à la veille sont utilisées pour d</a:t>
            </a:r>
            <a:r>
              <a:rPr lang="en-US" sz="1400">
                <a:highlight>
                  <a:schemeClr val="accent4"/>
                </a:highlight>
              </a:rPr>
              <a:t>éfinir les spécifications techniques de l’application</a:t>
            </a:r>
            <a:r>
              <a:rPr lang="en-US" sz="1400"/>
              <a:t>. Cela peut inclure </a:t>
            </a:r>
            <a:r>
              <a:rPr lang="en-US" sz="1400">
                <a:highlight>
                  <a:schemeClr val="accent4"/>
                </a:highlight>
              </a:rPr>
              <a:t>des fonctionnalités à intégrer</a:t>
            </a:r>
            <a:r>
              <a:rPr lang="en-US" sz="1400"/>
              <a:t>, des </a:t>
            </a:r>
            <a:r>
              <a:rPr lang="en-US" sz="1400">
                <a:highlight>
                  <a:schemeClr val="accent4"/>
                </a:highlight>
              </a:rPr>
              <a:t>tendances de restauration</a:t>
            </a:r>
            <a:r>
              <a:rPr lang="en-US" sz="1400"/>
              <a:t> à prendre en compte, et </a:t>
            </a:r>
            <a:r>
              <a:rPr lang="en-US" sz="1400">
                <a:highlight>
                  <a:schemeClr val="accent4"/>
                </a:highlight>
              </a:rPr>
              <a:t>des normes technologiques</a:t>
            </a:r>
            <a:r>
              <a:rPr lang="en-US" sz="1400"/>
              <a:t> à suivre.</a:t>
            </a:r>
            <a:endParaRPr sz="1400"/>
          </a:p>
          <a:p>
            <a:pPr indent="0" lvl="0" marL="0" rtl="0" algn="l">
              <a:spcBef>
                <a:spcPts val="0"/>
              </a:spcBef>
              <a:spcAft>
                <a:spcPts val="0"/>
              </a:spcAft>
              <a:buNone/>
            </a:pPr>
            <a:r>
              <a:t/>
            </a:r>
            <a:endParaRPr/>
          </a:p>
        </p:txBody>
      </p:sp>
      <p:sp>
        <p:nvSpPr>
          <p:cNvPr id="119" name="Google Shape;119;g2b9cbdee980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3a76031c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f3a76031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f3a76031cf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f3a76031c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b0aed9563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b0aed956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9cbdee980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US" sz="1400">
                <a:highlight>
                  <a:schemeClr val="accent4"/>
                </a:highlight>
              </a:rPr>
              <a:t>Organisation efficace</a:t>
            </a:r>
            <a:r>
              <a:rPr lang="en-US" sz="1400"/>
              <a:t> : Inoreader offre une organisation efficace des informations. Il permet de classer les sources d’information en différentes catégories, ce qui facilite la gestion </a:t>
            </a:r>
            <a:endParaRPr sz="1400"/>
          </a:p>
          <a:p>
            <a:pPr indent="0" lvl="0" marL="457200" rtl="0" algn="l">
              <a:spcBef>
                <a:spcPts val="0"/>
              </a:spcBef>
              <a:spcAft>
                <a:spcPts val="0"/>
              </a:spcAft>
              <a:buNone/>
            </a:pPr>
            <a:r>
              <a:rPr lang="en-US" sz="1400"/>
              <a:t>de la veille.</a:t>
            </a:r>
            <a:endParaRPr sz="1400"/>
          </a:p>
          <a:p>
            <a:pPr indent="-317500" lvl="0" marL="457200" rtl="0" algn="l">
              <a:spcBef>
                <a:spcPts val="0"/>
              </a:spcBef>
              <a:spcAft>
                <a:spcPts val="0"/>
              </a:spcAft>
              <a:buSzPts val="1400"/>
              <a:buAutoNum type="arabicPeriod"/>
            </a:pPr>
            <a:r>
              <a:rPr lang="en-US" sz="1400"/>
              <a:t>Mise à jour en temps réel : Inoreader met à jour les flux d’</a:t>
            </a:r>
            <a:r>
              <a:rPr lang="en-US" sz="1400">
                <a:highlight>
                  <a:schemeClr val="accent4"/>
                </a:highlight>
              </a:rPr>
              <a:t>information en temps réel</a:t>
            </a:r>
            <a:r>
              <a:rPr lang="en-US" sz="1400"/>
              <a:t>. Cela signifie que vous avez toujours accès aux informations les plus récentes, ce qui est crucial pour un projet en constante évolution comme “Menu Maker by Qwenta”.</a:t>
            </a:r>
            <a:endParaRPr sz="1400"/>
          </a:p>
          <a:p>
            <a:pPr indent="-317500" lvl="0" marL="457200" rtl="0" algn="l">
              <a:spcBef>
                <a:spcPts val="0"/>
              </a:spcBef>
              <a:spcAft>
                <a:spcPts val="0"/>
              </a:spcAft>
              <a:buSzPts val="1400"/>
              <a:buAutoNum type="arabicPeriod"/>
            </a:pPr>
            <a:r>
              <a:rPr lang="en-US" sz="1400"/>
              <a:t>Fonctionnalités de partage et de commentaire : Inoreader permet de commenter et de partager facilement les informations. Cela facilite la collaboration avec votre équipe sur le projet.</a:t>
            </a:r>
            <a:endParaRPr sz="1400"/>
          </a:p>
          <a:p>
            <a:pPr indent="-317500" lvl="0" marL="457200" rtl="0" algn="l">
              <a:spcBef>
                <a:spcPts val="0"/>
              </a:spcBef>
              <a:spcAft>
                <a:spcPts val="0"/>
              </a:spcAft>
              <a:buSzPts val="1400"/>
              <a:buAutoNum type="arabicPeriod"/>
            </a:pPr>
            <a:r>
              <a:rPr lang="en-US" sz="1400"/>
              <a:t>Accessibilité : Inoreader est accessible à la fois sur ordinateur et sur mobile. Cela signifie que vous pouvez rester à jour avec votre veille où que vous soyez.</a:t>
            </a:r>
            <a:endParaRPr sz="1400"/>
          </a:p>
          <a:p>
            <a:pPr indent="-317500" lvl="0" marL="457200" rtl="0" algn="l">
              <a:spcBef>
                <a:spcPts val="0"/>
              </a:spcBef>
              <a:spcAft>
                <a:spcPts val="0"/>
              </a:spcAft>
              <a:buSzPts val="1400"/>
              <a:buAutoNum type="arabicPeriod"/>
            </a:pPr>
            <a:r>
              <a:rPr lang="en-US" sz="1400"/>
              <a:t>Personnalisation : Inoreader offre une grande personnalisation. Vous pouvez choisir exactement quelles sources d’information suivre, comment les organiser, et comment recevoir les mises à jour.</a:t>
            </a:r>
            <a:endParaRPr sz="1400"/>
          </a:p>
          <a:p>
            <a:pPr indent="0" lvl="0" marL="0" rtl="0" algn="l">
              <a:spcBef>
                <a:spcPts val="0"/>
              </a:spcBef>
              <a:spcAft>
                <a:spcPts val="0"/>
              </a:spcAft>
              <a:buNone/>
            </a:pPr>
            <a:r>
              <a:t/>
            </a:r>
            <a:endParaRPr/>
          </a:p>
        </p:txBody>
      </p:sp>
      <p:sp>
        <p:nvSpPr>
          <p:cNvPr id="192" name="Google Shape;192;g2b9cbdee980_1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bb0aed9563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bb0aed95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E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jp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0.png"/><Relationship Id="rId7"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hyperlink" Target="https://www.notion.so/e6e19236c0bd41cabb4042b959fa7e7b?v=9ad57180f6ee4e32b06717c218391b85&amp;pvs=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cxnSp>
        <p:nvCxnSpPr>
          <p:cNvPr id="84" name="Google Shape;84;p13"/>
          <p:cNvCxnSpPr/>
          <p:nvPr/>
        </p:nvCxnSpPr>
        <p:spPr>
          <a:xfrm rot="-5400000">
            <a:off x="-4059146" y="4327541"/>
            <a:ext cx="13354500" cy="0"/>
          </a:xfrm>
          <a:prstGeom prst="straightConnector1">
            <a:avLst/>
          </a:prstGeom>
          <a:noFill/>
          <a:ln cap="flat" cmpd="sng" w="38100">
            <a:solidFill>
              <a:srgbClr val="4DA1A9"/>
            </a:solidFill>
            <a:prstDash val="solid"/>
            <a:round/>
            <a:headEnd len="sm" w="sm" type="none"/>
            <a:tailEnd len="sm" w="sm" type="none"/>
          </a:ln>
        </p:spPr>
      </p:cxnSp>
      <p:cxnSp>
        <p:nvCxnSpPr>
          <p:cNvPr id="85" name="Google Shape;85;p13"/>
          <p:cNvCxnSpPr/>
          <p:nvPr/>
        </p:nvCxnSpPr>
        <p:spPr>
          <a:xfrm rot="-5400000">
            <a:off x="-3091559" y="4175141"/>
            <a:ext cx="13354500" cy="0"/>
          </a:xfrm>
          <a:prstGeom prst="straightConnector1">
            <a:avLst/>
          </a:prstGeom>
          <a:noFill/>
          <a:ln cap="flat" cmpd="sng" w="38100">
            <a:solidFill>
              <a:srgbClr val="C5A073"/>
            </a:solidFill>
            <a:prstDash val="solid"/>
            <a:round/>
            <a:headEnd len="sm" w="sm" type="none"/>
            <a:tailEnd len="sm" w="sm" type="none"/>
          </a:ln>
        </p:spPr>
      </p:cxnSp>
      <p:cxnSp>
        <p:nvCxnSpPr>
          <p:cNvPr id="86" name="Google Shape;86;p13"/>
          <p:cNvCxnSpPr/>
          <p:nvPr/>
        </p:nvCxnSpPr>
        <p:spPr>
          <a:xfrm rot="-5400000">
            <a:off x="-2016950" y="4327541"/>
            <a:ext cx="13354500" cy="0"/>
          </a:xfrm>
          <a:prstGeom prst="straightConnector1">
            <a:avLst/>
          </a:prstGeom>
          <a:noFill/>
          <a:ln cap="flat" cmpd="sng" w="38100">
            <a:solidFill>
              <a:srgbClr val="CCCCCC"/>
            </a:solidFill>
            <a:prstDash val="solid"/>
            <a:round/>
            <a:headEnd len="sm" w="sm" type="none"/>
            <a:tailEnd len="sm" w="sm" type="none"/>
          </a:ln>
        </p:spPr>
      </p:cxnSp>
      <p:sp>
        <p:nvSpPr>
          <p:cNvPr id="87" name="Google Shape;87;p13"/>
          <p:cNvSpPr/>
          <p:nvPr/>
        </p:nvSpPr>
        <p:spPr>
          <a:xfrm>
            <a:off x="1583525" y="1020375"/>
            <a:ext cx="16230707" cy="8229655"/>
          </a:xfrm>
          <a:custGeom>
            <a:rect b="b" l="l" r="r" t="t"/>
            <a:pathLst>
              <a:path extrusionOk="0"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txBox="1"/>
          <p:nvPr/>
        </p:nvSpPr>
        <p:spPr>
          <a:xfrm>
            <a:off x="2040725" y="4365975"/>
            <a:ext cx="9494400" cy="1698600"/>
          </a:xfrm>
          <a:prstGeom prst="rect">
            <a:avLst/>
          </a:prstGeom>
          <a:noFill/>
          <a:ln>
            <a:noFill/>
          </a:ln>
        </p:spPr>
        <p:txBody>
          <a:bodyPr anchorCtr="0" anchor="t" bIns="0" lIns="0" spcFirstLastPara="1" rIns="0" wrap="square" tIns="0">
            <a:spAutoFit/>
          </a:bodyPr>
          <a:lstStyle/>
          <a:p>
            <a:pPr indent="0" lvl="0" marL="0" marR="0" rtl="0" algn="l">
              <a:lnSpc>
                <a:spcPct val="119998"/>
              </a:lnSpc>
              <a:spcBef>
                <a:spcPts val="0"/>
              </a:spcBef>
              <a:spcAft>
                <a:spcPts val="0"/>
              </a:spcAft>
              <a:buNone/>
            </a:pPr>
            <a:r>
              <a:rPr lang="en-US" sz="11036">
                <a:solidFill>
                  <a:srgbClr val="0B1320"/>
                </a:solidFill>
                <a:latin typeface="Montserrat"/>
                <a:ea typeface="Montserrat"/>
                <a:cs typeface="Montserrat"/>
                <a:sym typeface="Montserrat"/>
              </a:rPr>
              <a:t>Planification</a:t>
            </a:r>
            <a:endParaRPr sz="11036">
              <a:solidFill>
                <a:srgbClr val="0B1320"/>
              </a:solidFill>
              <a:latin typeface="Montserrat"/>
              <a:ea typeface="Montserrat"/>
              <a:cs typeface="Montserrat"/>
              <a:sym typeface="Montserrat"/>
            </a:endParaRPr>
          </a:p>
        </p:txBody>
      </p:sp>
      <p:cxnSp>
        <p:nvCxnSpPr>
          <p:cNvPr id="89" name="Google Shape;89;p13"/>
          <p:cNvCxnSpPr/>
          <p:nvPr/>
        </p:nvCxnSpPr>
        <p:spPr>
          <a:xfrm>
            <a:off x="1592374" y="1883323"/>
            <a:ext cx="13354500" cy="0"/>
          </a:xfrm>
          <a:prstGeom prst="straightConnector1">
            <a:avLst/>
          </a:prstGeom>
          <a:noFill/>
          <a:ln cap="flat" cmpd="sng" w="38100">
            <a:solidFill>
              <a:srgbClr val="0B1320"/>
            </a:solidFill>
            <a:prstDash val="solid"/>
            <a:round/>
            <a:headEnd len="sm" w="sm" type="none"/>
            <a:tailEnd len="sm" w="sm" type="none"/>
          </a:ln>
        </p:spPr>
      </p:cxnSp>
      <p:grpSp>
        <p:nvGrpSpPr>
          <p:cNvPr id="90" name="Google Shape;90;p13"/>
          <p:cNvGrpSpPr/>
          <p:nvPr/>
        </p:nvGrpSpPr>
        <p:grpSpPr>
          <a:xfrm>
            <a:off x="15328896" y="1678999"/>
            <a:ext cx="1531331" cy="408432"/>
            <a:chOff x="15328896" y="1678999"/>
            <a:chExt cx="1531331" cy="408432"/>
          </a:xfrm>
        </p:grpSpPr>
        <p:sp>
          <p:nvSpPr>
            <p:cNvPr id="91" name="Google Shape;91;p13"/>
            <p:cNvSpPr/>
            <p:nvPr/>
          </p:nvSpPr>
          <p:spPr>
            <a:xfrm>
              <a:off x="15328896" y="1678999"/>
              <a:ext cx="406609" cy="408432"/>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8FC9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15892570" y="1678999"/>
              <a:ext cx="406609" cy="408432"/>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5A0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16453618" y="1678999"/>
              <a:ext cx="406609" cy="408432"/>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4" name="Google Shape;94;p13"/>
          <p:cNvPicPr preferRelativeResize="0"/>
          <p:nvPr/>
        </p:nvPicPr>
        <p:blipFill>
          <a:blip r:embed="rId3">
            <a:alphaModFix/>
          </a:blip>
          <a:stretch>
            <a:fillRect/>
          </a:stretch>
        </p:blipFill>
        <p:spPr>
          <a:xfrm>
            <a:off x="13118075" y="7207750"/>
            <a:ext cx="2386000" cy="842875"/>
          </a:xfrm>
          <a:prstGeom prst="rect">
            <a:avLst/>
          </a:prstGeom>
          <a:noFill/>
          <a:ln>
            <a:noFill/>
          </a:ln>
        </p:spPr>
      </p:pic>
      <p:pic>
        <p:nvPicPr>
          <p:cNvPr id="95" name="Google Shape;95;p13"/>
          <p:cNvPicPr preferRelativeResize="0"/>
          <p:nvPr/>
        </p:nvPicPr>
        <p:blipFill>
          <a:blip r:embed="rId4">
            <a:alphaModFix/>
          </a:blip>
          <a:stretch>
            <a:fillRect/>
          </a:stretch>
        </p:blipFill>
        <p:spPr>
          <a:xfrm>
            <a:off x="11374758" y="3026626"/>
            <a:ext cx="6012600" cy="3846000"/>
          </a:xfrm>
          <a:prstGeom prst="roundRect">
            <a:avLst>
              <a:gd fmla="val 5444" name="adj"/>
            </a:avLst>
          </a:prstGeom>
          <a:noFill/>
          <a:ln>
            <a:noFill/>
          </a:ln>
        </p:spPr>
      </p:pic>
      <p:sp>
        <p:nvSpPr>
          <p:cNvPr id="96" name="Google Shape;96;p13"/>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97" name="Google Shape;97;p13"/>
          <p:cNvPicPr preferRelativeResize="0"/>
          <p:nvPr/>
        </p:nvPicPr>
        <p:blipFill>
          <a:blip r:embed="rId5">
            <a:alphaModFix/>
          </a:blip>
          <a:stretch>
            <a:fillRect/>
          </a:stretch>
        </p:blipFill>
        <p:spPr>
          <a:xfrm>
            <a:off x="0" y="0"/>
            <a:ext cx="1454400" cy="666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p:tgtEl>
                                          <p:spTgt spid="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000"/>
                                        <p:tgtEl>
                                          <p:spTgt spid="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000"/>
                                        <p:tgtEl>
                                          <p:spTgt spid="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1000"/>
                                        <p:tgtEl>
                                          <p:spTgt spid="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1000"/>
                                        <p:tgtEl>
                                          <p:spTgt spid="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txBox="1"/>
          <p:nvPr/>
        </p:nvSpPr>
        <p:spPr>
          <a:xfrm>
            <a:off x="915600" y="2435250"/>
            <a:ext cx="7102500" cy="6966000"/>
          </a:xfrm>
          <a:prstGeom prst="rect">
            <a:avLst/>
          </a:prstGeom>
          <a:noFill/>
          <a:ln cap="flat" cmpd="sng" w="9525">
            <a:solidFill>
              <a:srgbClr val="C5A07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Work Sans"/>
              <a:ea typeface="Work Sans"/>
              <a:cs typeface="Work Sans"/>
              <a:sym typeface="Work Sans"/>
            </a:endParaRPr>
          </a:p>
        </p:txBody>
      </p:sp>
      <p:sp>
        <p:nvSpPr>
          <p:cNvPr id="233" name="Google Shape;233;p22"/>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34" name="Google Shape;234;p22"/>
          <p:cNvSpPr txBox="1"/>
          <p:nvPr/>
        </p:nvSpPr>
        <p:spPr>
          <a:xfrm>
            <a:off x="827097" y="376861"/>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Estimation de la complexité</a:t>
            </a:r>
            <a:endParaRPr b="1">
              <a:latin typeface="Epilogue"/>
              <a:ea typeface="Epilogue"/>
              <a:cs typeface="Epilogue"/>
              <a:sym typeface="Epilogue"/>
            </a:endParaRPr>
          </a:p>
        </p:txBody>
      </p:sp>
      <p:pic>
        <p:nvPicPr>
          <p:cNvPr id="235" name="Google Shape;235;p22"/>
          <p:cNvPicPr preferRelativeResize="0"/>
          <p:nvPr/>
        </p:nvPicPr>
        <p:blipFill>
          <a:blip r:embed="rId3">
            <a:alphaModFix/>
          </a:blip>
          <a:stretch>
            <a:fillRect/>
          </a:stretch>
        </p:blipFill>
        <p:spPr>
          <a:xfrm>
            <a:off x="0" y="0"/>
            <a:ext cx="1454400" cy="666550"/>
          </a:xfrm>
          <a:prstGeom prst="rect">
            <a:avLst/>
          </a:prstGeom>
          <a:noFill/>
          <a:ln>
            <a:noFill/>
          </a:ln>
        </p:spPr>
      </p:pic>
      <p:pic>
        <p:nvPicPr>
          <p:cNvPr id="236" name="Google Shape;236;p22"/>
          <p:cNvPicPr preferRelativeResize="0"/>
          <p:nvPr/>
        </p:nvPicPr>
        <p:blipFill>
          <a:blip r:embed="rId4">
            <a:alphaModFix/>
          </a:blip>
          <a:stretch>
            <a:fillRect/>
          </a:stretch>
        </p:blipFill>
        <p:spPr>
          <a:xfrm>
            <a:off x="8839200" y="1683661"/>
            <a:ext cx="9296399" cy="7767286"/>
          </a:xfrm>
          <a:prstGeom prst="rect">
            <a:avLst/>
          </a:prstGeom>
          <a:noFill/>
          <a:ln>
            <a:noFill/>
          </a:ln>
        </p:spPr>
      </p:pic>
      <p:sp>
        <p:nvSpPr>
          <p:cNvPr id="237" name="Google Shape;237;p22"/>
          <p:cNvSpPr txBox="1"/>
          <p:nvPr/>
        </p:nvSpPr>
        <p:spPr>
          <a:xfrm>
            <a:off x="763200" y="2282850"/>
            <a:ext cx="7102500" cy="6966000"/>
          </a:xfrm>
          <a:prstGeom prst="rect">
            <a:avLst/>
          </a:prstGeom>
          <a:solidFill>
            <a:schemeClr val="lt1"/>
          </a:solidFill>
          <a:ln cap="flat" cmpd="sng" w="9525">
            <a:solidFill>
              <a:srgbClr val="C5A07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chemeClr val="dk1"/>
                </a:solidFill>
                <a:latin typeface="Work Sans"/>
                <a:ea typeface="Work Sans"/>
                <a:cs typeface="Work Sans"/>
                <a:sym typeface="Work Sans"/>
              </a:rPr>
              <a:t>Planning Poker</a:t>
            </a:r>
            <a:br>
              <a:rPr lang="en-US" sz="3200">
                <a:solidFill>
                  <a:schemeClr val="dk1"/>
                </a:solidFill>
                <a:latin typeface="Work Sans"/>
                <a:ea typeface="Work Sans"/>
                <a:cs typeface="Work Sans"/>
                <a:sym typeface="Work Sans"/>
              </a:rPr>
            </a:br>
            <a:r>
              <a:rPr lang="en-US" sz="3200">
                <a:solidFill>
                  <a:schemeClr val="dk1"/>
                </a:solidFill>
                <a:latin typeface="Work Sans"/>
                <a:ea typeface="Work Sans"/>
                <a:cs typeface="Work Sans"/>
                <a:sym typeface="Work Sans"/>
              </a:rPr>
              <a:t>Au sein de l’équipe, on utilise des cartes de points (0, 1, 2, 3, 5, 8, 13 - généralement selon la séquence de Fibonacci) pour évaluer la complexité des User Stories. </a:t>
            </a:r>
            <a:endParaRPr sz="32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3200">
              <a:solidFill>
                <a:schemeClr val="dk1"/>
              </a:solidFill>
              <a:latin typeface="Work Sans"/>
              <a:ea typeface="Work Sans"/>
              <a:cs typeface="Work Sans"/>
              <a:sym typeface="Work Sans"/>
            </a:endParaRPr>
          </a:p>
          <a:p>
            <a:pPr indent="0" lvl="0" marL="0" rtl="0" algn="l">
              <a:spcBef>
                <a:spcPts val="0"/>
              </a:spcBef>
              <a:spcAft>
                <a:spcPts val="0"/>
              </a:spcAft>
              <a:buNone/>
            </a:pPr>
            <a:r>
              <a:rPr lang="en-US" sz="3200">
                <a:solidFill>
                  <a:schemeClr val="dk1"/>
                </a:solidFill>
                <a:latin typeface="Work Sans"/>
                <a:ea typeface="Work Sans"/>
                <a:cs typeface="Work Sans"/>
                <a:sym typeface="Work Sans"/>
              </a:rPr>
              <a:t>L’objectif est d’atteindre rapidement un consensus en discutant des divergences de perception et en ajustant les estimations en conséquence. </a:t>
            </a:r>
            <a:endParaRPr sz="3200">
              <a:solidFill>
                <a:schemeClr val="dk1"/>
              </a:solidFill>
              <a:latin typeface="Work Sans"/>
              <a:ea typeface="Work Sans"/>
              <a:cs typeface="Work Sans"/>
              <a:sym typeface="Work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p:nvPr/>
        </p:nvSpPr>
        <p:spPr>
          <a:xfrm>
            <a:off x="604050" y="1734625"/>
            <a:ext cx="17079900" cy="8187300"/>
          </a:xfrm>
          <a:prstGeom prst="rect">
            <a:avLst/>
          </a:prstGeom>
          <a:no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3" name="Google Shape;243;p23"/>
          <p:cNvSpPr/>
          <p:nvPr/>
        </p:nvSpPr>
        <p:spPr>
          <a:xfrm>
            <a:off x="716325" y="1632050"/>
            <a:ext cx="17079900" cy="8187300"/>
          </a:xfrm>
          <a:prstGeom prst="rect">
            <a:avLst/>
          </a:prstGeom>
          <a:solidFill>
            <a:schemeClr val="lt1"/>
          </a:solid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4" name="Google Shape;244;p23"/>
          <p:cNvSpPr txBox="1"/>
          <p:nvPr/>
        </p:nvSpPr>
        <p:spPr>
          <a:xfrm>
            <a:off x="1021947" y="185236"/>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La méthodologie</a:t>
            </a:r>
            <a:endParaRPr b="1">
              <a:latin typeface="Epilogue"/>
              <a:ea typeface="Epilogue"/>
              <a:cs typeface="Epilogue"/>
              <a:sym typeface="Epilogue"/>
            </a:endParaRPr>
          </a:p>
        </p:txBody>
      </p:sp>
      <p:sp>
        <p:nvSpPr>
          <p:cNvPr id="245" name="Google Shape;245;p23"/>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46" name="Google Shape;246;p23"/>
          <p:cNvPicPr preferRelativeResize="0"/>
          <p:nvPr/>
        </p:nvPicPr>
        <p:blipFill>
          <a:blip r:embed="rId3">
            <a:alphaModFix/>
          </a:blip>
          <a:stretch>
            <a:fillRect/>
          </a:stretch>
        </p:blipFill>
        <p:spPr>
          <a:xfrm>
            <a:off x="0" y="0"/>
            <a:ext cx="1454400" cy="666550"/>
          </a:xfrm>
          <a:prstGeom prst="rect">
            <a:avLst/>
          </a:prstGeom>
          <a:noFill/>
          <a:ln>
            <a:noFill/>
          </a:ln>
        </p:spPr>
      </p:pic>
      <p:sp>
        <p:nvSpPr>
          <p:cNvPr id="247" name="Google Shape;247;p23"/>
          <p:cNvSpPr txBox="1"/>
          <p:nvPr/>
        </p:nvSpPr>
        <p:spPr>
          <a:xfrm>
            <a:off x="716250" y="1632050"/>
            <a:ext cx="7711500" cy="459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3200">
                <a:solidFill>
                  <a:schemeClr val="dk1"/>
                </a:solidFill>
                <a:latin typeface="Work Sans"/>
                <a:ea typeface="Work Sans"/>
                <a:cs typeface="Work Sans"/>
                <a:sym typeface="Work Sans"/>
              </a:rPr>
              <a:t>La réunion adoptera une </a:t>
            </a:r>
            <a:r>
              <a:rPr b="1" lang="en-US" sz="3200">
                <a:solidFill>
                  <a:schemeClr val="dk1"/>
                </a:solidFill>
                <a:latin typeface="Work Sans"/>
                <a:ea typeface="Work Sans"/>
                <a:cs typeface="Work Sans"/>
                <a:sym typeface="Work Sans"/>
              </a:rPr>
              <a:t>méthode agile</a:t>
            </a:r>
            <a:r>
              <a:rPr lang="en-US" sz="3200">
                <a:solidFill>
                  <a:schemeClr val="dk1"/>
                </a:solidFill>
                <a:latin typeface="Work Sans"/>
                <a:ea typeface="Work Sans"/>
                <a:cs typeface="Work Sans"/>
                <a:sym typeface="Work Sans"/>
              </a:rPr>
              <a:t>, promouvant la collaboration et un </a:t>
            </a:r>
            <a:r>
              <a:rPr b="1" lang="en-US" sz="3200">
                <a:solidFill>
                  <a:schemeClr val="dk1"/>
                </a:solidFill>
                <a:latin typeface="Work Sans"/>
                <a:ea typeface="Work Sans"/>
                <a:cs typeface="Work Sans"/>
                <a:sym typeface="Work Sans"/>
              </a:rPr>
              <a:t>dialogue transparent parmi l’équipe</a:t>
            </a:r>
            <a:r>
              <a:rPr lang="en-US" sz="3200">
                <a:solidFill>
                  <a:schemeClr val="dk1"/>
                </a:solidFill>
                <a:latin typeface="Work Sans"/>
                <a:ea typeface="Work Sans"/>
                <a:cs typeface="Work Sans"/>
                <a:sym typeface="Work Sans"/>
              </a:rPr>
              <a:t> de développement. Chaque membre est invité à exprimer ses </a:t>
            </a:r>
            <a:r>
              <a:rPr b="1" lang="en-US" sz="3200">
                <a:solidFill>
                  <a:schemeClr val="dk1"/>
                </a:solidFill>
                <a:latin typeface="Work Sans"/>
                <a:ea typeface="Work Sans"/>
                <a:cs typeface="Work Sans"/>
                <a:sym typeface="Work Sans"/>
              </a:rPr>
              <a:t>remarques</a:t>
            </a:r>
            <a:r>
              <a:rPr lang="en-US" sz="3200">
                <a:solidFill>
                  <a:schemeClr val="dk1"/>
                </a:solidFill>
                <a:latin typeface="Work Sans"/>
                <a:ea typeface="Work Sans"/>
                <a:cs typeface="Work Sans"/>
                <a:sym typeface="Work Sans"/>
              </a:rPr>
              <a:t>, à signaler les </a:t>
            </a:r>
            <a:r>
              <a:rPr b="1" lang="en-US" sz="3200">
                <a:solidFill>
                  <a:schemeClr val="dk1"/>
                </a:solidFill>
                <a:latin typeface="Work Sans"/>
                <a:ea typeface="Work Sans"/>
                <a:cs typeface="Work Sans"/>
                <a:sym typeface="Work Sans"/>
              </a:rPr>
              <a:t>obstacles </a:t>
            </a:r>
            <a:r>
              <a:rPr lang="en-US" sz="3200">
                <a:solidFill>
                  <a:schemeClr val="dk1"/>
                </a:solidFill>
                <a:latin typeface="Work Sans"/>
                <a:ea typeface="Work Sans"/>
                <a:cs typeface="Work Sans"/>
                <a:sym typeface="Work Sans"/>
              </a:rPr>
              <a:t>rencontrés et à participer aux échanges pour </a:t>
            </a:r>
            <a:r>
              <a:rPr b="1" lang="en-US" sz="3200">
                <a:solidFill>
                  <a:schemeClr val="dk1"/>
                </a:solidFill>
                <a:latin typeface="Work Sans"/>
                <a:ea typeface="Work Sans"/>
                <a:cs typeface="Work Sans"/>
                <a:sym typeface="Work Sans"/>
              </a:rPr>
              <a:t>optimiser notre méthode de travail</a:t>
            </a:r>
            <a:r>
              <a:rPr lang="en-US" sz="3200">
                <a:solidFill>
                  <a:schemeClr val="dk1"/>
                </a:solidFill>
                <a:latin typeface="Work Sans"/>
                <a:ea typeface="Work Sans"/>
                <a:cs typeface="Work Sans"/>
                <a:sym typeface="Work Sans"/>
              </a:rPr>
              <a:t>.</a:t>
            </a:r>
            <a:endParaRPr sz="3200">
              <a:solidFill>
                <a:schemeClr val="dk1"/>
              </a:solidFill>
              <a:latin typeface="Work Sans"/>
              <a:ea typeface="Work Sans"/>
              <a:cs typeface="Work Sans"/>
              <a:sym typeface="Work Sans"/>
            </a:endParaRPr>
          </a:p>
        </p:txBody>
      </p:sp>
      <p:sp>
        <p:nvSpPr>
          <p:cNvPr id="248" name="Google Shape;248;p23"/>
          <p:cNvSpPr txBox="1"/>
          <p:nvPr/>
        </p:nvSpPr>
        <p:spPr>
          <a:xfrm>
            <a:off x="9158325" y="1638875"/>
            <a:ext cx="8442000" cy="81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latin typeface="Work Sans"/>
                <a:ea typeface="Work Sans"/>
                <a:cs typeface="Work Sans"/>
                <a:sym typeface="Work Sans"/>
              </a:rPr>
              <a:t>Réunions : </a:t>
            </a:r>
            <a:endParaRPr sz="2200">
              <a:solidFill>
                <a:schemeClr val="dk1"/>
              </a:solidFill>
              <a:latin typeface="Work Sans"/>
              <a:ea typeface="Work Sans"/>
              <a:cs typeface="Work Sans"/>
              <a:sym typeface="Work Sans"/>
            </a:endParaRPr>
          </a:p>
          <a:p>
            <a:pPr indent="0" lvl="0" marL="0" rtl="0" algn="ctr">
              <a:spcBef>
                <a:spcPts val="0"/>
              </a:spcBef>
              <a:spcAft>
                <a:spcPts val="0"/>
              </a:spcAft>
              <a:buNone/>
            </a:pPr>
            <a:r>
              <a:rPr b="1" lang="en-US" sz="2000">
                <a:solidFill>
                  <a:schemeClr val="dk1"/>
                </a:solidFill>
                <a:latin typeface="Work Sans"/>
                <a:ea typeface="Work Sans"/>
                <a:cs typeface="Work Sans"/>
                <a:sym typeface="Work Sans"/>
              </a:rPr>
              <a:t>Revue du Sprint Précédent (15 minutes)</a:t>
            </a:r>
            <a:endParaRPr b="1"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Présentation des fonctionnalités achevées.</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Discussion sur les éventuels obstacles rencontrés.</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Retours d'utilisateurs.</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b="1" lang="en-US" sz="2000">
                <a:solidFill>
                  <a:schemeClr val="dk1"/>
                </a:solidFill>
                <a:latin typeface="Work Sans"/>
                <a:ea typeface="Work Sans"/>
                <a:cs typeface="Work Sans"/>
                <a:sym typeface="Work Sans"/>
              </a:rPr>
              <a:t>Planification du Sprint Actuel (20 minutes)</a:t>
            </a:r>
            <a:endParaRPr b="1"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Estimation des efforts pour les tâches planifiées.</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Assignation des responsabilités.</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Définition des objectifs du sprint.</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b="1" lang="en-US" sz="2000">
                <a:solidFill>
                  <a:schemeClr val="dk1"/>
                </a:solidFill>
                <a:latin typeface="Work Sans"/>
                <a:ea typeface="Work Sans"/>
                <a:cs typeface="Work Sans"/>
                <a:sym typeface="Work Sans"/>
              </a:rPr>
              <a:t>Points Bloquants (10 minutes)</a:t>
            </a:r>
            <a:endParaRPr b="1"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Identification des problèmes actuels.</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Proposition de solutions ou demande de support.</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b="1" lang="en-US" sz="2000">
                <a:solidFill>
                  <a:schemeClr val="dk1"/>
                </a:solidFill>
                <a:latin typeface="Work Sans"/>
                <a:ea typeface="Work Sans"/>
                <a:cs typeface="Work Sans"/>
                <a:sym typeface="Work Sans"/>
              </a:rPr>
              <a:t>Améliorations Continues (10 minutes)</a:t>
            </a:r>
            <a:endParaRPr b="1"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Retours sur le processus de développement.</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Suggestions pour améliorer l'efficacité de l'équipe.</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b="1" lang="en-US" sz="2000">
                <a:solidFill>
                  <a:schemeClr val="dk1"/>
                </a:solidFill>
                <a:latin typeface="Work Sans"/>
                <a:ea typeface="Work Sans"/>
                <a:cs typeface="Work Sans"/>
                <a:sym typeface="Work Sans"/>
              </a:rPr>
              <a:t>Divers (5 minutes)</a:t>
            </a:r>
            <a:endParaRPr b="1"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Annonces générales.</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Questions ou sujets divers.</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b="1" lang="en-US" sz="2000">
                <a:solidFill>
                  <a:schemeClr val="dk1"/>
                </a:solidFill>
                <a:latin typeface="Work Sans"/>
                <a:ea typeface="Work Sans"/>
                <a:cs typeface="Work Sans"/>
                <a:sym typeface="Work Sans"/>
              </a:rPr>
              <a:t>Planification de la Prochaine Réunion (5 minutes)</a:t>
            </a:r>
            <a:endParaRPr b="1"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Choix de la date et de l'heure.</a:t>
            </a:r>
            <a:endParaRPr sz="2000">
              <a:solidFill>
                <a:schemeClr val="dk1"/>
              </a:solidFill>
              <a:latin typeface="Work Sans"/>
              <a:ea typeface="Work Sans"/>
              <a:cs typeface="Work Sans"/>
              <a:sym typeface="Work Sans"/>
            </a:endParaRPr>
          </a:p>
          <a:p>
            <a:pPr indent="0" lvl="0" marL="0" rtl="0" algn="ctr">
              <a:spcBef>
                <a:spcPts val="0"/>
              </a:spcBef>
              <a:spcAft>
                <a:spcPts val="0"/>
              </a:spcAft>
              <a:buNone/>
            </a:pPr>
            <a:r>
              <a:rPr lang="en-US" sz="2000">
                <a:solidFill>
                  <a:schemeClr val="dk1"/>
                </a:solidFill>
                <a:latin typeface="Work Sans"/>
                <a:ea typeface="Work Sans"/>
                <a:cs typeface="Work Sans"/>
                <a:sym typeface="Work Sans"/>
              </a:rPr>
              <a:t>Propositions d'ajustements à l'ordre du jour.</a:t>
            </a:r>
            <a:endParaRPr sz="2000">
              <a:solidFill>
                <a:schemeClr val="dk1"/>
              </a:solidFill>
              <a:latin typeface="Work Sans"/>
              <a:ea typeface="Work Sans"/>
              <a:cs typeface="Work Sans"/>
              <a:sym typeface="Work Sans"/>
            </a:endParaRPr>
          </a:p>
        </p:txBody>
      </p:sp>
      <p:sp>
        <p:nvSpPr>
          <p:cNvPr id="249" name="Google Shape;249;p23"/>
          <p:cNvSpPr txBox="1"/>
          <p:nvPr/>
        </p:nvSpPr>
        <p:spPr>
          <a:xfrm>
            <a:off x="774575" y="6335275"/>
            <a:ext cx="7711500" cy="349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3200">
                <a:solidFill>
                  <a:schemeClr val="dk1"/>
                </a:solidFill>
                <a:latin typeface="Work Sans"/>
                <a:ea typeface="Work Sans"/>
                <a:cs typeface="Work Sans"/>
                <a:sym typeface="Work Sans"/>
              </a:rPr>
              <a:t>Fréquences</a:t>
            </a:r>
            <a:br>
              <a:rPr b="1" lang="en-US" sz="3200">
                <a:solidFill>
                  <a:schemeClr val="dk1"/>
                </a:solidFill>
                <a:latin typeface="Work Sans"/>
                <a:ea typeface="Work Sans"/>
                <a:cs typeface="Work Sans"/>
                <a:sym typeface="Work Sans"/>
              </a:rPr>
            </a:br>
            <a:r>
              <a:rPr lang="en-US" sz="3200">
                <a:solidFill>
                  <a:schemeClr val="dk1"/>
                </a:solidFill>
                <a:latin typeface="Work Sans"/>
                <a:ea typeface="Work Sans"/>
                <a:cs typeface="Work Sans"/>
                <a:sym typeface="Work Sans"/>
              </a:rPr>
              <a:t>1 réunion toutes les fins de sprints</a:t>
            </a:r>
            <a:br>
              <a:rPr lang="en-US" sz="3200">
                <a:solidFill>
                  <a:schemeClr val="dk1"/>
                </a:solidFill>
                <a:latin typeface="Work Sans"/>
                <a:ea typeface="Work Sans"/>
                <a:cs typeface="Work Sans"/>
                <a:sym typeface="Work Sans"/>
              </a:rPr>
            </a:br>
            <a:r>
              <a:rPr lang="en-US" sz="3200">
                <a:solidFill>
                  <a:schemeClr val="dk1"/>
                </a:solidFill>
                <a:latin typeface="Work Sans"/>
                <a:ea typeface="Work Sans"/>
                <a:cs typeface="Work Sans"/>
                <a:sym typeface="Work Sans"/>
              </a:rPr>
              <a:t>1 réunion de planification de sprint</a:t>
            </a:r>
            <a:br>
              <a:rPr lang="en-US" sz="3200">
                <a:solidFill>
                  <a:schemeClr val="dk1"/>
                </a:solidFill>
                <a:latin typeface="Work Sans"/>
                <a:ea typeface="Work Sans"/>
                <a:cs typeface="Work Sans"/>
                <a:sym typeface="Work Sans"/>
              </a:rPr>
            </a:br>
            <a:r>
              <a:rPr lang="en-US" sz="3200">
                <a:solidFill>
                  <a:schemeClr val="dk1"/>
                </a:solidFill>
                <a:latin typeface="Work Sans"/>
                <a:ea typeface="Work Sans"/>
                <a:cs typeface="Work Sans"/>
                <a:sym typeface="Work Sans"/>
              </a:rPr>
              <a:t>1 réunion quotidienne pour les points bloquants (daily)</a:t>
            </a:r>
            <a:endParaRPr sz="3200">
              <a:solidFill>
                <a:schemeClr val="dk1"/>
              </a:solidFill>
              <a:latin typeface="Work Sans"/>
              <a:ea typeface="Work Sans"/>
              <a:cs typeface="Work Sans"/>
              <a:sym typeface="Work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nvSpPr>
        <p:spPr>
          <a:xfrm>
            <a:off x="12691250" y="2118870"/>
            <a:ext cx="5288700" cy="7554300"/>
          </a:xfrm>
          <a:prstGeom prst="rect">
            <a:avLst/>
          </a:prstGeom>
          <a:noFill/>
          <a:ln cap="flat" cmpd="sng" w="9525">
            <a:solidFill>
              <a:srgbClr val="C5A07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Work Sans"/>
              <a:ea typeface="Work Sans"/>
              <a:cs typeface="Work Sans"/>
              <a:sym typeface="Work Sans"/>
            </a:endParaRPr>
          </a:p>
        </p:txBody>
      </p:sp>
      <p:sp>
        <p:nvSpPr>
          <p:cNvPr id="255" name="Google Shape;255;p24"/>
          <p:cNvSpPr txBox="1"/>
          <p:nvPr/>
        </p:nvSpPr>
        <p:spPr>
          <a:xfrm>
            <a:off x="827097" y="414336"/>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Le calendrier</a:t>
            </a:r>
            <a:endParaRPr b="1">
              <a:latin typeface="Epilogue"/>
              <a:ea typeface="Epilogue"/>
              <a:cs typeface="Epilogue"/>
              <a:sym typeface="Epilogue"/>
            </a:endParaRPr>
          </a:p>
        </p:txBody>
      </p:sp>
      <p:pic>
        <p:nvPicPr>
          <p:cNvPr id="256" name="Google Shape;256;p24"/>
          <p:cNvPicPr preferRelativeResize="0"/>
          <p:nvPr/>
        </p:nvPicPr>
        <p:blipFill>
          <a:blip r:embed="rId3">
            <a:alphaModFix/>
          </a:blip>
          <a:stretch>
            <a:fillRect/>
          </a:stretch>
        </p:blipFill>
        <p:spPr>
          <a:xfrm>
            <a:off x="102275" y="2370625"/>
            <a:ext cx="12133048" cy="6617499"/>
          </a:xfrm>
          <a:prstGeom prst="rect">
            <a:avLst/>
          </a:prstGeom>
          <a:noFill/>
          <a:ln>
            <a:noFill/>
          </a:ln>
        </p:spPr>
      </p:pic>
      <p:sp>
        <p:nvSpPr>
          <p:cNvPr id="257" name="Google Shape;257;p24"/>
          <p:cNvSpPr txBox="1"/>
          <p:nvPr/>
        </p:nvSpPr>
        <p:spPr>
          <a:xfrm>
            <a:off x="12538850" y="1953600"/>
            <a:ext cx="5288700" cy="7554300"/>
          </a:xfrm>
          <a:prstGeom prst="rect">
            <a:avLst/>
          </a:prstGeom>
          <a:solidFill>
            <a:schemeClr val="lt1"/>
          </a:solidFill>
          <a:ln cap="flat" cmpd="sng" w="9525">
            <a:solidFill>
              <a:srgbClr val="C5A07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Work Sans"/>
                <a:ea typeface="Work Sans"/>
                <a:cs typeface="Work Sans"/>
                <a:sym typeface="Work Sans"/>
              </a:rPr>
              <a:t>Le temps des sprints est basé sur l’estimation de la complexité de chaque projet.</a:t>
            </a:r>
            <a:endParaRPr sz="32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3200">
              <a:solidFill>
                <a:schemeClr val="dk1"/>
              </a:solidFill>
              <a:latin typeface="Work Sans"/>
              <a:ea typeface="Work Sans"/>
              <a:cs typeface="Work Sans"/>
              <a:sym typeface="Work Sans"/>
            </a:endParaRPr>
          </a:p>
          <a:p>
            <a:pPr indent="0" lvl="0" marL="0" rtl="0" algn="l">
              <a:spcBef>
                <a:spcPts val="0"/>
              </a:spcBef>
              <a:spcAft>
                <a:spcPts val="0"/>
              </a:spcAft>
              <a:buNone/>
            </a:pPr>
            <a:r>
              <a:rPr lang="en-US" sz="3200">
                <a:solidFill>
                  <a:schemeClr val="dk1"/>
                </a:solidFill>
                <a:latin typeface="Work Sans"/>
                <a:ea typeface="Work Sans"/>
                <a:cs typeface="Work Sans"/>
                <a:sym typeface="Work Sans"/>
              </a:rPr>
              <a:t>Des réunions sont prévues à la fin de chaque projet.</a:t>
            </a:r>
            <a:endParaRPr sz="32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b="1" sz="3200">
              <a:solidFill>
                <a:schemeClr val="dk1"/>
              </a:solidFill>
              <a:latin typeface="Work Sans"/>
              <a:ea typeface="Work Sans"/>
              <a:cs typeface="Work Sans"/>
              <a:sym typeface="Work Sans"/>
            </a:endParaRPr>
          </a:p>
          <a:p>
            <a:pPr indent="0" lvl="0" marL="0" rtl="0" algn="l">
              <a:spcBef>
                <a:spcPts val="0"/>
              </a:spcBef>
              <a:spcAft>
                <a:spcPts val="0"/>
              </a:spcAft>
              <a:buNone/>
            </a:pPr>
            <a:r>
              <a:rPr b="1" lang="en-US" sz="3200">
                <a:solidFill>
                  <a:schemeClr val="dk1"/>
                </a:solidFill>
                <a:latin typeface="Work Sans"/>
                <a:ea typeface="Work Sans"/>
                <a:cs typeface="Work Sans"/>
                <a:sym typeface="Work Sans"/>
              </a:rPr>
              <a:t>Temps estimé</a:t>
            </a:r>
            <a:endParaRPr b="1" sz="3200">
              <a:solidFill>
                <a:schemeClr val="dk1"/>
              </a:solidFill>
              <a:latin typeface="Work Sans"/>
              <a:ea typeface="Work Sans"/>
              <a:cs typeface="Work Sans"/>
              <a:sym typeface="Work Sans"/>
            </a:endParaRPr>
          </a:p>
          <a:p>
            <a:pPr indent="0" lvl="0" marL="0" rtl="0" algn="l">
              <a:spcBef>
                <a:spcPts val="0"/>
              </a:spcBef>
              <a:spcAft>
                <a:spcPts val="0"/>
              </a:spcAft>
              <a:buClr>
                <a:schemeClr val="dk1"/>
              </a:buClr>
              <a:buSzPts val="1100"/>
              <a:buFont typeface="Arial"/>
              <a:buNone/>
            </a:pPr>
            <a:r>
              <a:rPr lang="en-US" sz="3200">
                <a:solidFill>
                  <a:schemeClr val="dk1"/>
                </a:solidFill>
                <a:latin typeface="Work Sans"/>
                <a:ea typeface="Work Sans"/>
                <a:cs typeface="Work Sans"/>
                <a:sym typeface="Work Sans"/>
              </a:rPr>
              <a:t>Environ 3 à 4 mois</a:t>
            </a:r>
            <a:endParaRPr sz="3200">
              <a:solidFill>
                <a:schemeClr val="dk1"/>
              </a:solidFill>
              <a:latin typeface="Work Sans"/>
              <a:ea typeface="Work Sans"/>
              <a:cs typeface="Work Sans"/>
              <a:sym typeface="Work Sans"/>
            </a:endParaRPr>
          </a:p>
          <a:p>
            <a:pPr indent="0" lvl="0" marL="0" rtl="0" algn="l">
              <a:spcBef>
                <a:spcPts val="0"/>
              </a:spcBef>
              <a:spcAft>
                <a:spcPts val="0"/>
              </a:spcAft>
              <a:buNone/>
            </a:pPr>
            <a:r>
              <a:rPr lang="en-US" sz="3200">
                <a:solidFill>
                  <a:schemeClr val="dk1"/>
                </a:solidFill>
                <a:latin typeface="Work Sans"/>
                <a:ea typeface="Work Sans"/>
                <a:cs typeface="Work Sans"/>
                <a:sym typeface="Work Sans"/>
              </a:rPr>
              <a:t>Avec des sprints d”environs 2 semaines.</a:t>
            </a:r>
            <a:endParaRPr sz="3200">
              <a:solidFill>
                <a:schemeClr val="dk1"/>
              </a:solidFill>
              <a:latin typeface="Work Sans"/>
              <a:ea typeface="Work Sans"/>
              <a:cs typeface="Work Sans"/>
              <a:sym typeface="Work Sans"/>
            </a:endParaRPr>
          </a:p>
        </p:txBody>
      </p:sp>
      <p:sp>
        <p:nvSpPr>
          <p:cNvPr id="258" name="Google Shape;258;p24"/>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59" name="Google Shape;259;p24"/>
          <p:cNvPicPr preferRelativeResize="0"/>
          <p:nvPr/>
        </p:nvPicPr>
        <p:blipFill>
          <a:blip r:embed="rId4">
            <a:alphaModFix/>
          </a:blip>
          <a:stretch>
            <a:fillRect/>
          </a:stretch>
        </p:blipFill>
        <p:spPr>
          <a:xfrm>
            <a:off x="0" y="0"/>
            <a:ext cx="1454400" cy="666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5"/>
          <p:cNvSpPr/>
          <p:nvPr/>
        </p:nvSpPr>
        <p:spPr>
          <a:xfrm>
            <a:off x="1181100" y="1181100"/>
            <a:ext cx="16233272" cy="8230956"/>
          </a:xfrm>
          <a:custGeom>
            <a:rect b="b" l="l" r="r" t="t"/>
            <a:pathLst>
              <a:path extrusionOk="0"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noFill/>
          <a:ln cap="flat" cmpd="sng" w="2857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25"/>
          <p:cNvGrpSpPr/>
          <p:nvPr/>
        </p:nvGrpSpPr>
        <p:grpSpPr>
          <a:xfrm>
            <a:off x="-3233490" y="5979520"/>
            <a:ext cx="6999679" cy="8616579"/>
            <a:chOff x="0" y="0"/>
            <a:chExt cx="9332905" cy="11488772"/>
          </a:xfrm>
        </p:grpSpPr>
        <p:grpSp>
          <p:nvGrpSpPr>
            <p:cNvPr id="266" name="Google Shape;266;p25"/>
            <p:cNvGrpSpPr/>
            <p:nvPr/>
          </p:nvGrpSpPr>
          <p:grpSpPr>
            <a:xfrm>
              <a:off x="0" y="0"/>
              <a:ext cx="9332905" cy="11488772"/>
              <a:chOff x="0" y="0"/>
              <a:chExt cx="660400" cy="812950"/>
            </a:xfrm>
          </p:grpSpPr>
          <p:sp>
            <p:nvSpPr>
              <p:cNvPr id="267" name="Google Shape;267;p25"/>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8FC9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9" name="Google Shape;269;p25"/>
            <p:cNvGrpSpPr/>
            <p:nvPr/>
          </p:nvGrpSpPr>
          <p:grpSpPr>
            <a:xfrm>
              <a:off x="545238" y="671062"/>
              <a:ext cx="8242386" cy="10146348"/>
              <a:chOff x="0" y="0"/>
              <a:chExt cx="660400" cy="812950"/>
            </a:xfrm>
          </p:grpSpPr>
          <p:sp>
            <p:nvSpPr>
              <p:cNvPr id="270" name="Google Shape;270;p25"/>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2" name="Google Shape;272;p25"/>
            <p:cNvGrpSpPr/>
            <p:nvPr/>
          </p:nvGrpSpPr>
          <p:grpSpPr>
            <a:xfrm>
              <a:off x="1083502" y="1333541"/>
              <a:ext cx="7165868" cy="8821158"/>
              <a:chOff x="0" y="0"/>
              <a:chExt cx="660400" cy="812950"/>
            </a:xfrm>
          </p:grpSpPr>
          <p:sp>
            <p:nvSpPr>
              <p:cNvPr id="273" name="Google Shape;273;p25"/>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275" name="Google Shape;275;p25"/>
          <p:cNvSpPr/>
          <p:nvPr/>
        </p:nvSpPr>
        <p:spPr>
          <a:xfrm>
            <a:off x="1028700" y="1028700"/>
            <a:ext cx="16230707" cy="8229655"/>
          </a:xfrm>
          <a:custGeom>
            <a:rect b="b" l="l" r="r" t="t"/>
            <a:pathLst>
              <a:path extrusionOk="0"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chemeClr val="lt1"/>
          </a:solidFill>
          <a:ln cap="flat" cmpd="sng" w="2857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txBox="1"/>
          <p:nvPr/>
        </p:nvSpPr>
        <p:spPr>
          <a:xfrm>
            <a:off x="1766932" y="1166902"/>
            <a:ext cx="14754000" cy="1930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Font typeface="Arial"/>
              <a:buNone/>
            </a:pPr>
            <a:r>
              <a:rPr lang="en-US" sz="5700">
                <a:solidFill>
                  <a:srgbClr val="0B1320"/>
                </a:solidFill>
                <a:latin typeface="Epilogue SemiBold"/>
                <a:ea typeface="Epilogue SemiBold"/>
                <a:cs typeface="Epilogue SemiBold"/>
                <a:sym typeface="Epilogue SemiBold"/>
              </a:rPr>
              <a:t>Planification du Projet “Menu Maker By Qwenta”</a:t>
            </a:r>
            <a:endParaRPr sz="100">
              <a:latin typeface="Epilogue SemiBold"/>
              <a:ea typeface="Epilogue SemiBold"/>
              <a:cs typeface="Epilogue SemiBold"/>
              <a:sym typeface="Epilogue SemiBold"/>
            </a:endParaRPr>
          </a:p>
        </p:txBody>
      </p:sp>
      <p:sp>
        <p:nvSpPr>
          <p:cNvPr id="277" name="Google Shape;277;p25"/>
          <p:cNvSpPr txBox="1"/>
          <p:nvPr/>
        </p:nvSpPr>
        <p:spPr>
          <a:xfrm>
            <a:off x="1567301" y="3776500"/>
            <a:ext cx="15524100" cy="5208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600">
                <a:solidFill>
                  <a:srgbClr val="0B1320"/>
                </a:solidFill>
                <a:latin typeface="Work Sans"/>
                <a:ea typeface="Work Sans"/>
                <a:cs typeface="Work Sans"/>
                <a:sym typeface="Work Sans"/>
              </a:rPr>
              <a:t>En conclusion, l’outil Notion a été un pilier essentiel dans la planification du projet “Menu Maker By Qwenta”. Grâce à ses fonctionnalités robustes, nous avons pu définir les priorités, estimer le temps de travail et gérer efficacement le projet. L’application de la méthode Kanban et un calendrier bien structuré ont été rendus possibles grâce à Notion. Chaque membre de l’équipe a pu contribuer de manière significative à la réussite du projet.</a:t>
            </a:r>
            <a:endParaRPr>
              <a:latin typeface="Work Sans"/>
              <a:ea typeface="Work Sans"/>
              <a:cs typeface="Work Sans"/>
              <a:sym typeface="Work Sans"/>
            </a:endParaRPr>
          </a:p>
        </p:txBody>
      </p:sp>
      <p:cxnSp>
        <p:nvCxnSpPr>
          <p:cNvPr id="278" name="Google Shape;278;p25"/>
          <p:cNvCxnSpPr/>
          <p:nvPr/>
        </p:nvCxnSpPr>
        <p:spPr>
          <a:xfrm>
            <a:off x="1766932" y="3334265"/>
            <a:ext cx="12719400" cy="0"/>
          </a:xfrm>
          <a:prstGeom prst="straightConnector1">
            <a:avLst/>
          </a:prstGeom>
          <a:noFill/>
          <a:ln cap="flat" cmpd="sng" w="38100">
            <a:solidFill>
              <a:srgbClr val="0B1320"/>
            </a:solidFill>
            <a:prstDash val="solid"/>
            <a:round/>
            <a:headEnd len="sm" w="sm" type="none"/>
            <a:tailEnd len="sm" w="sm" type="none"/>
          </a:ln>
        </p:spPr>
      </p:cxnSp>
      <p:grpSp>
        <p:nvGrpSpPr>
          <p:cNvPr id="279" name="Google Shape;279;p25"/>
          <p:cNvGrpSpPr/>
          <p:nvPr/>
        </p:nvGrpSpPr>
        <p:grpSpPr>
          <a:xfrm>
            <a:off x="15328896" y="3126799"/>
            <a:ext cx="1531331" cy="408432"/>
            <a:chOff x="15328896" y="1678999"/>
            <a:chExt cx="1531331" cy="408432"/>
          </a:xfrm>
        </p:grpSpPr>
        <p:sp>
          <p:nvSpPr>
            <p:cNvPr id="280" name="Google Shape;280;p25"/>
            <p:cNvSpPr/>
            <p:nvPr/>
          </p:nvSpPr>
          <p:spPr>
            <a:xfrm>
              <a:off x="15328896" y="1678999"/>
              <a:ext cx="406609" cy="408432"/>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8FC9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15892570" y="1678999"/>
              <a:ext cx="406609" cy="408432"/>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5A0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a:off x="16453618" y="1678999"/>
              <a:ext cx="406609" cy="408432"/>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25"/>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4" name="Google Shape;284;p25"/>
          <p:cNvPicPr preferRelativeResize="0"/>
          <p:nvPr/>
        </p:nvPicPr>
        <p:blipFill>
          <a:blip r:embed="rId3">
            <a:alphaModFix/>
          </a:blip>
          <a:stretch>
            <a:fillRect/>
          </a:stretch>
        </p:blipFill>
        <p:spPr>
          <a:xfrm>
            <a:off x="0" y="0"/>
            <a:ext cx="1454400" cy="666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nvSpPr>
        <p:spPr>
          <a:xfrm>
            <a:off x="580450" y="1916627"/>
            <a:ext cx="16921500" cy="7935600"/>
          </a:xfrm>
          <a:prstGeom prst="rect">
            <a:avLst/>
          </a:prstGeom>
          <a:no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Work Sans"/>
              <a:ea typeface="Work Sans"/>
              <a:cs typeface="Work Sans"/>
              <a:sym typeface="Work Sans"/>
            </a:endParaRPr>
          </a:p>
        </p:txBody>
      </p:sp>
      <p:sp>
        <p:nvSpPr>
          <p:cNvPr id="103" name="Google Shape;103;p14"/>
          <p:cNvSpPr txBox="1"/>
          <p:nvPr/>
        </p:nvSpPr>
        <p:spPr>
          <a:xfrm>
            <a:off x="827097" y="33336"/>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Composition de l’équipe</a:t>
            </a:r>
            <a:endParaRPr b="1">
              <a:latin typeface="Epilogue"/>
              <a:ea typeface="Epilogue"/>
              <a:cs typeface="Epilogue"/>
              <a:sym typeface="Epilogue"/>
            </a:endParaRPr>
          </a:p>
        </p:txBody>
      </p:sp>
      <p:sp>
        <p:nvSpPr>
          <p:cNvPr id="104" name="Google Shape;104;p14"/>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05" name="Google Shape;105;p14"/>
          <p:cNvSpPr txBox="1"/>
          <p:nvPr/>
        </p:nvSpPr>
        <p:spPr>
          <a:xfrm>
            <a:off x="683250" y="1800450"/>
            <a:ext cx="16921500" cy="7935600"/>
          </a:xfrm>
          <a:prstGeom prst="rect">
            <a:avLst/>
          </a:prstGeom>
          <a:solidFill>
            <a:schemeClr val="lt1"/>
          </a:solid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431800" lvl="0" marL="457200" rtl="0" algn="l">
              <a:spcBef>
                <a:spcPts val="0"/>
              </a:spcBef>
              <a:spcAft>
                <a:spcPts val="0"/>
              </a:spcAft>
              <a:buClr>
                <a:srgbClr val="C5A073"/>
              </a:buClr>
              <a:buSzPts val="3200"/>
              <a:buFont typeface="Work Sans"/>
              <a:buChar char="●"/>
            </a:pPr>
            <a:r>
              <a:rPr lang="en-US" sz="3200">
                <a:solidFill>
                  <a:schemeClr val="dk1"/>
                </a:solidFill>
                <a:latin typeface="Work Sans"/>
                <a:ea typeface="Work Sans"/>
                <a:cs typeface="Work Sans"/>
                <a:sym typeface="Work Sans"/>
              </a:rPr>
              <a:t>Chef de Projet : Responsable de la coordination de l’équipe et de la gestion du projet.</a:t>
            </a:r>
            <a:endParaRPr sz="3200">
              <a:solidFill>
                <a:schemeClr val="dk1"/>
              </a:solidFill>
              <a:latin typeface="Work Sans"/>
              <a:ea typeface="Work Sans"/>
              <a:cs typeface="Work Sans"/>
              <a:sym typeface="Work Sans"/>
            </a:endParaRPr>
          </a:p>
          <a:p>
            <a:pPr indent="0" lvl="0" marL="457200" rtl="0" algn="l">
              <a:spcBef>
                <a:spcPts val="0"/>
              </a:spcBef>
              <a:spcAft>
                <a:spcPts val="0"/>
              </a:spcAft>
              <a:buNone/>
            </a:pPr>
            <a:r>
              <a:t/>
            </a:r>
            <a:endParaRPr sz="3200">
              <a:solidFill>
                <a:schemeClr val="dk1"/>
              </a:solidFill>
              <a:latin typeface="Work Sans"/>
              <a:ea typeface="Work Sans"/>
              <a:cs typeface="Work Sans"/>
              <a:sym typeface="Work Sans"/>
            </a:endParaRPr>
          </a:p>
          <a:p>
            <a:pPr indent="-431800" lvl="0" marL="457200" rtl="0" algn="l">
              <a:spcBef>
                <a:spcPts val="0"/>
              </a:spcBef>
              <a:spcAft>
                <a:spcPts val="0"/>
              </a:spcAft>
              <a:buClr>
                <a:srgbClr val="C5A073"/>
              </a:buClr>
              <a:buSzPts val="3200"/>
              <a:buFont typeface="Work Sans"/>
              <a:buChar char="●"/>
            </a:pPr>
            <a:r>
              <a:rPr lang="en-US" sz="3200">
                <a:solidFill>
                  <a:schemeClr val="dk1"/>
                </a:solidFill>
                <a:latin typeface="Work Sans"/>
                <a:ea typeface="Work Sans"/>
                <a:cs typeface="Work Sans"/>
                <a:sym typeface="Work Sans"/>
              </a:rPr>
              <a:t>Développeurs : Ils sont chargés de la programmation et de la mise en œuvre des fonctionnalités de l’application.</a:t>
            </a:r>
            <a:endParaRPr sz="3200">
              <a:solidFill>
                <a:schemeClr val="dk1"/>
              </a:solidFill>
              <a:latin typeface="Work Sans"/>
              <a:ea typeface="Work Sans"/>
              <a:cs typeface="Work Sans"/>
              <a:sym typeface="Work Sans"/>
            </a:endParaRPr>
          </a:p>
          <a:p>
            <a:pPr indent="0" lvl="0" marL="457200" rtl="0" algn="l">
              <a:spcBef>
                <a:spcPts val="0"/>
              </a:spcBef>
              <a:spcAft>
                <a:spcPts val="0"/>
              </a:spcAft>
              <a:buNone/>
            </a:pPr>
            <a:r>
              <a:t/>
            </a:r>
            <a:endParaRPr sz="3200">
              <a:solidFill>
                <a:schemeClr val="dk1"/>
              </a:solidFill>
              <a:latin typeface="Work Sans"/>
              <a:ea typeface="Work Sans"/>
              <a:cs typeface="Work Sans"/>
              <a:sym typeface="Work Sans"/>
            </a:endParaRPr>
          </a:p>
          <a:p>
            <a:pPr indent="-431800" lvl="0" marL="457200" rtl="0" algn="l">
              <a:spcBef>
                <a:spcPts val="0"/>
              </a:spcBef>
              <a:spcAft>
                <a:spcPts val="0"/>
              </a:spcAft>
              <a:buClr>
                <a:srgbClr val="C5A073"/>
              </a:buClr>
              <a:buSzPts val="3200"/>
              <a:buFont typeface="Work Sans"/>
              <a:buChar char="●"/>
            </a:pPr>
            <a:r>
              <a:rPr lang="en-US" sz="3200">
                <a:solidFill>
                  <a:schemeClr val="dk1"/>
                </a:solidFill>
                <a:latin typeface="Work Sans"/>
                <a:ea typeface="Work Sans"/>
                <a:cs typeface="Work Sans"/>
                <a:sym typeface="Work Sans"/>
              </a:rPr>
              <a:t>Designer UX/UI : Il est responsable de la conception de l’interface utilisateur et de l’expérience utilisateur.</a:t>
            </a:r>
            <a:endParaRPr sz="3200">
              <a:solidFill>
                <a:schemeClr val="dk1"/>
              </a:solidFill>
              <a:latin typeface="Work Sans"/>
              <a:ea typeface="Work Sans"/>
              <a:cs typeface="Work Sans"/>
              <a:sym typeface="Work Sans"/>
            </a:endParaRPr>
          </a:p>
          <a:p>
            <a:pPr indent="0" lvl="0" marL="457200" rtl="0" algn="l">
              <a:spcBef>
                <a:spcPts val="0"/>
              </a:spcBef>
              <a:spcAft>
                <a:spcPts val="0"/>
              </a:spcAft>
              <a:buNone/>
            </a:pPr>
            <a:r>
              <a:t/>
            </a:r>
            <a:endParaRPr sz="3200">
              <a:solidFill>
                <a:schemeClr val="dk1"/>
              </a:solidFill>
              <a:latin typeface="Work Sans"/>
              <a:ea typeface="Work Sans"/>
              <a:cs typeface="Work Sans"/>
              <a:sym typeface="Work Sans"/>
            </a:endParaRPr>
          </a:p>
          <a:p>
            <a:pPr indent="-431800" lvl="0" marL="457200" rtl="0" algn="l">
              <a:spcBef>
                <a:spcPts val="0"/>
              </a:spcBef>
              <a:spcAft>
                <a:spcPts val="0"/>
              </a:spcAft>
              <a:buClr>
                <a:srgbClr val="C5A073"/>
              </a:buClr>
              <a:buSzPts val="3200"/>
              <a:buFont typeface="Work Sans"/>
              <a:buChar char="●"/>
            </a:pPr>
            <a:r>
              <a:rPr lang="en-US" sz="3200">
                <a:solidFill>
                  <a:schemeClr val="dk1"/>
                </a:solidFill>
                <a:latin typeface="Work Sans"/>
                <a:ea typeface="Work Sans"/>
                <a:cs typeface="Work Sans"/>
                <a:sym typeface="Work Sans"/>
              </a:rPr>
              <a:t>Testeur : Il est chargé de tester l’application pour s’assurer qu’elle fonctionne comme prévu. (Dev et Designer)</a:t>
            </a:r>
            <a:endParaRPr sz="3200">
              <a:solidFill>
                <a:schemeClr val="dk1"/>
              </a:solidFill>
              <a:latin typeface="Work Sans"/>
              <a:ea typeface="Work Sans"/>
              <a:cs typeface="Work Sans"/>
              <a:sym typeface="Work Sans"/>
            </a:endParaRPr>
          </a:p>
          <a:p>
            <a:pPr indent="0" lvl="0" marL="457200" rtl="0" algn="l">
              <a:spcBef>
                <a:spcPts val="0"/>
              </a:spcBef>
              <a:spcAft>
                <a:spcPts val="0"/>
              </a:spcAft>
              <a:buNone/>
            </a:pPr>
            <a:r>
              <a:t/>
            </a:r>
            <a:endParaRPr sz="3200">
              <a:solidFill>
                <a:schemeClr val="dk1"/>
              </a:solidFill>
              <a:latin typeface="Work Sans"/>
              <a:ea typeface="Work Sans"/>
              <a:cs typeface="Work Sans"/>
              <a:sym typeface="Work Sans"/>
            </a:endParaRPr>
          </a:p>
          <a:p>
            <a:pPr indent="-431800" lvl="0" marL="457200" rtl="0" algn="l">
              <a:spcBef>
                <a:spcPts val="0"/>
              </a:spcBef>
              <a:spcAft>
                <a:spcPts val="0"/>
              </a:spcAft>
              <a:buClr>
                <a:srgbClr val="C5A073"/>
              </a:buClr>
              <a:buSzPts val="3200"/>
              <a:buFont typeface="Work Sans"/>
              <a:buChar char="●"/>
            </a:pPr>
            <a:r>
              <a:rPr lang="en-US" sz="3200">
                <a:solidFill>
                  <a:schemeClr val="dk1"/>
                </a:solidFill>
                <a:latin typeface="Work Sans"/>
                <a:ea typeface="Work Sans"/>
                <a:cs typeface="Work Sans"/>
                <a:sym typeface="Work Sans"/>
              </a:rPr>
              <a:t>Responsable Marketing : Il est responsable de la promotion de l’application et de l’engagement des utilisateurs</a:t>
            </a:r>
            <a:endParaRPr sz="32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3200">
              <a:solidFill>
                <a:schemeClr val="dk1"/>
              </a:solidFill>
              <a:latin typeface="Work Sans"/>
              <a:ea typeface="Work Sans"/>
              <a:cs typeface="Work Sans"/>
              <a:sym typeface="Work Sans"/>
            </a:endParaRPr>
          </a:p>
        </p:txBody>
      </p:sp>
      <p:pic>
        <p:nvPicPr>
          <p:cNvPr id="106" name="Google Shape;106;p14"/>
          <p:cNvPicPr preferRelativeResize="0"/>
          <p:nvPr/>
        </p:nvPicPr>
        <p:blipFill>
          <a:blip r:embed="rId3">
            <a:alphaModFix/>
          </a:blip>
          <a:stretch>
            <a:fillRect/>
          </a:stretch>
        </p:blipFill>
        <p:spPr>
          <a:xfrm>
            <a:off x="0" y="0"/>
            <a:ext cx="1454400" cy="666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nvSpPr>
        <p:spPr>
          <a:xfrm>
            <a:off x="580450" y="1393125"/>
            <a:ext cx="16921500" cy="8459100"/>
          </a:xfrm>
          <a:prstGeom prst="rect">
            <a:avLst/>
          </a:prstGeom>
          <a:no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Work Sans"/>
              <a:ea typeface="Work Sans"/>
              <a:cs typeface="Work Sans"/>
              <a:sym typeface="Work Sans"/>
            </a:endParaRPr>
          </a:p>
        </p:txBody>
      </p:sp>
      <p:sp>
        <p:nvSpPr>
          <p:cNvPr id="112" name="Google Shape;112;p15"/>
          <p:cNvSpPr txBox="1"/>
          <p:nvPr/>
        </p:nvSpPr>
        <p:spPr>
          <a:xfrm>
            <a:off x="827097" y="33336"/>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Composition de l’équipe</a:t>
            </a:r>
            <a:endParaRPr b="1">
              <a:latin typeface="Epilogue"/>
              <a:ea typeface="Epilogue"/>
              <a:cs typeface="Epilogue"/>
              <a:sym typeface="Epilogue"/>
            </a:endParaRPr>
          </a:p>
        </p:txBody>
      </p:sp>
      <p:sp>
        <p:nvSpPr>
          <p:cNvPr id="113" name="Google Shape;113;p15"/>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4" name="Google Shape;114;p15"/>
          <p:cNvSpPr txBox="1"/>
          <p:nvPr/>
        </p:nvSpPr>
        <p:spPr>
          <a:xfrm>
            <a:off x="683250" y="1277025"/>
            <a:ext cx="16921500" cy="8459100"/>
          </a:xfrm>
          <a:prstGeom prst="rect">
            <a:avLst/>
          </a:prstGeom>
          <a:solidFill>
            <a:schemeClr val="lt1"/>
          </a:solid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2800">
                <a:solidFill>
                  <a:schemeClr val="dk1"/>
                </a:solidFill>
                <a:latin typeface="Work Sans"/>
                <a:ea typeface="Work Sans"/>
                <a:cs typeface="Work Sans"/>
                <a:sym typeface="Work Sans"/>
              </a:rPr>
              <a:t>Team Développement Front</a:t>
            </a:r>
            <a:endParaRPr b="1"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US" sz="2800">
                <a:solidFill>
                  <a:schemeClr val="dk1"/>
                </a:solidFill>
                <a:latin typeface="Work Sans"/>
                <a:ea typeface="Work Sans"/>
                <a:cs typeface="Work Sans"/>
                <a:sym typeface="Work Sans"/>
              </a:rPr>
              <a:t>1 binômes FrontEnd</a:t>
            </a:r>
            <a:endParaRPr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US" sz="2800">
                <a:solidFill>
                  <a:schemeClr val="dk1"/>
                </a:solidFill>
                <a:latin typeface="Work Sans"/>
                <a:ea typeface="Work Sans"/>
                <a:cs typeface="Work Sans"/>
                <a:sym typeface="Work Sans"/>
              </a:rPr>
              <a:t>Rôle : Responsable de la conception et de l’implémentation de l’interface utilisateur (UI) du produit.</a:t>
            </a:r>
            <a:endParaRPr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t/>
            </a:r>
            <a:endParaRPr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Clr>
                <a:schemeClr val="dk1"/>
              </a:buClr>
              <a:buSzPts val="1100"/>
              <a:buFont typeface="Arial"/>
              <a:buNone/>
            </a:pPr>
            <a:r>
              <a:rPr b="1" lang="en-US" sz="2800">
                <a:solidFill>
                  <a:schemeClr val="dk1"/>
                </a:solidFill>
                <a:latin typeface="Work Sans"/>
                <a:ea typeface="Work Sans"/>
                <a:cs typeface="Work Sans"/>
                <a:sym typeface="Work Sans"/>
              </a:rPr>
              <a:t>Team Développement Back</a:t>
            </a:r>
            <a:endParaRPr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US" sz="2800">
                <a:solidFill>
                  <a:schemeClr val="dk1"/>
                </a:solidFill>
                <a:latin typeface="Work Sans"/>
                <a:ea typeface="Work Sans"/>
                <a:cs typeface="Work Sans"/>
                <a:sym typeface="Work Sans"/>
              </a:rPr>
              <a:t>1 binômes BackEnd</a:t>
            </a:r>
            <a:endParaRPr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US" sz="2800">
                <a:solidFill>
                  <a:schemeClr val="dk1"/>
                </a:solidFill>
                <a:latin typeface="Work Sans"/>
                <a:ea typeface="Work Sans"/>
                <a:cs typeface="Work Sans"/>
                <a:sym typeface="Work Sans"/>
              </a:rPr>
              <a:t>Rôle : Gère la logique côté serveur, la base de données et les API.</a:t>
            </a:r>
            <a:endParaRPr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t/>
            </a:r>
            <a:endParaRPr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b="1" lang="en-US" sz="2800">
                <a:solidFill>
                  <a:schemeClr val="dk1"/>
                </a:solidFill>
                <a:latin typeface="Work Sans"/>
                <a:ea typeface="Work Sans"/>
                <a:cs typeface="Work Sans"/>
                <a:sym typeface="Work Sans"/>
              </a:rPr>
              <a:t>Team Gestion de projet</a:t>
            </a:r>
            <a:endParaRPr b="1"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US" sz="2800">
                <a:solidFill>
                  <a:schemeClr val="dk1"/>
                </a:solidFill>
                <a:latin typeface="Work Sans"/>
                <a:ea typeface="Work Sans"/>
                <a:cs typeface="Work Sans"/>
                <a:sym typeface="Work Sans"/>
              </a:rPr>
              <a:t>Product Owner &amp; Qwenta</a:t>
            </a:r>
            <a:br>
              <a:rPr lang="en-US" sz="2800">
                <a:solidFill>
                  <a:schemeClr val="dk1"/>
                </a:solidFill>
                <a:latin typeface="Work Sans"/>
                <a:ea typeface="Work Sans"/>
                <a:cs typeface="Work Sans"/>
                <a:sym typeface="Work Sans"/>
              </a:rPr>
            </a:br>
            <a:r>
              <a:rPr lang="en-US" sz="2800">
                <a:solidFill>
                  <a:schemeClr val="dk1"/>
                </a:solidFill>
                <a:latin typeface="Work Sans"/>
                <a:ea typeface="Work Sans"/>
                <a:cs typeface="Work Sans"/>
                <a:sym typeface="Work Sans"/>
              </a:rPr>
              <a:t>Rôle : Responsable de la planification, de la coordination et de la communication au sein de l’équipe.</a:t>
            </a:r>
            <a:endParaRPr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t/>
            </a:r>
            <a:endParaRPr sz="28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Clr>
                <a:schemeClr val="dk1"/>
              </a:buClr>
              <a:buSzPts val="1100"/>
              <a:buFont typeface="Arial"/>
              <a:buNone/>
            </a:pPr>
            <a:r>
              <a:rPr b="1" lang="en-US" sz="2800">
                <a:solidFill>
                  <a:schemeClr val="dk1"/>
                </a:solidFill>
                <a:latin typeface="Work Sans"/>
                <a:ea typeface="Work Sans"/>
                <a:cs typeface="Work Sans"/>
                <a:sym typeface="Work Sans"/>
              </a:rPr>
              <a:t>Team Qualité</a:t>
            </a:r>
            <a:br>
              <a:rPr b="1" lang="en-US" sz="2800">
                <a:solidFill>
                  <a:schemeClr val="dk1"/>
                </a:solidFill>
                <a:latin typeface="Work Sans"/>
                <a:ea typeface="Work Sans"/>
                <a:cs typeface="Work Sans"/>
                <a:sym typeface="Work Sans"/>
              </a:rPr>
            </a:br>
            <a:r>
              <a:rPr lang="en-US" sz="2800">
                <a:solidFill>
                  <a:schemeClr val="dk1"/>
                </a:solidFill>
                <a:latin typeface="Work Sans"/>
                <a:ea typeface="Work Sans"/>
                <a:cs typeface="Work Sans"/>
                <a:sym typeface="Work Sans"/>
              </a:rPr>
              <a:t>Personne solo (ex : ingénieur qualité)</a:t>
            </a:r>
            <a:br>
              <a:rPr b="1" lang="en-US" sz="2800">
                <a:solidFill>
                  <a:schemeClr val="dk1"/>
                </a:solidFill>
                <a:latin typeface="Work Sans"/>
                <a:ea typeface="Work Sans"/>
                <a:cs typeface="Work Sans"/>
                <a:sym typeface="Work Sans"/>
              </a:rPr>
            </a:br>
            <a:r>
              <a:rPr lang="en-US" sz="2800">
                <a:solidFill>
                  <a:schemeClr val="dk1"/>
                </a:solidFill>
                <a:latin typeface="Work Sans"/>
                <a:ea typeface="Work Sans"/>
                <a:cs typeface="Work Sans"/>
                <a:sym typeface="Work Sans"/>
              </a:rPr>
              <a:t>Rôle : Responsable des tests, de la détection des bogues et de l’assurance qualité du produit.</a:t>
            </a:r>
            <a:endParaRPr sz="2800">
              <a:solidFill>
                <a:schemeClr val="dk1"/>
              </a:solidFill>
              <a:latin typeface="Work Sans"/>
              <a:ea typeface="Work Sans"/>
              <a:cs typeface="Work Sans"/>
              <a:sym typeface="Work Sans"/>
            </a:endParaRPr>
          </a:p>
        </p:txBody>
      </p:sp>
      <p:pic>
        <p:nvPicPr>
          <p:cNvPr id="115" name="Google Shape;115;p15"/>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16" name="Google Shape;116;p15"/>
          <p:cNvPicPr preferRelativeResize="0"/>
          <p:nvPr/>
        </p:nvPicPr>
        <p:blipFill>
          <a:blip r:embed="rId4">
            <a:alphaModFix/>
          </a:blip>
          <a:stretch>
            <a:fillRect/>
          </a:stretch>
        </p:blipFill>
        <p:spPr>
          <a:xfrm>
            <a:off x="14766350" y="3429000"/>
            <a:ext cx="2543175" cy="190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6"/>
          <p:cNvGrpSpPr/>
          <p:nvPr/>
        </p:nvGrpSpPr>
        <p:grpSpPr>
          <a:xfrm>
            <a:off x="1216824" y="3060499"/>
            <a:ext cx="5020588" cy="6337729"/>
            <a:chOff x="0" y="-38100"/>
            <a:chExt cx="1322286" cy="1669185"/>
          </a:xfrm>
        </p:grpSpPr>
        <p:sp>
          <p:nvSpPr>
            <p:cNvPr id="122" name="Google Shape;122;p16"/>
            <p:cNvSpPr/>
            <p:nvPr/>
          </p:nvSpPr>
          <p:spPr>
            <a:xfrm>
              <a:off x="0" y="0"/>
              <a:ext cx="1322286" cy="1631085"/>
            </a:xfrm>
            <a:custGeom>
              <a:rect b="b" l="l" r="r" t="t"/>
              <a:pathLst>
                <a:path extrusionOk="0" h="1631085" w="1322286">
                  <a:moveTo>
                    <a:pt x="74018" y="0"/>
                  </a:moveTo>
                  <a:lnTo>
                    <a:pt x="1248268" y="0"/>
                  </a:lnTo>
                  <a:cubicBezTo>
                    <a:pt x="1267899" y="0"/>
                    <a:pt x="1286726" y="7798"/>
                    <a:pt x="1300607" y="21679"/>
                  </a:cubicBezTo>
                  <a:cubicBezTo>
                    <a:pt x="1314488" y="35560"/>
                    <a:pt x="1322286" y="54387"/>
                    <a:pt x="1322286" y="74018"/>
                  </a:cubicBezTo>
                  <a:lnTo>
                    <a:pt x="1322286" y="1557067"/>
                  </a:lnTo>
                  <a:cubicBezTo>
                    <a:pt x="1322286" y="1576698"/>
                    <a:pt x="1314488" y="1595524"/>
                    <a:pt x="1300607" y="1609406"/>
                  </a:cubicBezTo>
                  <a:cubicBezTo>
                    <a:pt x="1286726" y="1623287"/>
                    <a:pt x="1267899" y="1631085"/>
                    <a:pt x="1248268" y="1631085"/>
                  </a:cubicBezTo>
                  <a:lnTo>
                    <a:pt x="74018" y="1631085"/>
                  </a:lnTo>
                  <a:cubicBezTo>
                    <a:pt x="54387" y="1631085"/>
                    <a:pt x="35560" y="1623287"/>
                    <a:pt x="21679" y="1609406"/>
                  </a:cubicBezTo>
                  <a:cubicBezTo>
                    <a:pt x="7798" y="1595524"/>
                    <a:pt x="0" y="1576698"/>
                    <a:pt x="0" y="1557067"/>
                  </a:cubicBezTo>
                  <a:lnTo>
                    <a:pt x="0" y="74018"/>
                  </a:lnTo>
                  <a:cubicBezTo>
                    <a:pt x="0" y="54387"/>
                    <a:pt x="7798" y="35560"/>
                    <a:pt x="21679" y="21679"/>
                  </a:cubicBezTo>
                  <a:cubicBezTo>
                    <a:pt x="35560" y="7798"/>
                    <a:pt x="54387" y="0"/>
                    <a:pt x="74018" y="0"/>
                  </a:cubicBezTo>
                  <a:close/>
                </a:path>
              </a:pathLst>
            </a:custGeom>
            <a:solidFill>
              <a:srgbClr val="0B132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4" name="Google Shape;124;p16"/>
          <p:cNvGrpSpPr/>
          <p:nvPr/>
        </p:nvGrpSpPr>
        <p:grpSpPr>
          <a:xfrm>
            <a:off x="6633722" y="3060499"/>
            <a:ext cx="5020588" cy="6337729"/>
            <a:chOff x="0" y="-38100"/>
            <a:chExt cx="1322286" cy="1669185"/>
          </a:xfrm>
        </p:grpSpPr>
        <p:sp>
          <p:nvSpPr>
            <p:cNvPr id="125" name="Google Shape;125;p16"/>
            <p:cNvSpPr/>
            <p:nvPr/>
          </p:nvSpPr>
          <p:spPr>
            <a:xfrm>
              <a:off x="0" y="0"/>
              <a:ext cx="1322286" cy="1631085"/>
            </a:xfrm>
            <a:custGeom>
              <a:rect b="b" l="l" r="r" t="t"/>
              <a:pathLst>
                <a:path extrusionOk="0" h="1631085" w="1322286">
                  <a:moveTo>
                    <a:pt x="74018" y="0"/>
                  </a:moveTo>
                  <a:lnTo>
                    <a:pt x="1248268" y="0"/>
                  </a:lnTo>
                  <a:cubicBezTo>
                    <a:pt x="1267899" y="0"/>
                    <a:pt x="1286726" y="7798"/>
                    <a:pt x="1300607" y="21679"/>
                  </a:cubicBezTo>
                  <a:cubicBezTo>
                    <a:pt x="1314488" y="35560"/>
                    <a:pt x="1322286" y="54387"/>
                    <a:pt x="1322286" y="74018"/>
                  </a:cubicBezTo>
                  <a:lnTo>
                    <a:pt x="1322286" y="1557067"/>
                  </a:lnTo>
                  <a:cubicBezTo>
                    <a:pt x="1322286" y="1576698"/>
                    <a:pt x="1314488" y="1595524"/>
                    <a:pt x="1300607" y="1609406"/>
                  </a:cubicBezTo>
                  <a:cubicBezTo>
                    <a:pt x="1286726" y="1623287"/>
                    <a:pt x="1267899" y="1631085"/>
                    <a:pt x="1248268" y="1631085"/>
                  </a:cubicBezTo>
                  <a:lnTo>
                    <a:pt x="74018" y="1631085"/>
                  </a:lnTo>
                  <a:cubicBezTo>
                    <a:pt x="54387" y="1631085"/>
                    <a:pt x="35560" y="1623287"/>
                    <a:pt x="21679" y="1609406"/>
                  </a:cubicBezTo>
                  <a:cubicBezTo>
                    <a:pt x="7798" y="1595524"/>
                    <a:pt x="0" y="1576698"/>
                    <a:pt x="0" y="1557067"/>
                  </a:cubicBezTo>
                  <a:lnTo>
                    <a:pt x="0" y="74018"/>
                  </a:lnTo>
                  <a:cubicBezTo>
                    <a:pt x="0" y="54387"/>
                    <a:pt x="7798" y="35560"/>
                    <a:pt x="21679" y="21679"/>
                  </a:cubicBezTo>
                  <a:cubicBezTo>
                    <a:pt x="35560" y="7798"/>
                    <a:pt x="54387" y="0"/>
                    <a:pt x="74018" y="0"/>
                  </a:cubicBezTo>
                  <a:close/>
                </a:path>
              </a:pathLst>
            </a:custGeom>
            <a:solidFill>
              <a:srgbClr val="0B132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7" name="Google Shape;127;p16"/>
          <p:cNvGrpSpPr/>
          <p:nvPr/>
        </p:nvGrpSpPr>
        <p:grpSpPr>
          <a:xfrm>
            <a:off x="12050620" y="3060499"/>
            <a:ext cx="5020588" cy="6337729"/>
            <a:chOff x="0" y="-38100"/>
            <a:chExt cx="1322286" cy="1669185"/>
          </a:xfrm>
        </p:grpSpPr>
        <p:sp>
          <p:nvSpPr>
            <p:cNvPr id="128" name="Google Shape;128;p16"/>
            <p:cNvSpPr/>
            <p:nvPr/>
          </p:nvSpPr>
          <p:spPr>
            <a:xfrm>
              <a:off x="0" y="0"/>
              <a:ext cx="1322286" cy="1631085"/>
            </a:xfrm>
            <a:custGeom>
              <a:rect b="b" l="l" r="r" t="t"/>
              <a:pathLst>
                <a:path extrusionOk="0" h="1631085" w="1322286">
                  <a:moveTo>
                    <a:pt x="74018" y="0"/>
                  </a:moveTo>
                  <a:lnTo>
                    <a:pt x="1248268" y="0"/>
                  </a:lnTo>
                  <a:cubicBezTo>
                    <a:pt x="1267899" y="0"/>
                    <a:pt x="1286726" y="7798"/>
                    <a:pt x="1300607" y="21679"/>
                  </a:cubicBezTo>
                  <a:cubicBezTo>
                    <a:pt x="1314488" y="35560"/>
                    <a:pt x="1322286" y="54387"/>
                    <a:pt x="1322286" y="74018"/>
                  </a:cubicBezTo>
                  <a:lnTo>
                    <a:pt x="1322286" y="1557067"/>
                  </a:lnTo>
                  <a:cubicBezTo>
                    <a:pt x="1322286" y="1576698"/>
                    <a:pt x="1314488" y="1595524"/>
                    <a:pt x="1300607" y="1609406"/>
                  </a:cubicBezTo>
                  <a:cubicBezTo>
                    <a:pt x="1286726" y="1623287"/>
                    <a:pt x="1267899" y="1631085"/>
                    <a:pt x="1248268" y="1631085"/>
                  </a:cubicBezTo>
                  <a:lnTo>
                    <a:pt x="74018" y="1631085"/>
                  </a:lnTo>
                  <a:cubicBezTo>
                    <a:pt x="54387" y="1631085"/>
                    <a:pt x="35560" y="1623287"/>
                    <a:pt x="21679" y="1609406"/>
                  </a:cubicBezTo>
                  <a:cubicBezTo>
                    <a:pt x="7798" y="1595524"/>
                    <a:pt x="0" y="1576698"/>
                    <a:pt x="0" y="1557067"/>
                  </a:cubicBezTo>
                  <a:lnTo>
                    <a:pt x="0" y="74018"/>
                  </a:lnTo>
                  <a:cubicBezTo>
                    <a:pt x="0" y="54387"/>
                    <a:pt x="7798" y="35560"/>
                    <a:pt x="21679" y="21679"/>
                  </a:cubicBezTo>
                  <a:cubicBezTo>
                    <a:pt x="35560" y="7798"/>
                    <a:pt x="54387" y="0"/>
                    <a:pt x="74018" y="0"/>
                  </a:cubicBezTo>
                  <a:close/>
                </a:path>
              </a:pathLst>
            </a:custGeom>
            <a:solidFill>
              <a:srgbClr val="0B132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0" name="Google Shape;130;p16"/>
          <p:cNvSpPr txBox="1"/>
          <p:nvPr/>
        </p:nvSpPr>
        <p:spPr>
          <a:xfrm>
            <a:off x="827097" y="414336"/>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Utilisation de l’outil Notion</a:t>
            </a:r>
            <a:endParaRPr b="1">
              <a:latin typeface="Epilogue"/>
              <a:ea typeface="Epilogue"/>
              <a:cs typeface="Epilogue"/>
              <a:sym typeface="Epilogue"/>
            </a:endParaRPr>
          </a:p>
        </p:txBody>
      </p:sp>
      <p:sp>
        <p:nvSpPr>
          <p:cNvPr id="131" name="Google Shape;131;p16"/>
          <p:cNvSpPr txBox="1"/>
          <p:nvPr/>
        </p:nvSpPr>
        <p:spPr>
          <a:xfrm>
            <a:off x="2406326" y="3688575"/>
            <a:ext cx="2663700" cy="8442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lang="en-US" sz="2285">
                <a:solidFill>
                  <a:schemeClr val="lt1"/>
                </a:solidFill>
                <a:latin typeface="Work Sans"/>
                <a:ea typeface="Work Sans"/>
                <a:cs typeface="Work Sans"/>
                <a:sym typeface="Work Sans"/>
              </a:rPr>
              <a:t>Espace de travail connecté</a:t>
            </a:r>
            <a:endParaRPr>
              <a:solidFill>
                <a:schemeClr val="lt1"/>
              </a:solidFill>
              <a:latin typeface="Work Sans"/>
              <a:ea typeface="Work Sans"/>
              <a:cs typeface="Work Sans"/>
              <a:sym typeface="Work Sans"/>
            </a:endParaRPr>
          </a:p>
        </p:txBody>
      </p:sp>
      <p:grpSp>
        <p:nvGrpSpPr>
          <p:cNvPr id="132" name="Google Shape;132;p16"/>
          <p:cNvGrpSpPr/>
          <p:nvPr/>
        </p:nvGrpSpPr>
        <p:grpSpPr>
          <a:xfrm>
            <a:off x="921362" y="2521965"/>
            <a:ext cx="1433693" cy="1456995"/>
            <a:chOff x="1813" y="-9525"/>
            <a:chExt cx="809173" cy="822325"/>
          </a:xfrm>
        </p:grpSpPr>
        <p:sp>
          <p:nvSpPr>
            <p:cNvPr id="133" name="Google Shape;133;p1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8FC9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Epilogue SemiBold"/>
                <a:ea typeface="Epilogue SemiBold"/>
                <a:cs typeface="Epilogue SemiBold"/>
                <a:sym typeface="Epilogue SemiBold"/>
              </a:endParaRPr>
            </a:p>
          </p:txBody>
        </p:sp>
        <p:sp>
          <p:nvSpPr>
            <p:cNvPr id="134" name="Google Shape;134;p16"/>
            <p:cNvSpPr txBox="1"/>
            <p:nvPr/>
          </p:nvSpPr>
          <p:spPr>
            <a:xfrm>
              <a:off x="76200" y="-9525"/>
              <a:ext cx="6603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i="0" lang="en-US" sz="4200" u="none" cap="none" strike="noStrike">
                  <a:solidFill>
                    <a:srgbClr val="F3F6FA"/>
                  </a:solidFill>
                  <a:latin typeface="Epilogue SemiBold"/>
                  <a:ea typeface="Epilogue SemiBold"/>
                  <a:cs typeface="Epilogue SemiBold"/>
                  <a:sym typeface="Epilogue SemiBold"/>
                </a:rPr>
                <a:t>1</a:t>
              </a:r>
              <a:endParaRPr>
                <a:latin typeface="Epilogue SemiBold"/>
                <a:ea typeface="Epilogue SemiBold"/>
                <a:cs typeface="Epilogue SemiBold"/>
                <a:sym typeface="Epilogue SemiBold"/>
              </a:endParaRPr>
            </a:p>
          </p:txBody>
        </p:sp>
      </p:grpSp>
      <p:grpSp>
        <p:nvGrpSpPr>
          <p:cNvPr id="135" name="Google Shape;135;p16"/>
          <p:cNvGrpSpPr/>
          <p:nvPr/>
        </p:nvGrpSpPr>
        <p:grpSpPr>
          <a:xfrm>
            <a:off x="6327114" y="2553927"/>
            <a:ext cx="1433693" cy="1456995"/>
            <a:chOff x="1813" y="-9525"/>
            <a:chExt cx="809173" cy="822325"/>
          </a:xfrm>
        </p:grpSpPr>
        <p:sp>
          <p:nvSpPr>
            <p:cNvPr id="136" name="Google Shape;136;p1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5A0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Epilogue SemiBold"/>
                <a:ea typeface="Epilogue SemiBold"/>
                <a:cs typeface="Epilogue SemiBold"/>
                <a:sym typeface="Epilogue SemiBold"/>
              </a:endParaRPr>
            </a:p>
          </p:txBody>
        </p:sp>
        <p:sp>
          <p:nvSpPr>
            <p:cNvPr id="137" name="Google Shape;137;p16"/>
            <p:cNvSpPr txBox="1"/>
            <p:nvPr/>
          </p:nvSpPr>
          <p:spPr>
            <a:xfrm>
              <a:off x="76200" y="-9525"/>
              <a:ext cx="6603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i="0" lang="en-US" sz="4200" u="none" cap="none" strike="noStrike">
                  <a:solidFill>
                    <a:srgbClr val="F3F6FA"/>
                  </a:solidFill>
                  <a:latin typeface="Epilogue SemiBold"/>
                  <a:ea typeface="Epilogue SemiBold"/>
                  <a:cs typeface="Epilogue SemiBold"/>
                  <a:sym typeface="Epilogue SemiBold"/>
                </a:rPr>
                <a:t>2</a:t>
              </a:r>
              <a:endParaRPr>
                <a:latin typeface="Epilogue SemiBold"/>
                <a:ea typeface="Epilogue SemiBold"/>
                <a:cs typeface="Epilogue SemiBold"/>
                <a:sym typeface="Epilogue SemiBold"/>
              </a:endParaRPr>
            </a:p>
          </p:txBody>
        </p:sp>
      </p:grpSp>
      <p:grpSp>
        <p:nvGrpSpPr>
          <p:cNvPr id="138" name="Google Shape;138;p16"/>
          <p:cNvGrpSpPr/>
          <p:nvPr/>
        </p:nvGrpSpPr>
        <p:grpSpPr>
          <a:xfrm>
            <a:off x="11772359" y="2553927"/>
            <a:ext cx="1433693" cy="1456995"/>
            <a:chOff x="1813" y="-9525"/>
            <a:chExt cx="809173" cy="822325"/>
          </a:xfrm>
        </p:grpSpPr>
        <p:sp>
          <p:nvSpPr>
            <p:cNvPr id="139" name="Google Shape;139;p1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Epilogue SemiBold"/>
                <a:ea typeface="Epilogue SemiBold"/>
                <a:cs typeface="Epilogue SemiBold"/>
                <a:sym typeface="Epilogue SemiBold"/>
              </a:endParaRPr>
            </a:p>
          </p:txBody>
        </p:sp>
        <p:sp>
          <p:nvSpPr>
            <p:cNvPr id="140" name="Google Shape;140;p16"/>
            <p:cNvSpPr txBox="1"/>
            <p:nvPr/>
          </p:nvSpPr>
          <p:spPr>
            <a:xfrm>
              <a:off x="76200" y="-9525"/>
              <a:ext cx="6603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i="0" lang="en-US" sz="4200" u="none" cap="none" strike="noStrike">
                  <a:solidFill>
                    <a:schemeClr val="dk1"/>
                  </a:solidFill>
                  <a:latin typeface="Epilogue SemiBold"/>
                  <a:ea typeface="Epilogue SemiBold"/>
                  <a:cs typeface="Epilogue SemiBold"/>
                  <a:sym typeface="Epilogue SemiBold"/>
                </a:rPr>
                <a:t>3</a:t>
              </a:r>
              <a:endParaRPr>
                <a:solidFill>
                  <a:schemeClr val="dk1"/>
                </a:solidFill>
                <a:latin typeface="Epilogue SemiBold"/>
                <a:ea typeface="Epilogue SemiBold"/>
                <a:cs typeface="Epilogue SemiBold"/>
                <a:sym typeface="Epilogue SemiBold"/>
              </a:endParaRPr>
            </a:p>
          </p:txBody>
        </p:sp>
      </p:grpSp>
      <p:sp>
        <p:nvSpPr>
          <p:cNvPr id="141" name="Google Shape;141;p16"/>
          <p:cNvSpPr txBox="1"/>
          <p:nvPr/>
        </p:nvSpPr>
        <p:spPr>
          <a:xfrm>
            <a:off x="8157325" y="3688575"/>
            <a:ext cx="2663700" cy="8442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lang="en-US" sz="2285">
                <a:solidFill>
                  <a:schemeClr val="lt1"/>
                </a:solidFill>
                <a:latin typeface="Work Sans"/>
                <a:ea typeface="Work Sans"/>
                <a:cs typeface="Work Sans"/>
                <a:sym typeface="Work Sans"/>
              </a:rPr>
              <a:t>Gestion de projets et de tâches</a:t>
            </a:r>
            <a:endParaRPr>
              <a:solidFill>
                <a:schemeClr val="lt1"/>
              </a:solidFill>
              <a:latin typeface="Work Sans"/>
              <a:ea typeface="Work Sans"/>
              <a:cs typeface="Work Sans"/>
              <a:sym typeface="Work Sans"/>
            </a:endParaRPr>
          </a:p>
        </p:txBody>
      </p:sp>
      <p:sp>
        <p:nvSpPr>
          <p:cNvPr id="142" name="Google Shape;142;p16"/>
          <p:cNvSpPr txBox="1"/>
          <p:nvPr/>
        </p:nvSpPr>
        <p:spPr>
          <a:xfrm>
            <a:off x="13247900" y="3688575"/>
            <a:ext cx="3261000" cy="8442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lang="en-US" sz="2285">
                <a:solidFill>
                  <a:schemeClr val="lt1"/>
                </a:solidFill>
                <a:latin typeface="Work Sans"/>
                <a:ea typeface="Work Sans"/>
                <a:cs typeface="Work Sans"/>
                <a:sym typeface="Work Sans"/>
              </a:rPr>
              <a:t>Personnalisation et collaboration</a:t>
            </a:r>
            <a:endParaRPr>
              <a:solidFill>
                <a:schemeClr val="lt1"/>
              </a:solidFill>
              <a:latin typeface="Work Sans"/>
              <a:ea typeface="Work Sans"/>
              <a:cs typeface="Work Sans"/>
              <a:sym typeface="Work Sans"/>
            </a:endParaRPr>
          </a:p>
        </p:txBody>
      </p:sp>
      <p:sp>
        <p:nvSpPr>
          <p:cNvPr id="143" name="Google Shape;143;p16"/>
          <p:cNvSpPr txBox="1"/>
          <p:nvPr/>
        </p:nvSpPr>
        <p:spPr>
          <a:xfrm>
            <a:off x="1697575" y="4932200"/>
            <a:ext cx="3951000" cy="33066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lang="en-US" sz="2285">
                <a:solidFill>
                  <a:schemeClr val="lt1"/>
                </a:solidFill>
                <a:latin typeface="Work Sans Light"/>
                <a:ea typeface="Work Sans Light"/>
                <a:cs typeface="Work Sans Light"/>
                <a:sym typeface="Work Sans Light"/>
              </a:rPr>
              <a:t>Notion est un espace de travail connecté qui permet d’écrire, de planifier et de partager. Il offre une interface propre et ouverte pour la réflexion, l’écriture et la planification.</a:t>
            </a:r>
            <a:endParaRPr>
              <a:solidFill>
                <a:schemeClr val="lt1"/>
              </a:solidFill>
              <a:latin typeface="Work Sans Light"/>
              <a:ea typeface="Work Sans Light"/>
              <a:cs typeface="Work Sans Light"/>
              <a:sym typeface="Work Sans Light"/>
            </a:endParaRPr>
          </a:p>
        </p:txBody>
      </p:sp>
      <p:sp>
        <p:nvSpPr>
          <p:cNvPr id="144" name="Google Shape;144;p16"/>
          <p:cNvSpPr txBox="1"/>
          <p:nvPr/>
        </p:nvSpPr>
        <p:spPr>
          <a:xfrm>
            <a:off x="7347325" y="4996125"/>
            <a:ext cx="3951000" cy="23217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lang="en-US" sz="2285">
                <a:solidFill>
                  <a:schemeClr val="lt1"/>
                </a:solidFill>
                <a:latin typeface="Work Sans Light"/>
                <a:ea typeface="Work Sans Light"/>
                <a:cs typeface="Work Sans Light"/>
                <a:sym typeface="Work Sans Light"/>
              </a:rPr>
              <a:t>Notion gère les projets et tâches. Il permet la création de listes, définition d’échéances et suivi des progrès.</a:t>
            </a:r>
            <a:endParaRPr>
              <a:solidFill>
                <a:schemeClr val="lt1"/>
              </a:solidFill>
              <a:latin typeface="Work Sans Light"/>
              <a:ea typeface="Work Sans Light"/>
              <a:cs typeface="Work Sans Light"/>
              <a:sym typeface="Work Sans Light"/>
            </a:endParaRPr>
          </a:p>
        </p:txBody>
      </p:sp>
      <p:sp>
        <p:nvSpPr>
          <p:cNvPr id="145" name="Google Shape;145;p16"/>
          <p:cNvSpPr txBox="1"/>
          <p:nvPr/>
        </p:nvSpPr>
        <p:spPr>
          <a:xfrm>
            <a:off x="12639450" y="4878675"/>
            <a:ext cx="3951000" cy="37989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lang="en-US" sz="2285">
                <a:solidFill>
                  <a:schemeClr val="lt1"/>
                </a:solidFill>
                <a:latin typeface="Work Sans Light"/>
                <a:ea typeface="Work Sans Light"/>
                <a:cs typeface="Work Sans Light"/>
                <a:sym typeface="Work Sans Light"/>
              </a:rPr>
              <a:t>Notion favorise la personnalisation et l’organisation des pages. Il facilite la collaboration, le partage de travail, les commentaires et les mentions entre collègues.</a:t>
            </a:r>
            <a:br>
              <a:rPr lang="en-US" sz="2285">
                <a:solidFill>
                  <a:schemeClr val="lt1"/>
                </a:solidFill>
                <a:latin typeface="Work Sans Light"/>
                <a:ea typeface="Work Sans Light"/>
                <a:cs typeface="Work Sans Light"/>
                <a:sym typeface="Work Sans Light"/>
              </a:rPr>
            </a:br>
            <a:r>
              <a:rPr lang="en-US" sz="2285">
                <a:solidFill>
                  <a:schemeClr val="lt1"/>
                </a:solidFill>
                <a:latin typeface="Work Sans Light"/>
                <a:ea typeface="Work Sans Light"/>
                <a:cs typeface="Work Sans Light"/>
                <a:sym typeface="Work Sans Light"/>
              </a:rPr>
              <a:t>Centralisation</a:t>
            </a:r>
            <a:r>
              <a:rPr lang="en-US" sz="2285">
                <a:solidFill>
                  <a:schemeClr val="lt1"/>
                </a:solidFill>
                <a:latin typeface="Work Sans Light"/>
                <a:ea typeface="Work Sans Light"/>
                <a:cs typeface="Work Sans Light"/>
                <a:sym typeface="Work Sans Light"/>
              </a:rPr>
              <a:t> des données</a:t>
            </a:r>
            <a:endParaRPr>
              <a:solidFill>
                <a:schemeClr val="lt1"/>
              </a:solidFill>
              <a:latin typeface="Work Sans Light"/>
              <a:ea typeface="Work Sans Light"/>
              <a:cs typeface="Work Sans Light"/>
              <a:sym typeface="Work Sans Light"/>
            </a:endParaRPr>
          </a:p>
        </p:txBody>
      </p:sp>
      <p:sp>
        <p:nvSpPr>
          <p:cNvPr id="146" name="Google Shape;146;p16"/>
          <p:cNvSpPr txBox="1"/>
          <p:nvPr>
            <p:ph idx="12" type="sldNum"/>
          </p:nvPr>
        </p:nvSpPr>
        <p:spPr>
          <a:xfrm>
            <a:off x="-12"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7" name="Google Shape;147;p16"/>
          <p:cNvPicPr preferRelativeResize="0"/>
          <p:nvPr/>
        </p:nvPicPr>
        <p:blipFill>
          <a:blip r:embed="rId3">
            <a:alphaModFix/>
          </a:blip>
          <a:stretch>
            <a:fillRect/>
          </a:stretch>
        </p:blipFill>
        <p:spPr>
          <a:xfrm>
            <a:off x="0" y="0"/>
            <a:ext cx="1454400" cy="666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p:nvPr/>
        </p:nvSpPr>
        <p:spPr>
          <a:xfrm>
            <a:off x="12476325" y="2312850"/>
            <a:ext cx="5585700" cy="1647300"/>
          </a:xfrm>
          <a:prstGeom prst="rect">
            <a:avLst/>
          </a:prstGeom>
          <a:solidFill>
            <a:srgbClr val="FFF4E8"/>
          </a:solidFill>
          <a:ln cap="flat" cmpd="sng" w="38100">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3" name="Google Shape;153;p17"/>
          <p:cNvSpPr/>
          <p:nvPr/>
        </p:nvSpPr>
        <p:spPr>
          <a:xfrm>
            <a:off x="12476325" y="4314225"/>
            <a:ext cx="5585700" cy="5820900"/>
          </a:xfrm>
          <a:prstGeom prst="rect">
            <a:avLst/>
          </a:prstGeom>
          <a:solidFill>
            <a:srgbClr val="FFF4E8"/>
          </a:solidFill>
          <a:ln cap="flat" cmpd="sng" w="38100">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4" name="Google Shape;154;p1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5" name="Google Shape;155;p17"/>
          <p:cNvSpPr txBox="1"/>
          <p:nvPr/>
        </p:nvSpPr>
        <p:spPr>
          <a:xfrm>
            <a:off x="827097" y="414336"/>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Suivi du projet : Sprint</a:t>
            </a:r>
            <a:endParaRPr b="1">
              <a:latin typeface="Epilogue"/>
              <a:ea typeface="Epilogue"/>
              <a:cs typeface="Epilogue"/>
              <a:sym typeface="Epilogue"/>
            </a:endParaRPr>
          </a:p>
        </p:txBody>
      </p:sp>
      <p:sp>
        <p:nvSpPr>
          <p:cNvPr id="156" name="Google Shape;156;p17"/>
          <p:cNvSpPr/>
          <p:nvPr/>
        </p:nvSpPr>
        <p:spPr>
          <a:xfrm>
            <a:off x="12323925" y="4161825"/>
            <a:ext cx="5585700" cy="5820900"/>
          </a:xfrm>
          <a:prstGeom prst="rect">
            <a:avLst/>
          </a:prstGeom>
          <a:solidFill>
            <a:srgbClr val="FFF4E8"/>
          </a:solidFill>
          <a:ln cap="flat" cmpd="sng" w="38100">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200">
                <a:solidFill>
                  <a:schemeClr val="dk1"/>
                </a:solidFill>
                <a:latin typeface="Work Sans"/>
                <a:ea typeface="Work Sans"/>
                <a:cs typeface="Work Sans"/>
                <a:sym typeface="Work Sans"/>
              </a:rPr>
              <a:t>Planification théorique par sprint vu en réunion avec les différents collaborateurs pour favoriser la collaboration, </a:t>
            </a:r>
            <a:r>
              <a:rPr lang="en-US" sz="3200">
                <a:solidFill>
                  <a:schemeClr val="dk1"/>
                </a:solidFill>
                <a:latin typeface="Work Sans"/>
                <a:ea typeface="Work Sans"/>
                <a:cs typeface="Work Sans"/>
                <a:sym typeface="Work Sans"/>
              </a:rPr>
              <a:t>ajuster</a:t>
            </a:r>
            <a:r>
              <a:rPr lang="en-US" sz="3200">
                <a:solidFill>
                  <a:schemeClr val="dk1"/>
                </a:solidFill>
                <a:latin typeface="Work Sans"/>
                <a:ea typeface="Work Sans"/>
                <a:cs typeface="Work Sans"/>
                <a:sym typeface="Work Sans"/>
              </a:rPr>
              <a:t> les priorité et garantir que l’équipe est alignée sur les objectifs du projet. On </a:t>
            </a:r>
            <a:r>
              <a:rPr lang="en-US" sz="3200">
                <a:solidFill>
                  <a:schemeClr val="dk1"/>
                </a:solidFill>
                <a:latin typeface="Work Sans"/>
                <a:ea typeface="Work Sans"/>
                <a:cs typeface="Work Sans"/>
                <a:sym typeface="Work Sans"/>
              </a:rPr>
              <a:t>regarde</a:t>
            </a:r>
            <a:r>
              <a:rPr lang="en-US" sz="3200">
                <a:solidFill>
                  <a:schemeClr val="dk1"/>
                </a:solidFill>
                <a:latin typeface="Work Sans"/>
                <a:ea typeface="Work Sans"/>
                <a:cs typeface="Work Sans"/>
                <a:sym typeface="Work Sans"/>
              </a:rPr>
              <a:t> aussi les avancées, et les contraintes de chaque équipe.</a:t>
            </a:r>
            <a:endParaRPr>
              <a:latin typeface="Calibri"/>
              <a:ea typeface="Calibri"/>
              <a:cs typeface="Calibri"/>
              <a:sym typeface="Calibri"/>
            </a:endParaRPr>
          </a:p>
        </p:txBody>
      </p:sp>
      <p:pic>
        <p:nvPicPr>
          <p:cNvPr id="157" name="Google Shape;157;p17"/>
          <p:cNvPicPr preferRelativeResize="0"/>
          <p:nvPr/>
        </p:nvPicPr>
        <p:blipFill>
          <a:blip r:embed="rId3">
            <a:alphaModFix/>
          </a:blip>
          <a:stretch>
            <a:fillRect/>
          </a:stretch>
        </p:blipFill>
        <p:spPr>
          <a:xfrm>
            <a:off x="440725" y="2884350"/>
            <a:ext cx="11715949" cy="6370551"/>
          </a:xfrm>
          <a:prstGeom prst="rect">
            <a:avLst/>
          </a:prstGeom>
          <a:noFill/>
          <a:ln>
            <a:noFill/>
          </a:ln>
        </p:spPr>
      </p:pic>
      <p:sp>
        <p:nvSpPr>
          <p:cNvPr id="158" name="Google Shape;158;p17"/>
          <p:cNvSpPr/>
          <p:nvPr/>
        </p:nvSpPr>
        <p:spPr>
          <a:xfrm>
            <a:off x="8686800" y="5119925"/>
            <a:ext cx="2573400" cy="975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9" name="Google Shape;159;p17"/>
          <p:cNvSpPr/>
          <p:nvPr/>
        </p:nvSpPr>
        <p:spPr>
          <a:xfrm>
            <a:off x="12323925" y="2160450"/>
            <a:ext cx="5585700" cy="1647300"/>
          </a:xfrm>
          <a:prstGeom prst="rect">
            <a:avLst/>
          </a:prstGeom>
          <a:solidFill>
            <a:srgbClr val="FFF4E8"/>
          </a:solidFill>
          <a:ln cap="flat" cmpd="sng" w="38100">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200">
                <a:solidFill>
                  <a:schemeClr val="dk1"/>
                </a:solidFill>
                <a:latin typeface="Work Sans"/>
                <a:ea typeface="Work Sans"/>
                <a:cs typeface="Work Sans"/>
                <a:sym typeface="Work Sans"/>
              </a:rPr>
              <a:t>Accès aux tâches en cours</a:t>
            </a:r>
            <a:endParaRPr>
              <a:latin typeface="Calibri"/>
              <a:ea typeface="Calibri"/>
              <a:cs typeface="Calibri"/>
              <a:sym typeface="Calibri"/>
            </a:endParaRPr>
          </a:p>
        </p:txBody>
      </p:sp>
      <p:cxnSp>
        <p:nvCxnSpPr>
          <p:cNvPr id="160" name="Google Shape;160;p17"/>
          <p:cNvCxnSpPr/>
          <p:nvPr/>
        </p:nvCxnSpPr>
        <p:spPr>
          <a:xfrm flipH="1">
            <a:off x="11277000" y="2934725"/>
            <a:ext cx="1025400" cy="2168400"/>
          </a:xfrm>
          <a:prstGeom prst="straightConnector1">
            <a:avLst/>
          </a:prstGeom>
          <a:noFill/>
          <a:ln cap="flat" cmpd="sng" w="38100">
            <a:solidFill>
              <a:srgbClr val="C5A073"/>
            </a:solidFill>
            <a:prstDash val="solid"/>
            <a:round/>
            <a:headEnd len="med" w="med" type="oval"/>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66" name="Google Shape;166;p18"/>
          <p:cNvSpPr txBox="1"/>
          <p:nvPr/>
        </p:nvSpPr>
        <p:spPr>
          <a:xfrm>
            <a:off x="793497" y="414336"/>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Liste des Tâches</a:t>
            </a:r>
            <a:endParaRPr b="1">
              <a:latin typeface="Epilogue"/>
              <a:ea typeface="Epilogue"/>
              <a:cs typeface="Epilogue"/>
              <a:sym typeface="Epilogue"/>
            </a:endParaRPr>
          </a:p>
        </p:txBody>
      </p:sp>
      <p:pic>
        <p:nvPicPr>
          <p:cNvPr id="167" name="Google Shape;167;p18"/>
          <p:cNvPicPr preferRelativeResize="0"/>
          <p:nvPr/>
        </p:nvPicPr>
        <p:blipFill rotWithShape="1">
          <a:blip r:embed="rId3">
            <a:alphaModFix/>
          </a:blip>
          <a:srcRect b="46428" l="0" r="0" t="1956"/>
          <a:stretch/>
        </p:blipFill>
        <p:spPr>
          <a:xfrm>
            <a:off x="1410175" y="1861250"/>
            <a:ext cx="15010726" cy="84257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nvSpPr>
        <p:spPr>
          <a:xfrm>
            <a:off x="654100" y="1718450"/>
            <a:ext cx="16921500" cy="8253900"/>
          </a:xfrm>
          <a:prstGeom prst="rect">
            <a:avLst/>
          </a:prstGeom>
          <a:noFill/>
          <a:ln cap="flat" cmpd="sng" w="9525">
            <a:solidFill>
              <a:srgbClr val="C5A07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Work Sans"/>
              <a:ea typeface="Work Sans"/>
              <a:cs typeface="Work Sans"/>
              <a:sym typeface="Work Sans"/>
            </a:endParaRPr>
          </a:p>
        </p:txBody>
      </p:sp>
      <p:sp>
        <p:nvSpPr>
          <p:cNvPr id="173" name="Google Shape;173;p19"/>
          <p:cNvSpPr txBox="1"/>
          <p:nvPr/>
        </p:nvSpPr>
        <p:spPr>
          <a:xfrm>
            <a:off x="827097" y="376861"/>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Estimation de la complexité</a:t>
            </a:r>
            <a:endParaRPr b="1">
              <a:latin typeface="Epilogue"/>
              <a:ea typeface="Epilogue"/>
              <a:cs typeface="Epilogue"/>
              <a:sym typeface="Epilogue"/>
            </a:endParaRPr>
          </a:p>
        </p:txBody>
      </p:sp>
      <p:sp>
        <p:nvSpPr>
          <p:cNvPr id="174" name="Google Shape;174;p19"/>
          <p:cNvSpPr txBox="1"/>
          <p:nvPr/>
        </p:nvSpPr>
        <p:spPr>
          <a:xfrm>
            <a:off x="750900" y="1621650"/>
            <a:ext cx="16921500" cy="8253900"/>
          </a:xfrm>
          <a:prstGeom prst="rect">
            <a:avLst/>
          </a:prstGeom>
          <a:solidFill>
            <a:schemeClr val="lt1"/>
          </a:solid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2900">
              <a:solidFill>
                <a:schemeClr val="dk1"/>
              </a:solidFill>
              <a:latin typeface="Work Sans"/>
              <a:ea typeface="Work Sans"/>
              <a:cs typeface="Work Sans"/>
              <a:sym typeface="Work Sans"/>
            </a:endParaRPr>
          </a:p>
        </p:txBody>
      </p:sp>
      <p:sp>
        <p:nvSpPr>
          <p:cNvPr id="175" name="Google Shape;175;p19"/>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6" name="Google Shape;176;p19"/>
          <p:cNvPicPr preferRelativeResize="0"/>
          <p:nvPr/>
        </p:nvPicPr>
        <p:blipFill>
          <a:blip r:embed="rId3">
            <a:alphaModFix/>
          </a:blip>
          <a:stretch>
            <a:fillRect/>
          </a:stretch>
        </p:blipFill>
        <p:spPr>
          <a:xfrm>
            <a:off x="0" y="0"/>
            <a:ext cx="1454400" cy="666550"/>
          </a:xfrm>
          <a:prstGeom prst="rect">
            <a:avLst/>
          </a:prstGeom>
          <a:noFill/>
          <a:ln>
            <a:noFill/>
          </a:ln>
        </p:spPr>
      </p:pic>
      <p:sp>
        <p:nvSpPr>
          <p:cNvPr id="177" name="Google Shape;177;p19"/>
          <p:cNvSpPr/>
          <p:nvPr/>
        </p:nvSpPr>
        <p:spPr>
          <a:xfrm>
            <a:off x="16189598" y="2040853"/>
            <a:ext cx="242752" cy="227584"/>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5A0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19"/>
          <p:cNvPicPr preferRelativeResize="0"/>
          <p:nvPr/>
        </p:nvPicPr>
        <p:blipFill>
          <a:blip r:embed="rId4">
            <a:alphaModFix/>
          </a:blip>
          <a:stretch>
            <a:fillRect/>
          </a:stretch>
        </p:blipFill>
        <p:spPr>
          <a:xfrm>
            <a:off x="7696338" y="1836038"/>
            <a:ext cx="3190875" cy="1400175"/>
          </a:xfrm>
          <a:prstGeom prst="rect">
            <a:avLst/>
          </a:prstGeom>
          <a:noFill/>
          <a:ln>
            <a:noFill/>
          </a:ln>
        </p:spPr>
      </p:pic>
      <p:pic>
        <p:nvPicPr>
          <p:cNvPr id="179" name="Google Shape;179;p19"/>
          <p:cNvPicPr preferRelativeResize="0"/>
          <p:nvPr/>
        </p:nvPicPr>
        <p:blipFill>
          <a:blip r:embed="rId5">
            <a:alphaModFix/>
          </a:blip>
          <a:stretch>
            <a:fillRect/>
          </a:stretch>
        </p:blipFill>
        <p:spPr>
          <a:xfrm>
            <a:off x="13363313" y="1799238"/>
            <a:ext cx="3152775" cy="1362075"/>
          </a:xfrm>
          <a:prstGeom prst="rect">
            <a:avLst/>
          </a:prstGeom>
          <a:noFill/>
          <a:ln>
            <a:noFill/>
          </a:ln>
        </p:spPr>
      </p:pic>
      <p:pic>
        <p:nvPicPr>
          <p:cNvPr id="180" name="Google Shape;180;p19"/>
          <p:cNvPicPr preferRelativeResize="0"/>
          <p:nvPr/>
        </p:nvPicPr>
        <p:blipFill>
          <a:blip r:embed="rId6">
            <a:alphaModFix/>
          </a:blip>
          <a:stretch>
            <a:fillRect/>
          </a:stretch>
        </p:blipFill>
        <p:spPr>
          <a:xfrm>
            <a:off x="13363313" y="4838363"/>
            <a:ext cx="3152775" cy="1343025"/>
          </a:xfrm>
          <a:prstGeom prst="rect">
            <a:avLst/>
          </a:prstGeom>
          <a:noFill/>
          <a:ln>
            <a:noFill/>
          </a:ln>
        </p:spPr>
      </p:pic>
      <p:pic>
        <p:nvPicPr>
          <p:cNvPr id="181" name="Google Shape;181;p19"/>
          <p:cNvPicPr preferRelativeResize="0"/>
          <p:nvPr/>
        </p:nvPicPr>
        <p:blipFill>
          <a:blip r:embed="rId7">
            <a:alphaModFix/>
          </a:blip>
          <a:stretch>
            <a:fillRect/>
          </a:stretch>
        </p:blipFill>
        <p:spPr>
          <a:xfrm>
            <a:off x="7740888" y="4828838"/>
            <a:ext cx="3152775" cy="1362075"/>
          </a:xfrm>
          <a:prstGeom prst="rect">
            <a:avLst/>
          </a:prstGeom>
          <a:noFill/>
          <a:ln>
            <a:noFill/>
          </a:ln>
        </p:spPr>
      </p:pic>
      <p:sp>
        <p:nvSpPr>
          <p:cNvPr id="182" name="Google Shape;182;p19"/>
          <p:cNvSpPr/>
          <p:nvPr/>
        </p:nvSpPr>
        <p:spPr>
          <a:xfrm>
            <a:off x="1162850" y="2100250"/>
            <a:ext cx="5585700" cy="7479000"/>
          </a:xfrm>
          <a:prstGeom prst="rect">
            <a:avLst/>
          </a:prstGeom>
          <a:solidFill>
            <a:srgbClr val="FFF4E8"/>
          </a:solid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200">
                <a:solidFill>
                  <a:schemeClr val="dk1"/>
                </a:solidFill>
                <a:latin typeface="Work Sans"/>
                <a:ea typeface="Work Sans"/>
                <a:cs typeface="Work Sans"/>
                <a:sym typeface="Work Sans"/>
              </a:rPr>
              <a:t>La</a:t>
            </a:r>
            <a:r>
              <a:rPr b="1" lang="en-US" sz="3200">
                <a:solidFill>
                  <a:schemeClr val="dk1"/>
                </a:solidFill>
                <a:latin typeface="Work Sans"/>
                <a:ea typeface="Work Sans"/>
                <a:cs typeface="Work Sans"/>
                <a:sym typeface="Work Sans"/>
              </a:rPr>
              <a:t> Comparaison par Paires</a:t>
            </a:r>
            <a:r>
              <a:rPr lang="en-US" sz="3200">
                <a:solidFill>
                  <a:schemeClr val="dk1"/>
                </a:solidFill>
                <a:latin typeface="Work Sans"/>
                <a:ea typeface="Work Sans"/>
                <a:cs typeface="Work Sans"/>
                <a:sym typeface="Work Sans"/>
              </a:rPr>
              <a:t> est une méthode où les membres de l’équipe comparent deux User Stories à la fois et déterminent laquelle est plus complexe. Ce processus se répète jusqu’à ce que toutes les User Stories soient comparées. Cela permet d’établir une hiérarchie d’estimations basée sur les comparaisons par paires successives</a:t>
            </a:r>
            <a:endParaRPr>
              <a:latin typeface="Calibri"/>
              <a:ea typeface="Calibri"/>
              <a:cs typeface="Calibri"/>
              <a:sym typeface="Calibri"/>
            </a:endParaRPr>
          </a:p>
        </p:txBody>
      </p:sp>
      <p:pic>
        <p:nvPicPr>
          <p:cNvPr id="183" name="Google Shape;183;p19"/>
          <p:cNvPicPr preferRelativeResize="0"/>
          <p:nvPr/>
        </p:nvPicPr>
        <p:blipFill>
          <a:blip r:embed="rId4">
            <a:alphaModFix/>
          </a:blip>
          <a:stretch>
            <a:fillRect/>
          </a:stretch>
        </p:blipFill>
        <p:spPr>
          <a:xfrm>
            <a:off x="10533063" y="3332438"/>
            <a:ext cx="3190875" cy="1400175"/>
          </a:xfrm>
          <a:prstGeom prst="rect">
            <a:avLst/>
          </a:prstGeom>
          <a:noFill/>
          <a:ln>
            <a:noFill/>
          </a:ln>
        </p:spPr>
      </p:pic>
      <p:pic>
        <p:nvPicPr>
          <p:cNvPr id="184" name="Google Shape;184;p19"/>
          <p:cNvPicPr preferRelativeResize="0"/>
          <p:nvPr/>
        </p:nvPicPr>
        <p:blipFill>
          <a:blip r:embed="rId7">
            <a:alphaModFix/>
          </a:blip>
          <a:stretch>
            <a:fillRect/>
          </a:stretch>
        </p:blipFill>
        <p:spPr>
          <a:xfrm>
            <a:off x="10571163" y="6450013"/>
            <a:ext cx="3152775" cy="1362075"/>
          </a:xfrm>
          <a:prstGeom prst="rect">
            <a:avLst/>
          </a:prstGeom>
          <a:noFill/>
          <a:ln>
            <a:noFill/>
          </a:ln>
        </p:spPr>
      </p:pic>
      <p:pic>
        <p:nvPicPr>
          <p:cNvPr id="185" name="Google Shape;185;p19"/>
          <p:cNvPicPr preferRelativeResize="0"/>
          <p:nvPr/>
        </p:nvPicPr>
        <p:blipFill>
          <a:blip r:embed="rId4">
            <a:alphaModFix/>
          </a:blip>
          <a:stretch>
            <a:fillRect/>
          </a:stretch>
        </p:blipFill>
        <p:spPr>
          <a:xfrm>
            <a:off x="10571163" y="8424238"/>
            <a:ext cx="3190875" cy="1400175"/>
          </a:xfrm>
          <a:prstGeom prst="rect">
            <a:avLst/>
          </a:prstGeom>
          <a:noFill/>
          <a:ln>
            <a:noFill/>
          </a:ln>
        </p:spPr>
      </p:pic>
      <p:sp>
        <p:nvSpPr>
          <p:cNvPr id="186" name="Google Shape;186;p19"/>
          <p:cNvSpPr/>
          <p:nvPr/>
        </p:nvSpPr>
        <p:spPr>
          <a:xfrm rot="10800000">
            <a:off x="10893713" y="2306325"/>
            <a:ext cx="2469600" cy="855000"/>
          </a:xfrm>
          <a:prstGeom prst="leftRightUpArrow">
            <a:avLst>
              <a:gd fmla="val 25000" name="adj1"/>
              <a:gd fmla="val 25000" name="adj2"/>
              <a:gd fmla="val 25000" name="adj3"/>
            </a:avLst>
          </a:prstGeom>
          <a:solidFill>
            <a:srgbClr val="C5A073"/>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7" name="Google Shape;187;p19"/>
          <p:cNvSpPr/>
          <p:nvPr/>
        </p:nvSpPr>
        <p:spPr>
          <a:xfrm rot="10800000">
            <a:off x="10893700" y="5163825"/>
            <a:ext cx="2469600" cy="855000"/>
          </a:xfrm>
          <a:prstGeom prst="leftRightUpArrow">
            <a:avLst>
              <a:gd fmla="val 25000" name="adj1"/>
              <a:gd fmla="val 25000" name="adj2"/>
              <a:gd fmla="val 25000" name="adj3"/>
            </a:avLst>
          </a:prstGeom>
          <a:solidFill>
            <a:srgbClr val="C5A073"/>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8" name="Google Shape;188;p19"/>
          <p:cNvSpPr/>
          <p:nvPr/>
        </p:nvSpPr>
        <p:spPr>
          <a:xfrm>
            <a:off x="7230800" y="3429000"/>
            <a:ext cx="1787400" cy="5373900"/>
          </a:xfrm>
          <a:prstGeom prst="curvedRightArrow">
            <a:avLst>
              <a:gd fmla="val 25000" name="adj1"/>
              <a:gd fmla="val 50000" name="adj2"/>
              <a:gd fmla="val 25000" name="adj3"/>
            </a:avLst>
          </a:prstGeom>
          <a:solidFill>
            <a:srgbClr val="C5A073"/>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9" name="Google Shape;189;p19"/>
          <p:cNvSpPr/>
          <p:nvPr/>
        </p:nvSpPr>
        <p:spPr>
          <a:xfrm>
            <a:off x="14321625" y="7062650"/>
            <a:ext cx="1611000" cy="1799100"/>
          </a:xfrm>
          <a:prstGeom prst="curvedLeftArrow">
            <a:avLst>
              <a:gd fmla="val 25000" name="adj1"/>
              <a:gd fmla="val 50000" name="adj2"/>
              <a:gd fmla="val 25000" name="adj3"/>
            </a:avLst>
          </a:prstGeom>
          <a:solidFill>
            <a:srgbClr val="C5A073"/>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pSp>
        <p:nvGrpSpPr>
          <p:cNvPr id="194" name="Google Shape;194;p20"/>
          <p:cNvGrpSpPr/>
          <p:nvPr/>
        </p:nvGrpSpPr>
        <p:grpSpPr>
          <a:xfrm flipH="1" rot="10800000">
            <a:off x="-4292865" y="-2982630"/>
            <a:ext cx="6999679" cy="8616579"/>
            <a:chOff x="0" y="0"/>
            <a:chExt cx="9332905" cy="11488772"/>
          </a:xfrm>
        </p:grpSpPr>
        <p:grpSp>
          <p:nvGrpSpPr>
            <p:cNvPr id="195" name="Google Shape;195;p20"/>
            <p:cNvGrpSpPr/>
            <p:nvPr/>
          </p:nvGrpSpPr>
          <p:grpSpPr>
            <a:xfrm>
              <a:off x="0" y="0"/>
              <a:ext cx="9332905" cy="11488772"/>
              <a:chOff x="0" y="0"/>
              <a:chExt cx="660400" cy="812950"/>
            </a:xfrm>
          </p:grpSpPr>
          <p:sp>
            <p:nvSpPr>
              <p:cNvPr id="196" name="Google Shape;196;p20"/>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8FC9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8" name="Google Shape;198;p20"/>
            <p:cNvGrpSpPr/>
            <p:nvPr/>
          </p:nvGrpSpPr>
          <p:grpSpPr>
            <a:xfrm>
              <a:off x="545238" y="671062"/>
              <a:ext cx="8242386" cy="10146348"/>
              <a:chOff x="0" y="0"/>
              <a:chExt cx="660400" cy="812950"/>
            </a:xfrm>
          </p:grpSpPr>
          <p:sp>
            <p:nvSpPr>
              <p:cNvPr id="199" name="Google Shape;199;p20"/>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1" name="Google Shape;201;p20"/>
            <p:cNvGrpSpPr/>
            <p:nvPr/>
          </p:nvGrpSpPr>
          <p:grpSpPr>
            <a:xfrm>
              <a:off x="1083502" y="1333541"/>
              <a:ext cx="7165868" cy="8821158"/>
              <a:chOff x="0" y="0"/>
              <a:chExt cx="660400" cy="812950"/>
            </a:xfrm>
          </p:grpSpPr>
          <p:sp>
            <p:nvSpPr>
              <p:cNvPr id="202" name="Google Shape;202;p20"/>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txBox="1"/>
              <p:nvPr/>
            </p:nvSpPr>
            <p:spPr>
              <a:xfrm>
                <a:off x="0" y="69850"/>
                <a:ext cx="660300" cy="743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204" name="Google Shape;204;p20"/>
          <p:cNvSpPr txBox="1"/>
          <p:nvPr/>
        </p:nvSpPr>
        <p:spPr>
          <a:xfrm>
            <a:off x="827097" y="33336"/>
            <a:ext cx="16244100" cy="215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t/>
            </a:r>
            <a:endParaRPr b="1">
              <a:latin typeface="Epilogue"/>
              <a:ea typeface="Epilogue"/>
              <a:cs typeface="Epilogue"/>
              <a:sym typeface="Epilogue"/>
            </a:endParaRPr>
          </a:p>
        </p:txBody>
      </p:sp>
      <p:sp>
        <p:nvSpPr>
          <p:cNvPr id="205" name="Google Shape;205;p20"/>
          <p:cNvSpPr txBox="1"/>
          <p:nvPr/>
        </p:nvSpPr>
        <p:spPr>
          <a:xfrm>
            <a:off x="827097" y="33336"/>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Notion - Methode Kanban</a:t>
            </a:r>
            <a:endParaRPr b="1">
              <a:latin typeface="Epilogue"/>
              <a:ea typeface="Epilogue"/>
              <a:cs typeface="Epilogue"/>
              <a:sym typeface="Epilogue"/>
            </a:endParaRPr>
          </a:p>
        </p:txBody>
      </p:sp>
      <p:sp>
        <p:nvSpPr>
          <p:cNvPr id="206" name="Google Shape;206;p20"/>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07" name="Google Shape;207;p20"/>
          <p:cNvPicPr preferRelativeResize="0"/>
          <p:nvPr/>
        </p:nvPicPr>
        <p:blipFill>
          <a:blip r:embed="rId3">
            <a:alphaModFix/>
          </a:blip>
          <a:stretch>
            <a:fillRect/>
          </a:stretch>
        </p:blipFill>
        <p:spPr>
          <a:xfrm>
            <a:off x="0" y="0"/>
            <a:ext cx="1454400" cy="666550"/>
          </a:xfrm>
          <a:prstGeom prst="rect">
            <a:avLst/>
          </a:prstGeom>
          <a:noFill/>
          <a:ln>
            <a:noFill/>
          </a:ln>
        </p:spPr>
      </p:pic>
      <p:sp>
        <p:nvSpPr>
          <p:cNvPr id="208" name="Google Shape;208;p20"/>
          <p:cNvSpPr/>
          <p:nvPr/>
        </p:nvSpPr>
        <p:spPr>
          <a:xfrm>
            <a:off x="1666000" y="2274600"/>
            <a:ext cx="3201000" cy="1154400"/>
          </a:xfrm>
          <a:prstGeom prst="homePlate">
            <a:avLst>
              <a:gd fmla="val 50000" name="adj"/>
            </a:avLst>
          </a:prstGeom>
          <a:solidFill>
            <a:srgbClr val="C5A073"/>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800">
                <a:solidFill>
                  <a:schemeClr val="lt1"/>
                </a:solidFill>
                <a:latin typeface="Work Sans"/>
                <a:ea typeface="Work Sans"/>
                <a:cs typeface="Work Sans"/>
                <a:sym typeface="Work Sans"/>
              </a:rPr>
              <a:t>Le projet backlog</a:t>
            </a:r>
            <a:endParaRPr sz="1000">
              <a:solidFill>
                <a:schemeClr val="lt1"/>
              </a:solidFill>
              <a:latin typeface="Calibri"/>
              <a:ea typeface="Calibri"/>
              <a:cs typeface="Calibri"/>
              <a:sym typeface="Calibri"/>
            </a:endParaRPr>
          </a:p>
        </p:txBody>
      </p:sp>
      <p:sp>
        <p:nvSpPr>
          <p:cNvPr id="209" name="Google Shape;209;p20"/>
          <p:cNvSpPr/>
          <p:nvPr/>
        </p:nvSpPr>
        <p:spPr>
          <a:xfrm>
            <a:off x="5556025" y="2274600"/>
            <a:ext cx="3201000" cy="1154400"/>
          </a:xfrm>
          <a:prstGeom prst="chevron">
            <a:avLst>
              <a:gd fmla="val 50000" name="adj"/>
            </a:avLst>
          </a:prstGeom>
          <a:solidFill>
            <a:srgbClr val="C5A073"/>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800">
                <a:solidFill>
                  <a:schemeClr val="lt1"/>
                </a:solidFill>
                <a:latin typeface="Work Sans"/>
                <a:ea typeface="Work Sans"/>
                <a:cs typeface="Work Sans"/>
                <a:sym typeface="Work Sans"/>
              </a:rPr>
              <a:t>Le sprint en cours</a:t>
            </a:r>
            <a:endParaRPr>
              <a:latin typeface="Calibri"/>
              <a:ea typeface="Calibri"/>
              <a:cs typeface="Calibri"/>
              <a:sym typeface="Calibri"/>
            </a:endParaRPr>
          </a:p>
        </p:txBody>
      </p:sp>
      <p:sp>
        <p:nvSpPr>
          <p:cNvPr id="210" name="Google Shape;210;p20"/>
          <p:cNvSpPr/>
          <p:nvPr/>
        </p:nvSpPr>
        <p:spPr>
          <a:xfrm>
            <a:off x="9446050" y="2274600"/>
            <a:ext cx="3201000" cy="1154400"/>
          </a:xfrm>
          <a:prstGeom prst="chevron">
            <a:avLst>
              <a:gd fmla="val 50000" name="adj"/>
            </a:avLst>
          </a:prstGeom>
          <a:solidFill>
            <a:srgbClr val="C5A073"/>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lt1"/>
                </a:solidFill>
                <a:latin typeface="Work Sans"/>
                <a:ea typeface="Work Sans"/>
                <a:cs typeface="Work Sans"/>
                <a:sym typeface="Work Sans"/>
              </a:rPr>
              <a:t>Le projet à valider</a:t>
            </a:r>
            <a:endParaRPr>
              <a:latin typeface="Calibri"/>
              <a:ea typeface="Calibri"/>
              <a:cs typeface="Calibri"/>
              <a:sym typeface="Calibri"/>
            </a:endParaRPr>
          </a:p>
        </p:txBody>
      </p:sp>
      <p:sp>
        <p:nvSpPr>
          <p:cNvPr id="211" name="Google Shape;211;p20"/>
          <p:cNvSpPr/>
          <p:nvPr/>
        </p:nvSpPr>
        <p:spPr>
          <a:xfrm>
            <a:off x="13336075" y="2274600"/>
            <a:ext cx="3201000" cy="1154400"/>
          </a:xfrm>
          <a:prstGeom prst="chevron">
            <a:avLst>
              <a:gd fmla="val 50000" name="adj"/>
            </a:avLst>
          </a:prstGeom>
          <a:solidFill>
            <a:srgbClr val="C5A073"/>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lt1"/>
                </a:solidFill>
                <a:latin typeface="Work Sans"/>
                <a:ea typeface="Work Sans"/>
                <a:cs typeface="Work Sans"/>
                <a:sym typeface="Work Sans"/>
              </a:rPr>
              <a:t>Le projet validé</a:t>
            </a:r>
            <a:endParaRPr>
              <a:latin typeface="Calibri"/>
              <a:ea typeface="Calibri"/>
              <a:cs typeface="Calibri"/>
              <a:sym typeface="Calibri"/>
            </a:endParaRPr>
          </a:p>
        </p:txBody>
      </p:sp>
      <p:sp>
        <p:nvSpPr>
          <p:cNvPr id="212" name="Google Shape;212;p20"/>
          <p:cNvSpPr/>
          <p:nvPr/>
        </p:nvSpPr>
        <p:spPr>
          <a:xfrm>
            <a:off x="2838950" y="3505200"/>
            <a:ext cx="246900" cy="2058000"/>
          </a:xfrm>
          <a:prstGeom prst="upDownArrow">
            <a:avLst>
              <a:gd fmla="val 50000" name="adj1"/>
              <a:gd fmla="val 50000" name="adj2"/>
            </a:avLst>
          </a:prstGeom>
          <a:solidFill>
            <a:srgbClr val="C5A073"/>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3" name="Google Shape;213;p20"/>
          <p:cNvSpPr/>
          <p:nvPr/>
        </p:nvSpPr>
        <p:spPr>
          <a:xfrm>
            <a:off x="6790075" y="3505200"/>
            <a:ext cx="246900" cy="2058000"/>
          </a:xfrm>
          <a:prstGeom prst="upDownArrow">
            <a:avLst>
              <a:gd fmla="val 50000" name="adj1"/>
              <a:gd fmla="val 50000" name="adj2"/>
            </a:avLst>
          </a:prstGeom>
          <a:solidFill>
            <a:srgbClr val="C5A073"/>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4" name="Google Shape;214;p20"/>
          <p:cNvSpPr/>
          <p:nvPr/>
        </p:nvSpPr>
        <p:spPr>
          <a:xfrm>
            <a:off x="10741200" y="3505200"/>
            <a:ext cx="246900" cy="2058000"/>
          </a:xfrm>
          <a:prstGeom prst="upDownArrow">
            <a:avLst>
              <a:gd fmla="val 50000" name="adj1"/>
              <a:gd fmla="val 50000" name="adj2"/>
            </a:avLst>
          </a:prstGeom>
          <a:solidFill>
            <a:srgbClr val="C5A073"/>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5" name="Google Shape;215;p20"/>
          <p:cNvSpPr/>
          <p:nvPr/>
        </p:nvSpPr>
        <p:spPr>
          <a:xfrm>
            <a:off x="14813125" y="3505200"/>
            <a:ext cx="246900" cy="2058000"/>
          </a:xfrm>
          <a:prstGeom prst="upDownArrow">
            <a:avLst>
              <a:gd fmla="val 50000" name="adj1"/>
              <a:gd fmla="val 50000" name="adj2"/>
            </a:avLst>
          </a:prstGeom>
          <a:solidFill>
            <a:srgbClr val="C5A073"/>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16" name="Google Shape;216;p20"/>
          <p:cNvPicPr preferRelativeResize="0"/>
          <p:nvPr/>
        </p:nvPicPr>
        <p:blipFill rotWithShape="1">
          <a:blip r:embed="rId4">
            <a:alphaModFix/>
          </a:blip>
          <a:srcRect b="32341" l="0" r="0" t="0"/>
          <a:stretch/>
        </p:blipFill>
        <p:spPr>
          <a:xfrm>
            <a:off x="0" y="6044875"/>
            <a:ext cx="18288000" cy="3877025"/>
          </a:xfrm>
          <a:prstGeom prst="rect">
            <a:avLst/>
          </a:prstGeom>
          <a:noFill/>
          <a:ln>
            <a:noFill/>
          </a:ln>
        </p:spPr>
      </p:pic>
      <p:sp>
        <p:nvSpPr>
          <p:cNvPr id="217" name="Google Shape;217;p20"/>
          <p:cNvSpPr txBox="1"/>
          <p:nvPr/>
        </p:nvSpPr>
        <p:spPr>
          <a:xfrm>
            <a:off x="2480025" y="9897875"/>
            <a:ext cx="15807900" cy="389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1900" u="sng">
                <a:solidFill>
                  <a:schemeClr val="hlink"/>
                </a:solidFill>
                <a:latin typeface="Calibri"/>
                <a:ea typeface="Calibri"/>
                <a:cs typeface="Calibri"/>
                <a:sym typeface="Calibri"/>
                <a:hlinkClick r:id="rId5"/>
              </a:rPr>
              <a:t>https://www.notion.so/e6e19236c0bd41cabb4042b959fa7e7b?v=9ad57180f6ee4e32b06717c218391b85&amp;pvs=4</a:t>
            </a:r>
            <a:endParaRPr sz="19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nvSpPr>
        <p:spPr>
          <a:xfrm>
            <a:off x="712650" y="1659850"/>
            <a:ext cx="16862700" cy="8090700"/>
          </a:xfrm>
          <a:prstGeom prst="rect">
            <a:avLst/>
          </a:prstGeom>
          <a:noFill/>
          <a:ln cap="flat" cmpd="sng" w="9525">
            <a:solidFill>
              <a:srgbClr val="C5A073"/>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3200">
              <a:solidFill>
                <a:schemeClr val="dk1"/>
              </a:solidFill>
              <a:latin typeface="Work Sans"/>
              <a:ea typeface="Work Sans"/>
              <a:cs typeface="Work Sans"/>
              <a:sym typeface="Work Sans"/>
            </a:endParaRPr>
          </a:p>
        </p:txBody>
      </p:sp>
      <p:sp>
        <p:nvSpPr>
          <p:cNvPr id="223" name="Google Shape;223;p21"/>
          <p:cNvSpPr txBox="1"/>
          <p:nvPr/>
        </p:nvSpPr>
        <p:spPr>
          <a:xfrm>
            <a:off x="827097" y="185736"/>
            <a:ext cx="162441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500">
                <a:solidFill>
                  <a:srgbClr val="0B1320"/>
                </a:solidFill>
                <a:latin typeface="Epilogue"/>
                <a:ea typeface="Epilogue"/>
                <a:cs typeface="Epilogue"/>
                <a:sym typeface="Epilogue"/>
              </a:rPr>
              <a:t>Choix des priorités</a:t>
            </a:r>
            <a:endParaRPr b="1">
              <a:latin typeface="Epilogue"/>
              <a:ea typeface="Epilogue"/>
              <a:cs typeface="Epilogue"/>
              <a:sym typeface="Epilogue"/>
            </a:endParaRPr>
          </a:p>
        </p:txBody>
      </p:sp>
      <p:sp>
        <p:nvSpPr>
          <p:cNvPr id="224" name="Google Shape;224;p21"/>
          <p:cNvSpPr txBox="1"/>
          <p:nvPr/>
        </p:nvSpPr>
        <p:spPr>
          <a:xfrm>
            <a:off x="827100" y="1545450"/>
            <a:ext cx="16862700" cy="8090700"/>
          </a:xfrm>
          <a:prstGeom prst="rect">
            <a:avLst/>
          </a:prstGeom>
          <a:solidFill>
            <a:schemeClr val="lt1"/>
          </a:solidFill>
          <a:ln cap="flat" cmpd="sng" w="9525">
            <a:solidFill>
              <a:srgbClr val="C5A073"/>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US" sz="3200">
                <a:solidFill>
                  <a:schemeClr val="dk1"/>
                </a:solidFill>
                <a:latin typeface="Work Sans"/>
                <a:ea typeface="Work Sans"/>
                <a:cs typeface="Work Sans"/>
                <a:sym typeface="Work Sans"/>
              </a:rPr>
              <a:t>Différents point pour le choix des priorités :</a:t>
            </a:r>
            <a:endParaRPr sz="3200">
              <a:solidFill>
                <a:schemeClr val="dk1"/>
              </a:solidFill>
              <a:latin typeface="Work Sans"/>
              <a:ea typeface="Work Sans"/>
              <a:cs typeface="Work Sans"/>
              <a:sym typeface="Work Sans"/>
            </a:endParaRPr>
          </a:p>
          <a:p>
            <a:pPr indent="0" lvl="0" marL="457200" rtl="0" algn="l">
              <a:spcBef>
                <a:spcPts val="0"/>
              </a:spcBef>
              <a:spcAft>
                <a:spcPts val="0"/>
              </a:spcAft>
              <a:buNone/>
            </a:pPr>
            <a:r>
              <a:t/>
            </a:r>
            <a:endParaRPr sz="3200">
              <a:solidFill>
                <a:schemeClr val="dk1"/>
              </a:solidFill>
              <a:latin typeface="Work Sans"/>
              <a:ea typeface="Work Sans"/>
              <a:cs typeface="Work Sans"/>
              <a:sym typeface="Work Sans"/>
            </a:endParaRPr>
          </a:p>
          <a:p>
            <a:pPr indent="-203200" lvl="0" marL="457200" rtl="0" algn="l">
              <a:spcBef>
                <a:spcPts val="0"/>
              </a:spcBef>
              <a:spcAft>
                <a:spcPts val="0"/>
              </a:spcAft>
              <a:buClr>
                <a:schemeClr val="dk1"/>
              </a:buClr>
              <a:buSzPts val="3200"/>
              <a:buFont typeface="Work Sans"/>
              <a:buAutoNum type="arabicPeriod"/>
            </a:pPr>
            <a:r>
              <a:rPr lang="en-US" sz="3200">
                <a:solidFill>
                  <a:schemeClr val="dk1"/>
                </a:solidFill>
                <a:latin typeface="Work Sans"/>
                <a:ea typeface="Work Sans"/>
                <a:cs typeface="Work Sans"/>
                <a:sym typeface="Work Sans"/>
              </a:rPr>
              <a:t> Identification des Besoins : Comprendre les besoins des utilisateurs est la priorité absolue. Cela permet de créer des fonctionnalités qui répondent à leurs attentes.</a:t>
            </a:r>
            <a:endParaRPr sz="3200">
              <a:solidFill>
                <a:schemeClr val="dk1"/>
              </a:solidFill>
              <a:latin typeface="Work Sans"/>
              <a:ea typeface="Work Sans"/>
              <a:cs typeface="Work Sans"/>
              <a:sym typeface="Work Sans"/>
            </a:endParaRPr>
          </a:p>
          <a:p>
            <a:pPr indent="0" lvl="0" marL="457200" rtl="0" algn="l">
              <a:spcBef>
                <a:spcPts val="0"/>
              </a:spcBef>
              <a:spcAft>
                <a:spcPts val="0"/>
              </a:spcAft>
              <a:buNone/>
            </a:pPr>
            <a:r>
              <a:t/>
            </a:r>
            <a:endParaRPr sz="3200">
              <a:solidFill>
                <a:schemeClr val="dk1"/>
              </a:solidFill>
              <a:latin typeface="Work Sans"/>
              <a:ea typeface="Work Sans"/>
              <a:cs typeface="Work Sans"/>
              <a:sym typeface="Work Sans"/>
            </a:endParaRPr>
          </a:p>
          <a:p>
            <a:pPr indent="-203200" lvl="0" marL="457200" rtl="0" algn="l">
              <a:spcBef>
                <a:spcPts val="0"/>
              </a:spcBef>
              <a:spcAft>
                <a:spcPts val="0"/>
              </a:spcAft>
              <a:buClr>
                <a:schemeClr val="dk1"/>
              </a:buClr>
              <a:buSzPts val="3200"/>
              <a:buFont typeface="Work Sans"/>
              <a:buAutoNum type="arabicPeriod"/>
            </a:pPr>
            <a:r>
              <a:rPr lang="en-US" sz="3200">
                <a:solidFill>
                  <a:schemeClr val="dk1"/>
                </a:solidFill>
                <a:latin typeface="Work Sans"/>
                <a:ea typeface="Work Sans"/>
                <a:cs typeface="Work Sans"/>
                <a:sym typeface="Work Sans"/>
              </a:rPr>
              <a:t> Fonctionnalités Clés : On se concentre sur le développement des fonctionnalités clés qui distinguent l’application, comme la personnalisation des menus et l’intégration facile avec d’autres plateformes.</a:t>
            </a:r>
            <a:endParaRPr sz="3200">
              <a:solidFill>
                <a:schemeClr val="dk1"/>
              </a:solidFill>
              <a:latin typeface="Work Sans"/>
              <a:ea typeface="Work Sans"/>
              <a:cs typeface="Work Sans"/>
              <a:sym typeface="Work Sans"/>
            </a:endParaRPr>
          </a:p>
          <a:p>
            <a:pPr indent="0" lvl="0" marL="457200" rtl="0" algn="l">
              <a:spcBef>
                <a:spcPts val="0"/>
              </a:spcBef>
              <a:spcAft>
                <a:spcPts val="0"/>
              </a:spcAft>
              <a:buNone/>
            </a:pPr>
            <a:r>
              <a:t/>
            </a:r>
            <a:endParaRPr sz="3200">
              <a:solidFill>
                <a:schemeClr val="dk1"/>
              </a:solidFill>
              <a:latin typeface="Work Sans"/>
              <a:ea typeface="Work Sans"/>
              <a:cs typeface="Work Sans"/>
              <a:sym typeface="Work Sans"/>
            </a:endParaRPr>
          </a:p>
          <a:p>
            <a:pPr indent="-203200" lvl="0" marL="457200" rtl="0" algn="l">
              <a:spcBef>
                <a:spcPts val="0"/>
              </a:spcBef>
              <a:spcAft>
                <a:spcPts val="0"/>
              </a:spcAft>
              <a:buClr>
                <a:schemeClr val="dk1"/>
              </a:buClr>
              <a:buSzPts val="3200"/>
              <a:buFont typeface="Work Sans"/>
              <a:buAutoNum type="arabicPeriod"/>
            </a:pPr>
            <a:r>
              <a:rPr lang="en-US" sz="3200">
                <a:solidFill>
                  <a:schemeClr val="dk1"/>
                </a:solidFill>
                <a:latin typeface="Work Sans"/>
                <a:ea typeface="Work Sans"/>
                <a:cs typeface="Work Sans"/>
                <a:sym typeface="Work Sans"/>
              </a:rPr>
              <a:t> Expérience Utilisateur : Une grande importance est accordée à l’expérience utilisateur. Un design intuitif et une navigation fluide sont essentiels pour garantir la satisfaction des utilisateurs.</a:t>
            </a:r>
            <a:endParaRPr sz="3200">
              <a:solidFill>
                <a:schemeClr val="dk1"/>
              </a:solidFill>
              <a:latin typeface="Work Sans"/>
              <a:ea typeface="Work Sans"/>
              <a:cs typeface="Work Sans"/>
              <a:sym typeface="Work Sans"/>
            </a:endParaRPr>
          </a:p>
        </p:txBody>
      </p:sp>
      <p:sp>
        <p:nvSpPr>
          <p:cNvPr id="225" name="Google Shape;225;p21"/>
          <p:cNvSpPr txBox="1"/>
          <p:nvPr>
            <p:ph idx="12" type="sldNum"/>
          </p:nvPr>
        </p:nvSpPr>
        <p:spPr>
          <a:xfrm>
            <a:off x="0" y="992190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26" name="Google Shape;226;p21"/>
          <p:cNvPicPr preferRelativeResize="0"/>
          <p:nvPr/>
        </p:nvPicPr>
        <p:blipFill>
          <a:blip r:embed="rId3">
            <a:alphaModFix/>
          </a:blip>
          <a:stretch>
            <a:fillRect/>
          </a:stretch>
        </p:blipFill>
        <p:spPr>
          <a:xfrm>
            <a:off x="0" y="0"/>
            <a:ext cx="1454400" cy="666550"/>
          </a:xfrm>
          <a:prstGeom prst="rect">
            <a:avLst/>
          </a:prstGeom>
          <a:noFill/>
          <a:ln>
            <a:noFill/>
          </a:ln>
        </p:spPr>
      </p:pic>
      <p:sp>
        <p:nvSpPr>
          <p:cNvPr id="227" name="Google Shape;227;p21"/>
          <p:cNvSpPr/>
          <p:nvPr/>
        </p:nvSpPr>
        <p:spPr>
          <a:xfrm>
            <a:off x="17332598" y="1659853"/>
            <a:ext cx="242752" cy="227584"/>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5A0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