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Work Sans ExtraLight"/>
      <p:regular r:id="rId20"/>
      <p:bold r:id="rId21"/>
      <p:italic r:id="rId22"/>
      <p:boldItalic r:id="rId23"/>
    </p:embeddedFont>
    <p:embeddedFont>
      <p:font typeface="Montserrat"/>
      <p:regular r:id="rId24"/>
      <p:bold r:id="rId25"/>
      <p:italic r:id="rId26"/>
      <p:boldItalic r:id="rId27"/>
    </p:embeddedFont>
    <p:embeddedFont>
      <p:font typeface="Work Sans"/>
      <p:regular r:id="rId28"/>
      <p:bold r:id="rId29"/>
      <p:italic r:id="rId30"/>
      <p:boldItalic r:id="rId31"/>
    </p:embeddedFont>
    <p:embeddedFont>
      <p:font typeface="Epilog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ExtraLight-regular.fntdata"/><Relationship Id="rId22" Type="http://schemas.openxmlformats.org/officeDocument/2006/relationships/font" Target="fonts/WorkSansExtraLight-italic.fntdata"/><Relationship Id="rId21" Type="http://schemas.openxmlformats.org/officeDocument/2006/relationships/font" Target="fonts/WorkSansExtraLight-bold.fntdata"/><Relationship Id="rId24" Type="http://schemas.openxmlformats.org/officeDocument/2006/relationships/font" Target="fonts/Montserrat-regular.fntdata"/><Relationship Id="rId23" Type="http://schemas.openxmlformats.org/officeDocument/2006/relationships/font" Target="fonts/WorkSansExtra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WorkSans-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WorkSans-boldItalic.fntdata"/><Relationship Id="rId30" Type="http://schemas.openxmlformats.org/officeDocument/2006/relationships/font" Target="fonts/WorkSans-italic.fntdata"/><Relationship Id="rId11" Type="http://schemas.openxmlformats.org/officeDocument/2006/relationships/slide" Target="slides/slide6.xml"/><Relationship Id="rId33" Type="http://schemas.openxmlformats.org/officeDocument/2006/relationships/font" Target="fonts/Epilogue-bold.fntdata"/><Relationship Id="rId10" Type="http://schemas.openxmlformats.org/officeDocument/2006/relationships/slide" Target="slides/slide5.xml"/><Relationship Id="rId32" Type="http://schemas.openxmlformats.org/officeDocument/2006/relationships/font" Target="fonts/Epilogue-regular.fntdata"/><Relationship Id="rId13" Type="http://schemas.openxmlformats.org/officeDocument/2006/relationships/slide" Target="slides/slide8.xml"/><Relationship Id="rId35" Type="http://schemas.openxmlformats.org/officeDocument/2006/relationships/font" Target="fonts/Epilogue-boldItalic.fntdata"/><Relationship Id="rId12" Type="http://schemas.openxmlformats.org/officeDocument/2006/relationships/slide" Target="slides/slide7.xml"/><Relationship Id="rId34" Type="http://schemas.openxmlformats.org/officeDocument/2006/relationships/font" Target="fonts/Epilog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9cbdee9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b9cbdee98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b40ad0cf6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b40ad0cf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b40ad0cf6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b40ad0cf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b40ad0cf6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b40ad0cf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b40ad0cf6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b40ad0cf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b40ad0cf6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b40ad0cf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b40ad0cf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b40ad0c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b40ad0cf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b40ad0c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b40ad0cf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b40ad0c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b40ad0cf6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b40ad0cf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b40ad0cf6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b40ad0cf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b40ad0cf6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b40ad0cf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b40ad0cf6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b40ad0cf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b40ad0cf6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b40ad0cf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1drv.ms/w/s!AoGdYf4JIIQshZYNUZeWLse6eXmccA?e=4auRkS" TargetMode="External"/><Relationship Id="rId4" Type="http://schemas.openxmlformats.org/officeDocument/2006/relationships/hyperlink" Target="https://course.oc-static.com/projects/D%C3%A9veloppeur+Web/IW_P7+solution+technique+Menu+Maker+Qwenta/Menu+Maker+by+Qwenta+%E2%80%93+Spe%CC%81cifications+fonctionnelles.pdf" TargetMode="External"/><Relationship Id="rId5" Type="http://schemas.openxmlformats.org/officeDocument/2006/relationships/hyperlink" Target="https://feedly.com/i/collection/content/user/2a9d3dd4-8035-418d-bfc4-c7cae35fb9d9/category/global.all" TargetMode="External"/><Relationship Id="rId6" Type="http://schemas.openxmlformats.org/officeDocument/2006/relationships/hyperlink" Target="https://www.figma.com/file/Q6NEUPqwz1U3HFaCaVoF7N/Maquette-desktop---Menu-Maker-by-Qwenta?type=design&amp;node-id=0-6&amp;mode=design" TargetMode="External"/><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1drv.ms/w/s!AoGdYf4JIIQshZYNUZeWLse6eXmccA?e=PBmChF" TargetMode="External"/><Relationship Id="rId5" Type="http://schemas.openxmlformats.org/officeDocument/2006/relationships/image" Target="../media/image15.png"/><Relationship Id="rId6" Type="http://schemas.openxmlformats.org/officeDocument/2006/relationships/hyperlink" Target="https://1drv.ms/w/s!AoGdYf4JIIQshZYNUZeWLse6eXmccA?e=PBmCh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4.png"/><Relationship Id="rId13" Type="http://schemas.openxmlformats.org/officeDocument/2006/relationships/image" Target="../media/image9.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png"/><Relationship Id="rId9" Type="http://schemas.openxmlformats.org/officeDocument/2006/relationships/image" Target="../media/image1.png"/><Relationship Id="rId5" Type="http://schemas.openxmlformats.org/officeDocument/2006/relationships/image" Target="../media/image19.jpg"/><Relationship Id="rId6" Type="http://schemas.openxmlformats.org/officeDocument/2006/relationships/image" Target="../media/image3.jpg"/><Relationship Id="rId7" Type="http://schemas.openxmlformats.org/officeDocument/2006/relationships/image" Target="../media/image6.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cap="flat" cmpd="sng" w="38100">
            <a:solidFill>
              <a:srgbClr val="4DA1A9"/>
            </a:solidFill>
            <a:prstDash val="solid"/>
            <a:round/>
            <a:headEnd len="sm" w="sm" type="none"/>
            <a:tailEnd len="sm" w="sm" type="none"/>
          </a:ln>
        </p:spPr>
      </p:cxnSp>
      <p:cxnSp>
        <p:nvCxnSpPr>
          <p:cNvPr id="85" name="Google Shape;85;p13"/>
          <p:cNvCxnSpPr/>
          <p:nvPr/>
        </p:nvCxnSpPr>
        <p:spPr>
          <a:xfrm rot="-5400000">
            <a:off x="-3091559" y="4175141"/>
            <a:ext cx="13354500" cy="0"/>
          </a:xfrm>
          <a:prstGeom prst="straightConnector1">
            <a:avLst/>
          </a:prstGeom>
          <a:noFill/>
          <a:ln cap="flat" cmpd="sng" w="38100">
            <a:solidFill>
              <a:srgbClr val="C5A073"/>
            </a:solidFill>
            <a:prstDash val="solid"/>
            <a:round/>
            <a:headEnd len="sm" w="sm" type="none"/>
            <a:tailEnd len="sm" w="sm" type="none"/>
          </a:ln>
        </p:spPr>
      </p:cxnSp>
      <p:cxnSp>
        <p:nvCxnSpPr>
          <p:cNvPr id="86" name="Google Shape;86;p13"/>
          <p:cNvCxnSpPr/>
          <p:nvPr/>
        </p:nvCxnSpPr>
        <p:spPr>
          <a:xfrm rot="-5400000">
            <a:off x="-2016950" y="4327541"/>
            <a:ext cx="13354500" cy="0"/>
          </a:xfrm>
          <a:prstGeom prst="straightConnector1">
            <a:avLst/>
          </a:prstGeom>
          <a:noFill/>
          <a:ln cap="flat" cmpd="sng" w="38100">
            <a:solidFill>
              <a:srgbClr val="CCCCCC"/>
            </a:solidFill>
            <a:prstDash val="solid"/>
            <a:round/>
            <a:headEnd len="sm" w="sm" type="none"/>
            <a:tailEnd len="sm" w="sm" type="none"/>
          </a:ln>
        </p:spPr>
      </p:cxnSp>
      <p:sp>
        <p:nvSpPr>
          <p:cNvPr id="87" name="Google Shape;87;p13"/>
          <p:cNvSpPr/>
          <p:nvPr/>
        </p:nvSpPr>
        <p:spPr>
          <a:xfrm>
            <a:off x="1583525" y="1020375"/>
            <a:ext cx="16230707" cy="8229655"/>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2618100" y="3131575"/>
            <a:ext cx="8650500" cy="3737100"/>
          </a:xfrm>
          <a:prstGeom prst="rect">
            <a:avLst/>
          </a:prstGeom>
          <a:noFill/>
          <a:ln>
            <a:noFill/>
          </a:ln>
        </p:spPr>
        <p:txBody>
          <a:bodyPr anchorCtr="0" anchor="t" bIns="0" lIns="0" spcFirstLastPara="1" rIns="0" wrap="square" tIns="0">
            <a:spAutoFit/>
          </a:bodyPr>
          <a:lstStyle/>
          <a:p>
            <a:pPr indent="0" lvl="0" marL="0" marR="0" rtl="0" algn="l">
              <a:lnSpc>
                <a:spcPct val="119998"/>
              </a:lnSpc>
              <a:spcBef>
                <a:spcPts val="0"/>
              </a:spcBef>
              <a:spcAft>
                <a:spcPts val="0"/>
              </a:spcAft>
              <a:buNone/>
            </a:pPr>
            <a:r>
              <a:rPr lang="en-US" sz="11036">
                <a:solidFill>
                  <a:srgbClr val="0B1320"/>
                </a:solidFill>
                <a:latin typeface="Montserrat"/>
                <a:ea typeface="Montserrat"/>
                <a:cs typeface="Montserrat"/>
                <a:sym typeface="Montserrat"/>
              </a:rPr>
              <a:t>Solution Technique</a:t>
            </a:r>
            <a:endParaRPr sz="11036">
              <a:solidFill>
                <a:srgbClr val="0B1320"/>
              </a:solidFill>
              <a:latin typeface="Montserrat"/>
              <a:ea typeface="Montserrat"/>
              <a:cs typeface="Montserrat"/>
              <a:sym typeface="Montserrat"/>
            </a:endParaRPr>
          </a:p>
        </p:txBody>
      </p:sp>
      <p:cxnSp>
        <p:nvCxnSpPr>
          <p:cNvPr id="89" name="Google Shape;89;p13"/>
          <p:cNvCxnSpPr/>
          <p:nvPr/>
        </p:nvCxnSpPr>
        <p:spPr>
          <a:xfrm>
            <a:off x="2421724" y="1883211"/>
            <a:ext cx="5127600" cy="8400"/>
          </a:xfrm>
          <a:prstGeom prst="straightConnector1">
            <a:avLst/>
          </a:prstGeom>
          <a:noFill/>
          <a:ln cap="flat" cmpd="sng" w="38100">
            <a:solidFill>
              <a:srgbClr val="0B1320"/>
            </a:solidFill>
            <a:prstDash val="solid"/>
            <a:round/>
            <a:headEnd len="sm" w="sm" type="none"/>
            <a:tailEnd len="sm" w="sm" type="none"/>
          </a:ln>
        </p:spPr>
      </p:cxnSp>
      <p:grpSp>
        <p:nvGrpSpPr>
          <p:cNvPr id="90" name="Google Shape;90;p13"/>
          <p:cNvGrpSpPr/>
          <p:nvPr/>
        </p:nvGrpSpPr>
        <p:grpSpPr>
          <a:xfrm>
            <a:off x="8690221" y="1683187"/>
            <a:ext cx="1531331" cy="408432"/>
            <a:chOff x="15328896" y="1678999"/>
            <a:chExt cx="1531331" cy="408432"/>
          </a:xfrm>
        </p:grpSpPr>
        <p:sp>
          <p:nvSpPr>
            <p:cNvPr id="91" name="Google Shape;91;p13"/>
            <p:cNvSpPr/>
            <p:nvPr/>
          </p:nvSpPr>
          <p:spPr>
            <a:xfrm>
              <a:off x="15328896"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5892570"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6453618"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3"/>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5" name="Google Shape;95;p13"/>
          <p:cNvPicPr preferRelativeResize="0"/>
          <p:nvPr/>
        </p:nvPicPr>
        <p:blipFill>
          <a:blip r:embed="rId3">
            <a:alphaModFix/>
          </a:blip>
          <a:stretch>
            <a:fillRect/>
          </a:stretch>
        </p:blipFill>
        <p:spPr>
          <a:xfrm>
            <a:off x="11268495" y="0"/>
            <a:ext cx="6985460" cy="10287000"/>
          </a:xfrm>
          <a:prstGeom prst="rect">
            <a:avLst/>
          </a:prstGeom>
          <a:noFill/>
          <a:ln cap="flat" cmpd="sng" w="28575">
            <a:solidFill>
              <a:srgbClr val="C5A073"/>
            </a:solidFill>
            <a:prstDash val="solid"/>
            <a:round/>
            <a:headEnd len="sm" w="sm" type="none"/>
            <a:tailEnd len="sm" w="sm" type="none"/>
          </a:ln>
        </p:spPr>
      </p:pic>
      <p:pic>
        <p:nvPicPr>
          <p:cNvPr id="96" name="Google Shape;96;p13"/>
          <p:cNvPicPr preferRelativeResize="0"/>
          <p:nvPr/>
        </p:nvPicPr>
        <p:blipFill>
          <a:blip r:embed="rId4">
            <a:alphaModFix/>
          </a:blip>
          <a:stretch>
            <a:fillRect/>
          </a:stretch>
        </p:blipFill>
        <p:spPr>
          <a:xfrm>
            <a:off x="0" y="0"/>
            <a:ext cx="1454400" cy="66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p:nvPr/>
        </p:nvSpPr>
        <p:spPr>
          <a:xfrm>
            <a:off x="604050" y="2380825"/>
            <a:ext cx="17079900" cy="7541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7" name="Google Shape;197;p22"/>
          <p:cNvSpPr/>
          <p:nvPr/>
        </p:nvSpPr>
        <p:spPr>
          <a:xfrm>
            <a:off x="716325" y="2278225"/>
            <a:ext cx="17079900" cy="7541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22"/>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Les différents collaborateurs</a:t>
            </a:r>
            <a:endParaRPr b="1">
              <a:latin typeface="Epilogue"/>
              <a:ea typeface="Epilogue"/>
              <a:cs typeface="Epilogue"/>
              <a:sym typeface="Epilogue"/>
            </a:endParaRPr>
          </a:p>
        </p:txBody>
      </p:sp>
      <p:sp>
        <p:nvSpPr>
          <p:cNvPr id="199" name="Google Shape;199;p22"/>
          <p:cNvSpPr txBox="1"/>
          <p:nvPr/>
        </p:nvSpPr>
        <p:spPr>
          <a:xfrm>
            <a:off x="716325" y="2278225"/>
            <a:ext cx="7875600" cy="75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2800">
                <a:solidFill>
                  <a:schemeClr val="dk1"/>
                </a:solidFill>
                <a:latin typeface="Work Sans"/>
                <a:ea typeface="Work Sans"/>
                <a:cs typeface="Work Sans"/>
                <a:sym typeface="Work Sans"/>
              </a:rPr>
              <a:t>Qwenta</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John, chef de projet</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b="1" lang="en-US" sz="2800">
                <a:solidFill>
                  <a:schemeClr val="dk1"/>
                </a:solidFill>
                <a:latin typeface="Work Sans"/>
                <a:ea typeface="Work Sans"/>
                <a:cs typeface="Work Sans"/>
                <a:sym typeface="Work Sans"/>
              </a:rPr>
              <a:t>Webgencia</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Issam, gestion de projet</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Soufiane, product owner</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Team développement - Backend</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Team développement - Frontend</a:t>
            </a:r>
            <a:endParaRPr sz="2800">
              <a:solidFill>
                <a:schemeClr val="dk1"/>
              </a:solidFill>
              <a:latin typeface="Work Sans"/>
              <a:ea typeface="Work Sans"/>
              <a:cs typeface="Work Sans"/>
              <a:sym typeface="Work Sans"/>
            </a:endParaRPr>
          </a:p>
        </p:txBody>
      </p:sp>
      <p:sp>
        <p:nvSpPr>
          <p:cNvPr id="200" name="Google Shape;200;p22"/>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1" name="Google Shape;201;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02" name="Google Shape;202;p22"/>
          <p:cNvPicPr preferRelativeResize="0"/>
          <p:nvPr/>
        </p:nvPicPr>
        <p:blipFill>
          <a:blip r:embed="rId4">
            <a:alphaModFix/>
          </a:blip>
          <a:stretch>
            <a:fillRect/>
          </a:stretch>
        </p:blipFill>
        <p:spPr>
          <a:xfrm>
            <a:off x="9051575" y="3587650"/>
            <a:ext cx="7875600" cy="4922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3"/>
          <p:cNvPicPr preferRelativeResize="0"/>
          <p:nvPr/>
        </p:nvPicPr>
        <p:blipFill>
          <a:blip r:embed="rId3">
            <a:alphaModFix/>
          </a:blip>
          <a:stretch>
            <a:fillRect/>
          </a:stretch>
        </p:blipFill>
        <p:spPr>
          <a:xfrm>
            <a:off x="716325" y="1618000"/>
            <a:ext cx="17079900" cy="8623348"/>
          </a:xfrm>
          <a:prstGeom prst="rect">
            <a:avLst/>
          </a:prstGeom>
          <a:noFill/>
          <a:ln>
            <a:noFill/>
          </a:ln>
        </p:spPr>
      </p:pic>
      <p:sp>
        <p:nvSpPr>
          <p:cNvPr id="208" name="Google Shape;208;p23"/>
          <p:cNvSpPr/>
          <p:nvPr/>
        </p:nvSpPr>
        <p:spPr>
          <a:xfrm>
            <a:off x="604050" y="1734625"/>
            <a:ext cx="17079900" cy="81873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9" name="Google Shape;209;p23"/>
          <p:cNvSpPr txBox="1"/>
          <p:nvPr/>
        </p:nvSpPr>
        <p:spPr>
          <a:xfrm>
            <a:off x="1021947" y="1852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Le Kanban</a:t>
            </a:r>
            <a:endParaRPr b="1">
              <a:latin typeface="Epilogue"/>
              <a:ea typeface="Epilogue"/>
              <a:cs typeface="Epilogue"/>
              <a:sym typeface="Epilogue"/>
            </a:endParaRPr>
          </a:p>
        </p:txBody>
      </p:sp>
      <p:sp>
        <p:nvSpPr>
          <p:cNvPr id="210" name="Google Shape;210;p23"/>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1" name="Google Shape;211;p23"/>
          <p:cNvPicPr preferRelativeResize="0"/>
          <p:nvPr/>
        </p:nvPicPr>
        <p:blipFill>
          <a:blip r:embed="rId4">
            <a:alphaModFix/>
          </a:blip>
          <a:stretch>
            <a:fillRect/>
          </a:stretch>
        </p:blipFill>
        <p:spPr>
          <a:xfrm>
            <a:off x="0" y="0"/>
            <a:ext cx="1454400" cy="666550"/>
          </a:xfrm>
          <a:prstGeom prst="rect">
            <a:avLst/>
          </a:prstGeom>
          <a:noFill/>
          <a:ln>
            <a:noFill/>
          </a:ln>
        </p:spPr>
      </p:pic>
      <p:sp>
        <p:nvSpPr>
          <p:cNvPr id="212" name="Google Shape;212;p23"/>
          <p:cNvSpPr txBox="1"/>
          <p:nvPr/>
        </p:nvSpPr>
        <p:spPr>
          <a:xfrm>
            <a:off x="9748675" y="3429000"/>
            <a:ext cx="8047500" cy="63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Kanban, utilisé sur Notion, est un système de gestion des tâches visuel qui offre une représentation claire, une organisation et un suivi en temps réel du flux de travail d’une équipe. Il présente les tâches sous forme de cartes, permettant une visualisation rapide de l’avancement global du projet.</a:t>
            </a:r>
            <a:endParaRPr sz="2800">
              <a:solidFill>
                <a:schemeClr val="lt1"/>
              </a:solidFill>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lt1"/>
              </a:solidFill>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Il encourage une gestion harmonieuse des tâches en limitant le volume de travail en cours à chaque phase, prévenant ainsi la surcharge et optimisant l’efficacité.</a:t>
            </a:r>
            <a:endParaRPr sz="32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p:nvPr/>
        </p:nvSpPr>
        <p:spPr>
          <a:xfrm>
            <a:off x="604050" y="2380825"/>
            <a:ext cx="17079900" cy="7541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8" name="Google Shape;218;p24"/>
          <p:cNvSpPr/>
          <p:nvPr/>
        </p:nvSpPr>
        <p:spPr>
          <a:xfrm>
            <a:off x="716325" y="2278225"/>
            <a:ext cx="17079900" cy="7541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9" name="Google Shape;219;p24"/>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La veille informationnelle</a:t>
            </a:r>
            <a:endParaRPr b="1">
              <a:latin typeface="Epilogue"/>
              <a:ea typeface="Epilogue"/>
              <a:cs typeface="Epilogue"/>
              <a:sym typeface="Epilogue"/>
            </a:endParaRPr>
          </a:p>
        </p:txBody>
      </p:sp>
      <p:sp>
        <p:nvSpPr>
          <p:cNvPr id="220" name="Google Shape;220;p24"/>
          <p:cNvSpPr txBox="1"/>
          <p:nvPr/>
        </p:nvSpPr>
        <p:spPr>
          <a:xfrm>
            <a:off x="7736025" y="2278100"/>
            <a:ext cx="10060200" cy="754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La veille informationnelle est une pratique essentielle qui vise à maintenir une connaissance à jour des développements, des tendances émergentes et des informations nouvelles et pertinentes dans un domaine spécifique.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En fournissant un flux constant d'informations actualisées, elle favorise la prise de décisions éclairées basées sur les données les plus récentes.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De plus, elle permet une mise à jour constante des connaissances professionnelles, permettant ainsi de rester compétitif et pertinent dans votre domaine. C'est un outil précieux pour toute personne cherchant à rester à la pointe de son domaine d'expertise.</a:t>
            </a:r>
            <a:endParaRPr sz="2800">
              <a:solidFill>
                <a:schemeClr val="dk1"/>
              </a:solidFill>
              <a:latin typeface="Work Sans"/>
              <a:ea typeface="Work Sans"/>
              <a:cs typeface="Work Sans"/>
              <a:sym typeface="Work Sans"/>
            </a:endParaRPr>
          </a:p>
        </p:txBody>
      </p:sp>
      <p:sp>
        <p:nvSpPr>
          <p:cNvPr id="221" name="Google Shape;221;p24"/>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2" name="Google Shape;222;p2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23" name="Google Shape;223;p24"/>
          <p:cNvPicPr preferRelativeResize="0"/>
          <p:nvPr/>
        </p:nvPicPr>
        <p:blipFill rotWithShape="1">
          <a:blip r:embed="rId4">
            <a:alphaModFix/>
          </a:blip>
          <a:srcRect b="0" l="0" r="35562" t="0"/>
          <a:stretch/>
        </p:blipFill>
        <p:spPr>
          <a:xfrm>
            <a:off x="830625" y="2380825"/>
            <a:ext cx="6630676" cy="7327899"/>
          </a:xfrm>
          <a:prstGeom prst="rect">
            <a:avLst/>
          </a:prstGeom>
          <a:solidFill>
            <a:schemeClr val="lt1"/>
          </a:solidFill>
          <a:ln cap="flat" cmpd="sng" w="9525">
            <a:solidFill>
              <a:srgbClr val="C5A073"/>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p:nvPr/>
        </p:nvSpPr>
        <p:spPr>
          <a:xfrm>
            <a:off x="604050" y="2380825"/>
            <a:ext cx="17079900" cy="7541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9" name="Google Shape;229;p25"/>
          <p:cNvSpPr/>
          <p:nvPr/>
        </p:nvSpPr>
        <p:spPr>
          <a:xfrm>
            <a:off x="716325" y="2278225"/>
            <a:ext cx="17079900" cy="7541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0" name="Google Shape;230;p25"/>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L’Arborescence du site</a:t>
            </a:r>
            <a:endParaRPr b="1">
              <a:latin typeface="Epilogue"/>
              <a:ea typeface="Epilogue"/>
              <a:cs typeface="Epilogue"/>
              <a:sym typeface="Epilogue"/>
            </a:endParaRPr>
          </a:p>
        </p:txBody>
      </p:sp>
      <p:sp>
        <p:nvSpPr>
          <p:cNvPr id="231" name="Google Shape;231;p25"/>
          <p:cNvSpPr txBox="1"/>
          <p:nvPr/>
        </p:nvSpPr>
        <p:spPr>
          <a:xfrm>
            <a:off x="716325" y="2278100"/>
            <a:ext cx="4443300" cy="752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700">
                <a:solidFill>
                  <a:schemeClr val="dk1"/>
                </a:solidFill>
                <a:latin typeface="Work Sans"/>
                <a:ea typeface="Work Sans"/>
                <a:cs typeface="Work Sans"/>
                <a:sym typeface="Work Sans"/>
              </a:rPr>
              <a:t>La structure du site </a:t>
            </a:r>
            <a:r>
              <a:rPr lang="en-US" sz="2700">
                <a:solidFill>
                  <a:schemeClr val="dk1"/>
                </a:solidFill>
                <a:latin typeface="Work Sans"/>
                <a:ea typeface="Work Sans"/>
                <a:cs typeface="Work Sans"/>
                <a:sym typeface="Work Sans"/>
              </a:rPr>
              <a:t>“Menu maker by Qwenta” </a:t>
            </a:r>
            <a:r>
              <a:rPr lang="en-US" sz="2700">
                <a:solidFill>
                  <a:schemeClr val="dk1"/>
                </a:solidFill>
                <a:latin typeface="Work Sans"/>
                <a:ea typeface="Work Sans"/>
                <a:cs typeface="Work Sans"/>
                <a:sym typeface="Work Sans"/>
              </a:rPr>
              <a:t>est </a:t>
            </a:r>
            <a:r>
              <a:rPr b="1" lang="en-US" sz="2700">
                <a:solidFill>
                  <a:schemeClr val="dk1"/>
                </a:solidFill>
                <a:latin typeface="Work Sans"/>
                <a:ea typeface="Work Sans"/>
                <a:cs typeface="Work Sans"/>
                <a:sym typeface="Work Sans"/>
              </a:rPr>
              <a:t>pensée de façon intuitive</a:t>
            </a:r>
            <a:r>
              <a:rPr lang="en-US" sz="2700">
                <a:solidFill>
                  <a:schemeClr val="dk1"/>
                </a:solidFill>
                <a:latin typeface="Work Sans"/>
                <a:ea typeface="Work Sans"/>
                <a:cs typeface="Work Sans"/>
                <a:sym typeface="Work Sans"/>
              </a:rPr>
              <a:t>, permettant une navigation aisée pour les restaurateurs. Elle est organisée en sections essentielles comme l'élaboration de menus, la personnalisation de l'apparence, et la manipulation des fonctionnalités sophistiquées.</a:t>
            </a:r>
            <a:endParaRPr sz="2700">
              <a:solidFill>
                <a:schemeClr val="dk1"/>
              </a:solidFill>
              <a:latin typeface="Work Sans"/>
              <a:ea typeface="Work Sans"/>
              <a:cs typeface="Work Sans"/>
              <a:sym typeface="Work Sans"/>
            </a:endParaRPr>
          </a:p>
        </p:txBody>
      </p:sp>
      <p:sp>
        <p:nvSpPr>
          <p:cNvPr id="232" name="Google Shape;232;p25"/>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3" name="Google Shape;233;p2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4" name="Google Shape;234;p25"/>
          <p:cNvPicPr preferRelativeResize="0"/>
          <p:nvPr/>
        </p:nvPicPr>
        <p:blipFill rotWithShape="1">
          <a:blip r:embed="rId4">
            <a:alphaModFix/>
          </a:blip>
          <a:srcRect b="3614" l="0" r="0" t="0"/>
          <a:stretch/>
        </p:blipFill>
        <p:spPr>
          <a:xfrm>
            <a:off x="5159725" y="2293750"/>
            <a:ext cx="12636500" cy="7525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p:nvPr/>
        </p:nvSpPr>
        <p:spPr>
          <a:xfrm>
            <a:off x="604050" y="2380825"/>
            <a:ext cx="17079900" cy="7541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0" name="Google Shape;240;p26"/>
          <p:cNvSpPr/>
          <p:nvPr/>
        </p:nvSpPr>
        <p:spPr>
          <a:xfrm>
            <a:off x="716325" y="2278225"/>
            <a:ext cx="17079900" cy="7541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1" name="Google Shape;241;p26"/>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Liens utiles</a:t>
            </a:r>
            <a:endParaRPr b="1">
              <a:latin typeface="Epilogue"/>
              <a:ea typeface="Epilogue"/>
              <a:cs typeface="Epilogue"/>
              <a:sym typeface="Epilogue"/>
            </a:endParaRPr>
          </a:p>
        </p:txBody>
      </p:sp>
      <p:sp>
        <p:nvSpPr>
          <p:cNvPr id="242" name="Google Shape;242;p26"/>
          <p:cNvSpPr txBox="1"/>
          <p:nvPr/>
        </p:nvSpPr>
        <p:spPr>
          <a:xfrm>
            <a:off x="1021950" y="2278100"/>
            <a:ext cx="16774200" cy="75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2800">
                <a:solidFill>
                  <a:schemeClr val="dk1"/>
                </a:solidFill>
                <a:latin typeface="Work Sans"/>
                <a:ea typeface="Work Sans"/>
                <a:cs typeface="Work Sans"/>
                <a:sym typeface="Work Sans"/>
              </a:rPr>
              <a:t>Spécifications techniques </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1100" u="sng">
                <a:solidFill>
                  <a:schemeClr val="hlink"/>
                </a:solidFill>
                <a:hlinkClick r:id="rId3"/>
              </a:rPr>
              <a:t>Sourice_Pierre_2_spécifications techniques_08022024.docx</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b="1" lang="en-US" sz="2800">
                <a:solidFill>
                  <a:schemeClr val="dk1"/>
                </a:solidFill>
                <a:latin typeface="Work Sans"/>
                <a:ea typeface="Work Sans"/>
                <a:cs typeface="Work Sans"/>
                <a:sym typeface="Work Sans"/>
              </a:rPr>
              <a:t>Kanban</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1100" u="sng">
                <a:solidFill>
                  <a:schemeClr val="hlink"/>
                </a:solidFill>
              </a:rPr>
              <a:t>https://alpine-carver-af7.notion.site/ca52b808d67d4dd5a16240199411c0c8?v=b26eb4c1554b4a7cb96f451264cee32c&amp;pvs=4</a:t>
            </a:r>
            <a:endParaRPr sz="1100" u="sng">
              <a:solidFill>
                <a:schemeClr val="hlink"/>
              </a:solidFill>
            </a:endParaRPr>
          </a:p>
          <a:p>
            <a:pPr indent="0" lvl="0" marL="0" rtl="0" algn="ctr">
              <a:lnSpc>
                <a:spcPct val="115000"/>
              </a:lnSpc>
              <a:spcBef>
                <a:spcPts val="0"/>
              </a:spcBef>
              <a:spcAft>
                <a:spcPts val="0"/>
              </a:spcAft>
              <a:buNone/>
            </a:pPr>
            <a:r>
              <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Clr>
                <a:schemeClr val="dk1"/>
              </a:buClr>
              <a:buSzPts val="1100"/>
              <a:buFont typeface="Arial"/>
              <a:buNone/>
            </a:pPr>
            <a:r>
              <a:rPr b="1" lang="en-US" sz="2800">
                <a:solidFill>
                  <a:schemeClr val="dk1"/>
                </a:solidFill>
                <a:latin typeface="Work Sans"/>
                <a:ea typeface="Work Sans"/>
                <a:cs typeface="Work Sans"/>
                <a:sym typeface="Work Sans"/>
              </a:rPr>
              <a:t>Spécifications fonctionnelles</a:t>
            </a:r>
            <a:endParaRPr sz="1100" u="sng">
              <a:solidFill>
                <a:schemeClr val="hlink"/>
              </a:solidFill>
            </a:endParaRPr>
          </a:p>
          <a:p>
            <a:pPr indent="0" lvl="0" marL="0" rtl="0" algn="ctr">
              <a:lnSpc>
                <a:spcPct val="115000"/>
              </a:lnSpc>
              <a:spcBef>
                <a:spcPts val="0"/>
              </a:spcBef>
              <a:spcAft>
                <a:spcPts val="0"/>
              </a:spcAft>
              <a:buNone/>
            </a:pPr>
            <a:r>
              <a:t/>
            </a:r>
            <a:endParaRPr sz="1100" u="sng">
              <a:solidFill>
                <a:schemeClr val="hlink"/>
              </a:solidFill>
            </a:endParaRPr>
          </a:p>
          <a:p>
            <a:pPr indent="0" lvl="0" marL="0" rtl="0" algn="ctr">
              <a:lnSpc>
                <a:spcPct val="115000"/>
              </a:lnSpc>
              <a:spcBef>
                <a:spcPts val="0"/>
              </a:spcBef>
              <a:spcAft>
                <a:spcPts val="0"/>
              </a:spcAft>
              <a:buNone/>
            </a:pPr>
            <a:r>
              <a:rPr lang="en-US" sz="1100" u="sng">
                <a:solidFill>
                  <a:schemeClr val="hlink"/>
                </a:solidFill>
                <a:hlinkClick r:id="rId4"/>
              </a:rPr>
              <a:t>Menu+Maker+by+Qwenta+–+Spécifications+fonctionnelles.pdf (oc-static.com)</a:t>
            </a:r>
            <a:endParaRPr sz="1100" u="sng">
              <a:solidFill>
                <a:schemeClr val="hlink"/>
              </a:solidFill>
            </a:endParaRPr>
          </a:p>
          <a:p>
            <a:pPr indent="0" lvl="0" marL="0" rtl="0" algn="ctr">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b="1" lang="en-US" sz="2800">
                <a:solidFill>
                  <a:schemeClr val="dk1"/>
                </a:solidFill>
                <a:latin typeface="Work Sans"/>
                <a:ea typeface="Work Sans"/>
                <a:cs typeface="Work Sans"/>
                <a:sym typeface="Work Sans"/>
              </a:rPr>
              <a:t>Veille informationnelle</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1100" u="sng">
                <a:solidFill>
                  <a:schemeClr val="hlink"/>
                </a:solidFill>
                <a:hlinkClick r:id="rId5"/>
              </a:rPr>
              <a:t>All Personal Feeds (feedly.com)</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Clr>
                <a:schemeClr val="dk1"/>
              </a:buClr>
              <a:buSzPts val="1100"/>
              <a:buFont typeface="Arial"/>
              <a:buNone/>
            </a:pPr>
            <a:r>
              <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Clr>
                <a:schemeClr val="dk1"/>
              </a:buClr>
              <a:buSzPts val="1100"/>
              <a:buFont typeface="Arial"/>
              <a:buNone/>
            </a:pPr>
            <a:r>
              <a:rPr b="1" lang="en-US" sz="2800">
                <a:solidFill>
                  <a:schemeClr val="dk1"/>
                </a:solidFill>
                <a:latin typeface="Work Sans"/>
                <a:ea typeface="Work Sans"/>
                <a:cs typeface="Work Sans"/>
                <a:sym typeface="Work Sans"/>
              </a:rPr>
              <a:t>Maquette</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Clr>
                <a:schemeClr val="dk1"/>
              </a:buClr>
              <a:buSzPts val="1100"/>
              <a:buFont typeface="Arial"/>
              <a:buNone/>
            </a:pPr>
            <a:r>
              <a:rPr lang="en-US" sz="1100" u="sng">
                <a:solidFill>
                  <a:schemeClr val="hlink"/>
                </a:solidFill>
                <a:hlinkClick r:id="rId6"/>
              </a:rPr>
              <a:t>Maquette desktop - Menu Maker by Qwenta – Figma</a:t>
            </a:r>
            <a:endParaRPr b="1" sz="2800">
              <a:solidFill>
                <a:schemeClr val="dk1"/>
              </a:solidFill>
              <a:latin typeface="Work Sans"/>
              <a:ea typeface="Work Sans"/>
              <a:cs typeface="Work Sans"/>
              <a:sym typeface="Work Sans"/>
            </a:endParaRPr>
          </a:p>
        </p:txBody>
      </p:sp>
      <p:sp>
        <p:nvSpPr>
          <p:cNvPr id="243" name="Google Shape;243;p26"/>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4" name="Google Shape;244;p26"/>
          <p:cNvPicPr preferRelativeResize="0"/>
          <p:nvPr/>
        </p:nvPicPr>
        <p:blipFill>
          <a:blip r:embed="rId7">
            <a:alphaModFix/>
          </a:blip>
          <a:stretch>
            <a:fillRect/>
          </a:stretch>
        </p:blipFill>
        <p:spPr>
          <a:xfrm>
            <a:off x="0" y="0"/>
            <a:ext cx="1454400" cy="6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a:off x="604050" y="2380825"/>
            <a:ext cx="17079900" cy="7541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 name="Google Shape;102;p14"/>
          <p:cNvSpPr/>
          <p:nvPr/>
        </p:nvSpPr>
        <p:spPr>
          <a:xfrm>
            <a:off x="716325" y="2278225"/>
            <a:ext cx="17079900" cy="7541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3" name="Google Shape;103;p14"/>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Le site</a:t>
            </a:r>
            <a:endParaRPr b="1">
              <a:latin typeface="Epilogue"/>
              <a:ea typeface="Epilogue"/>
              <a:cs typeface="Epilogue"/>
              <a:sym typeface="Epilogue"/>
            </a:endParaRPr>
          </a:p>
        </p:txBody>
      </p:sp>
      <p:sp>
        <p:nvSpPr>
          <p:cNvPr id="104" name="Google Shape;104;p14"/>
          <p:cNvSpPr txBox="1"/>
          <p:nvPr/>
        </p:nvSpPr>
        <p:spPr>
          <a:xfrm>
            <a:off x="5831325" y="2278100"/>
            <a:ext cx="11964900" cy="754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Le but du site </a:t>
            </a:r>
            <a:r>
              <a:rPr lang="en-US" sz="2800">
                <a:solidFill>
                  <a:schemeClr val="dk1"/>
                </a:solidFill>
                <a:latin typeface="Work Sans"/>
                <a:ea typeface="Work Sans"/>
                <a:cs typeface="Work Sans"/>
                <a:sym typeface="Work Sans"/>
              </a:rPr>
              <a:t>“Menu maker by Qwenta”</a:t>
            </a:r>
            <a:r>
              <a:rPr lang="en-US" sz="2800">
                <a:solidFill>
                  <a:schemeClr val="dk1"/>
                </a:solidFill>
                <a:latin typeface="Work Sans"/>
                <a:ea typeface="Work Sans"/>
                <a:cs typeface="Work Sans"/>
                <a:sym typeface="Work Sans"/>
              </a:rPr>
              <a:t> est de proposer une interface conviviale qui permet aux restaurateurs de concevoir, personnaliser et diffuser leurs menus de manière efficace. En privilégiant la simplicité d’utilisation.</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Le site a pour ambition de faciliter la création de menus en proposant des fonctionnalités comme la création de catégories et de plats, la personnalisation du style du menu, l’exportation en PDF, l’impression, et la possibilité de partager les menus sur des plateformes populaires comme Deliveroo et Instagram.</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Avec ces fonctionnalités, </a:t>
            </a:r>
            <a:r>
              <a:rPr lang="en-US" sz="2800">
                <a:solidFill>
                  <a:schemeClr val="dk1"/>
                </a:solidFill>
                <a:latin typeface="Work Sans"/>
                <a:ea typeface="Work Sans"/>
                <a:cs typeface="Work Sans"/>
                <a:sym typeface="Work Sans"/>
              </a:rPr>
              <a:t>“Menu maker by Qwenta”</a:t>
            </a:r>
            <a:r>
              <a:rPr lang="en-US" sz="2800">
                <a:solidFill>
                  <a:schemeClr val="dk1"/>
                </a:solidFill>
                <a:latin typeface="Work Sans"/>
                <a:ea typeface="Work Sans"/>
                <a:cs typeface="Work Sans"/>
                <a:sym typeface="Work Sans"/>
              </a:rPr>
              <a:t> cherche à améliorer la gestion des menus pour les restaurateurs, renforçant ainsi leur visibilité en ligne et simplifiant la communication visuelle avec leurs clients.</a:t>
            </a:r>
            <a:endParaRPr sz="2800">
              <a:solidFill>
                <a:schemeClr val="dk1"/>
              </a:solidFill>
              <a:latin typeface="Work Sans"/>
              <a:ea typeface="Work Sans"/>
              <a:cs typeface="Work Sans"/>
              <a:sym typeface="Work Sans"/>
            </a:endParaRPr>
          </a:p>
        </p:txBody>
      </p:sp>
      <p:sp>
        <p:nvSpPr>
          <p:cNvPr id="105" name="Google Shape;105;p14"/>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07" name="Google Shape;107;p14"/>
          <p:cNvPicPr preferRelativeResize="0"/>
          <p:nvPr/>
        </p:nvPicPr>
        <p:blipFill>
          <a:blip r:embed="rId4">
            <a:alphaModFix/>
          </a:blip>
          <a:stretch>
            <a:fillRect/>
          </a:stretch>
        </p:blipFill>
        <p:spPr>
          <a:xfrm>
            <a:off x="716325" y="2278225"/>
            <a:ext cx="5115000" cy="7532511"/>
          </a:xfrm>
          <a:prstGeom prst="rect">
            <a:avLst/>
          </a:prstGeom>
          <a:noFill/>
          <a:ln cap="flat" cmpd="sng" w="9525">
            <a:solidFill>
              <a:srgbClr val="C5A073"/>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p:nvPr/>
        </p:nvSpPr>
        <p:spPr>
          <a:xfrm>
            <a:off x="604050" y="2380825"/>
            <a:ext cx="17079900" cy="69675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3" name="Google Shape;113;p15"/>
          <p:cNvSpPr/>
          <p:nvPr/>
        </p:nvSpPr>
        <p:spPr>
          <a:xfrm>
            <a:off x="716325" y="2278225"/>
            <a:ext cx="17079900" cy="69675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4" name="Google Shape;114;p15"/>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Veille informationnelle</a:t>
            </a:r>
            <a:endParaRPr b="1">
              <a:latin typeface="Epilogue"/>
              <a:ea typeface="Epilogue"/>
              <a:cs typeface="Epilogue"/>
              <a:sym typeface="Epilogue"/>
            </a:endParaRPr>
          </a:p>
        </p:txBody>
      </p:sp>
      <p:sp>
        <p:nvSpPr>
          <p:cNvPr id="115" name="Google Shape;115;p15"/>
          <p:cNvSpPr txBox="1"/>
          <p:nvPr/>
        </p:nvSpPr>
        <p:spPr>
          <a:xfrm>
            <a:off x="716325" y="2278100"/>
            <a:ext cx="17079900" cy="69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L’application d’une veille informationnelle rigoureuse a été cruciale dans la formulation des spécifications techniques du projet “Menu maker by Qwenta”.</a:t>
            </a:r>
            <a:endParaRPr sz="32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t/>
            </a:r>
            <a:endParaRPr sz="32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3200">
                <a:solidFill>
                  <a:schemeClr val="dk1"/>
                </a:solidFill>
                <a:latin typeface="Work Sans"/>
                <a:ea typeface="Work Sans"/>
                <a:cs typeface="Work Sans"/>
                <a:sym typeface="Work Sans"/>
              </a:rPr>
              <a:t>La veille informationnelle nous a permis d’acquérir une connaissance approfondie des avancées récentes en matière de langages de programmation, de frameworks front-end et back-end, ainsi que des meilleures pratiques pour la sécurité des applications web. </a:t>
            </a:r>
            <a:endParaRPr sz="32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32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3200">
                <a:solidFill>
                  <a:schemeClr val="dk1"/>
                </a:solidFill>
                <a:latin typeface="Work Sans"/>
                <a:ea typeface="Work Sans"/>
                <a:cs typeface="Work Sans"/>
                <a:sym typeface="Work Sans"/>
              </a:rPr>
              <a:t>Ces informations à jour et pertinentes ont été judicieusement intégrées dans les spécifications techniques, assurant ainsi que le projet </a:t>
            </a:r>
            <a:r>
              <a:rPr lang="en-US" sz="3200">
                <a:solidFill>
                  <a:schemeClr val="dk1"/>
                </a:solidFill>
                <a:latin typeface="Work Sans"/>
                <a:ea typeface="Work Sans"/>
                <a:cs typeface="Work Sans"/>
                <a:sym typeface="Work Sans"/>
              </a:rPr>
              <a:t>“Menu maker by Qwenta”</a:t>
            </a:r>
            <a:r>
              <a:rPr lang="en-US" sz="3200">
                <a:solidFill>
                  <a:schemeClr val="dk1"/>
                </a:solidFill>
                <a:latin typeface="Work Sans"/>
                <a:ea typeface="Work Sans"/>
                <a:cs typeface="Work Sans"/>
                <a:sym typeface="Work Sans"/>
              </a:rPr>
              <a:t> utilise les technologies les plus efficaces possible et les méthodes les plus innovantes pour répondre aux attentes et aux besoins du marché</a:t>
            </a:r>
            <a:endParaRPr sz="3200">
              <a:solidFill>
                <a:schemeClr val="dk1"/>
              </a:solidFill>
              <a:latin typeface="Work Sans"/>
              <a:ea typeface="Work Sans"/>
              <a:cs typeface="Work Sans"/>
              <a:sym typeface="Work Sans"/>
            </a:endParaRPr>
          </a:p>
        </p:txBody>
      </p:sp>
      <p:sp>
        <p:nvSpPr>
          <p:cNvPr id="116" name="Google Shape;116;p15"/>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7" name="Google Shape;117;p15"/>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p:nvPr/>
        </p:nvSpPr>
        <p:spPr>
          <a:xfrm>
            <a:off x="604050" y="2380825"/>
            <a:ext cx="17079900" cy="69675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3" name="Google Shape;123;p16"/>
          <p:cNvSpPr/>
          <p:nvPr/>
        </p:nvSpPr>
        <p:spPr>
          <a:xfrm>
            <a:off x="716325" y="2278225"/>
            <a:ext cx="17079900" cy="69675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 name="Google Shape;124;p16"/>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Spécification technique</a:t>
            </a:r>
            <a:endParaRPr b="1">
              <a:latin typeface="Epilogue"/>
              <a:ea typeface="Epilogue"/>
              <a:cs typeface="Epilogue"/>
              <a:sym typeface="Epilogue"/>
            </a:endParaRPr>
          </a:p>
        </p:txBody>
      </p:sp>
      <p:sp>
        <p:nvSpPr>
          <p:cNvPr id="125" name="Google Shape;125;p16"/>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6" name="Google Shape;126;p16"/>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27" name="Google Shape;127;p16">
            <a:hlinkClick r:id="rId4"/>
          </p:cNvPr>
          <p:cNvPicPr preferRelativeResize="0"/>
          <p:nvPr/>
        </p:nvPicPr>
        <p:blipFill>
          <a:blip r:embed="rId5">
            <a:alphaModFix/>
          </a:blip>
          <a:stretch>
            <a:fillRect/>
          </a:stretch>
        </p:blipFill>
        <p:spPr>
          <a:xfrm>
            <a:off x="4968923" y="2329525"/>
            <a:ext cx="8350151" cy="6864900"/>
          </a:xfrm>
          <a:prstGeom prst="rect">
            <a:avLst/>
          </a:prstGeom>
          <a:noFill/>
          <a:ln>
            <a:noFill/>
          </a:ln>
        </p:spPr>
      </p:pic>
      <p:sp>
        <p:nvSpPr>
          <p:cNvPr id="128" name="Google Shape;128;p16"/>
          <p:cNvSpPr txBox="1"/>
          <p:nvPr/>
        </p:nvSpPr>
        <p:spPr>
          <a:xfrm>
            <a:off x="718950" y="9452563"/>
            <a:ext cx="16850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C5A073"/>
                </a:solidFill>
                <a:latin typeface="Work Sans ExtraLight"/>
                <a:ea typeface="Work Sans ExtraLight"/>
                <a:cs typeface="Work Sans ExtraLight"/>
                <a:sym typeface="Work Sans ExtraLight"/>
              </a:rPr>
              <a:t>lien : </a:t>
            </a:r>
            <a:r>
              <a:rPr lang="en-US" sz="1300" u="sng">
                <a:solidFill>
                  <a:srgbClr val="C5A073"/>
                </a:solidFill>
                <a:latin typeface="Work Sans ExtraLight"/>
                <a:ea typeface="Work Sans ExtraLight"/>
                <a:cs typeface="Work Sans ExtraLight"/>
                <a:sym typeface="Work Sans ExtraLight"/>
                <a:hlinkClick r:id="rId6">
                  <a:extLst>
                    <a:ext uri="{A12FA001-AC4F-418D-AE19-62706E023703}">
                      <ahyp:hlinkClr val="tx"/>
                    </a:ext>
                  </a:extLst>
                </a:hlinkClick>
              </a:rPr>
              <a:t>Sourice_Pierre_2_spécifications techniques_08022024.docx</a:t>
            </a:r>
            <a:endParaRPr sz="1300">
              <a:solidFill>
                <a:srgbClr val="C5A073"/>
              </a:solidFill>
              <a:latin typeface="Work Sans ExtraLight"/>
              <a:ea typeface="Work Sans ExtraLight"/>
              <a:cs typeface="Work Sans ExtraLight"/>
              <a:sym typeface="Work Sans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p:nvPr/>
        </p:nvSpPr>
        <p:spPr>
          <a:xfrm>
            <a:off x="604050" y="2380825"/>
            <a:ext cx="17079900" cy="7541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4" name="Google Shape;134;p17"/>
          <p:cNvSpPr/>
          <p:nvPr/>
        </p:nvSpPr>
        <p:spPr>
          <a:xfrm>
            <a:off x="716325" y="2278225"/>
            <a:ext cx="17079900" cy="7541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5" name="Google Shape;135;p17"/>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L’Architecture du site</a:t>
            </a:r>
            <a:endParaRPr b="1">
              <a:latin typeface="Epilogue"/>
              <a:ea typeface="Epilogue"/>
              <a:cs typeface="Epilogue"/>
              <a:sym typeface="Epilogue"/>
            </a:endParaRPr>
          </a:p>
        </p:txBody>
      </p:sp>
      <p:sp>
        <p:nvSpPr>
          <p:cNvPr id="136" name="Google Shape;136;p17"/>
          <p:cNvSpPr txBox="1"/>
          <p:nvPr/>
        </p:nvSpPr>
        <p:spPr>
          <a:xfrm>
            <a:off x="5818125" y="2278100"/>
            <a:ext cx="11978100" cy="40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700">
                <a:solidFill>
                  <a:schemeClr val="dk1"/>
                </a:solidFill>
                <a:latin typeface="Work Sans"/>
                <a:ea typeface="Work Sans"/>
                <a:cs typeface="Work Sans"/>
                <a:sym typeface="Work Sans"/>
              </a:rPr>
              <a:t>La structure technique de </a:t>
            </a:r>
            <a:r>
              <a:rPr lang="en-US" sz="2600">
                <a:solidFill>
                  <a:schemeClr val="dk1"/>
                </a:solidFill>
                <a:latin typeface="Work Sans"/>
                <a:ea typeface="Work Sans"/>
                <a:cs typeface="Work Sans"/>
                <a:sym typeface="Work Sans"/>
              </a:rPr>
              <a:t>“Menu maker by Qwenta”</a:t>
            </a:r>
            <a:r>
              <a:rPr lang="en-US" sz="2700">
                <a:solidFill>
                  <a:schemeClr val="dk1"/>
                </a:solidFill>
                <a:latin typeface="Work Sans"/>
                <a:ea typeface="Work Sans"/>
                <a:cs typeface="Work Sans"/>
                <a:sym typeface="Work Sans"/>
              </a:rPr>
              <a:t> est basée sur une stratégie moderne et évolutive, intégrant des technologies solides pour garantir la performance et la sécurité. </a:t>
            </a:r>
            <a:endParaRPr sz="27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700">
                <a:solidFill>
                  <a:schemeClr val="dk1"/>
                </a:solidFill>
                <a:latin typeface="Work Sans"/>
                <a:ea typeface="Work Sans"/>
                <a:cs typeface="Work Sans"/>
                <a:sym typeface="Work Sans"/>
              </a:rPr>
              <a:t>Avec une interface utilisateur dynamique construite sur React.js et Material-UI, et un back-end stable propulsé par Node.js et Express.js, soutenu par une base de données MongoDB, cette structure offre une expérience utilisateur sans heurts et une gestion efficace des données. </a:t>
            </a:r>
            <a:endParaRPr sz="27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p:txBody>
      </p:sp>
      <p:sp>
        <p:nvSpPr>
          <p:cNvPr id="137" name="Google Shape;137;p17"/>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8" name="Google Shape;138;p17"/>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39" name="Google Shape;139;p17"/>
          <p:cNvPicPr preferRelativeResize="0"/>
          <p:nvPr/>
        </p:nvPicPr>
        <p:blipFill>
          <a:blip r:embed="rId4">
            <a:alphaModFix/>
          </a:blip>
          <a:stretch>
            <a:fillRect/>
          </a:stretch>
        </p:blipFill>
        <p:spPr>
          <a:xfrm>
            <a:off x="2234547" y="2714197"/>
            <a:ext cx="2337450" cy="2337450"/>
          </a:xfrm>
          <a:prstGeom prst="rect">
            <a:avLst/>
          </a:prstGeom>
          <a:noFill/>
          <a:ln>
            <a:noFill/>
          </a:ln>
        </p:spPr>
      </p:pic>
      <p:pic>
        <p:nvPicPr>
          <p:cNvPr id="140" name="Google Shape;140;p17"/>
          <p:cNvPicPr preferRelativeResize="0"/>
          <p:nvPr/>
        </p:nvPicPr>
        <p:blipFill>
          <a:blip r:embed="rId5">
            <a:alphaModFix/>
          </a:blip>
          <a:stretch>
            <a:fillRect/>
          </a:stretch>
        </p:blipFill>
        <p:spPr>
          <a:xfrm>
            <a:off x="716325" y="6075075"/>
            <a:ext cx="8736575" cy="3744250"/>
          </a:xfrm>
          <a:prstGeom prst="rect">
            <a:avLst/>
          </a:prstGeom>
          <a:noFill/>
          <a:ln>
            <a:noFill/>
          </a:ln>
        </p:spPr>
      </p:pic>
      <p:sp>
        <p:nvSpPr>
          <p:cNvPr id="141" name="Google Shape;141;p17"/>
          <p:cNvSpPr txBox="1"/>
          <p:nvPr/>
        </p:nvSpPr>
        <p:spPr>
          <a:xfrm>
            <a:off x="9928350" y="6075075"/>
            <a:ext cx="7755600" cy="3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600">
                <a:solidFill>
                  <a:schemeClr val="dk1"/>
                </a:solidFill>
                <a:latin typeface="Work Sans"/>
                <a:ea typeface="Work Sans"/>
                <a:cs typeface="Work Sans"/>
                <a:sym typeface="Work Sans"/>
              </a:rPr>
              <a:t>L'incorporation d'outils comme Passport.js et Nodemailer améliore la sécurité et les fonctionnalités du site, tandis que l'usage d'API externes, comme celles de Deliveroo et Instagram, élargit les options d'exportation et de partage des menus. Un équilibre délicat entre flexibilité, capacité d'évolution et optimisation des performances est maintenu.</a:t>
            </a:r>
            <a:endParaRPr sz="3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p:nvPr/>
        </p:nvSpPr>
        <p:spPr>
          <a:xfrm>
            <a:off x="604050" y="2380825"/>
            <a:ext cx="17079900" cy="69675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7" name="Google Shape;147;p18"/>
          <p:cNvSpPr/>
          <p:nvPr/>
        </p:nvSpPr>
        <p:spPr>
          <a:xfrm>
            <a:off x="716325" y="2278225"/>
            <a:ext cx="17079900" cy="69675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8" name="Google Shape;148;p18"/>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Langages utilisés</a:t>
            </a:r>
            <a:endParaRPr b="1">
              <a:latin typeface="Epilogue"/>
              <a:ea typeface="Epilogue"/>
              <a:cs typeface="Epilogue"/>
              <a:sym typeface="Epilogue"/>
            </a:endParaRPr>
          </a:p>
        </p:txBody>
      </p:sp>
      <p:sp>
        <p:nvSpPr>
          <p:cNvPr id="149" name="Google Shape;149;p18"/>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0" name="Google Shape;150;p18"/>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51" name="Google Shape;151;p18"/>
          <p:cNvPicPr preferRelativeResize="0"/>
          <p:nvPr/>
        </p:nvPicPr>
        <p:blipFill>
          <a:blip r:embed="rId4">
            <a:alphaModFix/>
          </a:blip>
          <a:stretch>
            <a:fillRect/>
          </a:stretch>
        </p:blipFill>
        <p:spPr>
          <a:xfrm>
            <a:off x="13473206" y="2579169"/>
            <a:ext cx="3842450" cy="2157075"/>
          </a:xfrm>
          <a:prstGeom prst="rect">
            <a:avLst/>
          </a:prstGeom>
          <a:noFill/>
          <a:ln>
            <a:noFill/>
          </a:ln>
        </p:spPr>
      </p:pic>
      <p:pic>
        <p:nvPicPr>
          <p:cNvPr id="152" name="Google Shape;152;p18"/>
          <p:cNvPicPr preferRelativeResize="0"/>
          <p:nvPr/>
        </p:nvPicPr>
        <p:blipFill>
          <a:blip r:embed="rId5">
            <a:alphaModFix/>
          </a:blip>
          <a:stretch>
            <a:fillRect/>
          </a:stretch>
        </p:blipFill>
        <p:spPr>
          <a:xfrm>
            <a:off x="1679776" y="4045212"/>
            <a:ext cx="2679777" cy="2599975"/>
          </a:xfrm>
          <a:prstGeom prst="rect">
            <a:avLst/>
          </a:prstGeom>
          <a:noFill/>
          <a:ln>
            <a:noFill/>
          </a:ln>
        </p:spPr>
      </p:pic>
      <p:pic>
        <p:nvPicPr>
          <p:cNvPr id="153" name="Google Shape;153;p18"/>
          <p:cNvPicPr preferRelativeResize="0"/>
          <p:nvPr/>
        </p:nvPicPr>
        <p:blipFill>
          <a:blip r:embed="rId6">
            <a:alphaModFix/>
          </a:blip>
          <a:stretch>
            <a:fillRect/>
          </a:stretch>
        </p:blipFill>
        <p:spPr>
          <a:xfrm>
            <a:off x="1601549" y="7064700"/>
            <a:ext cx="3211824" cy="1806649"/>
          </a:xfrm>
          <a:prstGeom prst="rect">
            <a:avLst/>
          </a:prstGeom>
          <a:noFill/>
          <a:ln>
            <a:noFill/>
          </a:ln>
        </p:spPr>
      </p:pic>
      <p:pic>
        <p:nvPicPr>
          <p:cNvPr id="154" name="Google Shape;154;p18"/>
          <p:cNvPicPr preferRelativeResize="0"/>
          <p:nvPr/>
        </p:nvPicPr>
        <p:blipFill>
          <a:blip r:embed="rId7">
            <a:alphaModFix/>
          </a:blip>
          <a:stretch>
            <a:fillRect/>
          </a:stretch>
        </p:blipFill>
        <p:spPr>
          <a:xfrm>
            <a:off x="6154063" y="2828375"/>
            <a:ext cx="2847048" cy="2847048"/>
          </a:xfrm>
          <a:prstGeom prst="rect">
            <a:avLst/>
          </a:prstGeom>
          <a:noFill/>
          <a:ln>
            <a:noFill/>
          </a:ln>
        </p:spPr>
      </p:pic>
      <p:pic>
        <p:nvPicPr>
          <p:cNvPr id="155" name="Google Shape;155;p18"/>
          <p:cNvPicPr preferRelativeResize="0"/>
          <p:nvPr/>
        </p:nvPicPr>
        <p:blipFill>
          <a:blip r:embed="rId8">
            <a:alphaModFix/>
          </a:blip>
          <a:stretch>
            <a:fillRect/>
          </a:stretch>
        </p:blipFill>
        <p:spPr>
          <a:xfrm>
            <a:off x="6237700" y="6340628"/>
            <a:ext cx="2679775" cy="1822247"/>
          </a:xfrm>
          <a:prstGeom prst="rect">
            <a:avLst/>
          </a:prstGeom>
          <a:noFill/>
          <a:ln>
            <a:noFill/>
          </a:ln>
        </p:spPr>
      </p:pic>
      <p:pic>
        <p:nvPicPr>
          <p:cNvPr id="156" name="Google Shape;156;p18"/>
          <p:cNvPicPr preferRelativeResize="0"/>
          <p:nvPr/>
        </p:nvPicPr>
        <p:blipFill>
          <a:blip r:embed="rId9">
            <a:alphaModFix/>
          </a:blip>
          <a:stretch>
            <a:fillRect/>
          </a:stretch>
        </p:blipFill>
        <p:spPr>
          <a:xfrm>
            <a:off x="10003850" y="5618500"/>
            <a:ext cx="2847050" cy="2847050"/>
          </a:xfrm>
          <a:prstGeom prst="rect">
            <a:avLst/>
          </a:prstGeom>
          <a:noFill/>
          <a:ln>
            <a:noFill/>
          </a:ln>
        </p:spPr>
      </p:pic>
      <p:pic>
        <p:nvPicPr>
          <p:cNvPr id="157" name="Google Shape;157;p18"/>
          <p:cNvPicPr preferRelativeResize="0"/>
          <p:nvPr/>
        </p:nvPicPr>
        <p:blipFill>
          <a:blip r:embed="rId10">
            <a:alphaModFix/>
          </a:blip>
          <a:stretch>
            <a:fillRect/>
          </a:stretch>
        </p:blipFill>
        <p:spPr>
          <a:xfrm>
            <a:off x="10253050" y="2828375"/>
            <a:ext cx="2348650" cy="2348650"/>
          </a:xfrm>
          <a:prstGeom prst="rect">
            <a:avLst/>
          </a:prstGeom>
          <a:solidFill>
            <a:schemeClr val="lt1"/>
          </a:solidFill>
          <a:ln>
            <a:noFill/>
          </a:ln>
        </p:spPr>
      </p:pic>
      <p:pic>
        <p:nvPicPr>
          <p:cNvPr id="158" name="Google Shape;158;p18"/>
          <p:cNvPicPr preferRelativeResize="0"/>
          <p:nvPr/>
        </p:nvPicPr>
        <p:blipFill>
          <a:blip r:embed="rId11">
            <a:alphaModFix/>
          </a:blip>
          <a:stretch>
            <a:fillRect/>
          </a:stretch>
        </p:blipFill>
        <p:spPr>
          <a:xfrm>
            <a:off x="13353003" y="7271602"/>
            <a:ext cx="4082861" cy="1392849"/>
          </a:xfrm>
          <a:prstGeom prst="rect">
            <a:avLst/>
          </a:prstGeom>
          <a:solidFill>
            <a:schemeClr val="lt1"/>
          </a:solidFill>
          <a:ln>
            <a:noFill/>
          </a:ln>
        </p:spPr>
      </p:pic>
      <p:pic>
        <p:nvPicPr>
          <p:cNvPr id="159" name="Google Shape;159;p18"/>
          <p:cNvPicPr preferRelativeResize="0"/>
          <p:nvPr/>
        </p:nvPicPr>
        <p:blipFill>
          <a:blip r:embed="rId12">
            <a:alphaModFix/>
          </a:blip>
          <a:stretch>
            <a:fillRect/>
          </a:stretch>
        </p:blipFill>
        <p:spPr>
          <a:xfrm>
            <a:off x="13475157" y="5016425"/>
            <a:ext cx="3525192" cy="1806651"/>
          </a:xfrm>
          <a:prstGeom prst="rect">
            <a:avLst/>
          </a:prstGeom>
          <a:noFill/>
          <a:ln>
            <a:noFill/>
          </a:ln>
        </p:spPr>
      </p:pic>
      <p:pic>
        <p:nvPicPr>
          <p:cNvPr id="160" name="Google Shape;160;p18"/>
          <p:cNvPicPr preferRelativeResize="0"/>
          <p:nvPr/>
        </p:nvPicPr>
        <p:blipFill>
          <a:blip r:embed="rId13">
            <a:alphaModFix/>
          </a:blip>
          <a:stretch>
            <a:fillRect/>
          </a:stretch>
        </p:blipFill>
        <p:spPr>
          <a:xfrm>
            <a:off x="1413750" y="2579174"/>
            <a:ext cx="3211827" cy="1188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p:nvPr/>
        </p:nvSpPr>
        <p:spPr>
          <a:xfrm>
            <a:off x="604050" y="1734625"/>
            <a:ext cx="17079900" cy="81873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 name="Google Shape;166;p19"/>
          <p:cNvSpPr/>
          <p:nvPr/>
        </p:nvSpPr>
        <p:spPr>
          <a:xfrm>
            <a:off x="716325" y="1632050"/>
            <a:ext cx="17079900" cy="81873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7" name="Google Shape;167;p19"/>
          <p:cNvSpPr txBox="1"/>
          <p:nvPr/>
        </p:nvSpPr>
        <p:spPr>
          <a:xfrm>
            <a:off x="1021947" y="1852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68" name="Google Shape;168;p19"/>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9" name="Google Shape;169;p19"/>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70" name="Google Shape;170;p19"/>
          <p:cNvPicPr preferRelativeResize="0"/>
          <p:nvPr/>
        </p:nvPicPr>
        <p:blipFill>
          <a:blip r:embed="rId4">
            <a:alphaModFix/>
          </a:blip>
          <a:stretch>
            <a:fillRect/>
          </a:stretch>
        </p:blipFill>
        <p:spPr>
          <a:xfrm>
            <a:off x="1342301" y="1607138"/>
            <a:ext cx="15603387" cy="828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p:nvPr/>
        </p:nvSpPr>
        <p:spPr>
          <a:xfrm>
            <a:off x="604050" y="1734625"/>
            <a:ext cx="17079900" cy="81873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6" name="Google Shape;176;p20"/>
          <p:cNvSpPr/>
          <p:nvPr/>
        </p:nvSpPr>
        <p:spPr>
          <a:xfrm>
            <a:off x="716325" y="1632050"/>
            <a:ext cx="17079900" cy="81873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7" name="Google Shape;177;p20"/>
          <p:cNvSpPr txBox="1"/>
          <p:nvPr/>
        </p:nvSpPr>
        <p:spPr>
          <a:xfrm>
            <a:off x="1021947" y="1852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78" name="Google Shape;178;p20"/>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9" name="Google Shape;179;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180" name="Google Shape;180;p20"/>
          <p:cNvSpPr txBox="1"/>
          <p:nvPr/>
        </p:nvSpPr>
        <p:spPr>
          <a:xfrm>
            <a:off x="716325" y="1638875"/>
            <a:ext cx="7711500" cy="818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La réunion adoptera une </a:t>
            </a:r>
            <a:r>
              <a:rPr b="1" lang="en-US" sz="3200">
                <a:solidFill>
                  <a:schemeClr val="dk1"/>
                </a:solidFill>
                <a:latin typeface="Work Sans"/>
                <a:ea typeface="Work Sans"/>
                <a:cs typeface="Work Sans"/>
                <a:sym typeface="Work Sans"/>
              </a:rPr>
              <a:t>méthode agile</a:t>
            </a:r>
            <a:r>
              <a:rPr lang="en-US" sz="3200">
                <a:solidFill>
                  <a:schemeClr val="dk1"/>
                </a:solidFill>
                <a:latin typeface="Work Sans"/>
                <a:ea typeface="Work Sans"/>
                <a:cs typeface="Work Sans"/>
                <a:sym typeface="Work Sans"/>
              </a:rPr>
              <a:t>, promouvant la collaboration et un </a:t>
            </a:r>
            <a:r>
              <a:rPr b="1" lang="en-US" sz="3200">
                <a:solidFill>
                  <a:schemeClr val="dk1"/>
                </a:solidFill>
                <a:latin typeface="Work Sans"/>
                <a:ea typeface="Work Sans"/>
                <a:cs typeface="Work Sans"/>
                <a:sym typeface="Work Sans"/>
              </a:rPr>
              <a:t>dialogue transparent parmi l’équipe</a:t>
            </a:r>
            <a:r>
              <a:rPr lang="en-US" sz="3200">
                <a:solidFill>
                  <a:schemeClr val="dk1"/>
                </a:solidFill>
                <a:latin typeface="Work Sans"/>
                <a:ea typeface="Work Sans"/>
                <a:cs typeface="Work Sans"/>
                <a:sym typeface="Work Sans"/>
              </a:rPr>
              <a:t> de développement. Chaque membre est invité à exprimer ses </a:t>
            </a:r>
            <a:r>
              <a:rPr b="1" lang="en-US" sz="3200">
                <a:solidFill>
                  <a:schemeClr val="dk1"/>
                </a:solidFill>
                <a:latin typeface="Work Sans"/>
                <a:ea typeface="Work Sans"/>
                <a:cs typeface="Work Sans"/>
                <a:sym typeface="Work Sans"/>
              </a:rPr>
              <a:t>remarques</a:t>
            </a:r>
            <a:r>
              <a:rPr lang="en-US" sz="3200">
                <a:solidFill>
                  <a:schemeClr val="dk1"/>
                </a:solidFill>
                <a:latin typeface="Work Sans"/>
                <a:ea typeface="Work Sans"/>
                <a:cs typeface="Work Sans"/>
                <a:sym typeface="Work Sans"/>
              </a:rPr>
              <a:t>, à signaler les </a:t>
            </a:r>
            <a:r>
              <a:rPr b="1" lang="en-US" sz="3200">
                <a:solidFill>
                  <a:schemeClr val="dk1"/>
                </a:solidFill>
                <a:latin typeface="Work Sans"/>
                <a:ea typeface="Work Sans"/>
                <a:cs typeface="Work Sans"/>
                <a:sym typeface="Work Sans"/>
              </a:rPr>
              <a:t>obstacles </a:t>
            </a:r>
            <a:r>
              <a:rPr lang="en-US" sz="3200">
                <a:solidFill>
                  <a:schemeClr val="dk1"/>
                </a:solidFill>
                <a:latin typeface="Work Sans"/>
                <a:ea typeface="Work Sans"/>
                <a:cs typeface="Work Sans"/>
                <a:sym typeface="Work Sans"/>
              </a:rPr>
              <a:t>rencontrés et à participer aux échanges pour </a:t>
            </a:r>
            <a:r>
              <a:rPr b="1" lang="en-US" sz="3200">
                <a:solidFill>
                  <a:schemeClr val="dk1"/>
                </a:solidFill>
                <a:latin typeface="Work Sans"/>
                <a:ea typeface="Work Sans"/>
                <a:cs typeface="Work Sans"/>
                <a:sym typeface="Work Sans"/>
              </a:rPr>
              <a:t>optimiser </a:t>
            </a:r>
            <a:r>
              <a:rPr b="1" lang="en-US" sz="3200">
                <a:solidFill>
                  <a:schemeClr val="dk1"/>
                </a:solidFill>
                <a:latin typeface="Work Sans"/>
                <a:ea typeface="Work Sans"/>
                <a:cs typeface="Work Sans"/>
                <a:sym typeface="Work Sans"/>
              </a:rPr>
              <a:t>notre méthode de travail</a:t>
            </a:r>
            <a:r>
              <a:rPr lang="en-US" sz="3200">
                <a:solidFill>
                  <a:schemeClr val="dk1"/>
                </a:solidFill>
                <a:latin typeface="Work Sans"/>
                <a:ea typeface="Work Sans"/>
                <a:cs typeface="Work Sans"/>
                <a:sym typeface="Work Sans"/>
              </a:rPr>
              <a:t>.</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p:txBody>
      </p:sp>
      <p:sp>
        <p:nvSpPr>
          <p:cNvPr id="181" name="Google Shape;181;p20"/>
          <p:cNvSpPr txBox="1"/>
          <p:nvPr/>
        </p:nvSpPr>
        <p:spPr>
          <a:xfrm>
            <a:off x="9158325" y="1638875"/>
            <a:ext cx="8442000" cy="81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Work Sans"/>
                <a:ea typeface="Work Sans"/>
                <a:cs typeface="Work Sans"/>
                <a:sym typeface="Work Sans"/>
              </a:rPr>
              <a:t>Exemple de réunion : </a:t>
            </a:r>
            <a:endParaRPr sz="22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Revue du Sprint Précédent (15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Présentation des fonctionnalités achevées.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Discussion sur les éventuels obstacles rencontrés.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Retours d'utilisateurs.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Planification du Sprint Actuel (20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Estimation des efforts pour les tâches planifiées.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Assignation des responsabilités.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Définition des objectifs du sprint.</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Points Bloquants (10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Identification des problèmes actuels.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Proposition de solutions ou demande de support.</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Améliorations Continues (10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Retours sur le processus de développement.</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Suggestions pour améliorer l'efficacité de l'équipe.</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Divers (5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Annonces générales.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Questions ou sujets divers.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Planification de la Prochaine Réunion (5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Choix de la date et de l'heure.</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Propositions d'ajustements à l'ordre du jour.</a:t>
            </a:r>
            <a:endParaRPr sz="2000">
              <a:solidFill>
                <a:schemeClr val="dk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p:nvPr/>
        </p:nvSpPr>
        <p:spPr>
          <a:xfrm>
            <a:off x="604050" y="2380825"/>
            <a:ext cx="17079900" cy="7541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21"/>
          <p:cNvSpPr/>
          <p:nvPr/>
        </p:nvSpPr>
        <p:spPr>
          <a:xfrm>
            <a:off x="716325" y="2278225"/>
            <a:ext cx="17079900" cy="7541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8" name="Google Shape;188;p21"/>
          <p:cNvSpPr txBox="1"/>
          <p:nvPr/>
        </p:nvSpPr>
        <p:spPr>
          <a:xfrm>
            <a:off x="1021947" y="8052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L’organisation</a:t>
            </a:r>
            <a:endParaRPr b="1">
              <a:latin typeface="Epilogue"/>
              <a:ea typeface="Epilogue"/>
              <a:cs typeface="Epilogue"/>
              <a:sym typeface="Epilogue"/>
            </a:endParaRPr>
          </a:p>
        </p:txBody>
      </p:sp>
      <p:sp>
        <p:nvSpPr>
          <p:cNvPr id="189" name="Google Shape;189;p21"/>
          <p:cNvSpPr txBox="1"/>
          <p:nvPr/>
        </p:nvSpPr>
        <p:spPr>
          <a:xfrm>
            <a:off x="1021950" y="2278100"/>
            <a:ext cx="16774200" cy="754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2800">
                <a:solidFill>
                  <a:schemeClr val="dk1"/>
                </a:solidFill>
                <a:latin typeface="Work Sans"/>
                <a:ea typeface="Work Sans"/>
                <a:cs typeface="Work Sans"/>
                <a:sym typeface="Work Sans"/>
              </a:rPr>
              <a:t>Team Développement</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1 binômes FrontEnd</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1 binômes BackEnd</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b="1" lang="en-US" sz="2800">
                <a:solidFill>
                  <a:schemeClr val="dk1"/>
                </a:solidFill>
                <a:latin typeface="Work Sans"/>
                <a:ea typeface="Work Sans"/>
                <a:cs typeface="Work Sans"/>
                <a:sym typeface="Work Sans"/>
              </a:rPr>
              <a:t>Temps estimé</a:t>
            </a:r>
            <a:endParaRPr b="1"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Environ 3 à 4 mois</a:t>
            </a:r>
            <a:endParaRPr sz="2800">
              <a:solidFill>
                <a:schemeClr val="dk1"/>
              </a:solidFill>
              <a:latin typeface="Work Sans"/>
              <a:ea typeface="Work Sans"/>
              <a:cs typeface="Work Sans"/>
              <a:sym typeface="Work Sans"/>
            </a:endParaRPr>
          </a:p>
          <a:p>
            <a:pPr indent="0" lvl="0" marL="0" rtl="0" algn="ctr">
              <a:lnSpc>
                <a:spcPct val="115000"/>
              </a:lnSpc>
              <a:spcBef>
                <a:spcPts val="0"/>
              </a:spcBef>
              <a:spcAft>
                <a:spcPts val="0"/>
              </a:spcAft>
              <a:buNone/>
            </a:pPr>
            <a:r>
              <a:rPr lang="en-US" sz="2800">
                <a:solidFill>
                  <a:schemeClr val="dk1"/>
                </a:solidFill>
                <a:latin typeface="Work Sans"/>
                <a:ea typeface="Work Sans"/>
                <a:cs typeface="Work Sans"/>
                <a:sym typeface="Work Sans"/>
              </a:rPr>
              <a:t>Avec des sprints de 2 semaines.</a:t>
            </a:r>
            <a:endParaRPr sz="2800">
              <a:solidFill>
                <a:schemeClr val="dk1"/>
              </a:solidFill>
              <a:latin typeface="Work Sans"/>
              <a:ea typeface="Work Sans"/>
              <a:cs typeface="Work Sans"/>
              <a:sym typeface="Work Sans"/>
            </a:endParaRPr>
          </a:p>
        </p:txBody>
      </p:sp>
      <p:sp>
        <p:nvSpPr>
          <p:cNvPr id="190" name="Google Shape;190;p21"/>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1" name="Google Shape;191;p21"/>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