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Epilogue" panose="020B0604020202020204" charset="0"/>
      <p:regular r:id="rId17"/>
      <p:bold r:id="rId18"/>
      <p:italic r:id="rId19"/>
      <p:boldItalic r:id="rId20"/>
    </p:embeddedFont>
    <p:embeddedFont>
      <p:font typeface="Montserrat" pitchFamily="2" charset="0"/>
      <p:regular r:id="rId21"/>
      <p:bold r:id="rId22"/>
      <p:italic r:id="rId23"/>
      <p:boldItalic r:id="rId24"/>
    </p:embeddedFont>
    <p:embeddedFont>
      <p:font typeface="Work Sans" pitchFamily="2" charset="0"/>
      <p:regular r:id="rId25"/>
      <p:bold r:id="rId26"/>
      <p:italic r:id="rId27"/>
      <p:boldItalic r:id="rId28"/>
    </p:embeddedFont>
    <p:embeddedFont>
      <p:font typeface="Work Sans ExtraLight"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b9cbdee98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40ad0cf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40ad0c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b40ad0cf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b40ad0cf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bb40ad0cf6_0_2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bb40ad0cf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bb40ad0cf6_0_2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bb40ad0cf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b40ad0cf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bb40ad0cf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40ad0cf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b40ad0c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b40ad0cf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b40ad0c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b40ad0cf6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b40ad0cf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40ad0cf6_0_2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b40ad0cf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b40ad0cf6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b40ad0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40ad0cf6_0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b40ad0cf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40ad0cf6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40ad0c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b40ad0cf6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b40ad0cf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1drv.ms/w/s!AoGdYf4JIIQshZYNUZeWLse6eXmccA?e=4auRkS" TargetMode="External"/><Relationship Id="rId7" Type="http://schemas.openxmlformats.org/officeDocument/2006/relationships/hyperlink" Target="https://www.figma.com/file/Q6NEUPqwz1U3HFaCaVoF7N/Maquette-desktop---Menu-Maker-by-Qwenta?type=design&amp;node-id=0-6&amp;mode=desig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feedly.com/i/collection/content/user/2a9d3dd4-8035-418d-bfc4-c7cae35fb9d9/category/global.all" TargetMode="External"/><Relationship Id="rId5" Type="http://schemas.openxmlformats.org/officeDocument/2006/relationships/hyperlink" Target="https://course.oc-static.com/projects/D%C3%A9veloppeur+Web/IW_P7+solution+technique+Menu+Maker+Qwenta/Menu+Maker+by+Qwenta+%E2%80%93+Spe%CC%81cifications+fonctionnelles.pdf" TargetMode="External"/><Relationship Id="rId4" Type="http://schemas.openxmlformats.org/officeDocument/2006/relationships/hyperlink" Target="https://pierre-sourice.notion.site/c412bf65a8aa469e8ac9346ff02841d2?v=9c7fb42d6e974e2fa623702136393766&amp;pv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1drv.ms/w/s!AoGdYf4JIIQshZYNUZeWLse6eXmccA?e=PBmCh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2618100" y="3131575"/>
            <a:ext cx="8650500" cy="37371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a:solidFill>
                  <a:srgbClr val="0B1320"/>
                </a:solidFill>
                <a:latin typeface="Montserrat"/>
                <a:ea typeface="Montserrat"/>
                <a:cs typeface="Montserrat"/>
                <a:sym typeface="Montserrat"/>
              </a:rPr>
              <a:t>Solution Technique</a:t>
            </a:r>
            <a:endParaRPr sz="11036">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w="28575" cap="flat" cmpd="sng">
            <a:solidFill>
              <a:srgbClr val="C5A073"/>
            </a:solidFill>
            <a:prstDash val="solid"/>
            <a:round/>
            <a:headEnd type="none" w="sm" len="sm"/>
            <a:tailEnd type="none" w="sm" len="sm"/>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Les différents collaborateurs</a:t>
            </a:r>
            <a:endParaRPr b="1">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Qwenta</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John, chef de projet</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Webgencia</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Issam, gestion de projet</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Soufiane, product owner</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Backend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Frontend</a:t>
            </a:r>
            <a:endParaRPr sz="2800">
              <a:solidFill>
                <a:schemeClr val="dk1"/>
              </a:solidFill>
              <a:latin typeface="Work Sans"/>
              <a:ea typeface="Work Sans"/>
              <a:cs typeface="Work Sans"/>
              <a:sym typeface="Work Sans"/>
            </a:endParaRPr>
          </a:p>
        </p:txBody>
      </p:sp>
      <p:sp>
        <p:nvSpPr>
          <p:cNvPr id="200" name="Google Shape;200;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3"/>
          <p:cNvPicPr preferRelativeResize="0"/>
          <p:nvPr/>
        </p:nvPicPr>
        <p:blipFill>
          <a:blip r:embed="rId3">
            <a:alphaModFix/>
          </a:blip>
          <a:stretch>
            <a:fillRect/>
          </a:stretch>
        </p:blipFill>
        <p:spPr>
          <a:xfrm>
            <a:off x="716325" y="1618000"/>
            <a:ext cx="17079900" cy="8623348"/>
          </a:xfrm>
          <a:prstGeom prst="rect">
            <a:avLst/>
          </a:prstGeom>
          <a:noFill/>
          <a:ln>
            <a:noFill/>
          </a:ln>
        </p:spPr>
      </p:pic>
      <p:sp>
        <p:nvSpPr>
          <p:cNvPr id="208" name="Google Shape;208;p23"/>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9" name="Google Shape;209;p23"/>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 Kanban</a:t>
            </a:r>
            <a:endParaRPr b="1">
              <a:latin typeface="Epilogue"/>
              <a:ea typeface="Epilogue"/>
              <a:cs typeface="Epilogue"/>
              <a:sym typeface="Epilogue"/>
            </a:endParaRPr>
          </a:p>
        </p:txBody>
      </p:sp>
      <p:sp>
        <p:nvSpPr>
          <p:cNvPr id="210" name="Google Shape;210;p2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1" name="Google Shape;211;p23"/>
          <p:cNvPicPr preferRelativeResize="0"/>
          <p:nvPr/>
        </p:nvPicPr>
        <p:blipFill>
          <a:blip r:embed="rId4">
            <a:alphaModFix/>
          </a:blip>
          <a:stretch>
            <a:fillRect/>
          </a:stretch>
        </p:blipFill>
        <p:spPr>
          <a:xfrm>
            <a:off x="0" y="0"/>
            <a:ext cx="1454400" cy="666550"/>
          </a:xfrm>
          <a:prstGeom prst="rect">
            <a:avLst/>
          </a:prstGeom>
          <a:noFill/>
          <a:ln>
            <a:noFill/>
          </a:ln>
        </p:spPr>
      </p:pic>
      <p:sp>
        <p:nvSpPr>
          <p:cNvPr id="212" name="Google Shape;212;p23"/>
          <p:cNvSpPr txBox="1"/>
          <p:nvPr/>
        </p:nvSpPr>
        <p:spPr>
          <a:xfrm>
            <a:off x="9748675" y="3429000"/>
            <a:ext cx="8047500" cy="639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Kanban, utilisé sur Notion, est un système de gestion des tâches visuel qui offre une représentation claire, une organisation et un suivi en temps réel du flux de travail d’une équipe. Il présente les tâches sous forme de cartes, permettant une visualisation rapide de l’avancement global du projet.</a:t>
            </a:r>
            <a:endParaRPr sz="2800">
              <a:solidFill>
                <a:schemeClr val="lt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endParaRPr sz="2800">
              <a:solidFill>
                <a:schemeClr val="lt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Il encourage une gestion harmonieuse des tâches en limitant le volume de travail en cours à chaque phase, prévenant ainsi la surcharge et optimisant l’efficacité.</a:t>
            </a:r>
            <a:endParaRPr sz="32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8" name="Google Shape;218;p2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9" name="Google Shape;219;p2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veille informationnelle</a:t>
            </a:r>
            <a:endParaRPr b="1">
              <a:latin typeface="Epilogue"/>
              <a:ea typeface="Epilogue"/>
              <a:cs typeface="Epilogue"/>
              <a:sym typeface="Epilogue"/>
            </a:endParaRPr>
          </a:p>
        </p:txBody>
      </p:sp>
      <p:sp>
        <p:nvSpPr>
          <p:cNvPr id="220" name="Google Shape;220;p24"/>
          <p:cNvSpPr txBox="1"/>
          <p:nvPr/>
        </p:nvSpPr>
        <p:spPr>
          <a:xfrm>
            <a:off x="7736025" y="2278100"/>
            <a:ext cx="100602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La veille informationnelle est une pratique essentielle qui vise à maintenir une connaissance à jour des développements, des tendances émergentes et des informations nouvelles et pertinentes dans un domaine spécifique. </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En fournissant un flux constant d'informations actualisées, elle favorise la prise de décisions éclairées basées sur les données les plus récentes. </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De plus, elle permet une mise à jour constante des connaissances professionnelles, permettant ainsi de rester compétitif et pertinent dans votre domaine. C'est un outil précieux pour toute personne cherchant à rester à la pointe de son domaine d'expertise.</a:t>
            </a:r>
            <a:endParaRPr sz="2800">
              <a:solidFill>
                <a:schemeClr val="dk1"/>
              </a:solidFill>
              <a:latin typeface="Work Sans"/>
              <a:ea typeface="Work Sans"/>
              <a:cs typeface="Work Sans"/>
              <a:sym typeface="Work Sans"/>
            </a:endParaRPr>
          </a:p>
        </p:txBody>
      </p:sp>
      <p:sp>
        <p:nvSpPr>
          <p:cNvPr id="221" name="Google Shape;221;p2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22" name="Google Shape;222;p2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23" name="Google Shape;223;p24"/>
          <p:cNvPicPr preferRelativeResize="0"/>
          <p:nvPr/>
        </p:nvPicPr>
        <p:blipFill rotWithShape="1">
          <a:blip r:embed="rId4">
            <a:alphaModFix/>
          </a:blip>
          <a:srcRect r="35562"/>
          <a:stretch/>
        </p:blipFill>
        <p:spPr>
          <a:xfrm>
            <a:off x="830625" y="2380825"/>
            <a:ext cx="6630676" cy="7327899"/>
          </a:xfrm>
          <a:prstGeom prst="rect">
            <a:avLst/>
          </a:prstGeom>
          <a:solidFill>
            <a:schemeClr val="lt1"/>
          </a:solidFill>
          <a:ln w="9525" cap="flat" cmpd="sng">
            <a:solidFill>
              <a:srgbClr val="C5A073"/>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9" name="Google Shape;229;p25"/>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0" name="Google Shape;230;p2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1" name="Google Shape;231;p25"/>
          <p:cNvSpPr txBox="1"/>
          <p:nvPr/>
        </p:nvSpPr>
        <p:spPr>
          <a:xfrm>
            <a:off x="716325" y="2278100"/>
            <a:ext cx="4443300" cy="7525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du site “Menu maker by Qwenta” est </a:t>
            </a:r>
            <a:r>
              <a:rPr lang="en-US" sz="2700" b="1">
                <a:solidFill>
                  <a:schemeClr val="dk1"/>
                </a:solidFill>
                <a:latin typeface="Work Sans"/>
                <a:ea typeface="Work Sans"/>
                <a:cs typeface="Work Sans"/>
                <a:sym typeface="Work Sans"/>
              </a:rPr>
              <a:t>pensée de façon intuitive</a:t>
            </a:r>
            <a:r>
              <a:rPr lang="en-US" sz="2700">
                <a:solidFill>
                  <a:schemeClr val="dk1"/>
                </a:solidFill>
                <a:latin typeface="Work Sans"/>
                <a:ea typeface="Work Sans"/>
                <a:cs typeface="Work Sans"/>
                <a:sym typeface="Work Sans"/>
              </a:rPr>
              <a:t>, permettant une navigation aisée pour les restaurateurs. Elle est organisée en sections essentielles comme l'élaboration de menus, la personnalisation de l'apparence, et la manipulation des fonctionnalités sophistiquées.</a:t>
            </a:r>
            <a:endParaRPr sz="2700">
              <a:solidFill>
                <a:schemeClr val="dk1"/>
              </a:solidFill>
              <a:latin typeface="Work Sans"/>
              <a:ea typeface="Work Sans"/>
              <a:cs typeface="Work Sans"/>
              <a:sym typeface="Work Sans"/>
            </a:endParaRPr>
          </a:p>
        </p:txBody>
      </p:sp>
      <p:sp>
        <p:nvSpPr>
          <p:cNvPr id="232" name="Google Shape;232;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33" name="Google Shape;233;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4" name="Google Shape;234;p25"/>
          <p:cNvPicPr preferRelativeResize="0"/>
          <p:nvPr/>
        </p:nvPicPr>
        <p:blipFill rotWithShape="1">
          <a:blip r:embed="rId4">
            <a:alphaModFix/>
          </a:blip>
          <a:srcRect b="3614"/>
          <a:stretch/>
        </p:blipFill>
        <p:spPr>
          <a:xfrm>
            <a:off x="5159725" y="2293750"/>
            <a:ext cx="12636500" cy="7525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26"/>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1" name="Google Shape;241;p2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2" name="Google Shape;242;p26"/>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techniques </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3"/>
              </a:rPr>
              <a:t>Sourice_Pierre_2_spécifications techniques_08022024.docx</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Kanban</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4"/>
              </a:rPr>
              <a:t>https://pierre-sourice.notion.site/c412bf65a8aa469e8ac9346ff02841d2?v=9c7fb42d6e974e2fa623702136393766&amp;pvs=4</a:t>
            </a:r>
            <a:endParaRPr lang="en-US" sz="1100" u="sng" dirty="0">
              <a:solidFill>
                <a:schemeClr val="hlink"/>
              </a:solidFill>
            </a:endParaRPr>
          </a:p>
          <a:p>
            <a:pPr marL="0" lvl="0" indent="0" algn="ctr" rtl="0">
              <a:lnSpc>
                <a:spcPct val="115000"/>
              </a:lnSpc>
              <a:spcBef>
                <a:spcPts val="0"/>
              </a:spcBef>
              <a:spcAft>
                <a:spcPts val="0"/>
              </a:spcAft>
              <a:buNone/>
            </a:pP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fonctionnelles</a:t>
            </a:r>
            <a:endParaRPr sz="1100" u="sng" dirty="0">
              <a:solidFill>
                <a:schemeClr val="hlink"/>
              </a:solidFill>
            </a:endParaRPr>
          </a:p>
          <a:p>
            <a:pPr marL="0" lvl="0" indent="0" algn="ctr" rtl="0">
              <a:lnSpc>
                <a:spcPct val="115000"/>
              </a:lnSpc>
              <a:spcBef>
                <a:spcPts val="0"/>
              </a:spcBef>
              <a:spcAft>
                <a:spcPts val="0"/>
              </a:spcAft>
              <a:buNone/>
            </a:pPr>
            <a:endParaRPr sz="1100" u="sng" dirty="0">
              <a:solidFill>
                <a:schemeClr val="hlink"/>
              </a:solidFill>
            </a:endParaRPr>
          </a:p>
          <a:p>
            <a:pPr marL="0" lvl="0" indent="0" algn="ctr" rtl="0">
              <a:lnSpc>
                <a:spcPct val="115000"/>
              </a:lnSpc>
              <a:spcBef>
                <a:spcPts val="0"/>
              </a:spcBef>
              <a:spcAft>
                <a:spcPts val="0"/>
              </a:spcAft>
              <a:buNone/>
            </a:pPr>
            <a:r>
              <a:rPr lang="en-US" sz="1100" u="sng" dirty="0">
                <a:solidFill>
                  <a:schemeClr val="hlink"/>
                </a:solidFill>
                <a:hlinkClick r:id="rId5"/>
              </a:rPr>
              <a:t>Menu+Maker+by+Qwenta+–+Spécifications+fonctionnelles.pdf (oc-static.com)</a:t>
            </a:r>
            <a:endParaRPr sz="1100" u="sng" dirty="0">
              <a:solidFill>
                <a:schemeClr val="hlink"/>
              </a:solidFill>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Veille</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informationnelle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6"/>
              </a:rPr>
              <a:t>All Personal Feeds (feedly.com)</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a:solidFill>
                  <a:schemeClr val="dk1"/>
                </a:solidFill>
                <a:latin typeface="Work Sans"/>
                <a:ea typeface="Work Sans"/>
                <a:cs typeface="Work Sans"/>
                <a:sym typeface="Work Sans"/>
              </a:rPr>
              <a:t>Maquette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1100" u="sng" dirty="0">
                <a:solidFill>
                  <a:schemeClr val="hlink"/>
                </a:solidFill>
                <a:hlinkClick r:id="rId7"/>
              </a:rPr>
              <a:t>Maquette desktop - Menu Maker by </a:t>
            </a:r>
            <a:r>
              <a:rPr lang="en-US" sz="1100" u="sng" dirty="0" err="1">
                <a:solidFill>
                  <a:schemeClr val="hlink"/>
                </a:solidFill>
                <a:hlinkClick r:id="rId7"/>
              </a:rPr>
              <a:t>Qwenta</a:t>
            </a:r>
            <a:r>
              <a:rPr lang="en-US" sz="1100" u="sng" dirty="0">
                <a:solidFill>
                  <a:schemeClr val="hlink"/>
                </a:solidFill>
                <a:hlinkClick r:id="rId7"/>
              </a:rPr>
              <a:t> – Figma</a:t>
            </a:r>
            <a:endParaRPr sz="2800" b="1" dirty="0">
              <a:solidFill>
                <a:schemeClr val="dk1"/>
              </a:solidFill>
              <a:latin typeface="Work Sans"/>
              <a:ea typeface="Work Sans"/>
              <a:cs typeface="Work Sans"/>
              <a:sym typeface="Work Sans"/>
            </a:endParaRPr>
          </a:p>
        </p:txBody>
      </p:sp>
      <p:sp>
        <p:nvSpPr>
          <p:cNvPr id="243" name="Google Shape;243;p2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44" name="Google Shape;244;p26"/>
          <p:cNvPicPr preferRelativeResize="0"/>
          <p:nvPr/>
        </p:nvPicPr>
        <p:blipFill>
          <a:blip r:embed="rId8">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 site</a:t>
            </a:r>
            <a:endParaRPr b="1">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Le but du site “Menu maker by Qwenta” est de proposer une interface conviviale qui permet aux restaurateurs de concevoir, personnaliser et diffuser leurs menus de manière efficace. En privilégiant la simplicité d’utilisation.</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Le site a pour ambition de faciliter la création de menus en proposant des fonctionnalités comme la création de catégories et de plats, la personnalisation du style du menu, l’exportation en PDF, l’impression, et la possibilité de partager les menus sur des plateformes populaires comme Deliveroo et Instagram.</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Avec ces fonctionnalités, “Menu maker by Qwenta” cherche à améliorer la gestion des menus pour les restaurateurs, renforçant ainsi leur visibilité en ligne et simplifiant la communication visuelle avec leurs clients.</a:t>
            </a:r>
            <a:endParaRPr sz="2800">
              <a:solidFill>
                <a:schemeClr val="dk1"/>
              </a:solidFill>
              <a:latin typeface="Work Sans"/>
              <a:ea typeface="Work Sans"/>
              <a:cs typeface="Work Sans"/>
              <a:sym typeface="Work Sans"/>
            </a:endParaRPr>
          </a:p>
        </p:txBody>
      </p:sp>
      <p:sp>
        <p:nvSpPr>
          <p:cNvPr id="105" name="Google Shape;105;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w="9525" cap="flat" cmpd="sng">
            <a:solidFill>
              <a:srgbClr val="C5A073"/>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3" name="Google Shape;113;p15"/>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4" name="Google Shape;114;p1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Veille informationnelle</a:t>
            </a:r>
            <a:endParaRPr b="1">
              <a:latin typeface="Epilogue"/>
              <a:ea typeface="Epilogue"/>
              <a:cs typeface="Epilogue"/>
              <a:sym typeface="Epilogue"/>
            </a:endParaRPr>
          </a:p>
        </p:txBody>
      </p:sp>
      <p:sp>
        <p:nvSpPr>
          <p:cNvPr id="115" name="Google Shape;115;p15"/>
          <p:cNvSpPr txBox="1"/>
          <p:nvPr/>
        </p:nvSpPr>
        <p:spPr>
          <a:xfrm>
            <a:off x="716325" y="2278100"/>
            <a:ext cx="17079900" cy="6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L’application d’une veille informationnelle rigoureuse a été cruciale dans la formulation des spécifications techniques du projet “Menu maker by Qwenta”.</a:t>
            </a:r>
            <a:endParaRPr sz="32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endParaRPr sz="32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3200">
                <a:solidFill>
                  <a:schemeClr val="dk1"/>
                </a:solidFill>
                <a:latin typeface="Work Sans"/>
                <a:ea typeface="Work Sans"/>
                <a:cs typeface="Work Sans"/>
                <a:sym typeface="Work Sans"/>
              </a:rPr>
              <a:t>La veille informationnelle nous a permis d’acquérir une connaissance approfondie des avancées récentes en matière de langages de programmation, de frameworks front-end et back-end, ainsi que des meilleures pratiques pour la sécurité des applications web. </a:t>
            </a:r>
            <a:endParaRPr sz="32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32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3200">
                <a:solidFill>
                  <a:schemeClr val="dk1"/>
                </a:solidFill>
                <a:latin typeface="Work Sans"/>
                <a:ea typeface="Work Sans"/>
                <a:cs typeface="Work Sans"/>
                <a:sym typeface="Work Sans"/>
              </a:rPr>
              <a:t>Ces informations à jour et pertinentes ont été judicieusement intégrées dans les spécifications techniques, assurant ainsi que le projet “Menu maker by Qwenta” utilise les technologies les plus efficaces possible et les méthodes les plus innovantes pour répondre aux attentes et aux besoins du marché</a:t>
            </a:r>
            <a:endParaRPr sz="3200">
              <a:solidFill>
                <a:schemeClr val="dk1"/>
              </a:solidFill>
              <a:latin typeface="Work Sans"/>
              <a:ea typeface="Work Sans"/>
              <a:cs typeface="Work Sans"/>
              <a:sym typeface="Work Sans"/>
            </a:endParaRPr>
          </a:p>
        </p:txBody>
      </p:sp>
      <p:sp>
        <p:nvSpPr>
          <p:cNvPr id="116" name="Google Shape;116;p1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17" name="Google Shape;117;p15"/>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27" name="Google Shape;127;p16">
            <a:hlinkClick r:id="rId4"/>
          </p:cNvPr>
          <p:cNvPicPr preferRelativeResize="0"/>
          <p:nvPr/>
        </p:nvPicPr>
        <p:blipFill>
          <a:blip r:embed="rId5">
            <a:alphaModFix/>
          </a:blip>
          <a:stretch>
            <a:fillRect/>
          </a:stretch>
        </p:blipFill>
        <p:spPr>
          <a:xfrm>
            <a:off x="4968923" y="2329525"/>
            <a:ext cx="8350151" cy="6864900"/>
          </a:xfrm>
          <a:prstGeom prst="rect">
            <a:avLst/>
          </a:prstGeom>
          <a:noFill/>
          <a:ln>
            <a:noFill/>
          </a:ln>
        </p:spPr>
      </p:pic>
      <p:sp>
        <p:nvSpPr>
          <p:cNvPr id="128" name="Google Shape;128;p16"/>
          <p:cNvSpPr txBox="1"/>
          <p:nvPr/>
        </p:nvSpPr>
        <p:spPr>
          <a:xfrm>
            <a:off x="718950" y="9452563"/>
            <a:ext cx="16850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C5A073"/>
                </a:solidFill>
                <a:latin typeface="Work Sans ExtraLight"/>
                <a:ea typeface="Work Sans ExtraLight"/>
                <a:cs typeface="Work Sans ExtraLight"/>
                <a:sym typeface="Work Sans ExtraLight"/>
              </a:rPr>
              <a:t>lien : </a:t>
            </a:r>
            <a:r>
              <a:rPr lang="en-US" sz="1300" u="sng">
                <a:solidFill>
                  <a:srgbClr val="C5A073"/>
                </a:solidFill>
                <a:latin typeface="Work Sans ExtraLight"/>
                <a:ea typeface="Work Sans ExtraLight"/>
                <a:cs typeface="Work Sans ExtraLight"/>
                <a:sym typeface="Work Sans ExtraLight"/>
                <a:hlinkClick r:id="rId4">
                  <a:extLst>
                    <a:ext uri="{A12FA001-AC4F-418D-AE19-62706E023703}">
                      <ahyp:hlinkClr xmlns:ahyp="http://schemas.microsoft.com/office/drawing/2018/hyperlinkcolor" val="tx"/>
                    </a:ext>
                  </a:extLst>
                </a:hlinkClick>
              </a:rPr>
              <a:t>Sourice_Pierre_2_spécifications techniques_08022024.docx</a:t>
            </a:r>
            <a:endParaRPr sz="1300">
              <a:solidFill>
                <a:srgbClr val="C5A073"/>
              </a:solidFill>
              <a:latin typeface="Work Sans ExtraLight"/>
              <a:ea typeface="Work Sans ExtraLight"/>
              <a:cs typeface="Work Sans ExtraLight"/>
              <a:sym typeface="Work Sans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technique de </a:t>
            </a:r>
            <a:r>
              <a:rPr lang="en-US" sz="2600">
                <a:solidFill>
                  <a:schemeClr val="dk1"/>
                </a:solidFill>
                <a:latin typeface="Work Sans"/>
                <a:ea typeface="Work Sans"/>
                <a:cs typeface="Work Sans"/>
                <a:sym typeface="Work Sans"/>
              </a:rPr>
              <a:t>“Menu maker by Qwenta”</a:t>
            </a:r>
            <a:r>
              <a:rPr lang="en-US" sz="2700">
                <a:solidFill>
                  <a:schemeClr val="dk1"/>
                </a:solidFill>
                <a:latin typeface="Work Sans"/>
                <a:ea typeface="Work Sans"/>
                <a:cs typeface="Work Sans"/>
                <a:sym typeface="Work Sans"/>
              </a:rPr>
              <a:t> est basée sur une stratégie moderne et évolutive, intégrant des technologies solides pour garantir la performance et la sécurité. </a:t>
            </a:r>
            <a:endParaRPr sz="27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Avec une interface utilisateur dynamique construite sur React.js et Material-UI, et un back-end stable propulsé par Node.js et Express.js, soutenu par une base de données MongoDB, cette structure offre une expérience utilisateur sans heurts et une gestion efficace des données. </a:t>
            </a:r>
            <a:endParaRPr sz="27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p:txBody>
      </p:sp>
      <p:sp>
        <p:nvSpPr>
          <p:cNvPr id="137" name="Google Shape;137;p17"/>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10003850" y="5618500"/>
            <a:ext cx="2847050" cy="2847050"/>
          </a:xfrm>
          <a:prstGeom prst="rect">
            <a:avLst/>
          </a:prstGeom>
          <a:noFill/>
          <a:ln>
            <a:noFill/>
          </a:ln>
        </p:spPr>
      </p:pic>
      <p:pic>
        <p:nvPicPr>
          <p:cNvPr id="157" name="Google Shape;157;p18"/>
          <p:cNvPicPr preferRelativeResize="0"/>
          <p:nvPr/>
        </p:nvPicPr>
        <p:blipFill>
          <a:blip r:embed="rId10">
            <a:alphaModFix/>
          </a:blip>
          <a:stretch>
            <a:fillRect/>
          </a:stretch>
        </p:blipFill>
        <p:spPr>
          <a:xfrm>
            <a:off x="10253050" y="2828375"/>
            <a:ext cx="2348650" cy="2348650"/>
          </a:xfrm>
          <a:prstGeom prst="rect">
            <a:avLst/>
          </a:prstGeom>
          <a:solidFill>
            <a:schemeClr val="lt1"/>
          </a:solidFill>
          <a:ln>
            <a:noFill/>
          </a:ln>
        </p:spPr>
      </p:pic>
      <p:pic>
        <p:nvPicPr>
          <p:cNvPr id="158" name="Google Shape;158;p18"/>
          <p:cNvPicPr preferRelativeResize="0"/>
          <p:nvPr/>
        </p:nvPicPr>
        <p:blipFill>
          <a:blip r:embed="rId11">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2">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3">
            <a:alphaModFix/>
          </a:blip>
          <a:stretch>
            <a:fillRect/>
          </a:stretch>
        </p:blipFill>
        <p:spPr>
          <a:xfrm>
            <a:off x="1413750" y="2579174"/>
            <a:ext cx="3211827" cy="1188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 réunion adoptera une </a:t>
            </a:r>
            <a:r>
              <a:rPr lang="en-US" sz="3200" b="1">
                <a:solidFill>
                  <a:schemeClr val="dk1"/>
                </a:solidFill>
                <a:latin typeface="Work Sans"/>
                <a:ea typeface="Work Sans"/>
                <a:cs typeface="Work Sans"/>
                <a:sym typeface="Work Sans"/>
              </a:rPr>
              <a:t>méthode agile</a:t>
            </a:r>
            <a:r>
              <a:rPr lang="en-US" sz="3200">
                <a:solidFill>
                  <a:schemeClr val="dk1"/>
                </a:solidFill>
                <a:latin typeface="Work Sans"/>
                <a:ea typeface="Work Sans"/>
                <a:cs typeface="Work Sans"/>
                <a:sym typeface="Work Sans"/>
              </a:rPr>
              <a:t>, promouvant la collaboration et un </a:t>
            </a:r>
            <a:r>
              <a:rPr lang="en-US" sz="3200" b="1">
                <a:solidFill>
                  <a:schemeClr val="dk1"/>
                </a:solidFill>
                <a:latin typeface="Work Sans"/>
                <a:ea typeface="Work Sans"/>
                <a:cs typeface="Work Sans"/>
                <a:sym typeface="Work Sans"/>
              </a:rPr>
              <a:t>dialogue transparent parmi l’équipe</a:t>
            </a:r>
            <a:r>
              <a:rPr lang="en-US" sz="3200">
                <a:solidFill>
                  <a:schemeClr val="dk1"/>
                </a:solidFill>
                <a:latin typeface="Work Sans"/>
                <a:ea typeface="Work Sans"/>
                <a:cs typeface="Work Sans"/>
                <a:sym typeface="Work Sans"/>
              </a:rPr>
              <a:t> de développement. Chaque membre est invité à exprimer ses </a:t>
            </a:r>
            <a:r>
              <a:rPr lang="en-US" sz="3200" b="1">
                <a:solidFill>
                  <a:schemeClr val="dk1"/>
                </a:solidFill>
                <a:latin typeface="Work Sans"/>
                <a:ea typeface="Work Sans"/>
                <a:cs typeface="Work Sans"/>
                <a:sym typeface="Work Sans"/>
              </a:rPr>
              <a:t>remarques</a:t>
            </a:r>
            <a:r>
              <a:rPr lang="en-US" sz="3200">
                <a:solidFill>
                  <a:schemeClr val="dk1"/>
                </a:solidFill>
                <a:latin typeface="Work Sans"/>
                <a:ea typeface="Work Sans"/>
                <a:cs typeface="Work Sans"/>
                <a:sym typeface="Work Sans"/>
              </a:rPr>
              <a:t>, à signaler les </a:t>
            </a:r>
            <a:r>
              <a:rPr lang="en-US" sz="3200" b="1">
                <a:solidFill>
                  <a:schemeClr val="dk1"/>
                </a:solidFill>
                <a:latin typeface="Work Sans"/>
                <a:ea typeface="Work Sans"/>
                <a:cs typeface="Work Sans"/>
                <a:sym typeface="Work Sans"/>
              </a:rPr>
              <a:t>obstacles </a:t>
            </a:r>
            <a:r>
              <a:rPr lang="en-US" sz="3200">
                <a:solidFill>
                  <a:schemeClr val="dk1"/>
                </a:solidFill>
                <a:latin typeface="Work Sans"/>
                <a:ea typeface="Work Sans"/>
                <a:cs typeface="Work Sans"/>
                <a:sym typeface="Work Sans"/>
              </a:rPr>
              <a:t>rencontrés et à participer aux échanges pour </a:t>
            </a:r>
            <a:r>
              <a:rPr lang="en-US" sz="3200" b="1">
                <a:solidFill>
                  <a:schemeClr val="dk1"/>
                </a:solidFill>
                <a:latin typeface="Work Sans"/>
                <a:ea typeface="Work Sans"/>
                <a:cs typeface="Work Sans"/>
                <a:sym typeface="Work Sans"/>
              </a:rPr>
              <a:t>optimiser notre méthode de travail</a:t>
            </a:r>
            <a:r>
              <a:rPr lang="en-US" sz="3200">
                <a:solidFill>
                  <a:schemeClr val="dk1"/>
                </a:solidFill>
                <a:latin typeface="Work Sans"/>
                <a:ea typeface="Work Sans"/>
                <a:cs typeface="Work Sans"/>
                <a:sym typeface="Work Sans"/>
              </a:rPr>
              <a:t>.</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Work Sans"/>
                <a:ea typeface="Work Sans"/>
                <a:cs typeface="Work Sans"/>
                <a:sym typeface="Work Sans"/>
              </a:rPr>
              <a:t>Exemple de réunion : </a:t>
            </a:r>
            <a:endParaRPr sz="22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Revue du Sprint Précédent (15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Présentation des fonctionnalités achevées.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Discussion sur les éventuels obstacles rencontrés.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d'utilisateurs.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du Sprint Actuel (20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Estimation des efforts pour les tâches planifiées.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Assignation des responsabilités.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Définition des objectifs du sprint.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Points Bloquants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Identification des problèmes actuels.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 de solutions ou demande de support.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Améliorations Continues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sur le processus de développement.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Suggestions pour améliorer l'efficacité de l'équipe.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Divers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Annonces générales.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Questions ou sujets divers.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de la Prochaine Réunion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Choix de la date et de l'heure.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Propositions d'ajustements à l'ordre du jour.</a:t>
            </a:r>
            <a:endParaRPr sz="2000">
              <a:solidFill>
                <a:schemeClr val="dk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Team Développement</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FrontEnd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BackEnd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Temps estimé</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Environ 3 à 4 mois</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Avec des sprints de 2 semaines.</a:t>
            </a:r>
            <a:endParaRPr sz="2800">
              <a:solidFill>
                <a:schemeClr val="dk1"/>
              </a:solidFill>
              <a:latin typeface="Work Sans"/>
              <a:ea typeface="Work Sans"/>
              <a:cs typeface="Work Sans"/>
              <a:sym typeface="Work Sans"/>
            </a:endParaRPr>
          </a:p>
        </p:txBody>
      </p:sp>
      <p:sp>
        <p:nvSpPr>
          <p:cNvPr id="190" name="Google Shape;190;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Personnalisé</PresentationFormat>
  <Paragraphs>110</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Montserrat</vt:lpstr>
      <vt:lpstr>Calibri</vt:lpstr>
      <vt:lpstr>Arial</vt:lpstr>
      <vt:lpstr>Epilogue</vt:lpstr>
      <vt:lpstr>Work Sans</vt:lpstr>
      <vt:lpstr>Work Sans ExtraLight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1</cp:revision>
  <dcterms:modified xsi:type="dcterms:W3CDTF">2024-03-08T10:09:30Z</dcterms:modified>
</cp:coreProperties>
</file>