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4"/>
  </p:notesMasterIdLst>
  <p:sldIdLst>
    <p:sldId id="256" r:id="rId2"/>
    <p:sldId id="257" r:id="rId3"/>
    <p:sldId id="268" r:id="rId4"/>
    <p:sldId id="259" r:id="rId5"/>
    <p:sldId id="260" r:id="rId6"/>
    <p:sldId id="261" r:id="rId7"/>
    <p:sldId id="270" r:id="rId8"/>
    <p:sldId id="262" r:id="rId9"/>
    <p:sldId id="263" r:id="rId10"/>
    <p:sldId id="264" r:id="rId11"/>
    <p:sldId id="265" r:id="rId12"/>
    <p:sldId id="269" r:id="rId13"/>
  </p:sldIdLst>
  <p:sldSz cx="18288000" cy="10287000"/>
  <p:notesSz cx="6858000" cy="9144000"/>
  <p:embeddedFontLst>
    <p:embeddedFont>
      <p:font typeface="Epilogue" panose="020B0604020202020204" charset="0"/>
      <p:regular r:id="rId15"/>
      <p:bold r:id="rId16"/>
      <p:italic r:id="rId17"/>
      <p:boldItalic r:id="rId18"/>
    </p:embeddedFont>
    <p:embeddedFont>
      <p:font typeface="Montserrat" pitchFamily="2" charset="0"/>
      <p:regular r:id="rId19"/>
      <p:bold r:id="rId20"/>
      <p:italic r:id="rId21"/>
      <p:boldItalic r:id="rId22"/>
    </p:embeddedFont>
    <p:embeddedFont>
      <p:font typeface="Work Sans" pitchFamily="2" charset="0"/>
      <p:regular r:id="rId23"/>
      <p:bold r:id="rId24"/>
      <p:italic r:id="rId25"/>
      <p:boldItalic r:id="rId26"/>
    </p:embeddedFont>
    <p:embeddedFont>
      <p:font typeface="Work Sans ExtraLight"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172" autoAdjust="0"/>
  </p:normalViewPr>
  <p:slideViewPr>
    <p:cSldViewPr snapToGrid="0">
      <p:cViewPr varScale="1">
        <p:scale>
          <a:sx n="54" d="100"/>
          <a:sy n="54" d="100"/>
        </p:scale>
        <p:origin x="108" y="133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b9cbdee98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g2b9cbdee980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bb40ad0cf6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bb40ad0cf6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bb40ad0cf6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bb40ad0cf6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bb40ad0cf6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bb40ad0cf6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dk1"/>
                </a:solidFill>
                <a:latin typeface="Work Sans"/>
                <a:ea typeface="Work Sans"/>
                <a:cs typeface="Work Sans"/>
                <a:sym typeface="Work Sans"/>
              </a:rPr>
              <a:t>Le but du site : proposer </a:t>
            </a:r>
            <a:r>
              <a:rPr lang="en-US" sz="1100" dirty="0" err="1">
                <a:solidFill>
                  <a:schemeClr val="dk1"/>
                </a:solidFill>
                <a:latin typeface="Work Sans"/>
                <a:ea typeface="Work Sans"/>
                <a:cs typeface="Work Sans"/>
                <a:sym typeface="Work Sans"/>
              </a:rPr>
              <a:t>une</a:t>
            </a:r>
            <a:r>
              <a:rPr lang="en-US" sz="1100" dirty="0">
                <a:solidFill>
                  <a:schemeClr val="dk1"/>
                </a:solidFill>
                <a:latin typeface="Work Sans"/>
                <a:ea typeface="Work Sans"/>
                <a:cs typeface="Work Sans"/>
                <a:sym typeface="Work Sans"/>
              </a:rPr>
              <a:t> interface </a:t>
            </a:r>
            <a:r>
              <a:rPr lang="en-US" sz="1100" dirty="0" err="1">
                <a:solidFill>
                  <a:schemeClr val="dk1"/>
                </a:solidFill>
                <a:latin typeface="Work Sans"/>
                <a:ea typeface="Work Sans"/>
                <a:cs typeface="Work Sans"/>
                <a:sym typeface="Work Sans"/>
              </a:rPr>
              <a:t>conviviale</a:t>
            </a:r>
            <a:r>
              <a:rPr lang="en-US" sz="1100" dirty="0">
                <a:solidFill>
                  <a:schemeClr val="dk1"/>
                </a:solidFill>
                <a:latin typeface="Work Sans"/>
                <a:ea typeface="Work Sans"/>
                <a:cs typeface="Work Sans"/>
                <a:sym typeface="Work Sans"/>
              </a:rPr>
              <a:t> pour </a:t>
            </a:r>
            <a:r>
              <a:rPr lang="en-US" sz="1100" dirty="0" err="1">
                <a:solidFill>
                  <a:schemeClr val="dk1"/>
                </a:solidFill>
                <a:latin typeface="Work Sans"/>
                <a:ea typeface="Work Sans"/>
                <a:cs typeface="Work Sans"/>
                <a:sym typeface="Work Sans"/>
              </a:rPr>
              <a:t>permettre</a:t>
            </a:r>
            <a:r>
              <a:rPr lang="en-US" sz="1100" dirty="0">
                <a:solidFill>
                  <a:schemeClr val="dk1"/>
                </a:solidFill>
                <a:latin typeface="Work Sans"/>
                <a:ea typeface="Work Sans"/>
                <a:cs typeface="Work Sans"/>
                <a:sym typeface="Work Sans"/>
              </a:rPr>
              <a:t> aux restaurateurs de </a:t>
            </a:r>
            <a:r>
              <a:rPr lang="en-US" sz="1100" dirty="0" err="1">
                <a:solidFill>
                  <a:schemeClr val="dk1"/>
                </a:solidFill>
                <a:latin typeface="Work Sans"/>
                <a:ea typeface="Work Sans"/>
                <a:cs typeface="Work Sans"/>
                <a:sym typeface="Work Sans"/>
              </a:rPr>
              <a:t>concevoir</a:t>
            </a:r>
            <a:r>
              <a:rPr lang="en-US" sz="1100" dirty="0">
                <a:solidFill>
                  <a:schemeClr val="dk1"/>
                </a:solidFill>
                <a:latin typeface="Work Sans"/>
                <a:ea typeface="Work Sans"/>
                <a:cs typeface="Work Sans"/>
                <a:sym typeface="Work Sans"/>
              </a:rPr>
              <a:t>, </a:t>
            </a:r>
            <a:r>
              <a:rPr lang="en-US" sz="1100" dirty="0" err="1">
                <a:solidFill>
                  <a:schemeClr val="dk1"/>
                </a:solidFill>
                <a:latin typeface="Work Sans"/>
                <a:ea typeface="Work Sans"/>
                <a:cs typeface="Work Sans"/>
                <a:sym typeface="Work Sans"/>
              </a:rPr>
              <a:t>personnaliser</a:t>
            </a:r>
            <a:r>
              <a:rPr lang="en-US" sz="1100" dirty="0">
                <a:solidFill>
                  <a:schemeClr val="dk1"/>
                </a:solidFill>
                <a:latin typeface="Work Sans"/>
                <a:ea typeface="Work Sans"/>
                <a:cs typeface="Work Sans"/>
                <a:sym typeface="Work Sans"/>
              </a:rPr>
              <a:t> et diffuser </a:t>
            </a:r>
            <a:r>
              <a:rPr lang="en-US" sz="1100" dirty="0" err="1">
                <a:solidFill>
                  <a:schemeClr val="dk1"/>
                </a:solidFill>
                <a:latin typeface="Work Sans"/>
                <a:ea typeface="Work Sans"/>
                <a:cs typeface="Work Sans"/>
                <a:sym typeface="Work Sans"/>
              </a:rPr>
              <a:t>leurs</a:t>
            </a:r>
            <a:r>
              <a:rPr lang="en-US" sz="1100" dirty="0">
                <a:solidFill>
                  <a:schemeClr val="dk1"/>
                </a:solidFill>
                <a:latin typeface="Work Sans"/>
                <a:ea typeface="Work Sans"/>
                <a:cs typeface="Work Sans"/>
                <a:sym typeface="Work Sans"/>
              </a:rPr>
              <a:t> menus de manière </a:t>
            </a:r>
            <a:r>
              <a:rPr lang="en-US" sz="1100" dirty="0" err="1">
                <a:solidFill>
                  <a:schemeClr val="dk1"/>
                </a:solidFill>
                <a:latin typeface="Work Sans"/>
                <a:ea typeface="Work Sans"/>
                <a:cs typeface="Work Sans"/>
                <a:sym typeface="Work Sans"/>
              </a:rPr>
              <a:t>efficace</a:t>
            </a:r>
            <a:br>
              <a:rPr lang="en-US" sz="1100" dirty="0">
                <a:solidFill>
                  <a:schemeClr val="dk1"/>
                </a:solidFill>
                <a:latin typeface="Work Sans"/>
                <a:ea typeface="Work Sans"/>
                <a:cs typeface="Work Sans"/>
                <a:sym typeface="Work Sans"/>
              </a:rPr>
            </a:br>
            <a:br>
              <a:rPr lang="en-US" sz="1100" dirty="0">
                <a:solidFill>
                  <a:schemeClr val="dk1"/>
                </a:solidFill>
                <a:latin typeface="Work Sans"/>
                <a:ea typeface="Work Sans"/>
                <a:cs typeface="Work Sans"/>
                <a:sym typeface="Work Sans"/>
              </a:rPr>
            </a:br>
            <a:r>
              <a:rPr lang="en-US" sz="1100" dirty="0" err="1">
                <a:solidFill>
                  <a:schemeClr val="dk1"/>
                </a:solidFill>
                <a:latin typeface="Work Sans"/>
                <a:ea typeface="Work Sans"/>
                <a:cs typeface="Work Sans"/>
                <a:sym typeface="Work Sans"/>
              </a:rPr>
              <a:t>Fonctionnalités</a:t>
            </a:r>
            <a:r>
              <a:rPr lang="en-US" sz="1100" dirty="0">
                <a:solidFill>
                  <a:schemeClr val="dk1"/>
                </a:solidFill>
                <a:latin typeface="Work Sans"/>
                <a:ea typeface="Work Sans"/>
                <a:cs typeface="Work Sans"/>
                <a:sym typeface="Work Sans"/>
              </a:rPr>
              <a:t> : </a:t>
            </a:r>
            <a:br>
              <a:rPr lang="en-US" sz="1100" dirty="0">
                <a:solidFill>
                  <a:schemeClr val="dk1"/>
                </a:solidFill>
                <a:latin typeface="Work Sans"/>
                <a:ea typeface="Work Sans"/>
                <a:cs typeface="Work Sans"/>
                <a:sym typeface="Work Sans"/>
              </a:rPr>
            </a:br>
            <a:r>
              <a:rPr lang="en-US" sz="1100" dirty="0">
                <a:solidFill>
                  <a:schemeClr val="dk1"/>
                </a:solidFill>
                <a:latin typeface="Work Sans"/>
                <a:ea typeface="Work Sans"/>
                <a:cs typeface="Work Sans"/>
                <a:sym typeface="Work Sans"/>
              </a:rPr>
              <a:t>- </a:t>
            </a:r>
            <a:r>
              <a:rPr lang="en-US" sz="1100" dirty="0" err="1">
                <a:solidFill>
                  <a:schemeClr val="dk1"/>
                </a:solidFill>
                <a:latin typeface="Work Sans"/>
                <a:ea typeface="Work Sans"/>
                <a:cs typeface="Work Sans"/>
                <a:sym typeface="Work Sans"/>
              </a:rPr>
              <a:t>Création</a:t>
            </a:r>
            <a:r>
              <a:rPr lang="en-US" sz="1100" dirty="0">
                <a:solidFill>
                  <a:schemeClr val="dk1"/>
                </a:solidFill>
                <a:latin typeface="Work Sans"/>
                <a:ea typeface="Work Sans"/>
                <a:cs typeface="Work Sans"/>
                <a:sym typeface="Work Sans"/>
              </a:rPr>
              <a:t> de categories, de plats</a:t>
            </a:r>
            <a:br>
              <a:rPr lang="en-US" sz="1100" dirty="0">
                <a:solidFill>
                  <a:schemeClr val="dk1"/>
                </a:solidFill>
                <a:latin typeface="Work Sans"/>
                <a:ea typeface="Work Sans"/>
                <a:cs typeface="Work Sans"/>
                <a:sym typeface="Work Sans"/>
              </a:rPr>
            </a:br>
            <a:r>
              <a:rPr lang="en-US" sz="1100" dirty="0">
                <a:solidFill>
                  <a:schemeClr val="dk1"/>
                </a:solidFill>
                <a:latin typeface="Work Sans"/>
                <a:ea typeface="Work Sans"/>
                <a:cs typeface="Work Sans"/>
                <a:sym typeface="Work Sans"/>
              </a:rPr>
              <a:t>- </a:t>
            </a:r>
            <a:r>
              <a:rPr lang="en-US" sz="1100" dirty="0" err="1">
                <a:solidFill>
                  <a:schemeClr val="dk1"/>
                </a:solidFill>
                <a:latin typeface="Work Sans"/>
                <a:ea typeface="Work Sans"/>
                <a:cs typeface="Work Sans"/>
                <a:sym typeface="Work Sans"/>
              </a:rPr>
              <a:t>Personnaliser</a:t>
            </a:r>
            <a:r>
              <a:rPr lang="en-US" sz="1100" dirty="0">
                <a:solidFill>
                  <a:schemeClr val="dk1"/>
                </a:solidFill>
                <a:latin typeface="Work Sans"/>
                <a:ea typeface="Work Sans"/>
                <a:cs typeface="Work Sans"/>
                <a:sym typeface="Work Sans"/>
              </a:rPr>
              <a:t> le menu</a:t>
            </a:r>
            <a:br>
              <a:rPr lang="en-US" sz="1100" dirty="0">
                <a:solidFill>
                  <a:schemeClr val="dk1"/>
                </a:solidFill>
                <a:latin typeface="Work Sans"/>
                <a:ea typeface="Work Sans"/>
                <a:cs typeface="Work Sans"/>
                <a:sym typeface="Work Sans"/>
              </a:rPr>
            </a:br>
            <a:r>
              <a:rPr lang="en-US" sz="1100" dirty="0">
                <a:solidFill>
                  <a:schemeClr val="dk1"/>
                </a:solidFill>
                <a:latin typeface="Work Sans"/>
                <a:ea typeface="Work Sans"/>
                <a:cs typeface="Work Sans"/>
                <a:sym typeface="Work Sans"/>
              </a:rPr>
              <a:t>- Exporter </a:t>
            </a:r>
            <a:r>
              <a:rPr lang="en-US" sz="1100" dirty="0" err="1">
                <a:solidFill>
                  <a:schemeClr val="dk1"/>
                </a:solidFill>
                <a:latin typeface="Work Sans"/>
                <a:ea typeface="Work Sans"/>
                <a:cs typeface="Work Sans"/>
                <a:sym typeface="Work Sans"/>
              </a:rPr>
              <a:t>en</a:t>
            </a:r>
            <a:r>
              <a:rPr lang="en-US" sz="1100" dirty="0">
                <a:solidFill>
                  <a:schemeClr val="dk1"/>
                </a:solidFill>
                <a:latin typeface="Work Sans"/>
                <a:ea typeface="Work Sans"/>
                <a:cs typeface="Work Sans"/>
                <a:sym typeface="Work Sans"/>
              </a:rPr>
              <a:t> PDF</a:t>
            </a:r>
            <a:br>
              <a:rPr lang="en-US" sz="1100" dirty="0">
                <a:solidFill>
                  <a:schemeClr val="dk1"/>
                </a:solidFill>
                <a:latin typeface="Work Sans"/>
                <a:ea typeface="Work Sans"/>
                <a:cs typeface="Work Sans"/>
                <a:sym typeface="Work Sans"/>
              </a:rPr>
            </a:br>
            <a:r>
              <a:rPr lang="en-US" sz="1100" dirty="0">
                <a:solidFill>
                  <a:schemeClr val="dk1"/>
                </a:solidFill>
                <a:latin typeface="Work Sans"/>
                <a:ea typeface="Work Sans"/>
                <a:cs typeface="Work Sans"/>
                <a:sym typeface="Work Sans"/>
              </a:rPr>
              <a:t>- </a:t>
            </a:r>
            <a:r>
              <a:rPr lang="en-US" sz="1100" dirty="0" err="1">
                <a:solidFill>
                  <a:schemeClr val="dk1"/>
                </a:solidFill>
                <a:latin typeface="Work Sans"/>
                <a:ea typeface="Work Sans"/>
                <a:cs typeface="Work Sans"/>
                <a:sym typeface="Work Sans"/>
              </a:rPr>
              <a:t>L’imprimer</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bb40ad0cf6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bb40ad0cf6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dirty="0" err="1">
                <a:solidFill>
                  <a:schemeClr val="dk1"/>
                </a:solidFill>
                <a:latin typeface="Work Sans"/>
                <a:ea typeface="Work Sans"/>
                <a:cs typeface="Work Sans"/>
                <a:sym typeface="Work Sans"/>
              </a:rPr>
              <a:t>L’organization</a:t>
            </a:r>
            <a:r>
              <a:rPr lang="en-US" sz="1100" b="1" dirty="0">
                <a:solidFill>
                  <a:schemeClr val="dk1"/>
                </a:solidFill>
                <a:latin typeface="Work Sans"/>
                <a:ea typeface="Work Sans"/>
                <a:cs typeface="Work Sans"/>
                <a:sym typeface="Work Sans"/>
              </a:rPr>
              <a:t> du site </a:t>
            </a:r>
            <a:r>
              <a:rPr lang="en-US" sz="1100" b="1" dirty="0" err="1">
                <a:solidFill>
                  <a:schemeClr val="dk1"/>
                </a:solidFill>
                <a:latin typeface="Work Sans"/>
                <a:ea typeface="Work Sans"/>
                <a:cs typeface="Work Sans"/>
                <a:sym typeface="Work Sans"/>
              </a:rPr>
              <a:t>est</a:t>
            </a:r>
            <a:r>
              <a:rPr lang="en-US" sz="1100" b="1" dirty="0">
                <a:solidFill>
                  <a:schemeClr val="dk1"/>
                </a:solidFill>
                <a:latin typeface="Work Sans"/>
                <a:ea typeface="Work Sans"/>
                <a:cs typeface="Work Sans"/>
                <a:sym typeface="Work Sans"/>
              </a:rPr>
              <a:t> pensée de façon intuitive</a:t>
            </a:r>
            <a:r>
              <a:rPr lang="en-US" sz="1100" dirty="0">
                <a:solidFill>
                  <a:schemeClr val="dk1"/>
                </a:solidFill>
                <a:latin typeface="Work Sans"/>
                <a:ea typeface="Work Sans"/>
                <a:cs typeface="Work Sans"/>
                <a:sym typeface="Work Sans"/>
              </a:rPr>
              <a:t>, </a:t>
            </a:r>
            <a:br>
              <a:rPr lang="en-US" sz="1100" dirty="0">
                <a:solidFill>
                  <a:schemeClr val="dk1"/>
                </a:solidFill>
                <a:latin typeface="Work Sans"/>
                <a:ea typeface="Work Sans"/>
                <a:cs typeface="Work Sans"/>
                <a:sym typeface="Work Sans"/>
              </a:rPr>
            </a:br>
            <a:r>
              <a:rPr lang="en-US" sz="1100" dirty="0">
                <a:solidFill>
                  <a:schemeClr val="dk1"/>
                </a:solidFill>
                <a:latin typeface="Work Sans"/>
                <a:ea typeface="Work Sans"/>
                <a:cs typeface="Work Sans"/>
                <a:sym typeface="Work Sans"/>
              </a:rPr>
              <a:t>Elle </a:t>
            </a:r>
            <a:r>
              <a:rPr lang="en-US" sz="1100" dirty="0" err="1">
                <a:solidFill>
                  <a:schemeClr val="dk1"/>
                </a:solidFill>
                <a:latin typeface="Work Sans"/>
                <a:ea typeface="Work Sans"/>
                <a:cs typeface="Work Sans"/>
                <a:sym typeface="Work Sans"/>
              </a:rPr>
              <a:t>est</a:t>
            </a:r>
            <a:r>
              <a:rPr lang="en-US" sz="1100" dirty="0">
                <a:solidFill>
                  <a:schemeClr val="dk1"/>
                </a:solidFill>
                <a:latin typeface="Work Sans"/>
                <a:ea typeface="Work Sans"/>
                <a:cs typeface="Work Sans"/>
                <a:sym typeface="Work Sans"/>
              </a:rPr>
              <a:t> </a:t>
            </a:r>
            <a:r>
              <a:rPr lang="en-US" sz="1100" dirty="0" err="1">
                <a:solidFill>
                  <a:schemeClr val="dk1"/>
                </a:solidFill>
                <a:latin typeface="Work Sans"/>
                <a:ea typeface="Work Sans"/>
                <a:cs typeface="Work Sans"/>
                <a:sym typeface="Work Sans"/>
              </a:rPr>
              <a:t>organisée</a:t>
            </a:r>
            <a:r>
              <a:rPr lang="en-US" sz="1100" dirty="0">
                <a:solidFill>
                  <a:schemeClr val="dk1"/>
                </a:solidFill>
                <a:latin typeface="Work Sans"/>
                <a:ea typeface="Work Sans"/>
                <a:cs typeface="Work Sans"/>
                <a:sym typeface="Work Sans"/>
              </a:rPr>
              <a:t> </a:t>
            </a:r>
            <a:r>
              <a:rPr lang="en-US" sz="1100" dirty="0" err="1">
                <a:solidFill>
                  <a:schemeClr val="dk1"/>
                </a:solidFill>
                <a:latin typeface="Work Sans"/>
                <a:ea typeface="Work Sans"/>
                <a:cs typeface="Work Sans"/>
                <a:sym typeface="Work Sans"/>
              </a:rPr>
              <a:t>en</a:t>
            </a:r>
            <a:r>
              <a:rPr lang="en-US" sz="1100" dirty="0">
                <a:solidFill>
                  <a:schemeClr val="dk1"/>
                </a:solidFill>
                <a:latin typeface="Work Sans"/>
                <a:ea typeface="Work Sans"/>
                <a:cs typeface="Work Sans"/>
                <a:sym typeface="Work Sans"/>
              </a:rPr>
              <a:t> sections </a:t>
            </a:r>
            <a:r>
              <a:rPr lang="en-US" sz="1100" dirty="0" err="1">
                <a:solidFill>
                  <a:schemeClr val="dk1"/>
                </a:solidFill>
                <a:latin typeface="Work Sans"/>
                <a:ea typeface="Work Sans"/>
                <a:cs typeface="Work Sans"/>
                <a:sym typeface="Work Sans"/>
              </a:rPr>
              <a:t>essentielles</a:t>
            </a:r>
            <a:r>
              <a:rPr lang="en-US" sz="1100" dirty="0">
                <a:solidFill>
                  <a:schemeClr val="dk1"/>
                </a:solidFill>
                <a:latin typeface="Work Sans"/>
                <a:ea typeface="Work Sans"/>
                <a:cs typeface="Work Sans"/>
                <a:sym typeface="Work Sans"/>
              </a:rPr>
              <a:t> </a:t>
            </a:r>
            <a:r>
              <a:rPr lang="en-US" sz="1100" dirty="0" err="1">
                <a:solidFill>
                  <a:schemeClr val="dk1"/>
                </a:solidFill>
                <a:latin typeface="Work Sans"/>
                <a:ea typeface="Work Sans"/>
                <a:cs typeface="Work Sans"/>
                <a:sym typeface="Work Sans"/>
              </a:rPr>
              <a:t>comme</a:t>
            </a:r>
            <a:r>
              <a:rPr lang="en-US" sz="1100" dirty="0">
                <a:solidFill>
                  <a:schemeClr val="dk1"/>
                </a:solidFill>
                <a:latin typeface="Work Sans"/>
                <a:ea typeface="Work Sans"/>
                <a:cs typeface="Work Sans"/>
                <a:sym typeface="Work Sans"/>
              </a:rPr>
              <a:t> </a:t>
            </a:r>
            <a:r>
              <a:rPr lang="en-US" sz="1100" dirty="0" err="1">
                <a:solidFill>
                  <a:schemeClr val="dk1"/>
                </a:solidFill>
                <a:latin typeface="Work Sans"/>
                <a:ea typeface="Work Sans"/>
                <a:cs typeface="Work Sans"/>
                <a:sym typeface="Work Sans"/>
              </a:rPr>
              <a:t>l'élaboration</a:t>
            </a:r>
            <a:r>
              <a:rPr lang="en-US" sz="1100" dirty="0">
                <a:solidFill>
                  <a:schemeClr val="dk1"/>
                </a:solidFill>
                <a:latin typeface="Work Sans"/>
                <a:ea typeface="Work Sans"/>
                <a:cs typeface="Work Sans"/>
                <a:sym typeface="Work Sans"/>
              </a:rPr>
              <a:t> de menus, la </a:t>
            </a:r>
            <a:r>
              <a:rPr lang="en-US" sz="1100" dirty="0" err="1">
                <a:solidFill>
                  <a:schemeClr val="dk1"/>
                </a:solidFill>
                <a:latin typeface="Work Sans"/>
                <a:ea typeface="Work Sans"/>
                <a:cs typeface="Work Sans"/>
                <a:sym typeface="Work Sans"/>
              </a:rPr>
              <a:t>personnalisation</a:t>
            </a:r>
            <a:r>
              <a:rPr lang="en-US" sz="1100" dirty="0">
                <a:solidFill>
                  <a:schemeClr val="dk1"/>
                </a:solidFill>
                <a:latin typeface="Work Sans"/>
                <a:ea typeface="Work Sans"/>
                <a:cs typeface="Work Sans"/>
                <a:sym typeface="Work Sans"/>
              </a:rPr>
              <a:t> de </a:t>
            </a:r>
            <a:r>
              <a:rPr lang="en-US" sz="1100" dirty="0" err="1">
                <a:solidFill>
                  <a:schemeClr val="dk1"/>
                </a:solidFill>
                <a:latin typeface="Work Sans"/>
                <a:ea typeface="Work Sans"/>
                <a:cs typeface="Work Sans"/>
                <a:sym typeface="Work Sans"/>
              </a:rPr>
              <a:t>l'apparence</a:t>
            </a:r>
            <a:r>
              <a:rPr lang="en-US" sz="1100" dirty="0">
                <a:solidFill>
                  <a:schemeClr val="dk1"/>
                </a:solidFill>
                <a:latin typeface="Work Sans"/>
                <a:ea typeface="Work Sans"/>
                <a:cs typeface="Work Sans"/>
                <a:sym typeface="Work Sans"/>
              </a:rPr>
              <a:t>, et la manipulation des </a:t>
            </a:r>
            <a:r>
              <a:rPr lang="en-US" sz="1100" dirty="0" err="1">
                <a:solidFill>
                  <a:schemeClr val="dk1"/>
                </a:solidFill>
                <a:latin typeface="Work Sans"/>
                <a:ea typeface="Work Sans"/>
                <a:cs typeface="Work Sans"/>
                <a:sym typeface="Work Sans"/>
              </a:rPr>
              <a:t>fonctionnalités</a:t>
            </a:r>
            <a:r>
              <a:rPr lang="en-US" sz="1100" dirty="0">
                <a:solidFill>
                  <a:schemeClr val="dk1"/>
                </a:solidFill>
                <a:latin typeface="Work Sans"/>
                <a:ea typeface="Work Sans"/>
                <a:cs typeface="Work Sans"/>
                <a:sym typeface="Work Sans"/>
              </a:rPr>
              <a:t> </a:t>
            </a:r>
            <a:r>
              <a:rPr lang="en-US" sz="1100" dirty="0" err="1">
                <a:solidFill>
                  <a:schemeClr val="dk1"/>
                </a:solidFill>
                <a:latin typeface="Work Sans"/>
                <a:ea typeface="Work Sans"/>
                <a:cs typeface="Work Sans"/>
                <a:sym typeface="Work Sans"/>
              </a:rPr>
              <a:t>sophistiquées</a:t>
            </a:r>
            <a:r>
              <a:rPr lang="en-US" sz="1100" dirty="0">
                <a:solidFill>
                  <a:schemeClr val="dk1"/>
                </a:solidFill>
                <a:latin typeface="Work Sans"/>
                <a:ea typeface="Work Sans"/>
                <a:cs typeface="Work Sans"/>
                <a:sym typeface="Work Sans"/>
              </a:rPr>
              <a:t>.</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bb40ad0cf6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bb40ad0cf6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bb40ad0cf6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bb40ad0cf6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bb40ad0cf6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bb40ad0cf6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bb40ad0cf6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bb40ad0cf6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bb40ad0cf6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bb40ad0cf6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bb40ad0cf6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bb40ad0cf6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4E8"/>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github.com/Weeskin/P7_-_Planifiez_le_developpement_du_site_de_votre_client/blob/master/1_Veille/Sourice_Pierre_1_veille_08022024.pdf" TargetMode="External"/><Relationship Id="rId7" Type="http://schemas.openxmlformats.org/officeDocument/2006/relationships/hyperlink" Target="https://www.figma.com/file/Q6NEUPqwz1U3HFaCaVoF7N/Maquette-desktop---Menu-Maker-by-Qwenta?type=design&amp;node-id=0-6&amp;mode=design"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feedly.com/i/collection/content/user/2a9d3dd4-8035-418d-bfc4-c7cae35fb9d9/category/global.all" TargetMode="External"/><Relationship Id="rId5" Type="http://schemas.openxmlformats.org/officeDocument/2006/relationships/hyperlink" Target="https://course.oc-static.com/projects/D%C3%A9veloppeur+Web/IW_P7+solution+technique+Menu+Maker+Qwenta/Menu+Maker+by+Qwenta+%E2%80%93+Spe%CC%81cifications+fonctionnelles.pdf" TargetMode="External"/><Relationship Id="rId4" Type="http://schemas.openxmlformats.org/officeDocument/2006/relationships/hyperlink" Target="https://pierre-sourice.notion.site/c412bf65a8aa469e8ac9346ff02841d2?v=9c7fb42d6e974e2fa623702136393766&amp;pvs=4"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2_Spec_techniques/Sourice_Pierre_2_sp&#233;cifications%20techniques_08022024.pdf" TargetMode="External"/><Relationship Id="rId4" Type="http://schemas.openxmlformats.org/officeDocument/2006/relationships/hyperlink" Target="2_Spec_techniques/Sourice_Pierre_2_sp&#233;cifications%20techniques_08022024.pdf"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jpe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jpg"/><Relationship Id="rId11" Type="http://schemas.openxmlformats.org/officeDocument/2006/relationships/image" Target="../media/image14.png"/><Relationship Id="rId5" Type="http://schemas.openxmlformats.org/officeDocument/2006/relationships/image" Target="../media/image8.jp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cxnSp>
        <p:nvCxnSpPr>
          <p:cNvPr id="84" name="Google Shape;84;p13"/>
          <p:cNvCxnSpPr/>
          <p:nvPr/>
        </p:nvCxnSpPr>
        <p:spPr>
          <a:xfrm rot="-5400000">
            <a:off x="-4059146" y="4327541"/>
            <a:ext cx="13354500" cy="0"/>
          </a:xfrm>
          <a:prstGeom prst="straightConnector1">
            <a:avLst/>
          </a:prstGeom>
          <a:noFill/>
          <a:ln w="38100" cap="flat" cmpd="sng">
            <a:solidFill>
              <a:srgbClr val="4DA1A9"/>
            </a:solidFill>
            <a:prstDash val="solid"/>
            <a:round/>
            <a:headEnd type="none" w="sm" len="sm"/>
            <a:tailEnd type="none" w="sm" len="sm"/>
          </a:ln>
        </p:spPr>
      </p:cxnSp>
      <p:cxnSp>
        <p:nvCxnSpPr>
          <p:cNvPr id="85" name="Google Shape;85;p13"/>
          <p:cNvCxnSpPr/>
          <p:nvPr/>
        </p:nvCxnSpPr>
        <p:spPr>
          <a:xfrm rot="-5400000">
            <a:off x="-3091559" y="4175141"/>
            <a:ext cx="13354500" cy="0"/>
          </a:xfrm>
          <a:prstGeom prst="straightConnector1">
            <a:avLst/>
          </a:prstGeom>
          <a:noFill/>
          <a:ln w="38100" cap="flat" cmpd="sng">
            <a:solidFill>
              <a:srgbClr val="C5A073"/>
            </a:solidFill>
            <a:prstDash val="solid"/>
            <a:round/>
            <a:headEnd type="none" w="sm" len="sm"/>
            <a:tailEnd type="none" w="sm" len="sm"/>
          </a:ln>
        </p:spPr>
      </p:cxnSp>
      <p:cxnSp>
        <p:nvCxnSpPr>
          <p:cNvPr id="86" name="Google Shape;86;p13"/>
          <p:cNvCxnSpPr/>
          <p:nvPr/>
        </p:nvCxnSpPr>
        <p:spPr>
          <a:xfrm rot="-5400000">
            <a:off x="-2016950" y="4327541"/>
            <a:ext cx="13354500" cy="0"/>
          </a:xfrm>
          <a:prstGeom prst="straightConnector1">
            <a:avLst/>
          </a:prstGeom>
          <a:noFill/>
          <a:ln w="38100" cap="flat" cmpd="sng">
            <a:solidFill>
              <a:srgbClr val="CCCCCC"/>
            </a:solidFill>
            <a:prstDash val="solid"/>
            <a:round/>
            <a:headEnd type="none" w="sm" len="sm"/>
            <a:tailEnd type="none" w="sm" len="sm"/>
          </a:ln>
        </p:spPr>
      </p:cxnSp>
      <p:sp>
        <p:nvSpPr>
          <p:cNvPr id="87" name="Google Shape;87;p13"/>
          <p:cNvSpPr/>
          <p:nvPr/>
        </p:nvSpPr>
        <p:spPr>
          <a:xfrm>
            <a:off x="1583525" y="1020375"/>
            <a:ext cx="16230707" cy="8229655"/>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13"/>
          <p:cNvSpPr txBox="1"/>
          <p:nvPr/>
        </p:nvSpPr>
        <p:spPr>
          <a:xfrm>
            <a:off x="2618100" y="3131575"/>
            <a:ext cx="8650500" cy="3737100"/>
          </a:xfrm>
          <a:prstGeom prst="rect">
            <a:avLst/>
          </a:prstGeom>
          <a:noFill/>
          <a:ln>
            <a:noFill/>
          </a:ln>
        </p:spPr>
        <p:txBody>
          <a:bodyPr spcFirstLastPara="1" wrap="square" lIns="0" tIns="0" rIns="0" bIns="0" anchor="t" anchorCtr="0">
            <a:spAutoFit/>
          </a:bodyPr>
          <a:lstStyle/>
          <a:p>
            <a:pPr marL="0" marR="0" lvl="0" indent="0" algn="l" rtl="0">
              <a:lnSpc>
                <a:spcPct val="119998"/>
              </a:lnSpc>
              <a:spcBef>
                <a:spcPts val="0"/>
              </a:spcBef>
              <a:spcAft>
                <a:spcPts val="0"/>
              </a:spcAft>
              <a:buNone/>
            </a:pPr>
            <a:r>
              <a:rPr lang="en-US" sz="11036" dirty="0">
                <a:solidFill>
                  <a:srgbClr val="0B1320"/>
                </a:solidFill>
                <a:latin typeface="Montserrat"/>
                <a:ea typeface="Montserrat"/>
                <a:cs typeface="Montserrat"/>
                <a:sym typeface="Montserrat"/>
              </a:rPr>
              <a:t>Solution Technique</a:t>
            </a:r>
            <a:endParaRPr sz="11036" dirty="0">
              <a:solidFill>
                <a:srgbClr val="0B1320"/>
              </a:solidFill>
              <a:latin typeface="Montserrat"/>
              <a:ea typeface="Montserrat"/>
              <a:cs typeface="Montserrat"/>
              <a:sym typeface="Montserrat"/>
            </a:endParaRPr>
          </a:p>
        </p:txBody>
      </p:sp>
      <p:cxnSp>
        <p:nvCxnSpPr>
          <p:cNvPr id="89" name="Google Shape;89;p13"/>
          <p:cNvCxnSpPr/>
          <p:nvPr/>
        </p:nvCxnSpPr>
        <p:spPr>
          <a:xfrm>
            <a:off x="2421724" y="1883211"/>
            <a:ext cx="5127600" cy="8400"/>
          </a:xfrm>
          <a:prstGeom prst="straightConnector1">
            <a:avLst/>
          </a:prstGeom>
          <a:noFill/>
          <a:ln w="38100" cap="flat" cmpd="sng">
            <a:solidFill>
              <a:srgbClr val="0B1320"/>
            </a:solidFill>
            <a:prstDash val="solid"/>
            <a:round/>
            <a:headEnd type="none" w="sm" len="sm"/>
            <a:tailEnd type="none" w="sm" len="sm"/>
          </a:ln>
        </p:spPr>
      </p:cxnSp>
      <p:grpSp>
        <p:nvGrpSpPr>
          <p:cNvPr id="90" name="Google Shape;90;p13"/>
          <p:cNvGrpSpPr/>
          <p:nvPr/>
        </p:nvGrpSpPr>
        <p:grpSpPr>
          <a:xfrm>
            <a:off x="8690221" y="1683187"/>
            <a:ext cx="1531331" cy="408432"/>
            <a:chOff x="15328896" y="1678999"/>
            <a:chExt cx="1531331" cy="408432"/>
          </a:xfrm>
        </p:grpSpPr>
        <p:sp>
          <p:nvSpPr>
            <p:cNvPr id="91" name="Google Shape;91;p13"/>
            <p:cNvSpPr/>
            <p:nvPr/>
          </p:nvSpPr>
          <p:spPr>
            <a:xfrm>
              <a:off x="15328896" y="1678999"/>
              <a:ext cx="406609" cy="408432"/>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8FC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13"/>
            <p:cNvSpPr/>
            <p:nvPr/>
          </p:nvSpPr>
          <p:spPr>
            <a:xfrm>
              <a:off x="15892570" y="1678999"/>
              <a:ext cx="406609" cy="408432"/>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C5A0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13"/>
            <p:cNvSpPr/>
            <p:nvPr/>
          </p:nvSpPr>
          <p:spPr>
            <a:xfrm>
              <a:off x="16453618" y="1678999"/>
              <a:ext cx="406609" cy="408432"/>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4" name="Google Shape;94;p13"/>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dirty="0"/>
          </a:p>
        </p:txBody>
      </p:sp>
      <p:pic>
        <p:nvPicPr>
          <p:cNvPr id="95" name="Google Shape;95;p13"/>
          <p:cNvPicPr preferRelativeResize="0"/>
          <p:nvPr/>
        </p:nvPicPr>
        <p:blipFill>
          <a:blip r:embed="rId3">
            <a:alphaModFix/>
          </a:blip>
          <a:stretch>
            <a:fillRect/>
          </a:stretch>
        </p:blipFill>
        <p:spPr>
          <a:xfrm>
            <a:off x="11268495" y="0"/>
            <a:ext cx="6985460" cy="10287000"/>
          </a:xfrm>
          <a:prstGeom prst="rect">
            <a:avLst/>
          </a:prstGeom>
          <a:noFill/>
          <a:ln w="28575" cap="flat" cmpd="sng">
            <a:solidFill>
              <a:srgbClr val="C5A073"/>
            </a:solidFill>
            <a:prstDash val="solid"/>
            <a:round/>
            <a:headEnd type="none" w="sm" len="sm"/>
            <a:tailEnd type="none" w="sm" len="sm"/>
          </a:ln>
        </p:spPr>
      </p:pic>
      <p:pic>
        <p:nvPicPr>
          <p:cNvPr id="96" name="Google Shape;96;p13"/>
          <p:cNvPicPr preferRelativeResize="0"/>
          <p:nvPr/>
        </p:nvPicPr>
        <p:blipFill>
          <a:blip r:embed="rId4">
            <a:alphaModFix/>
          </a:blip>
          <a:stretch>
            <a:fillRect/>
          </a:stretch>
        </p:blipFill>
        <p:spPr>
          <a:xfrm>
            <a:off x="0" y="0"/>
            <a:ext cx="1454400" cy="6665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1000"/>
                                        <p:tgtEl>
                                          <p:spTgt spid="86"/>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85"/>
                                        </p:tgtEl>
                                        <p:attrNameLst>
                                          <p:attrName>style.visibility</p:attrName>
                                        </p:attrNameLst>
                                      </p:cBhvr>
                                      <p:to>
                                        <p:strVal val="visible"/>
                                      </p:to>
                                    </p:set>
                                    <p:anim calcmode="lin" valueType="num">
                                      <p:cBhvr additive="base">
                                        <p:cTn id="11" dur="1000"/>
                                        <p:tgtEl>
                                          <p:spTgt spid="85"/>
                                        </p:tgtEl>
                                        <p:attrNameLst>
                                          <p:attrName>ppt_x</p:attrName>
                                        </p:attrNameLst>
                                      </p:cBhvr>
                                      <p:tavLst>
                                        <p:tav tm="0">
                                          <p:val>
                                            <p:strVal val="#ppt_x-1"/>
                                          </p:val>
                                        </p:tav>
                                        <p:tav tm="100000">
                                          <p:val>
                                            <p:strVal val="#ppt_x"/>
                                          </p:val>
                                        </p:tav>
                                      </p:tavLst>
                                    </p:anim>
                                  </p:childTnLst>
                                </p:cTn>
                              </p:par>
                            </p:childTnLst>
                          </p:cTn>
                        </p:par>
                        <p:par>
                          <p:cTn id="12" fill="hold">
                            <p:stCondLst>
                              <p:cond delay="2000"/>
                            </p:stCondLst>
                            <p:childTnLst>
                              <p:par>
                                <p:cTn id="13" presetID="2" presetClass="entr" presetSubtype="8" fill="hold" nodeType="afterEffect">
                                  <p:stCondLst>
                                    <p:cond delay="0"/>
                                  </p:stCondLst>
                                  <p:childTnLst>
                                    <p:set>
                                      <p:cBhvr>
                                        <p:cTn id="14" dur="1" fill="hold">
                                          <p:stCondLst>
                                            <p:cond delay="0"/>
                                          </p:stCondLst>
                                        </p:cTn>
                                        <p:tgtEl>
                                          <p:spTgt spid="84"/>
                                        </p:tgtEl>
                                        <p:attrNameLst>
                                          <p:attrName>style.visibility</p:attrName>
                                        </p:attrNameLst>
                                      </p:cBhvr>
                                      <p:to>
                                        <p:strVal val="visible"/>
                                      </p:to>
                                    </p:set>
                                    <p:anim calcmode="lin" valueType="num">
                                      <p:cBhvr additive="base">
                                        <p:cTn id="15" dur="1000"/>
                                        <p:tgtEl>
                                          <p:spTgt spid="84"/>
                                        </p:tgtEl>
                                        <p:attrNameLst>
                                          <p:attrName>ppt_x</p:attrName>
                                        </p:attrNameLst>
                                      </p:cBhvr>
                                      <p:tavLst>
                                        <p:tav tm="0">
                                          <p:val>
                                            <p:strVal val="#ppt_x-1"/>
                                          </p:val>
                                        </p:tav>
                                        <p:tav tm="100000">
                                          <p:val>
                                            <p:strVal val="#ppt_x"/>
                                          </p:val>
                                        </p:tav>
                                      </p:tavLst>
                                    </p:anim>
                                  </p:childTnLst>
                                </p:cTn>
                              </p:par>
                              <p:par>
                                <p:cTn id="16" presetID="2" presetClass="entr" presetSubtype="4" fill="hold" nodeType="withEffect">
                                  <p:stCondLst>
                                    <p:cond delay="0"/>
                                  </p:stCondLst>
                                  <p:childTnLst>
                                    <p:set>
                                      <p:cBhvr>
                                        <p:cTn id="17" dur="1" fill="hold">
                                          <p:stCondLst>
                                            <p:cond delay="0"/>
                                          </p:stCondLst>
                                        </p:cTn>
                                        <p:tgtEl>
                                          <p:spTgt spid="89"/>
                                        </p:tgtEl>
                                        <p:attrNameLst>
                                          <p:attrName>style.visibility</p:attrName>
                                        </p:attrNameLst>
                                      </p:cBhvr>
                                      <p:to>
                                        <p:strVal val="visible"/>
                                      </p:to>
                                    </p:set>
                                    <p:anim calcmode="lin" valueType="num">
                                      <p:cBhvr additive="base">
                                        <p:cTn id="18" dur="1000"/>
                                        <p:tgtEl>
                                          <p:spTgt spid="89"/>
                                        </p:tgtEl>
                                        <p:attrNameLst>
                                          <p:attrName>ppt_y</p:attrName>
                                        </p:attrNameLst>
                                      </p:cBhvr>
                                      <p:tavLst>
                                        <p:tav tm="0">
                                          <p:val>
                                            <p:strVal val="#ppt_y+1"/>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0"/>
                                        </p:tgtEl>
                                        <p:attrNameLst>
                                          <p:attrName>style.visibility</p:attrName>
                                        </p:attrNameLst>
                                      </p:cBhvr>
                                      <p:to>
                                        <p:strVal val="visible"/>
                                      </p:to>
                                    </p:set>
                                    <p:anim calcmode="lin" valueType="num">
                                      <p:cBhvr additive="base">
                                        <p:cTn id="21" dur="1000"/>
                                        <p:tgtEl>
                                          <p:spTgt spid="90"/>
                                        </p:tgtEl>
                                        <p:attrNameLst>
                                          <p:attrName>ppt_y</p:attrName>
                                        </p:attrNameLst>
                                      </p:cBhvr>
                                      <p:tavLst>
                                        <p:tav tm="0">
                                          <p:val>
                                            <p:strVal val="#ppt_y+1"/>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88"/>
                                        </p:tgtEl>
                                        <p:attrNameLst>
                                          <p:attrName>style.visibility</p:attrName>
                                        </p:attrNameLst>
                                      </p:cBhvr>
                                      <p:to>
                                        <p:strVal val="visible"/>
                                      </p:to>
                                    </p:set>
                                    <p:anim calcmode="lin" valueType="num">
                                      <p:cBhvr additive="base">
                                        <p:cTn id="24" dur="1000"/>
                                        <p:tgtEl>
                                          <p:spTgt spid="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p:nvPr/>
        </p:nvSpPr>
        <p:spPr>
          <a:xfrm>
            <a:off x="604050" y="2380825"/>
            <a:ext cx="17079900" cy="75411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87" name="Google Shape;187;p21"/>
          <p:cNvSpPr/>
          <p:nvPr/>
        </p:nvSpPr>
        <p:spPr>
          <a:xfrm>
            <a:off x="716325" y="2278225"/>
            <a:ext cx="17079900" cy="75411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88" name="Google Shape;188;p21"/>
          <p:cNvSpPr txBox="1"/>
          <p:nvPr/>
        </p:nvSpPr>
        <p:spPr>
          <a:xfrm>
            <a:off x="1021947" y="805261"/>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L’organisation</a:t>
            </a:r>
            <a:endParaRPr b="1">
              <a:latin typeface="Epilogue"/>
              <a:ea typeface="Epilogue"/>
              <a:cs typeface="Epilogue"/>
              <a:sym typeface="Epilogue"/>
            </a:endParaRPr>
          </a:p>
        </p:txBody>
      </p:sp>
      <p:sp>
        <p:nvSpPr>
          <p:cNvPr id="189" name="Google Shape;189;p21"/>
          <p:cNvSpPr txBox="1"/>
          <p:nvPr/>
        </p:nvSpPr>
        <p:spPr>
          <a:xfrm>
            <a:off x="1021950" y="2278100"/>
            <a:ext cx="16774200" cy="7541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2800" b="1" dirty="0">
                <a:solidFill>
                  <a:schemeClr val="dk1"/>
                </a:solidFill>
                <a:latin typeface="Work Sans"/>
                <a:ea typeface="Work Sans"/>
                <a:cs typeface="Work Sans"/>
                <a:sym typeface="Work Sans"/>
              </a:rPr>
              <a:t>Team </a:t>
            </a:r>
            <a:r>
              <a:rPr lang="en-US" sz="2800" b="1" dirty="0" err="1">
                <a:solidFill>
                  <a:schemeClr val="dk1"/>
                </a:solidFill>
                <a:latin typeface="Work Sans"/>
                <a:ea typeface="Work Sans"/>
                <a:cs typeface="Work Sans"/>
                <a:sym typeface="Work Sans"/>
              </a:rPr>
              <a:t>Développement</a:t>
            </a:r>
            <a:endParaRPr sz="2800" b="1"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dirty="0">
                <a:solidFill>
                  <a:schemeClr val="dk1"/>
                </a:solidFill>
                <a:latin typeface="Work Sans"/>
                <a:ea typeface="Work Sans"/>
                <a:cs typeface="Work Sans"/>
                <a:sym typeface="Work Sans"/>
              </a:rPr>
              <a:t>1 </a:t>
            </a:r>
            <a:r>
              <a:rPr lang="en-US" sz="2800" dirty="0" err="1">
                <a:solidFill>
                  <a:schemeClr val="dk1"/>
                </a:solidFill>
                <a:latin typeface="Work Sans"/>
                <a:ea typeface="Work Sans"/>
                <a:cs typeface="Work Sans"/>
                <a:sym typeface="Work Sans"/>
              </a:rPr>
              <a:t>binômes</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FrontEnd</a:t>
            </a:r>
            <a:endParaRPr sz="2800"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dirty="0">
                <a:solidFill>
                  <a:schemeClr val="dk1"/>
                </a:solidFill>
                <a:latin typeface="Work Sans"/>
                <a:ea typeface="Work Sans"/>
                <a:cs typeface="Work Sans"/>
                <a:sym typeface="Work Sans"/>
              </a:rPr>
              <a:t>1 </a:t>
            </a:r>
            <a:r>
              <a:rPr lang="en-US" sz="2800" dirty="0" err="1">
                <a:solidFill>
                  <a:schemeClr val="dk1"/>
                </a:solidFill>
                <a:latin typeface="Work Sans"/>
                <a:ea typeface="Work Sans"/>
                <a:cs typeface="Work Sans"/>
                <a:sym typeface="Work Sans"/>
              </a:rPr>
              <a:t>binômes</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BackEnd</a:t>
            </a:r>
            <a:endParaRPr sz="2800"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endParaRPr sz="2800"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endParaRPr sz="2800"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b="1" dirty="0">
                <a:solidFill>
                  <a:schemeClr val="dk1"/>
                </a:solidFill>
                <a:latin typeface="Work Sans"/>
                <a:ea typeface="Work Sans"/>
                <a:cs typeface="Work Sans"/>
                <a:sym typeface="Work Sans"/>
              </a:rPr>
              <a:t>Temps </a:t>
            </a:r>
            <a:r>
              <a:rPr lang="en-US" sz="2800" b="1" dirty="0" err="1">
                <a:solidFill>
                  <a:schemeClr val="dk1"/>
                </a:solidFill>
                <a:latin typeface="Work Sans"/>
                <a:ea typeface="Work Sans"/>
                <a:cs typeface="Work Sans"/>
                <a:sym typeface="Work Sans"/>
              </a:rPr>
              <a:t>estimé</a:t>
            </a:r>
            <a:endParaRPr sz="2800" b="1"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dirty="0">
                <a:solidFill>
                  <a:schemeClr val="dk1"/>
                </a:solidFill>
                <a:latin typeface="Work Sans"/>
                <a:ea typeface="Work Sans"/>
                <a:cs typeface="Work Sans"/>
                <a:sym typeface="Work Sans"/>
              </a:rPr>
              <a:t>Environ 3 à 4 </a:t>
            </a:r>
            <a:r>
              <a:rPr lang="en-US" sz="2800" dirty="0" err="1">
                <a:solidFill>
                  <a:schemeClr val="dk1"/>
                </a:solidFill>
                <a:latin typeface="Work Sans"/>
                <a:ea typeface="Work Sans"/>
                <a:cs typeface="Work Sans"/>
                <a:sym typeface="Work Sans"/>
              </a:rPr>
              <a:t>mois</a:t>
            </a:r>
            <a:endParaRPr sz="2800"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dirty="0">
                <a:solidFill>
                  <a:schemeClr val="dk1"/>
                </a:solidFill>
                <a:latin typeface="Work Sans"/>
                <a:ea typeface="Work Sans"/>
                <a:cs typeface="Work Sans"/>
                <a:sym typeface="Work Sans"/>
              </a:rPr>
              <a:t>Avec des sprints de 2 </a:t>
            </a:r>
            <a:r>
              <a:rPr lang="en-US" sz="2800" dirty="0" err="1">
                <a:solidFill>
                  <a:schemeClr val="dk1"/>
                </a:solidFill>
                <a:latin typeface="Work Sans"/>
                <a:ea typeface="Work Sans"/>
                <a:cs typeface="Work Sans"/>
                <a:sym typeface="Work Sans"/>
              </a:rPr>
              <a:t>semaines</a:t>
            </a:r>
            <a:r>
              <a:rPr lang="en-US" sz="2800" dirty="0">
                <a:solidFill>
                  <a:schemeClr val="dk1"/>
                </a:solidFill>
                <a:latin typeface="Work Sans"/>
                <a:ea typeface="Work Sans"/>
                <a:cs typeface="Work Sans"/>
                <a:sym typeface="Work Sans"/>
              </a:rPr>
              <a:t>.</a:t>
            </a:r>
            <a:endParaRPr sz="2800" dirty="0">
              <a:solidFill>
                <a:schemeClr val="dk1"/>
              </a:solidFill>
              <a:latin typeface="Work Sans"/>
              <a:ea typeface="Work Sans"/>
              <a:cs typeface="Work Sans"/>
              <a:sym typeface="Work Sans"/>
            </a:endParaRPr>
          </a:p>
        </p:txBody>
      </p:sp>
      <p:sp>
        <p:nvSpPr>
          <p:cNvPr id="190" name="Google Shape;190;p21"/>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pic>
        <p:nvPicPr>
          <p:cNvPr id="191" name="Google Shape;191;p21"/>
          <p:cNvPicPr preferRelativeResize="0"/>
          <p:nvPr/>
        </p:nvPicPr>
        <p:blipFill>
          <a:blip r:embed="rId3">
            <a:alphaModFix/>
          </a:blip>
          <a:stretch>
            <a:fillRect/>
          </a:stretch>
        </p:blipFill>
        <p:spPr>
          <a:xfrm>
            <a:off x="0" y="0"/>
            <a:ext cx="1454400" cy="6665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9"/>
                                        </p:tgtEl>
                                        <p:attrNameLst>
                                          <p:attrName>style.visibility</p:attrName>
                                        </p:attrNameLst>
                                      </p:cBhvr>
                                      <p:to>
                                        <p:strVal val="visible"/>
                                      </p:to>
                                    </p:set>
                                    <p:animEffect transition="in" filter="fade">
                                      <p:cBhvr>
                                        <p:cTn id="7" dur="5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2"/>
          <p:cNvSpPr/>
          <p:nvPr/>
        </p:nvSpPr>
        <p:spPr>
          <a:xfrm>
            <a:off x="604050" y="2380825"/>
            <a:ext cx="17079900" cy="75411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97" name="Google Shape;197;p22"/>
          <p:cNvSpPr/>
          <p:nvPr/>
        </p:nvSpPr>
        <p:spPr>
          <a:xfrm>
            <a:off x="716325" y="2278225"/>
            <a:ext cx="17079900" cy="75411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98" name="Google Shape;198;p22"/>
          <p:cNvSpPr txBox="1"/>
          <p:nvPr/>
        </p:nvSpPr>
        <p:spPr>
          <a:xfrm>
            <a:off x="1021947" y="805261"/>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dirty="0">
                <a:solidFill>
                  <a:srgbClr val="0B1320"/>
                </a:solidFill>
                <a:latin typeface="Epilogue"/>
                <a:ea typeface="Epilogue"/>
                <a:cs typeface="Epilogue"/>
                <a:sym typeface="Epilogue"/>
              </a:rPr>
              <a:t>Les </a:t>
            </a:r>
            <a:r>
              <a:rPr lang="en-US" sz="7500" b="1" dirty="0" err="1">
                <a:solidFill>
                  <a:srgbClr val="0B1320"/>
                </a:solidFill>
                <a:latin typeface="Epilogue"/>
                <a:ea typeface="Epilogue"/>
                <a:cs typeface="Epilogue"/>
                <a:sym typeface="Epilogue"/>
              </a:rPr>
              <a:t>différents</a:t>
            </a:r>
            <a:r>
              <a:rPr lang="en-US" sz="7500" b="1" dirty="0">
                <a:solidFill>
                  <a:srgbClr val="0B1320"/>
                </a:solidFill>
                <a:latin typeface="Epilogue"/>
                <a:ea typeface="Epilogue"/>
                <a:cs typeface="Epilogue"/>
                <a:sym typeface="Epilogue"/>
              </a:rPr>
              <a:t> </a:t>
            </a:r>
            <a:r>
              <a:rPr lang="en-US" sz="7500" b="1" dirty="0" err="1">
                <a:solidFill>
                  <a:srgbClr val="0B1320"/>
                </a:solidFill>
                <a:latin typeface="Epilogue"/>
                <a:ea typeface="Epilogue"/>
                <a:cs typeface="Epilogue"/>
                <a:sym typeface="Epilogue"/>
              </a:rPr>
              <a:t>collaborateurs</a:t>
            </a:r>
            <a:endParaRPr b="1" dirty="0">
              <a:latin typeface="Epilogue"/>
              <a:ea typeface="Epilogue"/>
              <a:cs typeface="Epilogue"/>
              <a:sym typeface="Epilogue"/>
            </a:endParaRPr>
          </a:p>
        </p:txBody>
      </p:sp>
      <p:sp>
        <p:nvSpPr>
          <p:cNvPr id="199" name="Google Shape;199;p22"/>
          <p:cNvSpPr txBox="1"/>
          <p:nvPr/>
        </p:nvSpPr>
        <p:spPr>
          <a:xfrm>
            <a:off x="716325" y="2278225"/>
            <a:ext cx="7875600" cy="7541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2800" b="1" dirty="0" err="1">
                <a:solidFill>
                  <a:schemeClr val="dk1"/>
                </a:solidFill>
                <a:latin typeface="Work Sans"/>
                <a:ea typeface="Work Sans"/>
                <a:cs typeface="Work Sans"/>
                <a:sym typeface="Work Sans"/>
              </a:rPr>
              <a:t>Qwenta</a:t>
            </a:r>
            <a:endParaRPr sz="2800" b="1"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dirty="0">
                <a:solidFill>
                  <a:schemeClr val="dk1"/>
                </a:solidFill>
                <a:latin typeface="Work Sans"/>
                <a:ea typeface="Work Sans"/>
                <a:cs typeface="Work Sans"/>
                <a:sym typeface="Work Sans"/>
              </a:rPr>
              <a:t>John, chef de </a:t>
            </a:r>
            <a:r>
              <a:rPr lang="en-US" sz="2800" dirty="0" err="1">
                <a:solidFill>
                  <a:schemeClr val="dk1"/>
                </a:solidFill>
                <a:latin typeface="Work Sans"/>
                <a:ea typeface="Work Sans"/>
                <a:cs typeface="Work Sans"/>
                <a:sym typeface="Work Sans"/>
              </a:rPr>
              <a:t>projet</a:t>
            </a:r>
            <a:endParaRPr sz="2800"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endParaRPr sz="2800"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endParaRPr sz="2800"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b="1" dirty="0" err="1">
                <a:solidFill>
                  <a:schemeClr val="dk1"/>
                </a:solidFill>
                <a:latin typeface="Work Sans"/>
                <a:ea typeface="Work Sans"/>
                <a:cs typeface="Work Sans"/>
                <a:sym typeface="Work Sans"/>
              </a:rPr>
              <a:t>Webgencia</a:t>
            </a:r>
            <a:endParaRPr sz="2800" b="1"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dirty="0">
                <a:solidFill>
                  <a:schemeClr val="dk1"/>
                </a:solidFill>
                <a:latin typeface="Work Sans"/>
                <a:ea typeface="Work Sans"/>
                <a:cs typeface="Work Sans"/>
                <a:sym typeface="Work Sans"/>
              </a:rPr>
              <a:t>Issam, gestion de </a:t>
            </a:r>
            <a:r>
              <a:rPr lang="en-US" sz="2800" dirty="0" err="1">
                <a:solidFill>
                  <a:schemeClr val="dk1"/>
                </a:solidFill>
                <a:latin typeface="Work Sans"/>
                <a:ea typeface="Work Sans"/>
                <a:cs typeface="Work Sans"/>
                <a:sym typeface="Work Sans"/>
              </a:rPr>
              <a:t>projet</a:t>
            </a:r>
            <a:endParaRPr sz="2800"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dirty="0">
                <a:solidFill>
                  <a:schemeClr val="dk1"/>
                </a:solidFill>
                <a:latin typeface="Work Sans"/>
                <a:ea typeface="Work Sans"/>
                <a:cs typeface="Work Sans"/>
                <a:sym typeface="Work Sans"/>
              </a:rPr>
              <a:t>Soufiane, product owner</a:t>
            </a:r>
            <a:endParaRPr sz="2800"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dirty="0">
                <a:solidFill>
                  <a:schemeClr val="dk1"/>
                </a:solidFill>
                <a:latin typeface="Work Sans"/>
                <a:ea typeface="Work Sans"/>
                <a:cs typeface="Work Sans"/>
                <a:sym typeface="Work Sans"/>
              </a:rPr>
              <a:t>Team </a:t>
            </a:r>
            <a:r>
              <a:rPr lang="en-US" sz="2800" dirty="0" err="1">
                <a:solidFill>
                  <a:schemeClr val="dk1"/>
                </a:solidFill>
                <a:latin typeface="Work Sans"/>
                <a:ea typeface="Work Sans"/>
                <a:cs typeface="Work Sans"/>
                <a:sym typeface="Work Sans"/>
              </a:rPr>
              <a:t>développement</a:t>
            </a:r>
            <a:r>
              <a:rPr lang="en-US" sz="2800" dirty="0">
                <a:solidFill>
                  <a:schemeClr val="dk1"/>
                </a:solidFill>
                <a:latin typeface="Work Sans"/>
                <a:ea typeface="Work Sans"/>
                <a:cs typeface="Work Sans"/>
                <a:sym typeface="Work Sans"/>
              </a:rPr>
              <a:t> - Backend</a:t>
            </a:r>
            <a:endParaRPr sz="2800"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dirty="0">
                <a:solidFill>
                  <a:schemeClr val="dk1"/>
                </a:solidFill>
                <a:latin typeface="Work Sans"/>
                <a:ea typeface="Work Sans"/>
                <a:cs typeface="Work Sans"/>
                <a:sym typeface="Work Sans"/>
              </a:rPr>
              <a:t>Team </a:t>
            </a:r>
            <a:r>
              <a:rPr lang="en-US" sz="2800" dirty="0" err="1">
                <a:solidFill>
                  <a:schemeClr val="dk1"/>
                </a:solidFill>
                <a:latin typeface="Work Sans"/>
                <a:ea typeface="Work Sans"/>
                <a:cs typeface="Work Sans"/>
                <a:sym typeface="Work Sans"/>
              </a:rPr>
              <a:t>développement</a:t>
            </a:r>
            <a:r>
              <a:rPr lang="en-US" sz="2800" dirty="0">
                <a:solidFill>
                  <a:schemeClr val="dk1"/>
                </a:solidFill>
                <a:latin typeface="Work Sans"/>
                <a:ea typeface="Work Sans"/>
                <a:cs typeface="Work Sans"/>
                <a:sym typeface="Work Sans"/>
              </a:rPr>
              <a:t> – Frontend</a:t>
            </a:r>
          </a:p>
          <a:p>
            <a:pPr marL="0" lvl="0" indent="0" algn="ctr" rtl="0">
              <a:lnSpc>
                <a:spcPct val="115000"/>
              </a:lnSpc>
              <a:spcBef>
                <a:spcPts val="0"/>
              </a:spcBef>
              <a:spcAft>
                <a:spcPts val="0"/>
              </a:spcAft>
              <a:buNone/>
            </a:pPr>
            <a:endParaRPr lang="en-US" sz="2800"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dirty="0" err="1">
                <a:solidFill>
                  <a:schemeClr val="dk1"/>
                </a:solidFill>
                <a:latin typeface="Work Sans"/>
                <a:ea typeface="Work Sans"/>
                <a:cs typeface="Work Sans"/>
                <a:sym typeface="Work Sans"/>
              </a:rPr>
              <a:t>Suivi</a:t>
            </a:r>
            <a:r>
              <a:rPr lang="en-US" sz="2800" dirty="0">
                <a:solidFill>
                  <a:schemeClr val="dk1"/>
                </a:solidFill>
                <a:latin typeface="Work Sans"/>
                <a:ea typeface="Work Sans"/>
                <a:cs typeface="Work Sans"/>
                <a:sym typeface="Work Sans"/>
              </a:rPr>
              <a:t> de </a:t>
            </a:r>
            <a:r>
              <a:rPr lang="en-US" sz="2800" dirty="0" err="1">
                <a:solidFill>
                  <a:schemeClr val="dk1"/>
                </a:solidFill>
                <a:latin typeface="Work Sans"/>
                <a:ea typeface="Work Sans"/>
                <a:cs typeface="Work Sans"/>
                <a:sym typeface="Work Sans"/>
              </a:rPr>
              <a:t>projet</a:t>
            </a:r>
            <a:r>
              <a:rPr lang="en-US" sz="2800" dirty="0">
                <a:solidFill>
                  <a:schemeClr val="dk1"/>
                </a:solidFill>
                <a:latin typeface="Work Sans"/>
                <a:ea typeface="Work Sans"/>
                <a:cs typeface="Work Sans"/>
                <a:sym typeface="Work Sans"/>
              </a:rPr>
              <a:t> avec Notion</a:t>
            </a:r>
            <a:endParaRPr sz="2800" dirty="0">
              <a:solidFill>
                <a:schemeClr val="dk1"/>
              </a:solidFill>
              <a:latin typeface="Work Sans"/>
              <a:ea typeface="Work Sans"/>
              <a:cs typeface="Work Sans"/>
              <a:sym typeface="Work Sans"/>
            </a:endParaRPr>
          </a:p>
        </p:txBody>
      </p:sp>
      <p:sp>
        <p:nvSpPr>
          <p:cNvPr id="200" name="Google Shape;200;p22"/>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pic>
        <p:nvPicPr>
          <p:cNvPr id="201" name="Google Shape;201;p22"/>
          <p:cNvPicPr preferRelativeResize="0"/>
          <p:nvPr/>
        </p:nvPicPr>
        <p:blipFill>
          <a:blip r:embed="rId3">
            <a:alphaModFix/>
          </a:blip>
          <a:stretch>
            <a:fillRect/>
          </a:stretch>
        </p:blipFill>
        <p:spPr>
          <a:xfrm>
            <a:off x="0" y="0"/>
            <a:ext cx="1454400" cy="666550"/>
          </a:xfrm>
          <a:prstGeom prst="rect">
            <a:avLst/>
          </a:prstGeom>
          <a:noFill/>
          <a:ln>
            <a:noFill/>
          </a:ln>
        </p:spPr>
      </p:pic>
      <p:pic>
        <p:nvPicPr>
          <p:cNvPr id="202" name="Google Shape;202;p22"/>
          <p:cNvPicPr preferRelativeResize="0"/>
          <p:nvPr/>
        </p:nvPicPr>
        <p:blipFill>
          <a:blip r:embed="rId4">
            <a:alphaModFix/>
          </a:blip>
          <a:stretch>
            <a:fillRect/>
          </a:stretch>
        </p:blipFill>
        <p:spPr>
          <a:xfrm>
            <a:off x="9051575" y="3587650"/>
            <a:ext cx="7875600" cy="492223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fade">
                                      <p:cBhvr>
                                        <p:cTn id="7" dur="500"/>
                                        <p:tgtEl>
                                          <p:spTgt spid="199"/>
                                        </p:tgtEl>
                                      </p:cBhvr>
                                    </p:animEffect>
                                  </p:childTnLst>
                                </p:cTn>
                              </p:par>
                              <p:par>
                                <p:cTn id="8" presetID="10" presetClass="entr" presetSubtype="0" fill="hold" nodeType="withEffect">
                                  <p:stCondLst>
                                    <p:cond delay="0"/>
                                  </p:stCondLst>
                                  <p:childTnLst>
                                    <p:set>
                                      <p:cBhvr>
                                        <p:cTn id="9" dur="1" fill="hold">
                                          <p:stCondLst>
                                            <p:cond delay="0"/>
                                          </p:stCondLst>
                                        </p:cTn>
                                        <p:tgtEl>
                                          <p:spTgt spid="202"/>
                                        </p:tgtEl>
                                        <p:attrNameLst>
                                          <p:attrName>style.visibility</p:attrName>
                                        </p:attrNameLst>
                                      </p:cBhvr>
                                      <p:to>
                                        <p:strVal val="visible"/>
                                      </p:to>
                                    </p:set>
                                    <p:animEffect transition="in" filter="fade">
                                      <p:cBhvr>
                                        <p:cTn id="10" dur="500"/>
                                        <p:tgtEl>
                                          <p:spTgt spid="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6"/>
          <p:cNvSpPr/>
          <p:nvPr/>
        </p:nvSpPr>
        <p:spPr>
          <a:xfrm>
            <a:off x="604050" y="2380825"/>
            <a:ext cx="17079900" cy="75411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39" name="Google Shape;239;p26"/>
          <p:cNvSpPr/>
          <p:nvPr/>
        </p:nvSpPr>
        <p:spPr>
          <a:xfrm>
            <a:off x="716325" y="2278225"/>
            <a:ext cx="17079900" cy="75411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40" name="Google Shape;240;p26"/>
          <p:cNvSpPr txBox="1"/>
          <p:nvPr/>
        </p:nvSpPr>
        <p:spPr>
          <a:xfrm>
            <a:off x="1021947" y="805261"/>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Liens utiles</a:t>
            </a:r>
            <a:endParaRPr b="1">
              <a:latin typeface="Epilogue"/>
              <a:ea typeface="Epilogue"/>
              <a:cs typeface="Epilogue"/>
              <a:sym typeface="Epilogue"/>
            </a:endParaRPr>
          </a:p>
        </p:txBody>
      </p:sp>
      <p:sp>
        <p:nvSpPr>
          <p:cNvPr id="241" name="Google Shape;241;p26"/>
          <p:cNvSpPr txBox="1"/>
          <p:nvPr/>
        </p:nvSpPr>
        <p:spPr>
          <a:xfrm>
            <a:off x="1021950" y="2278100"/>
            <a:ext cx="16774200" cy="7541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2800" b="1" dirty="0" err="1">
                <a:solidFill>
                  <a:schemeClr val="dk1"/>
                </a:solidFill>
                <a:latin typeface="Work Sans"/>
                <a:ea typeface="Work Sans"/>
                <a:cs typeface="Work Sans"/>
                <a:sym typeface="Work Sans"/>
              </a:rPr>
              <a:t>Spécifications</a:t>
            </a:r>
            <a:r>
              <a:rPr lang="en-US" sz="2800" b="1" dirty="0">
                <a:solidFill>
                  <a:schemeClr val="dk1"/>
                </a:solidFill>
                <a:latin typeface="Work Sans"/>
                <a:ea typeface="Work Sans"/>
                <a:cs typeface="Work Sans"/>
                <a:sym typeface="Work Sans"/>
              </a:rPr>
              <a:t> techniques </a:t>
            </a:r>
            <a:endParaRPr sz="2800" b="1" dirty="0">
              <a:solidFill>
                <a:schemeClr val="dk1"/>
              </a:solidFill>
              <a:latin typeface="Work Sans"/>
              <a:ea typeface="Work Sans"/>
              <a:cs typeface="Work Sans"/>
              <a:sym typeface="Work Sans"/>
            </a:endParaRPr>
          </a:p>
          <a:p>
            <a:pPr algn="ctr">
              <a:lnSpc>
                <a:spcPct val="115000"/>
              </a:lnSpc>
            </a:pPr>
            <a:r>
              <a:rPr lang="fr-FR" sz="1100" u="sng" dirty="0">
                <a:solidFill>
                  <a:schemeClr val="hlink"/>
                </a:solidFill>
                <a:sym typeface="Work Sans"/>
                <a:hlinkClick r:id="rId3">
                  <a:extLst>
                    <a:ext uri="{A12FA001-AC4F-418D-AE19-62706E023703}">
                      <ahyp:hlinkClr xmlns:ahyp="http://schemas.microsoft.com/office/drawing/2018/hyperlinkcolor" val="tx"/>
                    </a:ext>
                  </a:extLst>
                </a:hlinkClick>
              </a:rPr>
              <a:t>https://github.com/Weeskin/P7_-_Planifiez_le_developpement_du_site_de_votre_client/blob/master/1_Veille/Sourice_Pierre_1_veille_08022024.pdf</a:t>
            </a:r>
            <a:endParaRPr lang="fr-FR" sz="1100" u="sng" dirty="0">
              <a:solidFill>
                <a:schemeClr val="hlink"/>
              </a:solidFill>
              <a:sym typeface="Work Sans"/>
            </a:endParaRPr>
          </a:p>
          <a:p>
            <a:pPr marL="0" lvl="0" indent="0" algn="ctr" rtl="0">
              <a:lnSpc>
                <a:spcPct val="115000"/>
              </a:lnSpc>
              <a:spcBef>
                <a:spcPts val="0"/>
              </a:spcBef>
              <a:spcAft>
                <a:spcPts val="0"/>
              </a:spcAft>
              <a:buNone/>
            </a:pPr>
            <a:endParaRPr lang="fr-FR" sz="2800" b="1"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fr-FR" sz="2800" b="1" dirty="0">
                <a:solidFill>
                  <a:schemeClr val="dk1"/>
                </a:solidFill>
                <a:latin typeface="Work Sans"/>
                <a:ea typeface="Work Sans"/>
                <a:cs typeface="Work Sans"/>
                <a:sym typeface="Work Sans"/>
              </a:rPr>
              <a:t>Suivi du projet </a:t>
            </a:r>
          </a:p>
          <a:p>
            <a:pPr algn="ctr">
              <a:lnSpc>
                <a:spcPct val="115000"/>
              </a:lnSpc>
            </a:pPr>
            <a:r>
              <a:rPr lang="fr-FR" sz="1100" u="sng" dirty="0">
                <a:solidFill>
                  <a:schemeClr val="hlink"/>
                </a:solidFill>
                <a:sym typeface="Work Sans"/>
                <a:hlinkClick r:id="rId4">
                  <a:extLst>
                    <a:ext uri="{A12FA001-AC4F-418D-AE19-62706E023703}">
                      <ahyp:hlinkClr xmlns:ahyp="http://schemas.microsoft.com/office/drawing/2018/hyperlinkcolor" val="tx"/>
                    </a:ext>
                  </a:extLst>
                </a:hlinkClick>
              </a:rPr>
              <a:t>https://pierre-sourice.notion.site/c412bf65a8aa469e8ac9346ff02841d2?v=9c7fb42d6e974e2fa623702136393766&amp;pvs=4</a:t>
            </a:r>
            <a:endParaRPr lang="fr-FR" sz="1100" u="sng" dirty="0">
              <a:solidFill>
                <a:schemeClr val="hlink"/>
              </a:solidFill>
              <a:sym typeface="Work Sans"/>
            </a:endParaRPr>
          </a:p>
          <a:p>
            <a:pPr marL="0" lvl="0" indent="0" algn="ctr" rtl="0">
              <a:lnSpc>
                <a:spcPct val="115000"/>
              </a:lnSpc>
              <a:spcBef>
                <a:spcPts val="0"/>
              </a:spcBef>
              <a:spcAft>
                <a:spcPts val="0"/>
              </a:spcAft>
              <a:buNone/>
            </a:pPr>
            <a:endParaRPr lang="fr-FR" sz="2800" b="1"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fr-FR" sz="2800" b="1" dirty="0">
                <a:solidFill>
                  <a:schemeClr val="dk1"/>
                </a:solidFill>
                <a:latin typeface="Work Sans"/>
                <a:ea typeface="Work Sans"/>
                <a:cs typeface="Work Sans"/>
                <a:sym typeface="Work Sans"/>
              </a:rPr>
              <a:t>Kanban</a:t>
            </a:r>
          </a:p>
          <a:p>
            <a:pPr marL="0" lvl="0" indent="0" algn="ctr" rtl="0">
              <a:lnSpc>
                <a:spcPct val="115000"/>
              </a:lnSpc>
              <a:spcBef>
                <a:spcPts val="0"/>
              </a:spcBef>
              <a:spcAft>
                <a:spcPts val="0"/>
              </a:spcAft>
              <a:buNone/>
            </a:pPr>
            <a:r>
              <a:rPr lang="en-US" sz="1100" u="sng" dirty="0">
                <a:solidFill>
                  <a:schemeClr val="hlink"/>
                </a:solidFill>
              </a:rPr>
              <a:t>https://pierre-sourice.notion.site/e6e19236c0bd41cabb4042b959fa7e7b?v=906b1752ce2b45a094327d4103797313</a:t>
            </a:r>
            <a:endParaRPr lang="en-US" sz="2800" b="1"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Clr>
                <a:schemeClr val="dk1"/>
              </a:buClr>
              <a:buSzPts val="1100"/>
              <a:buFont typeface="Arial"/>
              <a:buNone/>
            </a:pPr>
            <a:endParaRPr lang="en-US" sz="2800" b="1"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Clr>
                <a:schemeClr val="dk1"/>
              </a:buClr>
              <a:buSzPts val="1100"/>
              <a:buFont typeface="Arial"/>
              <a:buNone/>
            </a:pPr>
            <a:r>
              <a:rPr lang="en-US" sz="2800" b="1" dirty="0" err="1">
                <a:solidFill>
                  <a:schemeClr val="dk1"/>
                </a:solidFill>
                <a:latin typeface="Work Sans"/>
                <a:ea typeface="Work Sans"/>
                <a:cs typeface="Work Sans"/>
                <a:sym typeface="Work Sans"/>
              </a:rPr>
              <a:t>Spécifications</a:t>
            </a:r>
            <a:r>
              <a:rPr lang="en-US" sz="2800" b="1" dirty="0">
                <a:solidFill>
                  <a:schemeClr val="dk1"/>
                </a:solidFill>
                <a:latin typeface="Work Sans"/>
                <a:ea typeface="Work Sans"/>
                <a:cs typeface="Work Sans"/>
                <a:sym typeface="Work Sans"/>
              </a:rPr>
              <a:t> </a:t>
            </a:r>
            <a:r>
              <a:rPr lang="fr-FR" sz="2800" b="1" dirty="0">
                <a:solidFill>
                  <a:schemeClr val="dk1"/>
                </a:solidFill>
                <a:latin typeface="Work Sans"/>
                <a:ea typeface="Work Sans"/>
                <a:cs typeface="Work Sans"/>
                <a:sym typeface="Work Sans"/>
              </a:rPr>
              <a:t>fonctionnelles</a:t>
            </a:r>
            <a:endParaRPr lang="fr-FR" sz="1100" u="sng" dirty="0">
              <a:solidFill>
                <a:schemeClr val="hlink"/>
              </a:solidFill>
            </a:endParaRPr>
          </a:p>
          <a:p>
            <a:pPr marL="0" lvl="0" indent="0" algn="ctr" rtl="0">
              <a:lnSpc>
                <a:spcPct val="115000"/>
              </a:lnSpc>
              <a:spcBef>
                <a:spcPts val="0"/>
              </a:spcBef>
              <a:spcAft>
                <a:spcPts val="0"/>
              </a:spcAft>
              <a:buNone/>
            </a:pPr>
            <a:endParaRPr sz="1100" u="sng" dirty="0">
              <a:solidFill>
                <a:schemeClr val="hlink"/>
              </a:solidFill>
            </a:endParaRPr>
          </a:p>
          <a:p>
            <a:pPr marL="0" lvl="0" indent="0" algn="ctr" rtl="0">
              <a:lnSpc>
                <a:spcPct val="115000"/>
              </a:lnSpc>
              <a:spcBef>
                <a:spcPts val="0"/>
              </a:spcBef>
              <a:spcAft>
                <a:spcPts val="0"/>
              </a:spcAft>
              <a:buNone/>
            </a:pPr>
            <a:r>
              <a:rPr lang="en-US" sz="1100" u="sng" dirty="0">
                <a:solidFill>
                  <a:schemeClr val="hlink"/>
                </a:solidFill>
                <a:hlinkClick r:id="rId5"/>
              </a:rPr>
              <a:t>Menu+Maker+by+Qwenta+–+Spécifications+fonctionnelles.pdf (oc-static.com)</a:t>
            </a:r>
            <a:endParaRPr sz="1100" u="sng" dirty="0">
              <a:solidFill>
                <a:schemeClr val="hlink"/>
              </a:solidFill>
            </a:endParaRPr>
          </a:p>
          <a:p>
            <a:pPr marL="0" lvl="0" indent="0" algn="ctr" rtl="0">
              <a:lnSpc>
                <a:spcPct val="115000"/>
              </a:lnSpc>
              <a:spcBef>
                <a:spcPts val="0"/>
              </a:spcBef>
              <a:spcAft>
                <a:spcPts val="0"/>
              </a:spcAft>
              <a:buNone/>
            </a:pPr>
            <a:endParaRPr sz="2800"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b="1" dirty="0" err="1">
                <a:solidFill>
                  <a:schemeClr val="dk1"/>
                </a:solidFill>
                <a:latin typeface="Work Sans"/>
                <a:ea typeface="Work Sans"/>
                <a:cs typeface="Work Sans"/>
                <a:sym typeface="Work Sans"/>
              </a:rPr>
              <a:t>Veille</a:t>
            </a:r>
            <a:r>
              <a:rPr lang="en-US" sz="2800" b="1" dirty="0">
                <a:solidFill>
                  <a:schemeClr val="dk1"/>
                </a:solidFill>
                <a:latin typeface="Work Sans"/>
                <a:ea typeface="Work Sans"/>
                <a:cs typeface="Work Sans"/>
                <a:sym typeface="Work Sans"/>
              </a:rPr>
              <a:t> </a:t>
            </a:r>
            <a:r>
              <a:rPr lang="en-US" sz="2800" b="1" dirty="0" err="1">
                <a:solidFill>
                  <a:schemeClr val="dk1"/>
                </a:solidFill>
                <a:latin typeface="Work Sans"/>
                <a:ea typeface="Work Sans"/>
                <a:cs typeface="Work Sans"/>
                <a:sym typeface="Work Sans"/>
              </a:rPr>
              <a:t>informationnelle</a:t>
            </a:r>
            <a:endParaRPr sz="2800" b="1"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1100" u="sng" dirty="0">
                <a:solidFill>
                  <a:schemeClr val="hlink"/>
                </a:solidFill>
                <a:hlinkClick r:id="rId6"/>
              </a:rPr>
              <a:t>All Personal Feeds (feedly.com)</a:t>
            </a:r>
            <a:endParaRPr sz="2800" b="1"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Clr>
                <a:schemeClr val="dk1"/>
              </a:buClr>
              <a:buSzPts val="1100"/>
              <a:buFont typeface="Arial"/>
              <a:buNone/>
            </a:pPr>
            <a:endParaRPr sz="2800"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Clr>
                <a:schemeClr val="dk1"/>
              </a:buClr>
              <a:buSzPts val="1100"/>
              <a:buFont typeface="Arial"/>
              <a:buNone/>
            </a:pPr>
            <a:r>
              <a:rPr lang="en-US" sz="2800" b="1" dirty="0">
                <a:solidFill>
                  <a:schemeClr val="dk1"/>
                </a:solidFill>
                <a:latin typeface="Work Sans"/>
                <a:ea typeface="Work Sans"/>
                <a:cs typeface="Work Sans"/>
                <a:sym typeface="Work Sans"/>
              </a:rPr>
              <a:t>Maquette</a:t>
            </a:r>
            <a:endParaRPr sz="2800" b="1"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Clr>
                <a:schemeClr val="dk1"/>
              </a:buClr>
              <a:buSzPts val="1100"/>
              <a:buFont typeface="Arial"/>
              <a:buNone/>
            </a:pPr>
            <a:r>
              <a:rPr lang="en-US" sz="1100" u="sng" dirty="0">
                <a:solidFill>
                  <a:schemeClr val="hlink"/>
                </a:solidFill>
                <a:hlinkClick r:id="rId7"/>
              </a:rPr>
              <a:t>Maquette desktop - Menu Maker by </a:t>
            </a:r>
            <a:r>
              <a:rPr lang="en-US" sz="1100" u="sng" dirty="0" err="1">
                <a:solidFill>
                  <a:schemeClr val="hlink"/>
                </a:solidFill>
                <a:hlinkClick r:id="rId7"/>
              </a:rPr>
              <a:t>Qwenta</a:t>
            </a:r>
            <a:r>
              <a:rPr lang="en-US" sz="1100" u="sng" dirty="0">
                <a:solidFill>
                  <a:schemeClr val="hlink"/>
                </a:solidFill>
                <a:hlinkClick r:id="rId7"/>
              </a:rPr>
              <a:t> – Figma</a:t>
            </a:r>
            <a:endParaRPr sz="2800" b="1" dirty="0">
              <a:solidFill>
                <a:schemeClr val="dk1"/>
              </a:solidFill>
              <a:latin typeface="Work Sans"/>
              <a:ea typeface="Work Sans"/>
              <a:cs typeface="Work Sans"/>
              <a:sym typeface="Work Sans"/>
            </a:endParaRPr>
          </a:p>
        </p:txBody>
      </p:sp>
      <p:sp>
        <p:nvSpPr>
          <p:cNvPr id="242" name="Google Shape;242;p26"/>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pic>
        <p:nvPicPr>
          <p:cNvPr id="243" name="Google Shape;243;p26"/>
          <p:cNvPicPr preferRelativeResize="0"/>
          <p:nvPr/>
        </p:nvPicPr>
        <p:blipFill>
          <a:blip r:embed="rId8">
            <a:alphaModFix/>
          </a:blip>
          <a:stretch>
            <a:fillRect/>
          </a:stretch>
        </p:blipFill>
        <p:spPr>
          <a:xfrm>
            <a:off x="0" y="0"/>
            <a:ext cx="1454400" cy="666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604050" y="2380825"/>
            <a:ext cx="17079900" cy="75411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Calibri"/>
              <a:ea typeface="Calibri"/>
              <a:cs typeface="Calibri"/>
              <a:sym typeface="Calibri"/>
            </a:endParaRPr>
          </a:p>
        </p:txBody>
      </p:sp>
      <p:sp>
        <p:nvSpPr>
          <p:cNvPr id="102" name="Google Shape;102;p14"/>
          <p:cNvSpPr/>
          <p:nvPr/>
        </p:nvSpPr>
        <p:spPr>
          <a:xfrm>
            <a:off x="716325" y="2278225"/>
            <a:ext cx="17079900" cy="75411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Calibri"/>
              <a:ea typeface="Calibri"/>
              <a:cs typeface="Calibri"/>
              <a:sym typeface="Calibri"/>
            </a:endParaRPr>
          </a:p>
        </p:txBody>
      </p:sp>
      <p:sp>
        <p:nvSpPr>
          <p:cNvPr id="103" name="Google Shape;103;p14"/>
          <p:cNvSpPr txBox="1"/>
          <p:nvPr/>
        </p:nvSpPr>
        <p:spPr>
          <a:xfrm>
            <a:off x="1021947" y="805261"/>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dirty="0">
                <a:solidFill>
                  <a:srgbClr val="0B1320"/>
                </a:solidFill>
                <a:latin typeface="Epilogue"/>
                <a:ea typeface="Epilogue"/>
                <a:cs typeface="Epilogue"/>
                <a:sym typeface="Epilogue"/>
              </a:rPr>
              <a:t>Le site</a:t>
            </a:r>
            <a:endParaRPr b="1" dirty="0">
              <a:latin typeface="Epilogue"/>
              <a:ea typeface="Epilogue"/>
              <a:cs typeface="Epilogue"/>
              <a:sym typeface="Epilogue"/>
            </a:endParaRPr>
          </a:p>
        </p:txBody>
      </p:sp>
      <p:sp>
        <p:nvSpPr>
          <p:cNvPr id="104" name="Google Shape;104;p14"/>
          <p:cNvSpPr txBox="1"/>
          <p:nvPr/>
        </p:nvSpPr>
        <p:spPr>
          <a:xfrm>
            <a:off x="5831325" y="2278100"/>
            <a:ext cx="11964900" cy="754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2800" dirty="0">
                <a:solidFill>
                  <a:schemeClr val="dk1"/>
                </a:solidFill>
                <a:latin typeface="Work Sans"/>
                <a:ea typeface="Work Sans"/>
                <a:cs typeface="Work Sans"/>
                <a:sym typeface="Work Sans"/>
              </a:rPr>
              <a:t>Le but du site “Menu maker by </a:t>
            </a:r>
            <a:r>
              <a:rPr lang="en-US" sz="2800" dirty="0" err="1">
                <a:solidFill>
                  <a:schemeClr val="dk1"/>
                </a:solidFill>
                <a:latin typeface="Work Sans"/>
                <a:ea typeface="Work Sans"/>
                <a:cs typeface="Work Sans"/>
                <a:sym typeface="Work Sans"/>
              </a:rPr>
              <a:t>Qwenta</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est</a:t>
            </a:r>
            <a:r>
              <a:rPr lang="en-US" sz="2800" dirty="0">
                <a:solidFill>
                  <a:schemeClr val="dk1"/>
                </a:solidFill>
                <a:latin typeface="Work Sans"/>
                <a:ea typeface="Work Sans"/>
                <a:cs typeface="Work Sans"/>
                <a:sym typeface="Work Sans"/>
              </a:rPr>
              <a:t> de proposer </a:t>
            </a:r>
            <a:r>
              <a:rPr lang="en-US" sz="2800" dirty="0" err="1">
                <a:solidFill>
                  <a:schemeClr val="dk1"/>
                </a:solidFill>
                <a:latin typeface="Work Sans"/>
                <a:ea typeface="Work Sans"/>
                <a:cs typeface="Work Sans"/>
                <a:sym typeface="Work Sans"/>
              </a:rPr>
              <a:t>une</a:t>
            </a:r>
            <a:r>
              <a:rPr lang="en-US" sz="2800" dirty="0">
                <a:solidFill>
                  <a:schemeClr val="dk1"/>
                </a:solidFill>
                <a:latin typeface="Work Sans"/>
                <a:ea typeface="Work Sans"/>
                <a:cs typeface="Work Sans"/>
                <a:sym typeface="Work Sans"/>
              </a:rPr>
              <a:t> interface </a:t>
            </a:r>
            <a:r>
              <a:rPr lang="en-US" sz="2800" dirty="0" err="1">
                <a:solidFill>
                  <a:schemeClr val="dk1"/>
                </a:solidFill>
                <a:latin typeface="Work Sans"/>
                <a:ea typeface="Work Sans"/>
                <a:cs typeface="Work Sans"/>
                <a:sym typeface="Work Sans"/>
              </a:rPr>
              <a:t>conviviale</a:t>
            </a:r>
            <a:r>
              <a:rPr lang="en-US" sz="2800" dirty="0">
                <a:solidFill>
                  <a:schemeClr val="dk1"/>
                </a:solidFill>
                <a:latin typeface="Work Sans"/>
                <a:ea typeface="Work Sans"/>
                <a:cs typeface="Work Sans"/>
                <a:sym typeface="Work Sans"/>
              </a:rPr>
              <a:t> qui </a:t>
            </a:r>
            <a:r>
              <a:rPr lang="en-US" sz="2800" dirty="0" err="1">
                <a:solidFill>
                  <a:schemeClr val="dk1"/>
                </a:solidFill>
                <a:latin typeface="Work Sans"/>
                <a:ea typeface="Work Sans"/>
                <a:cs typeface="Work Sans"/>
                <a:sym typeface="Work Sans"/>
              </a:rPr>
              <a:t>permet</a:t>
            </a:r>
            <a:r>
              <a:rPr lang="en-US" sz="2800" dirty="0">
                <a:solidFill>
                  <a:schemeClr val="dk1"/>
                </a:solidFill>
                <a:latin typeface="Work Sans"/>
                <a:ea typeface="Work Sans"/>
                <a:cs typeface="Work Sans"/>
                <a:sym typeface="Work Sans"/>
              </a:rPr>
              <a:t> aux restaurateurs de </a:t>
            </a:r>
            <a:r>
              <a:rPr lang="en-US" sz="2800" dirty="0" err="1">
                <a:solidFill>
                  <a:schemeClr val="dk1"/>
                </a:solidFill>
                <a:latin typeface="Work Sans"/>
                <a:ea typeface="Work Sans"/>
                <a:cs typeface="Work Sans"/>
                <a:sym typeface="Work Sans"/>
              </a:rPr>
              <a:t>concevoir</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personnaliser</a:t>
            </a:r>
            <a:r>
              <a:rPr lang="en-US" sz="2800" dirty="0">
                <a:solidFill>
                  <a:schemeClr val="dk1"/>
                </a:solidFill>
                <a:latin typeface="Work Sans"/>
                <a:ea typeface="Work Sans"/>
                <a:cs typeface="Work Sans"/>
                <a:sym typeface="Work Sans"/>
              </a:rPr>
              <a:t> et diffuser </a:t>
            </a:r>
            <a:r>
              <a:rPr lang="en-US" sz="2800" dirty="0" err="1">
                <a:solidFill>
                  <a:schemeClr val="dk1"/>
                </a:solidFill>
                <a:latin typeface="Work Sans"/>
                <a:ea typeface="Work Sans"/>
                <a:cs typeface="Work Sans"/>
                <a:sym typeface="Work Sans"/>
              </a:rPr>
              <a:t>leurs</a:t>
            </a:r>
            <a:r>
              <a:rPr lang="en-US" sz="2800" dirty="0">
                <a:solidFill>
                  <a:schemeClr val="dk1"/>
                </a:solidFill>
                <a:latin typeface="Work Sans"/>
                <a:ea typeface="Work Sans"/>
                <a:cs typeface="Work Sans"/>
                <a:sym typeface="Work Sans"/>
              </a:rPr>
              <a:t> menus de manière </a:t>
            </a:r>
            <a:r>
              <a:rPr lang="en-US" sz="2800" dirty="0" err="1">
                <a:solidFill>
                  <a:schemeClr val="dk1"/>
                </a:solidFill>
                <a:latin typeface="Work Sans"/>
                <a:ea typeface="Work Sans"/>
                <a:cs typeface="Work Sans"/>
                <a:sym typeface="Work Sans"/>
              </a:rPr>
              <a:t>efficace</a:t>
            </a:r>
            <a:r>
              <a:rPr lang="en-US" sz="2800" dirty="0">
                <a:solidFill>
                  <a:schemeClr val="dk1"/>
                </a:solidFill>
                <a:latin typeface="Work Sans"/>
                <a:ea typeface="Work Sans"/>
                <a:cs typeface="Work Sans"/>
                <a:sym typeface="Work Sans"/>
              </a:rPr>
              <a:t>. En </a:t>
            </a:r>
            <a:r>
              <a:rPr lang="en-US" sz="2800" dirty="0" err="1">
                <a:solidFill>
                  <a:schemeClr val="dk1"/>
                </a:solidFill>
                <a:latin typeface="Work Sans"/>
                <a:ea typeface="Work Sans"/>
                <a:cs typeface="Work Sans"/>
                <a:sym typeface="Work Sans"/>
              </a:rPr>
              <a:t>privilégiant</a:t>
            </a:r>
            <a:r>
              <a:rPr lang="en-US" sz="2800" dirty="0">
                <a:solidFill>
                  <a:schemeClr val="dk1"/>
                </a:solidFill>
                <a:latin typeface="Work Sans"/>
                <a:ea typeface="Work Sans"/>
                <a:cs typeface="Work Sans"/>
                <a:sym typeface="Work Sans"/>
              </a:rPr>
              <a:t> la </a:t>
            </a:r>
            <a:r>
              <a:rPr lang="en-US" sz="2800" dirty="0" err="1">
                <a:solidFill>
                  <a:schemeClr val="dk1"/>
                </a:solidFill>
                <a:latin typeface="Work Sans"/>
                <a:ea typeface="Work Sans"/>
                <a:cs typeface="Work Sans"/>
                <a:sym typeface="Work Sans"/>
              </a:rPr>
              <a:t>simplicité</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d’utilisation</a:t>
            </a:r>
            <a:r>
              <a:rPr lang="en-US" sz="2800" dirty="0">
                <a:solidFill>
                  <a:schemeClr val="dk1"/>
                </a:solidFill>
                <a:latin typeface="Work Sans"/>
                <a:ea typeface="Work Sans"/>
                <a:cs typeface="Work Sans"/>
                <a:sym typeface="Work Sans"/>
              </a:rPr>
              <a:t>.</a:t>
            </a:r>
            <a:endParaRPr sz="2800" dirty="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endParaRPr sz="2800" dirty="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r>
              <a:rPr lang="en-US" sz="2800" dirty="0">
                <a:solidFill>
                  <a:schemeClr val="dk1"/>
                </a:solidFill>
                <a:latin typeface="Work Sans"/>
                <a:ea typeface="Work Sans"/>
                <a:cs typeface="Work Sans"/>
                <a:sym typeface="Work Sans"/>
              </a:rPr>
              <a:t>Le site a pour ambition de </a:t>
            </a:r>
            <a:r>
              <a:rPr lang="en-US" sz="2800" dirty="0" err="1">
                <a:solidFill>
                  <a:schemeClr val="dk1"/>
                </a:solidFill>
                <a:latin typeface="Work Sans"/>
                <a:ea typeface="Work Sans"/>
                <a:cs typeface="Work Sans"/>
                <a:sym typeface="Work Sans"/>
              </a:rPr>
              <a:t>faciliter</a:t>
            </a:r>
            <a:r>
              <a:rPr lang="en-US" sz="2800" dirty="0">
                <a:solidFill>
                  <a:schemeClr val="dk1"/>
                </a:solidFill>
                <a:latin typeface="Work Sans"/>
                <a:ea typeface="Work Sans"/>
                <a:cs typeface="Work Sans"/>
                <a:sym typeface="Work Sans"/>
              </a:rPr>
              <a:t> la </a:t>
            </a:r>
            <a:r>
              <a:rPr lang="en-US" sz="2800" dirty="0" err="1">
                <a:solidFill>
                  <a:schemeClr val="dk1"/>
                </a:solidFill>
                <a:latin typeface="Work Sans"/>
                <a:ea typeface="Work Sans"/>
                <a:cs typeface="Work Sans"/>
                <a:sym typeface="Work Sans"/>
              </a:rPr>
              <a:t>création</a:t>
            </a:r>
            <a:r>
              <a:rPr lang="en-US" sz="2800" dirty="0">
                <a:solidFill>
                  <a:schemeClr val="dk1"/>
                </a:solidFill>
                <a:latin typeface="Work Sans"/>
                <a:ea typeface="Work Sans"/>
                <a:cs typeface="Work Sans"/>
                <a:sym typeface="Work Sans"/>
              </a:rPr>
              <a:t> de menus </a:t>
            </a:r>
            <a:r>
              <a:rPr lang="en-US" sz="2800" dirty="0" err="1">
                <a:solidFill>
                  <a:schemeClr val="dk1"/>
                </a:solidFill>
                <a:latin typeface="Work Sans"/>
                <a:ea typeface="Work Sans"/>
                <a:cs typeface="Work Sans"/>
                <a:sym typeface="Work Sans"/>
              </a:rPr>
              <a:t>en</a:t>
            </a:r>
            <a:r>
              <a:rPr lang="en-US" sz="2800" dirty="0">
                <a:solidFill>
                  <a:schemeClr val="dk1"/>
                </a:solidFill>
                <a:latin typeface="Work Sans"/>
                <a:ea typeface="Work Sans"/>
                <a:cs typeface="Work Sans"/>
                <a:sym typeface="Work Sans"/>
              </a:rPr>
              <a:t> proposant des </a:t>
            </a:r>
            <a:r>
              <a:rPr lang="en-US" sz="2800" dirty="0" err="1">
                <a:solidFill>
                  <a:schemeClr val="dk1"/>
                </a:solidFill>
                <a:latin typeface="Work Sans"/>
                <a:ea typeface="Work Sans"/>
                <a:cs typeface="Work Sans"/>
                <a:sym typeface="Work Sans"/>
              </a:rPr>
              <a:t>fonctionnalités</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comme</a:t>
            </a:r>
            <a:r>
              <a:rPr lang="en-US" sz="2800" dirty="0">
                <a:solidFill>
                  <a:schemeClr val="dk1"/>
                </a:solidFill>
                <a:latin typeface="Work Sans"/>
                <a:ea typeface="Work Sans"/>
                <a:cs typeface="Work Sans"/>
                <a:sym typeface="Work Sans"/>
              </a:rPr>
              <a:t> la </a:t>
            </a:r>
            <a:r>
              <a:rPr lang="en-US" sz="2800" dirty="0" err="1">
                <a:solidFill>
                  <a:schemeClr val="dk1"/>
                </a:solidFill>
                <a:latin typeface="Work Sans"/>
                <a:ea typeface="Work Sans"/>
                <a:cs typeface="Work Sans"/>
                <a:sym typeface="Work Sans"/>
              </a:rPr>
              <a:t>création</a:t>
            </a:r>
            <a:r>
              <a:rPr lang="en-US" sz="2800" dirty="0">
                <a:solidFill>
                  <a:schemeClr val="dk1"/>
                </a:solidFill>
                <a:latin typeface="Work Sans"/>
                <a:ea typeface="Work Sans"/>
                <a:cs typeface="Work Sans"/>
                <a:sym typeface="Work Sans"/>
              </a:rPr>
              <a:t> de </a:t>
            </a:r>
            <a:r>
              <a:rPr lang="en-US" sz="2800" dirty="0" err="1">
                <a:solidFill>
                  <a:schemeClr val="dk1"/>
                </a:solidFill>
                <a:latin typeface="Work Sans"/>
                <a:ea typeface="Work Sans"/>
                <a:cs typeface="Work Sans"/>
                <a:sym typeface="Work Sans"/>
              </a:rPr>
              <a:t>catégories</a:t>
            </a:r>
            <a:r>
              <a:rPr lang="en-US" sz="2800" dirty="0">
                <a:solidFill>
                  <a:schemeClr val="dk1"/>
                </a:solidFill>
                <a:latin typeface="Work Sans"/>
                <a:ea typeface="Work Sans"/>
                <a:cs typeface="Work Sans"/>
                <a:sym typeface="Work Sans"/>
              </a:rPr>
              <a:t> et de plats, la </a:t>
            </a:r>
            <a:r>
              <a:rPr lang="en-US" sz="2800" dirty="0" err="1">
                <a:solidFill>
                  <a:schemeClr val="dk1"/>
                </a:solidFill>
                <a:latin typeface="Work Sans"/>
                <a:ea typeface="Work Sans"/>
                <a:cs typeface="Work Sans"/>
                <a:sym typeface="Work Sans"/>
              </a:rPr>
              <a:t>personnalisation</a:t>
            </a:r>
            <a:r>
              <a:rPr lang="en-US" sz="2800" dirty="0">
                <a:solidFill>
                  <a:schemeClr val="dk1"/>
                </a:solidFill>
                <a:latin typeface="Work Sans"/>
                <a:ea typeface="Work Sans"/>
                <a:cs typeface="Work Sans"/>
                <a:sym typeface="Work Sans"/>
              </a:rPr>
              <a:t> du style du menu, </a:t>
            </a:r>
            <a:r>
              <a:rPr lang="en-US" sz="2800" dirty="0" err="1">
                <a:solidFill>
                  <a:schemeClr val="dk1"/>
                </a:solidFill>
                <a:latin typeface="Work Sans"/>
                <a:ea typeface="Work Sans"/>
                <a:cs typeface="Work Sans"/>
                <a:sym typeface="Work Sans"/>
              </a:rPr>
              <a:t>l’exportation</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en</a:t>
            </a:r>
            <a:r>
              <a:rPr lang="en-US" sz="2800" dirty="0">
                <a:solidFill>
                  <a:schemeClr val="dk1"/>
                </a:solidFill>
                <a:latin typeface="Work Sans"/>
                <a:ea typeface="Work Sans"/>
                <a:cs typeface="Work Sans"/>
                <a:sym typeface="Work Sans"/>
              </a:rPr>
              <a:t> PDF, </a:t>
            </a:r>
            <a:r>
              <a:rPr lang="en-US" sz="2800" dirty="0" err="1">
                <a:solidFill>
                  <a:schemeClr val="dk1"/>
                </a:solidFill>
                <a:latin typeface="Work Sans"/>
                <a:ea typeface="Work Sans"/>
                <a:cs typeface="Work Sans"/>
                <a:sym typeface="Work Sans"/>
              </a:rPr>
              <a:t>l’impression</a:t>
            </a:r>
            <a:r>
              <a:rPr lang="en-US" sz="2800" dirty="0">
                <a:solidFill>
                  <a:schemeClr val="dk1"/>
                </a:solidFill>
                <a:latin typeface="Work Sans"/>
                <a:ea typeface="Work Sans"/>
                <a:cs typeface="Work Sans"/>
                <a:sym typeface="Work Sans"/>
              </a:rPr>
              <a:t>, et la </a:t>
            </a:r>
            <a:r>
              <a:rPr lang="en-US" sz="2800" dirty="0" err="1">
                <a:solidFill>
                  <a:schemeClr val="dk1"/>
                </a:solidFill>
                <a:latin typeface="Work Sans"/>
                <a:ea typeface="Work Sans"/>
                <a:cs typeface="Work Sans"/>
                <a:sym typeface="Work Sans"/>
              </a:rPr>
              <a:t>possibilité</a:t>
            </a:r>
            <a:r>
              <a:rPr lang="en-US" sz="2800" dirty="0">
                <a:solidFill>
                  <a:schemeClr val="dk1"/>
                </a:solidFill>
                <a:latin typeface="Work Sans"/>
                <a:ea typeface="Work Sans"/>
                <a:cs typeface="Work Sans"/>
                <a:sym typeface="Work Sans"/>
              </a:rPr>
              <a:t> de </a:t>
            </a:r>
            <a:r>
              <a:rPr lang="en-US" sz="2800" dirty="0" err="1">
                <a:solidFill>
                  <a:schemeClr val="dk1"/>
                </a:solidFill>
                <a:latin typeface="Work Sans"/>
                <a:ea typeface="Work Sans"/>
                <a:cs typeface="Work Sans"/>
                <a:sym typeface="Work Sans"/>
              </a:rPr>
              <a:t>partager</a:t>
            </a:r>
            <a:r>
              <a:rPr lang="en-US" sz="2800" dirty="0">
                <a:solidFill>
                  <a:schemeClr val="dk1"/>
                </a:solidFill>
                <a:latin typeface="Work Sans"/>
                <a:ea typeface="Work Sans"/>
                <a:cs typeface="Work Sans"/>
                <a:sym typeface="Work Sans"/>
              </a:rPr>
              <a:t> les menus sur des </a:t>
            </a:r>
            <a:r>
              <a:rPr lang="en-US" sz="2800" dirty="0" err="1">
                <a:solidFill>
                  <a:schemeClr val="dk1"/>
                </a:solidFill>
                <a:latin typeface="Work Sans"/>
                <a:ea typeface="Work Sans"/>
                <a:cs typeface="Work Sans"/>
                <a:sym typeface="Work Sans"/>
              </a:rPr>
              <a:t>plateformes</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populaires</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comme</a:t>
            </a:r>
            <a:r>
              <a:rPr lang="en-US" sz="2800" dirty="0">
                <a:solidFill>
                  <a:schemeClr val="dk1"/>
                </a:solidFill>
                <a:latin typeface="Work Sans"/>
                <a:ea typeface="Work Sans"/>
                <a:cs typeface="Work Sans"/>
                <a:sym typeface="Work Sans"/>
              </a:rPr>
              <a:t> Deliveroo et Instagram.</a:t>
            </a:r>
            <a:endParaRPr sz="2800" dirty="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endParaRPr sz="2800" dirty="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r>
              <a:rPr lang="en-US" sz="2800" dirty="0">
                <a:solidFill>
                  <a:schemeClr val="dk1"/>
                </a:solidFill>
                <a:latin typeface="Work Sans"/>
                <a:ea typeface="Work Sans"/>
                <a:cs typeface="Work Sans"/>
                <a:sym typeface="Work Sans"/>
              </a:rPr>
              <a:t>Avec </a:t>
            </a:r>
            <a:r>
              <a:rPr lang="en-US" sz="2800" dirty="0" err="1">
                <a:solidFill>
                  <a:schemeClr val="dk1"/>
                </a:solidFill>
                <a:latin typeface="Work Sans"/>
                <a:ea typeface="Work Sans"/>
                <a:cs typeface="Work Sans"/>
                <a:sym typeface="Work Sans"/>
              </a:rPr>
              <a:t>ces</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fonctionnalités</a:t>
            </a:r>
            <a:r>
              <a:rPr lang="en-US" sz="2800" dirty="0">
                <a:solidFill>
                  <a:schemeClr val="dk1"/>
                </a:solidFill>
                <a:latin typeface="Work Sans"/>
                <a:ea typeface="Work Sans"/>
                <a:cs typeface="Work Sans"/>
                <a:sym typeface="Work Sans"/>
              </a:rPr>
              <a:t>, “Menu maker by </a:t>
            </a:r>
            <a:r>
              <a:rPr lang="en-US" sz="2800" dirty="0" err="1">
                <a:solidFill>
                  <a:schemeClr val="dk1"/>
                </a:solidFill>
                <a:latin typeface="Work Sans"/>
                <a:ea typeface="Work Sans"/>
                <a:cs typeface="Work Sans"/>
                <a:sym typeface="Work Sans"/>
              </a:rPr>
              <a:t>Qwenta</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cherche</a:t>
            </a:r>
            <a:r>
              <a:rPr lang="en-US" sz="2800" dirty="0">
                <a:solidFill>
                  <a:schemeClr val="dk1"/>
                </a:solidFill>
                <a:latin typeface="Work Sans"/>
                <a:ea typeface="Work Sans"/>
                <a:cs typeface="Work Sans"/>
                <a:sym typeface="Work Sans"/>
              </a:rPr>
              <a:t> à </a:t>
            </a:r>
            <a:r>
              <a:rPr lang="en-US" sz="2800" dirty="0" err="1">
                <a:solidFill>
                  <a:schemeClr val="dk1"/>
                </a:solidFill>
                <a:latin typeface="Work Sans"/>
                <a:ea typeface="Work Sans"/>
                <a:cs typeface="Work Sans"/>
                <a:sym typeface="Work Sans"/>
              </a:rPr>
              <a:t>améliorer</a:t>
            </a:r>
            <a:r>
              <a:rPr lang="en-US" sz="2800" dirty="0">
                <a:solidFill>
                  <a:schemeClr val="dk1"/>
                </a:solidFill>
                <a:latin typeface="Work Sans"/>
                <a:ea typeface="Work Sans"/>
                <a:cs typeface="Work Sans"/>
                <a:sym typeface="Work Sans"/>
              </a:rPr>
              <a:t> la gestion des menus pour les restaurateurs, </a:t>
            </a:r>
            <a:r>
              <a:rPr lang="en-US" sz="2800" dirty="0" err="1">
                <a:solidFill>
                  <a:schemeClr val="dk1"/>
                </a:solidFill>
                <a:latin typeface="Work Sans"/>
                <a:ea typeface="Work Sans"/>
                <a:cs typeface="Work Sans"/>
                <a:sym typeface="Work Sans"/>
              </a:rPr>
              <a:t>renforçant</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ainsi</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leur</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visibilité</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en</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ligne</a:t>
            </a:r>
            <a:r>
              <a:rPr lang="en-US" sz="2800" dirty="0">
                <a:solidFill>
                  <a:schemeClr val="dk1"/>
                </a:solidFill>
                <a:latin typeface="Work Sans"/>
                <a:ea typeface="Work Sans"/>
                <a:cs typeface="Work Sans"/>
                <a:sym typeface="Work Sans"/>
              </a:rPr>
              <a:t> et </a:t>
            </a:r>
            <a:r>
              <a:rPr lang="en-US" sz="2800" dirty="0" err="1">
                <a:solidFill>
                  <a:schemeClr val="dk1"/>
                </a:solidFill>
                <a:latin typeface="Work Sans"/>
                <a:ea typeface="Work Sans"/>
                <a:cs typeface="Work Sans"/>
                <a:sym typeface="Work Sans"/>
              </a:rPr>
              <a:t>simplifiant</a:t>
            </a:r>
            <a:r>
              <a:rPr lang="en-US" sz="2800" dirty="0">
                <a:solidFill>
                  <a:schemeClr val="dk1"/>
                </a:solidFill>
                <a:latin typeface="Work Sans"/>
                <a:ea typeface="Work Sans"/>
                <a:cs typeface="Work Sans"/>
                <a:sym typeface="Work Sans"/>
              </a:rPr>
              <a:t> la communication </a:t>
            </a:r>
            <a:r>
              <a:rPr lang="en-US" sz="2800" dirty="0" err="1">
                <a:solidFill>
                  <a:schemeClr val="dk1"/>
                </a:solidFill>
                <a:latin typeface="Work Sans"/>
                <a:ea typeface="Work Sans"/>
                <a:cs typeface="Work Sans"/>
                <a:sym typeface="Work Sans"/>
              </a:rPr>
              <a:t>visuelle</a:t>
            </a:r>
            <a:r>
              <a:rPr lang="en-US" sz="2800" dirty="0">
                <a:solidFill>
                  <a:schemeClr val="dk1"/>
                </a:solidFill>
                <a:latin typeface="Work Sans"/>
                <a:ea typeface="Work Sans"/>
                <a:cs typeface="Work Sans"/>
                <a:sym typeface="Work Sans"/>
              </a:rPr>
              <a:t> avec </a:t>
            </a:r>
            <a:r>
              <a:rPr lang="en-US" sz="2800" dirty="0" err="1">
                <a:solidFill>
                  <a:schemeClr val="dk1"/>
                </a:solidFill>
                <a:latin typeface="Work Sans"/>
                <a:ea typeface="Work Sans"/>
                <a:cs typeface="Work Sans"/>
                <a:sym typeface="Work Sans"/>
              </a:rPr>
              <a:t>leurs</a:t>
            </a:r>
            <a:r>
              <a:rPr lang="en-US" sz="2800" dirty="0">
                <a:solidFill>
                  <a:schemeClr val="dk1"/>
                </a:solidFill>
                <a:latin typeface="Work Sans"/>
                <a:ea typeface="Work Sans"/>
                <a:cs typeface="Work Sans"/>
                <a:sym typeface="Work Sans"/>
              </a:rPr>
              <a:t> clients.</a:t>
            </a:r>
            <a:endParaRPr sz="2800" dirty="0">
              <a:solidFill>
                <a:schemeClr val="dk1"/>
              </a:solidFill>
              <a:latin typeface="Work Sans"/>
              <a:ea typeface="Work Sans"/>
              <a:cs typeface="Work Sans"/>
              <a:sym typeface="Work Sans"/>
            </a:endParaRPr>
          </a:p>
        </p:txBody>
      </p:sp>
      <p:sp>
        <p:nvSpPr>
          <p:cNvPr id="105" name="Google Shape;105;p14"/>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pic>
        <p:nvPicPr>
          <p:cNvPr id="106" name="Google Shape;106;p14"/>
          <p:cNvPicPr preferRelativeResize="0"/>
          <p:nvPr/>
        </p:nvPicPr>
        <p:blipFill>
          <a:blip r:embed="rId3">
            <a:alphaModFix/>
          </a:blip>
          <a:stretch>
            <a:fillRect/>
          </a:stretch>
        </p:blipFill>
        <p:spPr>
          <a:xfrm>
            <a:off x="0" y="0"/>
            <a:ext cx="1454400" cy="666550"/>
          </a:xfrm>
          <a:prstGeom prst="rect">
            <a:avLst/>
          </a:prstGeom>
          <a:noFill/>
          <a:ln>
            <a:noFill/>
          </a:ln>
        </p:spPr>
      </p:pic>
      <p:pic>
        <p:nvPicPr>
          <p:cNvPr id="107" name="Google Shape;107;p14"/>
          <p:cNvPicPr preferRelativeResize="0"/>
          <p:nvPr/>
        </p:nvPicPr>
        <p:blipFill>
          <a:blip r:embed="rId4">
            <a:alphaModFix/>
          </a:blip>
          <a:stretch>
            <a:fillRect/>
          </a:stretch>
        </p:blipFill>
        <p:spPr>
          <a:xfrm>
            <a:off x="716325" y="2278225"/>
            <a:ext cx="5115000" cy="7532511"/>
          </a:xfrm>
          <a:prstGeom prst="rect">
            <a:avLst/>
          </a:prstGeom>
          <a:noFill/>
          <a:ln w="9525" cap="flat" cmpd="sng">
            <a:solidFill>
              <a:srgbClr val="C5A073"/>
            </a:solidFill>
            <a:prstDash val="solid"/>
            <a:round/>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par>
                                <p:cTn id="8" presetID="10" presetClass="entr" presetSubtype="0" fill="hold" nodeType="withEffect">
                                  <p:stCondLst>
                                    <p:cond delay="0"/>
                                  </p:stCondLst>
                                  <p:childTnLst>
                                    <p:set>
                                      <p:cBhvr>
                                        <p:cTn id="9" dur="1" fill="hold">
                                          <p:stCondLst>
                                            <p:cond delay="0"/>
                                          </p:stCondLst>
                                        </p:cTn>
                                        <p:tgtEl>
                                          <p:spTgt spid="107"/>
                                        </p:tgtEl>
                                        <p:attrNameLst>
                                          <p:attrName>style.visibility</p:attrName>
                                        </p:attrNameLst>
                                      </p:cBhvr>
                                      <p:to>
                                        <p:strVal val="visible"/>
                                      </p:to>
                                    </p:set>
                                    <p:animEffect transition="in" filter="fade">
                                      <p:cBhvr>
                                        <p:cTn id="10" dur="500"/>
                                        <p:tgtEl>
                                          <p:spTgt spid="10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5"/>
          <p:cNvSpPr/>
          <p:nvPr/>
        </p:nvSpPr>
        <p:spPr>
          <a:xfrm>
            <a:off x="604050" y="2380825"/>
            <a:ext cx="17079900" cy="75411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8" name="Google Shape;228;p25"/>
          <p:cNvSpPr/>
          <p:nvPr/>
        </p:nvSpPr>
        <p:spPr>
          <a:xfrm>
            <a:off x="716325" y="2278225"/>
            <a:ext cx="17079900" cy="75411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9" name="Google Shape;229;p25"/>
          <p:cNvSpPr txBox="1"/>
          <p:nvPr/>
        </p:nvSpPr>
        <p:spPr>
          <a:xfrm>
            <a:off x="1021947" y="805261"/>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L’Arborescence du site</a:t>
            </a:r>
            <a:endParaRPr b="1">
              <a:latin typeface="Epilogue"/>
              <a:ea typeface="Epilogue"/>
              <a:cs typeface="Epilogue"/>
              <a:sym typeface="Epilogue"/>
            </a:endParaRPr>
          </a:p>
        </p:txBody>
      </p:sp>
      <p:sp>
        <p:nvSpPr>
          <p:cNvPr id="230" name="Google Shape;230;p25"/>
          <p:cNvSpPr txBox="1"/>
          <p:nvPr/>
        </p:nvSpPr>
        <p:spPr>
          <a:xfrm>
            <a:off x="716325" y="2278100"/>
            <a:ext cx="4443300" cy="7525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2700" dirty="0">
                <a:solidFill>
                  <a:schemeClr val="dk1"/>
                </a:solidFill>
                <a:latin typeface="Work Sans"/>
                <a:ea typeface="Work Sans"/>
                <a:cs typeface="Work Sans"/>
                <a:sym typeface="Work Sans"/>
              </a:rPr>
              <a:t>La structure du site “Menu maker by </a:t>
            </a:r>
            <a:r>
              <a:rPr lang="en-US" sz="2700" dirty="0" err="1">
                <a:solidFill>
                  <a:schemeClr val="dk1"/>
                </a:solidFill>
                <a:latin typeface="Work Sans"/>
                <a:ea typeface="Work Sans"/>
                <a:cs typeface="Work Sans"/>
                <a:sym typeface="Work Sans"/>
              </a:rPr>
              <a:t>Qwenta</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est</a:t>
            </a:r>
            <a:r>
              <a:rPr lang="en-US" sz="2700" dirty="0">
                <a:solidFill>
                  <a:schemeClr val="dk1"/>
                </a:solidFill>
                <a:latin typeface="Work Sans"/>
                <a:ea typeface="Work Sans"/>
                <a:cs typeface="Work Sans"/>
                <a:sym typeface="Work Sans"/>
              </a:rPr>
              <a:t> </a:t>
            </a:r>
            <a:r>
              <a:rPr lang="en-US" sz="2700" b="1" dirty="0">
                <a:solidFill>
                  <a:schemeClr val="dk1"/>
                </a:solidFill>
                <a:latin typeface="Work Sans"/>
                <a:ea typeface="Work Sans"/>
                <a:cs typeface="Work Sans"/>
                <a:sym typeface="Work Sans"/>
              </a:rPr>
              <a:t>pensée de façon intuitive</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permettant</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une</a:t>
            </a:r>
            <a:r>
              <a:rPr lang="en-US" sz="2700" dirty="0">
                <a:solidFill>
                  <a:schemeClr val="dk1"/>
                </a:solidFill>
                <a:latin typeface="Work Sans"/>
                <a:ea typeface="Work Sans"/>
                <a:cs typeface="Work Sans"/>
                <a:sym typeface="Work Sans"/>
              </a:rPr>
              <a:t> navigation </a:t>
            </a:r>
            <a:r>
              <a:rPr lang="en-US" sz="2700" dirty="0" err="1">
                <a:solidFill>
                  <a:schemeClr val="dk1"/>
                </a:solidFill>
                <a:latin typeface="Work Sans"/>
                <a:ea typeface="Work Sans"/>
                <a:cs typeface="Work Sans"/>
                <a:sym typeface="Work Sans"/>
              </a:rPr>
              <a:t>aisée</a:t>
            </a:r>
            <a:r>
              <a:rPr lang="en-US" sz="2700" dirty="0">
                <a:solidFill>
                  <a:schemeClr val="dk1"/>
                </a:solidFill>
                <a:latin typeface="Work Sans"/>
                <a:ea typeface="Work Sans"/>
                <a:cs typeface="Work Sans"/>
                <a:sym typeface="Work Sans"/>
              </a:rPr>
              <a:t> pour les restaurateurs. Elle </a:t>
            </a:r>
            <a:r>
              <a:rPr lang="en-US" sz="2700" dirty="0" err="1">
                <a:solidFill>
                  <a:schemeClr val="dk1"/>
                </a:solidFill>
                <a:latin typeface="Work Sans"/>
                <a:ea typeface="Work Sans"/>
                <a:cs typeface="Work Sans"/>
                <a:sym typeface="Work Sans"/>
              </a:rPr>
              <a:t>est</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organisée</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en</a:t>
            </a:r>
            <a:r>
              <a:rPr lang="en-US" sz="2700" dirty="0">
                <a:solidFill>
                  <a:schemeClr val="dk1"/>
                </a:solidFill>
                <a:latin typeface="Work Sans"/>
                <a:ea typeface="Work Sans"/>
                <a:cs typeface="Work Sans"/>
                <a:sym typeface="Work Sans"/>
              </a:rPr>
              <a:t> sections </a:t>
            </a:r>
            <a:r>
              <a:rPr lang="en-US" sz="2700" dirty="0" err="1">
                <a:solidFill>
                  <a:schemeClr val="dk1"/>
                </a:solidFill>
                <a:latin typeface="Work Sans"/>
                <a:ea typeface="Work Sans"/>
                <a:cs typeface="Work Sans"/>
                <a:sym typeface="Work Sans"/>
              </a:rPr>
              <a:t>essentielles</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comme</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l'élaboration</a:t>
            </a:r>
            <a:r>
              <a:rPr lang="en-US" sz="2700" dirty="0">
                <a:solidFill>
                  <a:schemeClr val="dk1"/>
                </a:solidFill>
                <a:latin typeface="Work Sans"/>
                <a:ea typeface="Work Sans"/>
                <a:cs typeface="Work Sans"/>
                <a:sym typeface="Work Sans"/>
              </a:rPr>
              <a:t> de menus, la </a:t>
            </a:r>
            <a:r>
              <a:rPr lang="en-US" sz="2700" dirty="0" err="1">
                <a:solidFill>
                  <a:schemeClr val="dk1"/>
                </a:solidFill>
                <a:latin typeface="Work Sans"/>
                <a:ea typeface="Work Sans"/>
                <a:cs typeface="Work Sans"/>
                <a:sym typeface="Work Sans"/>
              </a:rPr>
              <a:t>personnalisation</a:t>
            </a:r>
            <a:r>
              <a:rPr lang="en-US" sz="2700" dirty="0">
                <a:solidFill>
                  <a:schemeClr val="dk1"/>
                </a:solidFill>
                <a:latin typeface="Work Sans"/>
                <a:ea typeface="Work Sans"/>
                <a:cs typeface="Work Sans"/>
                <a:sym typeface="Work Sans"/>
              </a:rPr>
              <a:t> de </a:t>
            </a:r>
            <a:r>
              <a:rPr lang="en-US" sz="2700" dirty="0" err="1">
                <a:solidFill>
                  <a:schemeClr val="dk1"/>
                </a:solidFill>
                <a:latin typeface="Work Sans"/>
                <a:ea typeface="Work Sans"/>
                <a:cs typeface="Work Sans"/>
                <a:sym typeface="Work Sans"/>
              </a:rPr>
              <a:t>l'apparence</a:t>
            </a:r>
            <a:r>
              <a:rPr lang="en-US" sz="2700" dirty="0">
                <a:solidFill>
                  <a:schemeClr val="dk1"/>
                </a:solidFill>
                <a:latin typeface="Work Sans"/>
                <a:ea typeface="Work Sans"/>
                <a:cs typeface="Work Sans"/>
                <a:sym typeface="Work Sans"/>
              </a:rPr>
              <a:t>, et la manipulation des </a:t>
            </a:r>
            <a:r>
              <a:rPr lang="en-US" sz="2700" dirty="0" err="1">
                <a:solidFill>
                  <a:schemeClr val="dk1"/>
                </a:solidFill>
                <a:latin typeface="Work Sans"/>
                <a:ea typeface="Work Sans"/>
                <a:cs typeface="Work Sans"/>
                <a:sym typeface="Work Sans"/>
              </a:rPr>
              <a:t>fonctionnalités</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sophistiquées</a:t>
            </a:r>
            <a:r>
              <a:rPr lang="en-US" sz="2700" dirty="0">
                <a:solidFill>
                  <a:schemeClr val="dk1"/>
                </a:solidFill>
                <a:latin typeface="Work Sans"/>
                <a:ea typeface="Work Sans"/>
                <a:cs typeface="Work Sans"/>
                <a:sym typeface="Work Sans"/>
              </a:rPr>
              <a:t>.</a:t>
            </a:r>
            <a:endParaRPr sz="2700" dirty="0">
              <a:solidFill>
                <a:schemeClr val="dk1"/>
              </a:solidFill>
              <a:latin typeface="Work Sans"/>
              <a:ea typeface="Work Sans"/>
              <a:cs typeface="Work Sans"/>
              <a:sym typeface="Work Sans"/>
            </a:endParaRPr>
          </a:p>
        </p:txBody>
      </p:sp>
      <p:sp>
        <p:nvSpPr>
          <p:cNvPr id="231" name="Google Shape;231;p25"/>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pic>
        <p:nvPicPr>
          <p:cNvPr id="232" name="Google Shape;232;p25"/>
          <p:cNvPicPr preferRelativeResize="0"/>
          <p:nvPr/>
        </p:nvPicPr>
        <p:blipFill>
          <a:blip r:embed="rId3">
            <a:alphaModFix/>
          </a:blip>
          <a:stretch>
            <a:fillRect/>
          </a:stretch>
        </p:blipFill>
        <p:spPr>
          <a:xfrm>
            <a:off x="0" y="0"/>
            <a:ext cx="1454400" cy="666550"/>
          </a:xfrm>
          <a:prstGeom prst="rect">
            <a:avLst/>
          </a:prstGeom>
          <a:noFill/>
          <a:ln>
            <a:noFill/>
          </a:ln>
        </p:spPr>
      </p:pic>
      <p:pic>
        <p:nvPicPr>
          <p:cNvPr id="233" name="Google Shape;233;p25"/>
          <p:cNvPicPr preferRelativeResize="0"/>
          <p:nvPr/>
        </p:nvPicPr>
        <p:blipFill rotWithShape="1">
          <a:blip r:embed="rId4">
            <a:alphaModFix/>
          </a:blip>
          <a:srcRect b="3614"/>
          <a:stretch/>
        </p:blipFill>
        <p:spPr>
          <a:xfrm>
            <a:off x="5159725" y="2293750"/>
            <a:ext cx="12636500" cy="752557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8"/>
                                        </p:tgtEl>
                                        <p:attrNameLst>
                                          <p:attrName>style.visibility</p:attrName>
                                        </p:attrNameLst>
                                      </p:cBhvr>
                                      <p:to>
                                        <p:strVal val="visible"/>
                                      </p:to>
                                    </p:set>
                                    <p:animEffect transition="in" filter="fade">
                                      <p:cBhvr>
                                        <p:cTn id="7" dur="500"/>
                                        <p:tgtEl>
                                          <p:spTgt spid="2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3"/>
                                        </p:tgtEl>
                                        <p:attrNameLst>
                                          <p:attrName>style.visibility</p:attrName>
                                        </p:attrNameLst>
                                      </p:cBhvr>
                                      <p:to>
                                        <p:strVal val="visible"/>
                                      </p:to>
                                    </p:set>
                                    <p:animEffect transition="in" filter="fade">
                                      <p:cBhvr>
                                        <p:cTn id="12" dur="500"/>
                                        <p:tgtEl>
                                          <p:spTgt spid="2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0"/>
                                        </p:tgtEl>
                                        <p:attrNameLst>
                                          <p:attrName>style.visibility</p:attrName>
                                        </p:attrNameLst>
                                      </p:cBhvr>
                                      <p:to>
                                        <p:strVal val="visible"/>
                                      </p:to>
                                    </p:set>
                                    <p:animEffect transition="in" filter="fade">
                                      <p:cBhvr>
                                        <p:cTn id="17" dur="500"/>
                                        <p:tgtEl>
                                          <p:spTgt spid="2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7"/>
                                        </p:tgtEl>
                                        <p:attrNameLst>
                                          <p:attrName>style.visibility</p:attrName>
                                        </p:attrNameLst>
                                      </p:cBhvr>
                                      <p:to>
                                        <p:strVal val="visible"/>
                                      </p:to>
                                    </p:set>
                                    <p:animEffect transition="in" filter="fade">
                                      <p:cBhvr>
                                        <p:cTn id="22" dur="500"/>
                                        <p:tgtEl>
                                          <p:spTgt spid="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animBg="1"/>
      <p:bldP spid="228" grpId="0" animBg="1"/>
      <p:bldP spid="2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p:nvPr/>
        </p:nvSpPr>
        <p:spPr>
          <a:xfrm>
            <a:off x="604050" y="2380825"/>
            <a:ext cx="17079900" cy="69675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23" name="Google Shape;123;p16"/>
          <p:cNvSpPr/>
          <p:nvPr/>
        </p:nvSpPr>
        <p:spPr>
          <a:xfrm>
            <a:off x="716325" y="2278225"/>
            <a:ext cx="17079900" cy="69675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24" name="Google Shape;124;p16"/>
          <p:cNvSpPr txBox="1"/>
          <p:nvPr/>
        </p:nvSpPr>
        <p:spPr>
          <a:xfrm>
            <a:off x="1021947" y="805261"/>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Spécification technique</a:t>
            </a:r>
            <a:endParaRPr b="1">
              <a:latin typeface="Epilogue"/>
              <a:ea typeface="Epilogue"/>
              <a:cs typeface="Epilogue"/>
              <a:sym typeface="Epilogue"/>
            </a:endParaRPr>
          </a:p>
        </p:txBody>
      </p:sp>
      <p:sp>
        <p:nvSpPr>
          <p:cNvPr id="125" name="Google Shape;125;p16"/>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pic>
        <p:nvPicPr>
          <p:cNvPr id="126" name="Google Shape;126;p16"/>
          <p:cNvPicPr preferRelativeResize="0"/>
          <p:nvPr/>
        </p:nvPicPr>
        <p:blipFill>
          <a:blip r:embed="rId3">
            <a:alphaModFix/>
          </a:blip>
          <a:stretch>
            <a:fillRect/>
          </a:stretch>
        </p:blipFill>
        <p:spPr>
          <a:xfrm>
            <a:off x="0" y="0"/>
            <a:ext cx="1454400" cy="666550"/>
          </a:xfrm>
          <a:prstGeom prst="rect">
            <a:avLst/>
          </a:prstGeom>
          <a:noFill/>
          <a:ln>
            <a:noFill/>
          </a:ln>
        </p:spPr>
      </p:pic>
      <p:sp>
        <p:nvSpPr>
          <p:cNvPr id="128" name="Google Shape;128;p16"/>
          <p:cNvSpPr txBox="1"/>
          <p:nvPr/>
        </p:nvSpPr>
        <p:spPr>
          <a:xfrm>
            <a:off x="1066800" y="9636750"/>
            <a:ext cx="16850100" cy="36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300" dirty="0">
                <a:solidFill>
                  <a:srgbClr val="C5A073"/>
                </a:solidFill>
                <a:latin typeface="Work Sans ExtraLight"/>
                <a:ea typeface="Work Sans ExtraLight"/>
                <a:cs typeface="Work Sans ExtraLight"/>
                <a:sym typeface="Work Sans ExtraLight"/>
              </a:rPr>
              <a:t>lien : </a:t>
            </a:r>
            <a:r>
              <a:rPr lang="fr-FR" sz="1300" dirty="0">
                <a:solidFill>
                  <a:srgbClr val="C5A073"/>
                </a:solidFill>
                <a:latin typeface="Work Sans ExtraLight"/>
                <a:sym typeface="Work Sans ExtraLight"/>
                <a:hlinkClick r:id="rId4" action="ppaction://hlinkfile">
                  <a:extLst>
                    <a:ext uri="{A12FA001-AC4F-418D-AE19-62706E023703}">
                      <ahyp:hlinkClr xmlns:ahyp="http://schemas.microsoft.com/office/drawing/2018/hyperlinkcolor" val="tx"/>
                    </a:ext>
                  </a:extLst>
                </a:hlinkClick>
              </a:rPr>
              <a:t>2_Spec_techniques/Sourice_Pierre_2_spécifications techniques_08022024.pdf</a:t>
            </a:r>
            <a:endParaRPr sz="1300" dirty="0">
              <a:solidFill>
                <a:srgbClr val="C5A073"/>
              </a:solidFill>
              <a:latin typeface="Work Sans ExtraLight"/>
              <a:sym typeface="Work Sans ExtraLight"/>
            </a:endParaRPr>
          </a:p>
        </p:txBody>
      </p:sp>
      <p:pic>
        <p:nvPicPr>
          <p:cNvPr id="3" name="Image 2">
            <a:hlinkClick r:id="rId5" action="ppaction://hlinkfile"/>
            <a:extLst>
              <a:ext uri="{FF2B5EF4-FFF2-40B4-BE49-F238E27FC236}">
                <a16:creationId xmlns:a16="http://schemas.microsoft.com/office/drawing/2014/main" id="{A3AE835F-4FBA-5896-E041-214A677F00CC}"/>
              </a:ext>
            </a:extLst>
          </p:cNvPr>
          <p:cNvPicPr>
            <a:picLocks noChangeAspect="1"/>
          </p:cNvPicPr>
          <p:nvPr/>
        </p:nvPicPr>
        <p:blipFill>
          <a:blip r:embed="rId6"/>
          <a:stretch>
            <a:fillRect/>
          </a:stretch>
        </p:blipFill>
        <p:spPr>
          <a:xfrm>
            <a:off x="6393529" y="2350686"/>
            <a:ext cx="5036471" cy="687464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p:nvPr/>
        </p:nvSpPr>
        <p:spPr>
          <a:xfrm>
            <a:off x="604050" y="2380825"/>
            <a:ext cx="17079900" cy="75411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34" name="Google Shape;134;p17"/>
          <p:cNvSpPr/>
          <p:nvPr/>
        </p:nvSpPr>
        <p:spPr>
          <a:xfrm>
            <a:off x="716325" y="2278225"/>
            <a:ext cx="17079900" cy="75411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35" name="Google Shape;135;p17"/>
          <p:cNvSpPr txBox="1"/>
          <p:nvPr/>
        </p:nvSpPr>
        <p:spPr>
          <a:xfrm>
            <a:off x="1021947" y="805261"/>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L’Architecture du site</a:t>
            </a:r>
            <a:endParaRPr b="1">
              <a:latin typeface="Epilogue"/>
              <a:ea typeface="Epilogue"/>
              <a:cs typeface="Epilogue"/>
              <a:sym typeface="Epilogue"/>
            </a:endParaRPr>
          </a:p>
        </p:txBody>
      </p:sp>
      <p:sp>
        <p:nvSpPr>
          <p:cNvPr id="136" name="Google Shape;136;p17"/>
          <p:cNvSpPr txBox="1"/>
          <p:nvPr/>
        </p:nvSpPr>
        <p:spPr>
          <a:xfrm>
            <a:off x="5818125" y="2278100"/>
            <a:ext cx="11978100" cy="403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2700" dirty="0">
                <a:solidFill>
                  <a:schemeClr val="dk1"/>
                </a:solidFill>
                <a:latin typeface="Work Sans"/>
                <a:ea typeface="Work Sans"/>
                <a:cs typeface="Work Sans"/>
                <a:sym typeface="Work Sans"/>
              </a:rPr>
              <a:t>La structure technique de </a:t>
            </a:r>
            <a:r>
              <a:rPr lang="en-US" sz="2600" dirty="0">
                <a:solidFill>
                  <a:schemeClr val="dk1"/>
                </a:solidFill>
                <a:latin typeface="Work Sans"/>
                <a:ea typeface="Work Sans"/>
                <a:cs typeface="Work Sans"/>
                <a:sym typeface="Work Sans"/>
              </a:rPr>
              <a:t>“Menu maker by </a:t>
            </a:r>
            <a:r>
              <a:rPr lang="en-US" sz="2600" dirty="0" err="1">
                <a:solidFill>
                  <a:schemeClr val="dk1"/>
                </a:solidFill>
                <a:latin typeface="Work Sans"/>
                <a:ea typeface="Work Sans"/>
                <a:cs typeface="Work Sans"/>
                <a:sym typeface="Work Sans"/>
              </a:rPr>
              <a:t>Qwenta</a:t>
            </a:r>
            <a:r>
              <a:rPr lang="en-US" sz="2600" dirty="0">
                <a:solidFill>
                  <a:schemeClr val="dk1"/>
                </a:solidFill>
                <a:latin typeface="Work Sans"/>
                <a:ea typeface="Work Sans"/>
                <a:cs typeface="Work Sans"/>
                <a:sym typeface="Work Sans"/>
              </a:rPr>
              <a:t>”</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est</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basée</a:t>
            </a:r>
            <a:r>
              <a:rPr lang="en-US" sz="2700" dirty="0">
                <a:solidFill>
                  <a:schemeClr val="dk1"/>
                </a:solidFill>
                <a:latin typeface="Work Sans"/>
                <a:ea typeface="Work Sans"/>
                <a:cs typeface="Work Sans"/>
                <a:sym typeface="Work Sans"/>
              </a:rPr>
              <a:t> sur </a:t>
            </a:r>
            <a:r>
              <a:rPr lang="en-US" sz="2700" dirty="0" err="1">
                <a:solidFill>
                  <a:schemeClr val="dk1"/>
                </a:solidFill>
                <a:latin typeface="Work Sans"/>
                <a:ea typeface="Work Sans"/>
                <a:cs typeface="Work Sans"/>
                <a:sym typeface="Work Sans"/>
              </a:rPr>
              <a:t>une</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stratégie</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moderne</a:t>
            </a:r>
            <a:r>
              <a:rPr lang="en-US" sz="2700" dirty="0">
                <a:solidFill>
                  <a:schemeClr val="dk1"/>
                </a:solidFill>
                <a:latin typeface="Work Sans"/>
                <a:ea typeface="Work Sans"/>
                <a:cs typeface="Work Sans"/>
                <a:sym typeface="Work Sans"/>
              </a:rPr>
              <a:t> et </a:t>
            </a:r>
            <a:r>
              <a:rPr lang="en-US" sz="2700" dirty="0" err="1">
                <a:solidFill>
                  <a:schemeClr val="dk1"/>
                </a:solidFill>
                <a:latin typeface="Work Sans"/>
                <a:ea typeface="Work Sans"/>
                <a:cs typeface="Work Sans"/>
                <a:sym typeface="Work Sans"/>
              </a:rPr>
              <a:t>évolutive</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intégrant</a:t>
            </a:r>
            <a:r>
              <a:rPr lang="en-US" sz="2700" dirty="0">
                <a:solidFill>
                  <a:schemeClr val="dk1"/>
                </a:solidFill>
                <a:latin typeface="Work Sans"/>
                <a:ea typeface="Work Sans"/>
                <a:cs typeface="Work Sans"/>
                <a:sym typeface="Work Sans"/>
              </a:rPr>
              <a:t> des technologies </a:t>
            </a:r>
            <a:r>
              <a:rPr lang="en-US" sz="2700" dirty="0" err="1">
                <a:solidFill>
                  <a:schemeClr val="dk1"/>
                </a:solidFill>
                <a:latin typeface="Work Sans"/>
                <a:ea typeface="Work Sans"/>
                <a:cs typeface="Work Sans"/>
                <a:sym typeface="Work Sans"/>
              </a:rPr>
              <a:t>solides</a:t>
            </a:r>
            <a:r>
              <a:rPr lang="en-US" sz="2700" dirty="0">
                <a:solidFill>
                  <a:schemeClr val="dk1"/>
                </a:solidFill>
                <a:latin typeface="Work Sans"/>
                <a:ea typeface="Work Sans"/>
                <a:cs typeface="Work Sans"/>
                <a:sym typeface="Work Sans"/>
              </a:rPr>
              <a:t> pour </a:t>
            </a:r>
            <a:r>
              <a:rPr lang="en-US" sz="2700" dirty="0" err="1">
                <a:solidFill>
                  <a:schemeClr val="dk1"/>
                </a:solidFill>
                <a:latin typeface="Work Sans"/>
                <a:ea typeface="Work Sans"/>
                <a:cs typeface="Work Sans"/>
                <a:sym typeface="Work Sans"/>
              </a:rPr>
              <a:t>garantir</a:t>
            </a:r>
            <a:r>
              <a:rPr lang="en-US" sz="2700" dirty="0">
                <a:solidFill>
                  <a:schemeClr val="dk1"/>
                </a:solidFill>
                <a:latin typeface="Work Sans"/>
                <a:ea typeface="Work Sans"/>
                <a:cs typeface="Work Sans"/>
                <a:sym typeface="Work Sans"/>
              </a:rPr>
              <a:t> la performance et la </a:t>
            </a:r>
            <a:r>
              <a:rPr lang="en-US" sz="2700" dirty="0" err="1">
                <a:solidFill>
                  <a:schemeClr val="dk1"/>
                </a:solidFill>
                <a:latin typeface="Work Sans"/>
                <a:ea typeface="Work Sans"/>
                <a:cs typeface="Work Sans"/>
                <a:sym typeface="Work Sans"/>
              </a:rPr>
              <a:t>sécurité</a:t>
            </a:r>
            <a:r>
              <a:rPr lang="en-US" sz="2700" dirty="0">
                <a:solidFill>
                  <a:schemeClr val="dk1"/>
                </a:solidFill>
                <a:latin typeface="Work Sans"/>
                <a:ea typeface="Work Sans"/>
                <a:cs typeface="Work Sans"/>
                <a:sym typeface="Work Sans"/>
              </a:rPr>
              <a:t>. </a:t>
            </a:r>
            <a:endParaRPr sz="2700" dirty="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r>
              <a:rPr lang="en-US" sz="2700" dirty="0">
                <a:solidFill>
                  <a:schemeClr val="dk1"/>
                </a:solidFill>
                <a:latin typeface="Work Sans"/>
                <a:ea typeface="Work Sans"/>
                <a:cs typeface="Work Sans"/>
                <a:sym typeface="Work Sans"/>
              </a:rPr>
              <a:t>Avec </a:t>
            </a:r>
            <a:r>
              <a:rPr lang="en-US" sz="2700" dirty="0" err="1">
                <a:solidFill>
                  <a:schemeClr val="dk1"/>
                </a:solidFill>
                <a:latin typeface="Work Sans"/>
                <a:ea typeface="Work Sans"/>
                <a:cs typeface="Work Sans"/>
                <a:sym typeface="Work Sans"/>
              </a:rPr>
              <a:t>une</a:t>
            </a:r>
            <a:r>
              <a:rPr lang="en-US" sz="2700" dirty="0">
                <a:solidFill>
                  <a:schemeClr val="dk1"/>
                </a:solidFill>
                <a:latin typeface="Work Sans"/>
                <a:ea typeface="Work Sans"/>
                <a:cs typeface="Work Sans"/>
                <a:sym typeface="Work Sans"/>
              </a:rPr>
              <a:t> interface </a:t>
            </a:r>
            <a:r>
              <a:rPr lang="en-US" sz="2700" dirty="0" err="1">
                <a:solidFill>
                  <a:schemeClr val="dk1"/>
                </a:solidFill>
                <a:latin typeface="Work Sans"/>
                <a:ea typeface="Work Sans"/>
                <a:cs typeface="Work Sans"/>
                <a:sym typeface="Work Sans"/>
              </a:rPr>
              <a:t>utilisateur</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dynamique</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construite</a:t>
            </a:r>
            <a:r>
              <a:rPr lang="en-US" sz="2700" dirty="0">
                <a:solidFill>
                  <a:schemeClr val="dk1"/>
                </a:solidFill>
                <a:latin typeface="Work Sans"/>
                <a:ea typeface="Work Sans"/>
                <a:cs typeface="Work Sans"/>
                <a:sym typeface="Work Sans"/>
              </a:rPr>
              <a:t> sur React.js et Material-UI, et un back-end stable </a:t>
            </a:r>
            <a:r>
              <a:rPr lang="en-US" sz="2700" dirty="0" err="1">
                <a:solidFill>
                  <a:schemeClr val="dk1"/>
                </a:solidFill>
                <a:latin typeface="Work Sans"/>
                <a:ea typeface="Work Sans"/>
                <a:cs typeface="Work Sans"/>
                <a:sym typeface="Work Sans"/>
              </a:rPr>
              <a:t>propulsé</a:t>
            </a:r>
            <a:r>
              <a:rPr lang="en-US" sz="2700" dirty="0">
                <a:solidFill>
                  <a:schemeClr val="dk1"/>
                </a:solidFill>
                <a:latin typeface="Work Sans"/>
                <a:ea typeface="Work Sans"/>
                <a:cs typeface="Work Sans"/>
                <a:sym typeface="Work Sans"/>
              </a:rPr>
              <a:t> par Node.js et Express.js, soutenu par </a:t>
            </a:r>
            <a:r>
              <a:rPr lang="en-US" sz="2700" dirty="0" err="1">
                <a:solidFill>
                  <a:schemeClr val="dk1"/>
                </a:solidFill>
                <a:latin typeface="Work Sans"/>
                <a:ea typeface="Work Sans"/>
                <a:cs typeface="Work Sans"/>
                <a:sym typeface="Work Sans"/>
              </a:rPr>
              <a:t>une</a:t>
            </a:r>
            <a:r>
              <a:rPr lang="en-US" sz="2700" dirty="0">
                <a:solidFill>
                  <a:schemeClr val="dk1"/>
                </a:solidFill>
                <a:latin typeface="Work Sans"/>
                <a:ea typeface="Work Sans"/>
                <a:cs typeface="Work Sans"/>
                <a:sym typeface="Work Sans"/>
              </a:rPr>
              <a:t> base de données MongoDB, </a:t>
            </a:r>
            <a:r>
              <a:rPr lang="en-US" sz="2700" dirty="0" err="1">
                <a:solidFill>
                  <a:schemeClr val="dk1"/>
                </a:solidFill>
                <a:latin typeface="Work Sans"/>
                <a:ea typeface="Work Sans"/>
                <a:cs typeface="Work Sans"/>
                <a:sym typeface="Work Sans"/>
              </a:rPr>
              <a:t>cette</a:t>
            </a:r>
            <a:r>
              <a:rPr lang="en-US" sz="2700" dirty="0">
                <a:solidFill>
                  <a:schemeClr val="dk1"/>
                </a:solidFill>
                <a:latin typeface="Work Sans"/>
                <a:ea typeface="Work Sans"/>
                <a:cs typeface="Work Sans"/>
                <a:sym typeface="Work Sans"/>
              </a:rPr>
              <a:t> structure </a:t>
            </a:r>
            <a:r>
              <a:rPr lang="en-US" sz="2700" dirty="0" err="1">
                <a:solidFill>
                  <a:schemeClr val="dk1"/>
                </a:solidFill>
                <a:latin typeface="Work Sans"/>
                <a:ea typeface="Work Sans"/>
                <a:cs typeface="Work Sans"/>
                <a:sym typeface="Work Sans"/>
              </a:rPr>
              <a:t>offre</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une</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expérience</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utilisateur</a:t>
            </a:r>
            <a:r>
              <a:rPr lang="en-US" sz="2700" dirty="0">
                <a:solidFill>
                  <a:schemeClr val="dk1"/>
                </a:solidFill>
                <a:latin typeface="Work Sans"/>
                <a:ea typeface="Work Sans"/>
                <a:cs typeface="Work Sans"/>
                <a:sym typeface="Work Sans"/>
              </a:rPr>
              <a:t> sans </a:t>
            </a:r>
            <a:r>
              <a:rPr lang="en-US" sz="2700" dirty="0" err="1">
                <a:solidFill>
                  <a:schemeClr val="dk1"/>
                </a:solidFill>
                <a:latin typeface="Work Sans"/>
                <a:ea typeface="Work Sans"/>
                <a:cs typeface="Work Sans"/>
                <a:sym typeface="Work Sans"/>
              </a:rPr>
              <a:t>heurts</a:t>
            </a:r>
            <a:r>
              <a:rPr lang="en-US" sz="2700" dirty="0">
                <a:solidFill>
                  <a:schemeClr val="dk1"/>
                </a:solidFill>
                <a:latin typeface="Work Sans"/>
                <a:ea typeface="Work Sans"/>
                <a:cs typeface="Work Sans"/>
                <a:sym typeface="Work Sans"/>
              </a:rPr>
              <a:t> et </a:t>
            </a:r>
            <a:r>
              <a:rPr lang="en-US" sz="2700" dirty="0" err="1">
                <a:solidFill>
                  <a:schemeClr val="dk1"/>
                </a:solidFill>
                <a:latin typeface="Work Sans"/>
                <a:ea typeface="Work Sans"/>
                <a:cs typeface="Work Sans"/>
                <a:sym typeface="Work Sans"/>
              </a:rPr>
              <a:t>une</a:t>
            </a:r>
            <a:r>
              <a:rPr lang="en-US" sz="2700" dirty="0">
                <a:solidFill>
                  <a:schemeClr val="dk1"/>
                </a:solidFill>
                <a:latin typeface="Work Sans"/>
                <a:ea typeface="Work Sans"/>
                <a:cs typeface="Work Sans"/>
                <a:sym typeface="Work Sans"/>
              </a:rPr>
              <a:t> gestion </a:t>
            </a:r>
            <a:r>
              <a:rPr lang="en-US" sz="2700" dirty="0" err="1">
                <a:solidFill>
                  <a:schemeClr val="dk1"/>
                </a:solidFill>
                <a:latin typeface="Work Sans"/>
                <a:ea typeface="Work Sans"/>
                <a:cs typeface="Work Sans"/>
                <a:sym typeface="Work Sans"/>
              </a:rPr>
              <a:t>efficace</a:t>
            </a:r>
            <a:r>
              <a:rPr lang="en-US" sz="2700" dirty="0">
                <a:solidFill>
                  <a:schemeClr val="dk1"/>
                </a:solidFill>
                <a:latin typeface="Work Sans"/>
                <a:ea typeface="Work Sans"/>
                <a:cs typeface="Work Sans"/>
                <a:sym typeface="Work Sans"/>
              </a:rPr>
              <a:t> des données. </a:t>
            </a:r>
            <a:endParaRPr sz="2700" dirty="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endParaRPr sz="2800" dirty="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endParaRPr sz="2800" dirty="0">
              <a:solidFill>
                <a:schemeClr val="dk1"/>
              </a:solidFill>
              <a:latin typeface="Work Sans"/>
              <a:ea typeface="Work Sans"/>
              <a:cs typeface="Work Sans"/>
              <a:sym typeface="Work Sans"/>
            </a:endParaRPr>
          </a:p>
        </p:txBody>
      </p:sp>
      <p:sp>
        <p:nvSpPr>
          <p:cNvPr id="137" name="Google Shape;137;p17"/>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pic>
        <p:nvPicPr>
          <p:cNvPr id="138" name="Google Shape;138;p17"/>
          <p:cNvPicPr preferRelativeResize="0"/>
          <p:nvPr/>
        </p:nvPicPr>
        <p:blipFill>
          <a:blip r:embed="rId3">
            <a:alphaModFix/>
          </a:blip>
          <a:stretch>
            <a:fillRect/>
          </a:stretch>
        </p:blipFill>
        <p:spPr>
          <a:xfrm>
            <a:off x="0" y="0"/>
            <a:ext cx="1454400" cy="666550"/>
          </a:xfrm>
          <a:prstGeom prst="rect">
            <a:avLst/>
          </a:prstGeom>
          <a:noFill/>
          <a:ln>
            <a:noFill/>
          </a:ln>
        </p:spPr>
      </p:pic>
      <p:pic>
        <p:nvPicPr>
          <p:cNvPr id="139" name="Google Shape;139;p17"/>
          <p:cNvPicPr preferRelativeResize="0"/>
          <p:nvPr/>
        </p:nvPicPr>
        <p:blipFill>
          <a:blip r:embed="rId4">
            <a:alphaModFix/>
          </a:blip>
          <a:stretch>
            <a:fillRect/>
          </a:stretch>
        </p:blipFill>
        <p:spPr>
          <a:xfrm>
            <a:off x="2234547" y="2714197"/>
            <a:ext cx="2337450" cy="2337450"/>
          </a:xfrm>
          <a:prstGeom prst="rect">
            <a:avLst/>
          </a:prstGeom>
          <a:noFill/>
          <a:ln>
            <a:noFill/>
          </a:ln>
        </p:spPr>
      </p:pic>
      <p:pic>
        <p:nvPicPr>
          <p:cNvPr id="140" name="Google Shape;140;p17"/>
          <p:cNvPicPr preferRelativeResize="0"/>
          <p:nvPr/>
        </p:nvPicPr>
        <p:blipFill>
          <a:blip r:embed="rId5">
            <a:alphaModFix/>
          </a:blip>
          <a:stretch>
            <a:fillRect/>
          </a:stretch>
        </p:blipFill>
        <p:spPr>
          <a:xfrm>
            <a:off x="716325" y="6075075"/>
            <a:ext cx="8736575" cy="3744250"/>
          </a:xfrm>
          <a:prstGeom prst="rect">
            <a:avLst/>
          </a:prstGeom>
          <a:noFill/>
          <a:ln>
            <a:noFill/>
          </a:ln>
        </p:spPr>
      </p:pic>
      <p:sp>
        <p:nvSpPr>
          <p:cNvPr id="141" name="Google Shape;141;p17"/>
          <p:cNvSpPr txBox="1"/>
          <p:nvPr/>
        </p:nvSpPr>
        <p:spPr>
          <a:xfrm>
            <a:off x="9928350" y="6075075"/>
            <a:ext cx="7755600" cy="341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2600">
                <a:solidFill>
                  <a:schemeClr val="dk1"/>
                </a:solidFill>
                <a:latin typeface="Work Sans"/>
                <a:ea typeface="Work Sans"/>
                <a:cs typeface="Work Sans"/>
                <a:sym typeface="Work Sans"/>
              </a:rPr>
              <a:t>L'incorporation d'outils comme Passport.js et Nodemailer améliore la sécurité et les fonctionnalités du site, tandis que l'usage d'API externes, comme celles de Deliveroo et Instagram, élargit les options d'exportation et de partage des menus. Un équilibre délicat entre flexibilité, capacité d'évolution et optimisation des performances est maintenu.</a:t>
            </a:r>
            <a:endParaRPr sz="30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fade">
                                      <p:cBhvr>
                                        <p:cTn id="7" dur="500"/>
                                        <p:tgtEl>
                                          <p:spTgt spid="1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6"/>
                                        </p:tgtEl>
                                        <p:attrNameLst>
                                          <p:attrName>style.visibility</p:attrName>
                                        </p:attrNameLst>
                                      </p:cBhvr>
                                      <p:to>
                                        <p:strVal val="visible"/>
                                      </p:to>
                                    </p:set>
                                    <p:animEffect transition="in" filter="fade">
                                      <p:cBhvr>
                                        <p:cTn id="10" dur="500"/>
                                        <p:tgtEl>
                                          <p:spTgt spid="1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1"/>
                                        </p:tgtEl>
                                        <p:attrNameLst>
                                          <p:attrName>style.visibility</p:attrName>
                                        </p:attrNameLst>
                                      </p:cBhvr>
                                      <p:to>
                                        <p:strVal val="visible"/>
                                      </p:to>
                                    </p:set>
                                    <p:animEffect transition="in" filter="fade">
                                      <p:cBhvr>
                                        <p:cTn id="13" dur="500"/>
                                        <p:tgtEl>
                                          <p:spTgt spid="141"/>
                                        </p:tgtEl>
                                      </p:cBhvr>
                                    </p:animEffect>
                                  </p:childTnLst>
                                </p:cTn>
                              </p:par>
                              <p:par>
                                <p:cTn id="14" presetID="10" presetClass="entr" presetSubtype="0" fill="hold" nodeType="withEffect">
                                  <p:stCondLst>
                                    <p:cond delay="0"/>
                                  </p:stCondLst>
                                  <p:childTnLst>
                                    <p:set>
                                      <p:cBhvr>
                                        <p:cTn id="15" dur="1" fill="hold">
                                          <p:stCondLst>
                                            <p:cond delay="0"/>
                                          </p:stCondLst>
                                        </p:cTn>
                                        <p:tgtEl>
                                          <p:spTgt spid="140"/>
                                        </p:tgtEl>
                                        <p:attrNameLst>
                                          <p:attrName>style.visibility</p:attrName>
                                        </p:attrNameLst>
                                      </p:cBhvr>
                                      <p:to>
                                        <p:strVal val="visible"/>
                                      </p:to>
                                    </p:set>
                                    <p:animEffect transition="in" filter="fade">
                                      <p:cBhvr>
                                        <p:cTn id="16"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p:bldP spid="1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8"/>
          <p:cNvSpPr/>
          <p:nvPr/>
        </p:nvSpPr>
        <p:spPr>
          <a:xfrm>
            <a:off x="604050" y="2380825"/>
            <a:ext cx="17079900" cy="69675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47" name="Google Shape;147;p18"/>
          <p:cNvSpPr/>
          <p:nvPr/>
        </p:nvSpPr>
        <p:spPr>
          <a:xfrm>
            <a:off x="716325" y="2278225"/>
            <a:ext cx="17079900" cy="69675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48" name="Google Shape;148;p18"/>
          <p:cNvSpPr txBox="1"/>
          <p:nvPr/>
        </p:nvSpPr>
        <p:spPr>
          <a:xfrm>
            <a:off x="1021947" y="805261"/>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Langages utilisés</a:t>
            </a:r>
            <a:endParaRPr b="1">
              <a:latin typeface="Epilogue"/>
              <a:ea typeface="Epilogue"/>
              <a:cs typeface="Epilogue"/>
              <a:sym typeface="Epilogue"/>
            </a:endParaRPr>
          </a:p>
        </p:txBody>
      </p:sp>
      <p:sp>
        <p:nvSpPr>
          <p:cNvPr id="149" name="Google Shape;149;p18"/>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pic>
        <p:nvPicPr>
          <p:cNvPr id="150" name="Google Shape;150;p18"/>
          <p:cNvPicPr preferRelativeResize="0"/>
          <p:nvPr/>
        </p:nvPicPr>
        <p:blipFill>
          <a:blip r:embed="rId3">
            <a:alphaModFix/>
          </a:blip>
          <a:stretch>
            <a:fillRect/>
          </a:stretch>
        </p:blipFill>
        <p:spPr>
          <a:xfrm>
            <a:off x="0" y="0"/>
            <a:ext cx="1454400" cy="666550"/>
          </a:xfrm>
          <a:prstGeom prst="rect">
            <a:avLst/>
          </a:prstGeom>
          <a:noFill/>
          <a:ln>
            <a:noFill/>
          </a:ln>
        </p:spPr>
      </p:pic>
      <p:pic>
        <p:nvPicPr>
          <p:cNvPr id="151" name="Google Shape;151;p18"/>
          <p:cNvPicPr preferRelativeResize="0"/>
          <p:nvPr/>
        </p:nvPicPr>
        <p:blipFill>
          <a:blip r:embed="rId4">
            <a:alphaModFix/>
          </a:blip>
          <a:stretch>
            <a:fillRect/>
          </a:stretch>
        </p:blipFill>
        <p:spPr>
          <a:xfrm>
            <a:off x="13473206" y="2579169"/>
            <a:ext cx="3842450" cy="2157075"/>
          </a:xfrm>
          <a:prstGeom prst="rect">
            <a:avLst/>
          </a:prstGeom>
          <a:noFill/>
          <a:ln>
            <a:noFill/>
          </a:ln>
        </p:spPr>
      </p:pic>
      <p:pic>
        <p:nvPicPr>
          <p:cNvPr id="152" name="Google Shape;152;p18"/>
          <p:cNvPicPr preferRelativeResize="0"/>
          <p:nvPr/>
        </p:nvPicPr>
        <p:blipFill>
          <a:blip r:embed="rId5">
            <a:alphaModFix/>
          </a:blip>
          <a:stretch>
            <a:fillRect/>
          </a:stretch>
        </p:blipFill>
        <p:spPr>
          <a:xfrm>
            <a:off x="1679776" y="4045212"/>
            <a:ext cx="2679777" cy="2599975"/>
          </a:xfrm>
          <a:prstGeom prst="rect">
            <a:avLst/>
          </a:prstGeom>
          <a:noFill/>
          <a:ln>
            <a:noFill/>
          </a:ln>
        </p:spPr>
      </p:pic>
      <p:pic>
        <p:nvPicPr>
          <p:cNvPr id="153" name="Google Shape;153;p18"/>
          <p:cNvPicPr preferRelativeResize="0"/>
          <p:nvPr/>
        </p:nvPicPr>
        <p:blipFill>
          <a:blip r:embed="rId6">
            <a:alphaModFix/>
          </a:blip>
          <a:stretch>
            <a:fillRect/>
          </a:stretch>
        </p:blipFill>
        <p:spPr>
          <a:xfrm>
            <a:off x="1601549" y="7064700"/>
            <a:ext cx="3211824" cy="1806649"/>
          </a:xfrm>
          <a:prstGeom prst="rect">
            <a:avLst/>
          </a:prstGeom>
          <a:noFill/>
          <a:ln>
            <a:noFill/>
          </a:ln>
        </p:spPr>
      </p:pic>
      <p:pic>
        <p:nvPicPr>
          <p:cNvPr id="154" name="Google Shape;154;p18"/>
          <p:cNvPicPr preferRelativeResize="0"/>
          <p:nvPr/>
        </p:nvPicPr>
        <p:blipFill>
          <a:blip r:embed="rId7">
            <a:alphaModFix/>
          </a:blip>
          <a:stretch>
            <a:fillRect/>
          </a:stretch>
        </p:blipFill>
        <p:spPr>
          <a:xfrm>
            <a:off x="6154063" y="2828375"/>
            <a:ext cx="2847048" cy="2847048"/>
          </a:xfrm>
          <a:prstGeom prst="rect">
            <a:avLst/>
          </a:prstGeom>
          <a:noFill/>
          <a:ln>
            <a:noFill/>
          </a:ln>
        </p:spPr>
      </p:pic>
      <p:pic>
        <p:nvPicPr>
          <p:cNvPr id="155" name="Google Shape;155;p18"/>
          <p:cNvPicPr preferRelativeResize="0"/>
          <p:nvPr/>
        </p:nvPicPr>
        <p:blipFill>
          <a:blip r:embed="rId8">
            <a:alphaModFix/>
          </a:blip>
          <a:stretch>
            <a:fillRect/>
          </a:stretch>
        </p:blipFill>
        <p:spPr>
          <a:xfrm>
            <a:off x="6237700" y="6340628"/>
            <a:ext cx="2679775" cy="1822247"/>
          </a:xfrm>
          <a:prstGeom prst="rect">
            <a:avLst/>
          </a:prstGeom>
          <a:noFill/>
          <a:ln>
            <a:noFill/>
          </a:ln>
        </p:spPr>
      </p:pic>
      <p:pic>
        <p:nvPicPr>
          <p:cNvPr id="156" name="Google Shape;156;p18"/>
          <p:cNvPicPr preferRelativeResize="0"/>
          <p:nvPr/>
        </p:nvPicPr>
        <p:blipFill>
          <a:blip r:embed="rId9">
            <a:alphaModFix/>
          </a:blip>
          <a:stretch>
            <a:fillRect/>
          </a:stretch>
        </p:blipFill>
        <p:spPr>
          <a:xfrm>
            <a:off x="10296541" y="3187761"/>
            <a:ext cx="2232673" cy="2067761"/>
          </a:xfrm>
          <a:prstGeom prst="rect">
            <a:avLst/>
          </a:prstGeom>
          <a:noFill/>
          <a:ln>
            <a:noFill/>
          </a:ln>
        </p:spPr>
      </p:pic>
      <p:pic>
        <p:nvPicPr>
          <p:cNvPr id="158" name="Google Shape;158;p18"/>
          <p:cNvPicPr preferRelativeResize="0"/>
          <p:nvPr/>
        </p:nvPicPr>
        <p:blipFill>
          <a:blip r:embed="rId10">
            <a:alphaModFix/>
          </a:blip>
          <a:stretch>
            <a:fillRect/>
          </a:stretch>
        </p:blipFill>
        <p:spPr>
          <a:xfrm>
            <a:off x="13353003" y="7271602"/>
            <a:ext cx="4082861" cy="1392849"/>
          </a:xfrm>
          <a:prstGeom prst="rect">
            <a:avLst/>
          </a:prstGeom>
          <a:solidFill>
            <a:schemeClr val="lt1"/>
          </a:solidFill>
          <a:ln>
            <a:noFill/>
          </a:ln>
        </p:spPr>
      </p:pic>
      <p:pic>
        <p:nvPicPr>
          <p:cNvPr id="159" name="Google Shape;159;p18"/>
          <p:cNvPicPr preferRelativeResize="0"/>
          <p:nvPr/>
        </p:nvPicPr>
        <p:blipFill>
          <a:blip r:embed="rId11">
            <a:alphaModFix/>
          </a:blip>
          <a:stretch>
            <a:fillRect/>
          </a:stretch>
        </p:blipFill>
        <p:spPr>
          <a:xfrm>
            <a:off x="13475157" y="5016425"/>
            <a:ext cx="3525192" cy="1806651"/>
          </a:xfrm>
          <a:prstGeom prst="rect">
            <a:avLst/>
          </a:prstGeom>
          <a:noFill/>
          <a:ln>
            <a:noFill/>
          </a:ln>
        </p:spPr>
      </p:pic>
      <p:pic>
        <p:nvPicPr>
          <p:cNvPr id="160" name="Google Shape;160;p18"/>
          <p:cNvPicPr preferRelativeResize="0"/>
          <p:nvPr/>
        </p:nvPicPr>
        <p:blipFill>
          <a:blip r:embed="rId12">
            <a:alphaModFix/>
          </a:blip>
          <a:stretch>
            <a:fillRect/>
          </a:stretch>
        </p:blipFill>
        <p:spPr>
          <a:xfrm>
            <a:off x="1413750" y="2579174"/>
            <a:ext cx="3211827" cy="1188749"/>
          </a:xfrm>
          <a:prstGeom prst="rect">
            <a:avLst/>
          </a:prstGeom>
          <a:noFill/>
          <a:ln>
            <a:noFill/>
          </a:ln>
        </p:spPr>
      </p:pic>
      <p:pic>
        <p:nvPicPr>
          <p:cNvPr id="1026" name="Picture 2" descr="Material UI - The best framework for React?">
            <a:extLst>
              <a:ext uri="{FF2B5EF4-FFF2-40B4-BE49-F238E27FC236}">
                <a16:creationId xmlns:a16="http://schemas.microsoft.com/office/drawing/2014/main" id="{534649D7-DDBF-4632-7902-65FF90FF7D2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296541" y="6887868"/>
            <a:ext cx="2232673" cy="16745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fade">
                                      <p:cBhvr>
                                        <p:cTn id="7" dur="500"/>
                                        <p:tgtEl>
                                          <p:spTgt spid="1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2"/>
                                        </p:tgtEl>
                                        <p:attrNameLst>
                                          <p:attrName>style.visibility</p:attrName>
                                        </p:attrNameLst>
                                      </p:cBhvr>
                                      <p:to>
                                        <p:strVal val="visible"/>
                                      </p:to>
                                    </p:set>
                                    <p:animEffect transition="in" filter="fade">
                                      <p:cBhvr>
                                        <p:cTn id="12" dur="500"/>
                                        <p:tgtEl>
                                          <p:spTgt spid="1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4"/>
                                        </p:tgtEl>
                                        <p:attrNameLst>
                                          <p:attrName>style.visibility</p:attrName>
                                        </p:attrNameLst>
                                      </p:cBhvr>
                                      <p:to>
                                        <p:strVal val="visible"/>
                                      </p:to>
                                    </p:set>
                                    <p:animEffect transition="in" filter="fade">
                                      <p:cBhvr>
                                        <p:cTn id="17" dur="500"/>
                                        <p:tgtEl>
                                          <p:spTgt spid="15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6"/>
                                        </p:tgtEl>
                                        <p:attrNameLst>
                                          <p:attrName>style.visibility</p:attrName>
                                        </p:attrNameLst>
                                      </p:cBhvr>
                                      <p:to>
                                        <p:strVal val="visible"/>
                                      </p:to>
                                    </p:set>
                                    <p:animEffect transition="in" filter="fade">
                                      <p:cBhvr>
                                        <p:cTn id="22" dur="500"/>
                                        <p:tgtEl>
                                          <p:spTgt spid="15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1"/>
                                        </p:tgtEl>
                                        <p:attrNameLst>
                                          <p:attrName>style.visibility</p:attrName>
                                        </p:attrNameLst>
                                      </p:cBhvr>
                                      <p:to>
                                        <p:strVal val="visible"/>
                                      </p:to>
                                    </p:set>
                                    <p:animEffect transition="in" filter="fade">
                                      <p:cBhvr>
                                        <p:cTn id="27" dur="500"/>
                                        <p:tgtEl>
                                          <p:spTgt spid="15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9"/>
                                        </p:tgtEl>
                                        <p:attrNameLst>
                                          <p:attrName>style.visibility</p:attrName>
                                        </p:attrNameLst>
                                      </p:cBhvr>
                                      <p:to>
                                        <p:strVal val="visible"/>
                                      </p:to>
                                    </p:set>
                                    <p:animEffect transition="in" filter="fade">
                                      <p:cBhvr>
                                        <p:cTn id="32" dur="500"/>
                                        <p:tgtEl>
                                          <p:spTgt spid="15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8"/>
                                        </p:tgtEl>
                                        <p:attrNameLst>
                                          <p:attrName>style.visibility</p:attrName>
                                        </p:attrNameLst>
                                      </p:cBhvr>
                                      <p:to>
                                        <p:strVal val="visible"/>
                                      </p:to>
                                    </p:set>
                                    <p:animEffect transition="in" filter="fade">
                                      <p:cBhvr>
                                        <p:cTn id="37" dur="500"/>
                                        <p:tgtEl>
                                          <p:spTgt spid="15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26"/>
                                        </p:tgtEl>
                                        <p:attrNameLst>
                                          <p:attrName>style.visibility</p:attrName>
                                        </p:attrNameLst>
                                      </p:cBhvr>
                                      <p:to>
                                        <p:strVal val="visible"/>
                                      </p:to>
                                    </p:set>
                                    <p:animEffect transition="in" filter="fade">
                                      <p:cBhvr>
                                        <p:cTn id="42" dur="500"/>
                                        <p:tgtEl>
                                          <p:spTgt spid="10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55"/>
                                        </p:tgtEl>
                                        <p:attrNameLst>
                                          <p:attrName>style.visibility</p:attrName>
                                        </p:attrNameLst>
                                      </p:cBhvr>
                                      <p:to>
                                        <p:strVal val="visible"/>
                                      </p:to>
                                    </p:set>
                                    <p:animEffect transition="in" filter="fade">
                                      <p:cBhvr>
                                        <p:cTn id="47" dur="500"/>
                                        <p:tgtEl>
                                          <p:spTgt spid="15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53"/>
                                        </p:tgtEl>
                                        <p:attrNameLst>
                                          <p:attrName>style.visibility</p:attrName>
                                        </p:attrNameLst>
                                      </p:cBhvr>
                                      <p:to>
                                        <p:strVal val="visible"/>
                                      </p:to>
                                    </p:set>
                                    <p:animEffect transition="in" filter="fade">
                                      <p:cBhvr>
                                        <p:cTn id="52"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4;p17">
            <a:extLst>
              <a:ext uri="{FF2B5EF4-FFF2-40B4-BE49-F238E27FC236}">
                <a16:creationId xmlns:a16="http://schemas.microsoft.com/office/drawing/2014/main" id="{A514B1DA-1883-CACC-90AB-E01C88C6D7AD}"/>
              </a:ext>
            </a:extLst>
          </p:cNvPr>
          <p:cNvSpPr/>
          <p:nvPr/>
        </p:nvSpPr>
        <p:spPr>
          <a:xfrm>
            <a:off x="716325" y="2278225"/>
            <a:ext cx="17079900" cy="75411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4" name="Espace réservé du numéro de diapositive 3">
            <a:extLst>
              <a:ext uri="{FF2B5EF4-FFF2-40B4-BE49-F238E27FC236}">
                <a16:creationId xmlns:a16="http://schemas.microsoft.com/office/drawing/2014/main" id="{C713425D-B6C7-4A91-E417-C7E01FA7403A}"/>
              </a:ext>
            </a:extLst>
          </p:cNvPr>
          <p:cNvSpPr>
            <a:spLocks noGrp="1"/>
          </p:cNvSpPr>
          <p:nvPr>
            <p:ph type="sldNum" idx="12"/>
          </p:nvPr>
        </p:nvSpPr>
        <p:spPr>
          <a:xfrm>
            <a:off x="0" y="9921875"/>
            <a:ext cx="2133600" cy="365125"/>
          </a:xfrm>
        </p:spPr>
        <p:txBody>
          <a:bodyPr/>
          <a:lstStyle/>
          <a:p>
            <a:pPr marL="0" lvl="0" indent="0" algn="r" rtl="0">
              <a:spcBef>
                <a:spcPts val="0"/>
              </a:spcBef>
              <a:spcAft>
                <a:spcPts val="0"/>
              </a:spcAft>
              <a:buNone/>
            </a:pPr>
            <a:fld id="{00000000-1234-1234-1234-123412341234}" type="slidenum">
              <a:rPr lang="en-US" smtClean="0"/>
              <a:t>7</a:t>
            </a:fld>
            <a:endParaRPr lang="en-US" dirty="0"/>
          </a:p>
        </p:txBody>
      </p:sp>
      <p:sp>
        <p:nvSpPr>
          <p:cNvPr id="7" name="Google Shape;198;p22">
            <a:extLst>
              <a:ext uri="{FF2B5EF4-FFF2-40B4-BE49-F238E27FC236}">
                <a16:creationId xmlns:a16="http://schemas.microsoft.com/office/drawing/2014/main" id="{49AA7C64-0D7B-2678-48E2-26F5AF28C96A}"/>
              </a:ext>
            </a:extLst>
          </p:cNvPr>
          <p:cNvSpPr txBox="1"/>
          <p:nvPr/>
        </p:nvSpPr>
        <p:spPr>
          <a:xfrm>
            <a:off x="1021947" y="805261"/>
            <a:ext cx="16244100" cy="138499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dirty="0">
                <a:solidFill>
                  <a:srgbClr val="0B1320"/>
                </a:solidFill>
                <a:latin typeface="Epilogue"/>
                <a:ea typeface="Epilogue"/>
                <a:cs typeface="Epilogue"/>
                <a:sym typeface="Epilogue"/>
              </a:rPr>
              <a:t>Le plan de communication</a:t>
            </a:r>
            <a:endParaRPr b="1" dirty="0">
              <a:latin typeface="Epilogue"/>
              <a:ea typeface="Epilogue"/>
              <a:cs typeface="Epilogue"/>
              <a:sym typeface="Epilogue"/>
            </a:endParaRPr>
          </a:p>
        </p:txBody>
      </p:sp>
      <p:sp>
        <p:nvSpPr>
          <p:cNvPr id="9" name="ZoneTexte 8">
            <a:extLst>
              <a:ext uri="{FF2B5EF4-FFF2-40B4-BE49-F238E27FC236}">
                <a16:creationId xmlns:a16="http://schemas.microsoft.com/office/drawing/2014/main" id="{6BB36C9B-1059-F34D-9FA5-8D71F51FF335}"/>
              </a:ext>
            </a:extLst>
          </p:cNvPr>
          <p:cNvSpPr txBox="1"/>
          <p:nvPr/>
        </p:nvSpPr>
        <p:spPr>
          <a:xfrm>
            <a:off x="6730025" y="5356277"/>
            <a:ext cx="9607947" cy="1384995"/>
          </a:xfrm>
          <a:prstGeom prst="rect">
            <a:avLst/>
          </a:prstGeom>
          <a:solidFill>
            <a:schemeClr val="bg1"/>
          </a:solidFill>
        </p:spPr>
        <p:txBody>
          <a:bodyPr wrap="square">
            <a:spAutoFit/>
          </a:bodyPr>
          <a:lstStyle/>
          <a:p>
            <a:pPr algn="ctr"/>
            <a:r>
              <a:rPr lang="fr-FR" sz="2800" b="1" dirty="0">
                <a:latin typeface="Inter Light"/>
              </a:rPr>
              <a:t>La fréquence des rendez-vous entre les deux entreprises : </a:t>
            </a:r>
          </a:p>
          <a:p>
            <a:pPr algn="ctr"/>
            <a:r>
              <a:rPr lang="fr-FR" sz="2800" dirty="0">
                <a:latin typeface="Inter Light"/>
              </a:rPr>
              <a:t>Toutes les deux semaines pour faire un point sur les avancées et vérifier que nous allons dans la bonne direction.</a:t>
            </a:r>
          </a:p>
        </p:txBody>
      </p:sp>
      <p:pic>
        <p:nvPicPr>
          <p:cNvPr id="2050" name="Picture 2" descr="A communication plan">
            <a:extLst>
              <a:ext uri="{FF2B5EF4-FFF2-40B4-BE49-F238E27FC236}">
                <a16:creationId xmlns:a16="http://schemas.microsoft.com/office/drawing/2014/main" id="{8DB62543-6028-9915-E71F-F88B0BEEB8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443" y="3761042"/>
            <a:ext cx="4575464" cy="4575464"/>
          </a:xfrm>
          <a:prstGeom prst="rect">
            <a:avLst/>
          </a:prstGeom>
          <a:noFill/>
          <a:extLst>
            <a:ext uri="{909E8E84-426E-40DD-AFC4-6F175D3DCCD1}">
              <a14:hiddenFill xmlns:a14="http://schemas.microsoft.com/office/drawing/2010/main">
                <a:solidFill>
                  <a:srgbClr val="FFFFFF"/>
                </a:solidFill>
              </a14:hiddenFill>
            </a:ext>
          </a:extLst>
        </p:spPr>
      </p:pic>
      <p:pic>
        <p:nvPicPr>
          <p:cNvPr id="3" name="Google Shape;169;p19">
            <a:extLst>
              <a:ext uri="{FF2B5EF4-FFF2-40B4-BE49-F238E27FC236}">
                <a16:creationId xmlns:a16="http://schemas.microsoft.com/office/drawing/2014/main" id="{91062DF4-A649-BBD4-087B-AFCE6449F2C3}"/>
              </a:ext>
            </a:extLst>
          </p:cNvPr>
          <p:cNvPicPr preferRelativeResize="0"/>
          <p:nvPr/>
        </p:nvPicPr>
        <p:blipFill>
          <a:blip r:embed="rId3">
            <a:alphaModFix/>
          </a:blip>
          <a:stretch>
            <a:fillRect/>
          </a:stretch>
        </p:blipFill>
        <p:spPr>
          <a:xfrm>
            <a:off x="0" y="0"/>
            <a:ext cx="1454400" cy="666550"/>
          </a:xfrm>
          <a:prstGeom prst="rect">
            <a:avLst/>
          </a:prstGeom>
          <a:noFill/>
          <a:ln>
            <a:noFill/>
          </a:ln>
        </p:spPr>
      </p:pic>
    </p:spTree>
    <p:extLst>
      <p:ext uri="{BB962C8B-B14F-4D97-AF65-F5344CB8AC3E}">
        <p14:creationId xmlns:p14="http://schemas.microsoft.com/office/powerpoint/2010/main" val="375455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p:nvPr/>
        </p:nvSpPr>
        <p:spPr>
          <a:xfrm>
            <a:off x="604050" y="1734625"/>
            <a:ext cx="17079900" cy="81873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66" name="Google Shape;166;p19"/>
          <p:cNvSpPr/>
          <p:nvPr/>
        </p:nvSpPr>
        <p:spPr>
          <a:xfrm>
            <a:off x="716325" y="1632050"/>
            <a:ext cx="17079900" cy="81873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67" name="Google Shape;167;p19"/>
          <p:cNvSpPr txBox="1"/>
          <p:nvPr/>
        </p:nvSpPr>
        <p:spPr>
          <a:xfrm>
            <a:off x="1021947" y="185236"/>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La méthodologie</a:t>
            </a:r>
            <a:endParaRPr b="1">
              <a:latin typeface="Epilogue"/>
              <a:ea typeface="Epilogue"/>
              <a:cs typeface="Epilogue"/>
              <a:sym typeface="Epilogue"/>
            </a:endParaRPr>
          </a:p>
        </p:txBody>
      </p:sp>
      <p:sp>
        <p:nvSpPr>
          <p:cNvPr id="168" name="Google Shape;168;p19"/>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pic>
        <p:nvPicPr>
          <p:cNvPr id="169" name="Google Shape;169;p19"/>
          <p:cNvPicPr preferRelativeResize="0"/>
          <p:nvPr/>
        </p:nvPicPr>
        <p:blipFill>
          <a:blip r:embed="rId3">
            <a:alphaModFix/>
          </a:blip>
          <a:stretch>
            <a:fillRect/>
          </a:stretch>
        </p:blipFill>
        <p:spPr>
          <a:xfrm>
            <a:off x="0" y="0"/>
            <a:ext cx="1454400" cy="666550"/>
          </a:xfrm>
          <a:prstGeom prst="rect">
            <a:avLst/>
          </a:prstGeom>
          <a:noFill/>
          <a:ln>
            <a:noFill/>
          </a:ln>
        </p:spPr>
      </p:pic>
      <p:pic>
        <p:nvPicPr>
          <p:cNvPr id="170" name="Google Shape;170;p19"/>
          <p:cNvPicPr preferRelativeResize="0"/>
          <p:nvPr/>
        </p:nvPicPr>
        <p:blipFill>
          <a:blip r:embed="rId4">
            <a:alphaModFix/>
          </a:blip>
          <a:stretch>
            <a:fillRect/>
          </a:stretch>
        </p:blipFill>
        <p:spPr>
          <a:xfrm>
            <a:off x="1342301" y="1607138"/>
            <a:ext cx="15603387" cy="82898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fade">
                                      <p:cBhvr>
                                        <p:cTn id="7"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p:nvPr/>
        </p:nvSpPr>
        <p:spPr>
          <a:xfrm>
            <a:off x="604050" y="1734625"/>
            <a:ext cx="17079900" cy="81873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76" name="Google Shape;176;p20"/>
          <p:cNvSpPr/>
          <p:nvPr/>
        </p:nvSpPr>
        <p:spPr>
          <a:xfrm>
            <a:off x="716325" y="1632050"/>
            <a:ext cx="17079900" cy="81873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77" name="Google Shape;177;p20"/>
          <p:cNvSpPr txBox="1"/>
          <p:nvPr/>
        </p:nvSpPr>
        <p:spPr>
          <a:xfrm>
            <a:off x="1021947" y="185236"/>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La méthodologie</a:t>
            </a:r>
            <a:endParaRPr b="1">
              <a:latin typeface="Epilogue"/>
              <a:ea typeface="Epilogue"/>
              <a:cs typeface="Epilogue"/>
              <a:sym typeface="Epilogue"/>
            </a:endParaRPr>
          </a:p>
        </p:txBody>
      </p:sp>
      <p:sp>
        <p:nvSpPr>
          <p:cNvPr id="178" name="Google Shape;178;p20"/>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pic>
        <p:nvPicPr>
          <p:cNvPr id="179" name="Google Shape;179;p20"/>
          <p:cNvPicPr preferRelativeResize="0"/>
          <p:nvPr/>
        </p:nvPicPr>
        <p:blipFill>
          <a:blip r:embed="rId3">
            <a:alphaModFix/>
          </a:blip>
          <a:stretch>
            <a:fillRect/>
          </a:stretch>
        </p:blipFill>
        <p:spPr>
          <a:xfrm>
            <a:off x="0" y="0"/>
            <a:ext cx="1454400" cy="666550"/>
          </a:xfrm>
          <a:prstGeom prst="rect">
            <a:avLst/>
          </a:prstGeom>
          <a:noFill/>
          <a:ln>
            <a:noFill/>
          </a:ln>
        </p:spPr>
      </p:pic>
      <p:sp>
        <p:nvSpPr>
          <p:cNvPr id="180" name="Google Shape;180;p20"/>
          <p:cNvSpPr txBox="1"/>
          <p:nvPr/>
        </p:nvSpPr>
        <p:spPr>
          <a:xfrm>
            <a:off x="716325" y="1638875"/>
            <a:ext cx="7711500" cy="818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3200" dirty="0">
                <a:solidFill>
                  <a:schemeClr val="dk1"/>
                </a:solidFill>
                <a:latin typeface="Work Sans"/>
                <a:ea typeface="Work Sans"/>
                <a:cs typeface="Work Sans"/>
                <a:sym typeface="Work Sans"/>
              </a:rPr>
              <a:t>La </a:t>
            </a:r>
            <a:r>
              <a:rPr lang="en-US" sz="3200" dirty="0" err="1">
                <a:solidFill>
                  <a:schemeClr val="dk1"/>
                </a:solidFill>
                <a:latin typeface="Work Sans"/>
                <a:ea typeface="Work Sans"/>
                <a:cs typeface="Work Sans"/>
                <a:sym typeface="Work Sans"/>
              </a:rPr>
              <a:t>réunion</a:t>
            </a:r>
            <a:r>
              <a:rPr lang="en-US" sz="3200" dirty="0">
                <a:solidFill>
                  <a:schemeClr val="dk1"/>
                </a:solidFill>
                <a:latin typeface="Work Sans"/>
                <a:ea typeface="Work Sans"/>
                <a:cs typeface="Work Sans"/>
                <a:sym typeface="Work Sans"/>
              </a:rPr>
              <a:t> </a:t>
            </a:r>
            <a:r>
              <a:rPr lang="en-US" sz="3200" dirty="0" err="1">
                <a:solidFill>
                  <a:schemeClr val="dk1"/>
                </a:solidFill>
                <a:latin typeface="Work Sans"/>
                <a:ea typeface="Work Sans"/>
                <a:cs typeface="Work Sans"/>
                <a:sym typeface="Work Sans"/>
              </a:rPr>
              <a:t>adoptera</a:t>
            </a:r>
            <a:r>
              <a:rPr lang="en-US" sz="3200" dirty="0">
                <a:solidFill>
                  <a:schemeClr val="dk1"/>
                </a:solidFill>
                <a:latin typeface="Work Sans"/>
                <a:ea typeface="Work Sans"/>
                <a:cs typeface="Work Sans"/>
                <a:sym typeface="Work Sans"/>
              </a:rPr>
              <a:t> la </a:t>
            </a:r>
            <a:r>
              <a:rPr lang="en-US" sz="3200" dirty="0" err="1">
                <a:solidFill>
                  <a:schemeClr val="dk1"/>
                </a:solidFill>
                <a:latin typeface="Work Sans"/>
                <a:ea typeface="Work Sans"/>
                <a:cs typeface="Work Sans"/>
                <a:sym typeface="Work Sans"/>
              </a:rPr>
              <a:t>méthodologie</a:t>
            </a:r>
            <a:r>
              <a:rPr lang="en-US" sz="3200" dirty="0">
                <a:solidFill>
                  <a:schemeClr val="dk1"/>
                </a:solidFill>
                <a:latin typeface="Work Sans"/>
                <a:ea typeface="Work Sans"/>
                <a:cs typeface="Work Sans"/>
                <a:sym typeface="Work Sans"/>
              </a:rPr>
              <a:t> </a:t>
            </a:r>
            <a:r>
              <a:rPr lang="en-US" sz="3200" b="1" dirty="0">
                <a:solidFill>
                  <a:schemeClr val="dk1"/>
                </a:solidFill>
                <a:latin typeface="Work Sans"/>
                <a:ea typeface="Work Sans"/>
                <a:cs typeface="Work Sans"/>
                <a:sym typeface="Work Sans"/>
              </a:rPr>
              <a:t>agile</a:t>
            </a:r>
            <a:r>
              <a:rPr lang="en-US" sz="3200" dirty="0">
                <a:solidFill>
                  <a:schemeClr val="dk1"/>
                </a:solidFill>
                <a:latin typeface="Work Sans"/>
                <a:ea typeface="Work Sans"/>
                <a:cs typeface="Work Sans"/>
                <a:sym typeface="Work Sans"/>
              </a:rPr>
              <a:t>, </a:t>
            </a:r>
            <a:r>
              <a:rPr lang="en-US" sz="3200" dirty="0" err="1">
                <a:solidFill>
                  <a:schemeClr val="dk1"/>
                </a:solidFill>
                <a:latin typeface="Work Sans"/>
                <a:ea typeface="Work Sans"/>
                <a:cs typeface="Work Sans"/>
                <a:sym typeface="Work Sans"/>
              </a:rPr>
              <a:t>promouvant</a:t>
            </a:r>
            <a:r>
              <a:rPr lang="en-US" sz="3200" dirty="0">
                <a:solidFill>
                  <a:schemeClr val="dk1"/>
                </a:solidFill>
                <a:latin typeface="Work Sans"/>
                <a:ea typeface="Work Sans"/>
                <a:cs typeface="Work Sans"/>
                <a:sym typeface="Work Sans"/>
              </a:rPr>
              <a:t> la collaboration et un </a:t>
            </a:r>
            <a:r>
              <a:rPr lang="en-US" sz="3200" b="1" dirty="0">
                <a:solidFill>
                  <a:schemeClr val="dk1"/>
                </a:solidFill>
                <a:latin typeface="Work Sans"/>
                <a:ea typeface="Work Sans"/>
                <a:cs typeface="Work Sans"/>
                <a:sym typeface="Work Sans"/>
              </a:rPr>
              <a:t>dialogue transparent </a:t>
            </a:r>
            <a:r>
              <a:rPr lang="en-US" sz="3200" b="1" dirty="0" err="1">
                <a:solidFill>
                  <a:schemeClr val="dk1"/>
                </a:solidFill>
                <a:latin typeface="Work Sans"/>
                <a:ea typeface="Work Sans"/>
                <a:cs typeface="Work Sans"/>
                <a:sym typeface="Work Sans"/>
              </a:rPr>
              <a:t>parmi</a:t>
            </a:r>
            <a:r>
              <a:rPr lang="en-US" sz="3200" b="1" dirty="0">
                <a:solidFill>
                  <a:schemeClr val="dk1"/>
                </a:solidFill>
                <a:latin typeface="Work Sans"/>
                <a:ea typeface="Work Sans"/>
                <a:cs typeface="Work Sans"/>
                <a:sym typeface="Work Sans"/>
              </a:rPr>
              <a:t> les équipes</a:t>
            </a:r>
            <a:r>
              <a:rPr lang="en-US" sz="3200" dirty="0">
                <a:solidFill>
                  <a:schemeClr val="dk1"/>
                </a:solidFill>
                <a:latin typeface="Work Sans"/>
                <a:ea typeface="Work Sans"/>
                <a:cs typeface="Work Sans"/>
                <a:sym typeface="Work Sans"/>
              </a:rPr>
              <a:t>.</a:t>
            </a:r>
          </a:p>
          <a:p>
            <a:pPr marL="0" lvl="0" indent="0" algn="ctr" rtl="0">
              <a:spcBef>
                <a:spcPts val="0"/>
              </a:spcBef>
              <a:spcAft>
                <a:spcPts val="0"/>
              </a:spcAft>
              <a:buClr>
                <a:schemeClr val="dk1"/>
              </a:buClr>
              <a:buSzPts val="1100"/>
              <a:buFont typeface="Arial"/>
              <a:buNone/>
            </a:pPr>
            <a:endParaRPr lang="en-US" sz="3200" dirty="0">
              <a:solidFill>
                <a:schemeClr val="dk1"/>
              </a:solidFill>
              <a:latin typeface="Work Sans"/>
              <a:ea typeface="Work Sans"/>
              <a:cs typeface="Work Sans"/>
              <a:sym typeface="Work Sans"/>
            </a:endParaRPr>
          </a:p>
          <a:p>
            <a:pPr marL="0" lvl="0" indent="0" algn="ctr" rtl="0">
              <a:spcBef>
                <a:spcPts val="0"/>
              </a:spcBef>
              <a:spcAft>
                <a:spcPts val="0"/>
              </a:spcAft>
              <a:buClr>
                <a:schemeClr val="dk1"/>
              </a:buClr>
              <a:buSzPts val="1100"/>
              <a:buFont typeface="Arial"/>
              <a:buNone/>
            </a:pPr>
            <a:r>
              <a:rPr lang="en-US" sz="3200" dirty="0" err="1">
                <a:solidFill>
                  <a:schemeClr val="dk1"/>
                </a:solidFill>
                <a:latin typeface="Work Sans"/>
                <a:ea typeface="Work Sans"/>
                <a:cs typeface="Work Sans"/>
                <a:sym typeface="Work Sans"/>
              </a:rPr>
              <a:t>Chaque</a:t>
            </a:r>
            <a:r>
              <a:rPr lang="en-US" sz="3200" dirty="0">
                <a:solidFill>
                  <a:schemeClr val="dk1"/>
                </a:solidFill>
                <a:latin typeface="Work Sans"/>
                <a:ea typeface="Work Sans"/>
                <a:cs typeface="Work Sans"/>
                <a:sym typeface="Work Sans"/>
              </a:rPr>
              <a:t> </a:t>
            </a:r>
            <a:r>
              <a:rPr lang="en-US" sz="3200" dirty="0" err="1">
                <a:solidFill>
                  <a:schemeClr val="dk1"/>
                </a:solidFill>
                <a:latin typeface="Work Sans"/>
                <a:ea typeface="Work Sans"/>
                <a:cs typeface="Work Sans"/>
                <a:sym typeface="Work Sans"/>
              </a:rPr>
              <a:t>membre</a:t>
            </a:r>
            <a:r>
              <a:rPr lang="en-US" sz="3200" dirty="0">
                <a:solidFill>
                  <a:schemeClr val="dk1"/>
                </a:solidFill>
                <a:latin typeface="Work Sans"/>
                <a:ea typeface="Work Sans"/>
                <a:cs typeface="Work Sans"/>
                <a:sym typeface="Work Sans"/>
              </a:rPr>
              <a:t> </a:t>
            </a:r>
            <a:r>
              <a:rPr lang="en-US" sz="3200" dirty="0" err="1">
                <a:solidFill>
                  <a:schemeClr val="dk1"/>
                </a:solidFill>
                <a:latin typeface="Work Sans"/>
                <a:ea typeface="Work Sans"/>
                <a:cs typeface="Work Sans"/>
                <a:sym typeface="Work Sans"/>
              </a:rPr>
              <a:t>est</a:t>
            </a:r>
            <a:r>
              <a:rPr lang="en-US" sz="3200" dirty="0">
                <a:solidFill>
                  <a:schemeClr val="dk1"/>
                </a:solidFill>
                <a:latin typeface="Work Sans"/>
                <a:ea typeface="Work Sans"/>
                <a:cs typeface="Work Sans"/>
                <a:sym typeface="Work Sans"/>
              </a:rPr>
              <a:t> </a:t>
            </a:r>
            <a:r>
              <a:rPr lang="en-US" sz="3200" dirty="0" err="1">
                <a:solidFill>
                  <a:schemeClr val="dk1"/>
                </a:solidFill>
                <a:latin typeface="Work Sans"/>
                <a:ea typeface="Work Sans"/>
                <a:cs typeface="Work Sans"/>
                <a:sym typeface="Work Sans"/>
              </a:rPr>
              <a:t>invité</a:t>
            </a:r>
            <a:r>
              <a:rPr lang="en-US" sz="3200" dirty="0">
                <a:solidFill>
                  <a:schemeClr val="dk1"/>
                </a:solidFill>
                <a:latin typeface="Work Sans"/>
                <a:ea typeface="Work Sans"/>
                <a:cs typeface="Work Sans"/>
                <a:sym typeface="Work Sans"/>
              </a:rPr>
              <a:t> à </a:t>
            </a:r>
            <a:r>
              <a:rPr lang="en-US" sz="3200" dirty="0" err="1">
                <a:solidFill>
                  <a:schemeClr val="dk1"/>
                </a:solidFill>
                <a:latin typeface="Work Sans"/>
                <a:ea typeface="Work Sans"/>
                <a:cs typeface="Work Sans"/>
                <a:sym typeface="Work Sans"/>
              </a:rPr>
              <a:t>exprimer</a:t>
            </a:r>
            <a:r>
              <a:rPr lang="en-US" sz="3200" dirty="0">
                <a:solidFill>
                  <a:schemeClr val="dk1"/>
                </a:solidFill>
                <a:latin typeface="Work Sans"/>
                <a:ea typeface="Work Sans"/>
                <a:cs typeface="Work Sans"/>
                <a:sym typeface="Work Sans"/>
              </a:rPr>
              <a:t> </a:t>
            </a:r>
            <a:r>
              <a:rPr lang="en-US" sz="3200" dirty="0" err="1">
                <a:solidFill>
                  <a:schemeClr val="dk1"/>
                </a:solidFill>
                <a:latin typeface="Work Sans"/>
                <a:ea typeface="Work Sans"/>
                <a:cs typeface="Work Sans"/>
                <a:sym typeface="Work Sans"/>
              </a:rPr>
              <a:t>ses</a:t>
            </a:r>
            <a:r>
              <a:rPr lang="en-US" sz="3200" dirty="0">
                <a:solidFill>
                  <a:schemeClr val="dk1"/>
                </a:solidFill>
                <a:latin typeface="Work Sans"/>
                <a:ea typeface="Work Sans"/>
                <a:cs typeface="Work Sans"/>
                <a:sym typeface="Work Sans"/>
              </a:rPr>
              <a:t> </a:t>
            </a:r>
            <a:r>
              <a:rPr lang="en-US" sz="3200" b="1" dirty="0">
                <a:solidFill>
                  <a:schemeClr val="dk1"/>
                </a:solidFill>
                <a:latin typeface="Work Sans"/>
                <a:ea typeface="Work Sans"/>
                <a:cs typeface="Work Sans"/>
                <a:sym typeface="Work Sans"/>
              </a:rPr>
              <a:t>remarques</a:t>
            </a:r>
            <a:r>
              <a:rPr lang="en-US" sz="3200" dirty="0">
                <a:solidFill>
                  <a:schemeClr val="dk1"/>
                </a:solidFill>
                <a:latin typeface="Work Sans"/>
                <a:ea typeface="Work Sans"/>
                <a:cs typeface="Work Sans"/>
                <a:sym typeface="Work Sans"/>
              </a:rPr>
              <a:t>, à signaler les </a:t>
            </a:r>
            <a:r>
              <a:rPr lang="en-US" sz="3200" b="1" dirty="0">
                <a:solidFill>
                  <a:schemeClr val="dk1"/>
                </a:solidFill>
                <a:latin typeface="Work Sans"/>
                <a:ea typeface="Work Sans"/>
                <a:cs typeface="Work Sans"/>
                <a:sym typeface="Work Sans"/>
              </a:rPr>
              <a:t>obstacles </a:t>
            </a:r>
            <a:r>
              <a:rPr lang="en-US" sz="3200" dirty="0" err="1">
                <a:solidFill>
                  <a:schemeClr val="dk1"/>
                </a:solidFill>
                <a:latin typeface="Work Sans"/>
                <a:ea typeface="Work Sans"/>
                <a:cs typeface="Work Sans"/>
                <a:sym typeface="Work Sans"/>
              </a:rPr>
              <a:t>rencontrés</a:t>
            </a:r>
            <a:r>
              <a:rPr lang="en-US" sz="3200" dirty="0">
                <a:solidFill>
                  <a:schemeClr val="dk1"/>
                </a:solidFill>
                <a:latin typeface="Work Sans"/>
                <a:ea typeface="Work Sans"/>
                <a:cs typeface="Work Sans"/>
                <a:sym typeface="Work Sans"/>
              </a:rPr>
              <a:t> et à </a:t>
            </a:r>
            <a:r>
              <a:rPr lang="en-US" sz="3200" dirty="0" err="1">
                <a:solidFill>
                  <a:schemeClr val="dk1"/>
                </a:solidFill>
                <a:latin typeface="Work Sans"/>
                <a:ea typeface="Work Sans"/>
                <a:cs typeface="Work Sans"/>
                <a:sym typeface="Work Sans"/>
              </a:rPr>
              <a:t>participer</a:t>
            </a:r>
            <a:r>
              <a:rPr lang="en-US" sz="3200" dirty="0">
                <a:solidFill>
                  <a:schemeClr val="dk1"/>
                </a:solidFill>
                <a:latin typeface="Work Sans"/>
                <a:ea typeface="Work Sans"/>
                <a:cs typeface="Work Sans"/>
                <a:sym typeface="Work Sans"/>
              </a:rPr>
              <a:t> aux </a:t>
            </a:r>
            <a:r>
              <a:rPr lang="en-US" sz="3200" dirty="0" err="1">
                <a:solidFill>
                  <a:schemeClr val="dk1"/>
                </a:solidFill>
                <a:latin typeface="Work Sans"/>
                <a:ea typeface="Work Sans"/>
                <a:cs typeface="Work Sans"/>
                <a:sym typeface="Work Sans"/>
              </a:rPr>
              <a:t>échanges</a:t>
            </a:r>
            <a:r>
              <a:rPr lang="en-US" sz="3200" dirty="0">
                <a:solidFill>
                  <a:schemeClr val="dk1"/>
                </a:solidFill>
                <a:latin typeface="Work Sans"/>
                <a:ea typeface="Work Sans"/>
                <a:cs typeface="Work Sans"/>
                <a:sym typeface="Work Sans"/>
              </a:rPr>
              <a:t> pour </a:t>
            </a:r>
            <a:r>
              <a:rPr lang="en-US" sz="3200" b="1" dirty="0" err="1">
                <a:solidFill>
                  <a:schemeClr val="dk1"/>
                </a:solidFill>
                <a:latin typeface="Work Sans"/>
                <a:ea typeface="Work Sans"/>
                <a:cs typeface="Work Sans"/>
                <a:sym typeface="Work Sans"/>
              </a:rPr>
              <a:t>optimiser</a:t>
            </a:r>
            <a:r>
              <a:rPr lang="en-US" sz="3200" b="1" dirty="0">
                <a:solidFill>
                  <a:schemeClr val="dk1"/>
                </a:solidFill>
                <a:latin typeface="Work Sans"/>
                <a:ea typeface="Work Sans"/>
                <a:cs typeface="Work Sans"/>
                <a:sym typeface="Work Sans"/>
              </a:rPr>
              <a:t> </a:t>
            </a:r>
            <a:r>
              <a:rPr lang="en-US" sz="3200" b="1" dirty="0" err="1">
                <a:solidFill>
                  <a:schemeClr val="dk1"/>
                </a:solidFill>
                <a:latin typeface="Work Sans"/>
                <a:ea typeface="Work Sans"/>
                <a:cs typeface="Work Sans"/>
                <a:sym typeface="Work Sans"/>
              </a:rPr>
              <a:t>notre</a:t>
            </a:r>
            <a:r>
              <a:rPr lang="en-US" sz="3200" b="1" dirty="0">
                <a:solidFill>
                  <a:schemeClr val="dk1"/>
                </a:solidFill>
                <a:latin typeface="Work Sans"/>
                <a:ea typeface="Work Sans"/>
                <a:cs typeface="Work Sans"/>
                <a:sym typeface="Work Sans"/>
              </a:rPr>
              <a:t> </a:t>
            </a:r>
            <a:r>
              <a:rPr lang="en-US" sz="3200" b="1" dirty="0" err="1">
                <a:solidFill>
                  <a:schemeClr val="dk1"/>
                </a:solidFill>
                <a:latin typeface="Work Sans"/>
                <a:ea typeface="Work Sans"/>
                <a:cs typeface="Work Sans"/>
                <a:sym typeface="Work Sans"/>
              </a:rPr>
              <a:t>méthode</a:t>
            </a:r>
            <a:r>
              <a:rPr lang="en-US" sz="3200" b="1" dirty="0">
                <a:solidFill>
                  <a:schemeClr val="dk1"/>
                </a:solidFill>
                <a:latin typeface="Work Sans"/>
                <a:ea typeface="Work Sans"/>
                <a:cs typeface="Work Sans"/>
                <a:sym typeface="Work Sans"/>
              </a:rPr>
              <a:t> de travail</a:t>
            </a:r>
            <a:r>
              <a:rPr lang="en-US" sz="3200" dirty="0">
                <a:solidFill>
                  <a:schemeClr val="dk1"/>
                </a:solidFill>
                <a:latin typeface="Work Sans"/>
                <a:ea typeface="Work Sans"/>
                <a:cs typeface="Work Sans"/>
                <a:sym typeface="Work Sans"/>
              </a:rPr>
              <a:t>.</a:t>
            </a:r>
            <a:endParaRPr sz="3200" dirty="0">
              <a:solidFill>
                <a:schemeClr val="dk1"/>
              </a:solidFill>
              <a:latin typeface="Work Sans"/>
              <a:ea typeface="Work Sans"/>
              <a:cs typeface="Work Sans"/>
              <a:sym typeface="Work Sans"/>
            </a:endParaRPr>
          </a:p>
          <a:p>
            <a:pPr marL="0" lvl="0" indent="0" algn="l" rtl="0">
              <a:spcBef>
                <a:spcPts val="0"/>
              </a:spcBef>
              <a:spcAft>
                <a:spcPts val="0"/>
              </a:spcAft>
              <a:buNone/>
            </a:pPr>
            <a:endParaRPr sz="3200" dirty="0">
              <a:solidFill>
                <a:schemeClr val="dk1"/>
              </a:solidFill>
              <a:latin typeface="Work Sans"/>
              <a:ea typeface="Work Sans"/>
              <a:cs typeface="Work Sans"/>
              <a:sym typeface="Work Sans"/>
            </a:endParaRPr>
          </a:p>
        </p:txBody>
      </p:sp>
      <p:sp>
        <p:nvSpPr>
          <p:cNvPr id="181" name="Google Shape;181;p20"/>
          <p:cNvSpPr txBox="1"/>
          <p:nvPr/>
        </p:nvSpPr>
        <p:spPr>
          <a:xfrm>
            <a:off x="9158325" y="1638875"/>
            <a:ext cx="8442000" cy="818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dirty="0" err="1">
                <a:solidFill>
                  <a:schemeClr val="dk1"/>
                </a:solidFill>
                <a:latin typeface="Work Sans"/>
                <a:ea typeface="Work Sans"/>
                <a:cs typeface="Work Sans"/>
                <a:sym typeface="Work Sans"/>
              </a:rPr>
              <a:t>Exemple</a:t>
            </a:r>
            <a:r>
              <a:rPr lang="en-US" sz="2200" dirty="0">
                <a:solidFill>
                  <a:schemeClr val="dk1"/>
                </a:solidFill>
                <a:latin typeface="Work Sans"/>
                <a:ea typeface="Work Sans"/>
                <a:cs typeface="Work Sans"/>
                <a:sym typeface="Work Sans"/>
              </a:rPr>
              <a:t> de </a:t>
            </a:r>
            <a:r>
              <a:rPr lang="en-US" sz="2200" dirty="0" err="1">
                <a:solidFill>
                  <a:schemeClr val="dk1"/>
                </a:solidFill>
                <a:latin typeface="Work Sans"/>
                <a:ea typeface="Work Sans"/>
                <a:cs typeface="Work Sans"/>
                <a:sym typeface="Work Sans"/>
              </a:rPr>
              <a:t>réunion</a:t>
            </a:r>
            <a:r>
              <a:rPr lang="en-US" sz="2200" dirty="0">
                <a:solidFill>
                  <a:schemeClr val="dk1"/>
                </a:solidFill>
                <a:latin typeface="Work Sans"/>
                <a:ea typeface="Work Sans"/>
                <a:cs typeface="Work Sans"/>
                <a:sym typeface="Work Sans"/>
              </a:rPr>
              <a:t> : </a:t>
            </a:r>
            <a:endParaRPr sz="2200"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b="1" dirty="0">
                <a:solidFill>
                  <a:schemeClr val="dk1"/>
                </a:solidFill>
                <a:latin typeface="Work Sans"/>
                <a:ea typeface="Work Sans"/>
                <a:cs typeface="Work Sans"/>
                <a:sym typeface="Work Sans"/>
              </a:rPr>
              <a:t>Revue du Sprint </a:t>
            </a:r>
            <a:r>
              <a:rPr lang="en-US" sz="2000" b="1" dirty="0" err="1">
                <a:solidFill>
                  <a:schemeClr val="dk1"/>
                </a:solidFill>
                <a:latin typeface="Work Sans"/>
                <a:ea typeface="Work Sans"/>
                <a:cs typeface="Work Sans"/>
                <a:sym typeface="Work Sans"/>
              </a:rPr>
              <a:t>Précédent</a:t>
            </a:r>
            <a:r>
              <a:rPr lang="en-US" sz="2000" b="1" dirty="0">
                <a:solidFill>
                  <a:schemeClr val="dk1"/>
                </a:solidFill>
                <a:latin typeface="Work Sans"/>
                <a:ea typeface="Work Sans"/>
                <a:cs typeface="Work Sans"/>
                <a:sym typeface="Work Sans"/>
              </a:rPr>
              <a:t> (15 minutes)</a:t>
            </a:r>
            <a:endParaRPr sz="2000" b="1"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dirty="0" err="1">
                <a:solidFill>
                  <a:schemeClr val="dk1"/>
                </a:solidFill>
                <a:latin typeface="Work Sans"/>
                <a:ea typeface="Work Sans"/>
                <a:cs typeface="Work Sans"/>
                <a:sym typeface="Work Sans"/>
              </a:rPr>
              <a:t>Présentation</a:t>
            </a:r>
            <a:r>
              <a:rPr lang="en-US" sz="2000" dirty="0">
                <a:solidFill>
                  <a:schemeClr val="dk1"/>
                </a:solidFill>
                <a:latin typeface="Work Sans"/>
                <a:ea typeface="Work Sans"/>
                <a:cs typeface="Work Sans"/>
                <a:sym typeface="Work Sans"/>
              </a:rPr>
              <a:t> des </a:t>
            </a:r>
            <a:r>
              <a:rPr lang="en-US" sz="2000" dirty="0" err="1">
                <a:solidFill>
                  <a:schemeClr val="dk1"/>
                </a:solidFill>
                <a:latin typeface="Work Sans"/>
                <a:ea typeface="Work Sans"/>
                <a:cs typeface="Work Sans"/>
                <a:sym typeface="Work Sans"/>
              </a:rPr>
              <a:t>fonctionnalités</a:t>
            </a:r>
            <a:r>
              <a:rPr lang="en-US" sz="2000" dirty="0">
                <a:solidFill>
                  <a:schemeClr val="dk1"/>
                </a:solidFill>
                <a:latin typeface="Work Sans"/>
                <a:ea typeface="Work Sans"/>
                <a:cs typeface="Work Sans"/>
                <a:sym typeface="Work Sans"/>
              </a:rPr>
              <a:t> </a:t>
            </a:r>
            <a:r>
              <a:rPr lang="en-US" sz="2000" dirty="0" err="1">
                <a:solidFill>
                  <a:schemeClr val="dk1"/>
                </a:solidFill>
                <a:latin typeface="Work Sans"/>
                <a:ea typeface="Work Sans"/>
                <a:cs typeface="Work Sans"/>
                <a:sym typeface="Work Sans"/>
              </a:rPr>
              <a:t>achevées</a:t>
            </a:r>
            <a:r>
              <a:rPr lang="en-US" sz="2000" dirty="0">
                <a:solidFill>
                  <a:schemeClr val="dk1"/>
                </a:solidFill>
                <a:latin typeface="Work Sans"/>
                <a:ea typeface="Work Sans"/>
                <a:cs typeface="Work Sans"/>
                <a:sym typeface="Work Sans"/>
              </a:rPr>
              <a:t>.</a:t>
            </a: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dirty="0">
                <a:solidFill>
                  <a:schemeClr val="dk1"/>
                </a:solidFill>
                <a:latin typeface="Work Sans"/>
                <a:ea typeface="Work Sans"/>
                <a:cs typeface="Work Sans"/>
                <a:sym typeface="Work Sans"/>
              </a:rPr>
              <a:t>Discussion sur les </a:t>
            </a:r>
            <a:r>
              <a:rPr lang="en-US" sz="2000" dirty="0" err="1">
                <a:solidFill>
                  <a:schemeClr val="dk1"/>
                </a:solidFill>
                <a:latin typeface="Work Sans"/>
                <a:ea typeface="Work Sans"/>
                <a:cs typeface="Work Sans"/>
                <a:sym typeface="Work Sans"/>
              </a:rPr>
              <a:t>éventuels</a:t>
            </a:r>
            <a:r>
              <a:rPr lang="en-US" sz="2000" dirty="0">
                <a:solidFill>
                  <a:schemeClr val="dk1"/>
                </a:solidFill>
                <a:latin typeface="Work Sans"/>
                <a:ea typeface="Work Sans"/>
                <a:cs typeface="Work Sans"/>
                <a:sym typeface="Work Sans"/>
              </a:rPr>
              <a:t> obstacles </a:t>
            </a:r>
            <a:r>
              <a:rPr lang="en-US" sz="2000" dirty="0" err="1">
                <a:solidFill>
                  <a:schemeClr val="dk1"/>
                </a:solidFill>
                <a:latin typeface="Work Sans"/>
                <a:ea typeface="Work Sans"/>
                <a:cs typeface="Work Sans"/>
                <a:sym typeface="Work Sans"/>
              </a:rPr>
              <a:t>rencontrés</a:t>
            </a:r>
            <a:r>
              <a:rPr lang="en-US" sz="2000" dirty="0">
                <a:solidFill>
                  <a:schemeClr val="dk1"/>
                </a:solidFill>
                <a:latin typeface="Work Sans"/>
                <a:ea typeface="Work Sans"/>
                <a:cs typeface="Work Sans"/>
                <a:sym typeface="Work Sans"/>
              </a:rPr>
              <a:t>.</a:t>
            </a: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dirty="0">
                <a:solidFill>
                  <a:schemeClr val="dk1"/>
                </a:solidFill>
                <a:latin typeface="Work Sans"/>
                <a:ea typeface="Work Sans"/>
                <a:cs typeface="Work Sans"/>
                <a:sym typeface="Work Sans"/>
              </a:rPr>
              <a:t>Retours </a:t>
            </a:r>
            <a:r>
              <a:rPr lang="en-US" sz="2000" dirty="0" err="1">
                <a:solidFill>
                  <a:schemeClr val="dk1"/>
                </a:solidFill>
                <a:latin typeface="Work Sans"/>
                <a:ea typeface="Work Sans"/>
                <a:cs typeface="Work Sans"/>
                <a:sym typeface="Work Sans"/>
              </a:rPr>
              <a:t>d'utilisateurs</a:t>
            </a:r>
            <a:r>
              <a:rPr lang="en-US" sz="2000" dirty="0">
                <a:solidFill>
                  <a:schemeClr val="dk1"/>
                </a:solidFill>
                <a:latin typeface="Work Sans"/>
                <a:ea typeface="Work Sans"/>
                <a:cs typeface="Work Sans"/>
                <a:sym typeface="Work Sans"/>
              </a:rPr>
              <a:t>.</a:t>
            </a: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b="1" dirty="0">
                <a:solidFill>
                  <a:schemeClr val="dk1"/>
                </a:solidFill>
                <a:latin typeface="Work Sans"/>
                <a:ea typeface="Work Sans"/>
                <a:cs typeface="Work Sans"/>
                <a:sym typeface="Work Sans"/>
              </a:rPr>
              <a:t>Planification du Sprint </a:t>
            </a:r>
            <a:r>
              <a:rPr lang="en-US" sz="2000" b="1" dirty="0" err="1">
                <a:solidFill>
                  <a:schemeClr val="dk1"/>
                </a:solidFill>
                <a:latin typeface="Work Sans"/>
                <a:ea typeface="Work Sans"/>
                <a:cs typeface="Work Sans"/>
                <a:sym typeface="Work Sans"/>
              </a:rPr>
              <a:t>Actuel</a:t>
            </a:r>
            <a:r>
              <a:rPr lang="en-US" sz="2000" b="1" dirty="0">
                <a:solidFill>
                  <a:schemeClr val="dk1"/>
                </a:solidFill>
                <a:latin typeface="Work Sans"/>
                <a:ea typeface="Work Sans"/>
                <a:cs typeface="Work Sans"/>
                <a:sym typeface="Work Sans"/>
              </a:rPr>
              <a:t> (20 minutes)</a:t>
            </a:r>
            <a:endParaRPr sz="2000" b="1"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dirty="0">
                <a:solidFill>
                  <a:schemeClr val="dk1"/>
                </a:solidFill>
                <a:latin typeface="Work Sans"/>
                <a:ea typeface="Work Sans"/>
                <a:cs typeface="Work Sans"/>
                <a:sym typeface="Work Sans"/>
              </a:rPr>
              <a:t>Estimation des efforts pour les </a:t>
            </a:r>
            <a:r>
              <a:rPr lang="en-US" sz="2000" dirty="0" err="1">
                <a:solidFill>
                  <a:schemeClr val="dk1"/>
                </a:solidFill>
                <a:latin typeface="Work Sans"/>
                <a:ea typeface="Work Sans"/>
                <a:cs typeface="Work Sans"/>
                <a:sym typeface="Work Sans"/>
              </a:rPr>
              <a:t>tâches</a:t>
            </a:r>
            <a:r>
              <a:rPr lang="en-US" sz="2000" dirty="0">
                <a:solidFill>
                  <a:schemeClr val="dk1"/>
                </a:solidFill>
                <a:latin typeface="Work Sans"/>
                <a:ea typeface="Work Sans"/>
                <a:cs typeface="Work Sans"/>
                <a:sym typeface="Work Sans"/>
              </a:rPr>
              <a:t> </a:t>
            </a:r>
            <a:r>
              <a:rPr lang="en-US" sz="2000" dirty="0" err="1">
                <a:solidFill>
                  <a:schemeClr val="dk1"/>
                </a:solidFill>
                <a:latin typeface="Work Sans"/>
                <a:ea typeface="Work Sans"/>
                <a:cs typeface="Work Sans"/>
                <a:sym typeface="Work Sans"/>
              </a:rPr>
              <a:t>planifiées</a:t>
            </a:r>
            <a:r>
              <a:rPr lang="en-US" sz="2000" dirty="0">
                <a:solidFill>
                  <a:schemeClr val="dk1"/>
                </a:solidFill>
                <a:latin typeface="Work Sans"/>
                <a:ea typeface="Work Sans"/>
                <a:cs typeface="Work Sans"/>
                <a:sym typeface="Work Sans"/>
              </a:rPr>
              <a:t>.</a:t>
            </a: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dirty="0">
                <a:solidFill>
                  <a:schemeClr val="dk1"/>
                </a:solidFill>
                <a:latin typeface="Work Sans"/>
                <a:ea typeface="Work Sans"/>
                <a:cs typeface="Work Sans"/>
                <a:sym typeface="Work Sans"/>
              </a:rPr>
              <a:t>Assignation des </a:t>
            </a:r>
            <a:r>
              <a:rPr lang="en-US" sz="2000" dirty="0" err="1">
                <a:solidFill>
                  <a:schemeClr val="dk1"/>
                </a:solidFill>
                <a:latin typeface="Work Sans"/>
                <a:ea typeface="Work Sans"/>
                <a:cs typeface="Work Sans"/>
                <a:sym typeface="Work Sans"/>
              </a:rPr>
              <a:t>responsabilités</a:t>
            </a:r>
            <a:r>
              <a:rPr lang="en-US" sz="2000" dirty="0">
                <a:solidFill>
                  <a:schemeClr val="dk1"/>
                </a:solidFill>
                <a:latin typeface="Work Sans"/>
                <a:ea typeface="Work Sans"/>
                <a:cs typeface="Work Sans"/>
                <a:sym typeface="Work Sans"/>
              </a:rPr>
              <a:t>.</a:t>
            </a: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dirty="0" err="1">
                <a:solidFill>
                  <a:schemeClr val="dk1"/>
                </a:solidFill>
                <a:latin typeface="Work Sans"/>
                <a:ea typeface="Work Sans"/>
                <a:cs typeface="Work Sans"/>
                <a:sym typeface="Work Sans"/>
              </a:rPr>
              <a:t>Définition</a:t>
            </a:r>
            <a:r>
              <a:rPr lang="en-US" sz="2000" dirty="0">
                <a:solidFill>
                  <a:schemeClr val="dk1"/>
                </a:solidFill>
                <a:latin typeface="Work Sans"/>
                <a:ea typeface="Work Sans"/>
                <a:cs typeface="Work Sans"/>
                <a:sym typeface="Work Sans"/>
              </a:rPr>
              <a:t> des </a:t>
            </a:r>
            <a:r>
              <a:rPr lang="en-US" sz="2000" dirty="0" err="1">
                <a:solidFill>
                  <a:schemeClr val="dk1"/>
                </a:solidFill>
                <a:latin typeface="Work Sans"/>
                <a:ea typeface="Work Sans"/>
                <a:cs typeface="Work Sans"/>
                <a:sym typeface="Work Sans"/>
              </a:rPr>
              <a:t>objectifs</a:t>
            </a:r>
            <a:r>
              <a:rPr lang="en-US" sz="2000" dirty="0">
                <a:solidFill>
                  <a:schemeClr val="dk1"/>
                </a:solidFill>
                <a:latin typeface="Work Sans"/>
                <a:ea typeface="Work Sans"/>
                <a:cs typeface="Work Sans"/>
                <a:sym typeface="Work Sans"/>
              </a:rPr>
              <a:t> du sprint.</a:t>
            </a: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b="1" dirty="0">
                <a:solidFill>
                  <a:schemeClr val="dk1"/>
                </a:solidFill>
                <a:latin typeface="Work Sans"/>
                <a:ea typeface="Work Sans"/>
                <a:cs typeface="Work Sans"/>
                <a:sym typeface="Work Sans"/>
              </a:rPr>
              <a:t>Points </a:t>
            </a:r>
            <a:r>
              <a:rPr lang="en-US" sz="2000" b="1" dirty="0" err="1">
                <a:solidFill>
                  <a:schemeClr val="dk1"/>
                </a:solidFill>
                <a:latin typeface="Work Sans"/>
                <a:ea typeface="Work Sans"/>
                <a:cs typeface="Work Sans"/>
                <a:sym typeface="Work Sans"/>
              </a:rPr>
              <a:t>Bloquants</a:t>
            </a:r>
            <a:r>
              <a:rPr lang="en-US" sz="2000" b="1" dirty="0">
                <a:solidFill>
                  <a:schemeClr val="dk1"/>
                </a:solidFill>
                <a:latin typeface="Work Sans"/>
                <a:ea typeface="Work Sans"/>
                <a:cs typeface="Work Sans"/>
                <a:sym typeface="Work Sans"/>
              </a:rPr>
              <a:t> (10 minutes)</a:t>
            </a:r>
            <a:endParaRPr sz="2000" b="1"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dirty="0">
                <a:solidFill>
                  <a:schemeClr val="dk1"/>
                </a:solidFill>
                <a:latin typeface="Work Sans"/>
                <a:ea typeface="Work Sans"/>
                <a:cs typeface="Work Sans"/>
                <a:sym typeface="Work Sans"/>
              </a:rPr>
              <a:t>Identification des </a:t>
            </a:r>
            <a:r>
              <a:rPr lang="en-US" sz="2000" dirty="0" err="1">
                <a:solidFill>
                  <a:schemeClr val="dk1"/>
                </a:solidFill>
                <a:latin typeface="Work Sans"/>
                <a:ea typeface="Work Sans"/>
                <a:cs typeface="Work Sans"/>
                <a:sym typeface="Work Sans"/>
              </a:rPr>
              <a:t>problèmes</a:t>
            </a:r>
            <a:r>
              <a:rPr lang="en-US" sz="2000" dirty="0">
                <a:solidFill>
                  <a:schemeClr val="dk1"/>
                </a:solidFill>
                <a:latin typeface="Work Sans"/>
                <a:ea typeface="Work Sans"/>
                <a:cs typeface="Work Sans"/>
                <a:sym typeface="Work Sans"/>
              </a:rPr>
              <a:t> </a:t>
            </a:r>
            <a:r>
              <a:rPr lang="en-US" sz="2000" dirty="0" err="1">
                <a:solidFill>
                  <a:schemeClr val="dk1"/>
                </a:solidFill>
                <a:latin typeface="Work Sans"/>
                <a:ea typeface="Work Sans"/>
                <a:cs typeface="Work Sans"/>
                <a:sym typeface="Work Sans"/>
              </a:rPr>
              <a:t>actuels</a:t>
            </a:r>
            <a:r>
              <a:rPr lang="en-US" sz="2000" dirty="0">
                <a:solidFill>
                  <a:schemeClr val="dk1"/>
                </a:solidFill>
                <a:latin typeface="Work Sans"/>
                <a:ea typeface="Work Sans"/>
                <a:cs typeface="Work Sans"/>
                <a:sym typeface="Work Sans"/>
              </a:rPr>
              <a:t>.</a:t>
            </a: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dirty="0">
                <a:solidFill>
                  <a:schemeClr val="dk1"/>
                </a:solidFill>
                <a:latin typeface="Work Sans"/>
                <a:ea typeface="Work Sans"/>
                <a:cs typeface="Work Sans"/>
                <a:sym typeface="Work Sans"/>
              </a:rPr>
              <a:t>Proposition de solutions </a:t>
            </a:r>
            <a:r>
              <a:rPr lang="en-US" sz="2000" dirty="0" err="1">
                <a:solidFill>
                  <a:schemeClr val="dk1"/>
                </a:solidFill>
                <a:latin typeface="Work Sans"/>
                <a:ea typeface="Work Sans"/>
                <a:cs typeface="Work Sans"/>
                <a:sym typeface="Work Sans"/>
              </a:rPr>
              <a:t>ou</a:t>
            </a:r>
            <a:r>
              <a:rPr lang="en-US" sz="2000" dirty="0">
                <a:solidFill>
                  <a:schemeClr val="dk1"/>
                </a:solidFill>
                <a:latin typeface="Work Sans"/>
                <a:ea typeface="Work Sans"/>
                <a:cs typeface="Work Sans"/>
                <a:sym typeface="Work Sans"/>
              </a:rPr>
              <a:t> </a:t>
            </a:r>
            <a:r>
              <a:rPr lang="en-US" sz="2000" dirty="0" err="1">
                <a:solidFill>
                  <a:schemeClr val="dk1"/>
                </a:solidFill>
                <a:latin typeface="Work Sans"/>
                <a:ea typeface="Work Sans"/>
                <a:cs typeface="Work Sans"/>
                <a:sym typeface="Work Sans"/>
              </a:rPr>
              <a:t>demande</a:t>
            </a:r>
            <a:r>
              <a:rPr lang="en-US" sz="2000" dirty="0">
                <a:solidFill>
                  <a:schemeClr val="dk1"/>
                </a:solidFill>
                <a:latin typeface="Work Sans"/>
                <a:ea typeface="Work Sans"/>
                <a:cs typeface="Work Sans"/>
                <a:sym typeface="Work Sans"/>
              </a:rPr>
              <a:t> de support.</a:t>
            </a: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b="1" dirty="0" err="1">
                <a:solidFill>
                  <a:schemeClr val="dk1"/>
                </a:solidFill>
                <a:latin typeface="Work Sans"/>
                <a:ea typeface="Work Sans"/>
                <a:cs typeface="Work Sans"/>
                <a:sym typeface="Work Sans"/>
              </a:rPr>
              <a:t>Améliorations</a:t>
            </a:r>
            <a:r>
              <a:rPr lang="en-US" sz="2000" b="1" dirty="0">
                <a:solidFill>
                  <a:schemeClr val="dk1"/>
                </a:solidFill>
                <a:latin typeface="Work Sans"/>
                <a:ea typeface="Work Sans"/>
                <a:cs typeface="Work Sans"/>
                <a:sym typeface="Work Sans"/>
              </a:rPr>
              <a:t> Continues (10 minutes)</a:t>
            </a:r>
            <a:endParaRPr sz="2000" b="1"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dirty="0">
                <a:solidFill>
                  <a:schemeClr val="dk1"/>
                </a:solidFill>
                <a:latin typeface="Work Sans"/>
                <a:ea typeface="Work Sans"/>
                <a:cs typeface="Work Sans"/>
                <a:sym typeface="Work Sans"/>
              </a:rPr>
              <a:t>Retours sur le processus de </a:t>
            </a:r>
            <a:r>
              <a:rPr lang="en-US" sz="2000" dirty="0" err="1">
                <a:solidFill>
                  <a:schemeClr val="dk1"/>
                </a:solidFill>
                <a:latin typeface="Work Sans"/>
                <a:ea typeface="Work Sans"/>
                <a:cs typeface="Work Sans"/>
                <a:sym typeface="Work Sans"/>
              </a:rPr>
              <a:t>développement</a:t>
            </a:r>
            <a:r>
              <a:rPr lang="en-US" sz="2000" dirty="0">
                <a:solidFill>
                  <a:schemeClr val="dk1"/>
                </a:solidFill>
                <a:latin typeface="Work Sans"/>
                <a:ea typeface="Work Sans"/>
                <a:cs typeface="Work Sans"/>
                <a:sym typeface="Work Sans"/>
              </a:rPr>
              <a:t>.</a:t>
            </a: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dirty="0">
                <a:solidFill>
                  <a:schemeClr val="dk1"/>
                </a:solidFill>
                <a:latin typeface="Work Sans"/>
                <a:ea typeface="Work Sans"/>
                <a:cs typeface="Work Sans"/>
                <a:sym typeface="Work Sans"/>
              </a:rPr>
              <a:t>Suggestions pour </a:t>
            </a:r>
            <a:r>
              <a:rPr lang="en-US" sz="2000" dirty="0" err="1">
                <a:solidFill>
                  <a:schemeClr val="dk1"/>
                </a:solidFill>
                <a:latin typeface="Work Sans"/>
                <a:ea typeface="Work Sans"/>
                <a:cs typeface="Work Sans"/>
                <a:sym typeface="Work Sans"/>
              </a:rPr>
              <a:t>améliorer</a:t>
            </a:r>
            <a:r>
              <a:rPr lang="en-US" sz="2000" dirty="0">
                <a:solidFill>
                  <a:schemeClr val="dk1"/>
                </a:solidFill>
                <a:latin typeface="Work Sans"/>
                <a:ea typeface="Work Sans"/>
                <a:cs typeface="Work Sans"/>
                <a:sym typeface="Work Sans"/>
              </a:rPr>
              <a:t> </a:t>
            </a:r>
            <a:r>
              <a:rPr lang="en-US" sz="2000" dirty="0" err="1">
                <a:solidFill>
                  <a:schemeClr val="dk1"/>
                </a:solidFill>
                <a:latin typeface="Work Sans"/>
                <a:ea typeface="Work Sans"/>
                <a:cs typeface="Work Sans"/>
                <a:sym typeface="Work Sans"/>
              </a:rPr>
              <a:t>l'efficacité</a:t>
            </a:r>
            <a:r>
              <a:rPr lang="en-US" sz="2000" dirty="0">
                <a:solidFill>
                  <a:schemeClr val="dk1"/>
                </a:solidFill>
                <a:latin typeface="Work Sans"/>
                <a:ea typeface="Work Sans"/>
                <a:cs typeface="Work Sans"/>
                <a:sym typeface="Work Sans"/>
              </a:rPr>
              <a:t> de </a:t>
            </a:r>
            <a:r>
              <a:rPr lang="en-US" sz="2000" dirty="0" err="1">
                <a:solidFill>
                  <a:schemeClr val="dk1"/>
                </a:solidFill>
                <a:latin typeface="Work Sans"/>
                <a:ea typeface="Work Sans"/>
                <a:cs typeface="Work Sans"/>
                <a:sym typeface="Work Sans"/>
              </a:rPr>
              <a:t>l'équipe</a:t>
            </a:r>
            <a:r>
              <a:rPr lang="en-US" sz="2000" dirty="0">
                <a:solidFill>
                  <a:schemeClr val="dk1"/>
                </a:solidFill>
                <a:latin typeface="Work Sans"/>
                <a:ea typeface="Work Sans"/>
                <a:cs typeface="Work Sans"/>
                <a:sym typeface="Work Sans"/>
              </a:rPr>
              <a:t>.</a:t>
            </a: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b="1" dirty="0">
                <a:solidFill>
                  <a:schemeClr val="dk1"/>
                </a:solidFill>
                <a:latin typeface="Work Sans"/>
                <a:ea typeface="Work Sans"/>
                <a:cs typeface="Work Sans"/>
                <a:sym typeface="Work Sans"/>
              </a:rPr>
              <a:t>Divers (5 minutes)</a:t>
            </a:r>
            <a:endParaRPr sz="2000" b="1"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dirty="0" err="1">
                <a:solidFill>
                  <a:schemeClr val="dk1"/>
                </a:solidFill>
                <a:latin typeface="Work Sans"/>
                <a:ea typeface="Work Sans"/>
                <a:cs typeface="Work Sans"/>
                <a:sym typeface="Work Sans"/>
              </a:rPr>
              <a:t>Annonces</a:t>
            </a:r>
            <a:r>
              <a:rPr lang="en-US" sz="2000" dirty="0">
                <a:solidFill>
                  <a:schemeClr val="dk1"/>
                </a:solidFill>
                <a:latin typeface="Work Sans"/>
                <a:ea typeface="Work Sans"/>
                <a:cs typeface="Work Sans"/>
                <a:sym typeface="Work Sans"/>
              </a:rPr>
              <a:t> </a:t>
            </a:r>
            <a:r>
              <a:rPr lang="en-US" sz="2000" dirty="0" err="1">
                <a:solidFill>
                  <a:schemeClr val="dk1"/>
                </a:solidFill>
                <a:latin typeface="Work Sans"/>
                <a:ea typeface="Work Sans"/>
                <a:cs typeface="Work Sans"/>
                <a:sym typeface="Work Sans"/>
              </a:rPr>
              <a:t>générales</a:t>
            </a:r>
            <a:r>
              <a:rPr lang="en-US" sz="2000" dirty="0">
                <a:solidFill>
                  <a:schemeClr val="dk1"/>
                </a:solidFill>
                <a:latin typeface="Work Sans"/>
                <a:ea typeface="Work Sans"/>
                <a:cs typeface="Work Sans"/>
                <a:sym typeface="Work Sans"/>
              </a:rPr>
              <a:t>.</a:t>
            </a: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dirty="0">
                <a:solidFill>
                  <a:schemeClr val="dk1"/>
                </a:solidFill>
                <a:latin typeface="Work Sans"/>
                <a:ea typeface="Work Sans"/>
                <a:cs typeface="Work Sans"/>
                <a:sym typeface="Work Sans"/>
              </a:rPr>
              <a:t>Questions </a:t>
            </a:r>
            <a:r>
              <a:rPr lang="en-US" sz="2000" dirty="0" err="1">
                <a:solidFill>
                  <a:schemeClr val="dk1"/>
                </a:solidFill>
                <a:latin typeface="Work Sans"/>
                <a:ea typeface="Work Sans"/>
                <a:cs typeface="Work Sans"/>
                <a:sym typeface="Work Sans"/>
              </a:rPr>
              <a:t>ou</a:t>
            </a:r>
            <a:r>
              <a:rPr lang="en-US" sz="2000" dirty="0">
                <a:solidFill>
                  <a:schemeClr val="dk1"/>
                </a:solidFill>
                <a:latin typeface="Work Sans"/>
                <a:ea typeface="Work Sans"/>
                <a:cs typeface="Work Sans"/>
                <a:sym typeface="Work Sans"/>
              </a:rPr>
              <a:t> </a:t>
            </a:r>
            <a:r>
              <a:rPr lang="en-US" sz="2000" dirty="0" err="1">
                <a:solidFill>
                  <a:schemeClr val="dk1"/>
                </a:solidFill>
                <a:latin typeface="Work Sans"/>
                <a:ea typeface="Work Sans"/>
                <a:cs typeface="Work Sans"/>
                <a:sym typeface="Work Sans"/>
              </a:rPr>
              <a:t>sujets</a:t>
            </a:r>
            <a:r>
              <a:rPr lang="en-US" sz="2000" dirty="0">
                <a:solidFill>
                  <a:schemeClr val="dk1"/>
                </a:solidFill>
                <a:latin typeface="Work Sans"/>
                <a:ea typeface="Work Sans"/>
                <a:cs typeface="Work Sans"/>
                <a:sym typeface="Work Sans"/>
              </a:rPr>
              <a:t> divers.</a:t>
            </a: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b="1" dirty="0">
                <a:solidFill>
                  <a:schemeClr val="dk1"/>
                </a:solidFill>
                <a:latin typeface="Work Sans"/>
                <a:ea typeface="Work Sans"/>
                <a:cs typeface="Work Sans"/>
                <a:sym typeface="Work Sans"/>
              </a:rPr>
              <a:t>Planification de la </a:t>
            </a:r>
            <a:r>
              <a:rPr lang="en-US" sz="2000" b="1" dirty="0" err="1">
                <a:solidFill>
                  <a:schemeClr val="dk1"/>
                </a:solidFill>
                <a:latin typeface="Work Sans"/>
                <a:ea typeface="Work Sans"/>
                <a:cs typeface="Work Sans"/>
                <a:sym typeface="Work Sans"/>
              </a:rPr>
              <a:t>Prochaine</a:t>
            </a:r>
            <a:r>
              <a:rPr lang="en-US" sz="2000" b="1" dirty="0">
                <a:solidFill>
                  <a:schemeClr val="dk1"/>
                </a:solidFill>
                <a:latin typeface="Work Sans"/>
                <a:ea typeface="Work Sans"/>
                <a:cs typeface="Work Sans"/>
                <a:sym typeface="Work Sans"/>
              </a:rPr>
              <a:t> Réunion (5 minutes)</a:t>
            </a:r>
            <a:endParaRPr sz="2000" b="1"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dirty="0">
                <a:solidFill>
                  <a:schemeClr val="dk1"/>
                </a:solidFill>
                <a:latin typeface="Work Sans"/>
                <a:ea typeface="Work Sans"/>
                <a:cs typeface="Work Sans"/>
                <a:sym typeface="Work Sans"/>
              </a:rPr>
              <a:t>Choix de la date et de </a:t>
            </a:r>
            <a:r>
              <a:rPr lang="en-US" sz="2000" dirty="0" err="1">
                <a:solidFill>
                  <a:schemeClr val="dk1"/>
                </a:solidFill>
                <a:latin typeface="Work Sans"/>
                <a:ea typeface="Work Sans"/>
                <a:cs typeface="Work Sans"/>
                <a:sym typeface="Work Sans"/>
              </a:rPr>
              <a:t>l'heure</a:t>
            </a:r>
            <a:r>
              <a:rPr lang="en-US" sz="2000" dirty="0">
                <a:solidFill>
                  <a:schemeClr val="dk1"/>
                </a:solidFill>
                <a:latin typeface="Work Sans"/>
                <a:ea typeface="Work Sans"/>
                <a:cs typeface="Work Sans"/>
                <a:sym typeface="Work Sans"/>
              </a:rPr>
              <a:t>.</a:t>
            </a: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dirty="0">
                <a:solidFill>
                  <a:schemeClr val="dk1"/>
                </a:solidFill>
                <a:latin typeface="Work Sans"/>
                <a:ea typeface="Work Sans"/>
                <a:cs typeface="Work Sans"/>
                <a:sym typeface="Work Sans"/>
              </a:rPr>
              <a:t>Propositions </a:t>
            </a:r>
            <a:r>
              <a:rPr lang="en-US" sz="2000" dirty="0" err="1">
                <a:solidFill>
                  <a:schemeClr val="dk1"/>
                </a:solidFill>
                <a:latin typeface="Work Sans"/>
                <a:ea typeface="Work Sans"/>
                <a:cs typeface="Work Sans"/>
                <a:sym typeface="Work Sans"/>
              </a:rPr>
              <a:t>d'ajustements</a:t>
            </a:r>
            <a:r>
              <a:rPr lang="en-US" sz="2000" dirty="0">
                <a:solidFill>
                  <a:schemeClr val="dk1"/>
                </a:solidFill>
                <a:latin typeface="Work Sans"/>
                <a:ea typeface="Work Sans"/>
                <a:cs typeface="Work Sans"/>
                <a:sym typeface="Work Sans"/>
              </a:rPr>
              <a:t> à </a:t>
            </a:r>
            <a:r>
              <a:rPr lang="en-US" sz="2000" dirty="0" err="1">
                <a:solidFill>
                  <a:schemeClr val="dk1"/>
                </a:solidFill>
                <a:latin typeface="Work Sans"/>
                <a:ea typeface="Work Sans"/>
                <a:cs typeface="Work Sans"/>
                <a:sym typeface="Work Sans"/>
              </a:rPr>
              <a:t>l'ordre</a:t>
            </a:r>
            <a:r>
              <a:rPr lang="en-US" sz="2000" dirty="0">
                <a:solidFill>
                  <a:schemeClr val="dk1"/>
                </a:solidFill>
                <a:latin typeface="Work Sans"/>
                <a:ea typeface="Work Sans"/>
                <a:cs typeface="Work Sans"/>
                <a:sym typeface="Work Sans"/>
              </a:rPr>
              <a:t> du jour.</a:t>
            </a:r>
            <a:endParaRPr sz="2000" dirty="0">
              <a:solidFill>
                <a:schemeClr val="dk1"/>
              </a:solidFill>
              <a:latin typeface="Work Sans"/>
              <a:ea typeface="Work Sans"/>
              <a:cs typeface="Work Sans"/>
              <a:sym typeface="Work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0"/>
                                        </p:tgtEl>
                                        <p:attrNameLst>
                                          <p:attrName>style.visibility</p:attrName>
                                        </p:attrNameLst>
                                      </p:cBhvr>
                                      <p:to>
                                        <p:strVal val="visible"/>
                                      </p:to>
                                    </p:set>
                                    <p:animEffect transition="in" filter="fade">
                                      <p:cBhvr>
                                        <p:cTn id="7" dur="500"/>
                                        <p:tgtEl>
                                          <p:spTgt spid="1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1"/>
                                        </p:tgtEl>
                                        <p:attrNameLst>
                                          <p:attrName>style.visibility</p:attrName>
                                        </p:attrNameLst>
                                      </p:cBhvr>
                                      <p:to>
                                        <p:strVal val="visible"/>
                                      </p:to>
                                    </p:set>
                                    <p:animEffect transition="in" filter="fade">
                                      <p:cBhvr>
                                        <p:cTn id="12" dur="50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P spid="181" grpId="0"/>
    </p:bld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546</TotalTime>
  <Words>827</Words>
  <Application>Microsoft Office PowerPoint</Application>
  <PresentationFormat>Personnalisé</PresentationFormat>
  <Paragraphs>104</Paragraphs>
  <Slides>12</Slides>
  <Notes>11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12</vt:i4>
      </vt:variant>
    </vt:vector>
  </HeadingPairs>
  <TitlesOfParts>
    <vt:vector size="20" baseType="lpstr">
      <vt:lpstr>Montserrat</vt:lpstr>
      <vt:lpstr>Work Sans</vt:lpstr>
      <vt:lpstr>Arial</vt:lpstr>
      <vt:lpstr>Work Sans ExtraLight</vt:lpstr>
      <vt:lpstr>Epilogue</vt:lpstr>
      <vt:lpstr>Calibri</vt:lpstr>
      <vt:lpstr>Inter Light</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Pierre Sourice</cp:lastModifiedBy>
  <cp:revision>6</cp:revision>
  <cp:lastPrinted>2024-03-15T13:43:40Z</cp:lastPrinted>
  <dcterms:modified xsi:type="dcterms:W3CDTF">2024-03-15T13:43:48Z</dcterms:modified>
</cp:coreProperties>
</file>