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4"/>
  </p:notesMasterIdLst>
  <p:sldIdLst>
    <p:sldId id="256" r:id="rId2"/>
    <p:sldId id="257" r:id="rId3"/>
    <p:sldId id="268" r:id="rId4"/>
    <p:sldId id="259" r:id="rId5"/>
    <p:sldId id="260" r:id="rId6"/>
    <p:sldId id="261" r:id="rId7"/>
    <p:sldId id="270" r:id="rId8"/>
    <p:sldId id="264" r:id="rId9"/>
    <p:sldId id="265" r:id="rId10"/>
    <p:sldId id="262" r:id="rId11"/>
    <p:sldId id="263" r:id="rId12"/>
    <p:sldId id="269" r:id="rId13"/>
  </p:sldIdLst>
  <p:sldSz cx="18288000" cy="10287000"/>
  <p:notesSz cx="6858000" cy="9144000"/>
  <p:embeddedFontLst>
    <p:embeddedFont>
      <p:font typeface="Epilogue" panose="020B0604020202020204" charset="0"/>
      <p:regular r:id="rId15"/>
      <p:bold r:id="rId16"/>
      <p:italic r:id="rId17"/>
      <p:boldItalic r:id="rId18"/>
    </p:embeddedFont>
    <p:embeddedFont>
      <p:font typeface="Montserrat" pitchFamily="2" charset="0"/>
      <p:regular r:id="rId19"/>
      <p:bold r:id="rId20"/>
      <p:italic r:id="rId21"/>
      <p:boldItalic r:id="rId22"/>
    </p:embeddedFont>
    <p:embeddedFont>
      <p:font typeface="Work Sans" pitchFamily="2" charset="0"/>
      <p:regular r:id="rId23"/>
      <p:bold r:id="rId24"/>
      <p:italic r:id="rId25"/>
      <p:boldItalic r:id="rId26"/>
    </p:embeddedFont>
    <p:embeddedFont>
      <p:font typeface="Work Sans ExtraLight"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72" autoAdjust="0"/>
  </p:normalViewPr>
  <p:slideViewPr>
    <p:cSldViewPr snapToGrid="0">
      <p:cViewPr varScale="1">
        <p:scale>
          <a:sx n="92" d="100"/>
          <a:sy n="92" d="100"/>
        </p:scale>
        <p:origin x="57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b9cbdee98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2b9cbdee980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b40ad0cf6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b40ad0cf6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bb40ad0cf6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bb40ad0cf6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b40ad0cf6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b40ad0cf6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solidFill>
                  <a:schemeClr val="dk1"/>
                </a:solidFill>
                <a:latin typeface="Work Sans"/>
                <a:ea typeface="Work Sans"/>
                <a:cs typeface="Work Sans"/>
                <a:sym typeface="Work Sans"/>
              </a:rPr>
              <a:t>Le but du site : proposer </a:t>
            </a:r>
            <a:r>
              <a:rPr lang="en-US" sz="1100" dirty="0" err="1">
                <a:solidFill>
                  <a:schemeClr val="dk1"/>
                </a:solidFill>
                <a:latin typeface="Work Sans"/>
                <a:ea typeface="Work Sans"/>
                <a:cs typeface="Work Sans"/>
                <a:sym typeface="Work Sans"/>
              </a:rPr>
              <a:t>une</a:t>
            </a:r>
            <a:r>
              <a:rPr lang="en-US" sz="1100" dirty="0">
                <a:solidFill>
                  <a:schemeClr val="dk1"/>
                </a:solidFill>
                <a:latin typeface="Work Sans"/>
                <a:ea typeface="Work Sans"/>
                <a:cs typeface="Work Sans"/>
                <a:sym typeface="Work Sans"/>
              </a:rPr>
              <a:t> interface </a:t>
            </a:r>
            <a:r>
              <a:rPr lang="en-US" sz="1100" dirty="0" err="1">
                <a:solidFill>
                  <a:schemeClr val="dk1"/>
                </a:solidFill>
                <a:latin typeface="Work Sans"/>
                <a:ea typeface="Work Sans"/>
                <a:cs typeface="Work Sans"/>
                <a:sym typeface="Work Sans"/>
              </a:rPr>
              <a:t>conviviale</a:t>
            </a:r>
            <a:r>
              <a:rPr lang="en-US" sz="1100" dirty="0">
                <a:solidFill>
                  <a:schemeClr val="dk1"/>
                </a:solidFill>
                <a:latin typeface="Work Sans"/>
                <a:ea typeface="Work Sans"/>
                <a:cs typeface="Work Sans"/>
                <a:sym typeface="Work Sans"/>
              </a:rPr>
              <a:t> pour </a:t>
            </a:r>
            <a:r>
              <a:rPr lang="en-US" sz="1100" dirty="0" err="1">
                <a:solidFill>
                  <a:schemeClr val="dk1"/>
                </a:solidFill>
                <a:latin typeface="Work Sans"/>
                <a:ea typeface="Work Sans"/>
                <a:cs typeface="Work Sans"/>
                <a:sym typeface="Work Sans"/>
              </a:rPr>
              <a:t>permettre</a:t>
            </a:r>
            <a:r>
              <a:rPr lang="en-US" sz="1100" dirty="0">
                <a:solidFill>
                  <a:schemeClr val="dk1"/>
                </a:solidFill>
                <a:latin typeface="Work Sans"/>
                <a:ea typeface="Work Sans"/>
                <a:cs typeface="Work Sans"/>
                <a:sym typeface="Work Sans"/>
              </a:rPr>
              <a:t> aux restaurateurs de </a:t>
            </a:r>
            <a:r>
              <a:rPr lang="en-US" sz="1100" dirty="0" err="1">
                <a:solidFill>
                  <a:schemeClr val="dk1"/>
                </a:solidFill>
                <a:latin typeface="Work Sans"/>
                <a:ea typeface="Work Sans"/>
                <a:cs typeface="Work Sans"/>
                <a:sym typeface="Work Sans"/>
              </a:rPr>
              <a:t>concevoir</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et diffuser </a:t>
            </a:r>
            <a:r>
              <a:rPr lang="en-US" sz="1100" dirty="0" err="1">
                <a:solidFill>
                  <a:schemeClr val="dk1"/>
                </a:solidFill>
                <a:latin typeface="Work Sans"/>
                <a:ea typeface="Work Sans"/>
                <a:cs typeface="Work Sans"/>
                <a:sym typeface="Work Sans"/>
              </a:rPr>
              <a:t>leurs</a:t>
            </a:r>
            <a:r>
              <a:rPr lang="en-US" sz="1100" dirty="0">
                <a:solidFill>
                  <a:schemeClr val="dk1"/>
                </a:solidFill>
                <a:latin typeface="Work Sans"/>
                <a:ea typeface="Work Sans"/>
                <a:cs typeface="Work Sans"/>
                <a:sym typeface="Work Sans"/>
              </a:rPr>
              <a:t> menus de manière </a:t>
            </a:r>
            <a:r>
              <a:rPr lang="en-US" sz="1100" dirty="0" err="1">
                <a:solidFill>
                  <a:schemeClr val="dk1"/>
                </a:solidFill>
                <a:latin typeface="Work Sans"/>
                <a:ea typeface="Work Sans"/>
                <a:cs typeface="Work Sans"/>
                <a:sym typeface="Work Sans"/>
              </a:rPr>
              <a:t>efficace</a:t>
            </a:r>
            <a:br>
              <a:rPr lang="en-US" sz="1100" dirty="0">
                <a:solidFill>
                  <a:schemeClr val="dk1"/>
                </a:solidFill>
                <a:latin typeface="Work Sans"/>
                <a:ea typeface="Work Sans"/>
                <a:cs typeface="Work Sans"/>
                <a:sym typeface="Work Sans"/>
              </a:rPr>
            </a:br>
            <a:br>
              <a:rPr lang="en-US" sz="1100" dirty="0">
                <a:solidFill>
                  <a:schemeClr val="dk1"/>
                </a:solidFill>
                <a:latin typeface="Work Sans"/>
                <a:ea typeface="Work Sans"/>
                <a:cs typeface="Work Sans"/>
                <a:sym typeface="Work Sans"/>
              </a:rPr>
            </a:b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Création</a:t>
            </a:r>
            <a:r>
              <a:rPr lang="en-US" sz="1100" dirty="0">
                <a:solidFill>
                  <a:schemeClr val="dk1"/>
                </a:solidFill>
                <a:latin typeface="Work Sans"/>
                <a:ea typeface="Work Sans"/>
                <a:cs typeface="Work Sans"/>
                <a:sym typeface="Work Sans"/>
              </a:rPr>
              <a:t> de categories, de plats</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Personnaliser</a:t>
            </a:r>
            <a:r>
              <a:rPr lang="en-US" sz="1100" dirty="0">
                <a:solidFill>
                  <a:schemeClr val="dk1"/>
                </a:solidFill>
                <a:latin typeface="Work Sans"/>
                <a:ea typeface="Work Sans"/>
                <a:cs typeface="Work Sans"/>
                <a:sym typeface="Work Sans"/>
              </a:rPr>
              <a:t> le menu</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Exporter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PDF</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L’imprimer</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bb40ad0cf6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bb40ad0cf6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err="1">
                <a:solidFill>
                  <a:schemeClr val="dk1"/>
                </a:solidFill>
                <a:latin typeface="Work Sans"/>
                <a:ea typeface="Work Sans"/>
                <a:cs typeface="Work Sans"/>
                <a:sym typeface="Work Sans"/>
              </a:rPr>
              <a:t>L’organization</a:t>
            </a:r>
            <a:r>
              <a:rPr lang="en-US" sz="1100" b="1" dirty="0">
                <a:solidFill>
                  <a:schemeClr val="dk1"/>
                </a:solidFill>
                <a:latin typeface="Work Sans"/>
                <a:ea typeface="Work Sans"/>
                <a:cs typeface="Work Sans"/>
                <a:sym typeface="Work Sans"/>
              </a:rPr>
              <a:t> du site </a:t>
            </a:r>
            <a:r>
              <a:rPr lang="en-US" sz="1100" b="1" dirty="0" err="1">
                <a:solidFill>
                  <a:schemeClr val="dk1"/>
                </a:solidFill>
                <a:latin typeface="Work Sans"/>
                <a:ea typeface="Work Sans"/>
                <a:cs typeface="Work Sans"/>
                <a:sym typeface="Work Sans"/>
              </a:rPr>
              <a:t>est</a:t>
            </a:r>
            <a:r>
              <a:rPr lang="en-US" sz="1100" b="1" dirty="0">
                <a:solidFill>
                  <a:schemeClr val="dk1"/>
                </a:solidFill>
                <a:latin typeface="Work Sans"/>
                <a:ea typeface="Work Sans"/>
                <a:cs typeface="Work Sans"/>
                <a:sym typeface="Work Sans"/>
              </a:rPr>
              <a:t> pensée de façon intuitive</a:t>
            </a:r>
            <a:r>
              <a:rPr lang="en-US" sz="1100" dirty="0">
                <a:solidFill>
                  <a:schemeClr val="dk1"/>
                </a:solidFill>
                <a:latin typeface="Work Sans"/>
                <a:ea typeface="Work Sans"/>
                <a:cs typeface="Work Sans"/>
                <a:sym typeface="Work Sans"/>
              </a:rPr>
              <a:t>, </a:t>
            </a:r>
            <a:br>
              <a:rPr lang="en-US" sz="1100" dirty="0">
                <a:solidFill>
                  <a:schemeClr val="dk1"/>
                </a:solidFill>
                <a:latin typeface="Work Sans"/>
                <a:ea typeface="Work Sans"/>
                <a:cs typeface="Work Sans"/>
                <a:sym typeface="Work Sans"/>
              </a:rPr>
            </a:br>
            <a:r>
              <a:rPr lang="en-US" sz="1100" dirty="0">
                <a:solidFill>
                  <a:schemeClr val="dk1"/>
                </a:solidFill>
                <a:latin typeface="Work Sans"/>
                <a:ea typeface="Work Sans"/>
                <a:cs typeface="Work Sans"/>
                <a:sym typeface="Work Sans"/>
              </a:rPr>
              <a:t>Elle </a:t>
            </a:r>
            <a:r>
              <a:rPr lang="en-US" sz="1100" dirty="0" err="1">
                <a:solidFill>
                  <a:schemeClr val="dk1"/>
                </a:solidFill>
                <a:latin typeface="Work Sans"/>
                <a:ea typeface="Work Sans"/>
                <a:cs typeface="Work Sans"/>
                <a:sym typeface="Work Sans"/>
              </a:rPr>
              <a:t>est</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organisée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en</a:t>
            </a:r>
            <a:r>
              <a:rPr lang="en-US" sz="1100" dirty="0">
                <a:solidFill>
                  <a:schemeClr val="dk1"/>
                </a:solidFill>
                <a:latin typeface="Work Sans"/>
                <a:ea typeface="Work Sans"/>
                <a:cs typeface="Work Sans"/>
                <a:sym typeface="Work Sans"/>
              </a:rPr>
              <a:t> sections </a:t>
            </a:r>
            <a:r>
              <a:rPr lang="en-US" sz="1100" dirty="0" err="1">
                <a:solidFill>
                  <a:schemeClr val="dk1"/>
                </a:solidFill>
                <a:latin typeface="Work Sans"/>
                <a:ea typeface="Work Sans"/>
                <a:cs typeface="Work Sans"/>
                <a:sym typeface="Work Sans"/>
              </a:rPr>
              <a:t>essentielles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comme</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l'élaboration</a:t>
            </a:r>
            <a:r>
              <a:rPr lang="en-US" sz="1100" dirty="0">
                <a:solidFill>
                  <a:schemeClr val="dk1"/>
                </a:solidFill>
                <a:latin typeface="Work Sans"/>
                <a:ea typeface="Work Sans"/>
                <a:cs typeface="Work Sans"/>
                <a:sym typeface="Work Sans"/>
              </a:rPr>
              <a:t> de menus, la </a:t>
            </a:r>
            <a:r>
              <a:rPr lang="en-US" sz="1100" dirty="0" err="1">
                <a:solidFill>
                  <a:schemeClr val="dk1"/>
                </a:solidFill>
                <a:latin typeface="Work Sans"/>
                <a:ea typeface="Work Sans"/>
                <a:cs typeface="Work Sans"/>
                <a:sym typeface="Work Sans"/>
              </a:rPr>
              <a:t>personnalisation</a:t>
            </a:r>
            <a:r>
              <a:rPr lang="en-US" sz="1100" dirty="0">
                <a:solidFill>
                  <a:schemeClr val="dk1"/>
                </a:solidFill>
                <a:latin typeface="Work Sans"/>
                <a:ea typeface="Work Sans"/>
                <a:cs typeface="Work Sans"/>
                <a:sym typeface="Work Sans"/>
              </a:rPr>
              <a:t> de </a:t>
            </a:r>
            <a:r>
              <a:rPr lang="en-US" sz="1100" dirty="0" err="1">
                <a:solidFill>
                  <a:schemeClr val="dk1"/>
                </a:solidFill>
                <a:latin typeface="Work Sans"/>
                <a:ea typeface="Work Sans"/>
                <a:cs typeface="Work Sans"/>
                <a:sym typeface="Work Sans"/>
              </a:rPr>
              <a:t>l'apparence</a:t>
            </a:r>
            <a:r>
              <a:rPr lang="en-US" sz="1100" dirty="0">
                <a:solidFill>
                  <a:schemeClr val="dk1"/>
                </a:solidFill>
                <a:latin typeface="Work Sans"/>
                <a:ea typeface="Work Sans"/>
                <a:cs typeface="Work Sans"/>
                <a:sym typeface="Work Sans"/>
              </a:rPr>
              <a:t>, et la manipulation des </a:t>
            </a:r>
            <a:r>
              <a:rPr lang="en-US" sz="1100" dirty="0" err="1">
                <a:solidFill>
                  <a:schemeClr val="dk1"/>
                </a:solidFill>
                <a:latin typeface="Work Sans"/>
                <a:ea typeface="Work Sans"/>
                <a:cs typeface="Work Sans"/>
                <a:sym typeface="Work Sans"/>
              </a:rPr>
              <a:t>fonctionnalités</a:t>
            </a:r>
            <a:r>
              <a:rPr lang="en-US" sz="1100" dirty="0">
                <a:solidFill>
                  <a:schemeClr val="dk1"/>
                </a:solidFill>
                <a:latin typeface="Work Sans"/>
                <a:ea typeface="Work Sans"/>
                <a:cs typeface="Work Sans"/>
                <a:sym typeface="Work Sans"/>
              </a:rPr>
              <a:t> </a:t>
            </a:r>
            <a:r>
              <a:rPr lang="en-US" sz="1100" dirty="0" err="1">
                <a:solidFill>
                  <a:schemeClr val="dk1"/>
                </a:solidFill>
                <a:latin typeface="Work Sans"/>
                <a:ea typeface="Work Sans"/>
                <a:cs typeface="Work Sans"/>
                <a:sym typeface="Work Sans"/>
              </a:rPr>
              <a:t>sophistiquées</a:t>
            </a:r>
            <a:r>
              <a:rPr lang="en-US" sz="1100" dirty="0">
                <a:solidFill>
                  <a:schemeClr val="dk1"/>
                </a:solidFill>
                <a:latin typeface="Work Sans"/>
                <a:ea typeface="Work Sans"/>
                <a:cs typeface="Work Sans"/>
                <a:sym typeface="Work Sans"/>
              </a:rPr>
              <a: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b40ad0cf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b40ad0cf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b40ad0cf6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b40ad0cf6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b40ad0cf6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b40ad0cf6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b40ad0cf6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b40ad0cf6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b40ad0cf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bb40ad0c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bb40ad0cf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bb40ad0cf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4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github.com/Weeskin/P7_-_Planifiez_le_developpement_du_site_de_votre_client/blob/master/1_Veille/Sourice_Pierre_1_veille_08022024.pdf" TargetMode="External"/><Relationship Id="rId7" Type="http://schemas.openxmlformats.org/officeDocument/2006/relationships/hyperlink" Target="https://www.figma.com/file/Q6NEUPqwz1U3HFaCaVoF7N/Maquette-desktop---Menu-Maker-by-Qwenta?type=design&amp;node-id=0-6&amp;mode=desig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feedly.com/i/collection/content/user/2a9d3dd4-8035-418d-bfc4-c7cae35fb9d9/category/global.all" TargetMode="External"/><Relationship Id="rId5" Type="http://schemas.openxmlformats.org/officeDocument/2006/relationships/hyperlink" Target="https://course.oc-static.com/projects/D%C3%A9veloppeur+Web/IW_P7+solution+technique+Menu+Maker+Qwenta/Menu+Maker+by+Qwenta+%E2%80%93+Spe%CC%81cifications+fonctionnelles.pdf" TargetMode="External"/><Relationship Id="rId4" Type="http://schemas.openxmlformats.org/officeDocument/2006/relationships/hyperlink" Target="https://pierre-sourice.notion.site/c412bf65a8aa469e8ac9346ff02841d2?v=9c7fb42d6e974e2fa623702136393766&amp;pvs=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2_Spec_techniques/Sourice_Pierre_2_sp&#233;cifications%20techniques_08022024.pdf" TargetMode="External"/><Relationship Id="rId4" Type="http://schemas.openxmlformats.org/officeDocument/2006/relationships/hyperlink" Target="2_Spec_techniques/Sourice_Pierre_2_sp&#233;cifications%20techniques_08022024.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jpg"/><Relationship Id="rId11" Type="http://schemas.openxmlformats.org/officeDocument/2006/relationships/image" Target="../media/image14.png"/><Relationship Id="rId5" Type="http://schemas.openxmlformats.org/officeDocument/2006/relationships/image" Target="../media/image8.jp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cxnSp>
        <p:nvCxnSpPr>
          <p:cNvPr id="84" name="Google Shape;84;p13"/>
          <p:cNvCxnSpPr/>
          <p:nvPr/>
        </p:nvCxnSpPr>
        <p:spPr>
          <a:xfrm rot="-5400000">
            <a:off x="-4059146" y="4327541"/>
            <a:ext cx="13354500" cy="0"/>
          </a:xfrm>
          <a:prstGeom prst="straightConnector1">
            <a:avLst/>
          </a:prstGeom>
          <a:noFill/>
          <a:ln w="38100" cap="flat" cmpd="sng">
            <a:solidFill>
              <a:srgbClr val="4DA1A9"/>
            </a:solidFill>
            <a:prstDash val="solid"/>
            <a:round/>
            <a:headEnd type="none" w="sm" len="sm"/>
            <a:tailEnd type="none" w="sm" len="sm"/>
          </a:ln>
        </p:spPr>
      </p:cxnSp>
      <p:cxnSp>
        <p:nvCxnSpPr>
          <p:cNvPr id="85" name="Google Shape;85;p13"/>
          <p:cNvCxnSpPr/>
          <p:nvPr/>
        </p:nvCxnSpPr>
        <p:spPr>
          <a:xfrm rot="-5400000">
            <a:off x="-3091559" y="4175141"/>
            <a:ext cx="13354500" cy="0"/>
          </a:xfrm>
          <a:prstGeom prst="straightConnector1">
            <a:avLst/>
          </a:prstGeom>
          <a:noFill/>
          <a:ln w="38100" cap="flat" cmpd="sng">
            <a:solidFill>
              <a:srgbClr val="C5A073"/>
            </a:solidFill>
            <a:prstDash val="solid"/>
            <a:round/>
            <a:headEnd type="none" w="sm" len="sm"/>
            <a:tailEnd type="none" w="sm" len="sm"/>
          </a:ln>
        </p:spPr>
      </p:cxnSp>
      <p:cxnSp>
        <p:nvCxnSpPr>
          <p:cNvPr id="86" name="Google Shape;86;p13"/>
          <p:cNvCxnSpPr/>
          <p:nvPr/>
        </p:nvCxnSpPr>
        <p:spPr>
          <a:xfrm rot="-5400000">
            <a:off x="-2016950" y="4327541"/>
            <a:ext cx="13354500" cy="0"/>
          </a:xfrm>
          <a:prstGeom prst="straightConnector1">
            <a:avLst/>
          </a:prstGeom>
          <a:noFill/>
          <a:ln w="38100" cap="flat" cmpd="sng">
            <a:solidFill>
              <a:srgbClr val="CCCCCC"/>
            </a:solidFill>
            <a:prstDash val="solid"/>
            <a:round/>
            <a:headEnd type="none" w="sm" len="sm"/>
            <a:tailEnd type="none" w="sm" len="sm"/>
          </a:ln>
        </p:spPr>
      </p:cxnSp>
      <p:sp>
        <p:nvSpPr>
          <p:cNvPr id="87" name="Google Shape;87;p13"/>
          <p:cNvSpPr/>
          <p:nvPr/>
        </p:nvSpPr>
        <p:spPr>
          <a:xfrm>
            <a:off x="1583525" y="1020375"/>
            <a:ext cx="16230707" cy="8229655"/>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3"/>
          <p:cNvSpPr txBox="1"/>
          <p:nvPr/>
        </p:nvSpPr>
        <p:spPr>
          <a:xfrm>
            <a:off x="2618100" y="3131575"/>
            <a:ext cx="8650500" cy="373710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11036" dirty="0">
                <a:solidFill>
                  <a:srgbClr val="0B1320"/>
                </a:solidFill>
                <a:latin typeface="Montserrat"/>
                <a:ea typeface="Montserrat"/>
                <a:cs typeface="Montserrat"/>
                <a:sym typeface="Montserrat"/>
              </a:rPr>
              <a:t>Solution Technique</a:t>
            </a:r>
            <a:endParaRPr sz="11036" dirty="0">
              <a:solidFill>
                <a:srgbClr val="0B1320"/>
              </a:solidFill>
              <a:latin typeface="Montserrat"/>
              <a:ea typeface="Montserrat"/>
              <a:cs typeface="Montserrat"/>
              <a:sym typeface="Montserrat"/>
            </a:endParaRPr>
          </a:p>
        </p:txBody>
      </p:sp>
      <p:cxnSp>
        <p:nvCxnSpPr>
          <p:cNvPr id="89" name="Google Shape;89;p13"/>
          <p:cNvCxnSpPr/>
          <p:nvPr/>
        </p:nvCxnSpPr>
        <p:spPr>
          <a:xfrm>
            <a:off x="2421724" y="1883211"/>
            <a:ext cx="5127600" cy="8400"/>
          </a:xfrm>
          <a:prstGeom prst="straightConnector1">
            <a:avLst/>
          </a:prstGeom>
          <a:noFill/>
          <a:ln w="38100" cap="flat" cmpd="sng">
            <a:solidFill>
              <a:srgbClr val="0B1320"/>
            </a:solidFill>
            <a:prstDash val="solid"/>
            <a:round/>
            <a:headEnd type="none" w="sm" len="sm"/>
            <a:tailEnd type="none" w="sm" len="sm"/>
          </a:ln>
        </p:spPr>
      </p:cxnSp>
      <p:grpSp>
        <p:nvGrpSpPr>
          <p:cNvPr id="90" name="Google Shape;90;p13"/>
          <p:cNvGrpSpPr/>
          <p:nvPr/>
        </p:nvGrpSpPr>
        <p:grpSpPr>
          <a:xfrm>
            <a:off x="8690221" y="1683187"/>
            <a:ext cx="1531331" cy="408432"/>
            <a:chOff x="15328896" y="1678999"/>
            <a:chExt cx="1531331" cy="408432"/>
          </a:xfrm>
        </p:grpSpPr>
        <p:sp>
          <p:nvSpPr>
            <p:cNvPr id="91" name="Google Shape;91;p13"/>
            <p:cNvSpPr/>
            <p:nvPr/>
          </p:nvSpPr>
          <p:spPr>
            <a:xfrm>
              <a:off x="15328896"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F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13"/>
            <p:cNvSpPr/>
            <p:nvPr/>
          </p:nvSpPr>
          <p:spPr>
            <a:xfrm>
              <a:off x="15892570"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5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3"/>
            <p:cNvSpPr/>
            <p:nvPr/>
          </p:nvSpPr>
          <p:spPr>
            <a:xfrm>
              <a:off x="16453618" y="1678999"/>
              <a:ext cx="406609" cy="408432"/>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 name="Google Shape;94;p13"/>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dirty="0"/>
          </a:p>
        </p:txBody>
      </p:sp>
      <p:pic>
        <p:nvPicPr>
          <p:cNvPr id="95" name="Google Shape;95;p13"/>
          <p:cNvPicPr preferRelativeResize="0"/>
          <p:nvPr/>
        </p:nvPicPr>
        <p:blipFill>
          <a:blip r:embed="rId3">
            <a:alphaModFix/>
          </a:blip>
          <a:stretch>
            <a:fillRect/>
          </a:stretch>
        </p:blipFill>
        <p:spPr>
          <a:xfrm>
            <a:off x="11268495" y="0"/>
            <a:ext cx="6985460" cy="10287000"/>
          </a:xfrm>
          <a:prstGeom prst="rect">
            <a:avLst/>
          </a:prstGeom>
          <a:noFill/>
          <a:ln w="28575" cap="flat" cmpd="sng">
            <a:solidFill>
              <a:srgbClr val="C5A073"/>
            </a:solidFill>
            <a:prstDash val="solid"/>
            <a:round/>
            <a:headEnd type="none" w="sm" len="sm"/>
            <a:tailEnd type="none" w="sm" len="sm"/>
          </a:ln>
        </p:spPr>
      </p:pic>
      <p:pic>
        <p:nvPicPr>
          <p:cNvPr id="96" name="Google Shape;96;p13"/>
          <p:cNvPicPr preferRelativeResize="0"/>
          <p:nvPr/>
        </p:nvPicPr>
        <p:blipFill>
          <a:blip r:embed="rId4">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85"/>
                                        </p:tgtEl>
                                        <p:attrNameLst>
                                          <p:attrName>style.visibility</p:attrName>
                                        </p:attrNameLst>
                                      </p:cBhvr>
                                      <p:to>
                                        <p:strVal val="visible"/>
                                      </p:to>
                                    </p:set>
                                    <p:anim calcmode="lin" valueType="num">
                                      <p:cBhvr additive="base">
                                        <p:cTn id="11" dur="1000"/>
                                        <p:tgtEl>
                                          <p:spTgt spid="85"/>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84"/>
                                        </p:tgtEl>
                                        <p:attrNameLst>
                                          <p:attrName>style.visibility</p:attrName>
                                        </p:attrNameLst>
                                      </p:cBhvr>
                                      <p:to>
                                        <p:strVal val="visible"/>
                                      </p:to>
                                    </p:set>
                                    <p:anim calcmode="lin" valueType="num">
                                      <p:cBhvr additive="base">
                                        <p:cTn id="15" dur="1000"/>
                                        <p:tgtEl>
                                          <p:spTgt spid="84"/>
                                        </p:tgtEl>
                                        <p:attrNameLst>
                                          <p:attrName>ppt_x</p:attrName>
                                        </p:attrNameLst>
                                      </p:cBhvr>
                                      <p:tavLst>
                                        <p:tav tm="0">
                                          <p:val>
                                            <p:strVal val="#ppt_x-1"/>
                                          </p:val>
                                        </p:tav>
                                        <p:tav tm="100000">
                                          <p:val>
                                            <p:strVal val="#ppt_x"/>
                                          </p:val>
                                        </p:tav>
                                      </p:tavLst>
                                    </p:anim>
                                  </p:childTnLst>
                                </p:cTn>
                              </p:par>
                              <p:par>
                                <p:cTn id="16" presetID="2" presetClass="entr" presetSubtype="4" fill="hold" nodeType="withEffect">
                                  <p:stCondLst>
                                    <p:cond delay="0"/>
                                  </p:stCondLst>
                                  <p:childTnLst>
                                    <p:set>
                                      <p:cBhvr>
                                        <p:cTn id="17" dur="1" fill="hold">
                                          <p:stCondLst>
                                            <p:cond delay="0"/>
                                          </p:stCondLst>
                                        </p:cTn>
                                        <p:tgtEl>
                                          <p:spTgt spid="89"/>
                                        </p:tgtEl>
                                        <p:attrNameLst>
                                          <p:attrName>style.visibility</p:attrName>
                                        </p:attrNameLst>
                                      </p:cBhvr>
                                      <p:to>
                                        <p:strVal val="visible"/>
                                      </p:to>
                                    </p:set>
                                    <p:anim calcmode="lin" valueType="num">
                                      <p:cBhvr additive="base">
                                        <p:cTn id="18" dur="1000"/>
                                        <p:tgtEl>
                                          <p:spTgt spid="89"/>
                                        </p:tgtEl>
                                        <p:attrNameLst>
                                          <p:attrName>ppt_y</p:attrName>
                                        </p:attrNameLst>
                                      </p:cBhvr>
                                      <p:tavLst>
                                        <p:tav tm="0">
                                          <p:val>
                                            <p:strVal val="#ppt_y+1"/>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additive="base">
                                        <p:cTn id="21" dur="1000"/>
                                        <p:tgtEl>
                                          <p:spTgt spid="90"/>
                                        </p:tgtEl>
                                        <p:attrNameLst>
                                          <p:attrName>ppt_y</p:attrName>
                                        </p:attrNameLst>
                                      </p:cBhvr>
                                      <p:tavLst>
                                        <p:tav tm="0">
                                          <p:val>
                                            <p:strVal val="#ppt_y+1"/>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 calcmode="lin" valueType="num">
                                      <p:cBhvr additive="base">
                                        <p:cTn id="24" dur="1000"/>
                                        <p:tgtEl>
                                          <p:spTgt spid="8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6" name="Google Shape;166;p19"/>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67" name="Google Shape;167;p19"/>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68" name="Google Shape;168;p19"/>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169" name="Google Shape;169;p19"/>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70" name="Google Shape;170;p19"/>
          <p:cNvPicPr preferRelativeResize="0"/>
          <p:nvPr/>
        </p:nvPicPr>
        <p:blipFill>
          <a:blip r:embed="rId4">
            <a:alphaModFix/>
          </a:blip>
          <a:stretch>
            <a:fillRect/>
          </a:stretch>
        </p:blipFill>
        <p:spPr>
          <a:xfrm>
            <a:off x="1342301" y="1607138"/>
            <a:ext cx="15603387" cy="8289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p:nvPr/>
        </p:nvSpPr>
        <p:spPr>
          <a:xfrm>
            <a:off x="604050" y="1734625"/>
            <a:ext cx="17079900" cy="81873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0"/>
          <p:cNvSpPr/>
          <p:nvPr/>
        </p:nvSpPr>
        <p:spPr>
          <a:xfrm>
            <a:off x="716325" y="1632050"/>
            <a:ext cx="17079900" cy="81873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7" name="Google Shape;177;p20"/>
          <p:cNvSpPr txBox="1"/>
          <p:nvPr/>
        </p:nvSpPr>
        <p:spPr>
          <a:xfrm>
            <a:off x="1021947" y="185236"/>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 méthodologie</a:t>
            </a:r>
            <a:endParaRPr b="1">
              <a:latin typeface="Epilogue"/>
              <a:ea typeface="Epilogue"/>
              <a:cs typeface="Epilogue"/>
              <a:sym typeface="Epilogue"/>
            </a:endParaRPr>
          </a:p>
        </p:txBody>
      </p:sp>
      <p:sp>
        <p:nvSpPr>
          <p:cNvPr id="178" name="Google Shape;178;p20"/>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79" name="Google Shape;179;p20"/>
          <p:cNvPicPr preferRelativeResize="0"/>
          <p:nvPr/>
        </p:nvPicPr>
        <p:blipFill>
          <a:blip r:embed="rId3">
            <a:alphaModFix/>
          </a:blip>
          <a:stretch>
            <a:fillRect/>
          </a:stretch>
        </p:blipFill>
        <p:spPr>
          <a:xfrm>
            <a:off x="0" y="0"/>
            <a:ext cx="1454400" cy="666550"/>
          </a:xfrm>
          <a:prstGeom prst="rect">
            <a:avLst/>
          </a:prstGeom>
          <a:noFill/>
          <a:ln>
            <a:noFill/>
          </a:ln>
        </p:spPr>
      </p:pic>
      <p:sp>
        <p:nvSpPr>
          <p:cNvPr id="180" name="Google Shape;180;p20"/>
          <p:cNvSpPr txBox="1"/>
          <p:nvPr/>
        </p:nvSpPr>
        <p:spPr>
          <a:xfrm>
            <a:off x="716325" y="1638875"/>
            <a:ext cx="7711500" cy="81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3200" dirty="0">
                <a:solidFill>
                  <a:schemeClr val="dk1"/>
                </a:solidFill>
                <a:latin typeface="Work Sans"/>
                <a:ea typeface="Work Sans"/>
                <a:cs typeface="Work Sans"/>
                <a:sym typeface="Work Sans"/>
              </a:rPr>
              <a:t>La </a:t>
            </a:r>
            <a:r>
              <a:rPr lang="en-US" sz="3200" dirty="0" err="1">
                <a:solidFill>
                  <a:schemeClr val="dk1"/>
                </a:solidFill>
                <a:latin typeface="Work Sans"/>
                <a:ea typeface="Work Sans"/>
                <a:cs typeface="Work Sans"/>
                <a:sym typeface="Work Sans"/>
              </a:rPr>
              <a:t>réunion</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adoptera</a:t>
            </a:r>
            <a:r>
              <a:rPr lang="en-US" sz="3200" dirty="0">
                <a:solidFill>
                  <a:schemeClr val="dk1"/>
                </a:solidFill>
                <a:latin typeface="Work Sans"/>
                <a:ea typeface="Work Sans"/>
                <a:cs typeface="Work Sans"/>
                <a:sym typeface="Work Sans"/>
              </a:rPr>
              <a:t> la </a:t>
            </a:r>
            <a:r>
              <a:rPr lang="en-US" sz="3200" dirty="0" err="1">
                <a:solidFill>
                  <a:schemeClr val="dk1"/>
                </a:solidFill>
                <a:latin typeface="Work Sans"/>
                <a:ea typeface="Work Sans"/>
                <a:cs typeface="Work Sans"/>
                <a:sym typeface="Work Sans"/>
              </a:rPr>
              <a:t>méthodologie</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agile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promouvant</a:t>
            </a:r>
            <a:r>
              <a:rPr lang="en-US" sz="3200" dirty="0">
                <a:solidFill>
                  <a:schemeClr val="dk1"/>
                </a:solidFill>
                <a:latin typeface="Work Sans"/>
                <a:ea typeface="Work Sans"/>
                <a:cs typeface="Work Sans"/>
                <a:sym typeface="Work Sans"/>
              </a:rPr>
              <a:t> la collaboration et un </a:t>
            </a:r>
            <a:r>
              <a:rPr lang="en-US" sz="3200" b="1" dirty="0">
                <a:solidFill>
                  <a:schemeClr val="dk1"/>
                </a:solidFill>
                <a:latin typeface="Work Sans"/>
                <a:ea typeface="Work Sans"/>
                <a:cs typeface="Work Sans"/>
                <a:sym typeface="Work Sans"/>
              </a:rPr>
              <a:t>dialogue transparent </a:t>
            </a:r>
            <a:r>
              <a:rPr lang="en-US" sz="3200" b="1" dirty="0" err="1">
                <a:solidFill>
                  <a:schemeClr val="dk1"/>
                </a:solidFill>
                <a:latin typeface="Work Sans"/>
                <a:ea typeface="Work Sans"/>
                <a:cs typeface="Work Sans"/>
                <a:sym typeface="Work Sans"/>
              </a:rPr>
              <a:t>parmi</a:t>
            </a:r>
            <a:r>
              <a:rPr lang="en-US" sz="3200" b="1" dirty="0">
                <a:solidFill>
                  <a:schemeClr val="dk1"/>
                </a:solidFill>
                <a:latin typeface="Work Sans"/>
                <a:ea typeface="Work Sans"/>
                <a:cs typeface="Work Sans"/>
                <a:sym typeface="Work Sans"/>
              </a:rPr>
              <a:t> les équipes</a:t>
            </a:r>
            <a:r>
              <a:rPr lang="en-US" sz="3200" dirty="0">
                <a:solidFill>
                  <a:schemeClr val="dk1"/>
                </a:solidFill>
                <a:latin typeface="Work Sans"/>
                <a:ea typeface="Work Sans"/>
                <a:cs typeface="Work Sans"/>
                <a:sym typeface="Work Sans"/>
              </a:rPr>
              <a:t>.</a:t>
            </a:r>
          </a:p>
          <a:p>
            <a:pPr marL="0" lvl="0" indent="0" algn="ctr" rtl="0">
              <a:spcBef>
                <a:spcPts val="0"/>
              </a:spcBef>
              <a:spcAft>
                <a:spcPts val="0"/>
              </a:spcAft>
              <a:buClr>
                <a:schemeClr val="dk1"/>
              </a:buClr>
              <a:buSzPts val="1100"/>
              <a:buFont typeface="Arial"/>
              <a:buNone/>
            </a:pPr>
            <a:endParaRPr lang="en-US" sz="3200" dirty="0">
              <a:solidFill>
                <a:schemeClr val="dk1"/>
              </a:solidFill>
              <a:latin typeface="Work Sans"/>
              <a:ea typeface="Work Sans"/>
              <a:cs typeface="Work Sans"/>
              <a:sym typeface="Work Sans"/>
            </a:endParaRPr>
          </a:p>
          <a:p>
            <a:pPr marL="0" lvl="0" indent="0" algn="ctr" rtl="0">
              <a:spcBef>
                <a:spcPts val="0"/>
              </a:spcBef>
              <a:spcAft>
                <a:spcPts val="0"/>
              </a:spcAft>
              <a:buClr>
                <a:schemeClr val="dk1"/>
              </a:buClr>
              <a:buSzPts val="1100"/>
              <a:buFont typeface="Arial"/>
              <a:buNone/>
            </a:pPr>
            <a:r>
              <a:rPr lang="en-US" sz="3200" dirty="0" err="1">
                <a:solidFill>
                  <a:schemeClr val="dk1"/>
                </a:solidFill>
                <a:latin typeface="Work Sans"/>
                <a:ea typeface="Work Sans"/>
                <a:cs typeface="Work Sans"/>
                <a:sym typeface="Work Sans"/>
              </a:rPr>
              <a:t>Chaque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membre</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est</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invité</a:t>
            </a:r>
            <a:r>
              <a:rPr lang="en-US" sz="3200" dirty="0">
                <a:solidFill>
                  <a:schemeClr val="dk1"/>
                </a:solidFill>
                <a:latin typeface="Work Sans"/>
                <a:ea typeface="Work Sans"/>
                <a:cs typeface="Work Sans"/>
                <a:sym typeface="Work Sans"/>
              </a:rPr>
              <a:t> à </a:t>
            </a:r>
            <a:r>
              <a:rPr lang="en-US" sz="3200" dirty="0" err="1">
                <a:solidFill>
                  <a:schemeClr val="dk1"/>
                </a:solidFill>
                <a:latin typeface="Work Sans"/>
                <a:ea typeface="Work Sans"/>
                <a:cs typeface="Work Sans"/>
                <a:sym typeface="Work Sans"/>
              </a:rPr>
              <a:t>exprimer</a:t>
            </a:r>
            <a:r>
              <a:rPr lang="en-US" sz="3200" dirty="0">
                <a:solidFill>
                  <a:schemeClr val="dk1"/>
                </a:solidFill>
                <a:latin typeface="Work Sans"/>
                <a:ea typeface="Work Sans"/>
                <a:cs typeface="Work Sans"/>
                <a:sym typeface="Work Sans"/>
              </a:rPr>
              <a:t> </a:t>
            </a:r>
            <a:r>
              <a:rPr lang="en-US" sz="3200" dirty="0" err="1">
                <a:solidFill>
                  <a:schemeClr val="dk1"/>
                </a:solidFill>
                <a:latin typeface="Work Sans"/>
                <a:ea typeface="Work Sans"/>
                <a:cs typeface="Work Sans"/>
                <a:sym typeface="Work Sans"/>
              </a:rPr>
              <a:t>ses</a:t>
            </a:r>
            <a:r>
              <a:rPr lang="en-US" sz="3200" dirty="0">
                <a:solidFill>
                  <a:schemeClr val="dk1"/>
                </a:solidFill>
                <a:latin typeface="Work Sans"/>
                <a:ea typeface="Work Sans"/>
                <a:cs typeface="Work Sans"/>
                <a:sym typeface="Work Sans"/>
              </a:rPr>
              <a:t> </a:t>
            </a:r>
            <a:r>
              <a:rPr lang="en-US" sz="3200" b="1" dirty="0">
                <a:solidFill>
                  <a:schemeClr val="dk1"/>
                </a:solidFill>
                <a:latin typeface="Work Sans"/>
                <a:ea typeface="Work Sans"/>
                <a:cs typeface="Work Sans"/>
                <a:sym typeface="Work Sans"/>
              </a:rPr>
              <a:t>remarques</a:t>
            </a:r>
            <a:r>
              <a:rPr lang="en-US" sz="3200" dirty="0">
                <a:solidFill>
                  <a:schemeClr val="dk1"/>
                </a:solidFill>
                <a:latin typeface="Work Sans"/>
                <a:ea typeface="Work Sans"/>
                <a:cs typeface="Work Sans"/>
                <a:sym typeface="Work Sans"/>
              </a:rPr>
              <a:t>, à signaler les </a:t>
            </a:r>
            <a:r>
              <a:rPr lang="en-US" sz="3200" b="1" dirty="0">
                <a:solidFill>
                  <a:schemeClr val="dk1"/>
                </a:solidFill>
                <a:latin typeface="Work Sans"/>
                <a:ea typeface="Work Sans"/>
                <a:cs typeface="Work Sans"/>
                <a:sym typeface="Work Sans"/>
              </a:rPr>
              <a:t>obstacles </a:t>
            </a:r>
            <a:r>
              <a:rPr lang="en-US" sz="3200" dirty="0" err="1">
                <a:solidFill>
                  <a:schemeClr val="dk1"/>
                </a:solidFill>
                <a:latin typeface="Work Sans"/>
                <a:ea typeface="Work Sans"/>
                <a:cs typeface="Work Sans"/>
                <a:sym typeface="Work Sans"/>
              </a:rPr>
              <a:t>rencontrés</a:t>
            </a:r>
            <a:r>
              <a:rPr lang="en-US" sz="3200" dirty="0">
                <a:solidFill>
                  <a:schemeClr val="dk1"/>
                </a:solidFill>
                <a:latin typeface="Work Sans"/>
                <a:ea typeface="Work Sans"/>
                <a:cs typeface="Work Sans"/>
                <a:sym typeface="Work Sans"/>
              </a:rPr>
              <a:t> et à </a:t>
            </a:r>
            <a:r>
              <a:rPr lang="en-US" sz="3200" dirty="0" err="1">
                <a:solidFill>
                  <a:schemeClr val="dk1"/>
                </a:solidFill>
                <a:latin typeface="Work Sans"/>
                <a:ea typeface="Work Sans"/>
                <a:cs typeface="Work Sans"/>
                <a:sym typeface="Work Sans"/>
              </a:rPr>
              <a:t>participer</a:t>
            </a:r>
            <a:r>
              <a:rPr lang="en-US" sz="3200" dirty="0">
                <a:solidFill>
                  <a:schemeClr val="dk1"/>
                </a:solidFill>
                <a:latin typeface="Work Sans"/>
                <a:ea typeface="Work Sans"/>
                <a:cs typeface="Work Sans"/>
                <a:sym typeface="Work Sans"/>
              </a:rPr>
              <a:t> aux </a:t>
            </a:r>
            <a:r>
              <a:rPr lang="en-US" sz="3200" dirty="0" err="1">
                <a:solidFill>
                  <a:schemeClr val="dk1"/>
                </a:solidFill>
                <a:latin typeface="Work Sans"/>
                <a:ea typeface="Work Sans"/>
                <a:cs typeface="Work Sans"/>
                <a:sym typeface="Work Sans"/>
              </a:rPr>
              <a:t>échanges</a:t>
            </a:r>
            <a:r>
              <a:rPr lang="en-US" sz="3200" dirty="0">
                <a:solidFill>
                  <a:schemeClr val="dk1"/>
                </a:solidFill>
                <a:latin typeface="Work Sans"/>
                <a:ea typeface="Work Sans"/>
                <a:cs typeface="Work Sans"/>
                <a:sym typeface="Work Sans"/>
              </a:rPr>
              <a:t> pour </a:t>
            </a:r>
            <a:r>
              <a:rPr lang="en-US" sz="3200" b="1" dirty="0" err="1">
                <a:solidFill>
                  <a:schemeClr val="dk1"/>
                </a:solidFill>
                <a:latin typeface="Work Sans"/>
                <a:ea typeface="Work Sans"/>
                <a:cs typeface="Work Sans"/>
                <a:sym typeface="Work Sans"/>
              </a:rPr>
              <a:t>optimiser</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notre</a:t>
            </a:r>
            <a:r>
              <a:rPr lang="en-US" sz="3200" b="1" dirty="0">
                <a:solidFill>
                  <a:schemeClr val="dk1"/>
                </a:solidFill>
                <a:latin typeface="Work Sans"/>
                <a:ea typeface="Work Sans"/>
                <a:cs typeface="Work Sans"/>
                <a:sym typeface="Work Sans"/>
              </a:rPr>
              <a:t> </a:t>
            </a:r>
            <a:r>
              <a:rPr lang="en-US" sz="3200" b="1" dirty="0" err="1">
                <a:solidFill>
                  <a:schemeClr val="dk1"/>
                </a:solidFill>
                <a:latin typeface="Work Sans"/>
                <a:ea typeface="Work Sans"/>
                <a:cs typeface="Work Sans"/>
                <a:sym typeface="Work Sans"/>
              </a:rPr>
              <a:t>méthode</a:t>
            </a:r>
            <a:r>
              <a:rPr lang="en-US" sz="3200" b="1" dirty="0">
                <a:solidFill>
                  <a:schemeClr val="dk1"/>
                </a:solidFill>
                <a:latin typeface="Work Sans"/>
                <a:ea typeface="Work Sans"/>
                <a:cs typeface="Work Sans"/>
                <a:sym typeface="Work Sans"/>
              </a:rPr>
              <a:t> de travail</a:t>
            </a:r>
            <a:r>
              <a:rPr lang="en-US" sz="3200" dirty="0">
                <a:solidFill>
                  <a:schemeClr val="dk1"/>
                </a:solidFill>
                <a:latin typeface="Work Sans"/>
                <a:ea typeface="Work Sans"/>
                <a:cs typeface="Work Sans"/>
                <a:sym typeface="Work Sans"/>
              </a:rPr>
              <a:t>.</a:t>
            </a:r>
            <a:endParaRPr sz="3200" dirty="0">
              <a:solidFill>
                <a:schemeClr val="dk1"/>
              </a:solidFill>
              <a:latin typeface="Work Sans"/>
              <a:ea typeface="Work Sans"/>
              <a:cs typeface="Work Sans"/>
              <a:sym typeface="Work Sans"/>
            </a:endParaRPr>
          </a:p>
          <a:p>
            <a:pPr marL="0" lvl="0" indent="0" algn="l" rtl="0">
              <a:spcBef>
                <a:spcPts val="0"/>
              </a:spcBef>
              <a:spcAft>
                <a:spcPts val="0"/>
              </a:spcAft>
              <a:buNone/>
            </a:pPr>
            <a:endParaRPr sz="3200" dirty="0">
              <a:solidFill>
                <a:schemeClr val="dk1"/>
              </a:solidFill>
              <a:latin typeface="Work Sans"/>
              <a:ea typeface="Work Sans"/>
              <a:cs typeface="Work Sans"/>
              <a:sym typeface="Work Sans"/>
            </a:endParaRPr>
          </a:p>
        </p:txBody>
      </p:sp>
      <p:sp>
        <p:nvSpPr>
          <p:cNvPr id="181" name="Google Shape;181;p20"/>
          <p:cNvSpPr txBox="1"/>
          <p:nvPr/>
        </p:nvSpPr>
        <p:spPr>
          <a:xfrm>
            <a:off x="9158325" y="1638875"/>
            <a:ext cx="8442000" cy="818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err="1">
                <a:solidFill>
                  <a:schemeClr val="dk1"/>
                </a:solidFill>
                <a:latin typeface="Work Sans"/>
                <a:ea typeface="Work Sans"/>
                <a:cs typeface="Work Sans"/>
                <a:sym typeface="Work Sans"/>
              </a:rPr>
              <a:t>Exemple</a:t>
            </a:r>
            <a:r>
              <a:rPr lang="en-US" sz="2200" dirty="0">
                <a:solidFill>
                  <a:schemeClr val="dk1"/>
                </a:solidFill>
                <a:latin typeface="Work Sans"/>
                <a:ea typeface="Work Sans"/>
                <a:cs typeface="Work Sans"/>
                <a:sym typeface="Work Sans"/>
              </a:rPr>
              <a:t> de </a:t>
            </a:r>
            <a:r>
              <a:rPr lang="en-US" sz="2200" dirty="0" err="1">
                <a:solidFill>
                  <a:schemeClr val="dk1"/>
                </a:solidFill>
                <a:latin typeface="Work Sans"/>
                <a:ea typeface="Work Sans"/>
                <a:cs typeface="Work Sans"/>
                <a:sym typeface="Work Sans"/>
              </a:rPr>
              <a:t>réunion</a:t>
            </a:r>
            <a:r>
              <a:rPr lang="en-US" sz="2200" dirty="0">
                <a:solidFill>
                  <a:schemeClr val="dk1"/>
                </a:solidFill>
                <a:latin typeface="Work Sans"/>
                <a:ea typeface="Work Sans"/>
                <a:cs typeface="Work Sans"/>
                <a:sym typeface="Work Sans"/>
              </a:rPr>
              <a:t> : </a:t>
            </a:r>
            <a:endParaRPr sz="22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Revue du Sprint </a:t>
            </a:r>
            <a:r>
              <a:rPr lang="en-US" sz="2000" b="1" dirty="0" err="1">
                <a:solidFill>
                  <a:schemeClr val="dk1"/>
                </a:solidFill>
                <a:latin typeface="Work Sans"/>
                <a:ea typeface="Work Sans"/>
                <a:cs typeface="Work Sans"/>
                <a:sym typeface="Work Sans"/>
              </a:rPr>
              <a:t>Précédent</a:t>
            </a:r>
            <a:r>
              <a:rPr lang="en-US" sz="2000" b="1" dirty="0">
                <a:solidFill>
                  <a:schemeClr val="dk1"/>
                </a:solidFill>
                <a:latin typeface="Work Sans"/>
                <a:ea typeface="Work Sans"/>
                <a:cs typeface="Work Sans"/>
                <a:sym typeface="Work Sans"/>
              </a:rPr>
              <a:t> (15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Présentation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fonctionnalités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achevées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Discussion sur les </a:t>
            </a:r>
            <a:r>
              <a:rPr lang="en-US" sz="2000" dirty="0" err="1">
                <a:solidFill>
                  <a:schemeClr val="dk1"/>
                </a:solidFill>
                <a:latin typeface="Work Sans"/>
                <a:ea typeface="Work Sans"/>
                <a:cs typeface="Work Sans"/>
                <a:sym typeface="Work Sans"/>
              </a:rPr>
              <a:t>éventuels</a:t>
            </a:r>
            <a:r>
              <a:rPr lang="en-US" sz="2000" dirty="0">
                <a:solidFill>
                  <a:schemeClr val="dk1"/>
                </a:solidFill>
                <a:latin typeface="Work Sans"/>
                <a:ea typeface="Work Sans"/>
                <a:cs typeface="Work Sans"/>
                <a:sym typeface="Work Sans"/>
              </a:rPr>
              <a:t> obstacles </a:t>
            </a:r>
            <a:r>
              <a:rPr lang="en-US" sz="2000" dirty="0" err="1">
                <a:solidFill>
                  <a:schemeClr val="dk1"/>
                </a:solidFill>
                <a:latin typeface="Work Sans"/>
                <a:ea typeface="Work Sans"/>
                <a:cs typeface="Work Sans"/>
                <a:sym typeface="Work Sans"/>
              </a:rPr>
              <a:t>rencontrés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a:t>
            </a:r>
            <a:r>
              <a:rPr lang="en-US" sz="2000" dirty="0" err="1">
                <a:solidFill>
                  <a:schemeClr val="dk1"/>
                </a:solidFill>
                <a:latin typeface="Work Sans"/>
                <a:ea typeface="Work Sans"/>
                <a:cs typeface="Work Sans"/>
                <a:sym typeface="Work Sans"/>
              </a:rPr>
              <a:t>d'utilisateurs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du Sprint </a:t>
            </a:r>
            <a:r>
              <a:rPr lang="en-US" sz="2000" b="1" dirty="0" err="1">
                <a:solidFill>
                  <a:schemeClr val="dk1"/>
                </a:solidFill>
                <a:latin typeface="Work Sans"/>
                <a:ea typeface="Work Sans"/>
                <a:cs typeface="Work Sans"/>
                <a:sym typeface="Work Sans"/>
              </a:rPr>
              <a:t>Actuel</a:t>
            </a:r>
            <a:r>
              <a:rPr lang="en-US" sz="2000" b="1" dirty="0">
                <a:solidFill>
                  <a:schemeClr val="dk1"/>
                </a:solidFill>
                <a:latin typeface="Work Sans"/>
                <a:ea typeface="Work Sans"/>
                <a:cs typeface="Work Sans"/>
                <a:sym typeface="Work Sans"/>
              </a:rPr>
              <a:t> (20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Estimation des efforts pour les </a:t>
            </a:r>
            <a:r>
              <a:rPr lang="en-US" sz="2000" dirty="0" err="1">
                <a:solidFill>
                  <a:schemeClr val="dk1"/>
                </a:solidFill>
                <a:latin typeface="Work Sans"/>
                <a:ea typeface="Work Sans"/>
                <a:cs typeface="Work Sans"/>
                <a:sym typeface="Work Sans"/>
              </a:rPr>
              <a:t>tâches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planifiées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Assignation des </a:t>
            </a:r>
            <a:r>
              <a:rPr lang="en-US" sz="2000" dirty="0" err="1">
                <a:solidFill>
                  <a:schemeClr val="dk1"/>
                </a:solidFill>
                <a:latin typeface="Work Sans"/>
                <a:ea typeface="Work Sans"/>
                <a:cs typeface="Work Sans"/>
                <a:sym typeface="Work Sans"/>
              </a:rPr>
              <a:t>responsabilités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Définition</a:t>
            </a:r>
            <a:r>
              <a:rPr lang="en-US" sz="2000" dirty="0">
                <a:solidFill>
                  <a:schemeClr val="dk1"/>
                </a:solidFill>
                <a:latin typeface="Work Sans"/>
                <a:ea typeface="Work Sans"/>
                <a:cs typeface="Work Sans"/>
                <a:sym typeface="Work Sans"/>
              </a:rPr>
              <a:t> des </a:t>
            </a:r>
            <a:r>
              <a:rPr lang="en-US" sz="2000" dirty="0" err="1">
                <a:solidFill>
                  <a:schemeClr val="dk1"/>
                </a:solidFill>
                <a:latin typeface="Work Sans"/>
                <a:ea typeface="Work Sans"/>
                <a:cs typeface="Work Sans"/>
                <a:sym typeface="Work Sans"/>
              </a:rPr>
              <a:t>objectifs</a:t>
            </a:r>
            <a:r>
              <a:rPr lang="en-US" sz="2000" dirty="0">
                <a:solidFill>
                  <a:schemeClr val="dk1"/>
                </a:solidFill>
                <a:latin typeface="Work Sans"/>
                <a:ea typeface="Work Sans"/>
                <a:cs typeface="Work Sans"/>
                <a:sym typeface="Work Sans"/>
              </a:rPr>
              <a:t> du sprint.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Points </a:t>
            </a:r>
            <a:r>
              <a:rPr lang="en-US" sz="2000" b="1" dirty="0" err="1">
                <a:solidFill>
                  <a:schemeClr val="dk1"/>
                </a:solidFill>
                <a:latin typeface="Work Sans"/>
                <a:ea typeface="Work Sans"/>
                <a:cs typeface="Work Sans"/>
                <a:sym typeface="Work Sans"/>
              </a:rPr>
              <a:t>Bloquants</a:t>
            </a:r>
            <a:r>
              <a:rPr lang="en-US" sz="2000" b="1" dirty="0">
                <a:solidFill>
                  <a:schemeClr val="dk1"/>
                </a:solidFill>
                <a:latin typeface="Work Sans"/>
                <a:ea typeface="Work Sans"/>
                <a:cs typeface="Work Sans"/>
                <a:sym typeface="Work Sans"/>
              </a:rPr>
              <a:t>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Identification des </a:t>
            </a:r>
            <a:r>
              <a:rPr lang="en-US" sz="2000" dirty="0" err="1">
                <a:solidFill>
                  <a:schemeClr val="dk1"/>
                </a:solidFill>
                <a:latin typeface="Work Sans"/>
                <a:ea typeface="Work Sans"/>
                <a:cs typeface="Work Sans"/>
                <a:sym typeface="Work Sans"/>
              </a:rPr>
              <a:t>problèmes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actuels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 de solutions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demande</a:t>
            </a:r>
            <a:r>
              <a:rPr lang="en-US" sz="2000" dirty="0">
                <a:solidFill>
                  <a:schemeClr val="dk1"/>
                </a:solidFill>
                <a:latin typeface="Work Sans"/>
                <a:ea typeface="Work Sans"/>
                <a:cs typeface="Work Sans"/>
                <a:sym typeface="Work Sans"/>
              </a:rPr>
              <a:t> de support.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err="1">
                <a:solidFill>
                  <a:schemeClr val="dk1"/>
                </a:solidFill>
                <a:latin typeface="Work Sans"/>
                <a:ea typeface="Work Sans"/>
                <a:cs typeface="Work Sans"/>
                <a:sym typeface="Work Sans"/>
              </a:rPr>
              <a:t>Améliorations</a:t>
            </a:r>
            <a:r>
              <a:rPr lang="en-US" sz="2000" b="1" dirty="0">
                <a:solidFill>
                  <a:schemeClr val="dk1"/>
                </a:solidFill>
                <a:latin typeface="Work Sans"/>
                <a:ea typeface="Work Sans"/>
                <a:cs typeface="Work Sans"/>
                <a:sym typeface="Work Sans"/>
              </a:rPr>
              <a:t> Continues (10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Retours sur le processus de </a:t>
            </a:r>
            <a:r>
              <a:rPr lang="en-US" sz="2000" dirty="0" err="1">
                <a:solidFill>
                  <a:schemeClr val="dk1"/>
                </a:solidFill>
                <a:latin typeface="Work Sans"/>
                <a:ea typeface="Work Sans"/>
                <a:cs typeface="Work Sans"/>
                <a:sym typeface="Work Sans"/>
              </a:rPr>
              <a:t>développement</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Suggestions pour </a:t>
            </a:r>
            <a:r>
              <a:rPr lang="en-US" sz="2000" dirty="0" err="1">
                <a:solidFill>
                  <a:schemeClr val="dk1"/>
                </a:solidFill>
                <a:latin typeface="Work Sans"/>
                <a:ea typeface="Work Sans"/>
                <a:cs typeface="Work Sans"/>
                <a:sym typeface="Work Sans"/>
              </a:rPr>
              <a:t>améliorer</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l'efficacité</a:t>
            </a:r>
            <a:r>
              <a:rPr lang="en-US" sz="2000" dirty="0">
                <a:solidFill>
                  <a:schemeClr val="dk1"/>
                </a:solidFill>
                <a:latin typeface="Work Sans"/>
                <a:ea typeface="Work Sans"/>
                <a:cs typeface="Work Sans"/>
                <a:sym typeface="Work Sans"/>
              </a:rPr>
              <a:t> de </a:t>
            </a:r>
            <a:r>
              <a:rPr lang="en-US" sz="2000" dirty="0" err="1">
                <a:solidFill>
                  <a:schemeClr val="dk1"/>
                </a:solidFill>
                <a:latin typeface="Work Sans"/>
                <a:ea typeface="Work Sans"/>
                <a:cs typeface="Work Sans"/>
                <a:sym typeface="Work Sans"/>
              </a:rPr>
              <a:t>l'équipe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Divers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err="1">
                <a:solidFill>
                  <a:schemeClr val="dk1"/>
                </a:solidFill>
                <a:latin typeface="Work Sans"/>
                <a:ea typeface="Work Sans"/>
                <a:cs typeface="Work Sans"/>
                <a:sym typeface="Work Sans"/>
              </a:rPr>
              <a:t>Annonces</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générales</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Questions </a:t>
            </a:r>
            <a:r>
              <a:rPr lang="en-US" sz="2000" dirty="0" err="1">
                <a:solidFill>
                  <a:schemeClr val="dk1"/>
                </a:solidFill>
                <a:latin typeface="Work Sans"/>
                <a:ea typeface="Work Sans"/>
                <a:cs typeface="Work Sans"/>
                <a:sym typeface="Work Sans"/>
              </a:rPr>
              <a:t>ou</a:t>
            </a:r>
            <a:r>
              <a:rPr lang="en-US" sz="2000" dirty="0">
                <a:solidFill>
                  <a:schemeClr val="dk1"/>
                </a:solidFill>
                <a:latin typeface="Work Sans"/>
                <a:ea typeface="Work Sans"/>
                <a:cs typeface="Work Sans"/>
                <a:sym typeface="Work Sans"/>
              </a:rPr>
              <a:t> </a:t>
            </a:r>
            <a:r>
              <a:rPr lang="en-US" sz="2000" dirty="0" err="1">
                <a:solidFill>
                  <a:schemeClr val="dk1"/>
                </a:solidFill>
                <a:latin typeface="Work Sans"/>
                <a:ea typeface="Work Sans"/>
                <a:cs typeface="Work Sans"/>
                <a:sym typeface="Work Sans"/>
              </a:rPr>
              <a:t>sujets</a:t>
            </a:r>
            <a:r>
              <a:rPr lang="en-US" sz="2000" dirty="0">
                <a:solidFill>
                  <a:schemeClr val="dk1"/>
                </a:solidFill>
                <a:latin typeface="Work Sans"/>
                <a:ea typeface="Work Sans"/>
                <a:cs typeface="Work Sans"/>
                <a:sym typeface="Work Sans"/>
              </a:rPr>
              <a:t> divers.</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b="1" dirty="0">
                <a:solidFill>
                  <a:schemeClr val="dk1"/>
                </a:solidFill>
                <a:latin typeface="Work Sans"/>
                <a:ea typeface="Work Sans"/>
                <a:cs typeface="Work Sans"/>
                <a:sym typeface="Work Sans"/>
              </a:rPr>
              <a:t>Planification de la </a:t>
            </a:r>
            <a:r>
              <a:rPr lang="en-US" sz="2000" b="1" dirty="0" err="1">
                <a:solidFill>
                  <a:schemeClr val="dk1"/>
                </a:solidFill>
                <a:latin typeface="Work Sans"/>
                <a:ea typeface="Work Sans"/>
                <a:cs typeface="Work Sans"/>
                <a:sym typeface="Work Sans"/>
              </a:rPr>
              <a:t>Prochaine</a:t>
            </a:r>
            <a:r>
              <a:rPr lang="en-US" sz="2000" b="1" dirty="0">
                <a:solidFill>
                  <a:schemeClr val="dk1"/>
                </a:solidFill>
                <a:latin typeface="Work Sans"/>
                <a:ea typeface="Work Sans"/>
                <a:cs typeface="Work Sans"/>
                <a:sym typeface="Work Sans"/>
              </a:rPr>
              <a:t> Réunion (5 minutes)</a:t>
            </a:r>
            <a:endParaRPr sz="2000" b="1"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Choix de la date et de </a:t>
            </a:r>
            <a:r>
              <a:rPr lang="en-US" sz="2000" dirty="0" err="1">
                <a:solidFill>
                  <a:schemeClr val="dk1"/>
                </a:solidFill>
                <a:latin typeface="Work Sans"/>
                <a:ea typeface="Work Sans"/>
                <a:cs typeface="Work Sans"/>
                <a:sym typeface="Work Sans"/>
              </a:rPr>
              <a:t>l'heure</a:t>
            </a:r>
            <a:r>
              <a:rPr lang="en-US" sz="2000" dirty="0">
                <a:solidFill>
                  <a:schemeClr val="dk1"/>
                </a:solidFill>
                <a:latin typeface="Work Sans"/>
                <a:ea typeface="Work Sans"/>
                <a:cs typeface="Work Sans"/>
                <a:sym typeface="Work Sans"/>
              </a:rPr>
              <a:t>.</a:t>
            </a:r>
            <a:endParaRPr sz="2000" dirty="0">
              <a:solidFill>
                <a:schemeClr val="dk1"/>
              </a:solidFill>
              <a:latin typeface="Work Sans"/>
              <a:ea typeface="Work Sans"/>
              <a:cs typeface="Work Sans"/>
              <a:sym typeface="Work Sans"/>
            </a:endParaRPr>
          </a:p>
          <a:p>
            <a:pPr marL="0" lvl="0" indent="0" algn="ctr" rtl="0">
              <a:spcBef>
                <a:spcPts val="0"/>
              </a:spcBef>
              <a:spcAft>
                <a:spcPts val="0"/>
              </a:spcAft>
              <a:buNone/>
            </a:pPr>
            <a:r>
              <a:rPr lang="en-US" sz="2000" dirty="0">
                <a:solidFill>
                  <a:schemeClr val="dk1"/>
                </a:solidFill>
                <a:latin typeface="Work Sans"/>
                <a:ea typeface="Work Sans"/>
                <a:cs typeface="Work Sans"/>
                <a:sym typeface="Work Sans"/>
              </a:rPr>
              <a:t>Propositions </a:t>
            </a:r>
            <a:r>
              <a:rPr lang="en-US" sz="2000" dirty="0" err="1">
                <a:solidFill>
                  <a:schemeClr val="dk1"/>
                </a:solidFill>
                <a:latin typeface="Work Sans"/>
                <a:ea typeface="Work Sans"/>
                <a:cs typeface="Work Sans"/>
                <a:sym typeface="Work Sans"/>
              </a:rPr>
              <a:t>d'ajustements</a:t>
            </a:r>
            <a:r>
              <a:rPr lang="en-US" sz="2000" dirty="0">
                <a:solidFill>
                  <a:schemeClr val="dk1"/>
                </a:solidFill>
                <a:latin typeface="Work Sans"/>
                <a:ea typeface="Work Sans"/>
                <a:cs typeface="Work Sans"/>
                <a:sym typeface="Work Sans"/>
              </a:rPr>
              <a:t> à </a:t>
            </a:r>
            <a:r>
              <a:rPr lang="en-US" sz="2000" dirty="0" err="1">
                <a:solidFill>
                  <a:schemeClr val="dk1"/>
                </a:solidFill>
                <a:latin typeface="Work Sans"/>
                <a:ea typeface="Work Sans"/>
                <a:cs typeface="Work Sans"/>
                <a:sym typeface="Work Sans"/>
              </a:rPr>
              <a:t>l'ordre</a:t>
            </a:r>
            <a:r>
              <a:rPr lang="en-US" sz="2000" dirty="0">
                <a:solidFill>
                  <a:schemeClr val="dk1"/>
                </a:solidFill>
                <a:latin typeface="Work Sans"/>
                <a:ea typeface="Work Sans"/>
                <a:cs typeface="Work Sans"/>
                <a:sym typeface="Work Sans"/>
              </a:rPr>
              <a:t> du jour.</a:t>
            </a:r>
            <a:endParaRPr sz="2000" dirty="0">
              <a:solidFill>
                <a:schemeClr val="dk1"/>
              </a:solidFill>
              <a:latin typeface="Work Sans"/>
              <a:ea typeface="Work Sans"/>
              <a:cs typeface="Work Sans"/>
              <a:sym typeface="Work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0"/>
      <p:bldP spid="18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9" name="Google Shape;239;p26"/>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0" name="Google Shape;240;p2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Liens utiles</a:t>
            </a:r>
            <a:endParaRPr b="1">
              <a:latin typeface="Epilogue"/>
              <a:ea typeface="Epilogue"/>
              <a:cs typeface="Epilogue"/>
              <a:sym typeface="Epilogue"/>
            </a:endParaRPr>
          </a:p>
        </p:txBody>
      </p:sp>
      <p:sp>
        <p:nvSpPr>
          <p:cNvPr id="241" name="Google Shape;241;p26"/>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techniques </a:t>
            </a:r>
            <a:endParaRPr sz="2800" b="1" dirty="0">
              <a:solidFill>
                <a:schemeClr val="dk1"/>
              </a:solidFill>
              <a:latin typeface="Work Sans"/>
              <a:ea typeface="Work Sans"/>
              <a:cs typeface="Work Sans"/>
              <a:sym typeface="Work Sans"/>
            </a:endParaRPr>
          </a:p>
          <a:p>
            <a:pPr algn="ctr">
              <a:lnSpc>
                <a:spcPct val="115000"/>
              </a:lnSpc>
            </a:pPr>
            <a:r>
              <a:rPr lang="fr-FR" sz="1100" u="sng" dirty="0">
                <a:solidFill>
                  <a:schemeClr val="hlink"/>
                </a:solidFill>
                <a:sym typeface="Work Sans"/>
                <a:hlinkClick r:id="rId3">
                  <a:extLst>
                    <a:ext uri="{A12FA001-AC4F-418D-AE19-62706E023703}">
                      <ahyp:hlinkClr xmlns:ahyp="http://schemas.microsoft.com/office/drawing/2018/hyperlinkcolor" val="tx"/>
                    </a:ext>
                  </a:extLst>
                </a:hlinkClick>
              </a:rPr>
              <a:t>https://github.com/Weeskin/P7_-_Planifiez_le_developpement_du_site_de_votre_client/blob/master/1_Veille/Sourice_Pierre_1_veille_08022024.pdf</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Suivi du projet </a:t>
            </a:r>
          </a:p>
          <a:p>
            <a:pPr algn="ctr">
              <a:lnSpc>
                <a:spcPct val="115000"/>
              </a:lnSpc>
            </a:pPr>
            <a:r>
              <a:rPr lang="fr-FR" sz="1100" u="sng" dirty="0">
                <a:solidFill>
                  <a:schemeClr val="hlink"/>
                </a:solidFill>
                <a:sym typeface="Work Sans"/>
                <a:hlinkClick r:id="rId4">
                  <a:extLst>
                    <a:ext uri="{A12FA001-AC4F-418D-AE19-62706E023703}">
                      <ahyp:hlinkClr xmlns:ahyp="http://schemas.microsoft.com/office/drawing/2018/hyperlinkcolor" val="tx"/>
                    </a:ext>
                  </a:extLst>
                </a:hlinkClick>
              </a:rPr>
              <a:t>https://pierre-sourice.notion.site/c412bf65a8aa469e8ac9346ff02841d2?v=9c7fb42d6e974e2fa623702136393766&amp;pvs=4</a:t>
            </a:r>
            <a:endParaRPr lang="fr-FR" sz="1100" u="sng" dirty="0">
              <a:solidFill>
                <a:schemeClr val="hlink"/>
              </a:solidFill>
              <a:sym typeface="Work Sans"/>
            </a:endParaRPr>
          </a:p>
          <a:p>
            <a:pPr marL="0" lvl="0" indent="0" algn="ctr" rtl="0">
              <a:lnSpc>
                <a:spcPct val="115000"/>
              </a:lnSpc>
              <a:spcBef>
                <a:spcPts val="0"/>
              </a:spcBef>
              <a:spcAft>
                <a:spcPts val="0"/>
              </a:spcAft>
              <a:buNone/>
            </a:pPr>
            <a:endParaRPr lang="fr-F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fr-FR" sz="2800" b="1" dirty="0">
                <a:solidFill>
                  <a:schemeClr val="dk1"/>
                </a:solidFill>
                <a:latin typeface="Work Sans"/>
                <a:ea typeface="Work Sans"/>
                <a:cs typeface="Work Sans"/>
                <a:sym typeface="Work Sans"/>
              </a:rPr>
              <a:t>Kanban</a:t>
            </a:r>
          </a:p>
          <a:p>
            <a:pPr marL="0" lvl="0" indent="0" algn="ctr" rtl="0">
              <a:lnSpc>
                <a:spcPct val="115000"/>
              </a:lnSpc>
              <a:spcBef>
                <a:spcPts val="0"/>
              </a:spcBef>
              <a:spcAft>
                <a:spcPts val="0"/>
              </a:spcAft>
              <a:buNone/>
            </a:pPr>
            <a:r>
              <a:rPr lang="en-US" sz="1100" u="sng" dirty="0">
                <a:solidFill>
                  <a:schemeClr val="hlink"/>
                </a:solidFill>
              </a:rPr>
              <a:t>https://pierre-sourice.notion.site/e6e19236c0bd41cabb4042b959fa7e7b?v=906b1752ce2b45a094327d4103797313</a:t>
            </a: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lang="en-US"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err="1">
                <a:solidFill>
                  <a:schemeClr val="dk1"/>
                </a:solidFill>
                <a:latin typeface="Work Sans"/>
                <a:ea typeface="Work Sans"/>
                <a:cs typeface="Work Sans"/>
                <a:sym typeface="Work Sans"/>
              </a:rPr>
              <a:t>Spécifications</a:t>
            </a:r>
            <a:r>
              <a:rPr lang="en-US" sz="2800" b="1" dirty="0">
                <a:solidFill>
                  <a:schemeClr val="dk1"/>
                </a:solidFill>
                <a:latin typeface="Work Sans"/>
                <a:ea typeface="Work Sans"/>
                <a:cs typeface="Work Sans"/>
                <a:sym typeface="Work Sans"/>
              </a:rPr>
              <a:t> </a:t>
            </a:r>
            <a:r>
              <a:rPr lang="fr-FR" sz="2800" b="1" dirty="0">
                <a:solidFill>
                  <a:schemeClr val="dk1"/>
                </a:solidFill>
                <a:latin typeface="Work Sans"/>
                <a:ea typeface="Work Sans"/>
                <a:cs typeface="Work Sans"/>
                <a:sym typeface="Work Sans"/>
              </a:rPr>
              <a:t>fonctionnelles</a:t>
            </a:r>
            <a:endParaRPr lang="fr-FR" sz="1100" u="sng" dirty="0">
              <a:solidFill>
                <a:schemeClr val="hlink"/>
              </a:solidFill>
            </a:endParaRPr>
          </a:p>
          <a:p>
            <a:pPr marL="0" lvl="0" indent="0" algn="ctr" rtl="0">
              <a:lnSpc>
                <a:spcPct val="115000"/>
              </a:lnSpc>
              <a:spcBef>
                <a:spcPts val="0"/>
              </a:spcBef>
              <a:spcAft>
                <a:spcPts val="0"/>
              </a:spcAft>
              <a:buNone/>
            </a:pPr>
            <a:endParaRPr sz="1100" u="sng" dirty="0">
              <a:solidFill>
                <a:schemeClr val="hlink"/>
              </a:solidFill>
            </a:endParaRPr>
          </a:p>
          <a:p>
            <a:pPr marL="0" lvl="0" indent="0" algn="ctr" rtl="0">
              <a:lnSpc>
                <a:spcPct val="115000"/>
              </a:lnSpc>
              <a:spcBef>
                <a:spcPts val="0"/>
              </a:spcBef>
              <a:spcAft>
                <a:spcPts val="0"/>
              </a:spcAft>
              <a:buNone/>
            </a:pPr>
            <a:r>
              <a:rPr lang="en-US" sz="1100" u="sng" dirty="0">
                <a:solidFill>
                  <a:schemeClr val="hlink"/>
                </a:solidFill>
                <a:hlinkClick r:id="rId5"/>
              </a:rPr>
              <a:t>Menu+Maker+by+Qwenta+–+Spécifications+fonctionnelles.pdf (oc-static.com)</a:t>
            </a:r>
            <a:endParaRPr sz="1100" u="sng" dirty="0">
              <a:solidFill>
                <a:schemeClr val="hlink"/>
              </a:solidFill>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Veille</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informationnelle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1100" u="sng" dirty="0">
                <a:solidFill>
                  <a:schemeClr val="hlink"/>
                </a:solidFill>
                <a:hlinkClick r:id="rId6"/>
              </a:rPr>
              <a:t>All Personal Feeds (feedly.com)</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2800" b="1" dirty="0">
                <a:solidFill>
                  <a:schemeClr val="dk1"/>
                </a:solidFill>
                <a:latin typeface="Work Sans"/>
                <a:ea typeface="Work Sans"/>
                <a:cs typeface="Work Sans"/>
                <a:sym typeface="Work Sans"/>
              </a:rPr>
              <a:t>Maquette</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Clr>
                <a:schemeClr val="dk1"/>
              </a:buClr>
              <a:buSzPts val="1100"/>
              <a:buFont typeface="Arial"/>
              <a:buNone/>
            </a:pPr>
            <a:r>
              <a:rPr lang="en-US" sz="1100" u="sng" dirty="0">
                <a:solidFill>
                  <a:schemeClr val="hlink"/>
                </a:solidFill>
                <a:hlinkClick r:id="rId7"/>
              </a:rPr>
              <a:t>Maquette desktop - Menu Maker by </a:t>
            </a:r>
            <a:r>
              <a:rPr lang="en-US" sz="1100" u="sng" dirty="0" err="1">
                <a:solidFill>
                  <a:schemeClr val="hlink"/>
                </a:solidFill>
                <a:hlinkClick r:id="rId7"/>
              </a:rPr>
              <a:t>Qwenta</a:t>
            </a:r>
            <a:r>
              <a:rPr lang="en-US" sz="1100" u="sng" dirty="0">
                <a:solidFill>
                  <a:schemeClr val="hlink"/>
                </a:solidFill>
                <a:hlinkClick r:id="rId7"/>
              </a:rPr>
              <a:t> – Figma</a:t>
            </a:r>
            <a:endParaRPr sz="2800" b="1" dirty="0">
              <a:solidFill>
                <a:schemeClr val="dk1"/>
              </a:solidFill>
              <a:latin typeface="Work Sans"/>
              <a:ea typeface="Work Sans"/>
              <a:cs typeface="Work Sans"/>
              <a:sym typeface="Work Sans"/>
            </a:endParaRPr>
          </a:p>
        </p:txBody>
      </p:sp>
      <p:sp>
        <p:nvSpPr>
          <p:cNvPr id="242" name="Google Shape;242;p2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43" name="Google Shape;243;p26"/>
          <p:cNvPicPr preferRelativeResize="0"/>
          <p:nvPr/>
        </p:nvPicPr>
        <p:blipFill>
          <a:blip r:embed="rId8">
            <a:alphaModFix/>
          </a:blip>
          <a:stretch>
            <a:fillRect/>
          </a:stretch>
        </p:blipFill>
        <p:spPr>
          <a:xfrm>
            <a:off x="0" y="0"/>
            <a:ext cx="1454400" cy="66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2" name="Google Shape;102;p14"/>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libri"/>
              <a:ea typeface="Calibri"/>
              <a:cs typeface="Calibri"/>
              <a:sym typeface="Calibri"/>
            </a:endParaRPr>
          </a:p>
        </p:txBody>
      </p:sp>
      <p:sp>
        <p:nvSpPr>
          <p:cNvPr id="103" name="Google Shape;103;p14"/>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site</a:t>
            </a:r>
            <a:endParaRPr b="1" dirty="0">
              <a:latin typeface="Epilogue"/>
              <a:ea typeface="Epilogue"/>
              <a:cs typeface="Epilogue"/>
              <a:sym typeface="Epilogue"/>
            </a:endParaRPr>
          </a:p>
        </p:txBody>
      </p:sp>
      <p:sp>
        <p:nvSpPr>
          <p:cNvPr id="104" name="Google Shape;104;p14"/>
          <p:cNvSpPr txBox="1"/>
          <p:nvPr/>
        </p:nvSpPr>
        <p:spPr>
          <a:xfrm>
            <a:off x="5831325" y="2278100"/>
            <a:ext cx="11964900" cy="754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but du site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est</a:t>
            </a:r>
            <a:r>
              <a:rPr lang="en-US" sz="2800" dirty="0">
                <a:solidFill>
                  <a:schemeClr val="dk1"/>
                </a:solidFill>
                <a:latin typeface="Work Sans"/>
                <a:ea typeface="Work Sans"/>
                <a:cs typeface="Work Sans"/>
                <a:sym typeface="Work Sans"/>
              </a:rPr>
              <a:t> de proposer </a:t>
            </a:r>
            <a:r>
              <a:rPr lang="en-US" sz="2800" b="1" dirty="0" err="1">
                <a:solidFill>
                  <a:schemeClr val="dk1"/>
                </a:solidFill>
                <a:latin typeface="Work Sans"/>
                <a:ea typeface="Work Sans"/>
                <a:cs typeface="Work Sans"/>
                <a:sym typeface="Work Sans"/>
              </a:rPr>
              <a:t>une</a:t>
            </a:r>
            <a:r>
              <a:rPr lang="en-US" sz="2800" b="1" dirty="0">
                <a:solidFill>
                  <a:schemeClr val="dk1"/>
                </a:solidFill>
                <a:latin typeface="Work Sans"/>
                <a:ea typeface="Work Sans"/>
                <a:cs typeface="Work Sans"/>
                <a:sym typeface="Work Sans"/>
              </a:rPr>
              <a:t> interface </a:t>
            </a:r>
            <a:r>
              <a:rPr lang="en-US" sz="2800" b="1" dirty="0" err="1">
                <a:solidFill>
                  <a:schemeClr val="dk1"/>
                </a:solidFill>
                <a:latin typeface="Work Sans"/>
                <a:ea typeface="Work Sans"/>
                <a:cs typeface="Work Sans"/>
                <a:sym typeface="Work Sans"/>
              </a:rPr>
              <a:t>conviviale</a:t>
            </a:r>
            <a:r>
              <a:rPr lang="en-US" sz="2800" dirty="0">
                <a:solidFill>
                  <a:schemeClr val="dk1"/>
                </a:solidFill>
                <a:latin typeface="Work Sans"/>
                <a:ea typeface="Work Sans"/>
                <a:cs typeface="Work Sans"/>
                <a:sym typeface="Work Sans"/>
              </a:rPr>
              <a:t> qui </a:t>
            </a:r>
            <a:r>
              <a:rPr lang="en-US" sz="2800" dirty="0" err="1">
                <a:solidFill>
                  <a:schemeClr val="dk1"/>
                </a:solidFill>
                <a:latin typeface="Work Sans"/>
                <a:ea typeface="Work Sans"/>
                <a:cs typeface="Work Sans"/>
                <a:sym typeface="Work Sans"/>
              </a:rPr>
              <a:t>permet</a:t>
            </a:r>
            <a:r>
              <a:rPr lang="en-US" sz="2800" dirty="0">
                <a:solidFill>
                  <a:schemeClr val="dk1"/>
                </a:solidFill>
                <a:latin typeface="Work Sans"/>
                <a:ea typeface="Work Sans"/>
                <a:cs typeface="Work Sans"/>
                <a:sym typeface="Work Sans"/>
              </a:rPr>
              <a:t> aux restaurateurs de </a:t>
            </a:r>
            <a:r>
              <a:rPr lang="en-US" sz="2800" dirty="0" err="1">
                <a:solidFill>
                  <a:schemeClr val="dk1"/>
                </a:solidFill>
                <a:latin typeface="Work Sans"/>
                <a:ea typeface="Work Sans"/>
                <a:cs typeface="Work Sans"/>
                <a:sym typeface="Work Sans"/>
              </a:rPr>
              <a:t>concevoir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personnaliser</a:t>
            </a:r>
            <a:r>
              <a:rPr lang="en-US" sz="2800" dirty="0">
                <a:solidFill>
                  <a:schemeClr val="dk1"/>
                </a:solidFill>
                <a:latin typeface="Work Sans"/>
                <a:ea typeface="Work Sans"/>
                <a:cs typeface="Work Sans"/>
                <a:sym typeface="Work Sans"/>
              </a:rPr>
              <a:t> et diffuser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menus de manière </a:t>
            </a:r>
            <a:r>
              <a:rPr lang="en-US" sz="2800" dirty="0" err="1">
                <a:solidFill>
                  <a:schemeClr val="dk1"/>
                </a:solidFill>
                <a:latin typeface="Work Sans"/>
                <a:ea typeface="Work Sans"/>
                <a:cs typeface="Work Sans"/>
                <a:sym typeface="Work Sans"/>
              </a:rPr>
              <a:t>efficace</a:t>
            </a:r>
            <a:r>
              <a:rPr lang="en-US" sz="2800" dirty="0">
                <a:solidFill>
                  <a:schemeClr val="dk1"/>
                </a:solidFill>
                <a:latin typeface="Work Sans"/>
                <a:ea typeface="Work Sans"/>
                <a:cs typeface="Work Sans"/>
                <a:sym typeface="Work Sans"/>
              </a:rPr>
              <a:t>. En </a:t>
            </a:r>
            <a:r>
              <a:rPr lang="en-US" sz="2800" dirty="0" err="1">
                <a:solidFill>
                  <a:schemeClr val="dk1"/>
                </a:solidFill>
                <a:latin typeface="Work Sans"/>
                <a:ea typeface="Work Sans"/>
                <a:cs typeface="Work Sans"/>
                <a:sym typeface="Work Sans"/>
              </a:rPr>
              <a:t>privilégiant</a:t>
            </a:r>
            <a:r>
              <a:rPr lang="en-US" sz="2800" dirty="0">
                <a:solidFill>
                  <a:schemeClr val="dk1"/>
                </a:solidFill>
                <a:latin typeface="Work Sans"/>
                <a:ea typeface="Work Sans"/>
                <a:cs typeface="Work Sans"/>
                <a:sym typeface="Work Sans"/>
              </a:rPr>
              <a:t> la </a:t>
            </a:r>
            <a:r>
              <a:rPr lang="en-US" sz="2800" b="1" dirty="0" err="1">
                <a:solidFill>
                  <a:schemeClr val="dk1"/>
                </a:solidFill>
                <a:latin typeface="Work Sans"/>
                <a:ea typeface="Work Sans"/>
                <a:cs typeface="Work Sans"/>
                <a:sym typeface="Work Sans"/>
              </a:rPr>
              <a:t>simplicité</a:t>
            </a:r>
            <a:r>
              <a:rPr lang="en-US" sz="2800" b="1" dirty="0">
                <a:solidFill>
                  <a:schemeClr val="dk1"/>
                </a:solidFill>
                <a:latin typeface="Work Sans"/>
                <a:ea typeface="Work Sans"/>
                <a:cs typeface="Work Sans"/>
                <a:sym typeface="Work Sans"/>
              </a:rPr>
              <a:t> </a:t>
            </a:r>
            <a:r>
              <a:rPr lang="en-US" sz="2800" b="1" dirty="0" err="1">
                <a:solidFill>
                  <a:schemeClr val="dk1"/>
                </a:solidFill>
                <a:latin typeface="Work Sans"/>
                <a:ea typeface="Work Sans"/>
                <a:cs typeface="Work Sans"/>
                <a:sym typeface="Work Sans"/>
              </a:rPr>
              <a:t>d’utilisation</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Le site a pour ambition de </a:t>
            </a:r>
            <a:r>
              <a:rPr lang="en-US" sz="2800" dirty="0" err="1">
                <a:solidFill>
                  <a:schemeClr val="dk1"/>
                </a:solidFill>
                <a:latin typeface="Work Sans"/>
                <a:ea typeface="Work Sans"/>
                <a:cs typeface="Work Sans"/>
                <a:sym typeface="Work Sans"/>
              </a:rPr>
              <a:t>faciliter</a:t>
            </a:r>
            <a:r>
              <a:rPr lang="en-US" sz="2800" dirty="0">
                <a:solidFill>
                  <a:schemeClr val="dk1"/>
                </a:solidFill>
                <a:latin typeface="Work Sans"/>
                <a:ea typeface="Work Sans"/>
                <a:cs typeface="Work Sans"/>
                <a:sym typeface="Work Sans"/>
              </a:rPr>
              <a:t> la </a:t>
            </a:r>
            <a:r>
              <a:rPr lang="en-US" sz="2800" dirty="0" err="1">
                <a:solidFill>
                  <a:schemeClr val="dk1"/>
                </a:solidFill>
                <a:latin typeface="Work Sans"/>
                <a:ea typeface="Work Sans"/>
                <a:cs typeface="Work Sans"/>
                <a:sym typeface="Work Sans"/>
              </a:rPr>
              <a:t>création</a:t>
            </a:r>
            <a:r>
              <a:rPr lang="en-US" sz="2800" dirty="0">
                <a:solidFill>
                  <a:schemeClr val="dk1"/>
                </a:solidFill>
                <a:latin typeface="Work Sans"/>
                <a:ea typeface="Work Sans"/>
                <a:cs typeface="Work Sans"/>
                <a:sym typeface="Work Sans"/>
              </a:rPr>
              <a:t> de menus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proposant des </a:t>
            </a:r>
            <a:r>
              <a:rPr lang="en-US" sz="2800" b="1"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la </a:t>
            </a:r>
            <a:r>
              <a:rPr lang="en-US" sz="2800" b="1" dirty="0" err="1">
                <a:solidFill>
                  <a:schemeClr val="dk1"/>
                </a:solidFill>
                <a:latin typeface="Work Sans"/>
                <a:ea typeface="Work Sans"/>
                <a:cs typeface="Work Sans"/>
                <a:sym typeface="Work Sans"/>
              </a:rPr>
              <a:t>création</a:t>
            </a:r>
            <a:r>
              <a:rPr lang="en-US" sz="2800" b="1" dirty="0">
                <a:solidFill>
                  <a:schemeClr val="dk1"/>
                </a:solidFill>
                <a:latin typeface="Work Sans"/>
                <a:ea typeface="Work Sans"/>
                <a:cs typeface="Work Sans"/>
                <a:sym typeface="Work Sans"/>
              </a:rPr>
              <a:t> de </a:t>
            </a:r>
            <a:r>
              <a:rPr lang="en-US" sz="2800" b="1" dirty="0" err="1">
                <a:solidFill>
                  <a:schemeClr val="dk1"/>
                </a:solidFill>
                <a:latin typeface="Work Sans"/>
                <a:ea typeface="Work Sans"/>
                <a:cs typeface="Work Sans"/>
                <a:sym typeface="Work Sans"/>
              </a:rPr>
              <a:t>catégories</a:t>
            </a:r>
            <a:r>
              <a:rPr lang="en-US" sz="2800" b="1" dirty="0">
                <a:solidFill>
                  <a:schemeClr val="dk1"/>
                </a:solidFill>
                <a:latin typeface="Work Sans"/>
                <a:ea typeface="Work Sans"/>
                <a:cs typeface="Work Sans"/>
                <a:sym typeface="Work Sans"/>
              </a:rPr>
              <a:t> </a:t>
            </a:r>
            <a:r>
              <a:rPr lang="en-US" sz="2800" dirty="0">
                <a:solidFill>
                  <a:schemeClr val="dk1"/>
                </a:solidFill>
                <a:latin typeface="Work Sans"/>
                <a:ea typeface="Work Sans"/>
                <a:cs typeface="Work Sans"/>
                <a:sym typeface="Work Sans"/>
              </a:rPr>
              <a:t>et de plats, la </a:t>
            </a:r>
            <a:r>
              <a:rPr lang="en-US" sz="2800" b="1" dirty="0" err="1">
                <a:solidFill>
                  <a:schemeClr val="dk1"/>
                </a:solidFill>
                <a:latin typeface="Work Sans"/>
                <a:ea typeface="Work Sans"/>
                <a:cs typeface="Work Sans"/>
                <a:sym typeface="Work Sans"/>
              </a:rPr>
              <a:t>personnalisation</a:t>
            </a:r>
            <a:r>
              <a:rPr lang="en-US" sz="2800" b="1" dirty="0">
                <a:solidFill>
                  <a:schemeClr val="dk1"/>
                </a:solidFill>
                <a:latin typeface="Work Sans"/>
                <a:ea typeface="Work Sans"/>
                <a:cs typeface="Work Sans"/>
                <a:sym typeface="Work Sans"/>
              </a:rPr>
              <a:t> du style du menu</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l’exportation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PDF, </a:t>
            </a:r>
            <a:r>
              <a:rPr lang="en-US" sz="2800" b="1" dirty="0" err="1">
                <a:solidFill>
                  <a:schemeClr val="dk1"/>
                </a:solidFill>
                <a:latin typeface="Work Sans"/>
                <a:ea typeface="Work Sans"/>
                <a:cs typeface="Work Sans"/>
                <a:sym typeface="Work Sans"/>
              </a:rPr>
              <a:t>l’impression</a:t>
            </a:r>
            <a:r>
              <a:rPr lang="en-US" sz="2800" dirty="0">
                <a:solidFill>
                  <a:schemeClr val="dk1"/>
                </a:solidFill>
                <a:latin typeface="Work Sans"/>
                <a:ea typeface="Work Sans"/>
                <a:cs typeface="Work Sans"/>
                <a:sym typeface="Work Sans"/>
              </a:rPr>
              <a:t>, et la </a:t>
            </a:r>
            <a:r>
              <a:rPr lang="en-US" sz="2800" dirty="0" err="1">
                <a:solidFill>
                  <a:schemeClr val="dk1"/>
                </a:solidFill>
                <a:latin typeface="Work Sans"/>
                <a:ea typeface="Work Sans"/>
                <a:cs typeface="Work Sans"/>
                <a:sym typeface="Work Sans"/>
              </a:rPr>
              <a:t>possibilité</a:t>
            </a:r>
            <a:r>
              <a:rPr lang="en-US" sz="2800" dirty="0">
                <a:solidFill>
                  <a:schemeClr val="dk1"/>
                </a:solidFill>
                <a:latin typeface="Work Sans"/>
                <a:ea typeface="Work Sans"/>
                <a:cs typeface="Work Sans"/>
                <a:sym typeface="Work Sans"/>
              </a:rPr>
              <a:t> de </a:t>
            </a:r>
            <a:r>
              <a:rPr lang="en-US" sz="2800" b="1" dirty="0" err="1">
                <a:solidFill>
                  <a:schemeClr val="dk1"/>
                </a:solidFill>
                <a:latin typeface="Work Sans"/>
                <a:ea typeface="Work Sans"/>
                <a:cs typeface="Work Sans"/>
                <a:sym typeface="Work Sans"/>
              </a:rPr>
              <a:t>partager</a:t>
            </a:r>
            <a:r>
              <a:rPr lang="en-US" sz="2800" b="1" dirty="0">
                <a:solidFill>
                  <a:schemeClr val="dk1"/>
                </a:solidFill>
                <a:latin typeface="Work Sans"/>
                <a:ea typeface="Work Sans"/>
                <a:cs typeface="Work Sans"/>
                <a:sym typeface="Work Sans"/>
              </a:rPr>
              <a:t> les menus </a:t>
            </a:r>
            <a:r>
              <a:rPr lang="en-US" sz="2800" dirty="0">
                <a:solidFill>
                  <a:schemeClr val="dk1"/>
                </a:solidFill>
                <a:latin typeface="Work Sans"/>
                <a:ea typeface="Work Sans"/>
                <a:cs typeface="Work Sans"/>
                <a:sym typeface="Work Sans"/>
              </a:rPr>
              <a:t>sur des </a:t>
            </a:r>
            <a:r>
              <a:rPr lang="en-US" sz="2800" dirty="0" err="1">
                <a:solidFill>
                  <a:schemeClr val="dk1"/>
                </a:solidFill>
                <a:latin typeface="Work Sans"/>
                <a:ea typeface="Work Sans"/>
                <a:cs typeface="Work Sans"/>
                <a:sym typeface="Work Sans"/>
              </a:rPr>
              <a:t>plateformes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populaires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comme</a:t>
            </a:r>
            <a:r>
              <a:rPr lang="en-US" sz="2800" dirty="0">
                <a:solidFill>
                  <a:schemeClr val="dk1"/>
                </a:solidFill>
                <a:latin typeface="Work Sans"/>
                <a:ea typeface="Work Sans"/>
                <a:cs typeface="Work Sans"/>
                <a:sym typeface="Work Sans"/>
              </a:rPr>
              <a:t> Deliveroo et Instagram.</a:t>
            </a: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a:t>
            </a:r>
            <a:r>
              <a:rPr lang="en-US" sz="2800" dirty="0" err="1">
                <a:solidFill>
                  <a:schemeClr val="dk1"/>
                </a:solidFill>
                <a:latin typeface="Work Sans"/>
                <a:ea typeface="Work Sans"/>
                <a:cs typeface="Work Sans"/>
                <a:sym typeface="Work Sans"/>
              </a:rPr>
              <a:t>ces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fonctionnalités</a:t>
            </a:r>
            <a:r>
              <a:rPr lang="en-US" sz="2800" dirty="0">
                <a:solidFill>
                  <a:schemeClr val="dk1"/>
                </a:solidFill>
                <a:latin typeface="Work Sans"/>
                <a:ea typeface="Work Sans"/>
                <a:cs typeface="Work Sans"/>
                <a:sym typeface="Work Sans"/>
              </a:rPr>
              <a:t>, “Menu maker by </a:t>
            </a:r>
            <a:r>
              <a:rPr lang="en-US" sz="2800" dirty="0" err="1">
                <a:solidFill>
                  <a:schemeClr val="dk1"/>
                </a:solidFill>
                <a:latin typeface="Work Sans"/>
                <a:ea typeface="Work Sans"/>
                <a:cs typeface="Work Sans"/>
                <a:sym typeface="Work Sans"/>
              </a:rPr>
              <a:t>Qwenta</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cherche</a:t>
            </a:r>
            <a:r>
              <a:rPr lang="en-US" sz="2800" dirty="0">
                <a:solidFill>
                  <a:schemeClr val="dk1"/>
                </a:solidFill>
                <a:latin typeface="Work Sans"/>
                <a:ea typeface="Work Sans"/>
                <a:cs typeface="Work Sans"/>
                <a:sym typeface="Work Sans"/>
              </a:rPr>
              <a:t> à </a:t>
            </a:r>
            <a:r>
              <a:rPr lang="en-US" sz="2800" dirty="0" err="1">
                <a:solidFill>
                  <a:schemeClr val="dk1"/>
                </a:solidFill>
                <a:latin typeface="Work Sans"/>
                <a:ea typeface="Work Sans"/>
                <a:cs typeface="Work Sans"/>
                <a:sym typeface="Work Sans"/>
              </a:rPr>
              <a:t>améliorer</a:t>
            </a:r>
            <a:r>
              <a:rPr lang="en-US" sz="2800" dirty="0">
                <a:solidFill>
                  <a:schemeClr val="dk1"/>
                </a:solidFill>
                <a:latin typeface="Work Sans"/>
                <a:ea typeface="Work Sans"/>
                <a:cs typeface="Work Sans"/>
                <a:sym typeface="Work Sans"/>
              </a:rPr>
              <a:t> la gestion des menus pour les restaurateurs, </a:t>
            </a:r>
            <a:r>
              <a:rPr lang="en-US" sz="2800" dirty="0" err="1">
                <a:solidFill>
                  <a:schemeClr val="dk1"/>
                </a:solidFill>
                <a:latin typeface="Work Sans"/>
                <a:ea typeface="Work Sans"/>
                <a:cs typeface="Work Sans"/>
                <a:sym typeface="Work Sans"/>
              </a:rPr>
              <a:t>renforçant</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ainsi</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leur</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visibilité</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en</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ligne</a:t>
            </a:r>
            <a:r>
              <a:rPr lang="en-US" sz="2800" dirty="0">
                <a:solidFill>
                  <a:schemeClr val="dk1"/>
                </a:solidFill>
                <a:latin typeface="Work Sans"/>
                <a:ea typeface="Work Sans"/>
                <a:cs typeface="Work Sans"/>
                <a:sym typeface="Work Sans"/>
              </a:rPr>
              <a:t> et </a:t>
            </a:r>
            <a:r>
              <a:rPr lang="en-US" sz="2800" dirty="0" err="1">
                <a:solidFill>
                  <a:schemeClr val="dk1"/>
                </a:solidFill>
                <a:latin typeface="Work Sans"/>
                <a:ea typeface="Work Sans"/>
                <a:cs typeface="Work Sans"/>
                <a:sym typeface="Work Sans"/>
              </a:rPr>
              <a:t>simplifiant</a:t>
            </a:r>
            <a:r>
              <a:rPr lang="en-US" sz="2800" dirty="0">
                <a:solidFill>
                  <a:schemeClr val="dk1"/>
                </a:solidFill>
                <a:latin typeface="Work Sans"/>
                <a:ea typeface="Work Sans"/>
                <a:cs typeface="Work Sans"/>
                <a:sym typeface="Work Sans"/>
              </a:rPr>
              <a:t> la communication </a:t>
            </a:r>
            <a:r>
              <a:rPr lang="en-US" sz="2800" dirty="0" err="1">
                <a:solidFill>
                  <a:schemeClr val="dk1"/>
                </a:solidFill>
                <a:latin typeface="Work Sans"/>
                <a:ea typeface="Work Sans"/>
                <a:cs typeface="Work Sans"/>
                <a:sym typeface="Work Sans"/>
              </a:rPr>
              <a:t>visuelle</a:t>
            </a:r>
            <a:r>
              <a:rPr lang="en-US" sz="2800" dirty="0">
                <a:solidFill>
                  <a:schemeClr val="dk1"/>
                </a:solidFill>
                <a:latin typeface="Work Sans"/>
                <a:ea typeface="Work Sans"/>
                <a:cs typeface="Work Sans"/>
                <a:sym typeface="Work Sans"/>
              </a:rPr>
              <a:t> avec </a:t>
            </a:r>
            <a:r>
              <a:rPr lang="en-US" sz="2800" dirty="0" err="1">
                <a:solidFill>
                  <a:schemeClr val="dk1"/>
                </a:solidFill>
                <a:latin typeface="Work Sans"/>
                <a:ea typeface="Work Sans"/>
                <a:cs typeface="Work Sans"/>
                <a:sym typeface="Work Sans"/>
              </a:rPr>
              <a:t>leurs</a:t>
            </a:r>
            <a:r>
              <a:rPr lang="en-US" sz="2800" dirty="0">
                <a:solidFill>
                  <a:schemeClr val="dk1"/>
                </a:solidFill>
                <a:latin typeface="Work Sans"/>
                <a:ea typeface="Work Sans"/>
                <a:cs typeface="Work Sans"/>
                <a:sym typeface="Work Sans"/>
              </a:rPr>
              <a:t> clients.</a:t>
            </a:r>
            <a:endParaRPr sz="2800" dirty="0">
              <a:solidFill>
                <a:schemeClr val="dk1"/>
              </a:solidFill>
              <a:latin typeface="Work Sans"/>
              <a:ea typeface="Work Sans"/>
              <a:cs typeface="Work Sans"/>
              <a:sym typeface="Work Sans"/>
            </a:endParaRPr>
          </a:p>
        </p:txBody>
      </p:sp>
      <p:sp>
        <p:nvSpPr>
          <p:cNvPr id="105" name="Google Shape;105;p14"/>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pic>
        <p:nvPicPr>
          <p:cNvPr id="106" name="Google Shape;106;p14"/>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07" name="Google Shape;107;p14"/>
          <p:cNvPicPr preferRelativeResize="0"/>
          <p:nvPr/>
        </p:nvPicPr>
        <p:blipFill>
          <a:blip r:embed="rId4">
            <a:alphaModFix/>
          </a:blip>
          <a:stretch>
            <a:fillRect/>
          </a:stretch>
        </p:blipFill>
        <p:spPr>
          <a:xfrm>
            <a:off x="716325" y="2278225"/>
            <a:ext cx="5115000" cy="7532511"/>
          </a:xfrm>
          <a:prstGeom prst="rect">
            <a:avLst/>
          </a:prstGeom>
          <a:noFill/>
          <a:ln w="9525" cap="flat" cmpd="sng">
            <a:solidFill>
              <a:srgbClr val="C5A073"/>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8" name="Google Shape;228;p25"/>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9" name="Google Shape;229;p25"/>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L’Arborescence du site</a:t>
            </a:r>
            <a:endParaRPr b="1">
              <a:latin typeface="Epilogue"/>
              <a:ea typeface="Epilogue"/>
              <a:cs typeface="Epilogue"/>
              <a:sym typeface="Epilogue"/>
            </a:endParaRPr>
          </a:p>
        </p:txBody>
      </p:sp>
      <p:sp>
        <p:nvSpPr>
          <p:cNvPr id="230" name="Google Shape;230;p25"/>
          <p:cNvSpPr txBox="1"/>
          <p:nvPr/>
        </p:nvSpPr>
        <p:spPr>
          <a:xfrm>
            <a:off x="716325" y="2278100"/>
            <a:ext cx="4443300" cy="7525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du site “Menu maker by </a:t>
            </a:r>
            <a:r>
              <a:rPr lang="en-US" sz="2700" dirty="0" err="1">
                <a:solidFill>
                  <a:schemeClr val="dk1"/>
                </a:solidFill>
                <a:latin typeface="Work Sans"/>
                <a:ea typeface="Work Sans"/>
                <a:cs typeface="Work Sans"/>
                <a:sym typeface="Work Sans"/>
              </a:rPr>
              <a:t>Qwenta</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b="1" dirty="0">
                <a:solidFill>
                  <a:schemeClr val="dk1"/>
                </a:solidFill>
                <a:latin typeface="Work Sans"/>
                <a:ea typeface="Work Sans"/>
                <a:cs typeface="Work Sans"/>
                <a:sym typeface="Work Sans"/>
              </a:rPr>
              <a:t>pensée de façon intuitive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permettant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navigation </a:t>
            </a:r>
            <a:r>
              <a:rPr lang="en-US" sz="2700" dirty="0" err="1">
                <a:solidFill>
                  <a:schemeClr val="dk1"/>
                </a:solidFill>
                <a:latin typeface="Work Sans"/>
                <a:ea typeface="Work Sans"/>
                <a:cs typeface="Work Sans"/>
                <a:sym typeface="Work Sans"/>
              </a:rPr>
              <a:t>aisée</a:t>
            </a:r>
            <a:r>
              <a:rPr lang="en-US" sz="2700" dirty="0">
                <a:solidFill>
                  <a:schemeClr val="dk1"/>
                </a:solidFill>
                <a:latin typeface="Work Sans"/>
                <a:ea typeface="Work Sans"/>
                <a:cs typeface="Work Sans"/>
                <a:sym typeface="Work Sans"/>
              </a:rPr>
              <a:t> pour les restaurateurs. Elle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organisée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en</a:t>
            </a:r>
            <a:r>
              <a:rPr lang="en-US" sz="2700" dirty="0">
                <a:solidFill>
                  <a:schemeClr val="dk1"/>
                </a:solidFill>
                <a:latin typeface="Work Sans"/>
                <a:ea typeface="Work Sans"/>
                <a:cs typeface="Work Sans"/>
                <a:sym typeface="Work Sans"/>
              </a:rPr>
              <a:t> sections </a:t>
            </a:r>
            <a:r>
              <a:rPr lang="en-US" sz="2700" dirty="0" err="1">
                <a:solidFill>
                  <a:schemeClr val="dk1"/>
                </a:solidFill>
                <a:latin typeface="Work Sans"/>
                <a:ea typeface="Work Sans"/>
                <a:cs typeface="Work Sans"/>
                <a:sym typeface="Work Sans"/>
              </a:rPr>
              <a:t>essentielles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comme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l'élaboration</a:t>
            </a:r>
            <a:r>
              <a:rPr lang="en-US" sz="2700" dirty="0">
                <a:solidFill>
                  <a:schemeClr val="dk1"/>
                </a:solidFill>
                <a:latin typeface="Work Sans"/>
                <a:ea typeface="Work Sans"/>
                <a:cs typeface="Work Sans"/>
                <a:sym typeface="Work Sans"/>
              </a:rPr>
              <a:t> de menus, la </a:t>
            </a:r>
            <a:r>
              <a:rPr lang="en-US" sz="2700" dirty="0" err="1">
                <a:solidFill>
                  <a:schemeClr val="dk1"/>
                </a:solidFill>
                <a:latin typeface="Work Sans"/>
                <a:ea typeface="Work Sans"/>
                <a:cs typeface="Work Sans"/>
                <a:sym typeface="Work Sans"/>
              </a:rPr>
              <a:t>personnalisation</a:t>
            </a:r>
            <a:r>
              <a:rPr lang="en-US" sz="2700" dirty="0">
                <a:solidFill>
                  <a:schemeClr val="dk1"/>
                </a:solidFill>
                <a:latin typeface="Work Sans"/>
                <a:ea typeface="Work Sans"/>
                <a:cs typeface="Work Sans"/>
                <a:sym typeface="Work Sans"/>
              </a:rPr>
              <a:t> de </a:t>
            </a:r>
            <a:r>
              <a:rPr lang="en-US" sz="2700" dirty="0" err="1">
                <a:solidFill>
                  <a:schemeClr val="dk1"/>
                </a:solidFill>
                <a:latin typeface="Work Sans"/>
                <a:ea typeface="Work Sans"/>
                <a:cs typeface="Work Sans"/>
                <a:sym typeface="Work Sans"/>
              </a:rPr>
              <a:t>l'apparence</a:t>
            </a:r>
            <a:r>
              <a:rPr lang="en-US" sz="2700" dirty="0">
                <a:solidFill>
                  <a:schemeClr val="dk1"/>
                </a:solidFill>
                <a:latin typeface="Work Sans"/>
                <a:ea typeface="Work Sans"/>
                <a:cs typeface="Work Sans"/>
                <a:sym typeface="Work Sans"/>
              </a:rPr>
              <a:t>, et la manipulation des </a:t>
            </a:r>
            <a:r>
              <a:rPr lang="en-US" sz="2700" dirty="0" err="1">
                <a:solidFill>
                  <a:schemeClr val="dk1"/>
                </a:solidFill>
                <a:latin typeface="Work Sans"/>
                <a:ea typeface="Work Sans"/>
                <a:cs typeface="Work Sans"/>
                <a:sym typeface="Work Sans"/>
              </a:rPr>
              <a:t>fonctionnalités</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sophistiquées</a:t>
            </a:r>
            <a:r>
              <a:rPr lang="en-US" sz="2700" dirty="0">
                <a:solidFill>
                  <a:schemeClr val="dk1"/>
                </a:solidFill>
                <a:latin typeface="Work Sans"/>
                <a:ea typeface="Work Sans"/>
                <a:cs typeface="Work Sans"/>
                <a:sym typeface="Work Sans"/>
              </a:rPr>
              <a:t>.</a:t>
            </a:r>
            <a:endParaRPr sz="2700" dirty="0">
              <a:solidFill>
                <a:schemeClr val="dk1"/>
              </a:solidFill>
              <a:latin typeface="Work Sans"/>
              <a:ea typeface="Work Sans"/>
              <a:cs typeface="Work Sans"/>
              <a:sym typeface="Work Sans"/>
            </a:endParaRPr>
          </a:p>
        </p:txBody>
      </p:sp>
      <p:sp>
        <p:nvSpPr>
          <p:cNvPr id="231" name="Google Shape;231;p25"/>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232" name="Google Shape;232;p25"/>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33" name="Google Shape;233;p25"/>
          <p:cNvPicPr preferRelativeResize="0"/>
          <p:nvPr/>
        </p:nvPicPr>
        <p:blipFill rotWithShape="1">
          <a:blip r:embed="rId4">
            <a:alphaModFix/>
          </a:blip>
          <a:srcRect b="3614"/>
          <a:stretch/>
        </p:blipFill>
        <p:spPr>
          <a:xfrm>
            <a:off x="5159725" y="2293750"/>
            <a:ext cx="12636500" cy="7525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500"/>
                                        <p:tgtEl>
                                          <p:spTgt spid="2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0"/>
                                        </p:tgtEl>
                                        <p:attrNameLst>
                                          <p:attrName>style.visibility</p:attrName>
                                        </p:attrNameLst>
                                      </p:cBhvr>
                                      <p:to>
                                        <p:strVal val="visible"/>
                                      </p:to>
                                    </p:set>
                                    <p:animEffect transition="in" filter="fade">
                                      <p:cBhvr>
                                        <p:cTn id="17" dur="500"/>
                                        <p:tgtEl>
                                          <p:spTgt spid="2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228" grpId="0" animBg="1"/>
      <p:bldP spid="2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Spécification technique</a:t>
            </a:r>
            <a:endParaRPr b="1">
              <a:latin typeface="Epilogue"/>
              <a:ea typeface="Epilogue"/>
              <a:cs typeface="Epilogue"/>
              <a:sym typeface="Epilogue"/>
            </a:endParaRPr>
          </a:p>
        </p:txBody>
      </p:sp>
      <p:sp>
        <p:nvSpPr>
          <p:cNvPr id="125" name="Google Shape;125;p16"/>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26" name="Google Shape;126;p16"/>
          <p:cNvPicPr preferRelativeResize="0"/>
          <p:nvPr/>
        </p:nvPicPr>
        <p:blipFill>
          <a:blip r:embed="rId3">
            <a:alphaModFix/>
          </a:blip>
          <a:stretch>
            <a:fillRect/>
          </a:stretch>
        </p:blipFill>
        <p:spPr>
          <a:xfrm>
            <a:off x="0" y="0"/>
            <a:ext cx="1454400" cy="666550"/>
          </a:xfrm>
          <a:prstGeom prst="rect">
            <a:avLst/>
          </a:prstGeom>
          <a:noFill/>
          <a:ln>
            <a:noFill/>
          </a:ln>
        </p:spPr>
      </p:pic>
      <p:sp>
        <p:nvSpPr>
          <p:cNvPr id="128" name="Google Shape;128;p16"/>
          <p:cNvSpPr txBox="1"/>
          <p:nvPr/>
        </p:nvSpPr>
        <p:spPr>
          <a:xfrm>
            <a:off x="1066800" y="9636750"/>
            <a:ext cx="16850100" cy="36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rgbClr val="C5A073"/>
                </a:solidFill>
                <a:latin typeface="Work Sans ExtraLight"/>
                <a:ea typeface="Work Sans ExtraLight"/>
                <a:cs typeface="Work Sans ExtraLight"/>
                <a:sym typeface="Work Sans ExtraLight"/>
              </a:rPr>
              <a:t>lien : </a:t>
            </a:r>
            <a:r>
              <a:rPr lang="fr-FR" sz="1300" dirty="0">
                <a:solidFill>
                  <a:srgbClr val="C5A073"/>
                </a:solidFill>
                <a:latin typeface="Work Sans ExtraLight"/>
                <a:sym typeface="Work Sans ExtraLight"/>
                <a:hlinkClick r:id="rId4" action="ppaction://hlinkfile">
                  <a:extLst>
                    <a:ext uri="{A12FA001-AC4F-418D-AE19-62706E023703}">
                      <ahyp:hlinkClr xmlns:ahyp="http://schemas.microsoft.com/office/drawing/2018/hyperlinkcolor" val="tx"/>
                    </a:ext>
                  </a:extLst>
                </a:hlinkClick>
              </a:rPr>
              <a:t>2_Spec_techniques/Sourice_Pierre_2_spécifications techniques_08022024.pdf</a:t>
            </a:r>
            <a:endParaRPr sz="1300" dirty="0">
              <a:solidFill>
                <a:srgbClr val="C5A073"/>
              </a:solidFill>
              <a:latin typeface="Work Sans ExtraLight"/>
              <a:sym typeface="Work Sans ExtraLight"/>
            </a:endParaRPr>
          </a:p>
        </p:txBody>
      </p:sp>
      <p:pic>
        <p:nvPicPr>
          <p:cNvPr id="3" name="Image 2">
            <a:hlinkClick r:id="rId5" action="ppaction://hlinkfile"/>
            <a:extLst>
              <a:ext uri="{FF2B5EF4-FFF2-40B4-BE49-F238E27FC236}">
                <a16:creationId xmlns:a16="http://schemas.microsoft.com/office/drawing/2014/main" id="{A3AE835F-4FBA-5896-E041-214A677F00CC}"/>
              </a:ext>
            </a:extLst>
          </p:cNvPr>
          <p:cNvPicPr>
            <a:picLocks noChangeAspect="1"/>
          </p:cNvPicPr>
          <p:nvPr/>
        </p:nvPicPr>
        <p:blipFill>
          <a:blip r:embed="rId6"/>
          <a:stretch>
            <a:fillRect/>
          </a:stretch>
        </p:blipFill>
        <p:spPr>
          <a:xfrm>
            <a:off x="6393529" y="2350686"/>
            <a:ext cx="5036471" cy="6874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4" name="Google Shape;134;p17"/>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5" name="Google Shape;135;p17"/>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L’Architecture du site</a:t>
            </a:r>
            <a:endParaRPr b="1">
              <a:latin typeface="Epilogue"/>
              <a:ea typeface="Epilogue"/>
              <a:cs typeface="Epilogue"/>
              <a:sym typeface="Epilogue"/>
            </a:endParaRPr>
          </a:p>
        </p:txBody>
      </p:sp>
      <p:sp>
        <p:nvSpPr>
          <p:cNvPr id="136" name="Google Shape;136;p17"/>
          <p:cNvSpPr txBox="1"/>
          <p:nvPr/>
        </p:nvSpPr>
        <p:spPr>
          <a:xfrm>
            <a:off x="5818125" y="2278100"/>
            <a:ext cx="11978100" cy="403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La structure technique de </a:t>
            </a:r>
            <a:r>
              <a:rPr lang="en-US" sz="2600" dirty="0">
                <a:solidFill>
                  <a:schemeClr val="dk1"/>
                </a:solidFill>
                <a:latin typeface="Work Sans"/>
                <a:ea typeface="Work Sans"/>
                <a:cs typeface="Work Sans"/>
                <a:sym typeface="Work Sans"/>
              </a:rPr>
              <a:t>“Menu maker by </a:t>
            </a:r>
            <a:r>
              <a:rPr lang="en-US" sz="2600" dirty="0" err="1">
                <a:solidFill>
                  <a:schemeClr val="dk1"/>
                </a:solidFill>
                <a:latin typeface="Work Sans"/>
                <a:ea typeface="Work Sans"/>
                <a:cs typeface="Work Sans"/>
                <a:sym typeface="Work Sans"/>
              </a:rPr>
              <a:t>Qwenta</a:t>
            </a:r>
            <a:r>
              <a:rPr lang="en-US" sz="2600" dirty="0">
                <a:solidFill>
                  <a:schemeClr val="dk1"/>
                </a:solidFill>
                <a:latin typeface="Work Sans"/>
                <a:ea typeface="Work Sans"/>
                <a:cs typeface="Work Sans"/>
                <a:sym typeface="Work Sans"/>
              </a:rPr>
              <a: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est</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basée</a:t>
            </a:r>
            <a:r>
              <a:rPr lang="en-US" sz="2700" dirty="0">
                <a:solidFill>
                  <a:schemeClr val="dk1"/>
                </a:solidFill>
                <a:latin typeface="Work Sans"/>
                <a:ea typeface="Work Sans"/>
                <a:cs typeface="Work Sans"/>
                <a:sym typeface="Work Sans"/>
              </a:rPr>
              <a:t> sur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stratégie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moderne</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évolutive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intégrant</a:t>
            </a:r>
            <a:r>
              <a:rPr lang="en-US" sz="2700" dirty="0">
                <a:solidFill>
                  <a:schemeClr val="dk1"/>
                </a:solidFill>
                <a:latin typeface="Work Sans"/>
                <a:ea typeface="Work Sans"/>
                <a:cs typeface="Work Sans"/>
                <a:sym typeface="Work Sans"/>
              </a:rPr>
              <a:t> des technologies </a:t>
            </a:r>
            <a:r>
              <a:rPr lang="en-US" sz="2700" dirty="0" err="1">
                <a:solidFill>
                  <a:schemeClr val="dk1"/>
                </a:solidFill>
                <a:latin typeface="Work Sans"/>
                <a:ea typeface="Work Sans"/>
                <a:cs typeface="Work Sans"/>
                <a:sym typeface="Work Sans"/>
              </a:rPr>
              <a:t>solides</a:t>
            </a:r>
            <a:r>
              <a:rPr lang="en-US" sz="2700" dirty="0">
                <a:solidFill>
                  <a:schemeClr val="dk1"/>
                </a:solidFill>
                <a:latin typeface="Work Sans"/>
                <a:ea typeface="Work Sans"/>
                <a:cs typeface="Work Sans"/>
                <a:sym typeface="Work Sans"/>
              </a:rPr>
              <a:t> pour </a:t>
            </a:r>
            <a:r>
              <a:rPr lang="en-US" sz="2700" dirty="0" err="1">
                <a:solidFill>
                  <a:schemeClr val="dk1"/>
                </a:solidFill>
                <a:latin typeface="Work Sans"/>
                <a:ea typeface="Work Sans"/>
                <a:cs typeface="Work Sans"/>
                <a:sym typeface="Work Sans"/>
              </a:rPr>
              <a:t>garantir</a:t>
            </a:r>
            <a:r>
              <a:rPr lang="en-US" sz="2700" dirty="0">
                <a:solidFill>
                  <a:schemeClr val="dk1"/>
                </a:solidFill>
                <a:latin typeface="Work Sans"/>
                <a:ea typeface="Work Sans"/>
                <a:cs typeface="Work Sans"/>
                <a:sym typeface="Work Sans"/>
              </a:rPr>
              <a:t> la performance et la </a:t>
            </a:r>
            <a:r>
              <a:rPr lang="en-US" sz="2700" dirty="0" err="1">
                <a:solidFill>
                  <a:schemeClr val="dk1"/>
                </a:solidFill>
                <a:latin typeface="Work Sans"/>
                <a:ea typeface="Work Sans"/>
                <a:cs typeface="Work Sans"/>
                <a:sym typeface="Work Sans"/>
              </a:rPr>
              <a:t>sécurité</a:t>
            </a:r>
            <a:r>
              <a:rPr lang="en-US" sz="2700" dirty="0">
                <a:solidFill>
                  <a:schemeClr val="dk1"/>
                </a:solidFill>
                <a:latin typeface="Work Sans"/>
                <a:ea typeface="Work Sans"/>
                <a:cs typeface="Work Sans"/>
                <a:sym typeface="Work Sans"/>
              </a:rPr>
              <a:t>.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r>
              <a:rPr lang="en-US" sz="2700" dirty="0">
                <a:solidFill>
                  <a:schemeClr val="dk1"/>
                </a:solidFill>
                <a:latin typeface="Work Sans"/>
                <a:ea typeface="Work Sans"/>
                <a:cs typeface="Work Sans"/>
                <a:sym typeface="Work Sans"/>
              </a:rPr>
              <a:t>Avec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interface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dynamique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construite</a:t>
            </a:r>
            <a:r>
              <a:rPr lang="en-US" sz="2700" dirty="0">
                <a:solidFill>
                  <a:schemeClr val="dk1"/>
                </a:solidFill>
                <a:latin typeface="Work Sans"/>
                <a:ea typeface="Work Sans"/>
                <a:cs typeface="Work Sans"/>
                <a:sym typeface="Work Sans"/>
              </a:rPr>
              <a:t> sur React.js et Material-UI, et un back-end stable </a:t>
            </a:r>
            <a:r>
              <a:rPr lang="en-US" sz="2700" dirty="0" err="1">
                <a:solidFill>
                  <a:schemeClr val="dk1"/>
                </a:solidFill>
                <a:latin typeface="Work Sans"/>
                <a:ea typeface="Work Sans"/>
                <a:cs typeface="Work Sans"/>
                <a:sym typeface="Work Sans"/>
              </a:rPr>
              <a:t>propulsé</a:t>
            </a:r>
            <a:r>
              <a:rPr lang="en-US" sz="2700" dirty="0">
                <a:solidFill>
                  <a:schemeClr val="dk1"/>
                </a:solidFill>
                <a:latin typeface="Work Sans"/>
                <a:ea typeface="Work Sans"/>
                <a:cs typeface="Work Sans"/>
                <a:sym typeface="Work Sans"/>
              </a:rPr>
              <a:t> par Node.js et Express.js, soutenu par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base de données MongoDB, </a:t>
            </a:r>
            <a:r>
              <a:rPr lang="en-US" sz="2700" dirty="0" err="1">
                <a:solidFill>
                  <a:schemeClr val="dk1"/>
                </a:solidFill>
                <a:latin typeface="Work Sans"/>
                <a:ea typeface="Work Sans"/>
                <a:cs typeface="Work Sans"/>
                <a:sym typeface="Work Sans"/>
              </a:rPr>
              <a:t>cette</a:t>
            </a:r>
            <a:r>
              <a:rPr lang="en-US" sz="2700" dirty="0">
                <a:solidFill>
                  <a:schemeClr val="dk1"/>
                </a:solidFill>
                <a:latin typeface="Work Sans"/>
                <a:ea typeface="Work Sans"/>
                <a:cs typeface="Work Sans"/>
                <a:sym typeface="Work Sans"/>
              </a:rPr>
              <a:t> structure </a:t>
            </a:r>
            <a:r>
              <a:rPr lang="en-US" sz="2700" dirty="0" err="1">
                <a:solidFill>
                  <a:schemeClr val="dk1"/>
                </a:solidFill>
                <a:latin typeface="Work Sans"/>
                <a:ea typeface="Work Sans"/>
                <a:cs typeface="Work Sans"/>
                <a:sym typeface="Work Sans"/>
              </a:rPr>
              <a:t>offre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expérience</a:t>
            </a:r>
            <a:r>
              <a:rPr lang="en-US" sz="2700" dirty="0">
                <a:solidFill>
                  <a:schemeClr val="dk1"/>
                </a:solidFill>
                <a:latin typeface="Work Sans"/>
                <a:ea typeface="Work Sans"/>
                <a:cs typeface="Work Sans"/>
                <a:sym typeface="Work Sans"/>
              </a:rPr>
              <a:t> </a:t>
            </a:r>
            <a:r>
              <a:rPr lang="en-US" sz="2700" dirty="0" err="1">
                <a:solidFill>
                  <a:schemeClr val="dk1"/>
                </a:solidFill>
                <a:latin typeface="Work Sans"/>
                <a:ea typeface="Work Sans"/>
                <a:cs typeface="Work Sans"/>
                <a:sym typeface="Work Sans"/>
              </a:rPr>
              <a:t>utilisateur</a:t>
            </a:r>
            <a:r>
              <a:rPr lang="en-US" sz="2700" dirty="0">
                <a:solidFill>
                  <a:schemeClr val="dk1"/>
                </a:solidFill>
                <a:latin typeface="Work Sans"/>
                <a:ea typeface="Work Sans"/>
                <a:cs typeface="Work Sans"/>
                <a:sym typeface="Work Sans"/>
              </a:rPr>
              <a:t> sans </a:t>
            </a:r>
            <a:r>
              <a:rPr lang="en-US" sz="2700" dirty="0" err="1">
                <a:solidFill>
                  <a:schemeClr val="dk1"/>
                </a:solidFill>
                <a:latin typeface="Work Sans"/>
                <a:ea typeface="Work Sans"/>
                <a:cs typeface="Work Sans"/>
                <a:sym typeface="Work Sans"/>
              </a:rPr>
              <a:t>heurts</a:t>
            </a:r>
            <a:r>
              <a:rPr lang="en-US" sz="2700" dirty="0">
                <a:solidFill>
                  <a:schemeClr val="dk1"/>
                </a:solidFill>
                <a:latin typeface="Work Sans"/>
                <a:ea typeface="Work Sans"/>
                <a:cs typeface="Work Sans"/>
                <a:sym typeface="Work Sans"/>
              </a:rPr>
              <a:t> et </a:t>
            </a:r>
            <a:r>
              <a:rPr lang="en-US" sz="2700" dirty="0" err="1">
                <a:solidFill>
                  <a:schemeClr val="dk1"/>
                </a:solidFill>
                <a:latin typeface="Work Sans"/>
                <a:ea typeface="Work Sans"/>
                <a:cs typeface="Work Sans"/>
                <a:sym typeface="Work Sans"/>
              </a:rPr>
              <a:t>une</a:t>
            </a:r>
            <a:r>
              <a:rPr lang="en-US" sz="2700" dirty="0">
                <a:solidFill>
                  <a:schemeClr val="dk1"/>
                </a:solidFill>
                <a:latin typeface="Work Sans"/>
                <a:ea typeface="Work Sans"/>
                <a:cs typeface="Work Sans"/>
                <a:sym typeface="Work Sans"/>
              </a:rPr>
              <a:t> gestion </a:t>
            </a:r>
            <a:r>
              <a:rPr lang="en-US" sz="2700" dirty="0" err="1">
                <a:solidFill>
                  <a:schemeClr val="dk1"/>
                </a:solidFill>
                <a:latin typeface="Work Sans"/>
                <a:ea typeface="Work Sans"/>
                <a:cs typeface="Work Sans"/>
                <a:sym typeface="Work Sans"/>
              </a:rPr>
              <a:t>efficace</a:t>
            </a:r>
            <a:r>
              <a:rPr lang="en-US" sz="2700" dirty="0">
                <a:solidFill>
                  <a:schemeClr val="dk1"/>
                </a:solidFill>
                <a:latin typeface="Work Sans"/>
                <a:ea typeface="Work Sans"/>
                <a:cs typeface="Work Sans"/>
                <a:sym typeface="Work Sans"/>
              </a:rPr>
              <a:t> des données. </a:t>
            </a:r>
            <a:endParaRPr sz="27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l"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p:txBody>
      </p:sp>
      <p:sp>
        <p:nvSpPr>
          <p:cNvPr id="137" name="Google Shape;137;p17"/>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pic>
        <p:nvPicPr>
          <p:cNvPr id="138" name="Google Shape;138;p17"/>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39" name="Google Shape;139;p17"/>
          <p:cNvPicPr preferRelativeResize="0"/>
          <p:nvPr/>
        </p:nvPicPr>
        <p:blipFill>
          <a:blip r:embed="rId4">
            <a:alphaModFix/>
          </a:blip>
          <a:stretch>
            <a:fillRect/>
          </a:stretch>
        </p:blipFill>
        <p:spPr>
          <a:xfrm>
            <a:off x="2234547" y="2714197"/>
            <a:ext cx="2337450" cy="2337450"/>
          </a:xfrm>
          <a:prstGeom prst="rect">
            <a:avLst/>
          </a:prstGeom>
          <a:noFill/>
          <a:ln>
            <a:noFill/>
          </a:ln>
        </p:spPr>
      </p:pic>
      <p:pic>
        <p:nvPicPr>
          <p:cNvPr id="140" name="Google Shape;140;p17"/>
          <p:cNvPicPr preferRelativeResize="0"/>
          <p:nvPr/>
        </p:nvPicPr>
        <p:blipFill>
          <a:blip r:embed="rId5">
            <a:alphaModFix/>
          </a:blip>
          <a:stretch>
            <a:fillRect/>
          </a:stretch>
        </p:blipFill>
        <p:spPr>
          <a:xfrm>
            <a:off x="716325" y="6075075"/>
            <a:ext cx="8736575" cy="3744250"/>
          </a:xfrm>
          <a:prstGeom prst="rect">
            <a:avLst/>
          </a:prstGeom>
          <a:noFill/>
          <a:ln>
            <a:noFill/>
          </a:ln>
        </p:spPr>
      </p:pic>
      <p:sp>
        <p:nvSpPr>
          <p:cNvPr id="141" name="Google Shape;141;p17"/>
          <p:cNvSpPr txBox="1"/>
          <p:nvPr/>
        </p:nvSpPr>
        <p:spPr>
          <a:xfrm>
            <a:off x="9928350" y="6075075"/>
            <a:ext cx="7755600" cy="341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a:solidFill>
                  <a:schemeClr val="dk1"/>
                </a:solidFill>
                <a:latin typeface="Work Sans"/>
                <a:ea typeface="Work Sans"/>
                <a:cs typeface="Work Sans"/>
                <a:sym typeface="Work Sans"/>
              </a:rPr>
              <a:t>L'incorporation d'outils comme Passport.js et Nodemailer améliore la sécurité et les fonctionnalités du site, tandis que l'usage d'API externes, comme celles de Deliveroo et Instagram, élargit les options d'exportation et de partage des menus. Un équilibre délicat entre flexibilité, capacité d'évolution et optimisation des performances est maintenu.</a:t>
            </a:r>
            <a:endParaRPr sz="3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500"/>
                                        <p:tgtEl>
                                          <p:spTgt spid="1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animEffect transition="in" filter="fade">
                                      <p:cBhvr>
                                        <p:cTn id="13" dur="500"/>
                                        <p:tgtEl>
                                          <p:spTgt spid="141"/>
                                        </p:tgtEl>
                                      </p:cBhvr>
                                    </p:animEffect>
                                  </p:childTnLst>
                                </p:cTn>
                              </p:par>
                              <p:par>
                                <p:cTn id="14" presetID="10" presetClass="entr" presetSubtype="0" fill="hold" nodeType="with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p:nvPr/>
        </p:nvSpPr>
        <p:spPr>
          <a:xfrm>
            <a:off x="604050" y="2380825"/>
            <a:ext cx="17079900" cy="69675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8"/>
          <p:cNvSpPr/>
          <p:nvPr/>
        </p:nvSpPr>
        <p:spPr>
          <a:xfrm>
            <a:off x="716325" y="2278225"/>
            <a:ext cx="17079900" cy="69675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8"/>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Langages utilisés</a:t>
            </a:r>
            <a:endParaRPr b="1">
              <a:latin typeface="Epilogue"/>
              <a:ea typeface="Epilogue"/>
              <a:cs typeface="Epilogue"/>
              <a:sym typeface="Epilogue"/>
            </a:endParaRPr>
          </a:p>
        </p:txBody>
      </p:sp>
      <p:sp>
        <p:nvSpPr>
          <p:cNvPr id="149" name="Google Shape;149;p18"/>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50" name="Google Shape;150;p18"/>
          <p:cNvPicPr preferRelativeResize="0"/>
          <p:nvPr/>
        </p:nvPicPr>
        <p:blipFill>
          <a:blip r:embed="rId3">
            <a:alphaModFix/>
          </a:blip>
          <a:stretch>
            <a:fillRect/>
          </a:stretch>
        </p:blipFill>
        <p:spPr>
          <a:xfrm>
            <a:off x="0" y="0"/>
            <a:ext cx="1454400" cy="666550"/>
          </a:xfrm>
          <a:prstGeom prst="rect">
            <a:avLst/>
          </a:prstGeom>
          <a:noFill/>
          <a:ln>
            <a:noFill/>
          </a:ln>
        </p:spPr>
      </p:pic>
      <p:pic>
        <p:nvPicPr>
          <p:cNvPr id="151" name="Google Shape;151;p18"/>
          <p:cNvPicPr preferRelativeResize="0"/>
          <p:nvPr/>
        </p:nvPicPr>
        <p:blipFill>
          <a:blip r:embed="rId4">
            <a:alphaModFix/>
          </a:blip>
          <a:stretch>
            <a:fillRect/>
          </a:stretch>
        </p:blipFill>
        <p:spPr>
          <a:xfrm>
            <a:off x="13473206" y="2579169"/>
            <a:ext cx="3842450" cy="2157075"/>
          </a:xfrm>
          <a:prstGeom prst="rect">
            <a:avLst/>
          </a:prstGeom>
          <a:noFill/>
          <a:ln>
            <a:noFill/>
          </a:ln>
        </p:spPr>
      </p:pic>
      <p:pic>
        <p:nvPicPr>
          <p:cNvPr id="152" name="Google Shape;152;p18"/>
          <p:cNvPicPr preferRelativeResize="0"/>
          <p:nvPr/>
        </p:nvPicPr>
        <p:blipFill>
          <a:blip r:embed="rId5">
            <a:alphaModFix/>
          </a:blip>
          <a:stretch>
            <a:fillRect/>
          </a:stretch>
        </p:blipFill>
        <p:spPr>
          <a:xfrm>
            <a:off x="1679776" y="4045212"/>
            <a:ext cx="2679777" cy="2599975"/>
          </a:xfrm>
          <a:prstGeom prst="rect">
            <a:avLst/>
          </a:prstGeom>
          <a:noFill/>
          <a:ln>
            <a:noFill/>
          </a:ln>
        </p:spPr>
      </p:pic>
      <p:pic>
        <p:nvPicPr>
          <p:cNvPr id="153" name="Google Shape;153;p18"/>
          <p:cNvPicPr preferRelativeResize="0"/>
          <p:nvPr/>
        </p:nvPicPr>
        <p:blipFill>
          <a:blip r:embed="rId6">
            <a:alphaModFix/>
          </a:blip>
          <a:stretch>
            <a:fillRect/>
          </a:stretch>
        </p:blipFill>
        <p:spPr>
          <a:xfrm>
            <a:off x="1601549" y="7064700"/>
            <a:ext cx="3211824" cy="1806649"/>
          </a:xfrm>
          <a:prstGeom prst="rect">
            <a:avLst/>
          </a:prstGeom>
          <a:noFill/>
          <a:ln>
            <a:noFill/>
          </a:ln>
        </p:spPr>
      </p:pic>
      <p:pic>
        <p:nvPicPr>
          <p:cNvPr id="154" name="Google Shape;154;p18"/>
          <p:cNvPicPr preferRelativeResize="0"/>
          <p:nvPr/>
        </p:nvPicPr>
        <p:blipFill>
          <a:blip r:embed="rId7">
            <a:alphaModFix/>
          </a:blip>
          <a:stretch>
            <a:fillRect/>
          </a:stretch>
        </p:blipFill>
        <p:spPr>
          <a:xfrm>
            <a:off x="6154063" y="2828375"/>
            <a:ext cx="2847048" cy="2847048"/>
          </a:xfrm>
          <a:prstGeom prst="rect">
            <a:avLst/>
          </a:prstGeom>
          <a:noFill/>
          <a:ln>
            <a:noFill/>
          </a:ln>
        </p:spPr>
      </p:pic>
      <p:pic>
        <p:nvPicPr>
          <p:cNvPr id="155" name="Google Shape;155;p18"/>
          <p:cNvPicPr preferRelativeResize="0"/>
          <p:nvPr/>
        </p:nvPicPr>
        <p:blipFill>
          <a:blip r:embed="rId8">
            <a:alphaModFix/>
          </a:blip>
          <a:stretch>
            <a:fillRect/>
          </a:stretch>
        </p:blipFill>
        <p:spPr>
          <a:xfrm>
            <a:off x="6237700" y="6340628"/>
            <a:ext cx="2679775" cy="1822247"/>
          </a:xfrm>
          <a:prstGeom prst="rect">
            <a:avLst/>
          </a:prstGeom>
          <a:noFill/>
          <a:ln>
            <a:noFill/>
          </a:ln>
        </p:spPr>
      </p:pic>
      <p:pic>
        <p:nvPicPr>
          <p:cNvPr id="156" name="Google Shape;156;p18"/>
          <p:cNvPicPr preferRelativeResize="0"/>
          <p:nvPr/>
        </p:nvPicPr>
        <p:blipFill>
          <a:blip r:embed="rId9">
            <a:alphaModFix/>
          </a:blip>
          <a:stretch>
            <a:fillRect/>
          </a:stretch>
        </p:blipFill>
        <p:spPr>
          <a:xfrm>
            <a:off x="10296541" y="3187761"/>
            <a:ext cx="2232673" cy="2067761"/>
          </a:xfrm>
          <a:prstGeom prst="rect">
            <a:avLst/>
          </a:prstGeom>
          <a:noFill/>
          <a:ln>
            <a:noFill/>
          </a:ln>
        </p:spPr>
      </p:pic>
      <p:pic>
        <p:nvPicPr>
          <p:cNvPr id="158" name="Google Shape;158;p18"/>
          <p:cNvPicPr preferRelativeResize="0"/>
          <p:nvPr/>
        </p:nvPicPr>
        <p:blipFill>
          <a:blip r:embed="rId10">
            <a:alphaModFix/>
          </a:blip>
          <a:stretch>
            <a:fillRect/>
          </a:stretch>
        </p:blipFill>
        <p:spPr>
          <a:xfrm>
            <a:off x="13353003" y="7271602"/>
            <a:ext cx="4082861" cy="1392849"/>
          </a:xfrm>
          <a:prstGeom prst="rect">
            <a:avLst/>
          </a:prstGeom>
          <a:solidFill>
            <a:schemeClr val="lt1"/>
          </a:solidFill>
          <a:ln>
            <a:noFill/>
          </a:ln>
        </p:spPr>
      </p:pic>
      <p:pic>
        <p:nvPicPr>
          <p:cNvPr id="159" name="Google Shape;159;p18"/>
          <p:cNvPicPr preferRelativeResize="0"/>
          <p:nvPr/>
        </p:nvPicPr>
        <p:blipFill>
          <a:blip r:embed="rId11">
            <a:alphaModFix/>
          </a:blip>
          <a:stretch>
            <a:fillRect/>
          </a:stretch>
        </p:blipFill>
        <p:spPr>
          <a:xfrm>
            <a:off x="13475157" y="5016425"/>
            <a:ext cx="3525192" cy="1806651"/>
          </a:xfrm>
          <a:prstGeom prst="rect">
            <a:avLst/>
          </a:prstGeom>
          <a:noFill/>
          <a:ln>
            <a:noFill/>
          </a:ln>
        </p:spPr>
      </p:pic>
      <p:pic>
        <p:nvPicPr>
          <p:cNvPr id="160" name="Google Shape;160;p18"/>
          <p:cNvPicPr preferRelativeResize="0"/>
          <p:nvPr/>
        </p:nvPicPr>
        <p:blipFill>
          <a:blip r:embed="rId12">
            <a:alphaModFix/>
          </a:blip>
          <a:stretch>
            <a:fillRect/>
          </a:stretch>
        </p:blipFill>
        <p:spPr>
          <a:xfrm>
            <a:off x="1413750" y="2579174"/>
            <a:ext cx="3211827" cy="1188749"/>
          </a:xfrm>
          <a:prstGeom prst="rect">
            <a:avLst/>
          </a:prstGeom>
          <a:noFill/>
          <a:ln>
            <a:noFill/>
          </a:ln>
        </p:spPr>
      </p:pic>
      <p:pic>
        <p:nvPicPr>
          <p:cNvPr id="1026" name="Picture 2" descr="Material UI - The best framework for React?">
            <a:extLst>
              <a:ext uri="{FF2B5EF4-FFF2-40B4-BE49-F238E27FC236}">
                <a16:creationId xmlns:a16="http://schemas.microsoft.com/office/drawing/2014/main" id="{534649D7-DDBF-4632-7902-65FF90FF7D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96541" y="6887868"/>
            <a:ext cx="2232673" cy="16745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5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fade">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500"/>
                                        <p:tgtEl>
                                          <p:spTgt spid="1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animEffect transition="in" filter="fade">
                                      <p:cBhvr>
                                        <p:cTn id="27" dur="500"/>
                                        <p:tgtEl>
                                          <p:spTgt spid="1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gtEl>
                                        <p:attrNameLst>
                                          <p:attrName>style.visibility</p:attrName>
                                        </p:attrNameLst>
                                      </p:cBhvr>
                                      <p:to>
                                        <p:strVal val="visible"/>
                                      </p:to>
                                    </p:set>
                                    <p:animEffect transition="in" filter="fade">
                                      <p:cBhvr>
                                        <p:cTn id="32" dur="500"/>
                                        <p:tgtEl>
                                          <p:spTgt spid="1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500"/>
                                        <p:tgtEl>
                                          <p:spTgt spid="1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fade">
                                      <p:cBhvr>
                                        <p:cTn id="42" dur="500"/>
                                        <p:tgtEl>
                                          <p:spTgt spid="10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5"/>
                                        </p:tgtEl>
                                        <p:attrNameLst>
                                          <p:attrName>style.visibility</p:attrName>
                                        </p:attrNameLst>
                                      </p:cBhvr>
                                      <p:to>
                                        <p:strVal val="visible"/>
                                      </p:to>
                                    </p:set>
                                    <p:animEffect transition="in" filter="fade">
                                      <p:cBhvr>
                                        <p:cTn id="47" dur="500"/>
                                        <p:tgtEl>
                                          <p:spTgt spid="15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3"/>
                                        </p:tgtEl>
                                        <p:attrNameLst>
                                          <p:attrName>style.visibility</p:attrName>
                                        </p:attrNameLst>
                                      </p:cBhvr>
                                      <p:to>
                                        <p:strVal val="visible"/>
                                      </p:to>
                                    </p:set>
                                    <p:animEffect transition="in" filter="fade">
                                      <p:cBhvr>
                                        <p:cTn id="5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34;p17">
            <a:extLst>
              <a:ext uri="{FF2B5EF4-FFF2-40B4-BE49-F238E27FC236}">
                <a16:creationId xmlns:a16="http://schemas.microsoft.com/office/drawing/2014/main" id="{A514B1DA-1883-CACC-90AB-E01C88C6D7AD}"/>
              </a:ext>
            </a:extLst>
          </p:cNvPr>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 name="Espace réservé du numéro de diapositive 3">
            <a:extLst>
              <a:ext uri="{FF2B5EF4-FFF2-40B4-BE49-F238E27FC236}">
                <a16:creationId xmlns:a16="http://schemas.microsoft.com/office/drawing/2014/main" id="{C713425D-B6C7-4A91-E417-C7E01FA7403A}"/>
              </a:ext>
            </a:extLst>
          </p:cNvPr>
          <p:cNvSpPr>
            <a:spLocks noGrp="1"/>
          </p:cNvSpPr>
          <p:nvPr>
            <p:ph type="sldNum" idx="12"/>
          </p:nvPr>
        </p:nvSpPr>
        <p:spPr>
          <a:xfrm>
            <a:off x="0" y="9921875"/>
            <a:ext cx="2133600" cy="365125"/>
          </a:xfrm>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7" name="Google Shape;198;p22">
            <a:extLst>
              <a:ext uri="{FF2B5EF4-FFF2-40B4-BE49-F238E27FC236}">
                <a16:creationId xmlns:a16="http://schemas.microsoft.com/office/drawing/2014/main" id="{49AA7C64-0D7B-2678-48E2-26F5AF28C96A}"/>
              </a:ext>
            </a:extLst>
          </p:cNvPr>
          <p:cNvSpPr txBox="1"/>
          <p:nvPr/>
        </p:nvSpPr>
        <p:spPr>
          <a:xfrm>
            <a:off x="1021947" y="805261"/>
            <a:ext cx="16244100" cy="13849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 plan de communication</a:t>
            </a:r>
            <a:endParaRPr b="1" dirty="0">
              <a:latin typeface="Epilogue"/>
              <a:ea typeface="Epilogue"/>
              <a:cs typeface="Epilogue"/>
              <a:sym typeface="Epilogue"/>
            </a:endParaRPr>
          </a:p>
        </p:txBody>
      </p:sp>
      <p:sp>
        <p:nvSpPr>
          <p:cNvPr id="9" name="ZoneTexte 8">
            <a:extLst>
              <a:ext uri="{FF2B5EF4-FFF2-40B4-BE49-F238E27FC236}">
                <a16:creationId xmlns:a16="http://schemas.microsoft.com/office/drawing/2014/main" id="{6BB36C9B-1059-F34D-9FA5-8D71F51FF335}"/>
              </a:ext>
            </a:extLst>
          </p:cNvPr>
          <p:cNvSpPr txBox="1"/>
          <p:nvPr/>
        </p:nvSpPr>
        <p:spPr>
          <a:xfrm>
            <a:off x="6730025" y="5356277"/>
            <a:ext cx="9607947" cy="1384995"/>
          </a:xfrm>
          <a:prstGeom prst="rect">
            <a:avLst/>
          </a:prstGeom>
          <a:solidFill>
            <a:schemeClr val="bg1"/>
          </a:solidFill>
        </p:spPr>
        <p:txBody>
          <a:bodyPr wrap="square">
            <a:spAutoFit/>
          </a:bodyPr>
          <a:lstStyle/>
          <a:p>
            <a:pPr algn="ctr"/>
            <a:r>
              <a:rPr lang="fr-FR" sz="2800" b="1" dirty="0">
                <a:latin typeface="Inter Light"/>
              </a:rPr>
              <a:t>La fréquence des rendez-vous entre les deux entreprises : </a:t>
            </a:r>
          </a:p>
          <a:p>
            <a:pPr algn="ctr"/>
            <a:r>
              <a:rPr lang="fr-FR" sz="2800" dirty="0">
                <a:latin typeface="Inter Light"/>
              </a:rPr>
              <a:t>Toutes les deux semaines pour faire un point sur les avancées et vérifier que nous allons dans la bonne direction.</a:t>
            </a:r>
          </a:p>
        </p:txBody>
      </p:sp>
      <p:pic>
        <p:nvPicPr>
          <p:cNvPr id="2050" name="Picture 2" descr="A communication plan">
            <a:extLst>
              <a:ext uri="{FF2B5EF4-FFF2-40B4-BE49-F238E27FC236}">
                <a16:creationId xmlns:a16="http://schemas.microsoft.com/office/drawing/2014/main" id="{8DB62543-6028-9915-E71F-F88B0BEEB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443" y="3761042"/>
            <a:ext cx="4575464" cy="4575464"/>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169;p19">
            <a:extLst>
              <a:ext uri="{FF2B5EF4-FFF2-40B4-BE49-F238E27FC236}">
                <a16:creationId xmlns:a16="http://schemas.microsoft.com/office/drawing/2014/main" id="{91062DF4-A649-BBD4-087B-AFCE6449F2C3}"/>
              </a:ext>
            </a:extLst>
          </p:cNvPr>
          <p:cNvPicPr preferRelativeResize="0"/>
          <p:nvPr/>
        </p:nvPicPr>
        <p:blipFill>
          <a:blip r:embed="rId3">
            <a:alphaModFix/>
          </a:blip>
          <a:stretch>
            <a:fillRect/>
          </a:stretch>
        </p:blipFill>
        <p:spPr>
          <a:xfrm>
            <a:off x="0" y="0"/>
            <a:ext cx="1454400" cy="666550"/>
          </a:xfrm>
          <a:prstGeom prst="rect">
            <a:avLst/>
          </a:prstGeom>
          <a:noFill/>
          <a:ln>
            <a:noFill/>
          </a:ln>
        </p:spPr>
      </p:pic>
    </p:spTree>
    <p:extLst>
      <p:ext uri="{BB962C8B-B14F-4D97-AF65-F5344CB8AC3E}">
        <p14:creationId xmlns:p14="http://schemas.microsoft.com/office/powerpoint/2010/main" val="37545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7" name="Google Shape;187;p21"/>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88" name="Google Shape;188;p21"/>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a:solidFill>
                  <a:srgbClr val="0B1320"/>
                </a:solidFill>
                <a:latin typeface="Epilogue"/>
                <a:ea typeface="Epilogue"/>
                <a:cs typeface="Epilogue"/>
                <a:sym typeface="Epilogue"/>
              </a:rPr>
              <a:t>L’organisation</a:t>
            </a:r>
            <a:endParaRPr b="1">
              <a:latin typeface="Epilogue"/>
              <a:ea typeface="Epilogue"/>
              <a:cs typeface="Epilogue"/>
              <a:sym typeface="Epilogue"/>
            </a:endParaRPr>
          </a:p>
        </p:txBody>
      </p:sp>
      <p:sp>
        <p:nvSpPr>
          <p:cNvPr id="189" name="Google Shape;189;p21"/>
          <p:cNvSpPr txBox="1"/>
          <p:nvPr/>
        </p:nvSpPr>
        <p:spPr>
          <a:xfrm>
            <a:off x="1021950" y="2278100"/>
            <a:ext cx="167742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Team </a:t>
            </a:r>
            <a:r>
              <a:rPr lang="en-US" sz="2800" b="1" dirty="0" err="1">
                <a:solidFill>
                  <a:schemeClr val="dk1"/>
                </a:solidFill>
                <a:latin typeface="Work Sans"/>
                <a:ea typeface="Work Sans"/>
                <a:cs typeface="Work Sans"/>
                <a:sym typeface="Work Sans"/>
              </a:rPr>
              <a:t>Développement</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FrontEnd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1 </a:t>
            </a:r>
            <a:r>
              <a:rPr lang="en-US" sz="2800" dirty="0" err="1">
                <a:solidFill>
                  <a:schemeClr val="dk1"/>
                </a:solidFill>
                <a:latin typeface="Work Sans"/>
                <a:ea typeface="Work Sans"/>
                <a:cs typeface="Work Sans"/>
                <a:sym typeface="Work Sans"/>
              </a:rPr>
              <a:t>binômes</a:t>
            </a:r>
            <a:r>
              <a:rPr lang="en-US" sz="2800" dirty="0">
                <a:solidFill>
                  <a:schemeClr val="dk1"/>
                </a:solidFill>
                <a:latin typeface="Work Sans"/>
                <a:ea typeface="Work Sans"/>
                <a:cs typeface="Work Sans"/>
                <a:sym typeface="Work Sans"/>
              </a:rPr>
              <a:t> </a:t>
            </a:r>
            <a:r>
              <a:rPr lang="en-US" sz="2800" dirty="0" err="1">
                <a:solidFill>
                  <a:schemeClr val="dk1"/>
                </a:solidFill>
                <a:latin typeface="Work Sans"/>
                <a:ea typeface="Work Sans"/>
                <a:cs typeface="Work Sans"/>
                <a:sym typeface="Work Sans"/>
              </a:rPr>
              <a:t>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a:solidFill>
                  <a:schemeClr val="dk1"/>
                </a:solidFill>
                <a:latin typeface="Work Sans"/>
                <a:ea typeface="Work Sans"/>
                <a:cs typeface="Work Sans"/>
                <a:sym typeface="Work Sans"/>
              </a:rPr>
              <a:t>Temps </a:t>
            </a:r>
            <a:r>
              <a:rPr lang="en-US" sz="2800" b="1" dirty="0" err="1">
                <a:solidFill>
                  <a:schemeClr val="dk1"/>
                </a:solidFill>
                <a:latin typeface="Work Sans"/>
                <a:ea typeface="Work Sans"/>
                <a:cs typeface="Work Sans"/>
                <a:sym typeface="Work Sans"/>
              </a:rPr>
              <a:t>estimé</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Environ 3 à 4 </a:t>
            </a:r>
            <a:r>
              <a:rPr lang="en-US" sz="2800" dirty="0" err="1">
                <a:solidFill>
                  <a:schemeClr val="dk1"/>
                </a:solidFill>
                <a:latin typeface="Work Sans"/>
                <a:ea typeface="Work Sans"/>
                <a:cs typeface="Work Sans"/>
                <a:sym typeface="Work Sans"/>
              </a:rPr>
              <a:t>mois</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Avec des sprints de 2 </a:t>
            </a:r>
            <a:r>
              <a:rPr lang="en-US" sz="2800" dirty="0" err="1">
                <a:solidFill>
                  <a:schemeClr val="dk1"/>
                </a:solidFill>
                <a:latin typeface="Work Sans"/>
                <a:ea typeface="Work Sans"/>
                <a:cs typeface="Work Sans"/>
                <a:sym typeface="Work Sans"/>
              </a:rPr>
              <a:t>semaines</a:t>
            </a:r>
            <a:r>
              <a:rPr lang="en-US" sz="2800" dirty="0">
                <a:solidFill>
                  <a:schemeClr val="dk1"/>
                </a:solidFill>
                <a:latin typeface="Work Sans"/>
                <a:ea typeface="Work Sans"/>
                <a:cs typeface="Work Sans"/>
                <a:sym typeface="Work Sans"/>
              </a:rPr>
              <a:t>.</a:t>
            </a:r>
            <a:endParaRPr sz="2800" dirty="0">
              <a:solidFill>
                <a:schemeClr val="dk1"/>
              </a:solidFill>
              <a:latin typeface="Work Sans"/>
              <a:ea typeface="Work Sans"/>
              <a:cs typeface="Work Sans"/>
              <a:sym typeface="Work Sans"/>
            </a:endParaRPr>
          </a:p>
        </p:txBody>
      </p:sp>
      <p:sp>
        <p:nvSpPr>
          <p:cNvPr id="190" name="Google Shape;190;p21"/>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91" name="Google Shape;191;p21"/>
          <p:cNvPicPr preferRelativeResize="0"/>
          <p:nvPr/>
        </p:nvPicPr>
        <p:blipFill>
          <a:blip r:embed="rId3">
            <a:alphaModFix/>
          </a:blip>
          <a:stretch>
            <a:fillRect/>
          </a:stretch>
        </p:blipFill>
        <p:spPr>
          <a:xfrm>
            <a:off x="0" y="0"/>
            <a:ext cx="1454400" cy="666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p:nvPr/>
        </p:nvSpPr>
        <p:spPr>
          <a:xfrm>
            <a:off x="604050" y="2380825"/>
            <a:ext cx="17079900" cy="7541100"/>
          </a:xfrm>
          <a:prstGeom prst="rect">
            <a:avLst/>
          </a:prstGeom>
          <a:no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7" name="Google Shape;197;p22"/>
          <p:cNvSpPr/>
          <p:nvPr/>
        </p:nvSpPr>
        <p:spPr>
          <a:xfrm>
            <a:off x="716325" y="2278225"/>
            <a:ext cx="17079900" cy="7541100"/>
          </a:xfrm>
          <a:prstGeom prst="rect">
            <a:avLst/>
          </a:prstGeom>
          <a:solidFill>
            <a:schemeClr val="lt1"/>
          </a:solidFill>
          <a:ln w="9525" cap="flat" cmpd="sng">
            <a:solidFill>
              <a:srgbClr val="C5A07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98" name="Google Shape;198;p22"/>
          <p:cNvSpPr txBox="1"/>
          <p:nvPr/>
        </p:nvSpPr>
        <p:spPr>
          <a:xfrm>
            <a:off x="1021947" y="805261"/>
            <a:ext cx="16244100" cy="1154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7500" b="1" dirty="0">
                <a:solidFill>
                  <a:srgbClr val="0B1320"/>
                </a:solidFill>
                <a:latin typeface="Epilogue"/>
                <a:ea typeface="Epilogue"/>
                <a:cs typeface="Epilogue"/>
                <a:sym typeface="Epilogue"/>
              </a:rPr>
              <a:t>Les </a:t>
            </a:r>
            <a:r>
              <a:rPr lang="en-US" sz="7500" b="1" dirty="0" err="1">
                <a:solidFill>
                  <a:srgbClr val="0B1320"/>
                </a:solidFill>
                <a:latin typeface="Epilogue"/>
                <a:ea typeface="Epilogue"/>
                <a:cs typeface="Epilogue"/>
                <a:sym typeface="Epilogue"/>
              </a:rPr>
              <a:t>différents</a:t>
            </a:r>
            <a:r>
              <a:rPr lang="en-US" sz="7500" b="1" dirty="0">
                <a:solidFill>
                  <a:srgbClr val="0B1320"/>
                </a:solidFill>
                <a:latin typeface="Epilogue"/>
                <a:ea typeface="Epilogue"/>
                <a:cs typeface="Epilogue"/>
                <a:sym typeface="Epilogue"/>
              </a:rPr>
              <a:t> </a:t>
            </a:r>
            <a:r>
              <a:rPr lang="en-US" sz="7500" b="1" dirty="0" err="1">
                <a:solidFill>
                  <a:srgbClr val="0B1320"/>
                </a:solidFill>
                <a:latin typeface="Epilogue"/>
                <a:ea typeface="Epilogue"/>
                <a:cs typeface="Epilogue"/>
                <a:sym typeface="Epilogue"/>
              </a:rPr>
              <a:t>collaborateurs</a:t>
            </a:r>
            <a:endParaRPr b="1" dirty="0">
              <a:latin typeface="Epilogue"/>
              <a:ea typeface="Epilogue"/>
              <a:cs typeface="Epilogue"/>
              <a:sym typeface="Epilogue"/>
            </a:endParaRPr>
          </a:p>
        </p:txBody>
      </p:sp>
      <p:sp>
        <p:nvSpPr>
          <p:cNvPr id="199" name="Google Shape;199;p22"/>
          <p:cNvSpPr txBox="1"/>
          <p:nvPr/>
        </p:nvSpPr>
        <p:spPr>
          <a:xfrm>
            <a:off x="716325" y="2278225"/>
            <a:ext cx="7875600" cy="7541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Qwenta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John, chef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b="1" dirty="0" err="1">
                <a:solidFill>
                  <a:schemeClr val="dk1"/>
                </a:solidFill>
                <a:latin typeface="Work Sans"/>
                <a:ea typeface="Work Sans"/>
                <a:cs typeface="Work Sans"/>
                <a:sym typeface="Work Sans"/>
              </a:rPr>
              <a:t>Webgencia</a:t>
            </a:r>
            <a:endParaRPr sz="2800" b="1"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Issam, gestion de </a:t>
            </a:r>
            <a:r>
              <a:rPr lang="en-US" sz="2800" dirty="0" err="1">
                <a:solidFill>
                  <a:schemeClr val="dk1"/>
                </a:solidFill>
                <a:latin typeface="Work Sans"/>
                <a:ea typeface="Work Sans"/>
                <a:cs typeface="Work Sans"/>
                <a:sym typeface="Work Sans"/>
              </a:rPr>
              <a:t>projet</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Soufiane, product owner</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Backend</a:t>
            </a:r>
            <a:endParaRPr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a:solidFill>
                  <a:schemeClr val="dk1"/>
                </a:solidFill>
                <a:latin typeface="Work Sans"/>
                <a:ea typeface="Work Sans"/>
                <a:cs typeface="Work Sans"/>
                <a:sym typeface="Work Sans"/>
              </a:rPr>
              <a:t>Team </a:t>
            </a:r>
            <a:r>
              <a:rPr lang="en-US" sz="2800" dirty="0" err="1">
                <a:solidFill>
                  <a:schemeClr val="dk1"/>
                </a:solidFill>
                <a:latin typeface="Work Sans"/>
                <a:ea typeface="Work Sans"/>
                <a:cs typeface="Work Sans"/>
                <a:sym typeface="Work Sans"/>
              </a:rPr>
              <a:t>développement</a:t>
            </a:r>
            <a:r>
              <a:rPr lang="en-US" sz="2800" dirty="0">
                <a:solidFill>
                  <a:schemeClr val="dk1"/>
                </a:solidFill>
                <a:latin typeface="Work Sans"/>
                <a:ea typeface="Work Sans"/>
                <a:cs typeface="Work Sans"/>
                <a:sym typeface="Work Sans"/>
              </a:rPr>
              <a:t> – Frontend</a:t>
            </a:r>
          </a:p>
          <a:p>
            <a:pPr marL="0" lvl="0" indent="0" algn="ctr" rtl="0">
              <a:lnSpc>
                <a:spcPct val="115000"/>
              </a:lnSpc>
              <a:spcBef>
                <a:spcPts val="0"/>
              </a:spcBef>
              <a:spcAft>
                <a:spcPts val="0"/>
              </a:spcAft>
              <a:buNone/>
            </a:pPr>
            <a:endParaRPr lang="en-US" sz="2800" dirty="0">
              <a:solidFill>
                <a:schemeClr val="dk1"/>
              </a:solidFill>
              <a:latin typeface="Work Sans"/>
              <a:ea typeface="Work Sans"/>
              <a:cs typeface="Work Sans"/>
              <a:sym typeface="Work Sans"/>
            </a:endParaRPr>
          </a:p>
          <a:p>
            <a:pPr marL="0" lvl="0" indent="0" algn="ctr" rtl="0">
              <a:lnSpc>
                <a:spcPct val="115000"/>
              </a:lnSpc>
              <a:spcBef>
                <a:spcPts val="0"/>
              </a:spcBef>
              <a:spcAft>
                <a:spcPts val="0"/>
              </a:spcAft>
              <a:buNone/>
            </a:pPr>
            <a:r>
              <a:rPr lang="en-US" sz="2800" dirty="0" err="1">
                <a:solidFill>
                  <a:schemeClr val="dk1"/>
                </a:solidFill>
                <a:latin typeface="Work Sans"/>
                <a:ea typeface="Work Sans"/>
                <a:cs typeface="Work Sans"/>
                <a:sym typeface="Work Sans"/>
              </a:rPr>
              <a:t>Suivi</a:t>
            </a:r>
            <a:r>
              <a:rPr lang="en-US" sz="2800" dirty="0">
                <a:solidFill>
                  <a:schemeClr val="dk1"/>
                </a:solidFill>
                <a:latin typeface="Work Sans"/>
                <a:ea typeface="Work Sans"/>
                <a:cs typeface="Work Sans"/>
                <a:sym typeface="Work Sans"/>
              </a:rPr>
              <a:t> de </a:t>
            </a:r>
            <a:r>
              <a:rPr lang="en-US" sz="2800" dirty="0" err="1">
                <a:solidFill>
                  <a:schemeClr val="dk1"/>
                </a:solidFill>
                <a:latin typeface="Work Sans"/>
                <a:ea typeface="Work Sans"/>
                <a:cs typeface="Work Sans"/>
                <a:sym typeface="Work Sans"/>
              </a:rPr>
              <a:t>projet</a:t>
            </a:r>
            <a:r>
              <a:rPr lang="en-US" sz="2800" dirty="0">
                <a:solidFill>
                  <a:schemeClr val="dk1"/>
                </a:solidFill>
                <a:latin typeface="Work Sans"/>
                <a:ea typeface="Work Sans"/>
                <a:cs typeface="Work Sans"/>
                <a:sym typeface="Work Sans"/>
              </a:rPr>
              <a:t> avec Notion</a:t>
            </a:r>
            <a:endParaRPr sz="2800" dirty="0">
              <a:solidFill>
                <a:schemeClr val="dk1"/>
              </a:solidFill>
              <a:latin typeface="Work Sans"/>
              <a:ea typeface="Work Sans"/>
              <a:cs typeface="Work Sans"/>
              <a:sym typeface="Work Sans"/>
            </a:endParaRPr>
          </a:p>
        </p:txBody>
      </p:sp>
      <p:sp>
        <p:nvSpPr>
          <p:cNvPr id="200" name="Google Shape;200;p22"/>
          <p:cNvSpPr txBox="1">
            <a:spLocks noGrp="1"/>
          </p:cNvSpPr>
          <p:nvPr>
            <p:ph type="sldNum" idx="12"/>
          </p:nvPr>
        </p:nvSpPr>
        <p:spPr>
          <a:xfrm>
            <a:off x="0" y="9921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pic>
        <p:nvPicPr>
          <p:cNvPr id="201" name="Google Shape;201;p22"/>
          <p:cNvPicPr preferRelativeResize="0"/>
          <p:nvPr/>
        </p:nvPicPr>
        <p:blipFill>
          <a:blip r:embed="rId3">
            <a:alphaModFix/>
          </a:blip>
          <a:stretch>
            <a:fillRect/>
          </a:stretch>
        </p:blipFill>
        <p:spPr>
          <a:xfrm>
            <a:off x="0" y="0"/>
            <a:ext cx="1454400" cy="666550"/>
          </a:xfrm>
          <a:prstGeom prst="rect">
            <a:avLst/>
          </a:prstGeom>
          <a:noFill/>
          <a:ln>
            <a:noFill/>
          </a:ln>
        </p:spPr>
      </p:pic>
      <p:pic>
        <p:nvPicPr>
          <p:cNvPr id="202" name="Google Shape;202;p22"/>
          <p:cNvPicPr preferRelativeResize="0"/>
          <p:nvPr/>
        </p:nvPicPr>
        <p:blipFill>
          <a:blip r:embed="rId4">
            <a:alphaModFix/>
          </a:blip>
          <a:stretch>
            <a:fillRect/>
          </a:stretch>
        </p:blipFill>
        <p:spPr>
          <a:xfrm>
            <a:off x="9051575" y="3587650"/>
            <a:ext cx="7875600" cy="49222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827</Words>
  <Application>Microsoft Office PowerPoint</Application>
  <PresentationFormat>Personnalisé</PresentationFormat>
  <Paragraphs>104</Paragraphs>
  <Slides>12</Slides>
  <Notes>11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Montserrat</vt:lpstr>
      <vt:lpstr>Work Sans</vt:lpstr>
      <vt:lpstr>Arial</vt:lpstr>
      <vt:lpstr>Inter Light</vt:lpstr>
      <vt:lpstr>Calibri</vt:lpstr>
      <vt:lpstr>Epilogue</vt:lpstr>
      <vt:lpstr>Work Sans ExtraLight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Pierre Sourice</cp:lastModifiedBy>
  <cp:revision>7</cp:revision>
  <cp:lastPrinted>2024-03-15T13:43:40Z</cp:lastPrinted>
  <dcterms:modified xsi:type="dcterms:W3CDTF">2024-03-19T15:42:31Z</dcterms:modified>
</cp:coreProperties>
</file>