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94" d="100"/>
          <a:sy n="94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68961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STER_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STER_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STER_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STER_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STER_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pexels.com/?utm_source=magicslides.app&amp;utm_medium=presentation" TargetMode="Externa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exels.com/?utm_source=magicslides.app&amp;utm_medium=presentation" TargetMode="Externa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exels.com/?utm_source=magicslides.app&amp;utm_medium=presentation" TargetMode="External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4629150"/>
            <a:ext cx="9144000" cy="0"/>
          </a:xfrm>
          <a:prstGeom prst="line">
            <a:avLst/>
          </a:prstGeom>
          <a:noFill/>
          <a:ln w="12700">
            <a:solidFill>
              <a:srgbClr val="A9A9A9"/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914400" y="2314575"/>
            <a:ext cx="3657600" cy="274320"/>
          </a:xfrm>
          <a:prstGeom prst="rect">
            <a:avLst/>
          </a:prstGeom>
          <a:noFill/>
          <a:ln/>
        </p:spPr>
        <p:txBody>
          <a:bodyPr wrap="square" rtlCol="0" anchor="b"/>
          <a:lstStyle/>
          <a:p>
            <a:pPr marL="0" indent="0">
              <a:lnSpc>
                <a:spcPts val="3500"/>
              </a:lnSpc>
              <a:buNone/>
            </a:pPr>
            <a:r>
              <a:rPr lang="en-US" sz="3300" b="1" dirty="0">
                <a:solidFill>
                  <a:srgbClr val="17A33E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Navigating the COVID-19 Data Landscape</a:t>
            </a:r>
            <a:endParaRPr lang="en-US" sz="3300" dirty="0"/>
          </a:p>
        </p:txBody>
      </p:sp>
      <p:sp>
        <p:nvSpPr>
          <p:cNvPr id="5" name="Text 2"/>
          <p:cNvSpPr/>
          <p:nvPr/>
        </p:nvSpPr>
        <p:spPr>
          <a:xfrm>
            <a:off x="914400" y="2571750"/>
            <a:ext cx="3657600" cy="2743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Plus Jakarta Sans Light" pitchFamily="34" charset="0"/>
                <a:ea typeface="Plus Jakarta Sans Light" pitchFamily="34" charset="-122"/>
                <a:cs typeface="Plus Jakarta Sans Light" pitchFamily="34" charset="-120"/>
              </a:rPr>
              <a:t>A Comprehensive Insight into COVID-19 Trends and Modeling Techniques for Decision Makers</a:t>
            </a:r>
            <a:endParaRPr lang="en-US" sz="120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4960" y="462915"/>
            <a:ext cx="685800" cy="514350"/>
          </a:xfrm>
          <a:prstGeom prst="rect">
            <a:avLst/>
          </a:prstGeom>
        </p:spPr>
      </p:pic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2400" y="3651885"/>
            <a:ext cx="685800" cy="514350"/>
          </a:xfrm>
          <a:prstGeom prst="rect">
            <a:avLst/>
          </a:prstGeom>
        </p:spPr>
      </p:pic>
      <p:sp>
        <p:nvSpPr>
          <p:cNvPr id="8" name="Shape 3"/>
          <p:cNvSpPr/>
          <p:nvPr/>
        </p:nvSpPr>
        <p:spPr>
          <a:xfrm>
            <a:off x="5715000" y="720090"/>
            <a:ext cx="2377440" cy="318897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9" name="Image 3" descr="https://images.pexels.com/photos/9574487/pexels-photo-9574487.jpeg?auto=compress&amp;cs=tinysrgb&amp;fit=crop&amp;h=1200&amp;w=80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0720" y="771525"/>
            <a:ext cx="2286000" cy="3086100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457200" y="4732020"/>
            <a:ext cx="27432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Plus Jakarta Sans SemiBold" pitchFamily="34" charset="0"/>
                <a:ea typeface="Plus Jakarta Sans SemiBold" pitchFamily="34" charset="-122"/>
                <a:cs typeface="Plus Jakarta Sans SemiBold" pitchFamily="34" charset="-120"/>
              </a:rPr>
              <a:t>November 2024</a:t>
            </a:r>
            <a:endParaRPr lang="en-US" sz="1500" dirty="0"/>
          </a:p>
        </p:txBody>
      </p:sp>
      <p:sp>
        <p:nvSpPr>
          <p:cNvPr id="11" name="Text 5"/>
          <p:cNvSpPr/>
          <p:nvPr/>
        </p:nvSpPr>
        <p:spPr>
          <a:xfrm>
            <a:off x="5852160" y="3754755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800" u="sng" dirty="0">
                <a:solidFill>
                  <a:srgbClr val="FFFFFF"/>
                </a:solidFill>
                <a:hlinkClick r:id="rId6" tooltip="Pexe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Photo by Pexels</a:t>
            </a:r>
            <a:endParaRPr lang="en-US" sz="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57200" y="462915"/>
            <a:ext cx="82296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3200" b="1" dirty="0">
                <a:solidFill>
                  <a:srgbClr val="17A33E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Table of Contents</a:t>
            </a:r>
            <a:endParaRPr lang="en-US" sz="3200" dirty="0"/>
          </a:p>
        </p:txBody>
      </p:sp>
      <p:sp>
        <p:nvSpPr>
          <p:cNvPr id="4" name="Shape 1"/>
          <p:cNvSpPr/>
          <p:nvPr/>
        </p:nvSpPr>
        <p:spPr>
          <a:xfrm>
            <a:off x="731520" y="1285875"/>
            <a:ext cx="3474720" cy="514350"/>
          </a:xfrm>
          <a:prstGeom prst="roundRect">
            <a:avLst>
              <a:gd name="adj" fmla="val 88889"/>
            </a:avLst>
          </a:prstGeom>
          <a:solidFill>
            <a:srgbClr val="E8FFEF"/>
          </a:solidFill>
          <a:ln w="12700">
            <a:solidFill>
              <a:srgbClr val="17A33E"/>
            </a:solidFill>
            <a:prstDash val="solid"/>
          </a:ln>
        </p:spPr>
      </p:sp>
      <p:sp>
        <p:nvSpPr>
          <p:cNvPr id="5" name="Shape 2"/>
          <p:cNvSpPr/>
          <p:nvPr/>
        </p:nvSpPr>
        <p:spPr>
          <a:xfrm>
            <a:off x="594360" y="1337310"/>
            <a:ext cx="411480" cy="411480"/>
          </a:xfrm>
          <a:prstGeom prst="ellipse">
            <a:avLst/>
          </a:prstGeom>
          <a:solidFill>
            <a:srgbClr val="FFFFFF"/>
          </a:solidFill>
          <a:ln w="50800">
            <a:solidFill>
              <a:srgbClr val="FFFFFF"/>
            </a:solidFill>
            <a:prstDash val="solid"/>
          </a:ln>
        </p:spPr>
      </p:sp>
      <p:sp>
        <p:nvSpPr>
          <p:cNvPr id="6" name="Shape 3"/>
          <p:cNvSpPr/>
          <p:nvPr/>
        </p:nvSpPr>
        <p:spPr>
          <a:xfrm>
            <a:off x="640080" y="1388745"/>
            <a:ext cx="320040" cy="308610"/>
          </a:xfrm>
          <a:prstGeom prst="ellipse">
            <a:avLst/>
          </a:prstGeom>
          <a:solidFill>
            <a:srgbClr val="17A33E"/>
          </a:solidFill>
          <a:ln w="50800">
            <a:solidFill>
              <a:srgbClr val="17A33E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640080" y="1337310"/>
            <a:ext cx="365760" cy="4114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00" b="1" dirty="0">
                <a:solidFill>
                  <a:srgbClr val="FFFFFF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1</a:t>
            </a:r>
            <a:endParaRPr lang="en-US" sz="1400" dirty="0"/>
          </a:p>
        </p:txBody>
      </p:sp>
      <p:sp>
        <p:nvSpPr>
          <p:cNvPr id="8" name="Text 5"/>
          <p:cNvSpPr/>
          <p:nvPr/>
        </p:nvSpPr>
        <p:spPr>
          <a:xfrm>
            <a:off x="1097280" y="1337310"/>
            <a:ext cx="3200400" cy="4114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00" b="1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COVID-19 Data Insights</a:t>
            </a:r>
            <a:endParaRPr lang="en-US" sz="1400" dirty="0"/>
          </a:p>
        </p:txBody>
      </p:sp>
      <p:sp>
        <p:nvSpPr>
          <p:cNvPr id="9" name="Shape 6"/>
          <p:cNvSpPr/>
          <p:nvPr/>
        </p:nvSpPr>
        <p:spPr>
          <a:xfrm>
            <a:off x="731520" y="2057400"/>
            <a:ext cx="3474720" cy="514350"/>
          </a:xfrm>
          <a:prstGeom prst="roundRect">
            <a:avLst>
              <a:gd name="adj" fmla="val 88889"/>
            </a:avLst>
          </a:prstGeom>
          <a:solidFill>
            <a:srgbClr val="E8FFEF"/>
          </a:solidFill>
          <a:ln w="12700">
            <a:solidFill>
              <a:srgbClr val="17A33E"/>
            </a:solidFill>
            <a:prstDash val="solid"/>
          </a:ln>
        </p:spPr>
      </p:sp>
      <p:sp>
        <p:nvSpPr>
          <p:cNvPr id="10" name="Shape 7"/>
          <p:cNvSpPr/>
          <p:nvPr/>
        </p:nvSpPr>
        <p:spPr>
          <a:xfrm>
            <a:off x="594360" y="2108835"/>
            <a:ext cx="411480" cy="411480"/>
          </a:xfrm>
          <a:prstGeom prst="ellipse">
            <a:avLst/>
          </a:prstGeom>
          <a:solidFill>
            <a:srgbClr val="FFFFFF"/>
          </a:solidFill>
          <a:ln w="50800">
            <a:solidFill>
              <a:srgbClr val="FFFFFF"/>
            </a:solidFill>
            <a:prstDash val="solid"/>
          </a:ln>
        </p:spPr>
      </p:sp>
      <p:sp>
        <p:nvSpPr>
          <p:cNvPr id="11" name="Shape 8"/>
          <p:cNvSpPr/>
          <p:nvPr/>
        </p:nvSpPr>
        <p:spPr>
          <a:xfrm>
            <a:off x="640080" y="2160270"/>
            <a:ext cx="320040" cy="308610"/>
          </a:xfrm>
          <a:prstGeom prst="ellipse">
            <a:avLst/>
          </a:prstGeom>
          <a:solidFill>
            <a:srgbClr val="17A33E"/>
          </a:solidFill>
          <a:ln w="50800">
            <a:solidFill>
              <a:srgbClr val="17A33E"/>
            </a:solidFill>
            <a:prstDash val="solid"/>
          </a:ln>
        </p:spPr>
      </p:sp>
      <p:sp>
        <p:nvSpPr>
          <p:cNvPr id="12" name="Text 9"/>
          <p:cNvSpPr/>
          <p:nvPr/>
        </p:nvSpPr>
        <p:spPr>
          <a:xfrm>
            <a:off x="640080" y="2108835"/>
            <a:ext cx="365760" cy="4114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00" b="1" dirty="0">
                <a:solidFill>
                  <a:srgbClr val="FFFFFF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2</a:t>
            </a:r>
            <a:endParaRPr lang="en-US" sz="1400" dirty="0"/>
          </a:p>
        </p:txBody>
      </p:sp>
      <p:sp>
        <p:nvSpPr>
          <p:cNvPr id="13" name="Text 10"/>
          <p:cNvSpPr/>
          <p:nvPr/>
        </p:nvSpPr>
        <p:spPr>
          <a:xfrm>
            <a:off x="1097280" y="2108835"/>
            <a:ext cx="3200400" cy="4114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00" b="1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COVID-19 Dataset Metrics</a:t>
            </a:r>
            <a:endParaRPr lang="en-US" sz="1400" dirty="0"/>
          </a:p>
        </p:txBody>
      </p:sp>
      <p:sp>
        <p:nvSpPr>
          <p:cNvPr id="14" name="Shape 11"/>
          <p:cNvSpPr/>
          <p:nvPr/>
        </p:nvSpPr>
        <p:spPr>
          <a:xfrm>
            <a:off x="731520" y="2828925"/>
            <a:ext cx="3474720" cy="514350"/>
          </a:xfrm>
          <a:prstGeom prst="roundRect">
            <a:avLst>
              <a:gd name="adj" fmla="val 88889"/>
            </a:avLst>
          </a:prstGeom>
          <a:solidFill>
            <a:srgbClr val="E8FFEF"/>
          </a:solidFill>
          <a:ln w="12700">
            <a:solidFill>
              <a:srgbClr val="17A33E"/>
            </a:solidFill>
            <a:prstDash val="solid"/>
          </a:ln>
        </p:spPr>
      </p:sp>
      <p:sp>
        <p:nvSpPr>
          <p:cNvPr id="15" name="Shape 12"/>
          <p:cNvSpPr/>
          <p:nvPr/>
        </p:nvSpPr>
        <p:spPr>
          <a:xfrm>
            <a:off x="594360" y="2880360"/>
            <a:ext cx="411480" cy="411480"/>
          </a:xfrm>
          <a:prstGeom prst="ellipse">
            <a:avLst/>
          </a:prstGeom>
          <a:solidFill>
            <a:srgbClr val="FFFFFF"/>
          </a:solidFill>
          <a:ln w="50800">
            <a:solidFill>
              <a:srgbClr val="FFFFFF"/>
            </a:solidFill>
            <a:prstDash val="solid"/>
          </a:ln>
        </p:spPr>
      </p:sp>
      <p:sp>
        <p:nvSpPr>
          <p:cNvPr id="16" name="Shape 13"/>
          <p:cNvSpPr/>
          <p:nvPr/>
        </p:nvSpPr>
        <p:spPr>
          <a:xfrm>
            <a:off x="640080" y="2931795"/>
            <a:ext cx="320040" cy="308610"/>
          </a:xfrm>
          <a:prstGeom prst="ellipse">
            <a:avLst/>
          </a:prstGeom>
          <a:solidFill>
            <a:srgbClr val="17A33E"/>
          </a:solidFill>
          <a:ln w="50800">
            <a:solidFill>
              <a:srgbClr val="17A33E"/>
            </a:solidFill>
            <a:prstDash val="solid"/>
          </a:ln>
        </p:spPr>
      </p:sp>
      <p:sp>
        <p:nvSpPr>
          <p:cNvPr id="17" name="Text 14"/>
          <p:cNvSpPr/>
          <p:nvPr/>
        </p:nvSpPr>
        <p:spPr>
          <a:xfrm>
            <a:off x="640080" y="2880360"/>
            <a:ext cx="365760" cy="4114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00" b="1" dirty="0">
                <a:solidFill>
                  <a:srgbClr val="FFFFFF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3</a:t>
            </a:r>
            <a:endParaRPr lang="en-US" sz="1400" dirty="0"/>
          </a:p>
        </p:txBody>
      </p:sp>
      <p:sp>
        <p:nvSpPr>
          <p:cNvPr id="18" name="Text 15"/>
          <p:cNvSpPr/>
          <p:nvPr/>
        </p:nvSpPr>
        <p:spPr>
          <a:xfrm>
            <a:off x="1097280" y="2880360"/>
            <a:ext cx="3200400" cy="4114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00" b="1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Key Visualizations Overview</a:t>
            </a:r>
            <a:endParaRPr lang="en-US" sz="1400" dirty="0"/>
          </a:p>
        </p:txBody>
      </p:sp>
      <p:sp>
        <p:nvSpPr>
          <p:cNvPr id="19" name="Shape 16"/>
          <p:cNvSpPr/>
          <p:nvPr/>
        </p:nvSpPr>
        <p:spPr>
          <a:xfrm>
            <a:off x="731520" y="3600450"/>
            <a:ext cx="3474720" cy="514350"/>
          </a:xfrm>
          <a:prstGeom prst="roundRect">
            <a:avLst>
              <a:gd name="adj" fmla="val 88889"/>
            </a:avLst>
          </a:prstGeom>
          <a:solidFill>
            <a:srgbClr val="E8FFEF"/>
          </a:solidFill>
          <a:ln w="12700">
            <a:solidFill>
              <a:srgbClr val="17A33E"/>
            </a:solidFill>
            <a:prstDash val="solid"/>
          </a:ln>
        </p:spPr>
      </p:sp>
      <p:sp>
        <p:nvSpPr>
          <p:cNvPr id="20" name="Shape 17"/>
          <p:cNvSpPr/>
          <p:nvPr/>
        </p:nvSpPr>
        <p:spPr>
          <a:xfrm>
            <a:off x="594360" y="3651885"/>
            <a:ext cx="411480" cy="411480"/>
          </a:xfrm>
          <a:prstGeom prst="ellipse">
            <a:avLst/>
          </a:prstGeom>
          <a:solidFill>
            <a:srgbClr val="FFFFFF"/>
          </a:solidFill>
          <a:ln w="50800">
            <a:solidFill>
              <a:srgbClr val="FFFFFF"/>
            </a:solidFill>
            <a:prstDash val="solid"/>
          </a:ln>
        </p:spPr>
      </p:sp>
      <p:sp>
        <p:nvSpPr>
          <p:cNvPr id="21" name="Shape 18"/>
          <p:cNvSpPr/>
          <p:nvPr/>
        </p:nvSpPr>
        <p:spPr>
          <a:xfrm>
            <a:off x="640080" y="3703320"/>
            <a:ext cx="320040" cy="308610"/>
          </a:xfrm>
          <a:prstGeom prst="ellipse">
            <a:avLst/>
          </a:prstGeom>
          <a:solidFill>
            <a:srgbClr val="17A33E"/>
          </a:solidFill>
          <a:ln w="50800">
            <a:solidFill>
              <a:srgbClr val="17A33E"/>
            </a:solidFill>
            <a:prstDash val="solid"/>
          </a:ln>
        </p:spPr>
      </p:sp>
      <p:sp>
        <p:nvSpPr>
          <p:cNvPr id="22" name="Text 19"/>
          <p:cNvSpPr/>
          <p:nvPr/>
        </p:nvSpPr>
        <p:spPr>
          <a:xfrm>
            <a:off x="640080" y="3651885"/>
            <a:ext cx="365760" cy="4114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00" b="1" dirty="0">
                <a:solidFill>
                  <a:srgbClr val="FFFFFF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4</a:t>
            </a:r>
            <a:endParaRPr lang="en-US" sz="1400" dirty="0"/>
          </a:p>
        </p:txBody>
      </p:sp>
      <p:sp>
        <p:nvSpPr>
          <p:cNvPr id="23" name="Text 20"/>
          <p:cNvSpPr/>
          <p:nvPr/>
        </p:nvSpPr>
        <p:spPr>
          <a:xfrm>
            <a:off x="1097280" y="3651885"/>
            <a:ext cx="3200400" cy="4114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00" b="1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Case Growth Trends Analysis</a:t>
            </a:r>
            <a:endParaRPr lang="en-US" sz="1400" dirty="0"/>
          </a:p>
        </p:txBody>
      </p:sp>
      <p:sp>
        <p:nvSpPr>
          <p:cNvPr id="24" name="Shape 21"/>
          <p:cNvSpPr/>
          <p:nvPr/>
        </p:nvSpPr>
        <p:spPr>
          <a:xfrm>
            <a:off x="5029200" y="1285875"/>
            <a:ext cx="3474720" cy="514350"/>
          </a:xfrm>
          <a:prstGeom prst="roundRect">
            <a:avLst>
              <a:gd name="adj" fmla="val 88889"/>
            </a:avLst>
          </a:prstGeom>
          <a:solidFill>
            <a:srgbClr val="E8FFEF"/>
          </a:solidFill>
          <a:ln w="12700">
            <a:solidFill>
              <a:srgbClr val="17A33E"/>
            </a:solidFill>
            <a:prstDash val="solid"/>
          </a:ln>
        </p:spPr>
      </p:sp>
      <p:sp>
        <p:nvSpPr>
          <p:cNvPr id="25" name="Shape 22"/>
          <p:cNvSpPr/>
          <p:nvPr/>
        </p:nvSpPr>
        <p:spPr>
          <a:xfrm>
            <a:off x="4892040" y="1337310"/>
            <a:ext cx="411480" cy="411480"/>
          </a:xfrm>
          <a:prstGeom prst="ellipse">
            <a:avLst/>
          </a:prstGeom>
          <a:solidFill>
            <a:srgbClr val="FFFFFF"/>
          </a:solidFill>
          <a:ln w="50800">
            <a:solidFill>
              <a:srgbClr val="FFFFFF"/>
            </a:solidFill>
            <a:prstDash val="solid"/>
          </a:ln>
        </p:spPr>
      </p:sp>
      <p:sp>
        <p:nvSpPr>
          <p:cNvPr id="26" name="Shape 23"/>
          <p:cNvSpPr/>
          <p:nvPr/>
        </p:nvSpPr>
        <p:spPr>
          <a:xfrm>
            <a:off x="4937760" y="1388745"/>
            <a:ext cx="320040" cy="308610"/>
          </a:xfrm>
          <a:prstGeom prst="ellipse">
            <a:avLst/>
          </a:prstGeom>
          <a:solidFill>
            <a:srgbClr val="17A33E"/>
          </a:solidFill>
          <a:ln w="50800">
            <a:solidFill>
              <a:srgbClr val="17A33E"/>
            </a:solidFill>
            <a:prstDash val="solid"/>
          </a:ln>
        </p:spPr>
      </p:sp>
      <p:sp>
        <p:nvSpPr>
          <p:cNvPr id="27" name="Text 24"/>
          <p:cNvSpPr/>
          <p:nvPr/>
        </p:nvSpPr>
        <p:spPr>
          <a:xfrm>
            <a:off x="4937760" y="1337310"/>
            <a:ext cx="365760" cy="4114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00" b="1" dirty="0">
                <a:solidFill>
                  <a:srgbClr val="FFFFFF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5</a:t>
            </a:r>
            <a:endParaRPr lang="en-US" sz="1400" dirty="0"/>
          </a:p>
        </p:txBody>
      </p:sp>
      <p:sp>
        <p:nvSpPr>
          <p:cNvPr id="28" name="Text 25"/>
          <p:cNvSpPr/>
          <p:nvPr/>
        </p:nvSpPr>
        <p:spPr>
          <a:xfrm>
            <a:off x="5394960" y="1337310"/>
            <a:ext cx="3200400" cy="4114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00" b="1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Impact of Vaccination on Outcomes</a:t>
            </a:r>
            <a:endParaRPr lang="en-US"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514350"/>
            <a:ext cx="82296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lnSpc>
                <a:spcPts val="3500"/>
              </a:lnSpc>
              <a:buNone/>
            </a:pPr>
            <a:r>
              <a:rPr lang="en-US" sz="3300" b="1" dirty="0">
                <a:solidFill>
                  <a:srgbClr val="17A33E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COVID-19 Data Insights</a:t>
            </a:r>
            <a:endParaRPr lang="en-US" sz="330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640" y="1028700"/>
            <a:ext cx="1188720" cy="360045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457200" y="1697355"/>
            <a:ext cx="4572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01</a:t>
            </a:r>
            <a:endParaRPr lang="en-US" sz="1600" dirty="0"/>
          </a:p>
        </p:txBody>
      </p:sp>
      <p:sp>
        <p:nvSpPr>
          <p:cNvPr id="5" name="Text 2"/>
          <p:cNvSpPr/>
          <p:nvPr/>
        </p:nvSpPr>
        <p:spPr>
          <a:xfrm>
            <a:off x="4754880" y="1697355"/>
            <a:ext cx="4572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02</a:t>
            </a:r>
            <a:endParaRPr lang="en-US" sz="1600" dirty="0"/>
          </a:p>
        </p:txBody>
      </p:sp>
      <p:sp>
        <p:nvSpPr>
          <p:cNvPr id="6" name="Text 3"/>
          <p:cNvSpPr/>
          <p:nvPr/>
        </p:nvSpPr>
        <p:spPr>
          <a:xfrm>
            <a:off x="457200" y="2983230"/>
            <a:ext cx="4572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03</a:t>
            </a:r>
            <a:endParaRPr lang="en-US" sz="1600" dirty="0"/>
          </a:p>
        </p:txBody>
      </p:sp>
      <p:sp>
        <p:nvSpPr>
          <p:cNvPr id="7" name="Text 4"/>
          <p:cNvSpPr/>
          <p:nvPr/>
        </p:nvSpPr>
        <p:spPr>
          <a:xfrm>
            <a:off x="4754880" y="2983230"/>
            <a:ext cx="50292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04</a:t>
            </a:r>
            <a:endParaRPr lang="en-US" sz="1600" dirty="0"/>
          </a:p>
        </p:txBody>
      </p:sp>
      <p:sp>
        <p:nvSpPr>
          <p:cNvPr id="8" name="Text 5"/>
          <p:cNvSpPr/>
          <p:nvPr/>
        </p:nvSpPr>
        <p:spPr>
          <a:xfrm>
            <a:off x="1554480" y="1697355"/>
            <a:ext cx="292608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Project Overview</a:t>
            </a:r>
            <a:endParaRPr lang="en-US" sz="1600" dirty="0"/>
          </a:p>
        </p:txBody>
      </p:sp>
      <p:sp>
        <p:nvSpPr>
          <p:cNvPr id="9" name="Text 6"/>
          <p:cNvSpPr/>
          <p:nvPr/>
        </p:nvSpPr>
        <p:spPr>
          <a:xfrm>
            <a:off x="5852160" y="1697355"/>
            <a:ext cx="292608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Data Analysis Goals</a:t>
            </a:r>
            <a:endParaRPr lang="en-US" sz="1600" dirty="0"/>
          </a:p>
        </p:txBody>
      </p:sp>
      <p:sp>
        <p:nvSpPr>
          <p:cNvPr id="10" name="Text 7"/>
          <p:cNvSpPr/>
          <p:nvPr/>
        </p:nvSpPr>
        <p:spPr>
          <a:xfrm>
            <a:off x="1554480" y="2983230"/>
            <a:ext cx="292608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Python Libraries</a:t>
            </a:r>
            <a:endParaRPr lang="en-US" sz="1600" dirty="0"/>
          </a:p>
        </p:txBody>
      </p:sp>
      <p:sp>
        <p:nvSpPr>
          <p:cNvPr id="11" name="Text 8"/>
          <p:cNvSpPr/>
          <p:nvPr/>
        </p:nvSpPr>
        <p:spPr>
          <a:xfrm>
            <a:off x="5852160" y="2983230"/>
            <a:ext cx="292608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Global Impact</a:t>
            </a:r>
            <a:endParaRPr lang="en-US" sz="1600" dirty="0"/>
          </a:p>
        </p:txBody>
      </p:sp>
      <p:sp>
        <p:nvSpPr>
          <p:cNvPr id="12" name="Text 9"/>
          <p:cNvSpPr/>
          <p:nvPr/>
        </p:nvSpPr>
        <p:spPr>
          <a:xfrm>
            <a:off x="1554480" y="2057400"/>
            <a:ext cx="2926080" cy="2743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1500"/>
              </a:lnSpc>
              <a:buNone/>
            </a:pPr>
            <a:r>
              <a:rPr lang="en-US" sz="1000" dirty="0">
                <a:solidFill>
                  <a:srgbClr val="000000"/>
                </a:solidFill>
                <a:latin typeface="Plus Jakarta Sans Light" pitchFamily="34" charset="0"/>
                <a:ea typeface="Plus Jakarta Sans Light" pitchFamily="34" charset="-122"/>
                <a:cs typeface="Plus Jakarta Sans Light" pitchFamily="34" charset="-120"/>
              </a:rPr>
              <a:t>This project focuses on analyzing global COVID-19 datasets to uncover trends and insights. We will dive into various datasets to...</a:t>
            </a:r>
            <a:endParaRPr lang="en-US" sz="1000" dirty="0"/>
          </a:p>
        </p:txBody>
      </p:sp>
      <p:sp>
        <p:nvSpPr>
          <p:cNvPr id="13" name="Text 10"/>
          <p:cNvSpPr/>
          <p:nvPr/>
        </p:nvSpPr>
        <p:spPr>
          <a:xfrm>
            <a:off x="5852160" y="2057400"/>
            <a:ext cx="2926080" cy="2743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1500"/>
              </a:lnSpc>
              <a:buNone/>
            </a:pPr>
            <a:r>
              <a:rPr lang="en-US" sz="1000" dirty="0">
                <a:solidFill>
                  <a:srgbClr val="000000"/>
                </a:solidFill>
                <a:latin typeface="Plus Jakarta Sans Light" pitchFamily="34" charset="0"/>
                <a:ea typeface="Plus Jakarta Sans Light" pitchFamily="34" charset="-122"/>
                <a:cs typeface="Plus Jakarta Sans Light" pitchFamily="34" charset="-120"/>
              </a:rPr>
              <a:t>The main goal is to harness data analysis techniques to visualize and interpret the COVID-19 data. This includes identifying key...</a:t>
            </a:r>
            <a:endParaRPr lang="en-US" sz="1000" dirty="0"/>
          </a:p>
        </p:txBody>
      </p:sp>
      <p:sp>
        <p:nvSpPr>
          <p:cNvPr id="14" name="Text 11"/>
          <p:cNvSpPr/>
          <p:nvPr/>
        </p:nvSpPr>
        <p:spPr>
          <a:xfrm>
            <a:off x="1554480" y="3343275"/>
            <a:ext cx="2926080" cy="2743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1500"/>
              </a:lnSpc>
              <a:buNone/>
            </a:pPr>
            <a:r>
              <a:rPr lang="en-US" sz="1000" dirty="0">
                <a:solidFill>
                  <a:srgbClr val="000000"/>
                </a:solidFill>
                <a:latin typeface="Plus Jakarta Sans Light" pitchFamily="34" charset="0"/>
                <a:ea typeface="Plus Jakarta Sans Light" pitchFamily="34" charset="-122"/>
                <a:cs typeface="Plus Jakarta Sans Light" pitchFamily="34" charset="-120"/>
              </a:rPr>
              <a:t>Leveraging powerful Python libraries such as Pandas, Matplotlib, and Seaborn will enhance our analysis. These tools will help us manipulate...</a:t>
            </a:r>
            <a:endParaRPr lang="en-US" sz="1000" dirty="0"/>
          </a:p>
        </p:txBody>
      </p:sp>
      <p:sp>
        <p:nvSpPr>
          <p:cNvPr id="15" name="Text 12"/>
          <p:cNvSpPr/>
          <p:nvPr/>
        </p:nvSpPr>
        <p:spPr>
          <a:xfrm>
            <a:off x="5852160" y="3343275"/>
            <a:ext cx="2926080" cy="2743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1500"/>
              </a:lnSpc>
              <a:buNone/>
            </a:pPr>
            <a:r>
              <a:rPr lang="en-US" sz="1000" dirty="0">
                <a:solidFill>
                  <a:srgbClr val="000000"/>
                </a:solidFill>
                <a:latin typeface="Plus Jakarta Sans Light" pitchFamily="34" charset="0"/>
                <a:ea typeface="Plus Jakarta Sans Light" pitchFamily="34" charset="-122"/>
                <a:cs typeface="Plus Jakarta Sans Light" pitchFamily="34" charset="-120"/>
              </a:rPr>
              <a:t>Understanding the global impact of COVID-19 is crucial. This project aims to provide a comprehensive view of how the pandemic...</a:t>
            </a:r>
            <a:endParaRPr lang="en-US" sz="1000" dirty="0"/>
          </a:p>
        </p:txBody>
      </p:sp>
      <p:sp>
        <p:nvSpPr>
          <p:cNvPr id="16" name="Shape 13"/>
          <p:cNvSpPr/>
          <p:nvPr/>
        </p:nvSpPr>
        <p:spPr>
          <a:xfrm>
            <a:off x="914400" y="1851660"/>
            <a:ext cx="548640" cy="0"/>
          </a:xfrm>
          <a:prstGeom prst="line">
            <a:avLst/>
          </a:prstGeom>
          <a:noFill/>
          <a:ln w="12700">
            <a:solidFill>
              <a:srgbClr val="000000"/>
            </a:solidFill>
            <a:prstDash val="solid"/>
          </a:ln>
        </p:spPr>
      </p:sp>
      <p:sp>
        <p:nvSpPr>
          <p:cNvPr id="17" name="Shape 14"/>
          <p:cNvSpPr/>
          <p:nvPr/>
        </p:nvSpPr>
        <p:spPr>
          <a:xfrm>
            <a:off x="5212080" y="1851660"/>
            <a:ext cx="548640" cy="0"/>
          </a:xfrm>
          <a:prstGeom prst="line">
            <a:avLst/>
          </a:prstGeom>
          <a:noFill/>
          <a:ln w="12700">
            <a:solidFill>
              <a:srgbClr val="000000"/>
            </a:solidFill>
            <a:prstDash val="solid"/>
          </a:ln>
        </p:spPr>
      </p:sp>
      <p:sp>
        <p:nvSpPr>
          <p:cNvPr id="18" name="Shape 15"/>
          <p:cNvSpPr/>
          <p:nvPr/>
        </p:nvSpPr>
        <p:spPr>
          <a:xfrm>
            <a:off x="914400" y="3137535"/>
            <a:ext cx="548640" cy="0"/>
          </a:xfrm>
          <a:prstGeom prst="line">
            <a:avLst/>
          </a:prstGeom>
          <a:noFill/>
          <a:ln w="12700">
            <a:solidFill>
              <a:srgbClr val="000000"/>
            </a:solidFill>
            <a:prstDash val="solid"/>
          </a:ln>
        </p:spPr>
      </p:sp>
      <p:sp>
        <p:nvSpPr>
          <p:cNvPr id="19" name="Shape 16"/>
          <p:cNvSpPr/>
          <p:nvPr/>
        </p:nvSpPr>
        <p:spPr>
          <a:xfrm>
            <a:off x="5212080" y="3137535"/>
            <a:ext cx="548640" cy="0"/>
          </a:xfrm>
          <a:prstGeom prst="line">
            <a:avLst/>
          </a:prstGeom>
          <a:noFill/>
          <a:ln w="12700">
            <a:solidFill>
              <a:srgbClr val="000000"/>
            </a:solidFill>
            <a:prstDash val="solid"/>
          </a:ln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514350"/>
            <a:ext cx="82296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lnSpc>
                <a:spcPts val="3500"/>
              </a:lnSpc>
              <a:buNone/>
            </a:pPr>
            <a:r>
              <a:rPr lang="en-US" sz="3300" b="1" dirty="0">
                <a:solidFill>
                  <a:srgbClr val="17A33E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COVID-19 Dataset Metrics</a:t>
            </a:r>
            <a:endParaRPr lang="en-US" sz="3300" dirty="0"/>
          </a:p>
        </p:txBody>
      </p:sp>
      <p:sp>
        <p:nvSpPr>
          <p:cNvPr id="3" name="Text 1"/>
          <p:cNvSpPr/>
          <p:nvPr/>
        </p:nvSpPr>
        <p:spPr>
          <a:xfrm>
            <a:off x="457200" y="1183005"/>
            <a:ext cx="4572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01</a:t>
            </a:r>
            <a:endParaRPr lang="en-US" sz="1600" dirty="0"/>
          </a:p>
        </p:txBody>
      </p:sp>
      <p:sp>
        <p:nvSpPr>
          <p:cNvPr id="4" name="Text 2"/>
          <p:cNvSpPr/>
          <p:nvPr/>
        </p:nvSpPr>
        <p:spPr>
          <a:xfrm>
            <a:off x="3474720" y="1183005"/>
            <a:ext cx="4572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02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457200" y="2983230"/>
            <a:ext cx="4572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03</a:t>
            </a:r>
            <a:endParaRPr lang="en-US" sz="1600" dirty="0"/>
          </a:p>
        </p:txBody>
      </p:sp>
      <p:sp>
        <p:nvSpPr>
          <p:cNvPr id="6" name="Text 4"/>
          <p:cNvSpPr/>
          <p:nvPr/>
        </p:nvSpPr>
        <p:spPr>
          <a:xfrm>
            <a:off x="3474720" y="2983230"/>
            <a:ext cx="50292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04</a:t>
            </a:r>
            <a:endParaRPr lang="en-US" sz="1600" dirty="0"/>
          </a:p>
        </p:txBody>
      </p:sp>
      <p:sp>
        <p:nvSpPr>
          <p:cNvPr id="7" name="Text 5"/>
          <p:cNvSpPr/>
          <p:nvPr/>
        </p:nvSpPr>
        <p:spPr>
          <a:xfrm>
            <a:off x="1371600" y="1183005"/>
            <a:ext cx="292608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Data Overview</a:t>
            </a:r>
            <a:endParaRPr lang="en-US" sz="1600" dirty="0"/>
          </a:p>
        </p:txBody>
      </p:sp>
      <p:sp>
        <p:nvSpPr>
          <p:cNvPr id="8" name="Text 6"/>
          <p:cNvSpPr/>
          <p:nvPr/>
        </p:nvSpPr>
        <p:spPr>
          <a:xfrm>
            <a:off x="4389120" y="1183005"/>
            <a:ext cx="292608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Key Indicators</a:t>
            </a:r>
            <a:endParaRPr lang="en-US" sz="1600" dirty="0"/>
          </a:p>
        </p:txBody>
      </p:sp>
      <p:sp>
        <p:nvSpPr>
          <p:cNvPr id="9" name="Text 7"/>
          <p:cNvSpPr/>
          <p:nvPr/>
        </p:nvSpPr>
        <p:spPr>
          <a:xfrm>
            <a:off x="1371600" y="2983230"/>
            <a:ext cx="292608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Data Sources</a:t>
            </a:r>
            <a:endParaRPr lang="en-US" sz="1600" dirty="0"/>
          </a:p>
        </p:txBody>
      </p:sp>
      <p:sp>
        <p:nvSpPr>
          <p:cNvPr id="10" name="Text 8"/>
          <p:cNvSpPr/>
          <p:nvPr/>
        </p:nvSpPr>
        <p:spPr>
          <a:xfrm>
            <a:off x="4389120" y="2983230"/>
            <a:ext cx="292608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Analysis Techniques</a:t>
            </a:r>
            <a:endParaRPr lang="en-US" sz="1600" dirty="0"/>
          </a:p>
        </p:txBody>
      </p:sp>
      <p:sp>
        <p:nvSpPr>
          <p:cNvPr id="11" name="Text 9"/>
          <p:cNvSpPr/>
          <p:nvPr/>
        </p:nvSpPr>
        <p:spPr>
          <a:xfrm>
            <a:off x="1371600" y="1543050"/>
            <a:ext cx="1828800" cy="2743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1500"/>
              </a:lnSpc>
              <a:buNone/>
            </a:pPr>
            <a:r>
              <a:rPr lang="en-US" sz="1000" dirty="0">
                <a:solidFill>
                  <a:srgbClr val="000000"/>
                </a:solidFill>
                <a:latin typeface="Plus Jakarta Sans Light" pitchFamily="34" charset="0"/>
                <a:ea typeface="Plus Jakarta Sans Light" pitchFamily="34" charset="-122"/>
                <a:cs typeface="Plus Jakarta Sans Light" pitchFamily="34" charset="-120"/>
              </a:rPr>
              <a:t>The COVID-19 dataset comprises various metrics including case counts, recovery rates, and mortality data. Each metric facilitates detailed...</a:t>
            </a:r>
            <a:endParaRPr lang="en-US" sz="1000" dirty="0"/>
          </a:p>
        </p:txBody>
      </p:sp>
      <p:sp>
        <p:nvSpPr>
          <p:cNvPr id="12" name="Text 10"/>
          <p:cNvSpPr/>
          <p:nvPr/>
        </p:nvSpPr>
        <p:spPr>
          <a:xfrm>
            <a:off x="4389120" y="1543050"/>
            <a:ext cx="1828800" cy="2743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1500"/>
              </a:lnSpc>
              <a:buNone/>
            </a:pPr>
            <a:r>
              <a:rPr lang="en-US" sz="1000" dirty="0">
                <a:solidFill>
                  <a:srgbClr val="000000"/>
                </a:solidFill>
                <a:latin typeface="Plus Jakarta Sans Light" pitchFamily="34" charset="0"/>
                <a:ea typeface="Plus Jakarta Sans Light" pitchFamily="34" charset="-122"/>
                <a:cs typeface="Plus Jakarta Sans Light" pitchFamily="34" charset="-120"/>
              </a:rPr>
              <a:t>Key indicators such as daily reported cases, hospitalizations, and vaccination rates provide critical insights into the pandemic's status....</a:t>
            </a:r>
            <a:endParaRPr lang="en-US" sz="1000" dirty="0"/>
          </a:p>
        </p:txBody>
      </p:sp>
      <p:sp>
        <p:nvSpPr>
          <p:cNvPr id="13" name="Text 11"/>
          <p:cNvSpPr/>
          <p:nvPr/>
        </p:nvSpPr>
        <p:spPr>
          <a:xfrm>
            <a:off x="1371600" y="3343275"/>
            <a:ext cx="1828800" cy="2743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1500"/>
              </a:lnSpc>
              <a:buNone/>
            </a:pPr>
            <a:r>
              <a:rPr lang="en-US" sz="1000" dirty="0">
                <a:solidFill>
                  <a:srgbClr val="000000"/>
                </a:solidFill>
                <a:latin typeface="Plus Jakarta Sans Light" pitchFamily="34" charset="0"/>
                <a:ea typeface="Plus Jakarta Sans Light" pitchFamily="34" charset="-122"/>
                <a:cs typeface="Plus Jakarta Sans Light" pitchFamily="34" charset="-120"/>
              </a:rPr>
              <a:t>Data sources for the COVID-19 dataset include the World Health Organization, CDC, and Johns Hopkins University. These reputable...</a:t>
            </a:r>
            <a:endParaRPr lang="en-US" sz="1000" dirty="0"/>
          </a:p>
        </p:txBody>
      </p:sp>
      <p:sp>
        <p:nvSpPr>
          <p:cNvPr id="14" name="Text 12"/>
          <p:cNvSpPr/>
          <p:nvPr/>
        </p:nvSpPr>
        <p:spPr>
          <a:xfrm>
            <a:off x="4389120" y="3343275"/>
            <a:ext cx="1828800" cy="2743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1500"/>
              </a:lnSpc>
              <a:buNone/>
            </a:pPr>
            <a:r>
              <a:rPr lang="en-US" sz="1000" dirty="0">
                <a:solidFill>
                  <a:srgbClr val="000000"/>
                </a:solidFill>
                <a:latin typeface="Plus Jakarta Sans Light" pitchFamily="34" charset="0"/>
                <a:ea typeface="Plus Jakarta Sans Light" pitchFamily="34" charset="-122"/>
                <a:cs typeface="Plus Jakarta Sans Light" pitchFamily="34" charset="-120"/>
              </a:rPr>
              <a:t>Analysis techniques for COVID-19 data include time series analysis, regression modeling, and visualization techniques. These methods help identify...</a:t>
            </a:r>
            <a:endParaRPr lang="en-US" sz="1000" dirty="0"/>
          </a:p>
        </p:txBody>
      </p:sp>
      <p:sp>
        <p:nvSpPr>
          <p:cNvPr id="15" name="Shape 13"/>
          <p:cNvSpPr/>
          <p:nvPr/>
        </p:nvSpPr>
        <p:spPr>
          <a:xfrm>
            <a:off x="914400" y="1337310"/>
            <a:ext cx="365760" cy="0"/>
          </a:xfrm>
          <a:prstGeom prst="line">
            <a:avLst/>
          </a:prstGeom>
          <a:noFill/>
          <a:ln w="12700">
            <a:solidFill>
              <a:srgbClr val="000000"/>
            </a:solidFill>
            <a:prstDash val="solid"/>
          </a:ln>
        </p:spPr>
      </p:sp>
      <p:sp>
        <p:nvSpPr>
          <p:cNvPr id="16" name="Shape 14"/>
          <p:cNvSpPr/>
          <p:nvPr/>
        </p:nvSpPr>
        <p:spPr>
          <a:xfrm>
            <a:off x="3931920" y="1337310"/>
            <a:ext cx="365760" cy="0"/>
          </a:xfrm>
          <a:prstGeom prst="line">
            <a:avLst/>
          </a:prstGeom>
          <a:noFill/>
          <a:ln w="12700">
            <a:solidFill>
              <a:srgbClr val="000000"/>
            </a:solidFill>
            <a:prstDash val="solid"/>
          </a:ln>
        </p:spPr>
      </p:sp>
      <p:sp>
        <p:nvSpPr>
          <p:cNvPr id="17" name="Shape 15"/>
          <p:cNvSpPr/>
          <p:nvPr/>
        </p:nvSpPr>
        <p:spPr>
          <a:xfrm>
            <a:off x="914400" y="3137535"/>
            <a:ext cx="365760" cy="0"/>
          </a:xfrm>
          <a:prstGeom prst="line">
            <a:avLst/>
          </a:prstGeom>
          <a:noFill/>
          <a:ln w="12700">
            <a:solidFill>
              <a:srgbClr val="000000"/>
            </a:solidFill>
            <a:prstDash val="solid"/>
          </a:ln>
        </p:spPr>
      </p:sp>
      <p:sp>
        <p:nvSpPr>
          <p:cNvPr id="18" name="Shape 16"/>
          <p:cNvSpPr/>
          <p:nvPr/>
        </p:nvSpPr>
        <p:spPr>
          <a:xfrm>
            <a:off x="3931920" y="3137535"/>
            <a:ext cx="365760" cy="0"/>
          </a:xfrm>
          <a:prstGeom prst="line">
            <a:avLst/>
          </a:prstGeom>
          <a:noFill/>
          <a:ln w="12700">
            <a:solidFill>
              <a:srgbClr val="000000"/>
            </a:solidFill>
            <a:prstDash val="solid"/>
          </a:ln>
        </p:spPr>
      </p:sp>
      <p:sp>
        <p:nvSpPr>
          <p:cNvPr id="19" name="Shape 17"/>
          <p:cNvSpPr/>
          <p:nvPr/>
        </p:nvSpPr>
        <p:spPr>
          <a:xfrm>
            <a:off x="7086600" y="1388745"/>
            <a:ext cx="1920240" cy="2931795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20" name="Image 0" descr="https://images.pexels.com/photos/259006/pexels-photo-259006.jpeg?auto=compress&amp;cs=tinysrgb&amp;fit=crop&amp;h=1200&amp;w=80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2320" y="1440180"/>
            <a:ext cx="1828800" cy="2828925"/>
          </a:xfrm>
          <a:prstGeom prst="rect">
            <a:avLst/>
          </a:prstGeom>
        </p:spPr>
      </p:pic>
      <p:sp>
        <p:nvSpPr>
          <p:cNvPr id="21" name="Text 18"/>
          <p:cNvSpPr/>
          <p:nvPr/>
        </p:nvSpPr>
        <p:spPr>
          <a:xfrm>
            <a:off x="7315200" y="3754755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800" u="sng" dirty="0">
                <a:solidFill>
                  <a:srgbClr val="FFFFFF"/>
                </a:solidFill>
                <a:hlinkClick r:id="rId5" tooltip="Pexe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Photo by Pexels</a:t>
            </a:r>
            <a:endParaRPr lang="en-US" sz="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668655"/>
            <a:ext cx="82296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lnSpc>
                <a:spcPts val="3500"/>
              </a:lnSpc>
              <a:buNone/>
            </a:pPr>
            <a:r>
              <a:rPr lang="en-US" sz="3300" b="1" dirty="0">
                <a:solidFill>
                  <a:srgbClr val="17A33E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Key Visualizations Overview</a:t>
            </a:r>
            <a:endParaRPr lang="en-US" sz="3300" dirty="0"/>
          </a:p>
        </p:txBody>
      </p:sp>
      <p:sp>
        <p:nvSpPr>
          <p:cNvPr id="3" name="Text 1"/>
          <p:cNvSpPr/>
          <p:nvPr/>
        </p:nvSpPr>
        <p:spPr>
          <a:xfrm>
            <a:off x="457200" y="1285875"/>
            <a:ext cx="5943600" cy="27432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lnSpc>
                <a:spcPts val="2000"/>
              </a:lnSpc>
              <a:spcAft>
                <a:spcPts val="1200"/>
              </a:spcAft>
              <a:buSzPct val="100000"/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  <a:latin typeface="Plus Jakarta Sans Light" pitchFamily="34" charset="0"/>
                <a:ea typeface="Plus Jakarta Sans Light" pitchFamily="34" charset="-122"/>
                <a:cs typeface="Plus Jakarta Sans Light" pitchFamily="34" charset="-120"/>
              </a:rPr>
              <a:t>Explore major visual trends in COVID-19 case growth across different regions, showcasing how rapidly the virus spread during peak times. Understanding these trends helps in managing future outbreaks effectively.</a:t>
            </a:r>
            <a:endParaRPr lang="en-US" sz="1200" dirty="0"/>
          </a:p>
          <a:p>
            <a:pPr marL="342900" indent="-342900">
              <a:lnSpc>
                <a:spcPts val="2000"/>
              </a:lnSpc>
              <a:spcAft>
                <a:spcPts val="1200"/>
              </a:spcAft>
              <a:buSzPct val="100000"/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  <a:latin typeface="Plus Jakarta Sans Light" pitchFamily="34" charset="0"/>
                <a:ea typeface="Plus Jakarta Sans Light" pitchFamily="34" charset="-122"/>
                <a:cs typeface="Plus Jakarta Sans Light" pitchFamily="34" charset="-120"/>
              </a:rPr>
              <a:t>Delve into the geographic distribution of cases, highlighting areas with high transmission rates. This information is crucial for public health strategies, resource allocation, and targeted interventions in specific regions.</a:t>
            </a:r>
            <a:endParaRPr lang="en-US" sz="1200" dirty="0"/>
          </a:p>
          <a:p>
            <a:pPr marL="342900" indent="-342900">
              <a:lnSpc>
                <a:spcPts val="2000"/>
              </a:lnSpc>
              <a:spcAft>
                <a:spcPts val="1200"/>
              </a:spcAft>
              <a:buSzPct val="100000"/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  <a:latin typeface="Plus Jakarta Sans Light" pitchFamily="34" charset="0"/>
                <a:ea typeface="Plus Jakarta Sans Light" pitchFamily="34" charset="-122"/>
                <a:cs typeface="Plus Jakarta Sans Light" pitchFamily="34" charset="-120"/>
              </a:rPr>
              <a:t>Analyze the impact of vaccination efforts through visual data representation. Clear graphics illustrate how vaccination rates correlate with a decrease in case numbers, emphasizing the importance of immunization.</a:t>
            </a:r>
            <a:endParaRPr lang="en-US" sz="1200" dirty="0"/>
          </a:p>
          <a:p>
            <a:pPr marL="342900" indent="-342900">
              <a:lnSpc>
                <a:spcPts val="2000"/>
              </a:lnSpc>
              <a:spcAft>
                <a:spcPts val="1200"/>
              </a:spcAft>
              <a:buSzPct val="100000"/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  <a:latin typeface="Plus Jakarta Sans Light" pitchFamily="34" charset="0"/>
                <a:ea typeface="Plus Jakarta Sans Light" pitchFamily="34" charset="-122"/>
                <a:cs typeface="Plus Jakarta Sans Light" pitchFamily="34" charset="-120"/>
              </a:rPr>
              <a:t>Review dynamic charts and infographics that capture the timeline of case growth, vaccination milestones, and geographic hotspots. This visual storytelling enhances understanding of the pandemic's trajectory and response efforts.</a:t>
            </a:r>
            <a:endParaRPr lang="en-US" sz="1200" dirty="0"/>
          </a:p>
        </p:txBody>
      </p:sp>
      <p:sp>
        <p:nvSpPr>
          <p:cNvPr id="4" name="Shape 2"/>
          <p:cNvSpPr/>
          <p:nvPr/>
        </p:nvSpPr>
        <p:spPr>
          <a:xfrm>
            <a:off x="7086600" y="1388745"/>
            <a:ext cx="1920240" cy="2931795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5" name="Image 0" descr="https://images.pexels.com/photos/6801646/pexels-photo-6801646.jpeg?auto=compress&amp;cs=tinysrgb&amp;fit=crop&amp;h=1200&amp;w=80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2320" y="1440180"/>
            <a:ext cx="1828800" cy="2828925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7315200" y="3754755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800" u="sng" dirty="0">
                <a:solidFill>
                  <a:srgbClr val="FFFFFF"/>
                </a:solidFill>
                <a:hlinkClick r:id="rId5" tooltip="Pexe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Photo by Pexels</a:t>
            </a:r>
            <a:endParaRPr lang="en-US" sz="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668655"/>
            <a:ext cx="82296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lnSpc>
                <a:spcPts val="3500"/>
              </a:lnSpc>
              <a:buNone/>
            </a:pPr>
            <a:r>
              <a:rPr lang="en-US" sz="3300" b="1" dirty="0">
                <a:solidFill>
                  <a:srgbClr val="17A33E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Case Growth Trends Analysis</a:t>
            </a:r>
            <a:endParaRPr lang="en-US" sz="330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260158"/>
            <a:ext cx="2560320" cy="1285875"/>
          </a:xfrm>
          <a:prstGeom prst="rect">
            <a:avLst/>
          </a:prstGeom>
        </p:spPr>
      </p:pic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0400" y="1260158"/>
            <a:ext cx="2560320" cy="1285875"/>
          </a:xfrm>
          <a:prstGeom prst="rect">
            <a:avLst/>
          </a:prstGeom>
        </p:spPr>
      </p:pic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3600" y="1260158"/>
            <a:ext cx="2560320" cy="1285875"/>
          </a:xfrm>
          <a:prstGeom prst="rect">
            <a:avLst/>
          </a:prstGeom>
        </p:spPr>
      </p:pic>
      <p:pic>
        <p:nvPicPr>
          <p:cNvPr id="6" name="Image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2674620"/>
            <a:ext cx="2560320" cy="1285875"/>
          </a:xfrm>
          <a:prstGeom prst="rect">
            <a:avLst/>
          </a:prstGeom>
        </p:spPr>
      </p:pic>
      <p:pic>
        <p:nvPicPr>
          <p:cNvPr id="7" name="Image 4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0400" y="2674620"/>
            <a:ext cx="2560320" cy="1285875"/>
          </a:xfrm>
          <a:prstGeom prst="rect">
            <a:avLst/>
          </a:prstGeom>
        </p:spPr>
      </p:pic>
      <p:pic>
        <p:nvPicPr>
          <p:cNvPr id="8" name="Image 5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3600" y="2674620"/>
            <a:ext cx="2560320" cy="1285875"/>
          </a:xfrm>
          <a:prstGeom prst="rect">
            <a:avLst/>
          </a:prstGeom>
        </p:spPr>
      </p:pic>
      <p:sp>
        <p:nvSpPr>
          <p:cNvPr id="9" name="Text 1"/>
          <p:cNvSpPr/>
          <p:nvPr/>
        </p:nvSpPr>
        <p:spPr>
          <a:xfrm>
            <a:off x="548640" y="2057400"/>
            <a:ext cx="2286000" cy="2743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Plus Jakarta Sans Medium" pitchFamily="34" charset="0"/>
                <a:ea typeface="Plus Jakarta Sans Medium" pitchFamily="34" charset="-122"/>
                <a:cs typeface="Plus Jakarta Sans Medium" pitchFamily="34" charset="-120"/>
              </a:rPr>
              <a:t>Growth Rate (%)</a:t>
            </a:r>
            <a:endParaRPr lang="en-US" sz="1500" dirty="0"/>
          </a:p>
        </p:txBody>
      </p:sp>
      <p:sp>
        <p:nvSpPr>
          <p:cNvPr id="10" name="Text 2"/>
          <p:cNvSpPr/>
          <p:nvPr/>
        </p:nvSpPr>
        <p:spPr>
          <a:xfrm>
            <a:off x="3291840" y="2057400"/>
            <a:ext cx="2286000" cy="2743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Plus Jakarta Sans Medium" pitchFamily="34" charset="0"/>
                <a:ea typeface="Plus Jakarta Sans Medium" pitchFamily="34" charset="-122"/>
                <a:cs typeface="Plus Jakarta Sans Medium" pitchFamily="34" charset="-120"/>
              </a:rPr>
              <a:t>New Cases</a:t>
            </a:r>
            <a:endParaRPr lang="en-US" sz="1500" dirty="0"/>
          </a:p>
        </p:txBody>
      </p:sp>
      <p:sp>
        <p:nvSpPr>
          <p:cNvPr id="11" name="Text 3"/>
          <p:cNvSpPr/>
          <p:nvPr/>
        </p:nvSpPr>
        <p:spPr>
          <a:xfrm>
            <a:off x="6035040" y="2057400"/>
            <a:ext cx="2286000" cy="2743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Plus Jakarta Sans Medium" pitchFamily="34" charset="0"/>
                <a:ea typeface="Plus Jakarta Sans Medium" pitchFamily="34" charset="-122"/>
                <a:cs typeface="Plus Jakarta Sans Medium" pitchFamily="34" charset="-120"/>
              </a:rPr>
              <a:t>Transmission Rate</a:t>
            </a:r>
            <a:endParaRPr lang="en-US" sz="1500" dirty="0"/>
          </a:p>
        </p:txBody>
      </p:sp>
      <p:sp>
        <p:nvSpPr>
          <p:cNvPr id="12" name="Text 4"/>
          <p:cNvSpPr/>
          <p:nvPr/>
        </p:nvSpPr>
        <p:spPr>
          <a:xfrm>
            <a:off x="548640" y="3471863"/>
            <a:ext cx="2286000" cy="2743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Plus Jakarta Sans Medium" pitchFamily="34" charset="0"/>
                <a:ea typeface="Plus Jakarta Sans Medium" pitchFamily="34" charset="-122"/>
                <a:cs typeface="Plus Jakarta Sans Medium" pitchFamily="34" charset="-120"/>
              </a:rPr>
              <a:t>Public Health Impact</a:t>
            </a:r>
            <a:endParaRPr lang="en-US" sz="1500" dirty="0"/>
          </a:p>
        </p:txBody>
      </p:sp>
      <p:sp>
        <p:nvSpPr>
          <p:cNvPr id="13" name="Text 5"/>
          <p:cNvSpPr/>
          <p:nvPr/>
        </p:nvSpPr>
        <p:spPr>
          <a:xfrm>
            <a:off x="3291840" y="3471863"/>
            <a:ext cx="2286000" cy="2743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Plus Jakarta Sans Medium" pitchFamily="34" charset="0"/>
                <a:ea typeface="Plus Jakarta Sans Medium" pitchFamily="34" charset="-122"/>
                <a:cs typeface="Plus Jakarta Sans Medium" pitchFamily="34" charset="-120"/>
              </a:rPr>
              <a:t>Recovery Rate</a:t>
            </a:r>
            <a:endParaRPr lang="en-US" sz="1500" dirty="0"/>
          </a:p>
        </p:txBody>
      </p:sp>
      <p:sp>
        <p:nvSpPr>
          <p:cNvPr id="14" name="Text 6"/>
          <p:cNvSpPr/>
          <p:nvPr/>
        </p:nvSpPr>
        <p:spPr>
          <a:xfrm>
            <a:off x="6035040" y="3471863"/>
            <a:ext cx="2286000" cy="2743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Plus Jakarta Sans Medium" pitchFamily="34" charset="0"/>
                <a:ea typeface="Plus Jakarta Sans Medium" pitchFamily="34" charset="-122"/>
                <a:cs typeface="Plus Jakarta Sans Medium" pitchFamily="34" charset="-120"/>
              </a:rPr>
              <a:t>Preventive Measures</a:t>
            </a:r>
            <a:endParaRPr lang="en-US" sz="1500" dirty="0"/>
          </a:p>
        </p:txBody>
      </p:sp>
      <p:sp>
        <p:nvSpPr>
          <p:cNvPr id="15" name="Text 7"/>
          <p:cNvSpPr/>
          <p:nvPr/>
        </p:nvSpPr>
        <p:spPr>
          <a:xfrm>
            <a:off x="548640" y="1388745"/>
            <a:ext cx="2286000" cy="4114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100" b="1" dirty="0">
                <a:solidFill>
                  <a:srgbClr val="17A33E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5%</a:t>
            </a:r>
            <a:endParaRPr lang="en-US" sz="2100" dirty="0"/>
          </a:p>
        </p:txBody>
      </p:sp>
      <p:sp>
        <p:nvSpPr>
          <p:cNvPr id="16" name="Text 8"/>
          <p:cNvSpPr/>
          <p:nvPr/>
        </p:nvSpPr>
        <p:spPr>
          <a:xfrm>
            <a:off x="3291840" y="1388745"/>
            <a:ext cx="2286000" cy="4114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100" b="1" dirty="0">
                <a:solidFill>
                  <a:srgbClr val="17A33E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10k</a:t>
            </a:r>
            <a:endParaRPr lang="en-US" sz="2100" dirty="0"/>
          </a:p>
        </p:txBody>
      </p:sp>
      <p:sp>
        <p:nvSpPr>
          <p:cNvPr id="17" name="Text 9"/>
          <p:cNvSpPr/>
          <p:nvPr/>
        </p:nvSpPr>
        <p:spPr>
          <a:xfrm>
            <a:off x="6035040" y="1388745"/>
            <a:ext cx="2286000" cy="4114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100" b="1" dirty="0">
                <a:solidFill>
                  <a:srgbClr val="17A33E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0.8</a:t>
            </a:r>
            <a:endParaRPr lang="en-US" sz="2100" dirty="0"/>
          </a:p>
        </p:txBody>
      </p:sp>
      <p:sp>
        <p:nvSpPr>
          <p:cNvPr id="18" name="Text 10"/>
          <p:cNvSpPr/>
          <p:nvPr/>
        </p:nvSpPr>
        <p:spPr>
          <a:xfrm>
            <a:off x="548640" y="2803208"/>
            <a:ext cx="2286000" cy="4114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100" b="1" dirty="0">
                <a:solidFill>
                  <a:srgbClr val="17A33E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High</a:t>
            </a:r>
            <a:endParaRPr lang="en-US" sz="2100" dirty="0"/>
          </a:p>
        </p:txBody>
      </p:sp>
      <p:sp>
        <p:nvSpPr>
          <p:cNvPr id="19" name="Text 11"/>
          <p:cNvSpPr/>
          <p:nvPr/>
        </p:nvSpPr>
        <p:spPr>
          <a:xfrm>
            <a:off x="3291840" y="2803208"/>
            <a:ext cx="2286000" cy="4114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100" b="1" dirty="0">
                <a:solidFill>
                  <a:srgbClr val="17A33E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90%</a:t>
            </a:r>
            <a:endParaRPr lang="en-US" sz="2100" dirty="0"/>
          </a:p>
        </p:txBody>
      </p:sp>
      <p:sp>
        <p:nvSpPr>
          <p:cNvPr id="20" name="Text 12"/>
          <p:cNvSpPr/>
          <p:nvPr/>
        </p:nvSpPr>
        <p:spPr>
          <a:xfrm>
            <a:off x="6035040" y="2803208"/>
            <a:ext cx="2286000" cy="4114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100" b="1" dirty="0">
                <a:solidFill>
                  <a:srgbClr val="17A33E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Masks &amp; Vaccines</a:t>
            </a:r>
            <a:endParaRPr lang="en-US" sz="21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668655"/>
            <a:ext cx="82296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lnSpc>
                <a:spcPts val="3500"/>
              </a:lnSpc>
              <a:buNone/>
            </a:pPr>
            <a:r>
              <a:rPr lang="en-US" sz="3300" b="1" dirty="0">
                <a:solidFill>
                  <a:srgbClr val="17A33E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Impact of Vaccination on Outcomes</a:t>
            </a:r>
            <a:endParaRPr lang="en-US" sz="3300" dirty="0"/>
          </a:p>
        </p:txBody>
      </p:sp>
      <p:sp>
        <p:nvSpPr>
          <p:cNvPr id="3" name="Text 1"/>
          <p:cNvSpPr/>
          <p:nvPr/>
        </p:nvSpPr>
        <p:spPr>
          <a:xfrm>
            <a:off x="274320" y="1028700"/>
            <a:ext cx="2651760" cy="48863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Plus Jakarta Sans SemiBold" pitchFamily="34" charset="0"/>
                <a:ea typeface="Plus Jakarta Sans SemiBold" pitchFamily="34" charset="-122"/>
                <a:cs typeface="Plus Jakarta Sans SemiBold" pitchFamily="34" charset="-120"/>
              </a:rPr>
              <a:t>Positive Correlation</a:t>
            </a:r>
            <a:endParaRPr lang="en-US" sz="1500" dirty="0"/>
          </a:p>
        </p:txBody>
      </p:sp>
      <p:sp>
        <p:nvSpPr>
          <p:cNvPr id="4" name="Shape 2"/>
          <p:cNvSpPr/>
          <p:nvPr/>
        </p:nvSpPr>
        <p:spPr>
          <a:xfrm>
            <a:off x="2926080" y="1285875"/>
            <a:ext cx="822960" cy="0"/>
          </a:xfrm>
          <a:prstGeom prst="line">
            <a:avLst/>
          </a:prstGeom>
          <a:noFill/>
          <a:ln w="12700">
            <a:solidFill>
              <a:srgbClr val="000000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3931920" y="1105853"/>
            <a:ext cx="365760" cy="360045"/>
          </a:xfrm>
          <a:prstGeom prst="ellipse">
            <a:avLst/>
          </a:prstGeom>
          <a:solidFill>
            <a:srgbClr val="0A9C85"/>
          </a:solidFill>
          <a:ln w="12700">
            <a:solidFill>
              <a:srgbClr val="0A9C85"/>
            </a:solidFill>
            <a:prstDash val="solid"/>
          </a:ln>
        </p:spPr>
      </p:sp>
      <p:pic>
        <p:nvPicPr>
          <p:cNvPr id="6" name="Image 0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3360" y="1167575"/>
            <a:ext cx="182880" cy="205740"/>
          </a:xfrm>
          <a:prstGeom prst="rect">
            <a:avLst/>
          </a:prstGeom>
        </p:spPr>
      </p:pic>
      <p:sp>
        <p:nvSpPr>
          <p:cNvPr id="7" name="Shape 4"/>
          <p:cNvSpPr/>
          <p:nvPr/>
        </p:nvSpPr>
        <p:spPr>
          <a:xfrm>
            <a:off x="365760" y="1645920"/>
            <a:ext cx="3931920" cy="2777490"/>
          </a:xfrm>
          <a:prstGeom prst="roundRect">
            <a:avLst>
              <a:gd name="adj" fmla="val 3292"/>
            </a:avLst>
          </a:prstGeom>
          <a:solidFill>
            <a:srgbClr val="E6FFE7"/>
          </a:solidFill>
          <a:ln w="12700">
            <a:solidFill>
              <a:srgbClr val="A9A9A9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4663440" y="1028700"/>
            <a:ext cx="2176272" cy="48863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Plus Jakarta Sans SemiBold" pitchFamily="34" charset="0"/>
                <a:ea typeface="Plus Jakarta Sans SemiBold" pitchFamily="34" charset="-122"/>
                <a:cs typeface="Plus Jakarta Sans SemiBold" pitchFamily="34" charset="-120"/>
              </a:rPr>
              <a:t>Negative Aspects</a:t>
            </a:r>
            <a:endParaRPr lang="en-US" sz="1500" dirty="0"/>
          </a:p>
        </p:txBody>
      </p:sp>
      <p:sp>
        <p:nvSpPr>
          <p:cNvPr id="9" name="Shape 6"/>
          <p:cNvSpPr/>
          <p:nvPr/>
        </p:nvSpPr>
        <p:spPr>
          <a:xfrm>
            <a:off x="6839712" y="1285875"/>
            <a:ext cx="1298448" cy="0"/>
          </a:xfrm>
          <a:prstGeom prst="line">
            <a:avLst/>
          </a:prstGeom>
          <a:noFill/>
          <a:ln w="12700">
            <a:solidFill>
              <a:srgbClr val="000000"/>
            </a:solidFill>
            <a:prstDash val="solid"/>
          </a:ln>
        </p:spPr>
      </p:sp>
      <p:sp>
        <p:nvSpPr>
          <p:cNvPr id="10" name="Shape 7"/>
          <p:cNvSpPr/>
          <p:nvPr/>
        </p:nvSpPr>
        <p:spPr>
          <a:xfrm>
            <a:off x="8321040" y="1105853"/>
            <a:ext cx="365760" cy="360045"/>
          </a:xfrm>
          <a:prstGeom prst="ellipse">
            <a:avLst/>
          </a:prstGeom>
          <a:solidFill>
            <a:srgbClr val="DA2828"/>
          </a:solidFill>
          <a:ln w="12700">
            <a:solidFill>
              <a:srgbClr val="DA2828"/>
            </a:solidFill>
            <a:prstDash val="solid"/>
          </a:ln>
        </p:spPr>
      </p:sp>
      <p:pic>
        <p:nvPicPr>
          <p:cNvPr id="11" name="Image 1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12480" y="1183005"/>
            <a:ext cx="182880" cy="205740"/>
          </a:xfrm>
          <a:prstGeom prst="rect">
            <a:avLst/>
          </a:prstGeom>
        </p:spPr>
      </p:pic>
      <p:sp>
        <p:nvSpPr>
          <p:cNvPr id="12" name="Shape 8"/>
          <p:cNvSpPr/>
          <p:nvPr/>
        </p:nvSpPr>
        <p:spPr>
          <a:xfrm>
            <a:off x="4754880" y="1645920"/>
            <a:ext cx="3931920" cy="2777490"/>
          </a:xfrm>
          <a:prstGeom prst="roundRect">
            <a:avLst>
              <a:gd name="adj" fmla="val 3292"/>
            </a:avLst>
          </a:prstGeom>
          <a:solidFill>
            <a:srgbClr val="E6FFE7"/>
          </a:solidFill>
          <a:ln w="12700">
            <a:solidFill>
              <a:srgbClr val="A9A9A9"/>
            </a:solidFill>
            <a:prstDash val="solid"/>
          </a:ln>
        </p:spPr>
      </p:sp>
      <p:sp>
        <p:nvSpPr>
          <p:cNvPr id="13" name="Text 9"/>
          <p:cNvSpPr/>
          <p:nvPr/>
        </p:nvSpPr>
        <p:spPr>
          <a:xfrm>
            <a:off x="365760" y="2057400"/>
            <a:ext cx="3383280" cy="18288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685800" lvl="1" indent="-342900">
              <a:lnSpc>
                <a:spcPts val="1200"/>
              </a:lnSpc>
              <a:spcAft>
                <a:spcPts val="900"/>
              </a:spcAft>
              <a:buSzPct val="100000"/>
              <a:buChar char="•"/>
            </a:pPr>
            <a:r>
              <a:rPr lang="en-US" sz="1000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Vaccination significantly reduces fatality rates, protecting vulnerable populations and leading to improved public health outcomes.</a:t>
            </a:r>
            <a:endParaRPr lang="en-US" sz="1000" dirty="0"/>
          </a:p>
          <a:p>
            <a:pPr marL="685800" lvl="1" indent="-342900">
              <a:lnSpc>
                <a:spcPts val="1200"/>
              </a:lnSpc>
              <a:spcAft>
                <a:spcPts val="900"/>
              </a:spcAft>
              <a:buSzPct val="100000"/>
              <a:buChar char="•"/>
            </a:pPr>
            <a:r>
              <a:rPr lang="en-US" sz="1000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Higher vaccination rates correlate with fewer severe cases, less hospitalizations, and overall healthcare system stability.</a:t>
            </a:r>
            <a:endParaRPr lang="en-US" sz="1000" dirty="0"/>
          </a:p>
          <a:p>
            <a:pPr marL="685800" lvl="1" indent="-342900">
              <a:lnSpc>
                <a:spcPts val="1200"/>
              </a:lnSpc>
              <a:spcAft>
                <a:spcPts val="900"/>
              </a:spcAft>
              <a:buSzPct val="100000"/>
              <a:buChar char="•"/>
            </a:pPr>
            <a:r>
              <a:rPr lang="en-US" sz="1000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Global vaccination efforts have successfully eradicated or controlled several diseases, showcasing effectiveness in reducing mortality.</a:t>
            </a:r>
            <a:endParaRPr lang="en-US" sz="1000" dirty="0"/>
          </a:p>
        </p:txBody>
      </p:sp>
      <p:sp>
        <p:nvSpPr>
          <p:cNvPr id="14" name="Text 10"/>
          <p:cNvSpPr/>
          <p:nvPr/>
        </p:nvSpPr>
        <p:spPr>
          <a:xfrm>
            <a:off x="4754880" y="2057400"/>
            <a:ext cx="3383280" cy="18288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685800" lvl="1" indent="-342900">
              <a:lnSpc>
                <a:spcPts val="1200"/>
              </a:lnSpc>
              <a:spcAft>
                <a:spcPts val="900"/>
              </a:spcAft>
              <a:buSzPct val="100000"/>
              <a:buChar char="•"/>
            </a:pPr>
            <a:r>
              <a:rPr lang="en-US" sz="1000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Some populations remain hesitant to vaccinate, leading to pockets of low immunization and potential outbreaks.</a:t>
            </a:r>
            <a:endParaRPr lang="en-US" sz="1000" dirty="0"/>
          </a:p>
          <a:p>
            <a:pPr marL="685800" lvl="1" indent="-342900">
              <a:lnSpc>
                <a:spcPts val="1200"/>
              </a:lnSpc>
              <a:spcAft>
                <a:spcPts val="900"/>
              </a:spcAft>
              <a:buSzPct val="100000"/>
              <a:buChar char="•"/>
            </a:pPr>
            <a:r>
              <a:rPr lang="en-US" sz="1000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Disparities in vaccine access and distribution can result in uneven outcomes and continued fatality risks in certain regions.</a:t>
            </a:r>
            <a:endParaRPr lang="en-US" sz="1000" dirty="0"/>
          </a:p>
          <a:p>
            <a:pPr marL="685800" lvl="1" indent="-342900">
              <a:lnSpc>
                <a:spcPts val="1200"/>
              </a:lnSpc>
              <a:spcAft>
                <a:spcPts val="900"/>
              </a:spcAft>
              <a:buSzPct val="100000"/>
              <a:buChar char="•"/>
            </a:pPr>
            <a:r>
              <a:rPr lang="en-US" sz="1000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Adverse effects, although rare, can deter individuals from getting vaccinated, impacting overall vaccination rates.</a:t>
            </a:r>
            <a:endParaRPr lang="en-US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545</Words>
  <Application>Microsoft Office PowerPoint</Application>
  <PresentationFormat>On-screen Show (16:9)</PresentationFormat>
  <Paragraphs>77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Plus Jakarta Sans</vt:lpstr>
      <vt:lpstr>Plus Jakarta Sans Light</vt:lpstr>
      <vt:lpstr>Plus Jakarta Sans Medium</vt:lpstr>
      <vt:lpstr>Plus Jakarta Sans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Seyifunmi</cp:lastModifiedBy>
  <cp:revision>1</cp:revision>
  <dcterms:created xsi:type="dcterms:W3CDTF">2024-11-19T09:01:16Z</dcterms:created>
  <dcterms:modified xsi:type="dcterms:W3CDTF">2024-11-19T09:03:06Z</dcterms:modified>
</cp:coreProperties>
</file>