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6" r:id="rId4"/>
    <p:sldId id="289" r:id="rId5"/>
    <p:sldId id="290" r:id="rId6"/>
    <p:sldId id="272" r:id="rId7"/>
    <p:sldId id="287" r:id="rId8"/>
    <p:sldId id="288" r:id="rId9"/>
    <p:sldId id="274" r:id="rId10"/>
    <p:sldId id="291" r:id="rId11"/>
    <p:sldId id="293" r:id="rId12"/>
    <p:sldId id="282" r:id="rId13"/>
    <p:sldId id="283" r:id="rId14"/>
    <p:sldId id="284" r:id="rId15"/>
    <p:sldId id="285" r:id="rId1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9" autoAdjust="0"/>
    <p:restoredTop sz="94633" autoAdjust="0"/>
  </p:normalViewPr>
  <p:slideViewPr>
    <p:cSldViewPr snapToGrid="0">
      <p:cViewPr varScale="1">
        <p:scale>
          <a:sx n="97" d="100"/>
          <a:sy n="97" d="100"/>
        </p:scale>
        <p:origin x="34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768B4B-AFD7-4112-A9F7-AF43EA13DF4D}"/>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4E07E195-3712-4316-B9FA-05D19FE780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DD4621D3-9D26-49BA-9505-DAE50E4810E0}"/>
              </a:ext>
            </a:extLst>
          </p:cNvPr>
          <p:cNvSpPr>
            <a:spLocks noGrp="1"/>
          </p:cNvSpPr>
          <p:nvPr>
            <p:ph type="dt" sz="half" idx="10"/>
          </p:nvPr>
        </p:nvSpPr>
        <p:spPr/>
        <p:txBody>
          <a:bodyPr/>
          <a:lstStyle/>
          <a:p>
            <a:fld id="{6653E1A3-A775-45FA-BB9A-CADFA91F4D0A}" type="datetimeFigureOut">
              <a:rPr lang="de-DE" smtClean="0"/>
              <a:t>03.11.2020</a:t>
            </a:fld>
            <a:endParaRPr lang="de-DE"/>
          </a:p>
        </p:txBody>
      </p:sp>
      <p:sp>
        <p:nvSpPr>
          <p:cNvPr id="5" name="Fußzeilenplatzhalter 4">
            <a:extLst>
              <a:ext uri="{FF2B5EF4-FFF2-40B4-BE49-F238E27FC236}">
                <a16:creationId xmlns:a16="http://schemas.microsoft.com/office/drawing/2014/main" id="{684262B5-FA51-47A2-BBDA-C3E24DDD73C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675A537-2558-47C3-9A62-775F382260E0}"/>
              </a:ext>
            </a:extLst>
          </p:cNvPr>
          <p:cNvSpPr>
            <a:spLocks noGrp="1"/>
          </p:cNvSpPr>
          <p:nvPr>
            <p:ph type="sldNum" sz="quarter" idx="12"/>
          </p:nvPr>
        </p:nvSpPr>
        <p:spPr/>
        <p:txBody>
          <a:bodyPr/>
          <a:lstStyle/>
          <a:p>
            <a:fld id="{707F2896-97D0-4934-8147-798246D3853B}" type="slidenum">
              <a:rPr lang="de-DE" smtClean="0"/>
              <a:t>‹Nr.›</a:t>
            </a:fld>
            <a:endParaRPr lang="de-DE"/>
          </a:p>
        </p:txBody>
      </p:sp>
    </p:spTree>
    <p:extLst>
      <p:ext uri="{BB962C8B-B14F-4D97-AF65-F5344CB8AC3E}">
        <p14:creationId xmlns:p14="http://schemas.microsoft.com/office/powerpoint/2010/main" val="4154528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9D74CA-97A6-4A4B-8126-DA026DF83EF3}"/>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7FFCA968-EB49-4DCB-B50F-EE519DC5974C}"/>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F7C44C7-47D3-4B15-B5A1-D08FFE579412}"/>
              </a:ext>
            </a:extLst>
          </p:cNvPr>
          <p:cNvSpPr>
            <a:spLocks noGrp="1"/>
          </p:cNvSpPr>
          <p:nvPr>
            <p:ph type="dt" sz="half" idx="10"/>
          </p:nvPr>
        </p:nvSpPr>
        <p:spPr/>
        <p:txBody>
          <a:bodyPr/>
          <a:lstStyle/>
          <a:p>
            <a:fld id="{6653E1A3-A775-45FA-BB9A-CADFA91F4D0A}" type="datetimeFigureOut">
              <a:rPr lang="de-DE" smtClean="0"/>
              <a:t>03.11.2020</a:t>
            </a:fld>
            <a:endParaRPr lang="de-DE"/>
          </a:p>
        </p:txBody>
      </p:sp>
      <p:sp>
        <p:nvSpPr>
          <p:cNvPr id="5" name="Fußzeilenplatzhalter 4">
            <a:extLst>
              <a:ext uri="{FF2B5EF4-FFF2-40B4-BE49-F238E27FC236}">
                <a16:creationId xmlns:a16="http://schemas.microsoft.com/office/drawing/2014/main" id="{760AFD38-E18F-41DB-A71B-1103FE501D0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F301DEA-1320-4D45-B97F-CA70947DE94C}"/>
              </a:ext>
            </a:extLst>
          </p:cNvPr>
          <p:cNvSpPr>
            <a:spLocks noGrp="1"/>
          </p:cNvSpPr>
          <p:nvPr>
            <p:ph type="sldNum" sz="quarter" idx="12"/>
          </p:nvPr>
        </p:nvSpPr>
        <p:spPr/>
        <p:txBody>
          <a:bodyPr/>
          <a:lstStyle/>
          <a:p>
            <a:fld id="{707F2896-97D0-4934-8147-798246D3853B}" type="slidenum">
              <a:rPr lang="de-DE" smtClean="0"/>
              <a:t>‹Nr.›</a:t>
            </a:fld>
            <a:endParaRPr lang="de-DE"/>
          </a:p>
        </p:txBody>
      </p:sp>
    </p:spTree>
    <p:extLst>
      <p:ext uri="{BB962C8B-B14F-4D97-AF65-F5344CB8AC3E}">
        <p14:creationId xmlns:p14="http://schemas.microsoft.com/office/powerpoint/2010/main" val="931744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A831955B-C2C5-488E-9411-F9B659BD218C}"/>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B367CAA0-FE92-452F-9B05-C6E84E4F46C6}"/>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2711168-28F0-4030-96C5-F9FC5F4BC486}"/>
              </a:ext>
            </a:extLst>
          </p:cNvPr>
          <p:cNvSpPr>
            <a:spLocks noGrp="1"/>
          </p:cNvSpPr>
          <p:nvPr>
            <p:ph type="dt" sz="half" idx="10"/>
          </p:nvPr>
        </p:nvSpPr>
        <p:spPr/>
        <p:txBody>
          <a:bodyPr/>
          <a:lstStyle/>
          <a:p>
            <a:fld id="{6653E1A3-A775-45FA-BB9A-CADFA91F4D0A}" type="datetimeFigureOut">
              <a:rPr lang="de-DE" smtClean="0"/>
              <a:t>03.11.2020</a:t>
            </a:fld>
            <a:endParaRPr lang="de-DE"/>
          </a:p>
        </p:txBody>
      </p:sp>
      <p:sp>
        <p:nvSpPr>
          <p:cNvPr id="5" name="Fußzeilenplatzhalter 4">
            <a:extLst>
              <a:ext uri="{FF2B5EF4-FFF2-40B4-BE49-F238E27FC236}">
                <a16:creationId xmlns:a16="http://schemas.microsoft.com/office/drawing/2014/main" id="{010532A9-FFB8-432D-B541-B2DC0EF2CF8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9C5BA4B-BF8D-40B0-A466-34A31ACBE136}"/>
              </a:ext>
            </a:extLst>
          </p:cNvPr>
          <p:cNvSpPr>
            <a:spLocks noGrp="1"/>
          </p:cNvSpPr>
          <p:nvPr>
            <p:ph type="sldNum" sz="quarter" idx="12"/>
          </p:nvPr>
        </p:nvSpPr>
        <p:spPr/>
        <p:txBody>
          <a:bodyPr/>
          <a:lstStyle/>
          <a:p>
            <a:fld id="{707F2896-97D0-4934-8147-798246D3853B}" type="slidenum">
              <a:rPr lang="de-DE" smtClean="0"/>
              <a:t>‹Nr.›</a:t>
            </a:fld>
            <a:endParaRPr lang="de-DE"/>
          </a:p>
        </p:txBody>
      </p:sp>
    </p:spTree>
    <p:extLst>
      <p:ext uri="{BB962C8B-B14F-4D97-AF65-F5344CB8AC3E}">
        <p14:creationId xmlns:p14="http://schemas.microsoft.com/office/powerpoint/2010/main" val="1494551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B87421-3242-45F8-82F4-D5DD87BD94EB}"/>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B544C6F9-B3B0-49AB-A409-2BABB1F8DDD5}"/>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0DF8B9E-37FB-45AD-A481-1E49B6E2A1FF}"/>
              </a:ext>
            </a:extLst>
          </p:cNvPr>
          <p:cNvSpPr>
            <a:spLocks noGrp="1"/>
          </p:cNvSpPr>
          <p:nvPr>
            <p:ph type="dt" sz="half" idx="10"/>
          </p:nvPr>
        </p:nvSpPr>
        <p:spPr/>
        <p:txBody>
          <a:bodyPr/>
          <a:lstStyle/>
          <a:p>
            <a:fld id="{6653E1A3-A775-45FA-BB9A-CADFA91F4D0A}" type="datetimeFigureOut">
              <a:rPr lang="de-DE" smtClean="0"/>
              <a:t>03.11.2020</a:t>
            </a:fld>
            <a:endParaRPr lang="de-DE"/>
          </a:p>
        </p:txBody>
      </p:sp>
      <p:sp>
        <p:nvSpPr>
          <p:cNvPr id="5" name="Fußzeilenplatzhalter 4">
            <a:extLst>
              <a:ext uri="{FF2B5EF4-FFF2-40B4-BE49-F238E27FC236}">
                <a16:creationId xmlns:a16="http://schemas.microsoft.com/office/drawing/2014/main" id="{23C3F566-85A9-4CE1-824E-1C04F2CC641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DAFCA7B-C0A7-442B-A73A-D52224A516E4}"/>
              </a:ext>
            </a:extLst>
          </p:cNvPr>
          <p:cNvSpPr>
            <a:spLocks noGrp="1"/>
          </p:cNvSpPr>
          <p:nvPr>
            <p:ph type="sldNum" sz="quarter" idx="12"/>
          </p:nvPr>
        </p:nvSpPr>
        <p:spPr/>
        <p:txBody>
          <a:bodyPr/>
          <a:lstStyle/>
          <a:p>
            <a:fld id="{707F2896-97D0-4934-8147-798246D3853B}" type="slidenum">
              <a:rPr lang="de-DE" smtClean="0"/>
              <a:t>‹Nr.›</a:t>
            </a:fld>
            <a:endParaRPr lang="de-DE"/>
          </a:p>
        </p:txBody>
      </p:sp>
    </p:spTree>
    <p:extLst>
      <p:ext uri="{BB962C8B-B14F-4D97-AF65-F5344CB8AC3E}">
        <p14:creationId xmlns:p14="http://schemas.microsoft.com/office/powerpoint/2010/main" val="1743063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4D6D17-4C70-49D4-98B2-A0B961AD87A0}"/>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B385BA54-1C47-4885-9C82-E7A89D8FC9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EA7B9803-3A73-41BF-9664-2EC4504A3B5C}"/>
              </a:ext>
            </a:extLst>
          </p:cNvPr>
          <p:cNvSpPr>
            <a:spLocks noGrp="1"/>
          </p:cNvSpPr>
          <p:nvPr>
            <p:ph type="dt" sz="half" idx="10"/>
          </p:nvPr>
        </p:nvSpPr>
        <p:spPr/>
        <p:txBody>
          <a:bodyPr/>
          <a:lstStyle/>
          <a:p>
            <a:fld id="{6653E1A3-A775-45FA-BB9A-CADFA91F4D0A}" type="datetimeFigureOut">
              <a:rPr lang="de-DE" smtClean="0"/>
              <a:t>03.11.2020</a:t>
            </a:fld>
            <a:endParaRPr lang="de-DE"/>
          </a:p>
        </p:txBody>
      </p:sp>
      <p:sp>
        <p:nvSpPr>
          <p:cNvPr id="5" name="Fußzeilenplatzhalter 4">
            <a:extLst>
              <a:ext uri="{FF2B5EF4-FFF2-40B4-BE49-F238E27FC236}">
                <a16:creationId xmlns:a16="http://schemas.microsoft.com/office/drawing/2014/main" id="{B6EFBD60-9A07-4601-BF31-B017866DCB01}"/>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8A7CE9F-298F-4268-9542-ADD8E22EAE70}"/>
              </a:ext>
            </a:extLst>
          </p:cNvPr>
          <p:cNvSpPr>
            <a:spLocks noGrp="1"/>
          </p:cNvSpPr>
          <p:nvPr>
            <p:ph type="sldNum" sz="quarter" idx="12"/>
          </p:nvPr>
        </p:nvSpPr>
        <p:spPr/>
        <p:txBody>
          <a:bodyPr/>
          <a:lstStyle/>
          <a:p>
            <a:fld id="{707F2896-97D0-4934-8147-798246D3853B}" type="slidenum">
              <a:rPr lang="de-DE" smtClean="0"/>
              <a:t>‹Nr.›</a:t>
            </a:fld>
            <a:endParaRPr lang="de-DE"/>
          </a:p>
        </p:txBody>
      </p:sp>
    </p:spTree>
    <p:extLst>
      <p:ext uri="{BB962C8B-B14F-4D97-AF65-F5344CB8AC3E}">
        <p14:creationId xmlns:p14="http://schemas.microsoft.com/office/powerpoint/2010/main" val="3433165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6A47F2-F65A-4B09-BCB0-C10B4425F023}"/>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FE4A69FD-7102-4A4F-9667-91CBB6206571}"/>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6A9ACA5D-4886-4C41-BC83-BF10BCDF588A}"/>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5B7CBAF0-4B84-4636-8C49-FF67BC7255AA}"/>
              </a:ext>
            </a:extLst>
          </p:cNvPr>
          <p:cNvSpPr>
            <a:spLocks noGrp="1"/>
          </p:cNvSpPr>
          <p:nvPr>
            <p:ph type="dt" sz="half" idx="10"/>
          </p:nvPr>
        </p:nvSpPr>
        <p:spPr/>
        <p:txBody>
          <a:bodyPr/>
          <a:lstStyle/>
          <a:p>
            <a:fld id="{6653E1A3-A775-45FA-BB9A-CADFA91F4D0A}" type="datetimeFigureOut">
              <a:rPr lang="de-DE" smtClean="0"/>
              <a:t>03.11.2020</a:t>
            </a:fld>
            <a:endParaRPr lang="de-DE"/>
          </a:p>
        </p:txBody>
      </p:sp>
      <p:sp>
        <p:nvSpPr>
          <p:cNvPr id="6" name="Fußzeilenplatzhalter 5">
            <a:extLst>
              <a:ext uri="{FF2B5EF4-FFF2-40B4-BE49-F238E27FC236}">
                <a16:creationId xmlns:a16="http://schemas.microsoft.com/office/drawing/2014/main" id="{4624A36B-D866-4C00-823B-3CD312AC251F}"/>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CB32CCD-BBA9-481C-91FE-DA4B9EC4A4BB}"/>
              </a:ext>
            </a:extLst>
          </p:cNvPr>
          <p:cNvSpPr>
            <a:spLocks noGrp="1"/>
          </p:cNvSpPr>
          <p:nvPr>
            <p:ph type="sldNum" sz="quarter" idx="12"/>
          </p:nvPr>
        </p:nvSpPr>
        <p:spPr/>
        <p:txBody>
          <a:bodyPr/>
          <a:lstStyle/>
          <a:p>
            <a:fld id="{707F2896-97D0-4934-8147-798246D3853B}" type="slidenum">
              <a:rPr lang="de-DE" smtClean="0"/>
              <a:t>‹Nr.›</a:t>
            </a:fld>
            <a:endParaRPr lang="de-DE"/>
          </a:p>
        </p:txBody>
      </p:sp>
    </p:spTree>
    <p:extLst>
      <p:ext uri="{BB962C8B-B14F-4D97-AF65-F5344CB8AC3E}">
        <p14:creationId xmlns:p14="http://schemas.microsoft.com/office/powerpoint/2010/main" val="1315974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B92664-3A5A-4DB4-A2ED-57EAF2206BEA}"/>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CEA0AA6D-809D-4F86-AA4F-B2E31FB4CE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470D579B-F84B-41E5-8B22-2F5EB0650139}"/>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CB7B9320-6775-4538-8E0B-6D45990C6D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4DAFCA40-BF41-4725-BFC8-792586B94EA1}"/>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36428053-E220-4AEC-BF56-A7699A68622D}"/>
              </a:ext>
            </a:extLst>
          </p:cNvPr>
          <p:cNvSpPr>
            <a:spLocks noGrp="1"/>
          </p:cNvSpPr>
          <p:nvPr>
            <p:ph type="dt" sz="half" idx="10"/>
          </p:nvPr>
        </p:nvSpPr>
        <p:spPr/>
        <p:txBody>
          <a:bodyPr/>
          <a:lstStyle/>
          <a:p>
            <a:fld id="{6653E1A3-A775-45FA-BB9A-CADFA91F4D0A}" type="datetimeFigureOut">
              <a:rPr lang="de-DE" smtClean="0"/>
              <a:t>03.11.2020</a:t>
            </a:fld>
            <a:endParaRPr lang="de-DE"/>
          </a:p>
        </p:txBody>
      </p:sp>
      <p:sp>
        <p:nvSpPr>
          <p:cNvPr id="8" name="Fußzeilenplatzhalter 7">
            <a:extLst>
              <a:ext uri="{FF2B5EF4-FFF2-40B4-BE49-F238E27FC236}">
                <a16:creationId xmlns:a16="http://schemas.microsoft.com/office/drawing/2014/main" id="{B9DA33D2-54A6-4BB7-BAAE-FE04F6E8C8D6}"/>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61655DC2-8D1E-463C-B77D-2C6B9615F340}"/>
              </a:ext>
            </a:extLst>
          </p:cNvPr>
          <p:cNvSpPr>
            <a:spLocks noGrp="1"/>
          </p:cNvSpPr>
          <p:nvPr>
            <p:ph type="sldNum" sz="quarter" idx="12"/>
          </p:nvPr>
        </p:nvSpPr>
        <p:spPr/>
        <p:txBody>
          <a:bodyPr/>
          <a:lstStyle/>
          <a:p>
            <a:fld id="{707F2896-97D0-4934-8147-798246D3853B}" type="slidenum">
              <a:rPr lang="de-DE" smtClean="0"/>
              <a:t>‹Nr.›</a:t>
            </a:fld>
            <a:endParaRPr lang="de-DE"/>
          </a:p>
        </p:txBody>
      </p:sp>
    </p:spTree>
    <p:extLst>
      <p:ext uri="{BB962C8B-B14F-4D97-AF65-F5344CB8AC3E}">
        <p14:creationId xmlns:p14="http://schemas.microsoft.com/office/powerpoint/2010/main" val="1760306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9AD5A7-88BD-455E-9952-91DD59107F16}"/>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197B0DB7-1D92-42EE-AE48-02CA0F8C0AE1}"/>
              </a:ext>
            </a:extLst>
          </p:cNvPr>
          <p:cNvSpPr>
            <a:spLocks noGrp="1"/>
          </p:cNvSpPr>
          <p:nvPr>
            <p:ph type="dt" sz="half" idx="10"/>
          </p:nvPr>
        </p:nvSpPr>
        <p:spPr/>
        <p:txBody>
          <a:bodyPr/>
          <a:lstStyle/>
          <a:p>
            <a:fld id="{6653E1A3-A775-45FA-BB9A-CADFA91F4D0A}" type="datetimeFigureOut">
              <a:rPr lang="de-DE" smtClean="0"/>
              <a:t>03.11.2020</a:t>
            </a:fld>
            <a:endParaRPr lang="de-DE"/>
          </a:p>
        </p:txBody>
      </p:sp>
      <p:sp>
        <p:nvSpPr>
          <p:cNvPr id="4" name="Fußzeilenplatzhalter 3">
            <a:extLst>
              <a:ext uri="{FF2B5EF4-FFF2-40B4-BE49-F238E27FC236}">
                <a16:creationId xmlns:a16="http://schemas.microsoft.com/office/drawing/2014/main" id="{E119D0EF-D6DA-4635-BF70-C11FF4035713}"/>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24A98C5B-CB5A-4BBB-9664-DEF83A185697}"/>
              </a:ext>
            </a:extLst>
          </p:cNvPr>
          <p:cNvSpPr>
            <a:spLocks noGrp="1"/>
          </p:cNvSpPr>
          <p:nvPr>
            <p:ph type="sldNum" sz="quarter" idx="12"/>
          </p:nvPr>
        </p:nvSpPr>
        <p:spPr/>
        <p:txBody>
          <a:bodyPr/>
          <a:lstStyle/>
          <a:p>
            <a:fld id="{707F2896-97D0-4934-8147-798246D3853B}" type="slidenum">
              <a:rPr lang="de-DE" smtClean="0"/>
              <a:t>‹Nr.›</a:t>
            </a:fld>
            <a:endParaRPr lang="de-DE"/>
          </a:p>
        </p:txBody>
      </p:sp>
    </p:spTree>
    <p:extLst>
      <p:ext uri="{BB962C8B-B14F-4D97-AF65-F5344CB8AC3E}">
        <p14:creationId xmlns:p14="http://schemas.microsoft.com/office/powerpoint/2010/main" val="1990209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D211AF55-117B-45B9-ACAD-DED52A53F075}"/>
              </a:ext>
            </a:extLst>
          </p:cNvPr>
          <p:cNvSpPr>
            <a:spLocks noGrp="1"/>
          </p:cNvSpPr>
          <p:nvPr>
            <p:ph type="dt" sz="half" idx="10"/>
          </p:nvPr>
        </p:nvSpPr>
        <p:spPr/>
        <p:txBody>
          <a:bodyPr/>
          <a:lstStyle/>
          <a:p>
            <a:fld id="{6653E1A3-A775-45FA-BB9A-CADFA91F4D0A}" type="datetimeFigureOut">
              <a:rPr lang="de-DE" smtClean="0"/>
              <a:t>03.11.2020</a:t>
            </a:fld>
            <a:endParaRPr lang="de-DE"/>
          </a:p>
        </p:txBody>
      </p:sp>
      <p:sp>
        <p:nvSpPr>
          <p:cNvPr id="3" name="Fußzeilenplatzhalter 2">
            <a:extLst>
              <a:ext uri="{FF2B5EF4-FFF2-40B4-BE49-F238E27FC236}">
                <a16:creationId xmlns:a16="http://schemas.microsoft.com/office/drawing/2014/main" id="{D1D0DB1B-72E4-4D65-B905-C4C782B80ABD}"/>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1142A1C5-B87E-4E17-AC59-F45280E03134}"/>
              </a:ext>
            </a:extLst>
          </p:cNvPr>
          <p:cNvSpPr>
            <a:spLocks noGrp="1"/>
          </p:cNvSpPr>
          <p:nvPr>
            <p:ph type="sldNum" sz="quarter" idx="12"/>
          </p:nvPr>
        </p:nvSpPr>
        <p:spPr/>
        <p:txBody>
          <a:bodyPr/>
          <a:lstStyle/>
          <a:p>
            <a:fld id="{707F2896-97D0-4934-8147-798246D3853B}" type="slidenum">
              <a:rPr lang="de-DE" smtClean="0"/>
              <a:t>‹Nr.›</a:t>
            </a:fld>
            <a:endParaRPr lang="de-DE"/>
          </a:p>
        </p:txBody>
      </p:sp>
    </p:spTree>
    <p:extLst>
      <p:ext uri="{BB962C8B-B14F-4D97-AF65-F5344CB8AC3E}">
        <p14:creationId xmlns:p14="http://schemas.microsoft.com/office/powerpoint/2010/main" val="3544261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658CF6-8ABB-475D-9E6B-F70DE0AF9F2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4F0E4214-0A11-4631-8B4A-C72458F1A0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80601587-90AC-4B25-A75E-AA9F9EEB96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43A23305-A864-431B-BA89-97FA0696F1B1}"/>
              </a:ext>
            </a:extLst>
          </p:cNvPr>
          <p:cNvSpPr>
            <a:spLocks noGrp="1"/>
          </p:cNvSpPr>
          <p:nvPr>
            <p:ph type="dt" sz="half" idx="10"/>
          </p:nvPr>
        </p:nvSpPr>
        <p:spPr/>
        <p:txBody>
          <a:bodyPr/>
          <a:lstStyle/>
          <a:p>
            <a:fld id="{6653E1A3-A775-45FA-BB9A-CADFA91F4D0A}" type="datetimeFigureOut">
              <a:rPr lang="de-DE" smtClean="0"/>
              <a:t>03.11.2020</a:t>
            </a:fld>
            <a:endParaRPr lang="de-DE"/>
          </a:p>
        </p:txBody>
      </p:sp>
      <p:sp>
        <p:nvSpPr>
          <p:cNvPr id="6" name="Fußzeilenplatzhalter 5">
            <a:extLst>
              <a:ext uri="{FF2B5EF4-FFF2-40B4-BE49-F238E27FC236}">
                <a16:creationId xmlns:a16="http://schemas.microsoft.com/office/drawing/2014/main" id="{D7E647EA-72AE-4E0F-B155-31C99511B3AB}"/>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0CBB5784-E7A1-4A46-B14B-36AC84F8746D}"/>
              </a:ext>
            </a:extLst>
          </p:cNvPr>
          <p:cNvSpPr>
            <a:spLocks noGrp="1"/>
          </p:cNvSpPr>
          <p:nvPr>
            <p:ph type="sldNum" sz="quarter" idx="12"/>
          </p:nvPr>
        </p:nvSpPr>
        <p:spPr/>
        <p:txBody>
          <a:bodyPr/>
          <a:lstStyle/>
          <a:p>
            <a:fld id="{707F2896-97D0-4934-8147-798246D3853B}" type="slidenum">
              <a:rPr lang="de-DE" smtClean="0"/>
              <a:t>‹Nr.›</a:t>
            </a:fld>
            <a:endParaRPr lang="de-DE"/>
          </a:p>
        </p:txBody>
      </p:sp>
    </p:spTree>
    <p:extLst>
      <p:ext uri="{BB962C8B-B14F-4D97-AF65-F5344CB8AC3E}">
        <p14:creationId xmlns:p14="http://schemas.microsoft.com/office/powerpoint/2010/main" val="1548145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513B8D6-06C6-4178-BC02-765EAFF8ECD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E8C0BB9F-6B50-4499-A612-88A54A1B31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EA318067-A792-4E00-BEBA-9E228C4505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CB76BC7D-EA4A-4C39-9C4B-F5661B148E06}"/>
              </a:ext>
            </a:extLst>
          </p:cNvPr>
          <p:cNvSpPr>
            <a:spLocks noGrp="1"/>
          </p:cNvSpPr>
          <p:nvPr>
            <p:ph type="dt" sz="half" idx="10"/>
          </p:nvPr>
        </p:nvSpPr>
        <p:spPr/>
        <p:txBody>
          <a:bodyPr/>
          <a:lstStyle/>
          <a:p>
            <a:fld id="{6653E1A3-A775-45FA-BB9A-CADFA91F4D0A}" type="datetimeFigureOut">
              <a:rPr lang="de-DE" smtClean="0"/>
              <a:t>03.11.2020</a:t>
            </a:fld>
            <a:endParaRPr lang="de-DE"/>
          </a:p>
        </p:txBody>
      </p:sp>
      <p:sp>
        <p:nvSpPr>
          <p:cNvPr id="6" name="Fußzeilenplatzhalter 5">
            <a:extLst>
              <a:ext uri="{FF2B5EF4-FFF2-40B4-BE49-F238E27FC236}">
                <a16:creationId xmlns:a16="http://schemas.microsoft.com/office/drawing/2014/main" id="{9FE401B6-04AB-4206-9B03-630288809483}"/>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8D593A5-C8A0-4B0C-9652-0512131F64EE}"/>
              </a:ext>
            </a:extLst>
          </p:cNvPr>
          <p:cNvSpPr>
            <a:spLocks noGrp="1"/>
          </p:cNvSpPr>
          <p:nvPr>
            <p:ph type="sldNum" sz="quarter" idx="12"/>
          </p:nvPr>
        </p:nvSpPr>
        <p:spPr/>
        <p:txBody>
          <a:bodyPr/>
          <a:lstStyle/>
          <a:p>
            <a:fld id="{707F2896-97D0-4934-8147-798246D3853B}" type="slidenum">
              <a:rPr lang="de-DE" smtClean="0"/>
              <a:t>‹Nr.›</a:t>
            </a:fld>
            <a:endParaRPr lang="de-DE"/>
          </a:p>
        </p:txBody>
      </p:sp>
    </p:spTree>
    <p:extLst>
      <p:ext uri="{BB962C8B-B14F-4D97-AF65-F5344CB8AC3E}">
        <p14:creationId xmlns:p14="http://schemas.microsoft.com/office/powerpoint/2010/main" val="2449542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11F946EF-AAF0-4449-8E9A-EC8625D377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BAF5D59A-E933-4F96-94F4-D7933C68D1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EFF487C-6FFC-4038-A692-7164FFDC23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53E1A3-A775-45FA-BB9A-CADFA91F4D0A}" type="datetimeFigureOut">
              <a:rPr lang="de-DE" smtClean="0"/>
              <a:t>03.11.2020</a:t>
            </a:fld>
            <a:endParaRPr lang="de-DE"/>
          </a:p>
        </p:txBody>
      </p:sp>
      <p:sp>
        <p:nvSpPr>
          <p:cNvPr id="5" name="Fußzeilenplatzhalter 4">
            <a:extLst>
              <a:ext uri="{FF2B5EF4-FFF2-40B4-BE49-F238E27FC236}">
                <a16:creationId xmlns:a16="http://schemas.microsoft.com/office/drawing/2014/main" id="{C146C1DD-4DC3-454C-88BF-D5DCEB1EE1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8274E439-F53A-492F-8ECA-472E069F2A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7F2896-97D0-4934-8147-798246D3853B}" type="slidenum">
              <a:rPr lang="de-DE" smtClean="0"/>
              <a:t>‹Nr.›</a:t>
            </a:fld>
            <a:endParaRPr lang="de-DE"/>
          </a:p>
        </p:txBody>
      </p:sp>
    </p:spTree>
    <p:extLst>
      <p:ext uri="{BB962C8B-B14F-4D97-AF65-F5344CB8AC3E}">
        <p14:creationId xmlns:p14="http://schemas.microsoft.com/office/powerpoint/2010/main" val="34752017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1">
            <a:extLst>
              <a:ext uri="{FF2B5EF4-FFF2-40B4-BE49-F238E27FC236}">
                <a16:creationId xmlns:a16="http://schemas.microsoft.com/office/drawing/2014/main" id="{91A9770E-B3E6-48B3-96C0-502707BC0878}"/>
              </a:ext>
            </a:extLst>
          </p:cNvPr>
          <p:cNvSpPr txBox="1"/>
          <p:nvPr/>
        </p:nvSpPr>
        <p:spPr>
          <a:xfrm>
            <a:off x="200332" y="312626"/>
            <a:ext cx="8399206" cy="369332"/>
          </a:xfrm>
          <a:prstGeom prst="rect">
            <a:avLst/>
          </a:prstGeom>
          <a:noFill/>
        </p:spPr>
        <p:txBody>
          <a:bodyPr wrap="square"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rgbClr val="C00000"/>
                </a:solidFill>
              </a:rPr>
              <a:t>Vorlesungsbegleitende Aufgaben und Lösungen zum Thema Logik</a:t>
            </a:r>
          </a:p>
        </p:txBody>
      </p:sp>
    </p:spTree>
    <p:extLst>
      <p:ext uri="{BB962C8B-B14F-4D97-AF65-F5344CB8AC3E}">
        <p14:creationId xmlns:p14="http://schemas.microsoft.com/office/powerpoint/2010/main" val="1828333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AB1A6738-31FD-447B-ACB2-DB2A0224AD96}"/>
              </a:ext>
            </a:extLst>
          </p:cNvPr>
          <p:cNvSpPr txBox="1"/>
          <p:nvPr/>
        </p:nvSpPr>
        <p:spPr>
          <a:xfrm>
            <a:off x="792791" y="754626"/>
            <a:ext cx="10725442" cy="5016758"/>
          </a:xfrm>
          <a:prstGeom prst="rect">
            <a:avLst/>
          </a:prstGeom>
          <a:noFill/>
        </p:spPr>
        <p:txBody>
          <a:bodyPr wrap="square" rtlCol="0">
            <a:spAutoFit/>
          </a:bodyPr>
          <a:lstStyle/>
          <a:p>
            <a:r>
              <a:rPr lang="de-DE" sz="3600" dirty="0">
                <a:solidFill>
                  <a:srgbClr val="C00000"/>
                </a:solidFill>
              </a:rPr>
              <a:t>Aufgabe Negation </a:t>
            </a:r>
            <a:r>
              <a:rPr lang="de-DE" sz="3600" dirty="0" err="1">
                <a:solidFill>
                  <a:srgbClr val="C00000"/>
                </a:solidFill>
              </a:rPr>
              <a:t>quantorisierter</a:t>
            </a:r>
            <a:r>
              <a:rPr lang="de-DE" sz="3600" dirty="0">
                <a:solidFill>
                  <a:srgbClr val="C00000"/>
                </a:solidFill>
              </a:rPr>
              <a:t> Aussagen</a:t>
            </a:r>
          </a:p>
          <a:p>
            <a:endParaRPr lang="de-DE" sz="3600" dirty="0">
              <a:solidFill>
                <a:srgbClr val="C00000"/>
              </a:solidFill>
            </a:endParaRPr>
          </a:p>
          <a:p>
            <a:r>
              <a:rPr lang="de-DE" sz="2800" dirty="0"/>
              <a:t>Welche der folgenden Aussagen ist nicht die Negation der Aussage „Alle Berliner können Fußball spielen“ ?</a:t>
            </a:r>
          </a:p>
          <a:p>
            <a:endParaRPr lang="de-DE" sz="3200" dirty="0"/>
          </a:p>
          <a:p>
            <a:r>
              <a:rPr lang="de-DE" sz="3200" b="0" dirty="0"/>
              <a:t>A) Einige Berliner können nicht Fußball spielen</a:t>
            </a:r>
            <a:r>
              <a:rPr lang="de-DE" sz="3200" dirty="0"/>
              <a:t>.</a:t>
            </a:r>
          </a:p>
          <a:p>
            <a:r>
              <a:rPr lang="de-DE" sz="3200" dirty="0"/>
              <a:t>B) Es gibt einen Berliner, der nicht Fußball spielen kann.</a:t>
            </a:r>
            <a:endParaRPr lang="de-DE" sz="3200" b="0" dirty="0"/>
          </a:p>
          <a:p>
            <a:r>
              <a:rPr lang="de-DE" sz="3200" dirty="0"/>
              <a:t>C) Kein Berliner kann Fußball spielen.</a:t>
            </a:r>
          </a:p>
          <a:p>
            <a:r>
              <a:rPr lang="de-DE" sz="3200" b="0" dirty="0"/>
              <a:t>D</a:t>
            </a:r>
            <a:r>
              <a:rPr lang="de-DE" sz="3200" dirty="0"/>
              <a:t>) Nicht alle Berliner können Fußball spielen.</a:t>
            </a:r>
            <a:endParaRPr lang="de-DE" sz="3200" b="0" dirty="0"/>
          </a:p>
          <a:p>
            <a:endParaRPr lang="de-DE" sz="3200" dirty="0"/>
          </a:p>
        </p:txBody>
      </p:sp>
    </p:spTree>
    <p:extLst>
      <p:ext uri="{BB962C8B-B14F-4D97-AF65-F5344CB8AC3E}">
        <p14:creationId xmlns:p14="http://schemas.microsoft.com/office/powerpoint/2010/main" val="1213904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AB1A6738-31FD-447B-ACB2-DB2A0224AD96}"/>
              </a:ext>
            </a:extLst>
          </p:cNvPr>
          <p:cNvSpPr txBox="1"/>
          <p:nvPr/>
        </p:nvSpPr>
        <p:spPr>
          <a:xfrm>
            <a:off x="792791" y="754626"/>
            <a:ext cx="10725442" cy="5016758"/>
          </a:xfrm>
          <a:prstGeom prst="rect">
            <a:avLst/>
          </a:prstGeom>
          <a:noFill/>
        </p:spPr>
        <p:txBody>
          <a:bodyPr wrap="square" rtlCol="0">
            <a:spAutoFit/>
          </a:bodyPr>
          <a:lstStyle/>
          <a:p>
            <a:r>
              <a:rPr lang="de-DE" sz="3600" dirty="0">
                <a:solidFill>
                  <a:srgbClr val="C00000"/>
                </a:solidFill>
              </a:rPr>
              <a:t>Lösung Negation </a:t>
            </a:r>
            <a:r>
              <a:rPr lang="de-DE" sz="3600" dirty="0" err="1">
                <a:solidFill>
                  <a:srgbClr val="C00000"/>
                </a:solidFill>
              </a:rPr>
              <a:t>quantorisierter</a:t>
            </a:r>
            <a:r>
              <a:rPr lang="de-DE" sz="3600" dirty="0">
                <a:solidFill>
                  <a:srgbClr val="C00000"/>
                </a:solidFill>
              </a:rPr>
              <a:t> Aussagen</a:t>
            </a:r>
          </a:p>
          <a:p>
            <a:endParaRPr lang="de-DE" sz="3600" dirty="0">
              <a:solidFill>
                <a:srgbClr val="C00000"/>
              </a:solidFill>
            </a:endParaRPr>
          </a:p>
          <a:p>
            <a:r>
              <a:rPr lang="de-DE" sz="2800" dirty="0"/>
              <a:t>Welche der folgenden Aussagen ist nicht die Negation der Aussage „Alle Berliner können Fußball spielen“ ?</a:t>
            </a:r>
          </a:p>
          <a:p>
            <a:endParaRPr lang="de-DE" sz="3200" dirty="0"/>
          </a:p>
          <a:p>
            <a:r>
              <a:rPr lang="de-DE" sz="3200" b="0" dirty="0"/>
              <a:t>A) Einige Berliner können nicht Fußball spielen</a:t>
            </a:r>
            <a:r>
              <a:rPr lang="de-DE" sz="3200" dirty="0"/>
              <a:t>.</a:t>
            </a:r>
          </a:p>
          <a:p>
            <a:r>
              <a:rPr lang="de-DE" sz="3200" dirty="0"/>
              <a:t>B) Es gibt einen Berliner, der nicht Fußball spielen kann.</a:t>
            </a:r>
            <a:endParaRPr lang="de-DE" sz="3200" b="0" dirty="0"/>
          </a:p>
          <a:p>
            <a:r>
              <a:rPr lang="de-DE" sz="3200" dirty="0">
                <a:solidFill>
                  <a:srgbClr val="00B050"/>
                </a:solidFill>
              </a:rPr>
              <a:t>C) Kein Berliner kann Fußball spielen.</a:t>
            </a:r>
          </a:p>
          <a:p>
            <a:r>
              <a:rPr lang="de-DE" sz="3200" b="0" dirty="0"/>
              <a:t>D</a:t>
            </a:r>
            <a:r>
              <a:rPr lang="de-DE" sz="3200" dirty="0"/>
              <a:t>) Nicht alle Berliner können Fußball spielen.</a:t>
            </a:r>
            <a:endParaRPr lang="de-DE" sz="3200" b="0" dirty="0"/>
          </a:p>
          <a:p>
            <a:endParaRPr lang="de-DE" sz="3200" dirty="0"/>
          </a:p>
        </p:txBody>
      </p:sp>
    </p:spTree>
    <p:extLst>
      <p:ext uri="{BB962C8B-B14F-4D97-AF65-F5344CB8AC3E}">
        <p14:creationId xmlns:p14="http://schemas.microsoft.com/office/powerpoint/2010/main" val="3023137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feld 1">
                <a:extLst>
                  <a:ext uri="{FF2B5EF4-FFF2-40B4-BE49-F238E27FC236}">
                    <a16:creationId xmlns:a16="http://schemas.microsoft.com/office/drawing/2014/main" id="{AB1A6738-31FD-447B-ACB2-DB2A0224AD96}"/>
                  </a:ext>
                </a:extLst>
              </p:cNvPr>
              <p:cNvSpPr txBox="1"/>
              <p:nvPr/>
            </p:nvSpPr>
            <p:spPr>
              <a:xfrm>
                <a:off x="792790" y="754626"/>
                <a:ext cx="8665514" cy="5400581"/>
              </a:xfrm>
              <a:prstGeom prst="rect">
                <a:avLst/>
              </a:prstGeom>
              <a:noFill/>
            </p:spPr>
            <p:txBody>
              <a:bodyPr wrap="none" rtlCol="0">
                <a:spAutoFit/>
              </a:bodyPr>
              <a:lstStyle/>
              <a:p>
                <a:r>
                  <a:rPr lang="de-DE" sz="3600" dirty="0">
                    <a:solidFill>
                      <a:srgbClr val="C00000"/>
                    </a:solidFill>
                  </a:rPr>
                  <a:t>Aufgabe Mengen in Kurzschreibweise I</a:t>
                </a:r>
              </a:p>
              <a:p>
                <a:endParaRPr lang="de-DE" sz="3600" dirty="0">
                  <a:solidFill>
                    <a:srgbClr val="C00000"/>
                  </a:solidFill>
                </a:endParaRPr>
              </a:p>
              <a:p>
                <a:r>
                  <a:rPr lang="de-DE" sz="3200" dirty="0"/>
                  <a:t>Welche der folgenden Aussagen sind wahr?</a:t>
                </a:r>
              </a:p>
              <a:p>
                <a:endParaRPr lang="de-DE" sz="3200" dirty="0"/>
              </a:p>
              <a:p>
                <a:r>
                  <a:rPr lang="de-DE" sz="3200" b="0" dirty="0"/>
                  <a:t>A) </a:t>
                </a:r>
                <a14:m>
                  <m:oMath xmlns:m="http://schemas.openxmlformats.org/officeDocument/2006/math">
                    <m:sSub>
                      <m:sSubPr>
                        <m:ctrlPr>
                          <a:rPr lang="de-DE" sz="2800" b="0" i="1" smtClean="0">
                            <a:latin typeface="Cambria Math" panose="02040503050406030204" pitchFamily="18" charset="0"/>
                          </a:rPr>
                        </m:ctrlPr>
                      </m:sSubPr>
                      <m:e>
                        <m:r>
                          <a:rPr lang="de-DE" sz="2800" b="0" i="1" smtClean="0">
                            <a:latin typeface="Cambria Math" panose="02040503050406030204" pitchFamily="18" charset="0"/>
                          </a:rPr>
                          <m:t>4∈{</m:t>
                        </m:r>
                        <m:r>
                          <a:rPr lang="de-DE" sz="2800" b="0" i="1" smtClean="0">
                            <a:latin typeface="Cambria Math" panose="02040503050406030204" pitchFamily="18" charset="0"/>
                          </a:rPr>
                          <m:t>𝑛</m:t>
                        </m:r>
                        <m:r>
                          <a:rPr lang="de-DE" sz="2800" b="0" i="1" smtClean="0">
                            <a:latin typeface="Cambria Math" panose="02040503050406030204" pitchFamily="18" charset="0"/>
                          </a:rPr>
                          <m:t>:</m:t>
                        </m:r>
                        <m:r>
                          <a:rPr lang="de-DE" sz="2800" b="0" i="1" smtClean="0">
                            <a:latin typeface="Cambria Math" panose="02040503050406030204" pitchFamily="18" charset="0"/>
                          </a:rPr>
                          <m:t>𝑛</m:t>
                        </m:r>
                        <m:r>
                          <a:rPr lang="de-DE" sz="2800" b="0" i="1" smtClean="0">
                            <a:latin typeface="Cambria Math" panose="02040503050406030204" pitchFamily="18" charset="0"/>
                          </a:rPr>
                          <m:t>∈</m:t>
                        </m:r>
                        <m:r>
                          <a:rPr lang="de-DE" sz="2800" b="0" i="1" smtClean="0">
                            <a:latin typeface="Cambria Math" panose="02040503050406030204" pitchFamily="18" charset="0"/>
                          </a:rPr>
                          <m:t>ℕ</m:t>
                        </m:r>
                      </m:e>
                      <m:sub>
                        <m:r>
                          <a:rPr lang="de-DE" sz="2800" b="0" i="1" smtClean="0">
                            <a:latin typeface="Cambria Math" panose="02040503050406030204" pitchFamily="18" charset="0"/>
                          </a:rPr>
                          <m:t>0 </m:t>
                        </m:r>
                      </m:sub>
                    </m:sSub>
                  </m:oMath>
                </a14:m>
                <a:r>
                  <a:rPr lang="de-DE" sz="2800" b="0" dirty="0"/>
                  <a:t>und </a:t>
                </a:r>
                <a14:m>
                  <m:oMath xmlns:m="http://schemas.openxmlformats.org/officeDocument/2006/math">
                    <m:sSup>
                      <m:sSupPr>
                        <m:ctrlPr>
                          <a:rPr lang="de-DE" sz="2800" b="0" i="1" smtClean="0">
                            <a:latin typeface="Cambria Math" panose="02040503050406030204" pitchFamily="18" charset="0"/>
                          </a:rPr>
                        </m:ctrlPr>
                      </m:sSupPr>
                      <m:e>
                        <m:r>
                          <a:rPr lang="de-DE" sz="2800" b="0" i="1" smtClean="0">
                            <a:latin typeface="Cambria Math" panose="02040503050406030204" pitchFamily="18" charset="0"/>
                          </a:rPr>
                          <m:t>𝑛</m:t>
                        </m:r>
                      </m:e>
                      <m:sup>
                        <m:r>
                          <a:rPr lang="de-DE" sz="2800" b="0" i="1" smtClean="0">
                            <a:latin typeface="Cambria Math" panose="02040503050406030204" pitchFamily="18" charset="0"/>
                          </a:rPr>
                          <m:t>2</m:t>
                        </m:r>
                      </m:sup>
                    </m:sSup>
                    <m:r>
                      <a:rPr lang="de-DE" sz="2800" b="0" i="1" smtClean="0">
                        <a:latin typeface="Cambria Math" panose="02040503050406030204" pitchFamily="18" charset="0"/>
                      </a:rPr>
                      <m:t>&gt;10 }</m:t>
                    </m:r>
                  </m:oMath>
                </a14:m>
                <a:endParaRPr lang="de-DE" sz="2800" b="0" i="1" dirty="0">
                  <a:latin typeface="Cambria Math" panose="02040503050406030204" pitchFamily="18" charset="0"/>
                </a:endParaRPr>
              </a:p>
              <a:p>
                <a:r>
                  <a:rPr lang="de-DE" sz="3200" b="0" dirty="0"/>
                  <a:t>B) </a:t>
                </a:r>
                <a14:m>
                  <m:oMath xmlns:m="http://schemas.openxmlformats.org/officeDocument/2006/math">
                    <m:d>
                      <m:dPr>
                        <m:begChr m:val="{"/>
                        <m:endChr m:val="}"/>
                        <m:ctrlPr>
                          <a:rPr lang="de-DE" sz="2800" b="0" i="1" smtClean="0">
                            <a:latin typeface="Cambria Math" panose="02040503050406030204" pitchFamily="18" charset="0"/>
                          </a:rPr>
                        </m:ctrlPr>
                      </m:dPr>
                      <m:e>
                        <m:r>
                          <a:rPr lang="de-DE" sz="2800" b="0" i="1" smtClean="0">
                            <a:latin typeface="Cambria Math" panose="02040503050406030204" pitchFamily="18" charset="0"/>
                          </a:rPr>
                          <m:t>𝑚</m:t>
                        </m:r>
                        <m:r>
                          <a:rPr lang="de-DE" sz="2800" b="0" i="1" smtClean="0">
                            <a:latin typeface="Cambria Math" panose="02040503050406030204" pitchFamily="18" charset="0"/>
                          </a:rPr>
                          <m:t>:</m:t>
                        </m:r>
                        <m:r>
                          <a:rPr lang="de-DE" sz="2800" b="0" i="1" smtClean="0">
                            <a:latin typeface="Cambria Math" panose="02040503050406030204" pitchFamily="18" charset="0"/>
                          </a:rPr>
                          <m:t>𝑚</m:t>
                        </m:r>
                        <m:r>
                          <a:rPr lang="de-DE" sz="2800" b="0" i="1" smtClean="0">
                            <a:latin typeface="Cambria Math" panose="02040503050406030204" pitchFamily="18" charset="0"/>
                          </a:rPr>
                          <m:t>∈</m:t>
                        </m:r>
                        <m:sSub>
                          <m:sSubPr>
                            <m:ctrlPr>
                              <a:rPr lang="de-DE" sz="2800" b="0" i="1" smtClean="0">
                                <a:latin typeface="Cambria Math" panose="02040503050406030204" pitchFamily="18" charset="0"/>
                              </a:rPr>
                            </m:ctrlPr>
                          </m:sSubPr>
                          <m:e>
                            <m:r>
                              <a:rPr lang="de-DE" sz="2800" b="0" i="1" smtClean="0">
                                <a:latin typeface="Cambria Math" panose="02040503050406030204" pitchFamily="18" charset="0"/>
                              </a:rPr>
                              <m:t>ℕ</m:t>
                            </m:r>
                          </m:e>
                          <m:sub>
                            <m:r>
                              <a:rPr lang="de-DE" sz="2800" b="0" i="1" smtClean="0">
                                <a:latin typeface="Cambria Math" panose="02040503050406030204" pitchFamily="18" charset="0"/>
                              </a:rPr>
                              <m:t>0</m:t>
                            </m:r>
                          </m:sub>
                        </m:sSub>
                        <m:r>
                          <m:rPr>
                            <m:sty m:val="p"/>
                          </m:rPr>
                          <a:rPr lang="de-DE" sz="2800" b="0" i="0" smtClean="0">
                            <a:latin typeface="Cambria Math" panose="02040503050406030204" pitchFamily="18" charset="0"/>
                          </a:rPr>
                          <m:t>und</m:t>
                        </m:r>
                        <m:r>
                          <a:rPr lang="de-DE" sz="2800" b="0" i="0" smtClean="0">
                            <a:latin typeface="Cambria Math" panose="02040503050406030204" pitchFamily="18" charset="0"/>
                          </a:rPr>
                          <m:t> </m:t>
                        </m:r>
                        <m:r>
                          <a:rPr lang="de-DE" sz="2800" i="1" smtClean="0">
                            <a:latin typeface="Cambria Math" panose="02040503050406030204" pitchFamily="18" charset="0"/>
                          </a:rPr>
                          <m:t>𝑚</m:t>
                        </m:r>
                        <m:r>
                          <a:rPr lang="de-DE" sz="2800" i="1">
                            <a:latin typeface="Cambria Math" panose="02040503050406030204" pitchFamily="18" charset="0"/>
                          </a:rPr>
                          <m:t>&gt;10 </m:t>
                        </m:r>
                      </m:e>
                    </m:d>
                    <m:r>
                      <a:rPr lang="de-DE" sz="2800" b="0" i="1" smtClean="0">
                        <a:latin typeface="Cambria Math" panose="02040503050406030204" pitchFamily="18" charset="0"/>
                      </a:rPr>
                      <m:t>⊆{</m:t>
                    </m:r>
                    <m:r>
                      <a:rPr lang="de-DE" sz="2800" b="0" i="1" smtClean="0">
                        <a:latin typeface="Cambria Math" panose="02040503050406030204" pitchFamily="18" charset="0"/>
                      </a:rPr>
                      <m:t>𝑛</m:t>
                    </m:r>
                    <m:r>
                      <a:rPr lang="de-DE" sz="2800" b="0" i="1" smtClean="0">
                        <a:latin typeface="Cambria Math" panose="02040503050406030204" pitchFamily="18" charset="0"/>
                      </a:rPr>
                      <m:t>:</m:t>
                    </m:r>
                    <m:r>
                      <a:rPr lang="de-DE" sz="2800" b="0" i="1" smtClean="0">
                        <a:latin typeface="Cambria Math" panose="02040503050406030204" pitchFamily="18" charset="0"/>
                      </a:rPr>
                      <m:t>𝑛</m:t>
                    </m:r>
                    <m:r>
                      <a:rPr lang="de-DE" sz="2800" b="0" i="1" smtClean="0">
                        <a:latin typeface="Cambria Math" panose="02040503050406030204" pitchFamily="18" charset="0"/>
                      </a:rPr>
                      <m:t>∈</m:t>
                    </m:r>
                    <m:sSub>
                      <m:sSubPr>
                        <m:ctrlPr>
                          <a:rPr lang="de-DE" sz="2800" b="0" i="1" smtClean="0">
                            <a:latin typeface="Cambria Math" panose="02040503050406030204" pitchFamily="18" charset="0"/>
                          </a:rPr>
                        </m:ctrlPr>
                      </m:sSubPr>
                      <m:e>
                        <m:r>
                          <a:rPr lang="de-DE" sz="2800" b="0" i="1" smtClean="0">
                            <a:latin typeface="Cambria Math" panose="02040503050406030204" pitchFamily="18" charset="0"/>
                          </a:rPr>
                          <m:t>ℕ</m:t>
                        </m:r>
                      </m:e>
                      <m:sub>
                        <m:r>
                          <a:rPr lang="de-DE" sz="2800" b="0" i="1" smtClean="0">
                            <a:latin typeface="Cambria Math" panose="02040503050406030204" pitchFamily="18" charset="0"/>
                          </a:rPr>
                          <m:t>0</m:t>
                        </m:r>
                      </m:sub>
                    </m:sSub>
                  </m:oMath>
                </a14:m>
                <a:r>
                  <a:rPr lang="de-DE" sz="2800" dirty="0"/>
                  <a:t>und </a:t>
                </a:r>
                <a14:m>
                  <m:oMath xmlns:m="http://schemas.openxmlformats.org/officeDocument/2006/math">
                    <m:r>
                      <a:rPr lang="de-DE" sz="2800" b="0" i="1" smtClean="0">
                        <a:latin typeface="Cambria Math" panose="02040503050406030204" pitchFamily="18" charset="0"/>
                      </a:rPr>
                      <m:t>𝑛</m:t>
                    </m:r>
                    <m:r>
                      <a:rPr lang="de-DE" sz="2800" b="0" i="1" smtClean="0">
                        <a:latin typeface="Cambria Math" panose="02040503050406030204" pitchFamily="18" charset="0"/>
                      </a:rPr>
                      <m:t>&gt;10}</m:t>
                    </m:r>
                  </m:oMath>
                </a14:m>
                <a:r>
                  <a:rPr lang="de-DE" sz="2800" dirty="0"/>
                  <a:t> </a:t>
                </a:r>
              </a:p>
              <a:p>
                <a:r>
                  <a:rPr lang="de-DE" sz="3200" dirty="0">
                    <a:ea typeface="Cambria Math" panose="02040503050406030204" pitchFamily="18" charset="0"/>
                  </a:rPr>
                  <a:t>C) </a:t>
                </a:r>
                <a14:m>
                  <m:oMath xmlns:m="http://schemas.openxmlformats.org/officeDocument/2006/math">
                    <m:sSub>
                      <m:sSubPr>
                        <m:ctrlPr>
                          <a:rPr lang="de-DE" sz="2800" b="0" i="1" smtClean="0">
                            <a:latin typeface="Cambria Math" panose="02040503050406030204" pitchFamily="18" charset="0"/>
                          </a:rPr>
                        </m:ctrlPr>
                      </m:sSubPr>
                      <m:e>
                        <m:d>
                          <m:dPr>
                            <m:begChr m:val="{"/>
                            <m:endChr m:val="|"/>
                            <m:ctrlPr>
                              <a:rPr lang="de-DE" sz="2800" b="0" i="1" smtClean="0">
                                <a:latin typeface="Cambria Math" panose="02040503050406030204" pitchFamily="18" charset="0"/>
                              </a:rPr>
                            </m:ctrlPr>
                          </m:dPr>
                          <m:e>
                            <m:r>
                              <a:rPr lang="de-DE" sz="2800" b="0" i="1" smtClean="0">
                                <a:latin typeface="Cambria Math" panose="02040503050406030204" pitchFamily="18" charset="0"/>
                              </a:rPr>
                              <m:t>𝑛</m:t>
                            </m:r>
                          </m:e>
                        </m:d>
                        <m:r>
                          <a:rPr lang="de-DE" sz="2800" b="0" i="1" smtClean="0">
                            <a:latin typeface="Cambria Math" panose="02040503050406030204" pitchFamily="18" charset="0"/>
                          </a:rPr>
                          <m:t> </m:t>
                        </m:r>
                        <m:r>
                          <a:rPr lang="de-DE" sz="2800" b="0" i="1" smtClean="0">
                            <a:latin typeface="Cambria Math" panose="02040503050406030204" pitchFamily="18" charset="0"/>
                          </a:rPr>
                          <m:t>𝑛</m:t>
                        </m:r>
                        <m:r>
                          <a:rPr lang="de-DE" sz="2800" b="0" i="1" smtClean="0">
                            <a:latin typeface="Cambria Math" panose="02040503050406030204" pitchFamily="18" charset="0"/>
                          </a:rPr>
                          <m:t>∈</m:t>
                        </m:r>
                        <m:r>
                          <a:rPr lang="de-DE" sz="2800" b="0" i="1" smtClean="0">
                            <a:latin typeface="Cambria Math" panose="02040503050406030204" pitchFamily="18" charset="0"/>
                          </a:rPr>
                          <m:t>ℕ</m:t>
                        </m:r>
                      </m:e>
                      <m:sub>
                        <m:r>
                          <a:rPr lang="de-DE" sz="2800" b="0" i="1" smtClean="0">
                            <a:latin typeface="Cambria Math" panose="02040503050406030204" pitchFamily="18" charset="0"/>
                          </a:rPr>
                          <m:t>0 </m:t>
                        </m:r>
                      </m:sub>
                    </m:sSub>
                  </m:oMath>
                </a14:m>
                <a:r>
                  <a:rPr lang="de-DE" sz="2800" b="0" dirty="0"/>
                  <a:t>und </a:t>
                </a:r>
                <a14:m>
                  <m:oMath xmlns:m="http://schemas.openxmlformats.org/officeDocument/2006/math">
                    <m:r>
                      <a:rPr lang="de-DE" sz="2800" b="0" i="1" smtClean="0">
                        <a:latin typeface="Cambria Math" panose="02040503050406030204" pitchFamily="18" charset="0"/>
                      </a:rPr>
                      <m:t>2</m:t>
                    </m:r>
                    <m:r>
                      <a:rPr lang="de-DE" sz="2800" b="0" i="1" smtClean="0">
                        <a:latin typeface="Cambria Math" panose="02040503050406030204" pitchFamily="18" charset="0"/>
                      </a:rPr>
                      <m:t>𝑛</m:t>
                    </m:r>
                    <m:r>
                      <a:rPr lang="de-DE" sz="2800" b="0" i="1" smtClean="0">
                        <a:latin typeface="Cambria Math" panose="02040503050406030204" pitchFamily="18" charset="0"/>
                      </a:rPr>
                      <m:t>≤1}=∅</m:t>
                    </m:r>
                  </m:oMath>
                </a14:m>
                <a:endParaRPr lang="de-DE" sz="2800" b="0" dirty="0">
                  <a:solidFill>
                    <a:schemeClr val="tx1"/>
                  </a:solidFill>
                </a:endParaRPr>
              </a:p>
              <a:p>
                <a:r>
                  <a:rPr lang="de-DE" sz="3200" dirty="0"/>
                  <a:t>D</a:t>
                </a:r>
                <a:r>
                  <a:rPr lang="de-DE" sz="3200" dirty="0">
                    <a:solidFill>
                      <a:schemeClr val="tx1"/>
                    </a:solidFill>
                  </a:rPr>
                  <a:t>) </a:t>
                </a:r>
                <a14:m>
                  <m:oMath xmlns:m="http://schemas.openxmlformats.org/officeDocument/2006/math">
                    <m:d>
                      <m:dPr>
                        <m:begChr m:val="{"/>
                        <m:endChr m:val="}"/>
                        <m:ctrlPr>
                          <a:rPr lang="de-DE" sz="2800" b="0" i="1" smtClean="0">
                            <a:solidFill>
                              <a:schemeClr val="tx1"/>
                            </a:solidFill>
                            <a:latin typeface="Cambria Math" panose="02040503050406030204" pitchFamily="18" charset="0"/>
                          </a:rPr>
                        </m:ctrlPr>
                      </m:dPr>
                      <m:e>
                        <m:r>
                          <a:rPr lang="de-DE" sz="2800" b="0" i="1" smtClean="0">
                            <a:solidFill>
                              <a:schemeClr val="tx1"/>
                            </a:solidFill>
                            <a:latin typeface="Cambria Math" panose="02040503050406030204" pitchFamily="18" charset="0"/>
                          </a:rPr>
                          <m:t>𝑥</m:t>
                        </m:r>
                        <m:r>
                          <a:rPr lang="de-DE" sz="2800" b="0" i="1" smtClean="0">
                            <a:solidFill>
                              <a:schemeClr val="tx1"/>
                            </a:solidFill>
                            <a:latin typeface="Cambria Math" panose="02040503050406030204" pitchFamily="18" charset="0"/>
                          </a:rPr>
                          <m:t>:</m:t>
                        </m:r>
                        <m:r>
                          <a:rPr lang="de-DE" sz="2800" b="0" i="1" smtClean="0">
                            <a:solidFill>
                              <a:schemeClr val="tx1"/>
                            </a:solidFill>
                            <a:latin typeface="Cambria Math" panose="02040503050406030204" pitchFamily="18" charset="0"/>
                          </a:rPr>
                          <m:t>𝑥</m:t>
                        </m:r>
                        <m:r>
                          <a:rPr lang="de-DE" sz="2800" b="0" i="1" smtClean="0">
                            <a:solidFill>
                              <a:schemeClr val="tx1"/>
                            </a:solidFill>
                            <a:latin typeface="Cambria Math" panose="02040503050406030204" pitchFamily="18" charset="0"/>
                          </a:rPr>
                          <m:t>∈</m:t>
                        </m:r>
                        <m:r>
                          <a:rPr lang="de-DE" sz="2800" b="0" i="1" smtClean="0">
                            <a:solidFill>
                              <a:schemeClr val="tx1"/>
                            </a:solidFill>
                            <a:latin typeface="Cambria Math" panose="02040503050406030204" pitchFamily="18" charset="0"/>
                          </a:rPr>
                          <m:t>ℤ</m:t>
                        </m:r>
                        <m:r>
                          <a:rPr lang="de-DE" sz="2800" b="0" i="0" smtClean="0">
                            <a:solidFill>
                              <a:schemeClr val="tx1"/>
                            </a:solidFill>
                            <a:latin typeface="Cambria Math" panose="02040503050406030204" pitchFamily="18" charset="0"/>
                          </a:rPr>
                          <m:t> </m:t>
                        </m:r>
                        <m:r>
                          <m:rPr>
                            <m:sty m:val="p"/>
                          </m:rPr>
                          <a:rPr lang="de-DE" sz="2800" b="0" i="0" smtClean="0">
                            <a:solidFill>
                              <a:schemeClr val="tx1"/>
                            </a:solidFill>
                            <a:latin typeface="Cambria Math" panose="02040503050406030204" pitchFamily="18" charset="0"/>
                          </a:rPr>
                          <m:t>und</m:t>
                        </m:r>
                        <m:r>
                          <a:rPr lang="de-DE" sz="2800" b="0" i="0" smtClean="0">
                            <a:solidFill>
                              <a:schemeClr val="tx1"/>
                            </a:solidFill>
                            <a:latin typeface="Cambria Math" panose="02040503050406030204" pitchFamily="18" charset="0"/>
                          </a:rPr>
                          <m:t> </m:t>
                        </m:r>
                        <m:sSup>
                          <m:sSupPr>
                            <m:ctrlPr>
                              <a:rPr lang="de-DE" sz="2800" b="0" i="1" smtClean="0">
                                <a:latin typeface="Cambria Math" panose="02040503050406030204" pitchFamily="18" charset="0"/>
                              </a:rPr>
                            </m:ctrlPr>
                          </m:sSupPr>
                          <m:e>
                            <m:r>
                              <a:rPr lang="de-DE" sz="2800" b="0" i="1" smtClean="0">
                                <a:latin typeface="Cambria Math" panose="02040503050406030204" pitchFamily="18" charset="0"/>
                              </a:rPr>
                              <m:t>𝑥</m:t>
                            </m:r>
                          </m:e>
                          <m:sup>
                            <m:r>
                              <a:rPr lang="de-DE" sz="2800" b="0" i="1" smtClean="0">
                                <a:latin typeface="Cambria Math" panose="02040503050406030204" pitchFamily="18" charset="0"/>
                              </a:rPr>
                              <m:t>2</m:t>
                            </m:r>
                          </m:sup>
                        </m:sSup>
                        <m:r>
                          <a:rPr lang="de-DE" sz="2800" b="0" i="1" smtClean="0">
                            <a:latin typeface="Cambria Math" panose="02040503050406030204" pitchFamily="18" charset="0"/>
                          </a:rPr>
                          <m:t>=4</m:t>
                        </m:r>
                      </m:e>
                    </m:d>
                    <m:r>
                      <a:rPr lang="de-DE" sz="2800" i="1">
                        <a:latin typeface="Cambria Math" panose="02040503050406030204" pitchFamily="18" charset="0"/>
                      </a:rPr>
                      <m:t>=</m:t>
                    </m:r>
                    <m:r>
                      <a:rPr lang="de-DE" sz="2800" b="0" i="1" smtClean="0">
                        <a:latin typeface="Cambria Math" panose="02040503050406030204" pitchFamily="18" charset="0"/>
                      </a:rPr>
                      <m:t>{2}</m:t>
                    </m:r>
                  </m:oMath>
                </a14:m>
                <a:endParaRPr lang="de-DE" sz="2800" dirty="0"/>
              </a:p>
              <a:p>
                <a:r>
                  <a:rPr lang="de-DE" sz="3200" dirty="0"/>
                  <a:t>E) </a:t>
                </a:r>
                <a14:m>
                  <m:oMath xmlns:m="http://schemas.openxmlformats.org/officeDocument/2006/math">
                    <m:r>
                      <a:rPr lang="de-DE" sz="3200" b="0" i="0" smtClean="0">
                        <a:latin typeface="Cambria Math" panose="02040503050406030204" pitchFamily="18" charset="0"/>
                      </a:rPr>
                      <m:t>7</m:t>
                    </m:r>
                    <m:r>
                      <a:rPr lang="de-DE" sz="3200" b="0" i="1" smtClean="0">
                        <a:latin typeface="Cambria Math" panose="02040503050406030204" pitchFamily="18" charset="0"/>
                      </a:rPr>
                      <m:t>∉{</m:t>
                    </m:r>
                    <m:r>
                      <a:rPr lang="de-DE" sz="3200" b="0" i="1" smtClean="0">
                        <a:latin typeface="Cambria Math" panose="02040503050406030204" pitchFamily="18" charset="0"/>
                      </a:rPr>
                      <m:t>𝑚</m:t>
                    </m:r>
                    <m:r>
                      <a:rPr lang="de-DE" sz="3200" b="0" i="1" smtClean="0">
                        <a:latin typeface="Cambria Math" panose="02040503050406030204" pitchFamily="18" charset="0"/>
                      </a:rPr>
                      <m:t>:</m:t>
                    </m:r>
                    <m:r>
                      <a:rPr lang="de-DE" sz="3200" b="0" i="1" smtClean="0">
                        <a:latin typeface="Cambria Math" panose="02040503050406030204" pitchFamily="18" charset="0"/>
                      </a:rPr>
                      <m:t>𝑚</m:t>
                    </m:r>
                    <m:r>
                      <a:rPr lang="de-DE" sz="3200" b="0" i="1" smtClean="0">
                        <a:latin typeface="Cambria Math" panose="02040503050406030204" pitchFamily="18" charset="0"/>
                      </a:rPr>
                      <m:t>∈</m:t>
                    </m:r>
                    <m:sSub>
                      <m:sSubPr>
                        <m:ctrlPr>
                          <a:rPr lang="de-DE" sz="3200" b="0" i="1" smtClean="0">
                            <a:latin typeface="Cambria Math" panose="02040503050406030204" pitchFamily="18" charset="0"/>
                          </a:rPr>
                        </m:ctrlPr>
                      </m:sSubPr>
                      <m:e>
                        <m:r>
                          <a:rPr lang="de-DE" sz="3200" b="0" i="1" smtClean="0">
                            <a:latin typeface="Cambria Math" panose="02040503050406030204" pitchFamily="18" charset="0"/>
                          </a:rPr>
                          <m:t>ℕ</m:t>
                        </m:r>
                      </m:e>
                      <m:sub>
                        <m:r>
                          <a:rPr lang="de-DE" sz="3200" b="0" i="1" smtClean="0">
                            <a:latin typeface="Cambria Math" panose="02040503050406030204" pitchFamily="18" charset="0"/>
                          </a:rPr>
                          <m:t>0</m:t>
                        </m:r>
                      </m:sub>
                    </m:sSub>
                    <m:r>
                      <a:rPr lang="de-DE" sz="3200" b="0" i="1" smtClean="0">
                        <a:latin typeface="Cambria Math" panose="02040503050406030204" pitchFamily="18" charset="0"/>
                      </a:rPr>
                      <m:t> </m:t>
                    </m:r>
                  </m:oMath>
                </a14:m>
                <a:r>
                  <a:rPr lang="de-DE" sz="3200" dirty="0"/>
                  <a:t>und</a:t>
                </a:r>
                <a14:m>
                  <m:oMath xmlns:m="http://schemas.openxmlformats.org/officeDocument/2006/math">
                    <m:r>
                      <a:rPr lang="de-DE" sz="3200" b="0" i="0" smtClean="0">
                        <a:latin typeface="Cambria Math" panose="02040503050406030204" pitchFamily="18" charset="0"/>
                      </a:rPr>
                      <m:t> </m:t>
                    </m:r>
                    <m:r>
                      <a:rPr lang="de-DE" sz="3200" i="1">
                        <a:latin typeface="Cambria Math" panose="02040503050406030204" pitchFamily="18" charset="0"/>
                      </a:rPr>
                      <m:t>𝑚</m:t>
                    </m:r>
                    <m:r>
                      <a:rPr lang="de-DE" sz="3200" i="1">
                        <a:latin typeface="Cambria Math" panose="02040503050406030204" pitchFamily="18" charset="0"/>
                      </a:rPr>
                      <m:t>=2</m:t>
                    </m:r>
                    <m:r>
                      <a:rPr lang="de-DE" sz="3200" i="1">
                        <a:latin typeface="Cambria Math" panose="02040503050406030204" pitchFamily="18" charset="0"/>
                      </a:rPr>
                      <m:t>𝑛</m:t>
                    </m:r>
                  </m:oMath>
                </a14:m>
                <a:r>
                  <a:rPr lang="de-DE" sz="3200" dirty="0"/>
                  <a:t> für </a:t>
                </a:r>
                <a14:m>
                  <m:oMath xmlns:m="http://schemas.openxmlformats.org/officeDocument/2006/math">
                    <m:r>
                      <a:rPr lang="de-DE" sz="3200" b="0" i="1" smtClean="0">
                        <a:latin typeface="Cambria Math" panose="02040503050406030204" pitchFamily="18" charset="0"/>
                      </a:rPr>
                      <m:t>𝑛</m:t>
                    </m:r>
                    <m:r>
                      <a:rPr lang="de-DE" sz="3200" b="0" i="1" smtClean="0">
                        <a:latin typeface="Cambria Math" panose="02040503050406030204" pitchFamily="18" charset="0"/>
                      </a:rPr>
                      <m:t>∈</m:t>
                    </m:r>
                    <m:sSub>
                      <m:sSubPr>
                        <m:ctrlPr>
                          <a:rPr lang="de-DE" sz="3200" b="0" i="1" smtClean="0">
                            <a:latin typeface="Cambria Math" panose="02040503050406030204" pitchFamily="18" charset="0"/>
                          </a:rPr>
                        </m:ctrlPr>
                      </m:sSubPr>
                      <m:e>
                        <m:r>
                          <a:rPr lang="de-DE" sz="3200" b="0" i="1" smtClean="0">
                            <a:latin typeface="Cambria Math" panose="02040503050406030204" pitchFamily="18" charset="0"/>
                          </a:rPr>
                          <m:t>ℕ</m:t>
                        </m:r>
                      </m:e>
                      <m:sub>
                        <m:r>
                          <a:rPr lang="de-DE" sz="3200" b="0" i="1" smtClean="0">
                            <a:latin typeface="Cambria Math" panose="02040503050406030204" pitchFamily="18" charset="0"/>
                          </a:rPr>
                          <m:t>0</m:t>
                        </m:r>
                      </m:sub>
                    </m:sSub>
                    <m:r>
                      <a:rPr lang="de-DE" sz="3200" b="0" i="1" smtClean="0">
                        <a:latin typeface="Cambria Math" panose="02040503050406030204" pitchFamily="18" charset="0"/>
                      </a:rPr>
                      <m:t>}</m:t>
                    </m:r>
                  </m:oMath>
                </a14:m>
                <a:endParaRPr lang="de-DE" sz="3200" b="0" dirty="0">
                  <a:solidFill>
                    <a:schemeClr val="tx1"/>
                  </a:solidFill>
                </a:endParaRPr>
              </a:p>
              <a:p>
                <a:r>
                  <a:rPr lang="de-DE" sz="3200" dirty="0"/>
                  <a:t>F) </a:t>
                </a:r>
                <a14:m>
                  <m:oMath xmlns:m="http://schemas.openxmlformats.org/officeDocument/2006/math">
                    <m:r>
                      <a:rPr lang="de-DE" sz="3200" b="0" i="0" smtClean="0">
                        <a:latin typeface="Cambria Math" panose="02040503050406030204" pitchFamily="18" charset="0"/>
                      </a:rPr>
                      <m:t>−</m:t>
                    </m:r>
                    <m:f>
                      <m:fPr>
                        <m:ctrlPr>
                          <a:rPr lang="de-DE" sz="3200" b="0" i="1" smtClean="0">
                            <a:latin typeface="Cambria Math" panose="02040503050406030204" pitchFamily="18" charset="0"/>
                          </a:rPr>
                        </m:ctrlPr>
                      </m:fPr>
                      <m:num>
                        <m:r>
                          <a:rPr lang="de-DE" sz="3200" b="0" i="0" smtClean="0">
                            <a:latin typeface="Cambria Math" panose="02040503050406030204" pitchFamily="18" charset="0"/>
                          </a:rPr>
                          <m:t>3</m:t>
                        </m:r>
                      </m:num>
                      <m:den>
                        <m:r>
                          <a:rPr lang="de-DE" sz="3200" b="0" i="0" smtClean="0">
                            <a:latin typeface="Cambria Math" panose="02040503050406030204" pitchFamily="18" charset="0"/>
                          </a:rPr>
                          <m:t>5</m:t>
                        </m:r>
                      </m:den>
                    </m:f>
                    <m:r>
                      <a:rPr lang="de-DE" sz="3200" b="0" i="1" smtClean="0">
                        <a:latin typeface="Cambria Math" panose="02040503050406030204" pitchFamily="18" charset="0"/>
                      </a:rPr>
                      <m:t>∈{</m:t>
                    </m:r>
                    <m:r>
                      <a:rPr lang="de-DE" sz="3200" b="0" i="1" smtClean="0">
                        <a:latin typeface="Cambria Math" panose="02040503050406030204" pitchFamily="18" charset="0"/>
                      </a:rPr>
                      <m:t>𝑥</m:t>
                    </m:r>
                    <m:r>
                      <a:rPr lang="de-DE" sz="3200" b="0" i="1" smtClean="0">
                        <a:latin typeface="Cambria Math" panose="02040503050406030204" pitchFamily="18" charset="0"/>
                      </a:rPr>
                      <m:t>:</m:t>
                    </m:r>
                    <m:r>
                      <a:rPr lang="de-DE" sz="3200" b="0" i="1" smtClean="0">
                        <a:latin typeface="Cambria Math" panose="02040503050406030204" pitchFamily="18" charset="0"/>
                      </a:rPr>
                      <m:t>𝑥</m:t>
                    </m:r>
                    <m:r>
                      <a:rPr lang="de-DE" sz="3200" b="0" i="1" smtClean="0">
                        <a:latin typeface="Cambria Math" panose="02040503050406030204" pitchFamily="18" charset="0"/>
                      </a:rPr>
                      <m:t>=</m:t>
                    </m:r>
                    <m:f>
                      <m:fPr>
                        <m:ctrlPr>
                          <a:rPr lang="de-DE" sz="3200" b="0" i="1" smtClean="0">
                            <a:latin typeface="Cambria Math" panose="02040503050406030204" pitchFamily="18" charset="0"/>
                          </a:rPr>
                        </m:ctrlPr>
                      </m:fPr>
                      <m:num>
                        <m:r>
                          <a:rPr lang="de-DE" sz="3200" b="0" i="1" smtClean="0">
                            <a:latin typeface="Cambria Math" panose="02040503050406030204" pitchFamily="18" charset="0"/>
                          </a:rPr>
                          <m:t>𝑝</m:t>
                        </m:r>
                      </m:num>
                      <m:den>
                        <m:r>
                          <a:rPr lang="de-DE" sz="3200" b="0" i="1" smtClean="0">
                            <a:latin typeface="Cambria Math" panose="02040503050406030204" pitchFamily="18" charset="0"/>
                          </a:rPr>
                          <m:t>𝑞</m:t>
                        </m:r>
                      </m:den>
                    </m:f>
                    <m:r>
                      <a:rPr lang="de-DE" sz="3200" b="0" i="1" smtClean="0">
                        <a:latin typeface="Cambria Math" panose="02040503050406030204" pitchFamily="18" charset="0"/>
                      </a:rPr>
                      <m:t>, </m:t>
                    </m:r>
                    <m:r>
                      <a:rPr lang="de-DE" sz="3200" b="0" i="1" smtClean="0">
                        <a:latin typeface="Cambria Math" panose="02040503050406030204" pitchFamily="18" charset="0"/>
                      </a:rPr>
                      <m:t>𝑝</m:t>
                    </m:r>
                    <m:r>
                      <a:rPr lang="de-DE" sz="3200" b="0" i="1" smtClean="0">
                        <a:latin typeface="Cambria Math" panose="02040503050406030204" pitchFamily="18" charset="0"/>
                      </a:rPr>
                      <m:t>∈</m:t>
                    </m:r>
                    <m:r>
                      <a:rPr lang="de-DE" sz="3200" b="0" i="1" smtClean="0">
                        <a:latin typeface="Cambria Math" panose="02040503050406030204" pitchFamily="18" charset="0"/>
                      </a:rPr>
                      <m:t>ℤ</m:t>
                    </m:r>
                    <m:r>
                      <a:rPr lang="de-DE" sz="3200" b="0" i="1" smtClean="0">
                        <a:latin typeface="Cambria Math" panose="02040503050406030204" pitchFamily="18" charset="0"/>
                      </a:rPr>
                      <m:t>, </m:t>
                    </m:r>
                    <m:r>
                      <a:rPr lang="de-DE" sz="3200" b="0" i="1" smtClean="0">
                        <a:latin typeface="Cambria Math" panose="02040503050406030204" pitchFamily="18" charset="0"/>
                      </a:rPr>
                      <m:t>𝑞</m:t>
                    </m:r>
                    <m:r>
                      <a:rPr lang="de-DE" sz="3200" b="0" i="1" smtClean="0">
                        <a:latin typeface="Cambria Math" panose="02040503050406030204" pitchFamily="18" charset="0"/>
                      </a:rPr>
                      <m:t>∈</m:t>
                    </m:r>
                    <m:sSup>
                      <m:sSupPr>
                        <m:ctrlPr>
                          <a:rPr lang="de-DE" sz="3200" b="0" i="1" smtClean="0">
                            <a:latin typeface="Cambria Math" panose="02040503050406030204" pitchFamily="18" charset="0"/>
                          </a:rPr>
                        </m:ctrlPr>
                      </m:sSupPr>
                      <m:e>
                        <m:r>
                          <a:rPr lang="de-DE" sz="3200" b="0" i="1" smtClean="0">
                            <a:latin typeface="Cambria Math" panose="02040503050406030204" pitchFamily="18" charset="0"/>
                          </a:rPr>
                          <m:t>ℕ</m:t>
                        </m:r>
                      </m:e>
                      <m:sup>
                        <m:r>
                          <a:rPr lang="de-DE" sz="3200" b="0" i="1" smtClean="0">
                            <a:latin typeface="Cambria Math" panose="02040503050406030204" pitchFamily="18" charset="0"/>
                          </a:rPr>
                          <m:t>+</m:t>
                        </m:r>
                      </m:sup>
                    </m:sSup>
                    <m:r>
                      <a:rPr lang="de-DE" sz="3200" b="0" i="1" smtClean="0">
                        <a:latin typeface="Cambria Math" panose="02040503050406030204" pitchFamily="18" charset="0"/>
                      </a:rPr>
                      <m:t>}</m:t>
                    </m:r>
                  </m:oMath>
                </a14:m>
                <a:endParaRPr lang="de-DE" sz="3200" b="0" dirty="0">
                  <a:solidFill>
                    <a:schemeClr val="tx1"/>
                  </a:solidFill>
                </a:endParaRPr>
              </a:p>
            </p:txBody>
          </p:sp>
        </mc:Choice>
        <mc:Fallback xmlns="">
          <p:sp>
            <p:nvSpPr>
              <p:cNvPr id="2" name="Textfeld 1">
                <a:extLst>
                  <a:ext uri="{FF2B5EF4-FFF2-40B4-BE49-F238E27FC236}">
                    <a16:creationId xmlns:a16="http://schemas.microsoft.com/office/drawing/2014/main" id="{AB1A6738-31FD-447B-ACB2-DB2A0224AD96}"/>
                  </a:ext>
                </a:extLst>
              </p:cNvPr>
              <p:cNvSpPr txBox="1">
                <a:spLocks noRot="1" noChangeAspect="1" noMove="1" noResize="1" noEditPoints="1" noAdjustHandles="1" noChangeArrowheads="1" noChangeShapeType="1" noTextEdit="1"/>
              </p:cNvSpPr>
              <p:nvPr/>
            </p:nvSpPr>
            <p:spPr>
              <a:xfrm>
                <a:off x="792790" y="754626"/>
                <a:ext cx="8665514" cy="5400581"/>
              </a:xfrm>
              <a:prstGeom prst="rect">
                <a:avLst/>
              </a:prstGeom>
              <a:blipFill>
                <a:blip r:embed="rId2"/>
                <a:stretch>
                  <a:fillRect l="-2110" t="-1806"/>
                </a:stretch>
              </a:blipFill>
            </p:spPr>
            <p:txBody>
              <a:bodyPr/>
              <a:lstStyle/>
              <a:p>
                <a:r>
                  <a:rPr lang="de-DE">
                    <a:noFill/>
                  </a:rPr>
                  <a:t> </a:t>
                </a:r>
              </a:p>
            </p:txBody>
          </p:sp>
        </mc:Fallback>
      </mc:AlternateContent>
    </p:spTree>
    <p:extLst>
      <p:ext uri="{BB962C8B-B14F-4D97-AF65-F5344CB8AC3E}">
        <p14:creationId xmlns:p14="http://schemas.microsoft.com/office/powerpoint/2010/main" val="3200800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feld 1">
                <a:extLst>
                  <a:ext uri="{FF2B5EF4-FFF2-40B4-BE49-F238E27FC236}">
                    <a16:creationId xmlns:a16="http://schemas.microsoft.com/office/drawing/2014/main" id="{AB1A6738-31FD-447B-ACB2-DB2A0224AD96}"/>
                  </a:ext>
                </a:extLst>
              </p:cNvPr>
              <p:cNvSpPr txBox="1"/>
              <p:nvPr/>
            </p:nvSpPr>
            <p:spPr>
              <a:xfrm>
                <a:off x="792790" y="754626"/>
                <a:ext cx="8688212" cy="5400581"/>
              </a:xfrm>
              <a:prstGeom prst="rect">
                <a:avLst/>
              </a:prstGeom>
              <a:noFill/>
            </p:spPr>
            <p:txBody>
              <a:bodyPr wrap="none" rtlCol="0">
                <a:spAutoFit/>
              </a:bodyPr>
              <a:lstStyle/>
              <a:p>
                <a:r>
                  <a:rPr lang="de-DE" sz="3600" dirty="0">
                    <a:solidFill>
                      <a:srgbClr val="C00000"/>
                    </a:solidFill>
                  </a:rPr>
                  <a:t>Lösungen Mengen in Kurzschreibweise I</a:t>
                </a:r>
              </a:p>
              <a:p>
                <a:endParaRPr lang="de-DE" sz="3600" dirty="0">
                  <a:solidFill>
                    <a:srgbClr val="C00000"/>
                  </a:solidFill>
                </a:endParaRPr>
              </a:p>
              <a:p>
                <a:r>
                  <a:rPr lang="de-DE" sz="3200" dirty="0"/>
                  <a:t>Welche der folgenden Aussagen sind wahr?</a:t>
                </a:r>
              </a:p>
              <a:p>
                <a:endParaRPr lang="de-DE" sz="3200" dirty="0"/>
              </a:p>
              <a:p>
                <a:r>
                  <a:rPr lang="de-DE" sz="3200" b="0" dirty="0">
                    <a:solidFill>
                      <a:srgbClr val="00B050"/>
                    </a:solidFill>
                  </a:rPr>
                  <a:t>A) </a:t>
                </a:r>
                <a14:m>
                  <m:oMath xmlns:m="http://schemas.openxmlformats.org/officeDocument/2006/math">
                    <m:sSub>
                      <m:sSubPr>
                        <m:ctrlPr>
                          <a:rPr lang="de-DE" sz="2800" b="0" i="1" smtClean="0">
                            <a:solidFill>
                              <a:srgbClr val="00B050"/>
                            </a:solidFill>
                            <a:latin typeface="Cambria Math" panose="02040503050406030204" pitchFamily="18" charset="0"/>
                          </a:rPr>
                        </m:ctrlPr>
                      </m:sSubPr>
                      <m:e>
                        <m:r>
                          <a:rPr lang="de-DE" sz="2800" b="0" i="1" smtClean="0">
                            <a:solidFill>
                              <a:srgbClr val="00B050"/>
                            </a:solidFill>
                            <a:latin typeface="Cambria Math" panose="02040503050406030204" pitchFamily="18" charset="0"/>
                          </a:rPr>
                          <m:t>4∈{</m:t>
                        </m:r>
                        <m:r>
                          <a:rPr lang="de-DE" sz="2800" b="0" i="1" smtClean="0">
                            <a:solidFill>
                              <a:srgbClr val="00B050"/>
                            </a:solidFill>
                            <a:latin typeface="Cambria Math" panose="02040503050406030204" pitchFamily="18" charset="0"/>
                          </a:rPr>
                          <m:t>𝑛</m:t>
                        </m:r>
                        <m:r>
                          <a:rPr lang="de-DE" sz="2800" b="0" i="1" smtClean="0">
                            <a:solidFill>
                              <a:srgbClr val="00B050"/>
                            </a:solidFill>
                            <a:latin typeface="Cambria Math" panose="02040503050406030204" pitchFamily="18" charset="0"/>
                          </a:rPr>
                          <m:t>:</m:t>
                        </m:r>
                        <m:r>
                          <a:rPr lang="de-DE" sz="2800" b="0" i="1" smtClean="0">
                            <a:solidFill>
                              <a:srgbClr val="00B050"/>
                            </a:solidFill>
                            <a:latin typeface="Cambria Math" panose="02040503050406030204" pitchFamily="18" charset="0"/>
                          </a:rPr>
                          <m:t>𝑛</m:t>
                        </m:r>
                        <m:r>
                          <a:rPr lang="de-DE" sz="2800" b="0" i="1" smtClean="0">
                            <a:solidFill>
                              <a:srgbClr val="00B050"/>
                            </a:solidFill>
                            <a:latin typeface="Cambria Math" panose="02040503050406030204" pitchFamily="18" charset="0"/>
                          </a:rPr>
                          <m:t>∈</m:t>
                        </m:r>
                        <m:r>
                          <a:rPr lang="de-DE" sz="2800" b="0" i="1" smtClean="0">
                            <a:solidFill>
                              <a:srgbClr val="00B050"/>
                            </a:solidFill>
                            <a:latin typeface="Cambria Math" panose="02040503050406030204" pitchFamily="18" charset="0"/>
                          </a:rPr>
                          <m:t>ℕ</m:t>
                        </m:r>
                      </m:e>
                      <m:sub>
                        <m:r>
                          <a:rPr lang="de-DE" sz="2800" b="0" i="1" smtClean="0">
                            <a:solidFill>
                              <a:srgbClr val="00B050"/>
                            </a:solidFill>
                            <a:latin typeface="Cambria Math" panose="02040503050406030204" pitchFamily="18" charset="0"/>
                          </a:rPr>
                          <m:t>0 </m:t>
                        </m:r>
                      </m:sub>
                    </m:sSub>
                  </m:oMath>
                </a14:m>
                <a:r>
                  <a:rPr lang="de-DE" sz="2800" b="0" dirty="0">
                    <a:solidFill>
                      <a:srgbClr val="00B050"/>
                    </a:solidFill>
                  </a:rPr>
                  <a:t>und </a:t>
                </a:r>
                <a14:m>
                  <m:oMath xmlns:m="http://schemas.openxmlformats.org/officeDocument/2006/math">
                    <m:sSup>
                      <m:sSupPr>
                        <m:ctrlPr>
                          <a:rPr lang="de-DE" sz="2800" b="0" i="1" smtClean="0">
                            <a:solidFill>
                              <a:srgbClr val="00B050"/>
                            </a:solidFill>
                            <a:latin typeface="Cambria Math" panose="02040503050406030204" pitchFamily="18" charset="0"/>
                          </a:rPr>
                        </m:ctrlPr>
                      </m:sSupPr>
                      <m:e>
                        <m:r>
                          <a:rPr lang="de-DE" sz="2800" b="0" i="1" smtClean="0">
                            <a:solidFill>
                              <a:srgbClr val="00B050"/>
                            </a:solidFill>
                            <a:latin typeface="Cambria Math" panose="02040503050406030204" pitchFamily="18" charset="0"/>
                          </a:rPr>
                          <m:t>𝑛</m:t>
                        </m:r>
                      </m:e>
                      <m:sup>
                        <m:r>
                          <a:rPr lang="de-DE" sz="2800" b="0" i="1" smtClean="0">
                            <a:solidFill>
                              <a:srgbClr val="00B050"/>
                            </a:solidFill>
                            <a:latin typeface="Cambria Math" panose="02040503050406030204" pitchFamily="18" charset="0"/>
                          </a:rPr>
                          <m:t>2</m:t>
                        </m:r>
                      </m:sup>
                    </m:sSup>
                    <m:r>
                      <a:rPr lang="de-DE" sz="2800" b="0" i="1" smtClean="0">
                        <a:solidFill>
                          <a:srgbClr val="00B050"/>
                        </a:solidFill>
                        <a:latin typeface="Cambria Math" panose="02040503050406030204" pitchFamily="18" charset="0"/>
                      </a:rPr>
                      <m:t>&gt;10 }</m:t>
                    </m:r>
                  </m:oMath>
                </a14:m>
                <a:endParaRPr lang="de-DE" sz="2800" b="0" i="1" dirty="0">
                  <a:solidFill>
                    <a:srgbClr val="00B050"/>
                  </a:solidFill>
                  <a:latin typeface="Cambria Math" panose="02040503050406030204" pitchFamily="18" charset="0"/>
                </a:endParaRPr>
              </a:p>
              <a:p>
                <a:r>
                  <a:rPr lang="de-DE" sz="3200" b="0" dirty="0"/>
                  <a:t>B) </a:t>
                </a:r>
                <a14:m>
                  <m:oMath xmlns:m="http://schemas.openxmlformats.org/officeDocument/2006/math">
                    <m:d>
                      <m:dPr>
                        <m:begChr m:val="{"/>
                        <m:endChr m:val="}"/>
                        <m:ctrlPr>
                          <a:rPr lang="de-DE" sz="2800" b="0" i="1" smtClean="0">
                            <a:latin typeface="Cambria Math" panose="02040503050406030204" pitchFamily="18" charset="0"/>
                          </a:rPr>
                        </m:ctrlPr>
                      </m:dPr>
                      <m:e>
                        <m:r>
                          <a:rPr lang="de-DE" sz="2800" b="0" i="1" smtClean="0">
                            <a:latin typeface="Cambria Math" panose="02040503050406030204" pitchFamily="18" charset="0"/>
                          </a:rPr>
                          <m:t>𝑚</m:t>
                        </m:r>
                        <m:r>
                          <a:rPr lang="de-DE" sz="2800" b="0" i="1" smtClean="0">
                            <a:latin typeface="Cambria Math" panose="02040503050406030204" pitchFamily="18" charset="0"/>
                          </a:rPr>
                          <m:t>:</m:t>
                        </m:r>
                        <m:r>
                          <a:rPr lang="de-DE" sz="2800" b="0" i="1" smtClean="0">
                            <a:latin typeface="Cambria Math" panose="02040503050406030204" pitchFamily="18" charset="0"/>
                          </a:rPr>
                          <m:t>𝑚</m:t>
                        </m:r>
                        <m:r>
                          <a:rPr lang="de-DE" sz="2800" b="0" i="1" smtClean="0">
                            <a:latin typeface="Cambria Math" panose="02040503050406030204" pitchFamily="18" charset="0"/>
                          </a:rPr>
                          <m:t>∈</m:t>
                        </m:r>
                        <m:sSub>
                          <m:sSubPr>
                            <m:ctrlPr>
                              <a:rPr lang="de-DE" sz="2800" b="0" i="1" smtClean="0">
                                <a:latin typeface="Cambria Math" panose="02040503050406030204" pitchFamily="18" charset="0"/>
                              </a:rPr>
                            </m:ctrlPr>
                          </m:sSubPr>
                          <m:e>
                            <m:r>
                              <a:rPr lang="de-DE" sz="2800" b="0" i="1" smtClean="0">
                                <a:latin typeface="Cambria Math" panose="02040503050406030204" pitchFamily="18" charset="0"/>
                              </a:rPr>
                              <m:t>ℕ</m:t>
                            </m:r>
                          </m:e>
                          <m:sub>
                            <m:r>
                              <a:rPr lang="de-DE" sz="2800" b="0" i="1" smtClean="0">
                                <a:latin typeface="Cambria Math" panose="02040503050406030204" pitchFamily="18" charset="0"/>
                              </a:rPr>
                              <m:t>0</m:t>
                            </m:r>
                          </m:sub>
                        </m:sSub>
                        <m:r>
                          <m:rPr>
                            <m:sty m:val="p"/>
                          </m:rPr>
                          <a:rPr lang="de-DE" sz="2800" b="0" i="0" smtClean="0">
                            <a:latin typeface="Cambria Math" panose="02040503050406030204" pitchFamily="18" charset="0"/>
                          </a:rPr>
                          <m:t>und</m:t>
                        </m:r>
                        <m:r>
                          <a:rPr lang="de-DE" sz="2800" b="0" i="0" smtClean="0">
                            <a:latin typeface="Cambria Math" panose="02040503050406030204" pitchFamily="18" charset="0"/>
                          </a:rPr>
                          <m:t> </m:t>
                        </m:r>
                        <m:r>
                          <a:rPr lang="de-DE" sz="2800" i="1" smtClean="0">
                            <a:latin typeface="Cambria Math" panose="02040503050406030204" pitchFamily="18" charset="0"/>
                          </a:rPr>
                          <m:t>𝑚</m:t>
                        </m:r>
                        <m:r>
                          <a:rPr lang="de-DE" sz="2800" b="0" i="1" smtClean="0">
                            <a:latin typeface="Cambria Math" panose="02040503050406030204" pitchFamily="18" charset="0"/>
                          </a:rPr>
                          <m:t>≥</m:t>
                        </m:r>
                        <m:r>
                          <a:rPr lang="de-DE" sz="2800" i="1">
                            <a:latin typeface="Cambria Math" panose="02040503050406030204" pitchFamily="18" charset="0"/>
                          </a:rPr>
                          <m:t>10 </m:t>
                        </m:r>
                      </m:e>
                    </m:d>
                    <m:r>
                      <a:rPr lang="de-DE" sz="2800" b="0" i="1" smtClean="0">
                        <a:latin typeface="Cambria Math" panose="02040503050406030204" pitchFamily="18" charset="0"/>
                      </a:rPr>
                      <m:t>⊆{</m:t>
                    </m:r>
                    <m:r>
                      <a:rPr lang="de-DE" sz="2800" b="0" i="1" smtClean="0">
                        <a:latin typeface="Cambria Math" panose="02040503050406030204" pitchFamily="18" charset="0"/>
                      </a:rPr>
                      <m:t>𝑛</m:t>
                    </m:r>
                    <m:r>
                      <a:rPr lang="de-DE" sz="2800" b="0" i="1" smtClean="0">
                        <a:latin typeface="Cambria Math" panose="02040503050406030204" pitchFamily="18" charset="0"/>
                      </a:rPr>
                      <m:t>:</m:t>
                    </m:r>
                    <m:r>
                      <a:rPr lang="de-DE" sz="2800" b="0" i="1" smtClean="0">
                        <a:latin typeface="Cambria Math" panose="02040503050406030204" pitchFamily="18" charset="0"/>
                      </a:rPr>
                      <m:t>𝑛</m:t>
                    </m:r>
                    <m:r>
                      <a:rPr lang="de-DE" sz="2800" b="0" i="1" smtClean="0">
                        <a:latin typeface="Cambria Math" panose="02040503050406030204" pitchFamily="18" charset="0"/>
                      </a:rPr>
                      <m:t>∈</m:t>
                    </m:r>
                    <m:sSub>
                      <m:sSubPr>
                        <m:ctrlPr>
                          <a:rPr lang="de-DE" sz="2800" b="0" i="1" smtClean="0">
                            <a:latin typeface="Cambria Math" panose="02040503050406030204" pitchFamily="18" charset="0"/>
                          </a:rPr>
                        </m:ctrlPr>
                      </m:sSubPr>
                      <m:e>
                        <m:r>
                          <a:rPr lang="de-DE" sz="2800" b="0" i="1" smtClean="0">
                            <a:latin typeface="Cambria Math" panose="02040503050406030204" pitchFamily="18" charset="0"/>
                          </a:rPr>
                          <m:t>ℕ</m:t>
                        </m:r>
                      </m:e>
                      <m:sub>
                        <m:r>
                          <a:rPr lang="de-DE" sz="2800" b="0" i="1" smtClean="0">
                            <a:latin typeface="Cambria Math" panose="02040503050406030204" pitchFamily="18" charset="0"/>
                          </a:rPr>
                          <m:t>0</m:t>
                        </m:r>
                      </m:sub>
                    </m:sSub>
                  </m:oMath>
                </a14:m>
                <a:r>
                  <a:rPr lang="de-DE" sz="2800" dirty="0"/>
                  <a:t>und </a:t>
                </a:r>
                <a14:m>
                  <m:oMath xmlns:m="http://schemas.openxmlformats.org/officeDocument/2006/math">
                    <m:r>
                      <a:rPr lang="de-DE" sz="2800" b="0" i="1" smtClean="0">
                        <a:latin typeface="Cambria Math" panose="02040503050406030204" pitchFamily="18" charset="0"/>
                      </a:rPr>
                      <m:t>𝑛</m:t>
                    </m:r>
                    <m:r>
                      <a:rPr lang="de-DE" sz="2800" b="0" i="1" smtClean="0">
                        <a:latin typeface="Cambria Math" panose="02040503050406030204" pitchFamily="18" charset="0"/>
                      </a:rPr>
                      <m:t>&gt;10}</m:t>
                    </m:r>
                  </m:oMath>
                </a14:m>
                <a:r>
                  <a:rPr lang="de-DE" sz="2800" dirty="0"/>
                  <a:t> </a:t>
                </a:r>
              </a:p>
              <a:p>
                <a:r>
                  <a:rPr lang="de-DE" sz="3200" dirty="0">
                    <a:solidFill>
                      <a:srgbClr val="00B050"/>
                    </a:solidFill>
                    <a:ea typeface="Cambria Math" panose="02040503050406030204" pitchFamily="18" charset="0"/>
                  </a:rPr>
                  <a:t>C) </a:t>
                </a:r>
                <a14:m>
                  <m:oMath xmlns:m="http://schemas.openxmlformats.org/officeDocument/2006/math">
                    <m:sSub>
                      <m:sSubPr>
                        <m:ctrlPr>
                          <a:rPr lang="de-DE" sz="2800" b="0" i="1" smtClean="0">
                            <a:solidFill>
                              <a:srgbClr val="00B050"/>
                            </a:solidFill>
                            <a:latin typeface="Cambria Math" panose="02040503050406030204" pitchFamily="18" charset="0"/>
                          </a:rPr>
                        </m:ctrlPr>
                      </m:sSubPr>
                      <m:e>
                        <m:d>
                          <m:dPr>
                            <m:begChr m:val="{"/>
                            <m:endChr m:val="|"/>
                            <m:ctrlPr>
                              <a:rPr lang="de-DE" sz="2800" b="0" i="1" smtClean="0">
                                <a:solidFill>
                                  <a:srgbClr val="00B050"/>
                                </a:solidFill>
                                <a:latin typeface="Cambria Math" panose="02040503050406030204" pitchFamily="18" charset="0"/>
                              </a:rPr>
                            </m:ctrlPr>
                          </m:dPr>
                          <m:e>
                            <m:r>
                              <a:rPr lang="de-DE" sz="2800" b="0" i="1" smtClean="0">
                                <a:solidFill>
                                  <a:srgbClr val="00B050"/>
                                </a:solidFill>
                                <a:latin typeface="Cambria Math" panose="02040503050406030204" pitchFamily="18" charset="0"/>
                              </a:rPr>
                              <m:t>𝑛</m:t>
                            </m:r>
                          </m:e>
                        </m:d>
                        <m:r>
                          <a:rPr lang="de-DE" sz="2800" b="0" i="1" smtClean="0">
                            <a:solidFill>
                              <a:srgbClr val="00B050"/>
                            </a:solidFill>
                            <a:latin typeface="Cambria Math" panose="02040503050406030204" pitchFamily="18" charset="0"/>
                          </a:rPr>
                          <m:t> </m:t>
                        </m:r>
                        <m:r>
                          <a:rPr lang="de-DE" sz="2800" b="0" i="1" smtClean="0">
                            <a:solidFill>
                              <a:srgbClr val="00B050"/>
                            </a:solidFill>
                            <a:latin typeface="Cambria Math" panose="02040503050406030204" pitchFamily="18" charset="0"/>
                          </a:rPr>
                          <m:t>𝑛</m:t>
                        </m:r>
                        <m:r>
                          <a:rPr lang="de-DE" sz="2800" b="0" i="1" smtClean="0">
                            <a:solidFill>
                              <a:srgbClr val="00B050"/>
                            </a:solidFill>
                            <a:latin typeface="Cambria Math" panose="02040503050406030204" pitchFamily="18" charset="0"/>
                          </a:rPr>
                          <m:t>∈</m:t>
                        </m:r>
                        <m:r>
                          <a:rPr lang="de-DE" sz="2800" b="0" i="1" smtClean="0">
                            <a:solidFill>
                              <a:srgbClr val="00B050"/>
                            </a:solidFill>
                            <a:latin typeface="Cambria Math" panose="02040503050406030204" pitchFamily="18" charset="0"/>
                          </a:rPr>
                          <m:t>ℕ</m:t>
                        </m:r>
                      </m:e>
                      <m:sub>
                        <m:r>
                          <a:rPr lang="de-DE" sz="2800" b="0" i="1" smtClean="0">
                            <a:solidFill>
                              <a:srgbClr val="00B050"/>
                            </a:solidFill>
                            <a:latin typeface="Cambria Math" panose="02040503050406030204" pitchFamily="18" charset="0"/>
                          </a:rPr>
                          <m:t>0 </m:t>
                        </m:r>
                      </m:sub>
                    </m:sSub>
                  </m:oMath>
                </a14:m>
                <a:r>
                  <a:rPr lang="de-DE" sz="2800" b="0" dirty="0">
                    <a:solidFill>
                      <a:srgbClr val="00B050"/>
                    </a:solidFill>
                  </a:rPr>
                  <a:t>und </a:t>
                </a:r>
                <a14:m>
                  <m:oMath xmlns:m="http://schemas.openxmlformats.org/officeDocument/2006/math">
                    <m:r>
                      <a:rPr lang="de-DE" sz="2800" b="0" i="1" smtClean="0">
                        <a:solidFill>
                          <a:srgbClr val="00B050"/>
                        </a:solidFill>
                        <a:latin typeface="Cambria Math" panose="02040503050406030204" pitchFamily="18" charset="0"/>
                      </a:rPr>
                      <m:t>2</m:t>
                    </m:r>
                    <m:r>
                      <a:rPr lang="de-DE" sz="2800" b="0" i="1" smtClean="0">
                        <a:solidFill>
                          <a:srgbClr val="00B050"/>
                        </a:solidFill>
                        <a:latin typeface="Cambria Math" panose="02040503050406030204" pitchFamily="18" charset="0"/>
                      </a:rPr>
                      <m:t>𝑛</m:t>
                    </m:r>
                    <m:r>
                      <a:rPr lang="de-DE" sz="2800" b="0" i="1" smtClean="0">
                        <a:solidFill>
                          <a:srgbClr val="00B050"/>
                        </a:solidFill>
                        <a:latin typeface="Cambria Math" panose="02040503050406030204" pitchFamily="18" charset="0"/>
                      </a:rPr>
                      <m:t>≤1}={0}</m:t>
                    </m:r>
                  </m:oMath>
                </a14:m>
                <a:endParaRPr lang="de-DE" sz="2800" b="0" dirty="0">
                  <a:solidFill>
                    <a:srgbClr val="00B050"/>
                  </a:solidFill>
                </a:endParaRPr>
              </a:p>
              <a:p>
                <a:r>
                  <a:rPr lang="de-DE" sz="3200" dirty="0"/>
                  <a:t>D</a:t>
                </a:r>
                <a:r>
                  <a:rPr lang="de-DE" sz="3200" dirty="0">
                    <a:solidFill>
                      <a:schemeClr val="tx1"/>
                    </a:solidFill>
                  </a:rPr>
                  <a:t>) </a:t>
                </a:r>
                <a14:m>
                  <m:oMath xmlns:m="http://schemas.openxmlformats.org/officeDocument/2006/math">
                    <m:d>
                      <m:dPr>
                        <m:begChr m:val="{"/>
                        <m:endChr m:val="}"/>
                        <m:ctrlPr>
                          <a:rPr lang="de-DE" sz="2800" b="0" i="1" smtClean="0">
                            <a:solidFill>
                              <a:schemeClr val="tx1"/>
                            </a:solidFill>
                            <a:latin typeface="Cambria Math" panose="02040503050406030204" pitchFamily="18" charset="0"/>
                          </a:rPr>
                        </m:ctrlPr>
                      </m:dPr>
                      <m:e>
                        <m:r>
                          <a:rPr lang="de-DE" sz="2800" b="0" i="1" smtClean="0">
                            <a:solidFill>
                              <a:schemeClr val="tx1"/>
                            </a:solidFill>
                            <a:latin typeface="Cambria Math" panose="02040503050406030204" pitchFamily="18" charset="0"/>
                          </a:rPr>
                          <m:t>𝑥</m:t>
                        </m:r>
                        <m:r>
                          <a:rPr lang="de-DE" sz="2800" b="0" i="1" smtClean="0">
                            <a:solidFill>
                              <a:schemeClr val="tx1"/>
                            </a:solidFill>
                            <a:latin typeface="Cambria Math" panose="02040503050406030204" pitchFamily="18" charset="0"/>
                          </a:rPr>
                          <m:t>:</m:t>
                        </m:r>
                        <m:r>
                          <a:rPr lang="de-DE" sz="2800" b="0" i="1" smtClean="0">
                            <a:solidFill>
                              <a:schemeClr val="tx1"/>
                            </a:solidFill>
                            <a:latin typeface="Cambria Math" panose="02040503050406030204" pitchFamily="18" charset="0"/>
                          </a:rPr>
                          <m:t>𝑥</m:t>
                        </m:r>
                        <m:r>
                          <a:rPr lang="de-DE" sz="2800" b="0" i="1" smtClean="0">
                            <a:solidFill>
                              <a:schemeClr val="tx1"/>
                            </a:solidFill>
                            <a:latin typeface="Cambria Math" panose="02040503050406030204" pitchFamily="18" charset="0"/>
                          </a:rPr>
                          <m:t>∈</m:t>
                        </m:r>
                        <m:r>
                          <a:rPr lang="de-DE" sz="2800" b="0" i="1" smtClean="0">
                            <a:solidFill>
                              <a:schemeClr val="tx1"/>
                            </a:solidFill>
                            <a:latin typeface="Cambria Math" panose="02040503050406030204" pitchFamily="18" charset="0"/>
                          </a:rPr>
                          <m:t>ℤ</m:t>
                        </m:r>
                        <m:r>
                          <a:rPr lang="de-DE" sz="2800" b="0" i="0" smtClean="0">
                            <a:solidFill>
                              <a:schemeClr val="tx1"/>
                            </a:solidFill>
                            <a:latin typeface="Cambria Math" panose="02040503050406030204" pitchFamily="18" charset="0"/>
                          </a:rPr>
                          <m:t> </m:t>
                        </m:r>
                        <m:r>
                          <m:rPr>
                            <m:sty m:val="p"/>
                          </m:rPr>
                          <a:rPr lang="de-DE" sz="2800" b="0" i="0" smtClean="0">
                            <a:solidFill>
                              <a:schemeClr val="tx1"/>
                            </a:solidFill>
                            <a:latin typeface="Cambria Math" panose="02040503050406030204" pitchFamily="18" charset="0"/>
                          </a:rPr>
                          <m:t>und</m:t>
                        </m:r>
                        <m:r>
                          <a:rPr lang="de-DE" sz="2800" b="0" i="0" smtClean="0">
                            <a:solidFill>
                              <a:schemeClr val="tx1"/>
                            </a:solidFill>
                            <a:latin typeface="Cambria Math" panose="02040503050406030204" pitchFamily="18" charset="0"/>
                          </a:rPr>
                          <m:t> </m:t>
                        </m:r>
                        <m:sSup>
                          <m:sSupPr>
                            <m:ctrlPr>
                              <a:rPr lang="de-DE" sz="2800" b="0" i="1" smtClean="0">
                                <a:latin typeface="Cambria Math" panose="02040503050406030204" pitchFamily="18" charset="0"/>
                              </a:rPr>
                            </m:ctrlPr>
                          </m:sSupPr>
                          <m:e>
                            <m:r>
                              <a:rPr lang="de-DE" sz="2800" b="0" i="1" smtClean="0">
                                <a:latin typeface="Cambria Math" panose="02040503050406030204" pitchFamily="18" charset="0"/>
                              </a:rPr>
                              <m:t>𝑥</m:t>
                            </m:r>
                          </m:e>
                          <m:sup>
                            <m:r>
                              <a:rPr lang="de-DE" sz="2800" b="0" i="1" smtClean="0">
                                <a:latin typeface="Cambria Math" panose="02040503050406030204" pitchFamily="18" charset="0"/>
                              </a:rPr>
                              <m:t>2</m:t>
                            </m:r>
                          </m:sup>
                        </m:sSup>
                        <m:r>
                          <a:rPr lang="de-DE" sz="2800" b="0" i="1" smtClean="0">
                            <a:latin typeface="Cambria Math" panose="02040503050406030204" pitchFamily="18" charset="0"/>
                          </a:rPr>
                          <m:t>=4</m:t>
                        </m:r>
                      </m:e>
                    </m:d>
                    <m:r>
                      <a:rPr lang="de-DE" sz="2800" i="1">
                        <a:latin typeface="Cambria Math" panose="02040503050406030204" pitchFamily="18" charset="0"/>
                      </a:rPr>
                      <m:t>=</m:t>
                    </m:r>
                    <m:r>
                      <a:rPr lang="de-DE" sz="2800" b="0" i="1" smtClean="0">
                        <a:latin typeface="Cambria Math" panose="02040503050406030204" pitchFamily="18" charset="0"/>
                      </a:rPr>
                      <m:t>{2}</m:t>
                    </m:r>
                  </m:oMath>
                </a14:m>
                <a:r>
                  <a:rPr lang="de-DE" sz="2800" dirty="0"/>
                  <a:t> </a:t>
                </a:r>
                <a:r>
                  <a:rPr lang="de-DE" sz="2800" dirty="0">
                    <a:solidFill>
                      <a:srgbClr val="00B050"/>
                    </a:solidFill>
                  </a:rPr>
                  <a:t>richtige Lösung ist {-2,2}</a:t>
                </a:r>
              </a:p>
              <a:p>
                <a:r>
                  <a:rPr lang="de-DE" sz="3200" dirty="0"/>
                  <a:t>E) </a:t>
                </a:r>
                <a14:m>
                  <m:oMath xmlns:m="http://schemas.openxmlformats.org/officeDocument/2006/math">
                    <m:r>
                      <a:rPr lang="de-DE" sz="3200" b="0" i="0" smtClean="0">
                        <a:latin typeface="Cambria Math" panose="02040503050406030204" pitchFamily="18" charset="0"/>
                      </a:rPr>
                      <m:t>7</m:t>
                    </m:r>
                    <m:r>
                      <a:rPr lang="de-DE" sz="3200" b="0" i="1" smtClean="0">
                        <a:latin typeface="Cambria Math" panose="02040503050406030204" pitchFamily="18" charset="0"/>
                      </a:rPr>
                      <m:t>∉{</m:t>
                    </m:r>
                    <m:r>
                      <a:rPr lang="de-DE" sz="3200" b="0" i="1" smtClean="0">
                        <a:latin typeface="Cambria Math" panose="02040503050406030204" pitchFamily="18" charset="0"/>
                      </a:rPr>
                      <m:t>𝑚</m:t>
                    </m:r>
                    <m:r>
                      <a:rPr lang="de-DE" sz="3200" b="0" i="1" smtClean="0">
                        <a:latin typeface="Cambria Math" panose="02040503050406030204" pitchFamily="18" charset="0"/>
                      </a:rPr>
                      <m:t>:</m:t>
                    </m:r>
                    <m:r>
                      <a:rPr lang="de-DE" sz="3200" b="0" i="1" smtClean="0">
                        <a:latin typeface="Cambria Math" panose="02040503050406030204" pitchFamily="18" charset="0"/>
                      </a:rPr>
                      <m:t>𝑚</m:t>
                    </m:r>
                    <m:r>
                      <a:rPr lang="de-DE" sz="3200" b="0" i="1" smtClean="0">
                        <a:latin typeface="Cambria Math" panose="02040503050406030204" pitchFamily="18" charset="0"/>
                      </a:rPr>
                      <m:t>∈</m:t>
                    </m:r>
                    <m:sSub>
                      <m:sSubPr>
                        <m:ctrlPr>
                          <a:rPr lang="de-DE" sz="3200" b="0" i="1" smtClean="0">
                            <a:latin typeface="Cambria Math" panose="02040503050406030204" pitchFamily="18" charset="0"/>
                          </a:rPr>
                        </m:ctrlPr>
                      </m:sSubPr>
                      <m:e>
                        <m:r>
                          <a:rPr lang="de-DE" sz="3200" b="0" i="1" smtClean="0">
                            <a:latin typeface="Cambria Math" panose="02040503050406030204" pitchFamily="18" charset="0"/>
                          </a:rPr>
                          <m:t>ℕ</m:t>
                        </m:r>
                      </m:e>
                      <m:sub>
                        <m:r>
                          <a:rPr lang="de-DE" sz="3200" b="0" i="1" smtClean="0">
                            <a:latin typeface="Cambria Math" panose="02040503050406030204" pitchFamily="18" charset="0"/>
                          </a:rPr>
                          <m:t>0</m:t>
                        </m:r>
                      </m:sub>
                    </m:sSub>
                    <m:r>
                      <a:rPr lang="de-DE" sz="3200" b="0" i="1" smtClean="0">
                        <a:latin typeface="Cambria Math" panose="02040503050406030204" pitchFamily="18" charset="0"/>
                      </a:rPr>
                      <m:t> </m:t>
                    </m:r>
                  </m:oMath>
                </a14:m>
                <a:r>
                  <a:rPr lang="de-DE" sz="3200" dirty="0"/>
                  <a:t>und</a:t>
                </a:r>
                <a14:m>
                  <m:oMath xmlns:m="http://schemas.openxmlformats.org/officeDocument/2006/math">
                    <m:r>
                      <a:rPr lang="de-DE" sz="3200" b="0" i="0" smtClean="0">
                        <a:latin typeface="Cambria Math" panose="02040503050406030204" pitchFamily="18" charset="0"/>
                      </a:rPr>
                      <m:t> </m:t>
                    </m:r>
                    <m:r>
                      <a:rPr lang="de-DE" sz="3200" i="1">
                        <a:latin typeface="Cambria Math" panose="02040503050406030204" pitchFamily="18" charset="0"/>
                      </a:rPr>
                      <m:t>𝑚</m:t>
                    </m:r>
                    <m:r>
                      <a:rPr lang="de-DE" sz="3200" i="1">
                        <a:latin typeface="Cambria Math" panose="02040503050406030204" pitchFamily="18" charset="0"/>
                      </a:rPr>
                      <m:t>=2</m:t>
                    </m:r>
                    <m:r>
                      <a:rPr lang="de-DE" sz="3200" i="1">
                        <a:latin typeface="Cambria Math" panose="02040503050406030204" pitchFamily="18" charset="0"/>
                      </a:rPr>
                      <m:t>𝑛</m:t>
                    </m:r>
                  </m:oMath>
                </a14:m>
                <a:r>
                  <a:rPr lang="de-DE" sz="3200" dirty="0"/>
                  <a:t> für </a:t>
                </a:r>
                <a14:m>
                  <m:oMath xmlns:m="http://schemas.openxmlformats.org/officeDocument/2006/math">
                    <m:r>
                      <a:rPr lang="de-DE" sz="3200" b="0" i="1" smtClean="0">
                        <a:latin typeface="Cambria Math" panose="02040503050406030204" pitchFamily="18" charset="0"/>
                      </a:rPr>
                      <m:t>𝑛</m:t>
                    </m:r>
                    <m:r>
                      <a:rPr lang="de-DE" sz="3200" b="0" i="1" smtClean="0">
                        <a:latin typeface="Cambria Math" panose="02040503050406030204" pitchFamily="18" charset="0"/>
                      </a:rPr>
                      <m:t>∈</m:t>
                    </m:r>
                    <m:sSub>
                      <m:sSubPr>
                        <m:ctrlPr>
                          <a:rPr lang="de-DE" sz="3200" b="0" i="1" smtClean="0">
                            <a:latin typeface="Cambria Math" panose="02040503050406030204" pitchFamily="18" charset="0"/>
                          </a:rPr>
                        </m:ctrlPr>
                      </m:sSubPr>
                      <m:e>
                        <m:r>
                          <a:rPr lang="de-DE" sz="3200" b="0" i="1" smtClean="0">
                            <a:latin typeface="Cambria Math" panose="02040503050406030204" pitchFamily="18" charset="0"/>
                          </a:rPr>
                          <m:t>ℕ</m:t>
                        </m:r>
                      </m:e>
                      <m:sub>
                        <m:r>
                          <a:rPr lang="de-DE" sz="3200" b="0" i="1" smtClean="0">
                            <a:latin typeface="Cambria Math" panose="02040503050406030204" pitchFamily="18" charset="0"/>
                          </a:rPr>
                          <m:t>0</m:t>
                        </m:r>
                      </m:sub>
                    </m:sSub>
                    <m:r>
                      <a:rPr lang="de-DE" sz="3200" b="0" i="1" smtClean="0">
                        <a:latin typeface="Cambria Math" panose="02040503050406030204" pitchFamily="18" charset="0"/>
                      </a:rPr>
                      <m:t>}</m:t>
                    </m:r>
                  </m:oMath>
                </a14:m>
                <a:endParaRPr lang="de-DE" sz="3200" b="0" dirty="0">
                  <a:solidFill>
                    <a:schemeClr val="tx1"/>
                  </a:solidFill>
                </a:endParaRPr>
              </a:p>
              <a:p>
                <a:r>
                  <a:rPr lang="de-DE" sz="3200" dirty="0">
                    <a:solidFill>
                      <a:srgbClr val="00B050"/>
                    </a:solidFill>
                  </a:rPr>
                  <a:t>F) </a:t>
                </a:r>
                <a14:m>
                  <m:oMath xmlns:m="http://schemas.openxmlformats.org/officeDocument/2006/math">
                    <m:r>
                      <a:rPr lang="de-DE" sz="3200" b="0" i="0" smtClean="0">
                        <a:solidFill>
                          <a:srgbClr val="00B050"/>
                        </a:solidFill>
                        <a:latin typeface="Cambria Math" panose="02040503050406030204" pitchFamily="18" charset="0"/>
                      </a:rPr>
                      <m:t>−</m:t>
                    </m:r>
                    <m:f>
                      <m:fPr>
                        <m:ctrlPr>
                          <a:rPr lang="de-DE" sz="3200" b="0" i="1" smtClean="0">
                            <a:solidFill>
                              <a:srgbClr val="00B050"/>
                            </a:solidFill>
                            <a:latin typeface="Cambria Math" panose="02040503050406030204" pitchFamily="18" charset="0"/>
                          </a:rPr>
                        </m:ctrlPr>
                      </m:fPr>
                      <m:num>
                        <m:r>
                          <a:rPr lang="de-DE" sz="3200" b="0" i="0" smtClean="0">
                            <a:solidFill>
                              <a:srgbClr val="00B050"/>
                            </a:solidFill>
                            <a:latin typeface="Cambria Math" panose="02040503050406030204" pitchFamily="18" charset="0"/>
                          </a:rPr>
                          <m:t>3</m:t>
                        </m:r>
                      </m:num>
                      <m:den>
                        <m:r>
                          <a:rPr lang="de-DE" sz="3200" b="0" i="0" smtClean="0">
                            <a:solidFill>
                              <a:srgbClr val="00B050"/>
                            </a:solidFill>
                            <a:latin typeface="Cambria Math" panose="02040503050406030204" pitchFamily="18" charset="0"/>
                          </a:rPr>
                          <m:t>5</m:t>
                        </m:r>
                      </m:den>
                    </m:f>
                    <m:r>
                      <a:rPr lang="de-DE" sz="3200" b="0" i="1" smtClean="0">
                        <a:solidFill>
                          <a:srgbClr val="00B050"/>
                        </a:solidFill>
                        <a:latin typeface="Cambria Math" panose="02040503050406030204" pitchFamily="18" charset="0"/>
                      </a:rPr>
                      <m:t>∈{</m:t>
                    </m:r>
                    <m:r>
                      <a:rPr lang="de-DE" sz="3200" b="0" i="1" smtClean="0">
                        <a:solidFill>
                          <a:srgbClr val="00B050"/>
                        </a:solidFill>
                        <a:latin typeface="Cambria Math" panose="02040503050406030204" pitchFamily="18" charset="0"/>
                      </a:rPr>
                      <m:t>𝑥</m:t>
                    </m:r>
                    <m:r>
                      <a:rPr lang="de-DE" sz="3200" b="0" i="1" smtClean="0">
                        <a:solidFill>
                          <a:srgbClr val="00B050"/>
                        </a:solidFill>
                        <a:latin typeface="Cambria Math" panose="02040503050406030204" pitchFamily="18" charset="0"/>
                      </a:rPr>
                      <m:t>:</m:t>
                    </m:r>
                    <m:r>
                      <a:rPr lang="de-DE" sz="3200" b="0" i="1" smtClean="0">
                        <a:solidFill>
                          <a:srgbClr val="00B050"/>
                        </a:solidFill>
                        <a:latin typeface="Cambria Math" panose="02040503050406030204" pitchFamily="18" charset="0"/>
                      </a:rPr>
                      <m:t>𝑥</m:t>
                    </m:r>
                    <m:r>
                      <a:rPr lang="de-DE" sz="3200" b="0" i="1" smtClean="0">
                        <a:solidFill>
                          <a:srgbClr val="00B050"/>
                        </a:solidFill>
                        <a:latin typeface="Cambria Math" panose="02040503050406030204" pitchFamily="18" charset="0"/>
                      </a:rPr>
                      <m:t>=</m:t>
                    </m:r>
                    <m:f>
                      <m:fPr>
                        <m:ctrlPr>
                          <a:rPr lang="de-DE" sz="3200" b="0" i="1" smtClean="0">
                            <a:solidFill>
                              <a:srgbClr val="00B050"/>
                            </a:solidFill>
                            <a:latin typeface="Cambria Math" panose="02040503050406030204" pitchFamily="18" charset="0"/>
                          </a:rPr>
                        </m:ctrlPr>
                      </m:fPr>
                      <m:num>
                        <m:r>
                          <a:rPr lang="de-DE" sz="3200" b="0" i="1" smtClean="0">
                            <a:solidFill>
                              <a:srgbClr val="00B050"/>
                            </a:solidFill>
                            <a:latin typeface="Cambria Math" panose="02040503050406030204" pitchFamily="18" charset="0"/>
                          </a:rPr>
                          <m:t>𝑝</m:t>
                        </m:r>
                      </m:num>
                      <m:den>
                        <m:r>
                          <a:rPr lang="de-DE" sz="3200" b="0" i="1" smtClean="0">
                            <a:solidFill>
                              <a:srgbClr val="00B050"/>
                            </a:solidFill>
                            <a:latin typeface="Cambria Math" panose="02040503050406030204" pitchFamily="18" charset="0"/>
                          </a:rPr>
                          <m:t>𝑞</m:t>
                        </m:r>
                      </m:den>
                    </m:f>
                    <m:r>
                      <a:rPr lang="de-DE" sz="3200" b="0" i="1" smtClean="0">
                        <a:solidFill>
                          <a:srgbClr val="00B050"/>
                        </a:solidFill>
                        <a:latin typeface="Cambria Math" panose="02040503050406030204" pitchFamily="18" charset="0"/>
                      </a:rPr>
                      <m:t>, </m:t>
                    </m:r>
                    <m:r>
                      <a:rPr lang="de-DE" sz="3200" b="0" i="1" smtClean="0">
                        <a:solidFill>
                          <a:srgbClr val="00B050"/>
                        </a:solidFill>
                        <a:latin typeface="Cambria Math" panose="02040503050406030204" pitchFamily="18" charset="0"/>
                      </a:rPr>
                      <m:t>𝑝</m:t>
                    </m:r>
                    <m:r>
                      <a:rPr lang="de-DE" sz="3200" b="0" i="1" smtClean="0">
                        <a:solidFill>
                          <a:srgbClr val="00B050"/>
                        </a:solidFill>
                        <a:latin typeface="Cambria Math" panose="02040503050406030204" pitchFamily="18" charset="0"/>
                      </a:rPr>
                      <m:t>∈</m:t>
                    </m:r>
                    <m:r>
                      <a:rPr lang="de-DE" sz="3200" b="0" i="1" smtClean="0">
                        <a:solidFill>
                          <a:srgbClr val="00B050"/>
                        </a:solidFill>
                        <a:latin typeface="Cambria Math" panose="02040503050406030204" pitchFamily="18" charset="0"/>
                      </a:rPr>
                      <m:t>ℤ</m:t>
                    </m:r>
                    <m:r>
                      <a:rPr lang="de-DE" sz="3200" b="0" i="1" smtClean="0">
                        <a:solidFill>
                          <a:srgbClr val="00B050"/>
                        </a:solidFill>
                        <a:latin typeface="Cambria Math" panose="02040503050406030204" pitchFamily="18" charset="0"/>
                      </a:rPr>
                      <m:t>, </m:t>
                    </m:r>
                    <m:r>
                      <a:rPr lang="de-DE" sz="3200" b="0" i="1" smtClean="0">
                        <a:solidFill>
                          <a:srgbClr val="00B050"/>
                        </a:solidFill>
                        <a:latin typeface="Cambria Math" panose="02040503050406030204" pitchFamily="18" charset="0"/>
                      </a:rPr>
                      <m:t>𝑞</m:t>
                    </m:r>
                    <m:r>
                      <a:rPr lang="de-DE" sz="3200" b="0" i="1" smtClean="0">
                        <a:solidFill>
                          <a:srgbClr val="00B050"/>
                        </a:solidFill>
                        <a:latin typeface="Cambria Math" panose="02040503050406030204" pitchFamily="18" charset="0"/>
                      </a:rPr>
                      <m:t>∈</m:t>
                    </m:r>
                    <m:sSup>
                      <m:sSupPr>
                        <m:ctrlPr>
                          <a:rPr lang="de-DE" sz="3200" b="0" i="1" smtClean="0">
                            <a:solidFill>
                              <a:srgbClr val="00B050"/>
                            </a:solidFill>
                            <a:latin typeface="Cambria Math" panose="02040503050406030204" pitchFamily="18" charset="0"/>
                          </a:rPr>
                        </m:ctrlPr>
                      </m:sSupPr>
                      <m:e>
                        <m:r>
                          <a:rPr lang="de-DE" sz="3200" b="0" i="1" smtClean="0">
                            <a:solidFill>
                              <a:srgbClr val="00B050"/>
                            </a:solidFill>
                            <a:latin typeface="Cambria Math" panose="02040503050406030204" pitchFamily="18" charset="0"/>
                          </a:rPr>
                          <m:t>ℕ</m:t>
                        </m:r>
                      </m:e>
                      <m:sup>
                        <m:r>
                          <a:rPr lang="de-DE" sz="3200" b="0" i="1" smtClean="0">
                            <a:solidFill>
                              <a:srgbClr val="00B050"/>
                            </a:solidFill>
                            <a:latin typeface="Cambria Math" panose="02040503050406030204" pitchFamily="18" charset="0"/>
                          </a:rPr>
                          <m:t>+</m:t>
                        </m:r>
                      </m:sup>
                    </m:sSup>
                    <m:r>
                      <a:rPr lang="de-DE" sz="3200" b="0" i="1" smtClean="0">
                        <a:solidFill>
                          <a:srgbClr val="00B050"/>
                        </a:solidFill>
                        <a:latin typeface="Cambria Math" panose="02040503050406030204" pitchFamily="18" charset="0"/>
                      </a:rPr>
                      <m:t>}</m:t>
                    </m:r>
                  </m:oMath>
                </a14:m>
                <a:endParaRPr lang="de-DE" sz="3200" b="0" dirty="0">
                  <a:solidFill>
                    <a:srgbClr val="00B050"/>
                  </a:solidFill>
                </a:endParaRPr>
              </a:p>
            </p:txBody>
          </p:sp>
        </mc:Choice>
        <mc:Fallback xmlns="">
          <p:sp>
            <p:nvSpPr>
              <p:cNvPr id="2" name="Textfeld 1">
                <a:extLst>
                  <a:ext uri="{FF2B5EF4-FFF2-40B4-BE49-F238E27FC236}">
                    <a16:creationId xmlns:a16="http://schemas.microsoft.com/office/drawing/2014/main" id="{AB1A6738-31FD-447B-ACB2-DB2A0224AD96}"/>
                  </a:ext>
                </a:extLst>
              </p:cNvPr>
              <p:cNvSpPr txBox="1">
                <a:spLocks noRot="1" noChangeAspect="1" noMove="1" noResize="1" noEditPoints="1" noAdjustHandles="1" noChangeArrowheads="1" noChangeShapeType="1" noTextEdit="1"/>
              </p:cNvSpPr>
              <p:nvPr/>
            </p:nvSpPr>
            <p:spPr>
              <a:xfrm>
                <a:off x="792790" y="754626"/>
                <a:ext cx="8688212" cy="5400581"/>
              </a:xfrm>
              <a:prstGeom prst="rect">
                <a:avLst/>
              </a:prstGeom>
              <a:blipFill>
                <a:blip r:embed="rId2"/>
                <a:stretch>
                  <a:fillRect l="-2105" t="-1806"/>
                </a:stretch>
              </a:blipFill>
            </p:spPr>
            <p:txBody>
              <a:bodyPr/>
              <a:lstStyle/>
              <a:p>
                <a:r>
                  <a:rPr lang="de-DE">
                    <a:noFill/>
                  </a:rPr>
                  <a:t> </a:t>
                </a:r>
              </a:p>
            </p:txBody>
          </p:sp>
        </mc:Fallback>
      </mc:AlternateContent>
    </p:spTree>
    <p:extLst>
      <p:ext uri="{BB962C8B-B14F-4D97-AF65-F5344CB8AC3E}">
        <p14:creationId xmlns:p14="http://schemas.microsoft.com/office/powerpoint/2010/main" val="667363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feld 1">
                <a:extLst>
                  <a:ext uri="{FF2B5EF4-FFF2-40B4-BE49-F238E27FC236}">
                    <a16:creationId xmlns:a16="http://schemas.microsoft.com/office/drawing/2014/main" id="{AB1A6738-31FD-447B-ACB2-DB2A0224AD96}"/>
                  </a:ext>
                </a:extLst>
              </p:cNvPr>
              <p:cNvSpPr txBox="1"/>
              <p:nvPr/>
            </p:nvSpPr>
            <p:spPr>
              <a:xfrm>
                <a:off x="303506" y="513994"/>
                <a:ext cx="9107686" cy="5139869"/>
              </a:xfrm>
              <a:prstGeom prst="rect">
                <a:avLst/>
              </a:prstGeom>
              <a:noFill/>
            </p:spPr>
            <p:txBody>
              <a:bodyPr wrap="none" rtlCol="0">
                <a:spAutoFit/>
              </a:bodyPr>
              <a:lstStyle/>
              <a:p>
                <a:r>
                  <a:rPr lang="de-DE" sz="3600" dirty="0">
                    <a:solidFill>
                      <a:srgbClr val="C00000"/>
                    </a:solidFill>
                  </a:rPr>
                  <a:t>Aufgabe Mengen in Kurzschreibweise II</a:t>
                </a:r>
              </a:p>
              <a:p>
                <a:endParaRPr lang="de-DE" sz="3600" dirty="0">
                  <a:solidFill>
                    <a:srgbClr val="C00000"/>
                  </a:solidFill>
                </a:endParaRPr>
              </a:p>
              <a:p>
                <a:r>
                  <a:rPr lang="de-DE" sz="3200" dirty="0"/>
                  <a:t>Welches sind Elemente der Menge </a:t>
                </a:r>
                <a14:m>
                  <m:oMath xmlns:m="http://schemas.openxmlformats.org/officeDocument/2006/math">
                    <m:r>
                      <a:rPr lang="de-DE" sz="3200" b="0" i="1" smtClean="0">
                        <a:latin typeface="Cambria Math" panose="02040503050406030204" pitchFamily="18" charset="0"/>
                      </a:rPr>
                      <m:t>{3</m:t>
                    </m:r>
                    <m:r>
                      <a:rPr lang="de-DE" sz="3200" b="0" i="1" smtClean="0">
                        <a:latin typeface="Cambria Math" panose="02040503050406030204" pitchFamily="18" charset="0"/>
                      </a:rPr>
                      <m:t>𝑛</m:t>
                    </m:r>
                    <m:r>
                      <a:rPr lang="de-DE" sz="3200" b="0" i="1" smtClean="0">
                        <a:latin typeface="Cambria Math" panose="02040503050406030204" pitchFamily="18" charset="0"/>
                      </a:rPr>
                      <m:t>+7, </m:t>
                    </m:r>
                    <m:r>
                      <a:rPr lang="de-DE" sz="3200" b="0" i="1" smtClean="0">
                        <a:latin typeface="Cambria Math" panose="02040503050406030204" pitchFamily="18" charset="0"/>
                      </a:rPr>
                      <m:t>𝑛</m:t>
                    </m:r>
                    <m:r>
                      <a:rPr lang="de-DE" sz="3200" b="0" i="1" smtClean="0">
                        <a:latin typeface="Cambria Math" panose="02040503050406030204" pitchFamily="18" charset="0"/>
                      </a:rPr>
                      <m:t>∈</m:t>
                    </m:r>
                    <m:sSub>
                      <m:sSubPr>
                        <m:ctrlPr>
                          <a:rPr lang="de-DE" sz="3200" b="0" i="1" smtClean="0">
                            <a:latin typeface="Cambria Math" panose="02040503050406030204" pitchFamily="18" charset="0"/>
                          </a:rPr>
                        </m:ctrlPr>
                      </m:sSubPr>
                      <m:e>
                        <m:r>
                          <a:rPr lang="de-DE" sz="3200" b="0" i="1" smtClean="0">
                            <a:latin typeface="Cambria Math" panose="02040503050406030204" pitchFamily="18" charset="0"/>
                          </a:rPr>
                          <m:t>ℕ</m:t>
                        </m:r>
                      </m:e>
                      <m:sub>
                        <m:r>
                          <a:rPr lang="de-DE" sz="3200" b="0" i="1" smtClean="0">
                            <a:latin typeface="Cambria Math" panose="02040503050406030204" pitchFamily="18" charset="0"/>
                          </a:rPr>
                          <m:t>0</m:t>
                        </m:r>
                      </m:sub>
                    </m:sSub>
                    <m:r>
                      <a:rPr lang="de-DE" sz="3200" b="0" i="1" smtClean="0">
                        <a:latin typeface="Cambria Math" panose="02040503050406030204" pitchFamily="18" charset="0"/>
                      </a:rPr>
                      <m:t>}</m:t>
                    </m:r>
                  </m:oMath>
                </a14:m>
                <a:r>
                  <a:rPr lang="de-DE" sz="3200" dirty="0"/>
                  <a:t>?</a:t>
                </a:r>
              </a:p>
              <a:p>
                <a:endParaRPr lang="de-DE" sz="3200" dirty="0"/>
              </a:p>
              <a:p>
                <a:r>
                  <a:rPr lang="de-DE" sz="3200" b="0" dirty="0">
                    <a:solidFill>
                      <a:schemeClr val="tx1"/>
                    </a:solidFill>
                  </a:rPr>
                  <a:t>A) </a:t>
                </a:r>
                <a14:m>
                  <m:oMath xmlns:m="http://schemas.openxmlformats.org/officeDocument/2006/math">
                    <m:r>
                      <a:rPr lang="de-DE" sz="3200" b="0" i="1" smtClean="0">
                        <a:solidFill>
                          <a:schemeClr val="tx1"/>
                        </a:solidFill>
                        <a:latin typeface="Cambria Math" panose="02040503050406030204" pitchFamily="18" charset="0"/>
                      </a:rPr>
                      <m:t>7</m:t>
                    </m:r>
                  </m:oMath>
                </a14:m>
                <a:endParaRPr lang="de-DE" sz="3200" b="0" dirty="0">
                  <a:solidFill>
                    <a:schemeClr val="tx1"/>
                  </a:solidFill>
                </a:endParaRPr>
              </a:p>
              <a:p>
                <a:r>
                  <a:rPr lang="de-DE" sz="3200" b="0" dirty="0">
                    <a:solidFill>
                      <a:schemeClr val="tx1"/>
                    </a:solidFill>
                  </a:rPr>
                  <a:t>B) 10</a:t>
                </a:r>
                <a:r>
                  <a:rPr lang="de-DE" sz="2800" dirty="0">
                    <a:solidFill>
                      <a:schemeClr val="tx1"/>
                    </a:solidFill>
                  </a:rPr>
                  <a:t> </a:t>
                </a:r>
              </a:p>
              <a:p>
                <a:r>
                  <a:rPr lang="de-DE" sz="3200" dirty="0">
                    <a:solidFill>
                      <a:schemeClr val="tx1"/>
                    </a:solidFill>
                    <a:ea typeface="Cambria Math" panose="02040503050406030204" pitchFamily="18" charset="0"/>
                  </a:rPr>
                  <a:t>C) </a:t>
                </a:r>
                <a14:m>
                  <m:oMath xmlns:m="http://schemas.openxmlformats.org/officeDocument/2006/math">
                    <m:r>
                      <a:rPr lang="de-DE" sz="2800" b="0" i="1" smtClean="0">
                        <a:solidFill>
                          <a:schemeClr val="tx1"/>
                        </a:solidFill>
                        <a:latin typeface="Cambria Math" panose="02040503050406030204" pitchFamily="18" charset="0"/>
                      </a:rPr>
                      <m:t>0</m:t>
                    </m:r>
                  </m:oMath>
                </a14:m>
                <a:endParaRPr lang="de-DE" sz="2800" b="0" dirty="0">
                  <a:solidFill>
                    <a:schemeClr val="tx1"/>
                  </a:solidFill>
                </a:endParaRPr>
              </a:p>
              <a:p>
                <a:r>
                  <a:rPr lang="de-DE" sz="3200" dirty="0">
                    <a:solidFill>
                      <a:schemeClr val="tx1"/>
                    </a:solidFill>
                  </a:rPr>
                  <a:t>D) </a:t>
                </a:r>
                <a14:m>
                  <m:oMath xmlns:m="http://schemas.openxmlformats.org/officeDocument/2006/math">
                    <m:r>
                      <a:rPr lang="de-DE" sz="3200" b="0" i="1" smtClean="0">
                        <a:solidFill>
                          <a:schemeClr val="tx1"/>
                        </a:solidFill>
                        <a:latin typeface="Cambria Math" panose="02040503050406030204" pitchFamily="18" charset="0"/>
                      </a:rPr>
                      <m:t>37</m:t>
                    </m:r>
                  </m:oMath>
                </a14:m>
                <a:endParaRPr lang="de-DE" sz="2800" b="0" dirty="0">
                  <a:solidFill>
                    <a:schemeClr val="tx1"/>
                  </a:solidFill>
                </a:endParaRPr>
              </a:p>
              <a:p>
                <a:r>
                  <a:rPr lang="de-DE" sz="3200" dirty="0">
                    <a:solidFill>
                      <a:schemeClr val="tx1"/>
                    </a:solidFill>
                  </a:rPr>
                  <a:t>E) </a:t>
                </a:r>
                <a14:m>
                  <m:oMath xmlns:m="http://schemas.openxmlformats.org/officeDocument/2006/math">
                    <m:r>
                      <a:rPr lang="de-DE" sz="3200" b="0" i="1" smtClean="0">
                        <a:solidFill>
                          <a:schemeClr val="tx1"/>
                        </a:solidFill>
                        <a:latin typeface="Cambria Math" panose="02040503050406030204" pitchFamily="18" charset="0"/>
                      </a:rPr>
                      <m:t>4</m:t>
                    </m:r>
                  </m:oMath>
                </a14:m>
                <a:endParaRPr lang="de-DE" sz="3200" b="0" dirty="0">
                  <a:solidFill>
                    <a:schemeClr val="tx1"/>
                  </a:solidFill>
                </a:endParaRPr>
              </a:p>
              <a:p>
                <a:r>
                  <a:rPr lang="de-DE" sz="3200" dirty="0">
                    <a:solidFill>
                      <a:schemeClr val="tx1"/>
                    </a:solidFill>
                  </a:rPr>
                  <a:t>F) </a:t>
                </a:r>
                <a14:m>
                  <m:oMath xmlns:m="http://schemas.openxmlformats.org/officeDocument/2006/math">
                    <m:r>
                      <a:rPr lang="de-DE" sz="3200" b="0" i="1" smtClean="0">
                        <a:solidFill>
                          <a:schemeClr val="tx1"/>
                        </a:solidFill>
                        <a:latin typeface="Cambria Math" panose="02040503050406030204" pitchFamily="18" charset="0"/>
                      </a:rPr>
                      <m:t>−37</m:t>
                    </m:r>
                  </m:oMath>
                </a14:m>
                <a:endParaRPr lang="de-DE" sz="3200" b="0" dirty="0">
                  <a:solidFill>
                    <a:schemeClr val="tx1"/>
                  </a:solidFill>
                </a:endParaRPr>
              </a:p>
            </p:txBody>
          </p:sp>
        </mc:Choice>
        <mc:Fallback xmlns="">
          <p:sp>
            <p:nvSpPr>
              <p:cNvPr id="2" name="Textfeld 1">
                <a:extLst>
                  <a:ext uri="{FF2B5EF4-FFF2-40B4-BE49-F238E27FC236}">
                    <a16:creationId xmlns:a16="http://schemas.microsoft.com/office/drawing/2014/main" id="{AB1A6738-31FD-447B-ACB2-DB2A0224AD96}"/>
                  </a:ext>
                </a:extLst>
              </p:cNvPr>
              <p:cNvSpPr txBox="1">
                <a:spLocks noRot="1" noChangeAspect="1" noMove="1" noResize="1" noEditPoints="1" noAdjustHandles="1" noChangeArrowheads="1" noChangeShapeType="1" noTextEdit="1"/>
              </p:cNvSpPr>
              <p:nvPr/>
            </p:nvSpPr>
            <p:spPr>
              <a:xfrm>
                <a:off x="303506" y="513994"/>
                <a:ext cx="9107686" cy="5139869"/>
              </a:xfrm>
              <a:prstGeom prst="rect">
                <a:avLst/>
              </a:prstGeom>
              <a:blipFill>
                <a:blip r:embed="rId2"/>
                <a:stretch>
                  <a:fillRect l="-2075" t="-1779" r="-669" b="-3084"/>
                </a:stretch>
              </a:blipFill>
            </p:spPr>
            <p:txBody>
              <a:bodyPr/>
              <a:lstStyle/>
              <a:p>
                <a:r>
                  <a:rPr lang="de-DE">
                    <a:noFill/>
                  </a:rPr>
                  <a:t> </a:t>
                </a:r>
              </a:p>
            </p:txBody>
          </p:sp>
        </mc:Fallback>
      </mc:AlternateContent>
    </p:spTree>
    <p:extLst>
      <p:ext uri="{BB962C8B-B14F-4D97-AF65-F5344CB8AC3E}">
        <p14:creationId xmlns:p14="http://schemas.microsoft.com/office/powerpoint/2010/main" val="330484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feld 1">
                <a:extLst>
                  <a:ext uri="{FF2B5EF4-FFF2-40B4-BE49-F238E27FC236}">
                    <a16:creationId xmlns:a16="http://schemas.microsoft.com/office/drawing/2014/main" id="{AB1A6738-31FD-447B-ACB2-DB2A0224AD96}"/>
                  </a:ext>
                </a:extLst>
              </p:cNvPr>
              <p:cNvSpPr txBox="1"/>
              <p:nvPr/>
            </p:nvSpPr>
            <p:spPr>
              <a:xfrm>
                <a:off x="303506" y="513994"/>
                <a:ext cx="9107686" cy="5139869"/>
              </a:xfrm>
              <a:prstGeom prst="rect">
                <a:avLst/>
              </a:prstGeom>
              <a:noFill/>
            </p:spPr>
            <p:txBody>
              <a:bodyPr wrap="none" rtlCol="0">
                <a:spAutoFit/>
              </a:bodyPr>
              <a:lstStyle/>
              <a:p>
                <a:r>
                  <a:rPr lang="de-DE" sz="3600" dirty="0">
                    <a:solidFill>
                      <a:srgbClr val="C00000"/>
                    </a:solidFill>
                  </a:rPr>
                  <a:t>Aufgabe Mengen in Kurzschreibweise II</a:t>
                </a:r>
              </a:p>
              <a:p>
                <a:endParaRPr lang="de-DE" sz="3600" dirty="0">
                  <a:solidFill>
                    <a:srgbClr val="C00000"/>
                  </a:solidFill>
                </a:endParaRPr>
              </a:p>
              <a:p>
                <a:r>
                  <a:rPr lang="de-DE" sz="3200" dirty="0"/>
                  <a:t>Welches sind Elemente der Menge </a:t>
                </a:r>
                <a14:m>
                  <m:oMath xmlns:m="http://schemas.openxmlformats.org/officeDocument/2006/math">
                    <m:r>
                      <a:rPr lang="de-DE" sz="3200" b="0" i="1" smtClean="0">
                        <a:latin typeface="Cambria Math" panose="02040503050406030204" pitchFamily="18" charset="0"/>
                      </a:rPr>
                      <m:t>{3</m:t>
                    </m:r>
                    <m:r>
                      <a:rPr lang="de-DE" sz="3200" b="0" i="1" smtClean="0">
                        <a:latin typeface="Cambria Math" panose="02040503050406030204" pitchFamily="18" charset="0"/>
                      </a:rPr>
                      <m:t>𝑛</m:t>
                    </m:r>
                    <m:r>
                      <a:rPr lang="de-DE" sz="3200" b="0" i="1" smtClean="0">
                        <a:latin typeface="Cambria Math" panose="02040503050406030204" pitchFamily="18" charset="0"/>
                      </a:rPr>
                      <m:t>+7, </m:t>
                    </m:r>
                    <m:r>
                      <a:rPr lang="de-DE" sz="3200" b="0" i="1" smtClean="0">
                        <a:latin typeface="Cambria Math" panose="02040503050406030204" pitchFamily="18" charset="0"/>
                      </a:rPr>
                      <m:t>𝑛</m:t>
                    </m:r>
                    <m:r>
                      <a:rPr lang="de-DE" sz="3200" b="0" i="1" smtClean="0">
                        <a:latin typeface="Cambria Math" panose="02040503050406030204" pitchFamily="18" charset="0"/>
                      </a:rPr>
                      <m:t>∈</m:t>
                    </m:r>
                    <m:sSub>
                      <m:sSubPr>
                        <m:ctrlPr>
                          <a:rPr lang="de-DE" sz="3200" b="0" i="1" smtClean="0">
                            <a:latin typeface="Cambria Math" panose="02040503050406030204" pitchFamily="18" charset="0"/>
                          </a:rPr>
                        </m:ctrlPr>
                      </m:sSubPr>
                      <m:e>
                        <m:r>
                          <a:rPr lang="de-DE" sz="3200" b="0" i="1" smtClean="0">
                            <a:latin typeface="Cambria Math" panose="02040503050406030204" pitchFamily="18" charset="0"/>
                          </a:rPr>
                          <m:t>ℕ</m:t>
                        </m:r>
                      </m:e>
                      <m:sub>
                        <m:r>
                          <a:rPr lang="de-DE" sz="3200" b="0" i="1" smtClean="0">
                            <a:latin typeface="Cambria Math" panose="02040503050406030204" pitchFamily="18" charset="0"/>
                          </a:rPr>
                          <m:t>0</m:t>
                        </m:r>
                      </m:sub>
                    </m:sSub>
                    <m:r>
                      <a:rPr lang="de-DE" sz="3200" b="0" i="1" smtClean="0">
                        <a:latin typeface="Cambria Math" panose="02040503050406030204" pitchFamily="18" charset="0"/>
                      </a:rPr>
                      <m:t>}</m:t>
                    </m:r>
                  </m:oMath>
                </a14:m>
                <a:r>
                  <a:rPr lang="de-DE" sz="3200" dirty="0"/>
                  <a:t>?</a:t>
                </a:r>
              </a:p>
              <a:p>
                <a:endParaRPr lang="de-DE" sz="3200" dirty="0"/>
              </a:p>
              <a:p>
                <a:r>
                  <a:rPr lang="de-DE" sz="3200" b="0" dirty="0">
                    <a:solidFill>
                      <a:srgbClr val="00B050"/>
                    </a:solidFill>
                  </a:rPr>
                  <a:t>A) </a:t>
                </a:r>
                <a14:m>
                  <m:oMath xmlns:m="http://schemas.openxmlformats.org/officeDocument/2006/math">
                    <m:r>
                      <a:rPr lang="de-DE" sz="3200" b="0" i="1" smtClean="0">
                        <a:solidFill>
                          <a:srgbClr val="00B050"/>
                        </a:solidFill>
                        <a:latin typeface="Cambria Math" panose="02040503050406030204" pitchFamily="18" charset="0"/>
                      </a:rPr>
                      <m:t>7</m:t>
                    </m:r>
                  </m:oMath>
                </a14:m>
                <a:r>
                  <a:rPr lang="de-DE" sz="3200" b="0" dirty="0">
                    <a:solidFill>
                      <a:srgbClr val="00B050"/>
                    </a:solidFill>
                  </a:rPr>
                  <a:t> für n=0</a:t>
                </a:r>
              </a:p>
              <a:p>
                <a:r>
                  <a:rPr lang="de-DE" sz="3200" b="0" dirty="0">
                    <a:solidFill>
                      <a:srgbClr val="00B050"/>
                    </a:solidFill>
                  </a:rPr>
                  <a:t>B) 10</a:t>
                </a:r>
                <a:r>
                  <a:rPr lang="de-DE" sz="2800" dirty="0">
                    <a:solidFill>
                      <a:srgbClr val="00B050"/>
                    </a:solidFill>
                  </a:rPr>
                  <a:t>  für n=1</a:t>
                </a:r>
              </a:p>
              <a:p>
                <a:r>
                  <a:rPr lang="de-DE" sz="3200" dirty="0">
                    <a:ea typeface="Cambria Math" panose="02040503050406030204" pitchFamily="18" charset="0"/>
                  </a:rPr>
                  <a:t>C) </a:t>
                </a:r>
                <a14:m>
                  <m:oMath xmlns:m="http://schemas.openxmlformats.org/officeDocument/2006/math">
                    <m:r>
                      <a:rPr lang="de-DE" sz="2800" b="0" i="1" smtClean="0">
                        <a:latin typeface="Cambria Math" panose="02040503050406030204" pitchFamily="18" charset="0"/>
                      </a:rPr>
                      <m:t>0</m:t>
                    </m:r>
                  </m:oMath>
                </a14:m>
                <a:endParaRPr lang="de-DE" sz="2800" b="0" dirty="0"/>
              </a:p>
              <a:p>
                <a:r>
                  <a:rPr lang="de-DE" sz="3200" dirty="0">
                    <a:solidFill>
                      <a:srgbClr val="00B050"/>
                    </a:solidFill>
                  </a:rPr>
                  <a:t>D) </a:t>
                </a:r>
                <a14:m>
                  <m:oMath xmlns:m="http://schemas.openxmlformats.org/officeDocument/2006/math">
                    <m:r>
                      <a:rPr lang="de-DE" sz="3200" b="0" i="1" smtClean="0">
                        <a:solidFill>
                          <a:srgbClr val="00B050"/>
                        </a:solidFill>
                        <a:latin typeface="Cambria Math" panose="02040503050406030204" pitchFamily="18" charset="0"/>
                      </a:rPr>
                      <m:t>37</m:t>
                    </m:r>
                  </m:oMath>
                </a14:m>
                <a:r>
                  <a:rPr lang="de-DE" sz="2800" b="0" dirty="0">
                    <a:solidFill>
                      <a:srgbClr val="00B050"/>
                    </a:solidFill>
                  </a:rPr>
                  <a:t> für n=10</a:t>
                </a:r>
              </a:p>
              <a:p>
                <a:r>
                  <a:rPr lang="de-DE" sz="3200" dirty="0"/>
                  <a:t>E) </a:t>
                </a:r>
                <a14:m>
                  <m:oMath xmlns:m="http://schemas.openxmlformats.org/officeDocument/2006/math">
                    <m:r>
                      <a:rPr lang="de-DE" sz="3200" b="0" i="1" smtClean="0">
                        <a:latin typeface="Cambria Math" panose="02040503050406030204" pitchFamily="18" charset="0"/>
                      </a:rPr>
                      <m:t>4</m:t>
                    </m:r>
                  </m:oMath>
                </a14:m>
                <a:endParaRPr lang="de-DE" sz="3200" b="0" dirty="0">
                  <a:solidFill>
                    <a:schemeClr val="tx1"/>
                  </a:solidFill>
                </a:endParaRPr>
              </a:p>
              <a:p>
                <a:r>
                  <a:rPr lang="de-DE" sz="3200" dirty="0"/>
                  <a:t>F) </a:t>
                </a:r>
                <a14:m>
                  <m:oMath xmlns:m="http://schemas.openxmlformats.org/officeDocument/2006/math">
                    <m:r>
                      <a:rPr lang="de-DE" sz="3200" b="0" i="1" smtClean="0">
                        <a:latin typeface="Cambria Math" panose="02040503050406030204" pitchFamily="18" charset="0"/>
                      </a:rPr>
                      <m:t>−37</m:t>
                    </m:r>
                  </m:oMath>
                </a14:m>
                <a:endParaRPr lang="de-DE" sz="3200" b="0" dirty="0">
                  <a:solidFill>
                    <a:schemeClr val="tx1"/>
                  </a:solidFill>
                </a:endParaRPr>
              </a:p>
            </p:txBody>
          </p:sp>
        </mc:Choice>
        <mc:Fallback xmlns="">
          <p:sp>
            <p:nvSpPr>
              <p:cNvPr id="2" name="Textfeld 1">
                <a:extLst>
                  <a:ext uri="{FF2B5EF4-FFF2-40B4-BE49-F238E27FC236}">
                    <a16:creationId xmlns:a16="http://schemas.microsoft.com/office/drawing/2014/main" id="{AB1A6738-31FD-447B-ACB2-DB2A0224AD96}"/>
                  </a:ext>
                </a:extLst>
              </p:cNvPr>
              <p:cNvSpPr txBox="1">
                <a:spLocks noRot="1" noChangeAspect="1" noMove="1" noResize="1" noEditPoints="1" noAdjustHandles="1" noChangeArrowheads="1" noChangeShapeType="1" noTextEdit="1"/>
              </p:cNvSpPr>
              <p:nvPr/>
            </p:nvSpPr>
            <p:spPr>
              <a:xfrm>
                <a:off x="303506" y="513994"/>
                <a:ext cx="9107686" cy="5139869"/>
              </a:xfrm>
              <a:prstGeom prst="rect">
                <a:avLst/>
              </a:prstGeom>
              <a:blipFill>
                <a:blip r:embed="rId2"/>
                <a:stretch>
                  <a:fillRect l="-2075" t="-1779" r="-669" b="-3084"/>
                </a:stretch>
              </a:blipFill>
            </p:spPr>
            <p:txBody>
              <a:bodyPr/>
              <a:lstStyle/>
              <a:p>
                <a:r>
                  <a:rPr lang="de-DE">
                    <a:noFill/>
                  </a:rPr>
                  <a:t> </a:t>
                </a:r>
              </a:p>
            </p:txBody>
          </p:sp>
        </mc:Fallback>
      </mc:AlternateContent>
    </p:spTree>
    <p:extLst>
      <p:ext uri="{BB962C8B-B14F-4D97-AF65-F5344CB8AC3E}">
        <p14:creationId xmlns:p14="http://schemas.microsoft.com/office/powerpoint/2010/main" val="3450355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feld 1">
                <a:extLst>
                  <a:ext uri="{FF2B5EF4-FFF2-40B4-BE49-F238E27FC236}">
                    <a16:creationId xmlns:a16="http://schemas.microsoft.com/office/drawing/2014/main" id="{AB1A6738-31FD-447B-ACB2-DB2A0224AD96}"/>
                  </a:ext>
                </a:extLst>
              </p:cNvPr>
              <p:cNvSpPr txBox="1"/>
              <p:nvPr/>
            </p:nvSpPr>
            <p:spPr>
              <a:xfrm>
                <a:off x="1394369" y="770668"/>
                <a:ext cx="7433702" cy="3866508"/>
              </a:xfrm>
              <a:prstGeom prst="rect">
                <a:avLst/>
              </a:prstGeom>
              <a:noFill/>
            </p:spPr>
            <p:txBody>
              <a:bodyPr wrap="none" rtlCol="0">
                <a:spAutoFit/>
              </a:bodyPr>
              <a:lstStyle/>
              <a:p>
                <a:r>
                  <a:rPr lang="de-DE" sz="3600" dirty="0">
                    <a:solidFill>
                      <a:srgbClr val="C00000"/>
                    </a:solidFill>
                  </a:rPr>
                  <a:t>Aufgabe Aussagenlogik</a:t>
                </a:r>
              </a:p>
              <a:p>
                <a:endParaRPr lang="de-DE" sz="3600" dirty="0">
                  <a:solidFill>
                    <a:srgbClr val="C00000"/>
                  </a:solidFill>
                </a:endParaRPr>
              </a:p>
              <a:p>
                <a:r>
                  <a:rPr lang="de-DE" sz="3200" dirty="0"/>
                  <a:t>Welche der folgenden Aussagen sind wahr?</a:t>
                </a:r>
              </a:p>
              <a:p>
                <a:endParaRPr lang="de-DE" sz="3200" dirty="0"/>
              </a:p>
              <a:p>
                <a:r>
                  <a:rPr lang="de-DE" sz="3200" b="0" dirty="0"/>
                  <a:t>A) </a:t>
                </a:r>
                <a14:m>
                  <m:oMath xmlns:m="http://schemas.openxmlformats.org/officeDocument/2006/math">
                    <m:d>
                      <m:dPr>
                        <m:ctrlPr>
                          <a:rPr lang="de-DE" sz="3200" i="1">
                            <a:latin typeface="Cambria Math" panose="02040503050406030204" pitchFamily="18" charset="0"/>
                          </a:rPr>
                        </m:ctrlPr>
                      </m:dPr>
                      <m:e>
                        <m:r>
                          <a:rPr lang="de-DE" sz="3200" i="1">
                            <a:latin typeface="Cambria Math" panose="02040503050406030204" pitchFamily="18" charset="0"/>
                          </a:rPr>
                          <m:t>7&lt;6</m:t>
                        </m:r>
                      </m:e>
                    </m:d>
                    <m:r>
                      <a:rPr lang="de-DE" sz="3200" i="1">
                        <a:latin typeface="Cambria Math" panose="02040503050406030204" pitchFamily="18" charset="0"/>
                      </a:rPr>
                      <m:t>∨</m:t>
                    </m:r>
                    <m:d>
                      <m:dPr>
                        <m:ctrlPr>
                          <a:rPr lang="de-DE" sz="3200" i="1">
                            <a:latin typeface="Cambria Math" panose="02040503050406030204" pitchFamily="18" charset="0"/>
                          </a:rPr>
                        </m:ctrlPr>
                      </m:dPr>
                      <m:e>
                        <m:r>
                          <a:rPr lang="de-DE" sz="3200" i="1">
                            <a:latin typeface="Cambria Math" panose="02040503050406030204" pitchFamily="18" charset="0"/>
                          </a:rPr>
                          <m:t>1≠1</m:t>
                        </m:r>
                      </m:e>
                    </m:d>
                  </m:oMath>
                </a14:m>
                <a:endParaRPr lang="de-DE" sz="3200" dirty="0"/>
              </a:p>
              <a:p>
                <a:r>
                  <a:rPr lang="de-DE" sz="3200" dirty="0"/>
                  <a:t>B) </a:t>
                </a:r>
                <a14:m>
                  <m:oMath xmlns:m="http://schemas.openxmlformats.org/officeDocument/2006/math">
                    <m:d>
                      <m:dPr>
                        <m:ctrlPr>
                          <a:rPr lang="de-DE" sz="3200" b="0" i="1" smtClean="0">
                            <a:latin typeface="Cambria Math" panose="02040503050406030204" pitchFamily="18" charset="0"/>
                          </a:rPr>
                        </m:ctrlPr>
                      </m:dPr>
                      <m:e>
                        <m:r>
                          <a:rPr lang="de-DE" sz="3200" b="0" i="1" smtClean="0">
                            <a:latin typeface="Cambria Math" panose="02040503050406030204" pitchFamily="18" charset="0"/>
                          </a:rPr>
                          <m:t>2&lt;</m:t>
                        </m:r>
                        <m:r>
                          <a:rPr lang="de-DE" sz="3200" b="0" i="1" smtClean="0">
                            <a:latin typeface="Cambria Math" panose="02040503050406030204" pitchFamily="18" charset="0"/>
                          </a:rPr>
                          <m:t>𝜋</m:t>
                        </m:r>
                      </m:e>
                    </m:d>
                    <m:r>
                      <a:rPr lang="de-DE" sz="3200" b="0" i="1" smtClean="0">
                        <a:latin typeface="Cambria Math" panose="02040503050406030204" pitchFamily="18" charset="0"/>
                      </a:rPr>
                      <m:t>∧(42&gt;42)</m:t>
                    </m:r>
                  </m:oMath>
                </a14:m>
                <a:endParaRPr lang="de-DE" sz="3200" dirty="0"/>
              </a:p>
              <a:p>
                <a:r>
                  <a:rPr lang="de-DE" sz="3200" dirty="0"/>
                  <a:t>C) </a:t>
                </a:r>
                <a14:m>
                  <m:oMath xmlns:m="http://schemas.openxmlformats.org/officeDocument/2006/math">
                    <m:d>
                      <m:dPr>
                        <m:ctrlPr>
                          <a:rPr lang="de-DE" sz="3200" b="0" i="1" smtClean="0">
                            <a:latin typeface="Cambria Math" panose="02040503050406030204" pitchFamily="18" charset="0"/>
                          </a:rPr>
                        </m:ctrlPr>
                      </m:dPr>
                      <m:e>
                        <m:r>
                          <a:rPr lang="de-DE" sz="3200" b="0" i="1" smtClean="0">
                            <a:latin typeface="Cambria Math" panose="02040503050406030204" pitchFamily="18" charset="0"/>
                          </a:rPr>
                          <m:t>7=6+2</m:t>
                        </m:r>
                      </m:e>
                    </m:d>
                    <m:r>
                      <a:rPr lang="de-DE" sz="3200" i="1">
                        <a:latin typeface="Cambria Math" panose="02040503050406030204" pitchFamily="18" charset="0"/>
                      </a:rPr>
                      <m:t>∨</m:t>
                    </m:r>
                    <m:r>
                      <a:rPr lang="de-DE" sz="3200" b="0" i="1" smtClean="0">
                        <a:latin typeface="Cambria Math" panose="02040503050406030204" pitchFamily="18" charset="0"/>
                      </a:rPr>
                      <m:t>¬(</m:t>
                    </m:r>
                    <m:f>
                      <m:fPr>
                        <m:ctrlPr>
                          <a:rPr lang="de-DE" sz="3200" b="0" i="1" smtClean="0">
                            <a:latin typeface="Cambria Math" panose="02040503050406030204" pitchFamily="18" charset="0"/>
                          </a:rPr>
                        </m:ctrlPr>
                      </m:fPr>
                      <m:num>
                        <m:r>
                          <a:rPr lang="de-DE" sz="3200" b="0" i="1" smtClean="0">
                            <a:latin typeface="Cambria Math" panose="02040503050406030204" pitchFamily="18" charset="0"/>
                          </a:rPr>
                          <m:t>3</m:t>
                        </m:r>
                      </m:num>
                      <m:den>
                        <m:r>
                          <a:rPr lang="de-DE" sz="3200" b="0" i="1" smtClean="0">
                            <a:latin typeface="Cambria Math" panose="02040503050406030204" pitchFamily="18" charset="0"/>
                          </a:rPr>
                          <m:t>4</m:t>
                        </m:r>
                      </m:den>
                    </m:f>
                    <m:r>
                      <a:rPr lang="de-DE" sz="3200" b="0" i="1" smtClean="0">
                        <a:latin typeface="Cambria Math" panose="02040503050406030204" pitchFamily="18" charset="0"/>
                      </a:rPr>
                      <m:t>∈</m:t>
                    </m:r>
                    <m:sSub>
                      <m:sSubPr>
                        <m:ctrlPr>
                          <a:rPr lang="de-DE" sz="3200" b="0" i="1" smtClean="0">
                            <a:latin typeface="Cambria Math" panose="02040503050406030204" pitchFamily="18" charset="0"/>
                          </a:rPr>
                        </m:ctrlPr>
                      </m:sSubPr>
                      <m:e>
                        <m:r>
                          <a:rPr lang="de-DE" sz="3200" b="0" i="1" smtClean="0">
                            <a:latin typeface="Cambria Math" panose="02040503050406030204" pitchFamily="18" charset="0"/>
                          </a:rPr>
                          <m:t>ℕ</m:t>
                        </m:r>
                      </m:e>
                      <m:sub>
                        <m:r>
                          <a:rPr lang="de-DE" sz="3200" b="0" i="1" smtClean="0">
                            <a:latin typeface="Cambria Math" panose="02040503050406030204" pitchFamily="18" charset="0"/>
                          </a:rPr>
                          <m:t>0</m:t>
                        </m:r>
                      </m:sub>
                    </m:sSub>
                    <m:r>
                      <a:rPr lang="de-DE" sz="3200" b="0" i="1" smtClean="0">
                        <a:latin typeface="Cambria Math" panose="02040503050406030204" pitchFamily="18" charset="0"/>
                      </a:rPr>
                      <m:t>)</m:t>
                    </m:r>
                  </m:oMath>
                </a14:m>
                <a:endParaRPr lang="de-DE" sz="3200" dirty="0"/>
              </a:p>
            </p:txBody>
          </p:sp>
        </mc:Choice>
        <mc:Fallback xmlns="">
          <p:sp>
            <p:nvSpPr>
              <p:cNvPr id="2" name="Textfeld 1">
                <a:extLst>
                  <a:ext uri="{FF2B5EF4-FFF2-40B4-BE49-F238E27FC236}">
                    <a16:creationId xmlns:a16="http://schemas.microsoft.com/office/drawing/2014/main" id="{AB1A6738-31FD-447B-ACB2-DB2A0224AD96}"/>
                  </a:ext>
                </a:extLst>
              </p:cNvPr>
              <p:cNvSpPr txBox="1">
                <a:spLocks noRot="1" noChangeAspect="1" noMove="1" noResize="1" noEditPoints="1" noAdjustHandles="1" noChangeArrowheads="1" noChangeShapeType="1" noTextEdit="1"/>
              </p:cNvSpPr>
              <p:nvPr/>
            </p:nvSpPr>
            <p:spPr>
              <a:xfrm>
                <a:off x="1394369" y="770668"/>
                <a:ext cx="7433702" cy="3866508"/>
              </a:xfrm>
              <a:prstGeom prst="rect">
                <a:avLst/>
              </a:prstGeom>
              <a:blipFill>
                <a:blip r:embed="rId2"/>
                <a:stretch>
                  <a:fillRect l="-2543" t="-2362" r="-1066" b="-1732"/>
                </a:stretch>
              </a:blipFill>
            </p:spPr>
            <p:txBody>
              <a:bodyPr/>
              <a:lstStyle/>
              <a:p>
                <a:r>
                  <a:rPr lang="de-DE">
                    <a:noFill/>
                  </a:rPr>
                  <a:t> </a:t>
                </a:r>
              </a:p>
            </p:txBody>
          </p:sp>
        </mc:Fallback>
      </mc:AlternateContent>
    </p:spTree>
    <p:extLst>
      <p:ext uri="{BB962C8B-B14F-4D97-AF65-F5344CB8AC3E}">
        <p14:creationId xmlns:p14="http://schemas.microsoft.com/office/powerpoint/2010/main" val="32425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feld 1">
                <a:extLst>
                  <a:ext uri="{FF2B5EF4-FFF2-40B4-BE49-F238E27FC236}">
                    <a16:creationId xmlns:a16="http://schemas.microsoft.com/office/drawing/2014/main" id="{AB1A6738-31FD-447B-ACB2-DB2A0224AD96}"/>
                  </a:ext>
                </a:extLst>
              </p:cNvPr>
              <p:cNvSpPr txBox="1"/>
              <p:nvPr/>
            </p:nvSpPr>
            <p:spPr>
              <a:xfrm>
                <a:off x="1394369" y="770668"/>
                <a:ext cx="7433702" cy="3866508"/>
              </a:xfrm>
              <a:prstGeom prst="rect">
                <a:avLst/>
              </a:prstGeom>
              <a:noFill/>
            </p:spPr>
            <p:txBody>
              <a:bodyPr wrap="none" rtlCol="0">
                <a:spAutoFit/>
              </a:bodyPr>
              <a:lstStyle/>
              <a:p>
                <a:r>
                  <a:rPr lang="de-DE" sz="3600" dirty="0">
                    <a:solidFill>
                      <a:srgbClr val="C00000"/>
                    </a:solidFill>
                  </a:rPr>
                  <a:t>Lösung Aussagenlogik</a:t>
                </a:r>
              </a:p>
              <a:p>
                <a:endParaRPr lang="de-DE" sz="3600" dirty="0">
                  <a:solidFill>
                    <a:srgbClr val="C00000"/>
                  </a:solidFill>
                </a:endParaRPr>
              </a:p>
              <a:p>
                <a:r>
                  <a:rPr lang="de-DE" sz="3200" dirty="0"/>
                  <a:t>Welche der folgenden Aussagen sind wahr?</a:t>
                </a:r>
              </a:p>
              <a:p>
                <a:endParaRPr lang="de-DE" sz="3200" dirty="0"/>
              </a:p>
              <a:p>
                <a:r>
                  <a:rPr lang="de-DE" sz="3200" b="0" dirty="0"/>
                  <a:t>A) </a:t>
                </a:r>
                <a14:m>
                  <m:oMath xmlns:m="http://schemas.openxmlformats.org/officeDocument/2006/math">
                    <m:d>
                      <m:dPr>
                        <m:ctrlPr>
                          <a:rPr lang="de-DE" sz="3200" i="1">
                            <a:latin typeface="Cambria Math" panose="02040503050406030204" pitchFamily="18" charset="0"/>
                          </a:rPr>
                        </m:ctrlPr>
                      </m:dPr>
                      <m:e>
                        <m:r>
                          <a:rPr lang="de-DE" sz="3200" i="1">
                            <a:latin typeface="Cambria Math" panose="02040503050406030204" pitchFamily="18" charset="0"/>
                          </a:rPr>
                          <m:t>7&lt;6</m:t>
                        </m:r>
                      </m:e>
                    </m:d>
                    <m:r>
                      <a:rPr lang="de-DE" sz="3200" i="1">
                        <a:latin typeface="Cambria Math" panose="02040503050406030204" pitchFamily="18" charset="0"/>
                      </a:rPr>
                      <m:t>∨</m:t>
                    </m:r>
                    <m:d>
                      <m:dPr>
                        <m:ctrlPr>
                          <a:rPr lang="de-DE" sz="3200" i="1">
                            <a:latin typeface="Cambria Math" panose="02040503050406030204" pitchFamily="18" charset="0"/>
                          </a:rPr>
                        </m:ctrlPr>
                      </m:dPr>
                      <m:e>
                        <m:r>
                          <a:rPr lang="de-DE" sz="3200" i="1">
                            <a:latin typeface="Cambria Math" panose="02040503050406030204" pitchFamily="18" charset="0"/>
                          </a:rPr>
                          <m:t>1≠1</m:t>
                        </m:r>
                      </m:e>
                    </m:d>
                  </m:oMath>
                </a14:m>
                <a:endParaRPr lang="de-DE" sz="3200" dirty="0"/>
              </a:p>
              <a:p>
                <a:r>
                  <a:rPr lang="de-DE" sz="3200" dirty="0"/>
                  <a:t>B) </a:t>
                </a:r>
                <a14:m>
                  <m:oMath xmlns:m="http://schemas.openxmlformats.org/officeDocument/2006/math">
                    <m:d>
                      <m:dPr>
                        <m:ctrlPr>
                          <a:rPr lang="de-DE" sz="3200" b="0" i="1" smtClean="0">
                            <a:latin typeface="Cambria Math" panose="02040503050406030204" pitchFamily="18" charset="0"/>
                          </a:rPr>
                        </m:ctrlPr>
                      </m:dPr>
                      <m:e>
                        <m:r>
                          <a:rPr lang="de-DE" sz="3200" b="0" i="1" smtClean="0">
                            <a:latin typeface="Cambria Math" panose="02040503050406030204" pitchFamily="18" charset="0"/>
                          </a:rPr>
                          <m:t>2&lt;</m:t>
                        </m:r>
                        <m:r>
                          <a:rPr lang="de-DE" sz="3200" b="0" i="1" smtClean="0">
                            <a:latin typeface="Cambria Math" panose="02040503050406030204" pitchFamily="18" charset="0"/>
                          </a:rPr>
                          <m:t>𝜋</m:t>
                        </m:r>
                      </m:e>
                    </m:d>
                    <m:r>
                      <a:rPr lang="de-DE" sz="3200" b="0" i="1" smtClean="0">
                        <a:latin typeface="Cambria Math" panose="02040503050406030204" pitchFamily="18" charset="0"/>
                      </a:rPr>
                      <m:t>∧(42&gt;42)</m:t>
                    </m:r>
                  </m:oMath>
                </a14:m>
                <a:endParaRPr lang="de-DE" sz="3200" dirty="0"/>
              </a:p>
              <a:p>
                <a:r>
                  <a:rPr lang="de-DE" sz="3200" dirty="0">
                    <a:solidFill>
                      <a:srgbClr val="00B050"/>
                    </a:solidFill>
                  </a:rPr>
                  <a:t>C) </a:t>
                </a:r>
                <a14:m>
                  <m:oMath xmlns:m="http://schemas.openxmlformats.org/officeDocument/2006/math">
                    <m:d>
                      <m:dPr>
                        <m:ctrlPr>
                          <a:rPr lang="de-DE" sz="3200" b="0" i="1" smtClean="0">
                            <a:solidFill>
                              <a:srgbClr val="00B050"/>
                            </a:solidFill>
                            <a:latin typeface="Cambria Math" panose="02040503050406030204" pitchFamily="18" charset="0"/>
                          </a:rPr>
                        </m:ctrlPr>
                      </m:dPr>
                      <m:e>
                        <m:r>
                          <a:rPr lang="de-DE" sz="3200" b="0" i="1" smtClean="0">
                            <a:solidFill>
                              <a:srgbClr val="00B050"/>
                            </a:solidFill>
                            <a:latin typeface="Cambria Math" panose="02040503050406030204" pitchFamily="18" charset="0"/>
                          </a:rPr>
                          <m:t>7=6+2</m:t>
                        </m:r>
                      </m:e>
                    </m:d>
                    <m:r>
                      <a:rPr lang="de-DE" sz="3200" i="1">
                        <a:solidFill>
                          <a:srgbClr val="00B050"/>
                        </a:solidFill>
                        <a:latin typeface="Cambria Math" panose="02040503050406030204" pitchFamily="18" charset="0"/>
                      </a:rPr>
                      <m:t>∨</m:t>
                    </m:r>
                    <m:r>
                      <a:rPr lang="de-DE" sz="3200" b="0" i="1" smtClean="0">
                        <a:solidFill>
                          <a:srgbClr val="00B050"/>
                        </a:solidFill>
                        <a:latin typeface="Cambria Math" panose="02040503050406030204" pitchFamily="18" charset="0"/>
                      </a:rPr>
                      <m:t>¬(</m:t>
                    </m:r>
                    <m:f>
                      <m:fPr>
                        <m:ctrlPr>
                          <a:rPr lang="de-DE" sz="3200" b="0" i="1" smtClean="0">
                            <a:solidFill>
                              <a:srgbClr val="00B050"/>
                            </a:solidFill>
                            <a:latin typeface="Cambria Math" panose="02040503050406030204" pitchFamily="18" charset="0"/>
                          </a:rPr>
                        </m:ctrlPr>
                      </m:fPr>
                      <m:num>
                        <m:r>
                          <a:rPr lang="de-DE" sz="3200" b="0" i="1" smtClean="0">
                            <a:solidFill>
                              <a:srgbClr val="00B050"/>
                            </a:solidFill>
                            <a:latin typeface="Cambria Math" panose="02040503050406030204" pitchFamily="18" charset="0"/>
                          </a:rPr>
                          <m:t>3</m:t>
                        </m:r>
                      </m:num>
                      <m:den>
                        <m:r>
                          <a:rPr lang="de-DE" sz="3200" b="0" i="1" smtClean="0">
                            <a:solidFill>
                              <a:srgbClr val="00B050"/>
                            </a:solidFill>
                            <a:latin typeface="Cambria Math" panose="02040503050406030204" pitchFamily="18" charset="0"/>
                          </a:rPr>
                          <m:t>4</m:t>
                        </m:r>
                      </m:den>
                    </m:f>
                    <m:r>
                      <a:rPr lang="de-DE" sz="3200" b="0" i="1" smtClean="0">
                        <a:solidFill>
                          <a:srgbClr val="00B050"/>
                        </a:solidFill>
                        <a:latin typeface="Cambria Math" panose="02040503050406030204" pitchFamily="18" charset="0"/>
                      </a:rPr>
                      <m:t>∈</m:t>
                    </m:r>
                    <m:sSub>
                      <m:sSubPr>
                        <m:ctrlPr>
                          <a:rPr lang="de-DE" sz="3200" b="0" i="1" smtClean="0">
                            <a:solidFill>
                              <a:srgbClr val="00B050"/>
                            </a:solidFill>
                            <a:latin typeface="Cambria Math" panose="02040503050406030204" pitchFamily="18" charset="0"/>
                          </a:rPr>
                        </m:ctrlPr>
                      </m:sSubPr>
                      <m:e>
                        <m:r>
                          <a:rPr lang="de-DE" sz="3200" b="0" i="1" smtClean="0">
                            <a:solidFill>
                              <a:srgbClr val="00B050"/>
                            </a:solidFill>
                            <a:latin typeface="Cambria Math" panose="02040503050406030204" pitchFamily="18" charset="0"/>
                          </a:rPr>
                          <m:t>ℕ</m:t>
                        </m:r>
                      </m:e>
                      <m:sub>
                        <m:r>
                          <a:rPr lang="de-DE" sz="3200" b="0" i="1" smtClean="0">
                            <a:solidFill>
                              <a:srgbClr val="00B050"/>
                            </a:solidFill>
                            <a:latin typeface="Cambria Math" panose="02040503050406030204" pitchFamily="18" charset="0"/>
                          </a:rPr>
                          <m:t>0</m:t>
                        </m:r>
                      </m:sub>
                    </m:sSub>
                    <m:r>
                      <a:rPr lang="de-DE" sz="3200" b="0" i="1" smtClean="0">
                        <a:solidFill>
                          <a:srgbClr val="00B050"/>
                        </a:solidFill>
                        <a:latin typeface="Cambria Math" panose="02040503050406030204" pitchFamily="18" charset="0"/>
                      </a:rPr>
                      <m:t>)</m:t>
                    </m:r>
                  </m:oMath>
                </a14:m>
                <a:endParaRPr lang="de-DE" sz="3200" dirty="0">
                  <a:solidFill>
                    <a:srgbClr val="00B050"/>
                  </a:solidFill>
                </a:endParaRPr>
              </a:p>
            </p:txBody>
          </p:sp>
        </mc:Choice>
        <mc:Fallback xmlns="">
          <p:sp>
            <p:nvSpPr>
              <p:cNvPr id="2" name="Textfeld 1">
                <a:extLst>
                  <a:ext uri="{FF2B5EF4-FFF2-40B4-BE49-F238E27FC236}">
                    <a16:creationId xmlns:a16="http://schemas.microsoft.com/office/drawing/2014/main" id="{AB1A6738-31FD-447B-ACB2-DB2A0224AD96}"/>
                  </a:ext>
                </a:extLst>
              </p:cNvPr>
              <p:cNvSpPr txBox="1">
                <a:spLocks noRot="1" noChangeAspect="1" noMove="1" noResize="1" noEditPoints="1" noAdjustHandles="1" noChangeArrowheads="1" noChangeShapeType="1" noTextEdit="1"/>
              </p:cNvSpPr>
              <p:nvPr/>
            </p:nvSpPr>
            <p:spPr>
              <a:xfrm>
                <a:off x="1394369" y="770668"/>
                <a:ext cx="7433702" cy="3866508"/>
              </a:xfrm>
              <a:prstGeom prst="rect">
                <a:avLst/>
              </a:prstGeom>
              <a:blipFill>
                <a:blip r:embed="rId2"/>
                <a:stretch>
                  <a:fillRect l="-2543" t="-2362" r="-1066" b="-1732"/>
                </a:stretch>
              </a:blipFill>
            </p:spPr>
            <p:txBody>
              <a:bodyPr/>
              <a:lstStyle/>
              <a:p>
                <a:r>
                  <a:rPr lang="de-DE">
                    <a:noFill/>
                  </a:rPr>
                  <a:t> </a:t>
                </a:r>
              </a:p>
            </p:txBody>
          </p:sp>
        </mc:Fallback>
      </mc:AlternateContent>
    </p:spTree>
    <p:extLst>
      <p:ext uri="{BB962C8B-B14F-4D97-AF65-F5344CB8AC3E}">
        <p14:creationId xmlns:p14="http://schemas.microsoft.com/office/powerpoint/2010/main" val="627214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feld 1">
                <a:extLst>
                  <a:ext uri="{FF2B5EF4-FFF2-40B4-BE49-F238E27FC236}">
                    <a16:creationId xmlns:a16="http://schemas.microsoft.com/office/drawing/2014/main" id="{AB1A6738-31FD-447B-ACB2-DB2A0224AD96}"/>
                  </a:ext>
                </a:extLst>
              </p:cNvPr>
              <p:cNvSpPr txBox="1"/>
              <p:nvPr/>
            </p:nvSpPr>
            <p:spPr>
              <a:xfrm>
                <a:off x="792790" y="754626"/>
                <a:ext cx="8551123" cy="4348113"/>
              </a:xfrm>
              <a:prstGeom prst="rect">
                <a:avLst/>
              </a:prstGeom>
              <a:noFill/>
            </p:spPr>
            <p:txBody>
              <a:bodyPr wrap="none" rtlCol="0">
                <a:spAutoFit/>
              </a:bodyPr>
              <a:lstStyle/>
              <a:p>
                <a:r>
                  <a:rPr lang="de-DE" sz="3600" dirty="0">
                    <a:solidFill>
                      <a:srgbClr val="C00000"/>
                    </a:solidFill>
                  </a:rPr>
                  <a:t>Aufgabe Prädikatenlogik</a:t>
                </a:r>
              </a:p>
              <a:p>
                <a:endParaRPr lang="de-DE" sz="3600" dirty="0">
                  <a:solidFill>
                    <a:srgbClr val="C00000"/>
                  </a:solidFill>
                </a:endParaRPr>
              </a:p>
              <a:p>
                <a:r>
                  <a:rPr lang="de-DE" sz="3200" dirty="0"/>
                  <a:t>Welche Aussagen sind wahr?</a:t>
                </a:r>
              </a:p>
              <a:p>
                <a:endParaRPr lang="de-DE" sz="3200" dirty="0"/>
              </a:p>
              <a:p>
                <a:r>
                  <a:rPr lang="de-DE" sz="3200" b="0" dirty="0"/>
                  <a:t>A) </a:t>
                </a:r>
                <a14:m>
                  <m:oMath xmlns:m="http://schemas.openxmlformats.org/officeDocument/2006/math">
                    <m:rad>
                      <m:radPr>
                        <m:degHide m:val="on"/>
                        <m:ctrlPr>
                          <a:rPr lang="de-DE" sz="3200" b="0" i="1" smtClean="0">
                            <a:latin typeface="Cambria Math" panose="02040503050406030204" pitchFamily="18" charset="0"/>
                          </a:rPr>
                        </m:ctrlPr>
                      </m:radPr>
                      <m:deg/>
                      <m:e>
                        <m:sSup>
                          <m:sSupPr>
                            <m:ctrlPr>
                              <a:rPr lang="de-DE" sz="3200" b="0" i="1" smtClean="0">
                                <a:latin typeface="Cambria Math" panose="02040503050406030204" pitchFamily="18" charset="0"/>
                              </a:rPr>
                            </m:ctrlPr>
                          </m:sSupPr>
                          <m:e>
                            <m:r>
                              <a:rPr lang="de-DE" sz="3200" b="0" i="1" smtClean="0">
                                <a:latin typeface="Cambria Math" panose="02040503050406030204" pitchFamily="18" charset="0"/>
                              </a:rPr>
                              <m:t>𝑥</m:t>
                            </m:r>
                          </m:e>
                          <m:sup>
                            <m:r>
                              <a:rPr lang="de-DE" sz="3200" b="0" i="1" smtClean="0">
                                <a:latin typeface="Cambria Math" panose="02040503050406030204" pitchFamily="18" charset="0"/>
                              </a:rPr>
                              <m:t>2</m:t>
                            </m:r>
                          </m:sup>
                        </m:sSup>
                      </m:e>
                    </m:rad>
                    <m:r>
                      <a:rPr lang="de-DE" sz="3200" b="0" i="1" smtClean="0">
                        <a:latin typeface="Cambria Math" panose="02040503050406030204" pitchFamily="18" charset="0"/>
                      </a:rPr>
                      <m:t>=</m:t>
                    </m:r>
                    <m:r>
                      <a:rPr lang="de-DE" sz="3200" b="0" i="1" smtClean="0">
                        <a:latin typeface="Cambria Math" panose="02040503050406030204" pitchFamily="18" charset="0"/>
                      </a:rPr>
                      <m:t>𝑥</m:t>
                    </m:r>
                  </m:oMath>
                </a14:m>
                <a:r>
                  <a:rPr lang="de-DE" sz="2000" dirty="0"/>
                  <a:t> </a:t>
                </a:r>
                <a:r>
                  <a:rPr lang="de-DE" sz="3200" dirty="0"/>
                  <a:t>gilt für alle natürlichen Zahlen </a:t>
                </a:r>
                <a14:m>
                  <m:oMath xmlns:m="http://schemas.openxmlformats.org/officeDocument/2006/math">
                    <m:r>
                      <a:rPr lang="de-DE" sz="3200" b="0" i="1" smtClean="0">
                        <a:latin typeface="Cambria Math" panose="02040503050406030204" pitchFamily="18" charset="0"/>
                      </a:rPr>
                      <m:t>𝑥</m:t>
                    </m:r>
                  </m:oMath>
                </a14:m>
                <a:r>
                  <a:rPr lang="de-DE" sz="3200" dirty="0"/>
                  <a:t>.</a:t>
                </a:r>
              </a:p>
              <a:p>
                <a:r>
                  <a:rPr lang="de-DE" sz="3200" dirty="0"/>
                  <a:t>B) </a:t>
                </a:r>
                <a14:m>
                  <m:oMath xmlns:m="http://schemas.openxmlformats.org/officeDocument/2006/math">
                    <m:rad>
                      <m:radPr>
                        <m:degHide m:val="on"/>
                        <m:ctrlPr>
                          <a:rPr lang="de-DE" sz="3200" b="0" i="1" smtClean="0">
                            <a:latin typeface="Cambria Math" panose="02040503050406030204" pitchFamily="18" charset="0"/>
                          </a:rPr>
                        </m:ctrlPr>
                      </m:radPr>
                      <m:deg/>
                      <m:e>
                        <m:sSup>
                          <m:sSupPr>
                            <m:ctrlPr>
                              <a:rPr lang="de-DE" sz="3200" b="0" i="1" smtClean="0">
                                <a:latin typeface="Cambria Math" panose="02040503050406030204" pitchFamily="18" charset="0"/>
                              </a:rPr>
                            </m:ctrlPr>
                          </m:sSupPr>
                          <m:e>
                            <m:r>
                              <a:rPr lang="de-DE" sz="3200" b="0" i="1" smtClean="0">
                                <a:latin typeface="Cambria Math" panose="02040503050406030204" pitchFamily="18" charset="0"/>
                              </a:rPr>
                              <m:t>𝑥</m:t>
                            </m:r>
                          </m:e>
                          <m:sup>
                            <m:r>
                              <a:rPr lang="de-DE" sz="3200" b="0" i="1" smtClean="0">
                                <a:latin typeface="Cambria Math" panose="02040503050406030204" pitchFamily="18" charset="0"/>
                              </a:rPr>
                              <m:t>2</m:t>
                            </m:r>
                          </m:sup>
                        </m:sSup>
                      </m:e>
                    </m:rad>
                    <m:r>
                      <a:rPr lang="de-DE" sz="3200" b="0" i="1" smtClean="0">
                        <a:latin typeface="Cambria Math" panose="02040503050406030204" pitchFamily="18" charset="0"/>
                      </a:rPr>
                      <m:t>=</m:t>
                    </m:r>
                    <m:r>
                      <a:rPr lang="de-DE" sz="3200" b="0" i="1" smtClean="0">
                        <a:latin typeface="Cambria Math" panose="02040503050406030204" pitchFamily="18" charset="0"/>
                      </a:rPr>
                      <m:t>𝑥</m:t>
                    </m:r>
                  </m:oMath>
                </a14:m>
                <a:r>
                  <a:rPr lang="de-DE" sz="2000" dirty="0"/>
                  <a:t> </a:t>
                </a:r>
                <a:r>
                  <a:rPr lang="de-DE" sz="3200" dirty="0"/>
                  <a:t>gilt für alle positiven, ganzen Zahlen </a:t>
                </a:r>
                <a14:m>
                  <m:oMath xmlns:m="http://schemas.openxmlformats.org/officeDocument/2006/math">
                    <m:r>
                      <a:rPr lang="de-DE" sz="3200" b="0" i="1" smtClean="0">
                        <a:latin typeface="Cambria Math" panose="02040503050406030204" pitchFamily="18" charset="0"/>
                      </a:rPr>
                      <m:t>𝑥</m:t>
                    </m:r>
                  </m:oMath>
                </a14:m>
                <a:r>
                  <a:rPr lang="de-DE" sz="3200" dirty="0"/>
                  <a:t>.</a:t>
                </a:r>
                <a:endParaRPr lang="de-DE" sz="3200" b="0" dirty="0"/>
              </a:p>
              <a:p>
                <a:r>
                  <a:rPr lang="de-DE" sz="3200" dirty="0"/>
                  <a:t>C) </a:t>
                </a:r>
                <a14:m>
                  <m:oMath xmlns:m="http://schemas.openxmlformats.org/officeDocument/2006/math">
                    <m:rad>
                      <m:radPr>
                        <m:degHide m:val="on"/>
                        <m:ctrlPr>
                          <a:rPr lang="de-DE" sz="3200" b="0" i="1" smtClean="0">
                            <a:latin typeface="Cambria Math" panose="02040503050406030204" pitchFamily="18" charset="0"/>
                          </a:rPr>
                        </m:ctrlPr>
                      </m:radPr>
                      <m:deg/>
                      <m:e>
                        <m:sSup>
                          <m:sSupPr>
                            <m:ctrlPr>
                              <a:rPr lang="de-DE" sz="3200" b="0" i="1" smtClean="0">
                                <a:latin typeface="Cambria Math" panose="02040503050406030204" pitchFamily="18" charset="0"/>
                              </a:rPr>
                            </m:ctrlPr>
                          </m:sSupPr>
                          <m:e>
                            <m:r>
                              <a:rPr lang="de-DE" sz="3200" b="0" i="1" smtClean="0">
                                <a:latin typeface="Cambria Math" panose="02040503050406030204" pitchFamily="18" charset="0"/>
                              </a:rPr>
                              <m:t>𝑥</m:t>
                            </m:r>
                          </m:e>
                          <m:sup>
                            <m:r>
                              <a:rPr lang="de-DE" sz="3200" b="0" i="1" smtClean="0">
                                <a:latin typeface="Cambria Math" panose="02040503050406030204" pitchFamily="18" charset="0"/>
                              </a:rPr>
                              <m:t>2</m:t>
                            </m:r>
                          </m:sup>
                        </m:sSup>
                      </m:e>
                    </m:rad>
                    <m:r>
                      <a:rPr lang="de-DE" sz="3200" b="0" i="1" smtClean="0">
                        <a:latin typeface="Cambria Math" panose="02040503050406030204" pitchFamily="18" charset="0"/>
                      </a:rPr>
                      <m:t>=</m:t>
                    </m:r>
                    <m:r>
                      <a:rPr lang="de-DE" sz="3200" b="0" i="1" smtClean="0">
                        <a:latin typeface="Cambria Math" panose="02040503050406030204" pitchFamily="18" charset="0"/>
                      </a:rPr>
                      <m:t>𝑥</m:t>
                    </m:r>
                  </m:oMath>
                </a14:m>
                <a:r>
                  <a:rPr lang="de-DE" sz="2000" dirty="0"/>
                  <a:t> </a:t>
                </a:r>
                <a:r>
                  <a:rPr lang="de-DE" sz="3200" dirty="0"/>
                  <a:t>gilt für alle ganzen Zahlen </a:t>
                </a:r>
                <a14:m>
                  <m:oMath xmlns:m="http://schemas.openxmlformats.org/officeDocument/2006/math">
                    <m:r>
                      <a:rPr lang="de-DE" sz="3200" b="0" i="1" smtClean="0">
                        <a:latin typeface="Cambria Math" panose="02040503050406030204" pitchFamily="18" charset="0"/>
                      </a:rPr>
                      <m:t>𝑥</m:t>
                    </m:r>
                  </m:oMath>
                </a14:m>
                <a:r>
                  <a:rPr lang="de-DE" sz="3200" dirty="0"/>
                  <a:t>.</a:t>
                </a:r>
                <a:endParaRPr lang="de-DE" sz="3200" b="0" dirty="0"/>
              </a:p>
              <a:p>
                <a:endParaRPr lang="de-DE" sz="3200" dirty="0"/>
              </a:p>
            </p:txBody>
          </p:sp>
        </mc:Choice>
        <mc:Fallback xmlns="">
          <p:sp>
            <p:nvSpPr>
              <p:cNvPr id="2" name="Textfeld 1">
                <a:extLst>
                  <a:ext uri="{FF2B5EF4-FFF2-40B4-BE49-F238E27FC236}">
                    <a16:creationId xmlns:a16="http://schemas.microsoft.com/office/drawing/2014/main" id="{AB1A6738-31FD-447B-ACB2-DB2A0224AD96}"/>
                  </a:ext>
                </a:extLst>
              </p:cNvPr>
              <p:cNvSpPr txBox="1">
                <a:spLocks noRot="1" noChangeAspect="1" noMove="1" noResize="1" noEditPoints="1" noAdjustHandles="1" noChangeArrowheads="1" noChangeShapeType="1" noTextEdit="1"/>
              </p:cNvSpPr>
              <p:nvPr/>
            </p:nvSpPr>
            <p:spPr>
              <a:xfrm>
                <a:off x="792790" y="754626"/>
                <a:ext cx="8551123" cy="4348113"/>
              </a:xfrm>
              <a:prstGeom prst="rect">
                <a:avLst/>
              </a:prstGeom>
              <a:blipFill>
                <a:blip r:embed="rId2"/>
                <a:stretch>
                  <a:fillRect l="-2138" t="-2244" r="-855"/>
                </a:stretch>
              </a:blipFill>
            </p:spPr>
            <p:txBody>
              <a:bodyPr/>
              <a:lstStyle/>
              <a:p>
                <a:r>
                  <a:rPr lang="de-DE">
                    <a:noFill/>
                  </a:rPr>
                  <a:t> </a:t>
                </a:r>
              </a:p>
            </p:txBody>
          </p:sp>
        </mc:Fallback>
      </mc:AlternateContent>
    </p:spTree>
    <p:extLst>
      <p:ext uri="{BB962C8B-B14F-4D97-AF65-F5344CB8AC3E}">
        <p14:creationId xmlns:p14="http://schemas.microsoft.com/office/powerpoint/2010/main" val="1930112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feld 1">
                <a:extLst>
                  <a:ext uri="{FF2B5EF4-FFF2-40B4-BE49-F238E27FC236}">
                    <a16:creationId xmlns:a16="http://schemas.microsoft.com/office/drawing/2014/main" id="{AB1A6738-31FD-447B-ACB2-DB2A0224AD96}"/>
                  </a:ext>
                </a:extLst>
              </p:cNvPr>
              <p:cNvSpPr txBox="1"/>
              <p:nvPr/>
            </p:nvSpPr>
            <p:spPr>
              <a:xfrm>
                <a:off x="792790" y="754626"/>
                <a:ext cx="8551123" cy="4348113"/>
              </a:xfrm>
              <a:prstGeom prst="rect">
                <a:avLst/>
              </a:prstGeom>
              <a:noFill/>
            </p:spPr>
            <p:txBody>
              <a:bodyPr wrap="none" rtlCol="0">
                <a:spAutoFit/>
              </a:bodyPr>
              <a:lstStyle/>
              <a:p>
                <a:r>
                  <a:rPr lang="de-DE" sz="3600" dirty="0">
                    <a:solidFill>
                      <a:srgbClr val="C00000"/>
                    </a:solidFill>
                  </a:rPr>
                  <a:t>Lösung Prädikatenlogik</a:t>
                </a:r>
              </a:p>
              <a:p>
                <a:endParaRPr lang="de-DE" sz="3600" dirty="0">
                  <a:solidFill>
                    <a:srgbClr val="C00000"/>
                  </a:solidFill>
                </a:endParaRPr>
              </a:p>
              <a:p>
                <a:r>
                  <a:rPr lang="de-DE" sz="3200" dirty="0"/>
                  <a:t>Welche Aussagen sind wahr?</a:t>
                </a:r>
              </a:p>
              <a:p>
                <a:endParaRPr lang="de-DE" sz="3200" dirty="0"/>
              </a:p>
              <a:p>
                <a:r>
                  <a:rPr lang="de-DE" sz="3200" b="0" dirty="0">
                    <a:solidFill>
                      <a:srgbClr val="00B050"/>
                    </a:solidFill>
                  </a:rPr>
                  <a:t>A) </a:t>
                </a:r>
                <a14:m>
                  <m:oMath xmlns:m="http://schemas.openxmlformats.org/officeDocument/2006/math">
                    <m:rad>
                      <m:radPr>
                        <m:degHide m:val="on"/>
                        <m:ctrlPr>
                          <a:rPr lang="de-DE" sz="3200" b="0" i="1" smtClean="0">
                            <a:solidFill>
                              <a:srgbClr val="00B050"/>
                            </a:solidFill>
                            <a:latin typeface="Cambria Math" panose="02040503050406030204" pitchFamily="18" charset="0"/>
                          </a:rPr>
                        </m:ctrlPr>
                      </m:radPr>
                      <m:deg/>
                      <m:e>
                        <m:sSup>
                          <m:sSupPr>
                            <m:ctrlPr>
                              <a:rPr lang="de-DE" sz="3200" b="0" i="1" smtClean="0">
                                <a:solidFill>
                                  <a:srgbClr val="00B050"/>
                                </a:solidFill>
                                <a:latin typeface="Cambria Math" panose="02040503050406030204" pitchFamily="18" charset="0"/>
                              </a:rPr>
                            </m:ctrlPr>
                          </m:sSupPr>
                          <m:e>
                            <m:r>
                              <a:rPr lang="de-DE" sz="3200" b="0" i="1" smtClean="0">
                                <a:solidFill>
                                  <a:srgbClr val="00B050"/>
                                </a:solidFill>
                                <a:latin typeface="Cambria Math" panose="02040503050406030204" pitchFamily="18" charset="0"/>
                              </a:rPr>
                              <m:t>𝑥</m:t>
                            </m:r>
                          </m:e>
                          <m:sup>
                            <m:r>
                              <a:rPr lang="de-DE" sz="3200" b="0" i="1" smtClean="0">
                                <a:solidFill>
                                  <a:srgbClr val="00B050"/>
                                </a:solidFill>
                                <a:latin typeface="Cambria Math" panose="02040503050406030204" pitchFamily="18" charset="0"/>
                              </a:rPr>
                              <m:t>2</m:t>
                            </m:r>
                          </m:sup>
                        </m:sSup>
                      </m:e>
                    </m:rad>
                    <m:r>
                      <a:rPr lang="de-DE" sz="3200" b="0" i="1" smtClean="0">
                        <a:solidFill>
                          <a:srgbClr val="00B050"/>
                        </a:solidFill>
                        <a:latin typeface="Cambria Math" panose="02040503050406030204" pitchFamily="18" charset="0"/>
                      </a:rPr>
                      <m:t>=</m:t>
                    </m:r>
                    <m:r>
                      <a:rPr lang="de-DE" sz="3200" b="0" i="1" smtClean="0">
                        <a:solidFill>
                          <a:srgbClr val="00B050"/>
                        </a:solidFill>
                        <a:latin typeface="Cambria Math" panose="02040503050406030204" pitchFamily="18" charset="0"/>
                      </a:rPr>
                      <m:t>𝑥</m:t>
                    </m:r>
                  </m:oMath>
                </a14:m>
                <a:r>
                  <a:rPr lang="de-DE" sz="2000" dirty="0">
                    <a:solidFill>
                      <a:srgbClr val="00B050"/>
                    </a:solidFill>
                  </a:rPr>
                  <a:t> </a:t>
                </a:r>
                <a:r>
                  <a:rPr lang="de-DE" sz="3200" dirty="0">
                    <a:solidFill>
                      <a:srgbClr val="00B050"/>
                    </a:solidFill>
                  </a:rPr>
                  <a:t>gilt für alle natürlichen Zahlen </a:t>
                </a:r>
                <a14:m>
                  <m:oMath xmlns:m="http://schemas.openxmlformats.org/officeDocument/2006/math">
                    <m:r>
                      <a:rPr lang="de-DE" sz="3200" b="0" i="1" smtClean="0">
                        <a:solidFill>
                          <a:srgbClr val="00B050"/>
                        </a:solidFill>
                        <a:latin typeface="Cambria Math" panose="02040503050406030204" pitchFamily="18" charset="0"/>
                      </a:rPr>
                      <m:t>𝑥</m:t>
                    </m:r>
                  </m:oMath>
                </a14:m>
                <a:r>
                  <a:rPr lang="de-DE" sz="3200" dirty="0">
                    <a:solidFill>
                      <a:srgbClr val="00B050"/>
                    </a:solidFill>
                  </a:rPr>
                  <a:t>.</a:t>
                </a:r>
              </a:p>
              <a:p>
                <a:r>
                  <a:rPr lang="de-DE" sz="3200" dirty="0">
                    <a:solidFill>
                      <a:srgbClr val="00B050"/>
                    </a:solidFill>
                  </a:rPr>
                  <a:t>B) </a:t>
                </a:r>
                <a14:m>
                  <m:oMath xmlns:m="http://schemas.openxmlformats.org/officeDocument/2006/math">
                    <m:rad>
                      <m:radPr>
                        <m:degHide m:val="on"/>
                        <m:ctrlPr>
                          <a:rPr lang="de-DE" sz="3200" b="0" i="1" smtClean="0">
                            <a:solidFill>
                              <a:srgbClr val="00B050"/>
                            </a:solidFill>
                            <a:latin typeface="Cambria Math" panose="02040503050406030204" pitchFamily="18" charset="0"/>
                          </a:rPr>
                        </m:ctrlPr>
                      </m:radPr>
                      <m:deg/>
                      <m:e>
                        <m:sSup>
                          <m:sSupPr>
                            <m:ctrlPr>
                              <a:rPr lang="de-DE" sz="3200" b="0" i="1" smtClean="0">
                                <a:solidFill>
                                  <a:srgbClr val="00B050"/>
                                </a:solidFill>
                                <a:latin typeface="Cambria Math" panose="02040503050406030204" pitchFamily="18" charset="0"/>
                              </a:rPr>
                            </m:ctrlPr>
                          </m:sSupPr>
                          <m:e>
                            <m:r>
                              <a:rPr lang="de-DE" sz="3200" b="0" i="1" smtClean="0">
                                <a:solidFill>
                                  <a:srgbClr val="00B050"/>
                                </a:solidFill>
                                <a:latin typeface="Cambria Math" panose="02040503050406030204" pitchFamily="18" charset="0"/>
                              </a:rPr>
                              <m:t>𝑥</m:t>
                            </m:r>
                          </m:e>
                          <m:sup>
                            <m:r>
                              <a:rPr lang="de-DE" sz="3200" b="0" i="1" smtClean="0">
                                <a:solidFill>
                                  <a:srgbClr val="00B050"/>
                                </a:solidFill>
                                <a:latin typeface="Cambria Math" panose="02040503050406030204" pitchFamily="18" charset="0"/>
                              </a:rPr>
                              <m:t>2</m:t>
                            </m:r>
                          </m:sup>
                        </m:sSup>
                      </m:e>
                    </m:rad>
                    <m:r>
                      <a:rPr lang="de-DE" sz="3200" b="0" i="1" smtClean="0">
                        <a:solidFill>
                          <a:srgbClr val="00B050"/>
                        </a:solidFill>
                        <a:latin typeface="Cambria Math" panose="02040503050406030204" pitchFamily="18" charset="0"/>
                      </a:rPr>
                      <m:t>=</m:t>
                    </m:r>
                    <m:r>
                      <a:rPr lang="de-DE" sz="3200" b="0" i="1" smtClean="0">
                        <a:solidFill>
                          <a:srgbClr val="00B050"/>
                        </a:solidFill>
                        <a:latin typeface="Cambria Math" panose="02040503050406030204" pitchFamily="18" charset="0"/>
                      </a:rPr>
                      <m:t>𝑥</m:t>
                    </m:r>
                  </m:oMath>
                </a14:m>
                <a:r>
                  <a:rPr lang="de-DE" sz="2000" dirty="0">
                    <a:solidFill>
                      <a:srgbClr val="00B050"/>
                    </a:solidFill>
                  </a:rPr>
                  <a:t> </a:t>
                </a:r>
                <a:r>
                  <a:rPr lang="de-DE" sz="3200" dirty="0">
                    <a:solidFill>
                      <a:srgbClr val="00B050"/>
                    </a:solidFill>
                  </a:rPr>
                  <a:t>gilt für alle positiven, ganzen Zahlen </a:t>
                </a:r>
                <a14:m>
                  <m:oMath xmlns:m="http://schemas.openxmlformats.org/officeDocument/2006/math">
                    <m:r>
                      <a:rPr lang="de-DE" sz="3200" b="0" i="1" smtClean="0">
                        <a:solidFill>
                          <a:srgbClr val="00B050"/>
                        </a:solidFill>
                        <a:latin typeface="Cambria Math" panose="02040503050406030204" pitchFamily="18" charset="0"/>
                      </a:rPr>
                      <m:t>𝑥</m:t>
                    </m:r>
                  </m:oMath>
                </a14:m>
                <a:r>
                  <a:rPr lang="de-DE" sz="3200" dirty="0">
                    <a:solidFill>
                      <a:srgbClr val="00B050"/>
                    </a:solidFill>
                  </a:rPr>
                  <a:t>.</a:t>
                </a:r>
                <a:endParaRPr lang="de-DE" sz="3200" b="0" dirty="0">
                  <a:solidFill>
                    <a:srgbClr val="00B050"/>
                  </a:solidFill>
                </a:endParaRPr>
              </a:p>
              <a:p>
                <a:r>
                  <a:rPr lang="de-DE" sz="3200" dirty="0"/>
                  <a:t>C) </a:t>
                </a:r>
                <a14:m>
                  <m:oMath xmlns:m="http://schemas.openxmlformats.org/officeDocument/2006/math">
                    <m:rad>
                      <m:radPr>
                        <m:degHide m:val="on"/>
                        <m:ctrlPr>
                          <a:rPr lang="de-DE" sz="3200" b="0" i="1" smtClean="0">
                            <a:latin typeface="Cambria Math" panose="02040503050406030204" pitchFamily="18" charset="0"/>
                          </a:rPr>
                        </m:ctrlPr>
                      </m:radPr>
                      <m:deg/>
                      <m:e>
                        <m:sSup>
                          <m:sSupPr>
                            <m:ctrlPr>
                              <a:rPr lang="de-DE" sz="3200" b="0" i="1" smtClean="0">
                                <a:latin typeface="Cambria Math" panose="02040503050406030204" pitchFamily="18" charset="0"/>
                              </a:rPr>
                            </m:ctrlPr>
                          </m:sSupPr>
                          <m:e>
                            <m:r>
                              <a:rPr lang="de-DE" sz="3200" b="0" i="1" smtClean="0">
                                <a:latin typeface="Cambria Math" panose="02040503050406030204" pitchFamily="18" charset="0"/>
                              </a:rPr>
                              <m:t>𝑥</m:t>
                            </m:r>
                          </m:e>
                          <m:sup>
                            <m:r>
                              <a:rPr lang="de-DE" sz="3200" b="0" i="1" smtClean="0">
                                <a:latin typeface="Cambria Math" panose="02040503050406030204" pitchFamily="18" charset="0"/>
                              </a:rPr>
                              <m:t>2</m:t>
                            </m:r>
                          </m:sup>
                        </m:sSup>
                      </m:e>
                    </m:rad>
                    <m:r>
                      <a:rPr lang="de-DE" sz="3200" b="0" i="1" smtClean="0">
                        <a:latin typeface="Cambria Math" panose="02040503050406030204" pitchFamily="18" charset="0"/>
                      </a:rPr>
                      <m:t>=</m:t>
                    </m:r>
                    <m:r>
                      <a:rPr lang="de-DE" sz="3200" b="0" i="1" smtClean="0">
                        <a:latin typeface="Cambria Math" panose="02040503050406030204" pitchFamily="18" charset="0"/>
                      </a:rPr>
                      <m:t>𝑥</m:t>
                    </m:r>
                  </m:oMath>
                </a14:m>
                <a:r>
                  <a:rPr lang="de-DE" sz="2000" dirty="0"/>
                  <a:t> </a:t>
                </a:r>
                <a:r>
                  <a:rPr lang="de-DE" sz="3200" dirty="0"/>
                  <a:t>gilt für alle ganzen Zahlen </a:t>
                </a:r>
                <a14:m>
                  <m:oMath xmlns:m="http://schemas.openxmlformats.org/officeDocument/2006/math">
                    <m:r>
                      <a:rPr lang="de-DE" sz="3200" b="0" i="1" smtClean="0">
                        <a:latin typeface="Cambria Math" panose="02040503050406030204" pitchFamily="18" charset="0"/>
                      </a:rPr>
                      <m:t>𝑥</m:t>
                    </m:r>
                  </m:oMath>
                </a14:m>
                <a:r>
                  <a:rPr lang="de-DE" sz="3200" dirty="0"/>
                  <a:t>.</a:t>
                </a:r>
                <a:endParaRPr lang="de-DE" sz="3200" b="0" dirty="0"/>
              </a:p>
              <a:p>
                <a:endParaRPr lang="de-DE" sz="3200" dirty="0"/>
              </a:p>
            </p:txBody>
          </p:sp>
        </mc:Choice>
        <mc:Fallback xmlns="">
          <p:sp>
            <p:nvSpPr>
              <p:cNvPr id="2" name="Textfeld 1">
                <a:extLst>
                  <a:ext uri="{FF2B5EF4-FFF2-40B4-BE49-F238E27FC236}">
                    <a16:creationId xmlns:a16="http://schemas.microsoft.com/office/drawing/2014/main" id="{AB1A6738-31FD-447B-ACB2-DB2A0224AD96}"/>
                  </a:ext>
                </a:extLst>
              </p:cNvPr>
              <p:cNvSpPr txBox="1">
                <a:spLocks noRot="1" noChangeAspect="1" noMove="1" noResize="1" noEditPoints="1" noAdjustHandles="1" noChangeArrowheads="1" noChangeShapeType="1" noTextEdit="1"/>
              </p:cNvSpPr>
              <p:nvPr/>
            </p:nvSpPr>
            <p:spPr>
              <a:xfrm>
                <a:off x="792790" y="754626"/>
                <a:ext cx="8551123" cy="4348113"/>
              </a:xfrm>
              <a:prstGeom prst="rect">
                <a:avLst/>
              </a:prstGeom>
              <a:blipFill>
                <a:blip r:embed="rId2"/>
                <a:stretch>
                  <a:fillRect l="-2138" t="-2244" r="-855"/>
                </a:stretch>
              </a:blipFill>
            </p:spPr>
            <p:txBody>
              <a:bodyPr/>
              <a:lstStyle/>
              <a:p>
                <a:r>
                  <a:rPr lang="de-DE">
                    <a:noFill/>
                  </a:rPr>
                  <a:t> </a:t>
                </a:r>
              </a:p>
            </p:txBody>
          </p:sp>
        </mc:Fallback>
      </mc:AlternateContent>
    </p:spTree>
    <p:extLst>
      <p:ext uri="{BB962C8B-B14F-4D97-AF65-F5344CB8AC3E}">
        <p14:creationId xmlns:p14="http://schemas.microsoft.com/office/powerpoint/2010/main" val="769748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feld 1">
                <a:extLst>
                  <a:ext uri="{FF2B5EF4-FFF2-40B4-BE49-F238E27FC236}">
                    <a16:creationId xmlns:a16="http://schemas.microsoft.com/office/drawing/2014/main" id="{AB1A6738-31FD-447B-ACB2-DB2A0224AD96}"/>
                  </a:ext>
                </a:extLst>
              </p:cNvPr>
              <p:cNvSpPr txBox="1"/>
              <p:nvPr/>
            </p:nvSpPr>
            <p:spPr>
              <a:xfrm>
                <a:off x="1394369" y="770668"/>
                <a:ext cx="10364494" cy="5201424"/>
              </a:xfrm>
              <a:prstGeom prst="rect">
                <a:avLst/>
              </a:prstGeom>
              <a:noFill/>
            </p:spPr>
            <p:txBody>
              <a:bodyPr wrap="square" rtlCol="0">
                <a:spAutoFit/>
              </a:bodyPr>
              <a:lstStyle/>
              <a:p>
                <a:r>
                  <a:rPr lang="de-DE" sz="3600" dirty="0">
                    <a:solidFill>
                      <a:srgbClr val="C00000"/>
                    </a:solidFill>
                  </a:rPr>
                  <a:t>Aufgabe Implikation</a:t>
                </a:r>
              </a:p>
              <a:p>
                <a:endParaRPr lang="de-DE" sz="3600" dirty="0">
                  <a:solidFill>
                    <a:srgbClr val="C00000"/>
                  </a:solidFill>
                </a:endParaRPr>
              </a:p>
              <a:p>
                <a:r>
                  <a:rPr lang="de-DE" sz="2000" dirty="0"/>
                  <a:t>Vor Ihnen liegen vier Spielkarten, von denen Sie wissen, dass jeweils auf der einen Seite eine Zahl und auf der anderen ein Buchstabe steht. Sie sollen überprüfen, ob die folgende Regel für alle Karten gilt: „Wenn auf der Buchstabenseite ein Vokal steht, dann steht auf der Zahlenseite eine gerade Zahl.“ Kreuzen Sie die Karten an, die Sie umdrehen </a:t>
                </a:r>
                <a:r>
                  <a:rPr lang="de-DE" sz="2000" b="1" dirty="0"/>
                  <a:t>müssen</a:t>
                </a:r>
                <a:r>
                  <a:rPr lang="de-DE" sz="2000" dirty="0"/>
                  <a:t>, um sicher zu sein, dass diese Regel bei allen vier Karten eingehalten wurde.   </a:t>
                </a:r>
              </a:p>
              <a:p>
                <a:endParaRPr lang="de-DE" sz="3200" dirty="0"/>
              </a:p>
              <a:p>
                <a:r>
                  <a:rPr lang="de-DE" sz="3200" b="0" dirty="0"/>
                  <a:t>A) </a:t>
                </a:r>
                <a14:m>
                  <m:oMath xmlns:m="http://schemas.openxmlformats.org/officeDocument/2006/math">
                    <m:r>
                      <a:rPr lang="de-DE" sz="3200" b="0" i="1" smtClean="0">
                        <a:latin typeface="Cambria Math" panose="02040503050406030204" pitchFamily="18" charset="0"/>
                      </a:rPr>
                      <m:t>𝐴</m:t>
                    </m:r>
                  </m:oMath>
                </a14:m>
                <a:endParaRPr lang="de-DE" sz="3200" dirty="0"/>
              </a:p>
              <a:p>
                <a:r>
                  <a:rPr lang="de-DE" sz="3200" dirty="0"/>
                  <a:t>B) </a:t>
                </a:r>
                <a14:m>
                  <m:oMath xmlns:m="http://schemas.openxmlformats.org/officeDocument/2006/math">
                    <m:r>
                      <a:rPr lang="de-DE" sz="3200" b="0" i="1" smtClean="0">
                        <a:latin typeface="Cambria Math" panose="02040503050406030204" pitchFamily="18" charset="0"/>
                      </a:rPr>
                      <m:t>4</m:t>
                    </m:r>
                  </m:oMath>
                </a14:m>
                <a:endParaRPr lang="de-DE" sz="3200" b="0" dirty="0"/>
              </a:p>
              <a:p>
                <a:r>
                  <a:rPr lang="de-DE" sz="3200" dirty="0"/>
                  <a:t>C) </a:t>
                </a:r>
                <a14:m>
                  <m:oMath xmlns:m="http://schemas.openxmlformats.org/officeDocument/2006/math">
                    <m:r>
                      <a:rPr lang="de-DE" sz="3200" b="0" i="1" smtClean="0">
                        <a:latin typeface="Cambria Math" panose="02040503050406030204" pitchFamily="18" charset="0"/>
                      </a:rPr>
                      <m:t>𝐹</m:t>
                    </m:r>
                  </m:oMath>
                </a14:m>
                <a:endParaRPr lang="de-DE" sz="3200" b="0" dirty="0"/>
              </a:p>
              <a:p>
                <a:r>
                  <a:rPr lang="de-DE" sz="3200" dirty="0"/>
                  <a:t>D) </a:t>
                </a:r>
                <a14:m>
                  <m:oMath xmlns:m="http://schemas.openxmlformats.org/officeDocument/2006/math">
                    <m:r>
                      <a:rPr lang="de-DE" sz="3200" b="0" i="1" smtClean="0">
                        <a:latin typeface="Cambria Math" panose="02040503050406030204" pitchFamily="18" charset="0"/>
                      </a:rPr>
                      <m:t>7</m:t>
                    </m:r>
                  </m:oMath>
                </a14:m>
                <a:endParaRPr lang="de-DE" sz="3200" dirty="0"/>
              </a:p>
            </p:txBody>
          </p:sp>
        </mc:Choice>
        <mc:Fallback xmlns="">
          <p:sp>
            <p:nvSpPr>
              <p:cNvPr id="2" name="Textfeld 1">
                <a:extLst>
                  <a:ext uri="{FF2B5EF4-FFF2-40B4-BE49-F238E27FC236}">
                    <a16:creationId xmlns:a16="http://schemas.microsoft.com/office/drawing/2014/main" id="{AB1A6738-31FD-447B-ACB2-DB2A0224AD96}"/>
                  </a:ext>
                </a:extLst>
              </p:cNvPr>
              <p:cNvSpPr txBox="1">
                <a:spLocks noRot="1" noChangeAspect="1" noMove="1" noResize="1" noEditPoints="1" noAdjustHandles="1" noChangeArrowheads="1" noChangeShapeType="1" noTextEdit="1"/>
              </p:cNvSpPr>
              <p:nvPr/>
            </p:nvSpPr>
            <p:spPr>
              <a:xfrm>
                <a:off x="1394369" y="770668"/>
                <a:ext cx="10364494" cy="5201424"/>
              </a:xfrm>
              <a:prstGeom prst="rect">
                <a:avLst/>
              </a:prstGeom>
              <a:blipFill>
                <a:blip r:embed="rId2"/>
                <a:stretch>
                  <a:fillRect l="-1824" t="-1756" b="-2927"/>
                </a:stretch>
              </a:blipFill>
            </p:spPr>
            <p:txBody>
              <a:bodyPr/>
              <a:lstStyle/>
              <a:p>
                <a:r>
                  <a:rPr lang="de-DE">
                    <a:noFill/>
                  </a:rPr>
                  <a:t> </a:t>
                </a:r>
              </a:p>
            </p:txBody>
          </p:sp>
        </mc:Fallback>
      </mc:AlternateContent>
    </p:spTree>
    <p:extLst>
      <p:ext uri="{BB962C8B-B14F-4D97-AF65-F5344CB8AC3E}">
        <p14:creationId xmlns:p14="http://schemas.microsoft.com/office/powerpoint/2010/main" val="441980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feld 1">
                <a:extLst>
                  <a:ext uri="{FF2B5EF4-FFF2-40B4-BE49-F238E27FC236}">
                    <a16:creationId xmlns:a16="http://schemas.microsoft.com/office/drawing/2014/main" id="{AB1A6738-31FD-447B-ACB2-DB2A0224AD96}"/>
                  </a:ext>
                </a:extLst>
              </p:cNvPr>
              <p:cNvSpPr txBox="1"/>
              <p:nvPr/>
            </p:nvSpPr>
            <p:spPr>
              <a:xfrm>
                <a:off x="1394369" y="770668"/>
                <a:ext cx="10364494" cy="5201424"/>
              </a:xfrm>
              <a:prstGeom prst="rect">
                <a:avLst/>
              </a:prstGeom>
              <a:noFill/>
            </p:spPr>
            <p:txBody>
              <a:bodyPr wrap="square" rtlCol="0">
                <a:spAutoFit/>
              </a:bodyPr>
              <a:lstStyle/>
              <a:p>
                <a:r>
                  <a:rPr lang="de-DE" sz="3600" dirty="0">
                    <a:solidFill>
                      <a:srgbClr val="C00000"/>
                    </a:solidFill>
                  </a:rPr>
                  <a:t>Lösung Implikation</a:t>
                </a:r>
              </a:p>
              <a:p>
                <a:endParaRPr lang="de-DE" sz="3600" dirty="0">
                  <a:solidFill>
                    <a:srgbClr val="C00000"/>
                  </a:solidFill>
                </a:endParaRPr>
              </a:p>
              <a:p>
                <a:r>
                  <a:rPr lang="de-DE" sz="2000" dirty="0"/>
                  <a:t>Vor Ihnen liegen vier Spielkarten, von denen Sie wissen, dass jeweils auf der einen Seite eine Zahl und auf der anderen ein Buchstabe steht. Sie sollen überprüfen, ob die folgende Regel für alle Karten gilt: „Wenn auf der Buchstabenseite ein Vokal steht, dann steht auf der Zahlenseite eine gerade Zahl.“ Kreuzen Sie die Karten an, die Sie umdrehen </a:t>
                </a:r>
                <a:r>
                  <a:rPr lang="de-DE" sz="2000" b="1" dirty="0"/>
                  <a:t>müssen</a:t>
                </a:r>
                <a:r>
                  <a:rPr lang="de-DE" sz="2000" dirty="0"/>
                  <a:t>, um sicher zu sein, dass diese Regel bei allen vier Karten eingehalten wurde.   </a:t>
                </a:r>
              </a:p>
              <a:p>
                <a:endParaRPr lang="de-DE" sz="3200" dirty="0"/>
              </a:p>
              <a:p>
                <a:r>
                  <a:rPr lang="de-DE" sz="3200" b="0" dirty="0">
                    <a:solidFill>
                      <a:srgbClr val="00B050"/>
                    </a:solidFill>
                  </a:rPr>
                  <a:t>A) </a:t>
                </a:r>
                <a14:m>
                  <m:oMath xmlns:m="http://schemas.openxmlformats.org/officeDocument/2006/math">
                    <m:r>
                      <a:rPr lang="de-DE" sz="3200" b="0" i="1" smtClean="0">
                        <a:solidFill>
                          <a:srgbClr val="00B050"/>
                        </a:solidFill>
                        <a:latin typeface="Cambria Math" panose="02040503050406030204" pitchFamily="18" charset="0"/>
                      </a:rPr>
                      <m:t>𝐴</m:t>
                    </m:r>
                  </m:oMath>
                </a14:m>
                <a:endParaRPr lang="de-DE" sz="3200" dirty="0">
                  <a:solidFill>
                    <a:srgbClr val="00B050"/>
                  </a:solidFill>
                </a:endParaRPr>
              </a:p>
              <a:p>
                <a:r>
                  <a:rPr lang="de-DE" sz="3200" dirty="0"/>
                  <a:t>B) </a:t>
                </a:r>
                <a14:m>
                  <m:oMath xmlns:m="http://schemas.openxmlformats.org/officeDocument/2006/math">
                    <m:r>
                      <a:rPr lang="de-DE" sz="3200" b="0" i="1" smtClean="0">
                        <a:latin typeface="Cambria Math" panose="02040503050406030204" pitchFamily="18" charset="0"/>
                      </a:rPr>
                      <m:t>4</m:t>
                    </m:r>
                  </m:oMath>
                </a14:m>
                <a:endParaRPr lang="de-DE" sz="3200" b="0" dirty="0"/>
              </a:p>
              <a:p>
                <a:r>
                  <a:rPr lang="de-DE" sz="3200" dirty="0"/>
                  <a:t>C) </a:t>
                </a:r>
                <a14:m>
                  <m:oMath xmlns:m="http://schemas.openxmlformats.org/officeDocument/2006/math">
                    <m:r>
                      <a:rPr lang="de-DE" sz="3200" b="0" i="1" smtClean="0">
                        <a:latin typeface="Cambria Math" panose="02040503050406030204" pitchFamily="18" charset="0"/>
                      </a:rPr>
                      <m:t>𝐹</m:t>
                    </m:r>
                  </m:oMath>
                </a14:m>
                <a:endParaRPr lang="de-DE" sz="3200" b="0" dirty="0"/>
              </a:p>
              <a:p>
                <a:r>
                  <a:rPr lang="de-DE" sz="3200" dirty="0">
                    <a:solidFill>
                      <a:srgbClr val="00B050"/>
                    </a:solidFill>
                  </a:rPr>
                  <a:t>D) </a:t>
                </a:r>
                <a14:m>
                  <m:oMath xmlns:m="http://schemas.openxmlformats.org/officeDocument/2006/math">
                    <m:r>
                      <a:rPr lang="de-DE" sz="3200" b="0" i="1" smtClean="0">
                        <a:solidFill>
                          <a:srgbClr val="00B050"/>
                        </a:solidFill>
                        <a:latin typeface="Cambria Math" panose="02040503050406030204" pitchFamily="18" charset="0"/>
                      </a:rPr>
                      <m:t>7</m:t>
                    </m:r>
                  </m:oMath>
                </a14:m>
                <a:endParaRPr lang="de-DE" sz="3200" dirty="0">
                  <a:solidFill>
                    <a:srgbClr val="00B050"/>
                  </a:solidFill>
                </a:endParaRPr>
              </a:p>
            </p:txBody>
          </p:sp>
        </mc:Choice>
        <mc:Fallback xmlns="">
          <p:sp>
            <p:nvSpPr>
              <p:cNvPr id="2" name="Textfeld 1">
                <a:extLst>
                  <a:ext uri="{FF2B5EF4-FFF2-40B4-BE49-F238E27FC236}">
                    <a16:creationId xmlns:a16="http://schemas.microsoft.com/office/drawing/2014/main" id="{AB1A6738-31FD-447B-ACB2-DB2A0224AD96}"/>
                  </a:ext>
                </a:extLst>
              </p:cNvPr>
              <p:cNvSpPr txBox="1">
                <a:spLocks noRot="1" noChangeAspect="1" noMove="1" noResize="1" noEditPoints="1" noAdjustHandles="1" noChangeArrowheads="1" noChangeShapeType="1" noTextEdit="1"/>
              </p:cNvSpPr>
              <p:nvPr/>
            </p:nvSpPr>
            <p:spPr>
              <a:xfrm>
                <a:off x="1394369" y="770668"/>
                <a:ext cx="10364494" cy="5201424"/>
              </a:xfrm>
              <a:prstGeom prst="rect">
                <a:avLst/>
              </a:prstGeom>
              <a:blipFill>
                <a:blip r:embed="rId2"/>
                <a:stretch>
                  <a:fillRect l="-1824" t="-1756" b="-2927"/>
                </a:stretch>
              </a:blipFill>
            </p:spPr>
            <p:txBody>
              <a:bodyPr/>
              <a:lstStyle/>
              <a:p>
                <a:r>
                  <a:rPr lang="de-DE">
                    <a:noFill/>
                  </a:rPr>
                  <a:t> </a:t>
                </a:r>
              </a:p>
            </p:txBody>
          </p:sp>
        </mc:Fallback>
      </mc:AlternateContent>
    </p:spTree>
    <p:extLst>
      <p:ext uri="{BB962C8B-B14F-4D97-AF65-F5344CB8AC3E}">
        <p14:creationId xmlns:p14="http://schemas.microsoft.com/office/powerpoint/2010/main" val="3757057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AB1A6738-31FD-447B-ACB2-DB2A0224AD96}"/>
              </a:ext>
            </a:extLst>
          </p:cNvPr>
          <p:cNvSpPr txBox="1"/>
          <p:nvPr/>
        </p:nvSpPr>
        <p:spPr>
          <a:xfrm>
            <a:off x="792790" y="754626"/>
            <a:ext cx="10011843" cy="3970318"/>
          </a:xfrm>
          <a:prstGeom prst="rect">
            <a:avLst/>
          </a:prstGeom>
          <a:noFill/>
        </p:spPr>
        <p:txBody>
          <a:bodyPr wrap="none" rtlCol="0">
            <a:spAutoFit/>
          </a:bodyPr>
          <a:lstStyle/>
          <a:p>
            <a:r>
              <a:rPr lang="de-DE" sz="3600" dirty="0">
                <a:solidFill>
                  <a:srgbClr val="C00000"/>
                </a:solidFill>
              </a:rPr>
              <a:t>Aufgabe Negation einer Implikation</a:t>
            </a:r>
          </a:p>
          <a:p>
            <a:endParaRPr lang="de-DE" sz="3600" dirty="0">
              <a:solidFill>
                <a:srgbClr val="C00000"/>
              </a:solidFill>
            </a:endParaRPr>
          </a:p>
          <a:p>
            <a:r>
              <a:rPr lang="de-DE" sz="2000" dirty="0"/>
              <a:t>Zwei oder mehr der folgenden vier Sätze machen rein logisch exakt dieselbe Aussage. Welche?</a:t>
            </a:r>
          </a:p>
          <a:p>
            <a:endParaRPr lang="de-DE" sz="3200" dirty="0"/>
          </a:p>
          <a:p>
            <a:r>
              <a:rPr lang="de-DE" sz="3200" b="0" dirty="0"/>
              <a:t>A) </a:t>
            </a:r>
            <a:r>
              <a:rPr lang="de-DE" sz="2000" b="0" dirty="0"/>
              <a:t>Wenn Herta im Mai absteigt, dann springe ich im August in die Spree. </a:t>
            </a:r>
            <a:endParaRPr lang="de-DE" sz="2000" dirty="0"/>
          </a:p>
          <a:p>
            <a:r>
              <a:rPr lang="de-DE" sz="3200" dirty="0"/>
              <a:t>B) </a:t>
            </a:r>
            <a:r>
              <a:rPr lang="de-DE" sz="2000" dirty="0"/>
              <a:t>Wenn Herta im Mai nicht absteigt, dann springe ich im August nicht in die Spree.</a:t>
            </a:r>
            <a:endParaRPr lang="de-DE" sz="3200" b="0" dirty="0"/>
          </a:p>
          <a:p>
            <a:r>
              <a:rPr lang="de-DE" sz="3200" dirty="0"/>
              <a:t>C) </a:t>
            </a:r>
            <a:r>
              <a:rPr lang="de-DE" sz="2000" dirty="0"/>
              <a:t>Wenn ich im August nicht in die Spree springe, dann ist Herta im Mai nicht abgestiegen.</a:t>
            </a:r>
            <a:endParaRPr lang="de-DE" sz="3200" b="0" dirty="0"/>
          </a:p>
          <a:p>
            <a:r>
              <a:rPr lang="de-DE" sz="3200" dirty="0"/>
              <a:t>D) </a:t>
            </a:r>
            <a:r>
              <a:rPr lang="de-DE" sz="2000" dirty="0"/>
              <a:t>Wenn Herta im Mai absteigt, dann springe ich im August nicht in die Spree.</a:t>
            </a:r>
            <a:endParaRPr lang="de-DE" sz="3200" dirty="0"/>
          </a:p>
        </p:txBody>
      </p:sp>
    </p:spTree>
    <p:extLst>
      <p:ext uri="{BB962C8B-B14F-4D97-AF65-F5344CB8AC3E}">
        <p14:creationId xmlns:p14="http://schemas.microsoft.com/office/powerpoint/2010/main" val="3016809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AB1A6738-31FD-447B-ACB2-DB2A0224AD96}"/>
              </a:ext>
            </a:extLst>
          </p:cNvPr>
          <p:cNvSpPr txBox="1"/>
          <p:nvPr/>
        </p:nvSpPr>
        <p:spPr>
          <a:xfrm>
            <a:off x="792790" y="754626"/>
            <a:ext cx="10011843" cy="3970318"/>
          </a:xfrm>
          <a:prstGeom prst="rect">
            <a:avLst/>
          </a:prstGeom>
          <a:noFill/>
        </p:spPr>
        <p:txBody>
          <a:bodyPr wrap="none" rtlCol="0">
            <a:spAutoFit/>
          </a:bodyPr>
          <a:lstStyle/>
          <a:p>
            <a:r>
              <a:rPr lang="de-DE" sz="3600" dirty="0">
                <a:solidFill>
                  <a:srgbClr val="C00000"/>
                </a:solidFill>
              </a:rPr>
              <a:t>Lösung Negation einer Implikation</a:t>
            </a:r>
          </a:p>
          <a:p>
            <a:endParaRPr lang="de-DE" sz="3600" dirty="0">
              <a:solidFill>
                <a:srgbClr val="C00000"/>
              </a:solidFill>
            </a:endParaRPr>
          </a:p>
          <a:p>
            <a:r>
              <a:rPr lang="de-DE" sz="2000" dirty="0"/>
              <a:t>Zwei oder mehr der folgenden vier Sätze machen rein logisch exakt dieselbe Aussage. Welche?</a:t>
            </a:r>
          </a:p>
          <a:p>
            <a:endParaRPr lang="de-DE" sz="3200" dirty="0"/>
          </a:p>
          <a:p>
            <a:r>
              <a:rPr lang="de-DE" sz="3200" b="0" dirty="0">
                <a:solidFill>
                  <a:srgbClr val="00B050"/>
                </a:solidFill>
              </a:rPr>
              <a:t>A) </a:t>
            </a:r>
            <a:r>
              <a:rPr lang="de-DE" sz="2000" b="0" dirty="0">
                <a:solidFill>
                  <a:srgbClr val="00B050"/>
                </a:solidFill>
              </a:rPr>
              <a:t>Wenn Herta im Mai absteigt, dann springe ich im August in die Spree. </a:t>
            </a:r>
            <a:endParaRPr lang="de-DE" sz="2000" dirty="0">
              <a:solidFill>
                <a:srgbClr val="00B050"/>
              </a:solidFill>
            </a:endParaRPr>
          </a:p>
          <a:p>
            <a:r>
              <a:rPr lang="de-DE" sz="3200" dirty="0"/>
              <a:t>B) </a:t>
            </a:r>
            <a:r>
              <a:rPr lang="de-DE" sz="2000" dirty="0"/>
              <a:t>Wenn Herta im Mai nicht absteigt, dann springe ich im August nicht in die Spree.</a:t>
            </a:r>
            <a:endParaRPr lang="de-DE" sz="3200" b="0" dirty="0"/>
          </a:p>
          <a:p>
            <a:r>
              <a:rPr lang="de-DE" sz="3200" dirty="0">
                <a:solidFill>
                  <a:srgbClr val="00B050"/>
                </a:solidFill>
              </a:rPr>
              <a:t>C) </a:t>
            </a:r>
            <a:r>
              <a:rPr lang="de-DE" sz="2000" dirty="0">
                <a:solidFill>
                  <a:srgbClr val="00B050"/>
                </a:solidFill>
              </a:rPr>
              <a:t>Wenn ich im August nicht in die Spree springe, dann ist Herta im Mai nicht abgestiegen.</a:t>
            </a:r>
            <a:endParaRPr lang="de-DE" sz="3200" b="0" dirty="0">
              <a:solidFill>
                <a:srgbClr val="00B050"/>
              </a:solidFill>
            </a:endParaRPr>
          </a:p>
          <a:p>
            <a:r>
              <a:rPr lang="de-DE" sz="3200" dirty="0">
                <a:solidFill>
                  <a:schemeClr val="tx1"/>
                </a:solidFill>
              </a:rPr>
              <a:t>D) </a:t>
            </a:r>
            <a:r>
              <a:rPr lang="de-DE" sz="2000" dirty="0">
                <a:solidFill>
                  <a:schemeClr val="tx1"/>
                </a:solidFill>
              </a:rPr>
              <a:t>Wenn Herta im Mai absteigt, dann springe ich im August nicht in die Spree.</a:t>
            </a:r>
            <a:endParaRPr lang="de-DE" sz="3200" dirty="0">
              <a:solidFill>
                <a:schemeClr val="tx1"/>
              </a:solidFill>
            </a:endParaRPr>
          </a:p>
        </p:txBody>
      </p:sp>
    </p:spTree>
    <p:extLst>
      <p:ext uri="{BB962C8B-B14F-4D97-AF65-F5344CB8AC3E}">
        <p14:creationId xmlns:p14="http://schemas.microsoft.com/office/powerpoint/2010/main" val="2659620036"/>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942</Words>
  <Application>Microsoft Office PowerPoint</Application>
  <PresentationFormat>Breitbild</PresentationFormat>
  <Paragraphs>117</Paragraphs>
  <Slides>15</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15</vt:i4>
      </vt:variant>
    </vt:vector>
  </HeadingPairs>
  <TitlesOfParts>
    <vt:vector size="20" baseType="lpstr">
      <vt:lpstr>Arial</vt:lpstr>
      <vt:lpstr>Calibri</vt:lpstr>
      <vt:lpstr>Calibri Light</vt:lpstr>
      <vt:lpstr>Cambria Math</vt:lpstr>
      <vt:lpstr>Office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lucy weggler</dc:creator>
  <cp:lastModifiedBy>lucy weggler</cp:lastModifiedBy>
  <cp:revision>25</cp:revision>
  <dcterms:created xsi:type="dcterms:W3CDTF">2019-10-28T05:40:21Z</dcterms:created>
  <dcterms:modified xsi:type="dcterms:W3CDTF">2020-11-03T09:52:03Z</dcterms:modified>
</cp:coreProperties>
</file>