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57" r:id="rId5"/>
    <p:sldId id="286" r:id="rId6"/>
    <p:sldId id="287" r:id="rId7"/>
    <p:sldId id="288" r:id="rId8"/>
    <p:sldId id="289" r:id="rId9"/>
    <p:sldId id="29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33" autoAdjust="0"/>
  </p:normalViewPr>
  <p:slideViewPr>
    <p:cSldViewPr snapToGrid="0">
      <p:cViewPr varScale="1">
        <p:scale>
          <a:sx n="128" d="100"/>
          <a:sy n="128" d="100"/>
        </p:scale>
        <p:origin x="15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68B4B-AFD7-4112-A9F7-AF43EA13D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07E195-3712-4316-B9FA-05D19FE78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4621D3-9D26-49BA-9505-DAE50E481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E1A3-A775-45FA-BB9A-CADFA91F4D0A}" type="datetimeFigureOut">
              <a:rPr lang="de-DE" smtClean="0"/>
              <a:t>01.10.2021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4262B5-FA51-47A2-BBDA-C3E24DDD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75A537-2558-47C3-9A62-775F3822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2896-97D0-4934-8147-798246D38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52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D74CA-97A6-4A4B-8126-DA026DF8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FCA968-EB49-4DCB-B50F-EE519DC59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7C44C7-47D3-4B15-B5A1-D08FFE57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E1A3-A775-45FA-BB9A-CADFA91F4D0A}" type="datetimeFigureOut">
              <a:rPr lang="de-DE" smtClean="0"/>
              <a:t>01.10.2021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0AFD38-E18F-41DB-A71B-1103FE501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301DEA-1320-4D45-B97F-CA70947D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2896-97D0-4934-8147-798246D38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74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831955B-C2C5-488E-9411-F9B659BD2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67CAA0-FE92-452F-9B05-C6E84E4F4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711168-28F0-4030-96C5-F9FC5F4BC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E1A3-A775-45FA-BB9A-CADFA91F4D0A}" type="datetimeFigureOut">
              <a:rPr lang="de-DE" smtClean="0"/>
              <a:t>01.10.2021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0532A9-FFB8-432D-B541-B2DC0EF2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C5BA4B-BF8D-40B0-A466-34A31ACB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2896-97D0-4934-8147-798246D38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55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87421-3242-45F8-82F4-D5DD87BD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44C6F9-B3B0-49AB-A409-2BABB1F8D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F8B9E-37FB-45AD-A481-1E49B6E2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E1A3-A775-45FA-BB9A-CADFA91F4D0A}" type="datetimeFigureOut">
              <a:rPr lang="de-DE" smtClean="0"/>
              <a:t>01.10.2021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C3F566-85A9-4CE1-824E-1C04F2CC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AFCA7B-C0A7-442B-A73A-D52224A5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2896-97D0-4934-8147-798246D38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306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D6D17-4C70-49D4-98B2-A0B961AD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85BA54-1C47-4885-9C82-E7A89D8FC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7B9803-3A73-41BF-9664-2EC4504A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E1A3-A775-45FA-BB9A-CADFA91F4D0A}" type="datetimeFigureOut">
              <a:rPr lang="de-DE" smtClean="0"/>
              <a:t>01.10.2021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EFBD60-9A07-4601-BF31-B017866D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A7CE9F-298F-4268-9542-ADD8E22E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2896-97D0-4934-8147-798246D38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1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6A47F2-F65A-4B09-BCB0-C10B4425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4A69FD-7102-4A4F-9667-91CBB6206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9ACA5D-4886-4C41-BC83-BF10BCDF5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7CBAF0-4B84-4636-8C49-FF67BC72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E1A3-A775-45FA-BB9A-CADFA91F4D0A}" type="datetimeFigureOut">
              <a:rPr lang="de-DE" smtClean="0"/>
              <a:t>01.10.2021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24A36B-D866-4C00-823B-3CD312AC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B32CCD-BBA9-481C-91FE-DA4B9EC4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2896-97D0-4934-8147-798246D38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97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B92664-3A5A-4DB4-A2ED-57EAF220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A0AA6D-809D-4F86-AA4F-B2E31FB4C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0D579B-F84B-41E5-8B22-2F5EB0650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7B9320-6775-4538-8E0B-6D45990C6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AFCA40-BF41-4725-BFC8-792586B94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6428053-E220-4AEC-BF56-A7699A686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E1A3-A775-45FA-BB9A-CADFA91F4D0A}" type="datetimeFigureOut">
              <a:rPr lang="de-DE" smtClean="0"/>
              <a:t>01.10.2021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9DA33D2-54A6-4BB7-BAAE-FE04F6E8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655DC2-8D1E-463C-B77D-2C6B9615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2896-97D0-4934-8147-798246D38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30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AD5A7-88BD-455E-9952-91DD5910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7B0DB7-1D92-42EE-AE48-02CA0F8C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E1A3-A775-45FA-BB9A-CADFA91F4D0A}" type="datetimeFigureOut">
              <a:rPr lang="de-DE" smtClean="0"/>
              <a:t>01.10.2021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19D0EF-D6DA-4635-BF70-C11FF403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A98C5B-CB5A-4BBB-9664-DEF83A18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2896-97D0-4934-8147-798246D38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20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11AF55-117B-45B9-ACAD-DED52A53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E1A3-A775-45FA-BB9A-CADFA91F4D0A}" type="datetimeFigureOut">
              <a:rPr lang="de-DE" smtClean="0"/>
              <a:t>01.10.2021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1D0DB1B-72E4-4D65-B905-C4C782B8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42A1C5-B87E-4E17-AC59-F45280E0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2896-97D0-4934-8147-798246D38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26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58CF6-8ABB-475D-9E6B-F70DE0AF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0E4214-0A11-4631-8B4A-C72458F1A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601587-90AC-4B25-A75E-AA9F9EEB9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A23305-A864-431B-BA89-97FA0696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E1A3-A775-45FA-BB9A-CADFA91F4D0A}" type="datetimeFigureOut">
              <a:rPr lang="de-DE" smtClean="0"/>
              <a:t>01.10.2021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E647EA-72AE-4E0F-B155-31C99511B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BB5784-E7A1-4A46-B14B-36AC84F8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2896-97D0-4934-8147-798246D38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14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3B8D6-06C6-4178-BC02-765EAFF8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8C0BB9F-6B50-4499-A612-88A54A1B3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318067-A792-4E00-BEBA-9E228C450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76BC7D-EA4A-4C39-9C4B-F5661B14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E1A3-A775-45FA-BB9A-CADFA91F4D0A}" type="datetimeFigureOut">
              <a:rPr lang="de-DE" smtClean="0"/>
              <a:t>01.10.2021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E401B6-04AB-4206-9B03-63028880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D593A5-C8A0-4B0C-9652-0512131F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2896-97D0-4934-8147-798246D38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54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1F946EF-AAF0-4449-8E9A-EC8625D3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F5D59A-E933-4F96-94F4-D7933C68D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FF487C-6FFC-4038-A692-7164FFDC2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3E1A3-A775-45FA-BB9A-CADFA91F4D0A}" type="datetimeFigureOut">
              <a:rPr lang="de-DE" smtClean="0"/>
              <a:t>01.10.2021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46C1DD-4DC3-454C-88BF-D5DCEB1EE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74E439-F53A-492F-8ECA-472E069F2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F2896-97D0-4934-8147-798246D38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20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1">
            <a:extLst>
              <a:ext uri="{FF2B5EF4-FFF2-40B4-BE49-F238E27FC236}">
                <a16:creationId xmlns:a16="http://schemas.microsoft.com/office/drawing/2014/main" id="{91A9770E-B3E6-48B3-96C0-502707BC0878}"/>
              </a:ext>
            </a:extLst>
          </p:cNvPr>
          <p:cNvSpPr txBox="1"/>
          <p:nvPr/>
        </p:nvSpPr>
        <p:spPr>
          <a:xfrm>
            <a:off x="200332" y="312626"/>
            <a:ext cx="839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C00000"/>
                </a:solidFill>
              </a:rPr>
              <a:t>Vorlesungsbegleitende Aufgaben und Lösungen zum Thema Zahlen</a:t>
            </a:r>
          </a:p>
        </p:txBody>
      </p:sp>
    </p:spTree>
    <p:extLst>
      <p:ext uri="{BB962C8B-B14F-4D97-AF65-F5344CB8AC3E}">
        <p14:creationId xmlns:p14="http://schemas.microsoft.com/office/powerpoint/2010/main" val="182833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/>
              <p:nvPr/>
            </p:nvSpPr>
            <p:spPr>
              <a:xfrm>
                <a:off x="792790" y="754626"/>
                <a:ext cx="7433702" cy="5139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600" dirty="0">
                    <a:solidFill>
                      <a:srgbClr val="C00000"/>
                    </a:solidFill>
                  </a:rPr>
                  <a:t>Aufgabe Zahlenmengen</a:t>
                </a:r>
              </a:p>
              <a:p>
                <a:endParaRPr lang="de-DE" sz="3600" dirty="0">
                  <a:solidFill>
                    <a:srgbClr val="C00000"/>
                  </a:solidFill>
                </a:endParaRPr>
              </a:p>
              <a:p>
                <a:r>
                  <a:rPr lang="de-DE" sz="3200" dirty="0"/>
                  <a:t>Welche der folgenden Aussagen sind wahr?</a:t>
                </a:r>
              </a:p>
              <a:p>
                <a:endParaRPr lang="de-DE" sz="3200" dirty="0"/>
              </a:p>
              <a:p>
                <a:r>
                  <a:rPr lang="de-DE" sz="3200" b="0" dirty="0"/>
                  <a:t>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de-DE" sz="3200" b="0" dirty="0"/>
              </a:p>
              <a:p>
                <a:r>
                  <a:rPr lang="de-DE" sz="3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de-DE" sz="3200" b="0" dirty="0">
                  <a:solidFill>
                    <a:schemeClr val="tx1"/>
                  </a:solidFill>
                </a:endParaRPr>
              </a:p>
              <a:p>
                <a:r>
                  <a:rPr lang="de-DE" sz="3200" dirty="0">
                    <a:solidFill>
                      <a:schemeClr val="tx1"/>
                    </a:solidFill>
                  </a:rPr>
                  <a:t>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sz="3200" b="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de-DE" sz="3200" dirty="0">
                    <a:solidFill>
                      <a:schemeClr val="tx1"/>
                    </a:solidFill>
                  </a:rPr>
                  <a:t>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sz="3200" dirty="0">
                    <a:solidFill>
                      <a:schemeClr val="tx1"/>
                    </a:solidFill>
                  </a:rPr>
                  <a:t>  </a:t>
                </a:r>
              </a:p>
              <a:p>
                <a:r>
                  <a:rPr lang="de-DE" sz="3200" dirty="0">
                    <a:solidFill>
                      <a:schemeClr val="tx1"/>
                    </a:solidFill>
                  </a:rPr>
                  <a:t>E) </a:t>
                </a:r>
                <a14:m>
                  <m:oMath xmlns:m="http://schemas.openxmlformats.org/officeDocument/2006/math">
                    <m:r>
                      <a:rPr lang="de-DE" sz="320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de-DE" sz="3200" i="1" smtClean="0">
                        <a:latin typeface="Cambria Math" panose="02040503050406030204" pitchFamily="18" charset="0"/>
                      </a:rPr>
                      <m:t>∖</m:t>
                    </m:r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de-DE" sz="3200" b="0" dirty="0">
                  <a:solidFill>
                    <a:schemeClr val="tx1"/>
                  </a:solidFill>
                </a:endParaRPr>
              </a:p>
              <a:p>
                <a:r>
                  <a:rPr lang="de-DE" sz="3200" dirty="0"/>
                  <a:t>F) </a:t>
                </a:r>
                <a14:m>
                  <m:oMath xmlns:m="http://schemas.openxmlformats.org/officeDocument/2006/math">
                    <m:r>
                      <a:rPr lang="de-DE" sz="320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de-DE" sz="320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de-DE" sz="3200" dirty="0"/>
              </a:p>
            </p:txBody>
          </p:sp>
        </mc:Choice>
        <mc:Fallback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90" y="754626"/>
                <a:ext cx="7433702" cy="5139869"/>
              </a:xfrm>
              <a:prstGeom prst="rect">
                <a:avLst/>
              </a:prstGeom>
              <a:blipFill>
                <a:blip r:embed="rId2"/>
                <a:stretch>
                  <a:fillRect l="-2461" t="-1898" r="-1148" b="-30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23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/>
              <p:nvPr/>
            </p:nvSpPr>
            <p:spPr>
              <a:xfrm>
                <a:off x="792790" y="754626"/>
                <a:ext cx="7433702" cy="5139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600" dirty="0">
                    <a:solidFill>
                      <a:srgbClr val="C00000"/>
                    </a:solidFill>
                  </a:rPr>
                  <a:t>Lösung Zahlenmengen</a:t>
                </a:r>
              </a:p>
              <a:p>
                <a:endParaRPr lang="de-DE" sz="3600" dirty="0">
                  <a:solidFill>
                    <a:srgbClr val="C00000"/>
                  </a:solidFill>
                </a:endParaRPr>
              </a:p>
              <a:p>
                <a:r>
                  <a:rPr lang="de-DE" sz="3200" dirty="0"/>
                  <a:t>Welche der folgenden Aussagen sind wahr?</a:t>
                </a:r>
              </a:p>
              <a:p>
                <a:endParaRPr lang="de-DE" sz="3200" dirty="0"/>
              </a:p>
              <a:p>
                <a:r>
                  <a:rPr lang="de-DE" sz="3200" b="0" dirty="0">
                    <a:solidFill>
                      <a:srgbClr val="00B050"/>
                    </a:solidFill>
                  </a:rPr>
                  <a:t>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de-DE" sz="3200" b="0" dirty="0">
                  <a:solidFill>
                    <a:srgbClr val="00B050"/>
                  </a:solidFill>
                </a:endParaRPr>
              </a:p>
              <a:p>
                <a:r>
                  <a:rPr lang="de-DE" sz="3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de-DE" sz="3200" b="0" dirty="0">
                  <a:solidFill>
                    <a:schemeClr val="tx1"/>
                  </a:solidFill>
                </a:endParaRPr>
              </a:p>
              <a:p>
                <a:r>
                  <a:rPr lang="de-DE" sz="3200" dirty="0">
                    <a:solidFill>
                      <a:srgbClr val="00B050"/>
                    </a:solidFill>
                  </a:rPr>
                  <a:t>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sz="3200" b="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de-DE" sz="3200" dirty="0">
                    <a:solidFill>
                      <a:schemeClr val="tx1"/>
                    </a:solidFill>
                  </a:rPr>
                  <a:t>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sz="3200" dirty="0">
                    <a:solidFill>
                      <a:schemeClr val="tx1"/>
                    </a:solidFill>
                  </a:rPr>
                  <a:t>  richtig 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de-DE" sz="3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3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de-DE" sz="3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de-DE" sz="3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3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de-DE" sz="3200" dirty="0">
                  <a:solidFill>
                    <a:srgbClr val="00B050"/>
                  </a:solidFill>
                </a:endParaRPr>
              </a:p>
              <a:p>
                <a:r>
                  <a:rPr lang="de-DE" sz="3200" dirty="0">
                    <a:solidFill>
                      <a:schemeClr val="tx1"/>
                    </a:solidFill>
                  </a:rPr>
                  <a:t>E) </a:t>
                </a:r>
                <a14:m>
                  <m:oMath xmlns:m="http://schemas.openxmlformats.org/officeDocument/2006/math">
                    <m:r>
                      <a:rPr lang="de-DE" sz="320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de-DE" sz="3200" i="1" smtClean="0">
                        <a:latin typeface="Cambria Math" panose="02040503050406030204" pitchFamily="18" charset="0"/>
                      </a:rPr>
                      <m:t>∖</m:t>
                    </m:r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de-DE" sz="3200" b="0" dirty="0">
                  <a:solidFill>
                    <a:schemeClr val="tx1"/>
                  </a:solidFill>
                </a:endParaRPr>
              </a:p>
              <a:p>
                <a:r>
                  <a:rPr lang="de-DE" sz="3200" dirty="0">
                    <a:solidFill>
                      <a:srgbClr val="00B050"/>
                    </a:solidFill>
                  </a:rPr>
                  <a:t>F) </a:t>
                </a:r>
                <a14:m>
                  <m:oMath xmlns:m="http://schemas.openxmlformats.org/officeDocument/2006/math">
                    <m:r>
                      <a:rPr lang="de-DE" sz="3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de-DE" sz="3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∖</m:t>
                    </m:r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de-DE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90" y="754626"/>
                <a:ext cx="7433702" cy="5139869"/>
              </a:xfrm>
              <a:prstGeom prst="rect">
                <a:avLst/>
              </a:prstGeom>
              <a:blipFill>
                <a:blip r:embed="rId2"/>
                <a:stretch>
                  <a:fillRect l="-2461" t="-1898" r="-1148" b="-30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12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/>
              <p:nvPr/>
            </p:nvSpPr>
            <p:spPr>
              <a:xfrm>
                <a:off x="1394369" y="770668"/>
                <a:ext cx="7731925" cy="5237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600" dirty="0">
                    <a:solidFill>
                      <a:srgbClr val="C00000"/>
                    </a:solidFill>
                  </a:rPr>
                  <a:t>Aufgabe Intervalle I</a:t>
                </a:r>
              </a:p>
              <a:p>
                <a:endParaRPr lang="de-DE" sz="3600" dirty="0">
                  <a:solidFill>
                    <a:srgbClr val="C00000"/>
                  </a:solidFill>
                </a:endParaRPr>
              </a:p>
              <a:p>
                <a:r>
                  <a:rPr lang="de-DE" sz="3200" dirty="0"/>
                  <a:t>Welche der folgenden Aussagen sind wahr?</a:t>
                </a:r>
              </a:p>
              <a:p>
                <a:endParaRPr lang="de-DE" sz="3200" dirty="0"/>
              </a:p>
              <a:p>
                <a:r>
                  <a:rPr lang="de-DE" sz="3200" b="0" dirty="0"/>
                  <a:t>A)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∈[1,2]</m:t>
                    </m:r>
                  </m:oMath>
                </a14:m>
                <a:endParaRPr lang="de-DE" sz="3200" dirty="0"/>
              </a:p>
              <a:p>
                <a:r>
                  <a:rPr lang="de-DE" sz="3200" dirty="0"/>
                  <a:t>B)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∈(0,3]</m:t>
                    </m:r>
                  </m:oMath>
                </a14:m>
                <a:endParaRPr lang="de-DE" sz="3200" dirty="0"/>
              </a:p>
              <a:p>
                <a:r>
                  <a:rPr lang="de-DE" sz="3200" dirty="0"/>
                  <a:t>C)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42∈(42,43]</m:t>
                    </m:r>
                  </m:oMath>
                </a14:m>
                <a:endParaRPr lang="de-DE" sz="3200" dirty="0"/>
              </a:p>
              <a:p>
                <a:r>
                  <a:rPr lang="de-DE" sz="3200" dirty="0"/>
                  <a:t>D)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[0, 0.00001)</m:t>
                    </m:r>
                  </m:oMath>
                </a14:m>
                <a:r>
                  <a:rPr lang="de-DE" sz="3200" dirty="0"/>
                  <a:t> hat unendlich viele Elemente</a:t>
                </a:r>
              </a:p>
              <a:p>
                <a:r>
                  <a:rPr lang="de-DE" sz="3200" dirty="0"/>
                  <a:t>E)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0" smtClean="0">
                            <a:latin typeface="Cambria Math" panose="02040503050406030204" pitchFamily="18" charset="0"/>
                          </a:rPr>
                          <m:t>42,43</m:t>
                        </m:r>
                      </m:e>
                    </m:d>
                    <m:r>
                      <a:rPr lang="de-DE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3200" b="0" i="0" smtClean="0">
                        <a:latin typeface="Cambria Math" panose="02040503050406030204" pitchFamily="18" charset="0"/>
                      </a:rPr>
                      <m:t>hat</m:t>
                    </m:r>
                    <m:r>
                      <a:rPr lang="de-DE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3200" b="0" i="0" smtClean="0">
                        <a:latin typeface="Cambria Math" panose="02040503050406030204" pitchFamily="18" charset="0"/>
                      </a:rPr>
                      <m:t>ein</m:t>
                    </m:r>
                    <m:r>
                      <a:rPr lang="de-DE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3200" b="0" i="0" smtClean="0">
                        <a:latin typeface="Cambria Math" panose="02040503050406030204" pitchFamily="18" charset="0"/>
                      </a:rPr>
                      <m:t>Element</m:t>
                    </m:r>
                  </m:oMath>
                </a14:m>
                <a:endParaRPr lang="de-DE" sz="3200" dirty="0"/>
              </a:p>
              <a:p>
                <a:r>
                  <a:rPr lang="de-DE" sz="3200" dirty="0"/>
                  <a:t>F)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=∅ </m:t>
                    </m:r>
                  </m:oMath>
                </a14:m>
                <a:endParaRPr lang="de-DE" sz="32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369" y="770668"/>
                <a:ext cx="7731925" cy="5237075"/>
              </a:xfrm>
              <a:prstGeom prst="rect">
                <a:avLst/>
              </a:prstGeom>
              <a:blipFill>
                <a:blip r:embed="rId2"/>
                <a:stretch>
                  <a:fillRect l="-2445" t="-1744" r="-1025" b="-27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/>
              <p:nvPr/>
            </p:nvSpPr>
            <p:spPr>
              <a:xfrm>
                <a:off x="1394369" y="770668"/>
                <a:ext cx="7731925" cy="5237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600" dirty="0">
                    <a:solidFill>
                      <a:srgbClr val="C00000"/>
                    </a:solidFill>
                  </a:rPr>
                  <a:t>Lösung Intervalle I</a:t>
                </a:r>
              </a:p>
              <a:p>
                <a:endParaRPr lang="de-DE" sz="3600" dirty="0">
                  <a:solidFill>
                    <a:srgbClr val="C00000"/>
                  </a:solidFill>
                </a:endParaRPr>
              </a:p>
              <a:p>
                <a:r>
                  <a:rPr lang="de-DE" sz="3200" dirty="0"/>
                  <a:t>Welche der folgenden Aussagen sind wahr?</a:t>
                </a:r>
              </a:p>
              <a:p>
                <a:endParaRPr lang="de-DE" sz="3200" dirty="0"/>
              </a:p>
              <a:p>
                <a:r>
                  <a:rPr lang="de-DE" sz="3200" b="0" dirty="0"/>
                  <a:t>A)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∈[1,2]</m:t>
                    </m:r>
                  </m:oMath>
                </a14:m>
                <a:endParaRPr lang="de-DE" sz="3200" dirty="0"/>
              </a:p>
              <a:p>
                <a:r>
                  <a:rPr lang="de-DE" sz="3200" dirty="0">
                    <a:solidFill>
                      <a:srgbClr val="00B050"/>
                    </a:solidFill>
                  </a:rPr>
                  <a:t>B)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∈(0,3]</m:t>
                    </m:r>
                  </m:oMath>
                </a14:m>
                <a:endParaRPr lang="de-DE" sz="3200" dirty="0">
                  <a:solidFill>
                    <a:srgbClr val="00B050"/>
                  </a:solidFill>
                </a:endParaRPr>
              </a:p>
              <a:p>
                <a:r>
                  <a:rPr lang="de-DE" sz="3200" dirty="0"/>
                  <a:t>C)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42∈(42,43]</m:t>
                    </m:r>
                  </m:oMath>
                </a14:m>
                <a:endParaRPr lang="de-DE" sz="3200" dirty="0"/>
              </a:p>
              <a:p>
                <a:r>
                  <a:rPr lang="de-DE" sz="3200" dirty="0">
                    <a:solidFill>
                      <a:srgbClr val="00B050"/>
                    </a:solidFill>
                  </a:rPr>
                  <a:t>D)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[0, 0.00001)</m:t>
                    </m:r>
                  </m:oMath>
                </a14:m>
                <a:r>
                  <a:rPr lang="de-DE" sz="3200" dirty="0">
                    <a:solidFill>
                      <a:srgbClr val="00B050"/>
                    </a:solidFill>
                  </a:rPr>
                  <a:t> hat unendlich viele Elemente</a:t>
                </a:r>
              </a:p>
              <a:p>
                <a:r>
                  <a:rPr lang="de-DE" sz="3200" dirty="0"/>
                  <a:t>E)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0" smtClean="0">
                            <a:latin typeface="Cambria Math" panose="02040503050406030204" pitchFamily="18" charset="0"/>
                          </a:rPr>
                          <m:t>42,43</m:t>
                        </m:r>
                      </m:e>
                    </m:d>
                    <m:r>
                      <a:rPr lang="de-DE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3200" b="0" i="0" smtClean="0">
                        <a:latin typeface="Cambria Math" panose="02040503050406030204" pitchFamily="18" charset="0"/>
                      </a:rPr>
                      <m:t>hat</m:t>
                    </m:r>
                    <m:r>
                      <a:rPr lang="de-DE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3200" b="0" i="0" smtClean="0">
                        <a:latin typeface="Cambria Math" panose="02040503050406030204" pitchFamily="18" charset="0"/>
                      </a:rPr>
                      <m:t>ein</m:t>
                    </m:r>
                    <m:r>
                      <a:rPr lang="de-DE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3200" b="0" i="0" smtClean="0">
                        <a:latin typeface="Cambria Math" panose="02040503050406030204" pitchFamily="18" charset="0"/>
                      </a:rPr>
                      <m:t>Element</m:t>
                    </m:r>
                  </m:oMath>
                </a14:m>
                <a:endParaRPr lang="de-DE" sz="3200" dirty="0"/>
              </a:p>
              <a:p>
                <a:r>
                  <a:rPr lang="de-DE" sz="3200" dirty="0"/>
                  <a:t>F)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=∅ </m:t>
                    </m:r>
                  </m:oMath>
                </a14:m>
                <a:endParaRPr lang="de-DE" sz="32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369" y="770668"/>
                <a:ext cx="7731925" cy="5237075"/>
              </a:xfrm>
              <a:prstGeom prst="rect">
                <a:avLst/>
              </a:prstGeom>
              <a:blipFill>
                <a:blip r:embed="rId2"/>
                <a:stretch>
                  <a:fillRect l="-2445" t="-1744" r="-1025" b="-27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92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/>
              <p:nvPr/>
            </p:nvSpPr>
            <p:spPr>
              <a:xfrm>
                <a:off x="1394369" y="770668"/>
                <a:ext cx="7479292" cy="51884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600" dirty="0">
                    <a:solidFill>
                      <a:srgbClr val="C00000"/>
                    </a:solidFill>
                  </a:rPr>
                  <a:t>Aufgabe Intervalle II</a:t>
                </a:r>
              </a:p>
              <a:p>
                <a:endParaRPr lang="de-DE" sz="3600" dirty="0">
                  <a:solidFill>
                    <a:srgbClr val="C00000"/>
                  </a:solidFill>
                </a:endParaRPr>
              </a:p>
              <a:p>
                <a:r>
                  <a:rPr lang="de-DE" sz="3200" dirty="0"/>
                  <a:t>Welche der folgenden Aussagen sind wahr?</a:t>
                </a:r>
              </a:p>
              <a:p>
                <a:endParaRPr lang="de-DE" sz="3200" dirty="0">
                  <a:solidFill>
                    <a:schemeClr val="tx1"/>
                  </a:solidFill>
                </a:endParaRPr>
              </a:p>
              <a:p>
                <a:r>
                  <a:rPr lang="de-DE" sz="3200" b="0" dirty="0">
                    <a:solidFill>
                      <a:schemeClr val="tx1"/>
                    </a:solidFill>
                  </a:rPr>
                  <a:t>A)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begChr m:val="["/>
                        <m:endChr m:val="]"/>
                        <m:ctrlP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={2}</m:t>
                    </m:r>
                  </m:oMath>
                </a14:m>
                <a:endParaRPr lang="de-DE" sz="3200" dirty="0">
                  <a:solidFill>
                    <a:schemeClr val="tx1"/>
                  </a:solidFill>
                </a:endParaRPr>
              </a:p>
              <a:p>
                <a:r>
                  <a:rPr lang="de-DE" sz="3200" dirty="0">
                    <a:solidFill>
                      <a:schemeClr val="tx1"/>
                    </a:solidFill>
                  </a:rPr>
                  <a:t>B)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["/>
                        <m:ctrlP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2,∞</m:t>
                        </m:r>
                      </m:e>
                    </m:d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=[1,∞)</m:t>
                    </m:r>
                  </m:oMath>
                </a14:m>
                <a:endParaRPr lang="de-DE" sz="3200" dirty="0">
                  <a:solidFill>
                    <a:schemeClr val="tx1"/>
                  </a:solidFill>
                </a:endParaRPr>
              </a:p>
              <a:p>
                <a:r>
                  <a:rPr lang="de-DE" sz="3200" dirty="0">
                    <a:solidFill>
                      <a:schemeClr val="tx1"/>
                    </a:solidFill>
                  </a:rPr>
                  <a:t>C)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0,100</m:t>
                        </m:r>
                      </m:e>
                    </m:d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endChr m:val="]"/>
                        <m:ctrlP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=(2,3]</m:t>
                    </m:r>
                  </m:oMath>
                </a14:m>
                <a:endParaRPr lang="de-DE" sz="3200" dirty="0">
                  <a:solidFill>
                    <a:schemeClr val="tx1"/>
                  </a:solidFill>
                </a:endParaRPr>
              </a:p>
              <a:p>
                <a:r>
                  <a:rPr lang="de-DE" sz="3200" dirty="0">
                    <a:solidFill>
                      <a:schemeClr val="tx1"/>
                    </a:solidFill>
                  </a:rPr>
                  <a:t>D)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42,43</m:t>
                        </m:r>
                      </m:e>
                    </m:d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∖</m:t>
                    </m:r>
                    <m:d>
                      <m:dPr>
                        <m:endChr m:val="]"/>
                        <m:ctrlP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43,44</m:t>
                        </m:r>
                      </m:e>
                    </m:d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=[42,43]</m:t>
                    </m:r>
                  </m:oMath>
                </a14:m>
                <a:endParaRPr lang="de-DE" sz="3200" dirty="0">
                  <a:solidFill>
                    <a:schemeClr val="tx1"/>
                  </a:solidFill>
                </a:endParaRPr>
              </a:p>
              <a:p>
                <a:r>
                  <a:rPr lang="de-DE" sz="3200" dirty="0"/>
                  <a:t>E)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0" smtClean="0">
                            <a:latin typeface="Cambria Math" panose="02040503050406030204" pitchFamily="18" charset="0"/>
                          </a:rPr>
                          <m:t>42,43</m:t>
                        </m:r>
                      </m:e>
                    </m:d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∖</m:t>
                    </m:r>
                    <m:d>
                      <m:dPr>
                        <m:begChr m:val="["/>
                        <m:endChr m:val="]"/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43,44</m:t>
                        </m:r>
                      </m:e>
                    </m:d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=[42,43]</m:t>
                    </m:r>
                  </m:oMath>
                </a14:m>
                <a:endParaRPr lang="de-DE" sz="3200" dirty="0"/>
              </a:p>
              <a:p>
                <a:r>
                  <a:rPr lang="de-DE" sz="3200" dirty="0"/>
                  <a:t>F)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−∞, 4)∪[4,∞</m:t>
                        </m:r>
                      </m:e>
                    </m:d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32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369" y="770668"/>
                <a:ext cx="7479292" cy="5188472"/>
              </a:xfrm>
              <a:prstGeom prst="rect">
                <a:avLst/>
              </a:prstGeom>
              <a:blipFill>
                <a:blip r:embed="rId2"/>
                <a:stretch>
                  <a:fillRect l="-2526" t="-1761" r="-407" b="-19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01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/>
              <p:nvPr/>
            </p:nvSpPr>
            <p:spPr>
              <a:xfrm>
                <a:off x="1394369" y="770668"/>
                <a:ext cx="8327793" cy="5139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600" dirty="0">
                    <a:solidFill>
                      <a:srgbClr val="C00000"/>
                    </a:solidFill>
                  </a:rPr>
                  <a:t>Aufgabe Intervalle II</a:t>
                </a:r>
              </a:p>
              <a:p>
                <a:endParaRPr lang="de-DE" sz="3600" dirty="0">
                  <a:solidFill>
                    <a:srgbClr val="C00000"/>
                  </a:solidFill>
                </a:endParaRPr>
              </a:p>
              <a:p>
                <a:r>
                  <a:rPr lang="de-DE" sz="3200" dirty="0"/>
                  <a:t>Welche der folgenden Aussagen sind wahr?</a:t>
                </a:r>
              </a:p>
              <a:p>
                <a:endParaRPr lang="de-DE" sz="3200" dirty="0"/>
              </a:p>
              <a:p>
                <a:r>
                  <a:rPr lang="de-DE" sz="3200" b="0" dirty="0">
                    <a:solidFill>
                      <a:srgbClr val="00B050"/>
                    </a:solidFill>
                  </a:rPr>
                  <a:t>A)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begChr m:val="["/>
                        <m:endChr m:val="]"/>
                        <m:ctrlP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={2}</m:t>
                    </m:r>
                  </m:oMath>
                </a14:m>
                <a:endParaRPr lang="de-DE" sz="3200" dirty="0">
                  <a:solidFill>
                    <a:srgbClr val="00B050"/>
                  </a:solidFill>
                </a:endParaRPr>
              </a:p>
              <a:p>
                <a:r>
                  <a:rPr lang="de-DE" sz="3200" dirty="0">
                    <a:solidFill>
                      <a:srgbClr val="00B050"/>
                    </a:solidFill>
                  </a:rPr>
                  <a:t>B)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["/>
                        <m:ctrlP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2,∞</m:t>
                        </m:r>
                      </m:e>
                    </m:d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=[1,∞)</m:t>
                    </m:r>
                  </m:oMath>
                </a14:m>
                <a:endParaRPr lang="de-DE" sz="3200" dirty="0">
                  <a:solidFill>
                    <a:srgbClr val="00B050"/>
                  </a:solidFill>
                </a:endParaRPr>
              </a:p>
              <a:p>
                <a:r>
                  <a:rPr lang="de-DE" sz="3200" dirty="0">
                    <a:solidFill>
                      <a:srgbClr val="00B050"/>
                    </a:solidFill>
                  </a:rPr>
                  <a:t>C)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0,100</m:t>
                        </m:r>
                      </m:e>
                    </m:d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endChr m:val="]"/>
                        <m:ctrlP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=(2,3]</m:t>
                    </m:r>
                  </m:oMath>
                </a14:m>
                <a:endParaRPr lang="de-DE" sz="3200" dirty="0">
                  <a:solidFill>
                    <a:srgbClr val="00B050"/>
                  </a:solidFill>
                </a:endParaRPr>
              </a:p>
              <a:p>
                <a:r>
                  <a:rPr lang="de-DE" sz="3200" dirty="0">
                    <a:solidFill>
                      <a:srgbClr val="00B050"/>
                    </a:solidFill>
                  </a:rPr>
                  <a:t>D)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42,43</m:t>
                        </m:r>
                      </m:e>
                    </m:d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∖</m:t>
                    </m:r>
                    <m:d>
                      <m:dPr>
                        <m:endChr m:val="]"/>
                        <m:ctrlP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43,44</m:t>
                        </m:r>
                      </m:e>
                    </m:d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=[42,43]</m:t>
                    </m:r>
                  </m:oMath>
                </a14:m>
                <a:endParaRPr lang="de-DE" sz="3200" dirty="0">
                  <a:solidFill>
                    <a:srgbClr val="00B050"/>
                  </a:solidFill>
                </a:endParaRPr>
              </a:p>
              <a:p>
                <a:r>
                  <a:rPr lang="de-DE" sz="3200" dirty="0"/>
                  <a:t>E)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0" smtClean="0">
                            <a:latin typeface="Cambria Math" panose="02040503050406030204" pitchFamily="18" charset="0"/>
                          </a:rPr>
                          <m:t>42,43</m:t>
                        </m:r>
                      </m:e>
                    </m:d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∖</m:t>
                    </m:r>
                    <m:d>
                      <m:dPr>
                        <m:begChr m:val="["/>
                        <m:endChr m:val="]"/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43,44</m:t>
                        </m:r>
                      </m:e>
                    </m:d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=[42,43]</m:t>
                    </m:r>
                  </m:oMath>
                </a14:m>
                <a:r>
                  <a:rPr lang="de-DE" sz="3200" dirty="0"/>
                  <a:t> richtig ist [42,43)</a:t>
                </a:r>
              </a:p>
              <a:p>
                <a:r>
                  <a:rPr lang="de-DE" sz="3200" dirty="0">
                    <a:solidFill>
                      <a:srgbClr val="00B050"/>
                    </a:solidFill>
                  </a:rPr>
                  <a:t>F)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−∞, 4)∪[4,∞</m:t>
                        </m:r>
                      </m:e>
                    </m:d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369" y="770668"/>
                <a:ext cx="8327793" cy="5139869"/>
              </a:xfrm>
              <a:prstGeom prst="rect">
                <a:avLst/>
              </a:prstGeom>
              <a:blipFill>
                <a:blip r:embed="rId2"/>
                <a:stretch>
                  <a:fillRect l="-2269" t="-1777" r="-952" b="-29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2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/>
              <p:nvPr/>
            </p:nvSpPr>
            <p:spPr>
              <a:xfrm>
                <a:off x="1394369" y="770668"/>
                <a:ext cx="7433702" cy="5139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600" dirty="0">
                    <a:solidFill>
                      <a:srgbClr val="C00000"/>
                    </a:solidFill>
                  </a:rPr>
                  <a:t>Aufgabe Intervalle III</a:t>
                </a:r>
              </a:p>
              <a:p>
                <a:endParaRPr lang="de-DE" sz="3600" dirty="0">
                  <a:solidFill>
                    <a:srgbClr val="C00000"/>
                  </a:solidFill>
                </a:endParaRPr>
              </a:p>
              <a:p>
                <a:r>
                  <a:rPr lang="de-DE" sz="3200" dirty="0"/>
                  <a:t>Welche der folgenden Aussagen sind wahr?</a:t>
                </a:r>
              </a:p>
              <a:p>
                <a:endParaRPr lang="de-DE" sz="3200" dirty="0">
                  <a:solidFill>
                    <a:schemeClr val="tx1"/>
                  </a:solidFill>
                </a:endParaRPr>
              </a:p>
              <a:p>
                <a:r>
                  <a:rPr lang="de-DE" sz="3200" b="0" dirty="0">
                    <a:solidFill>
                      <a:schemeClr val="tx1"/>
                    </a:solidFill>
                  </a:rPr>
                  <a:t>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de-DE" sz="3200" b="0" i="1" dirty="0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de-DE" sz="3200" b="0" i="1" dirty="0" smtClean="0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de-DE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dirty="0" smtClean="0">
                            <a:latin typeface="Cambria Math" panose="02040503050406030204" pitchFamily="18" charset="0"/>
                          </a:rPr>
                          <m:t>−∞, 0</m:t>
                        </m:r>
                      </m:e>
                    </m:d>
                    <m:r>
                      <a:rPr lang="de-DE" sz="3200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{0}</m:t>
                    </m:r>
                  </m:oMath>
                </a14:m>
                <a:endParaRPr lang="de-DE" sz="3200" dirty="0">
                  <a:solidFill>
                    <a:schemeClr val="tx1"/>
                  </a:solidFill>
                </a:endParaRPr>
              </a:p>
              <a:p>
                <a:r>
                  <a:rPr lang="de-DE" sz="3200" dirty="0">
                    <a:solidFill>
                      <a:schemeClr val="tx1"/>
                    </a:solidFill>
                  </a:rPr>
                  <a:t>B)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−∞,0</m:t>
                        </m:r>
                      </m:e>
                    </m:d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de-DE" sz="3200" dirty="0">
                  <a:solidFill>
                    <a:schemeClr val="tx1"/>
                  </a:solidFill>
                </a:endParaRPr>
              </a:p>
              <a:p>
                <a:r>
                  <a:rPr lang="de-DE" sz="3200" dirty="0">
                    <a:solidFill>
                      <a:schemeClr val="tx1"/>
                    </a:solidFill>
                  </a:rPr>
                  <a:t>C)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[0,∞)∩</m:t>
                    </m:r>
                    <m:d>
                      <m:dPr>
                        <m:endChr m:val="]"/>
                        <m:ctrlP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−∞, 0</m:t>
                        </m:r>
                      </m:e>
                    </m:d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de-DE" sz="3200" dirty="0">
                  <a:solidFill>
                    <a:schemeClr val="tx1"/>
                  </a:solidFill>
                </a:endParaRPr>
              </a:p>
              <a:p>
                <a:r>
                  <a:rPr lang="de-DE" sz="3200" dirty="0">
                    <a:solidFill>
                      <a:schemeClr val="tx1"/>
                    </a:solidFill>
                  </a:rPr>
                  <a:t>D)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42,</m:t>
                        </m:r>
                        <m: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endChr m:val="]"/>
                        <m:ctrlP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42,100</m:t>
                        </m:r>
                      </m:e>
                    </m:d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[42,100]</m:t>
                    </m:r>
                  </m:oMath>
                </a14:m>
                <a:endParaRPr lang="de-DE" sz="3200" dirty="0">
                  <a:solidFill>
                    <a:schemeClr val="tx1"/>
                  </a:solidFill>
                </a:endParaRPr>
              </a:p>
              <a:p>
                <a:r>
                  <a:rPr lang="de-DE" sz="3200" dirty="0"/>
                  <a:t>E)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0" smtClean="0">
                            <a:latin typeface="Cambria Math" panose="02040503050406030204" pitchFamily="18" charset="0"/>
                          </a:rPr>
                          <m:t>−2,2</m:t>
                        </m:r>
                      </m:e>
                    </m:d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∪(2,∞)=[−2,∞)</m:t>
                    </m:r>
                  </m:oMath>
                </a14:m>
                <a:endParaRPr lang="de-DE" sz="3200" dirty="0"/>
              </a:p>
              <a:p>
                <a:r>
                  <a:rPr lang="de-DE" sz="3200" dirty="0"/>
                  <a:t>F)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−∞, 4)∪(4,∞</m:t>
                        </m:r>
                      </m:e>
                    </m:d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de-DE" sz="32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369" y="770668"/>
                <a:ext cx="7433702" cy="5139869"/>
              </a:xfrm>
              <a:prstGeom prst="rect">
                <a:avLst/>
              </a:prstGeom>
              <a:blipFill>
                <a:blip r:embed="rId2"/>
                <a:stretch>
                  <a:fillRect l="-2543" t="-1777" r="-1066" b="-29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628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/>
              <p:nvPr/>
            </p:nvSpPr>
            <p:spPr>
              <a:xfrm>
                <a:off x="1394369" y="770668"/>
                <a:ext cx="8927572" cy="5139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600" dirty="0">
                    <a:solidFill>
                      <a:srgbClr val="C00000"/>
                    </a:solidFill>
                  </a:rPr>
                  <a:t>Lösung Intervalle III</a:t>
                </a:r>
              </a:p>
              <a:p>
                <a:endParaRPr lang="de-DE" sz="3600" dirty="0">
                  <a:solidFill>
                    <a:srgbClr val="C00000"/>
                  </a:solidFill>
                </a:endParaRPr>
              </a:p>
              <a:p>
                <a:r>
                  <a:rPr lang="de-DE" sz="3200" dirty="0"/>
                  <a:t>Welche der folgenden Aussagen sind wahr?</a:t>
                </a:r>
              </a:p>
              <a:p>
                <a:endParaRPr lang="de-DE" sz="3200" dirty="0">
                  <a:solidFill>
                    <a:schemeClr val="tx1"/>
                  </a:solidFill>
                </a:endParaRPr>
              </a:p>
              <a:p>
                <a:r>
                  <a:rPr lang="de-DE" sz="3200" b="0" dirty="0">
                    <a:solidFill>
                      <a:schemeClr val="tx1"/>
                    </a:solidFill>
                  </a:rPr>
                  <a:t>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de-DE" sz="3200" b="0" i="1" dirty="0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de-DE" sz="3200" b="0" i="1" dirty="0" smtClean="0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de-DE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dirty="0" smtClean="0">
                            <a:latin typeface="Cambria Math" panose="02040503050406030204" pitchFamily="18" charset="0"/>
                          </a:rPr>
                          <m:t>−∞, 0</m:t>
                        </m:r>
                      </m:e>
                    </m:d>
                    <m:r>
                      <a:rPr lang="de-DE" sz="3200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{0}</m:t>
                    </m:r>
                  </m:oMath>
                </a14:m>
                <a:r>
                  <a:rPr lang="de-DE" sz="3200" dirty="0">
                    <a:solidFill>
                      <a:schemeClr val="tx1"/>
                    </a:solidFill>
                  </a:rPr>
                  <a:t> richtig ist </a:t>
                </a:r>
                <a14:m>
                  <m:oMath xmlns:m="http://schemas.openxmlformats.org/officeDocument/2006/math">
                    <m:r>
                      <a:rPr lang="de-DE" sz="3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de-DE" sz="3200" dirty="0">
                  <a:solidFill>
                    <a:schemeClr val="tx1"/>
                  </a:solidFill>
                </a:endParaRPr>
              </a:p>
              <a:p>
                <a:r>
                  <a:rPr lang="de-DE" sz="3200" dirty="0">
                    <a:solidFill>
                      <a:srgbClr val="00B050"/>
                    </a:solidFill>
                  </a:rPr>
                  <a:t>B)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−∞,0</m:t>
                        </m:r>
                      </m:e>
                    </m:d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de-DE" sz="3200" dirty="0">
                  <a:solidFill>
                    <a:schemeClr val="tx1"/>
                  </a:solidFill>
                </a:endParaRPr>
              </a:p>
              <a:p>
                <a:r>
                  <a:rPr lang="de-DE" sz="3200" dirty="0">
                    <a:solidFill>
                      <a:schemeClr val="tx1"/>
                    </a:solidFill>
                  </a:rPr>
                  <a:t>C)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[0,∞)∩</m:t>
                    </m:r>
                    <m:d>
                      <m:dPr>
                        <m:endChr m:val="]"/>
                        <m:ctrlP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−∞, 0</m:t>
                        </m:r>
                      </m:e>
                    </m:d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de-DE" sz="3200" dirty="0">
                    <a:solidFill>
                      <a:schemeClr val="tx1"/>
                    </a:solidFill>
                  </a:rPr>
                  <a:t> richtig ist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sz="3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de-DE" sz="3200" dirty="0">
                  <a:solidFill>
                    <a:schemeClr val="tx1"/>
                  </a:solidFill>
                </a:endParaRPr>
              </a:p>
              <a:p>
                <a:r>
                  <a:rPr lang="de-DE" sz="3200" dirty="0">
                    <a:solidFill>
                      <a:schemeClr val="tx1"/>
                    </a:solidFill>
                  </a:rPr>
                  <a:t>D)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42,</m:t>
                        </m:r>
                        <m: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endChr m:val="]"/>
                        <m:ctrlP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42,100</m:t>
                        </m:r>
                      </m:e>
                    </m:d>
                    <m:r>
                      <a:rPr lang="de-DE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[42,100]</m:t>
                    </m:r>
                  </m:oMath>
                </a14:m>
                <a:r>
                  <a:rPr lang="de-DE" sz="3200" dirty="0">
                    <a:solidFill>
                      <a:schemeClr val="tx1"/>
                    </a:solidFill>
                  </a:rPr>
                  <a:t> richtig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(42,100]</m:t>
                    </m:r>
                  </m:oMath>
                </a14:m>
                <a:r>
                  <a:rPr lang="de-DE" sz="3200" dirty="0">
                    <a:solidFill>
                      <a:srgbClr val="00B050"/>
                    </a:solidFill>
                  </a:rPr>
                  <a:t> </a:t>
                </a:r>
                <a:endParaRPr lang="de-DE" sz="3200" dirty="0">
                  <a:solidFill>
                    <a:schemeClr val="tx1"/>
                  </a:solidFill>
                </a:endParaRPr>
              </a:p>
              <a:p>
                <a:r>
                  <a:rPr lang="de-DE" sz="3200" dirty="0"/>
                  <a:t>E)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0" smtClean="0">
                            <a:latin typeface="Cambria Math" panose="02040503050406030204" pitchFamily="18" charset="0"/>
                          </a:rPr>
                          <m:t>−2,2</m:t>
                        </m:r>
                      </m:e>
                    </m:d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∪(2,∞)=[−2,∞)</m:t>
                    </m:r>
                  </m:oMath>
                </a14:m>
                <a:r>
                  <a:rPr lang="de-DE" sz="3200" dirty="0"/>
                  <a:t> richtig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3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de-DE" sz="3200" dirty="0">
                    <a:solidFill>
                      <a:srgbClr val="00B050"/>
                    </a:solidFill>
                  </a:rPr>
                  <a:t> </a:t>
                </a:r>
                <a:endParaRPr lang="de-DE" sz="3200" dirty="0"/>
              </a:p>
              <a:p>
                <a:r>
                  <a:rPr lang="de-DE" sz="3200" dirty="0">
                    <a:solidFill>
                      <a:srgbClr val="00B050"/>
                    </a:solidFill>
                  </a:rPr>
                  <a:t>F)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−∞, 4)∪(4,∞</m:t>
                        </m:r>
                      </m:e>
                    </m:d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de-DE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de-DE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B1A6738-31FD-447B-ACB2-DB2A0224A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369" y="770668"/>
                <a:ext cx="8927572" cy="5139869"/>
              </a:xfrm>
              <a:prstGeom prst="rect">
                <a:avLst/>
              </a:prstGeom>
              <a:blipFill>
                <a:blip r:embed="rId2"/>
                <a:stretch>
                  <a:fillRect l="-2117" t="-1777" b="-29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410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Microsoft Office PowerPoint</Application>
  <PresentationFormat>Breitbild</PresentationFormat>
  <Paragraphs>81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lucy weggler</dc:creator>
  <cp:lastModifiedBy>lucy weggler</cp:lastModifiedBy>
  <cp:revision>22</cp:revision>
  <dcterms:created xsi:type="dcterms:W3CDTF">2019-10-28T05:40:21Z</dcterms:created>
  <dcterms:modified xsi:type="dcterms:W3CDTF">2021-10-01T08:43:30Z</dcterms:modified>
</cp:coreProperties>
</file>