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0" r:id="rId4"/>
    <p:sldId id="272" r:id="rId5"/>
    <p:sldId id="274" r:id="rId6"/>
    <p:sldId id="296" r:id="rId8"/>
    <p:sldId id="297" r:id="rId9"/>
    <p:sldId id="266" r:id="rId10"/>
    <p:sldId id="275" r:id="rId11"/>
    <p:sldId id="276" r:id="rId12"/>
    <p:sldId id="269" r:id="rId13"/>
    <p:sldId id="268" r:id="rId14"/>
    <p:sldId id="278" r:id="rId15"/>
    <p:sldId id="279" r:id="rId16"/>
    <p:sldId id="281" r:id="rId17"/>
    <p:sldId id="282" r:id="rId18"/>
    <p:sldId id="285" r:id="rId19"/>
    <p:sldId id="280" r:id="rId20"/>
    <p:sldId id="286" r:id="rId21"/>
    <p:sldId id="287" r:id="rId22"/>
    <p:sldId id="289" r:id="rId23"/>
    <p:sldId id="290" r:id="rId24"/>
    <p:sldId id="291" r:id="rId25"/>
    <p:sldId id="292" r:id="rId26"/>
    <p:sldId id="293" r:id="rId27"/>
    <p:sldId id="294" r:id="rId28"/>
    <p:sldId id="295" r:id="rId29"/>
    <p:sldId id="299"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a:t>
            </a:r>
            <a:r>
              <a:rPr lang="zh-CN" altLang="en-US"/>
              <a:t>bsolute-discounting</a:t>
            </a:r>
            <a:r>
              <a:rPr lang="en-US" altLang="zh-CN"/>
              <a:t> </a:t>
            </a:r>
            <a:r>
              <a:rPr lang="zh-CN" altLang="en-US"/>
              <a:t>绝对值减法</a:t>
            </a:r>
            <a:endParaRPr lang="zh-CN" altLang="en-US"/>
          </a:p>
          <a:p>
            <a:endParaRPr lang="zh-CN" altLang="en-US"/>
          </a:p>
          <a:p>
            <a:r>
              <a:rPr lang="zh-CN" altLang="en-US"/>
              <a:t>减去一个固定的值D来建立高阶分布</a:t>
            </a:r>
            <a:endParaRPr lang="zh-CN" altLang="en-US"/>
          </a:p>
          <a:p>
            <a:br>
              <a:rPr lang="zh-CN" altLang="en-US"/>
            </a:br>
            <a:r>
              <a:rPr lang="zh-CN" altLang="en-US"/>
              <a:t>统计频数，调整，打折表，伪概率，回退权值，插值</a:t>
            </a:r>
            <a:endParaRPr lang="zh-CN" altLang="en-US"/>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对于一个最大长度为 4 的序列的搜索过程，生成某个单词序列的过程实际上就是访问解空</a:t>
            </a:r>
            <a:endParaRPr lang="zh-CN" altLang="en-US"/>
          </a:p>
          <a:p>
            <a:r>
              <a:rPr lang="zh-CN" altLang="en-US"/>
              <a:t>间树中从根节点 &lt;sos&gt; 开始一直到叶子节点 &lt;eos&gt; 结束的某条路径，而这条的路径</a:t>
            </a:r>
            <a:endParaRPr lang="zh-CN" altLang="en-US"/>
          </a:p>
          <a:p>
            <a:r>
              <a:rPr lang="zh-CN" altLang="en-US"/>
              <a:t>上节点按顺序组成了一段独特的单词序列。此时对所有可能单词序列的枚举就变成</a:t>
            </a:r>
            <a:r>
              <a:rPr lang="zh-CN" altLang="en-US"/>
              <a:t>了对解空间树的遍历。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在路径长度有限的情况下，权重和最大的路径上每个节点的权重也会比较大，先尝试分数较大的单词可以让系统更快</a:t>
            </a:r>
            <a:endParaRPr lang="zh-CN" altLang="en-US"/>
          </a:p>
          <a:p>
            <a:r>
              <a:rPr lang="zh-CN" altLang="en-US">
                <a:sym typeface="+mn-ea"/>
              </a:rPr>
              <a:t>地找到最优解，这是对深度优先搜索的一个自然的扩展。</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在路径长度有限的情况下，权重和最大的路径上每个节点的权重也会比较大，先尝试分数较大的单词可以让系统更快</a:t>
            </a:r>
            <a:endParaRPr lang="zh-CN" altLang="en-US"/>
          </a:p>
          <a:p>
            <a:r>
              <a:rPr lang="zh-CN" altLang="en-US">
                <a:sym typeface="+mn-ea"/>
              </a:rPr>
              <a:t>地找到最优解，这是对深度优先搜索的一个自然的扩展。</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在路径长度有限的情况下，权重和最大的路径上每个节点的权重也会比较大，先尝试分数较大的单词可以让系统更快</a:t>
            </a:r>
            <a:endParaRPr lang="zh-CN" altLang="en-US"/>
          </a:p>
          <a:p>
            <a:r>
              <a:rPr lang="zh-CN" altLang="en-US">
                <a:sym typeface="+mn-ea"/>
              </a:rPr>
              <a:t>地找到最优解，这是对深度优先搜索的一个自然的扩展。</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97050" y="1678305"/>
            <a:ext cx="8777605" cy="1014730"/>
          </a:xfrm>
          <a:prstGeom prst="rect">
            <a:avLst/>
          </a:prstGeom>
          <a:noFill/>
        </p:spPr>
        <p:txBody>
          <a:bodyPr wrap="square" rtlCol="0">
            <a:spAutoFit/>
          </a:bodyPr>
          <a:p>
            <a:pPr algn="dist"/>
            <a:r>
              <a:rPr lang="zh-CN" altLang="en-US" sz="6000" b="1">
                <a:latin typeface="Times New Roman" panose="02020603050405020304" charset="0"/>
              </a:rPr>
              <a:t>统计语言建模基础</a:t>
            </a:r>
            <a:endParaRPr lang="zh-CN" altLang="en-US" sz="6000" b="1">
              <a:latin typeface="Times New Roman" panose="02020603050405020304" charset="0"/>
            </a:endParaRPr>
          </a:p>
        </p:txBody>
      </p:sp>
      <p:sp>
        <p:nvSpPr>
          <p:cNvPr id="5" name="文本框 4"/>
          <p:cNvSpPr txBox="1"/>
          <p:nvPr/>
        </p:nvSpPr>
        <p:spPr>
          <a:xfrm>
            <a:off x="3517900" y="4645660"/>
            <a:ext cx="5354320" cy="829945"/>
          </a:xfrm>
          <a:prstGeom prst="rect">
            <a:avLst/>
          </a:prstGeom>
          <a:noFill/>
        </p:spPr>
        <p:txBody>
          <a:bodyPr wrap="square" rtlCol="0">
            <a:spAutoFit/>
          </a:bodyPr>
          <a:p>
            <a:pPr algn="ctr"/>
            <a:endParaRPr lang="zh-CN" altLang="en-US" sz="2400" b="1">
              <a:latin typeface="Times New Roman" panose="02020603050405020304" charset="0"/>
              <a:cs typeface="Times New Roman" panose="02020603050405020304" charset="0"/>
            </a:endParaRPr>
          </a:p>
          <a:p>
            <a:pPr algn="ctr"/>
            <a:r>
              <a:rPr lang="en-US" altLang="zh-CN" sz="2400" b="1">
                <a:latin typeface="Times New Roman" panose="02020603050405020304" charset="0"/>
                <a:cs typeface="Times New Roman" panose="02020603050405020304" charset="0"/>
              </a:rPr>
              <a:t>202207</a:t>
            </a:r>
            <a:endParaRPr lang="en-US" altLang="zh-CN" sz="24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n-gram </a:t>
            </a:r>
            <a:r>
              <a:rPr lang="zh-CN" altLang="en-US" sz="2000" b="1">
                <a:solidFill>
                  <a:schemeClr val="tx1"/>
                </a:solidFill>
                <a:latin typeface="Times New Roman" panose="02020603050405020304" charset="0"/>
                <a:ea typeface="微软雅黑" panose="020B0503020204020204" charset="-122"/>
                <a:cs typeface="Times New Roman" panose="02020603050405020304" charset="0"/>
              </a:rPr>
              <a:t>语言模型</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参数估计</a:t>
            </a:r>
            <a:endParaRPr lang="zh-CN" altLang="en-US" sz="2000" b="1">
              <a:solidFill>
                <a:schemeClr val="tx1"/>
              </a:solidFill>
              <a:latin typeface="Times New Roman" panose="02020603050405020304" charset="0"/>
              <a:ea typeface="微软雅黑" panose="020B0503020204020204" charset="-122"/>
              <a:cs typeface="Times New Roman" panose="02020603050405020304" charset="0"/>
            </a:endParaRPr>
          </a:p>
        </p:txBody>
      </p:sp>
      <p:sp>
        <p:nvSpPr>
          <p:cNvPr id="6" name="文本框 5"/>
          <p:cNvSpPr txBox="1"/>
          <p:nvPr/>
        </p:nvSpPr>
        <p:spPr>
          <a:xfrm>
            <a:off x="697865" y="1149985"/>
            <a:ext cx="1108519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对于 n­gram 语言模型，每个 </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P(w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m-n+1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a:t>
            </a:r>
            <a:r>
              <a:rPr lang="zh-CN" altLang="en-US" sz="2000">
                <a:latin typeface="Times New Roman" panose="02020603050405020304" charset="0"/>
                <a:ea typeface="微软雅黑" panose="020B0503020204020204" charset="-122"/>
                <a:cs typeface="Times New Roman" panose="02020603050405020304" charset="0"/>
              </a:rPr>
              <a:t> 都可以被看作是模型的参数。而 n­gram 语言模型的一个核心任务是估计这些参数的值，即</a:t>
            </a:r>
            <a:r>
              <a:rPr lang="zh-CN" altLang="en-US" sz="2000" b="1">
                <a:latin typeface="Times New Roman" panose="02020603050405020304" charset="0"/>
                <a:ea typeface="微软雅黑" panose="020B0503020204020204" charset="-122"/>
                <a:cs typeface="Times New Roman" panose="02020603050405020304" charset="0"/>
              </a:rPr>
              <a:t>参数估计</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8" name="文本框 7"/>
          <p:cNvSpPr txBox="1"/>
          <p:nvPr/>
        </p:nvSpPr>
        <p:spPr>
          <a:xfrm>
            <a:off x="697865" y="2198370"/>
            <a:ext cx="1119314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训练：给定一定数量的句子，统计每个 n­gram 出现的频次，并利用公式得到每个参数</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P(w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m-n+1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a:t>
            </a:r>
            <a:r>
              <a:rPr lang="zh-CN" altLang="en-US" sz="2000">
                <a:latin typeface="Times New Roman" panose="02020603050405020304" charset="0"/>
                <a:ea typeface="微软雅黑" panose="020B0503020204020204" charset="-122"/>
                <a:cs typeface="Times New Roman" panose="02020603050405020304" charset="0"/>
              </a:rPr>
              <a:t>的值。</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4" name="文本框 3"/>
          <p:cNvSpPr txBox="1"/>
          <p:nvPr/>
        </p:nvSpPr>
        <p:spPr>
          <a:xfrm>
            <a:off x="697865" y="3341370"/>
            <a:ext cx="10792460" cy="163004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那么，如何计算其中的每一项条件概率 </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P(w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m-n+1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a:t>
            </a:r>
            <a:r>
              <a:rPr lang="zh-CN" altLang="en-US" sz="2000">
                <a:latin typeface="Times New Roman" panose="02020603050405020304" charset="0"/>
                <a:ea typeface="微软雅黑" panose="020B0503020204020204" charset="-122"/>
                <a:cs typeface="Times New Roman" panose="02020603050405020304" charset="0"/>
              </a:rPr>
              <a:t>呢？答案是极大似然估计，实际就是</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Count</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a:p>
            <a:pPr marL="285750" indent="-285750">
              <a:lnSpc>
                <a:spcPct val="125000"/>
              </a:lnSpc>
              <a:spcBef>
                <a:spcPts val="0"/>
              </a:spcBef>
              <a:spcAft>
                <a:spcPts val="0"/>
              </a:spcAft>
              <a:buFont typeface="Arial" panose="020B0604020202020204" pitchFamily="34" charset="0"/>
              <a:buChar char="•"/>
            </a:pPr>
            <a:r>
              <a:rPr lang="zh-CN" altLang="en-US" sz="2000">
                <a:latin typeface="Times New Roman" panose="02020603050405020304" charset="0"/>
                <a:ea typeface="微软雅黑" panose="020B0503020204020204" charset="-122"/>
                <a:cs typeface="Times New Roman" panose="02020603050405020304" charset="0"/>
              </a:rPr>
              <a:t>根据大数定理，只要统计量足够，相对频度就等于概率。</a:t>
            </a:r>
            <a:endParaRPr lang="zh-CN" altLang="en-US" sz="2000">
              <a:latin typeface="Times New Roman" panose="02020603050405020304" charset="0"/>
              <a:ea typeface="微软雅黑" panose="020B0503020204020204" charset="-122"/>
              <a:cs typeface="Times New Roman" panose="02020603050405020304" charset="0"/>
            </a:endParaRPr>
          </a:p>
          <a:p>
            <a:pPr marL="285750" indent="-285750">
              <a:lnSpc>
                <a:spcPct val="125000"/>
              </a:lnSpc>
              <a:spcBef>
                <a:spcPts val="0"/>
              </a:spcBef>
              <a:spcAft>
                <a:spcPts val="0"/>
              </a:spcAft>
              <a:buFont typeface="Arial" panose="020B0604020202020204" pitchFamily="34" charset="0"/>
              <a:buChar char="•"/>
            </a:pPr>
            <a:r>
              <a:rPr lang="zh-CN" altLang="en-US" sz="2000">
                <a:latin typeface="Times New Roman" panose="02020603050405020304" charset="0"/>
                <a:ea typeface="微软雅黑" panose="020B0503020204020204" charset="-122"/>
                <a:cs typeface="Times New Roman" panose="02020603050405020304" charset="0"/>
              </a:rPr>
              <a:t>通常用相对频率作为概率的估计值。这种估计概率值的方法称为</a:t>
            </a:r>
            <a:r>
              <a:rPr lang="zh-CN" altLang="en-US" sz="2000" b="1">
                <a:latin typeface="Times New Roman" panose="02020603050405020304" charset="0"/>
                <a:ea typeface="微软雅黑" panose="020B0503020204020204" charset="-122"/>
                <a:cs typeface="Times New Roman" panose="02020603050405020304" charset="0"/>
              </a:rPr>
              <a:t>最大似然估计</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en-US" altLang="zh-CN" sz="2000" b="1">
                <a:latin typeface="Times New Roman" panose="02020603050405020304" charset="0"/>
                <a:ea typeface="微软雅黑" panose="020B0503020204020204" charset="-122"/>
                <a:cs typeface="Times New Roman" panose="02020603050405020304" charset="0"/>
                <a:sym typeface="+mn-ea"/>
              </a:rPr>
              <a:t>n-gram </a:t>
            </a:r>
            <a:r>
              <a:rPr lang="zh-CN" altLang="en-US" sz="2000" b="1">
                <a:latin typeface="Times New Roman" panose="02020603050405020304" charset="0"/>
                <a:ea typeface="微软雅黑" panose="020B0503020204020204" charset="-122"/>
                <a:cs typeface="Times New Roman" panose="02020603050405020304" charset="0"/>
                <a:sym typeface="+mn-ea"/>
              </a:rPr>
              <a:t>语言模型</a:t>
            </a:r>
            <a:r>
              <a:rPr lang="en-US" altLang="zh-CN" sz="2000" b="1">
                <a:latin typeface="Times New Roman" panose="02020603050405020304" charset="0"/>
                <a:ea typeface="微软雅黑" panose="020B0503020204020204" charset="-122"/>
                <a:cs typeface="Times New Roman" panose="02020603050405020304" charset="0"/>
                <a:sym typeface="+mn-ea"/>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参数估计</a:t>
            </a:r>
            <a:endParaRPr lang="zh-CN" altLang="en-US" sz="2000" b="1"/>
          </a:p>
        </p:txBody>
      </p:sp>
      <p:sp>
        <p:nvSpPr>
          <p:cNvPr id="4" name="文本框 3"/>
          <p:cNvSpPr txBox="1"/>
          <p:nvPr/>
        </p:nvSpPr>
        <p:spPr>
          <a:xfrm>
            <a:off x="666750" y="1326515"/>
            <a:ext cx="4935220" cy="398780"/>
          </a:xfrm>
          <a:prstGeom prst="rect">
            <a:avLst/>
          </a:prstGeom>
          <a:noFill/>
        </p:spPr>
        <p:txBody>
          <a:bodyPr wrap="square" rtlCol="0">
            <a:spAutoFit/>
          </a:bodyPr>
          <a:p>
            <a:r>
              <a:rPr lang="zh-CN" altLang="en-US" sz="2000"/>
              <a:t>那么，如何计算 </a:t>
            </a:r>
            <a:r>
              <a:rPr lang="en-US" altLang="zh-CN" sz="2000" b="1">
                <a:solidFill>
                  <a:srgbClr val="FF0000"/>
                </a:solidFill>
                <a:sym typeface="+mn-ea"/>
              </a:rPr>
              <a:t>P(w</a:t>
            </a:r>
            <a:r>
              <a:rPr lang="en-US" altLang="zh-CN" sz="2000" b="1" baseline="-25000">
                <a:solidFill>
                  <a:srgbClr val="FF0000"/>
                </a:solidFill>
                <a:sym typeface="+mn-ea"/>
              </a:rPr>
              <a:t>m</a:t>
            </a:r>
            <a:r>
              <a:rPr lang="en-US" altLang="zh-CN" sz="2000" b="1">
                <a:solidFill>
                  <a:srgbClr val="FF0000"/>
                </a:solidFill>
                <a:sym typeface="+mn-ea"/>
              </a:rPr>
              <a:t>|w</a:t>
            </a:r>
            <a:r>
              <a:rPr lang="en-US" altLang="zh-CN" sz="2000" b="1" baseline="-25000">
                <a:solidFill>
                  <a:srgbClr val="FF0000"/>
                </a:solidFill>
                <a:sym typeface="+mn-ea"/>
              </a:rPr>
              <a:t>m-n+1</a:t>
            </a:r>
            <a:r>
              <a:rPr lang="en-US" altLang="zh-CN" sz="2000" b="1">
                <a:solidFill>
                  <a:srgbClr val="FF0000"/>
                </a:solidFill>
                <a:sym typeface="+mn-ea"/>
              </a:rPr>
              <a:t>...w</a:t>
            </a:r>
            <a:r>
              <a:rPr lang="en-US" altLang="zh-CN" sz="2000" b="1" baseline="-25000">
                <a:solidFill>
                  <a:srgbClr val="FF0000"/>
                </a:solidFill>
                <a:sym typeface="+mn-ea"/>
              </a:rPr>
              <a:t>m-1</a:t>
            </a:r>
            <a:r>
              <a:rPr lang="en-US" altLang="zh-CN" sz="2000" b="1">
                <a:solidFill>
                  <a:srgbClr val="FF0000"/>
                </a:solidFill>
                <a:sym typeface="+mn-ea"/>
              </a:rPr>
              <a:t>) </a:t>
            </a:r>
            <a:r>
              <a:rPr lang="zh-CN" altLang="en-US" sz="2000"/>
              <a:t>呢？</a:t>
            </a:r>
            <a:endParaRPr lang="zh-CN" altLang="en-US" sz="2000"/>
          </a:p>
        </p:txBody>
      </p:sp>
      <p:sp>
        <p:nvSpPr>
          <p:cNvPr id="5" name="文本框 4"/>
          <p:cNvSpPr txBox="1"/>
          <p:nvPr/>
        </p:nvSpPr>
        <p:spPr>
          <a:xfrm>
            <a:off x="666750" y="1929130"/>
            <a:ext cx="11127740" cy="398780"/>
          </a:xfrm>
          <a:prstGeom prst="rect">
            <a:avLst/>
          </a:prstGeom>
          <a:noFill/>
        </p:spPr>
        <p:txBody>
          <a:bodyPr wrap="square" rtlCol="0">
            <a:spAutoFit/>
          </a:bodyPr>
          <a:p>
            <a:r>
              <a:rPr lang="zh-CN" altLang="en-US" sz="2000" b="1"/>
              <a:t>基于频次的方法，直接利用词序列在训练数据中出现的频次计算出</a:t>
            </a:r>
            <a:r>
              <a:rPr lang="en-US" altLang="zh-CN" sz="2000" b="1">
                <a:solidFill>
                  <a:srgbClr val="FF0000"/>
                </a:solidFill>
                <a:sym typeface="+mn-ea"/>
              </a:rPr>
              <a:t>P(w</a:t>
            </a:r>
            <a:r>
              <a:rPr lang="en-US" altLang="zh-CN" sz="2000" b="1" baseline="-25000">
                <a:solidFill>
                  <a:srgbClr val="FF0000"/>
                </a:solidFill>
                <a:sym typeface="+mn-ea"/>
              </a:rPr>
              <a:t>m</a:t>
            </a:r>
            <a:r>
              <a:rPr lang="en-US" altLang="zh-CN" sz="2000" b="1">
                <a:solidFill>
                  <a:srgbClr val="FF0000"/>
                </a:solidFill>
                <a:sym typeface="+mn-ea"/>
              </a:rPr>
              <a:t>|w</a:t>
            </a:r>
            <a:r>
              <a:rPr lang="en-US" altLang="zh-CN" sz="2000" b="1" baseline="-25000">
                <a:solidFill>
                  <a:srgbClr val="FF0000"/>
                </a:solidFill>
                <a:sym typeface="+mn-ea"/>
              </a:rPr>
              <a:t>m-n+1</a:t>
            </a:r>
            <a:r>
              <a:rPr lang="en-US" altLang="zh-CN" sz="2000" b="1">
                <a:solidFill>
                  <a:srgbClr val="FF0000"/>
                </a:solidFill>
                <a:sym typeface="+mn-ea"/>
              </a:rPr>
              <a:t>...w</a:t>
            </a:r>
            <a:r>
              <a:rPr lang="en-US" altLang="zh-CN" sz="2000" b="1" baseline="-25000">
                <a:solidFill>
                  <a:srgbClr val="FF0000"/>
                </a:solidFill>
                <a:sym typeface="+mn-ea"/>
              </a:rPr>
              <a:t>m-1</a:t>
            </a:r>
            <a:r>
              <a:rPr lang="en-US" altLang="zh-CN" sz="2000" b="1">
                <a:solidFill>
                  <a:srgbClr val="FF0000"/>
                </a:solidFill>
                <a:sym typeface="+mn-ea"/>
              </a:rPr>
              <a:t>)</a:t>
            </a:r>
            <a:r>
              <a:rPr lang="zh-CN" altLang="en-US" sz="2000" b="1">
                <a:solidFill>
                  <a:srgbClr val="FF0000"/>
                </a:solidFill>
                <a:sym typeface="+mn-ea"/>
              </a:rPr>
              <a:t>：</a:t>
            </a:r>
            <a:endParaRPr lang="zh-CN" altLang="en-US" sz="2000" b="1">
              <a:solidFill>
                <a:srgbClr val="FF0000"/>
              </a:solidFill>
              <a:sym typeface="+mn-ea"/>
            </a:endParaRPr>
          </a:p>
        </p:txBody>
      </p:sp>
      <p:pic>
        <p:nvPicPr>
          <p:cNvPr id="7" name="图片 6"/>
          <p:cNvPicPr>
            <a:picLocks noChangeAspect="1"/>
          </p:cNvPicPr>
          <p:nvPr/>
        </p:nvPicPr>
        <p:blipFill>
          <a:blip r:embed="rId1"/>
          <a:stretch>
            <a:fillRect/>
          </a:stretch>
        </p:blipFill>
        <p:spPr>
          <a:xfrm>
            <a:off x="2915920" y="2338070"/>
            <a:ext cx="6063615" cy="955040"/>
          </a:xfrm>
          <a:prstGeom prst="rect">
            <a:avLst/>
          </a:prstGeom>
        </p:spPr>
      </p:pic>
      <p:sp>
        <p:nvSpPr>
          <p:cNvPr id="6" name="文本框 5"/>
          <p:cNvSpPr txBox="1"/>
          <p:nvPr/>
        </p:nvSpPr>
        <p:spPr>
          <a:xfrm>
            <a:off x="783590" y="5266055"/>
            <a:ext cx="10893425" cy="398780"/>
          </a:xfrm>
          <a:prstGeom prst="rect">
            <a:avLst/>
          </a:prstGeom>
          <a:noFill/>
        </p:spPr>
        <p:txBody>
          <a:bodyPr wrap="square" rtlCol="0">
            <a:spAutoFit/>
          </a:bodyPr>
          <a:p>
            <a:r>
              <a:rPr lang="en-US" altLang="zh-CN" sz="2000" b="1">
                <a:solidFill>
                  <a:schemeClr val="tx1"/>
                </a:solidFill>
              </a:rPr>
              <a:t>P(</a:t>
            </a:r>
            <a:r>
              <a:rPr lang="zh-CN" altLang="en-US" sz="2000" b="1">
                <a:solidFill>
                  <a:schemeClr val="tx1"/>
                </a:solidFill>
              </a:rPr>
              <a:t>们</a:t>
            </a:r>
            <a:r>
              <a:rPr lang="en-US" altLang="zh-CN" sz="2000" b="1">
                <a:solidFill>
                  <a:schemeClr val="tx1"/>
                </a:solidFill>
              </a:rPr>
              <a:t>|</a:t>
            </a:r>
            <a:r>
              <a:rPr lang="zh-CN" altLang="en-US" sz="2000" b="1">
                <a:solidFill>
                  <a:schemeClr val="tx1"/>
                </a:solidFill>
              </a:rPr>
              <a:t>我</a:t>
            </a:r>
            <a:r>
              <a:rPr lang="en-US" altLang="zh-CN" sz="2000" b="1">
                <a:solidFill>
                  <a:schemeClr val="tx1"/>
                </a:solidFill>
              </a:rPr>
              <a:t>)</a:t>
            </a:r>
            <a:r>
              <a:rPr lang="en-US" altLang="zh-CN" sz="2000" b="1">
                <a:solidFill>
                  <a:srgbClr val="FF0000"/>
                </a:solidFill>
              </a:rPr>
              <a:t>  </a:t>
            </a:r>
            <a:r>
              <a:rPr lang="en-US" altLang="zh-CN" sz="2000" b="1">
                <a:solidFill>
                  <a:schemeClr val="tx1"/>
                </a:solidFill>
              </a:rPr>
              <a:t>=</a:t>
            </a:r>
            <a:r>
              <a:rPr lang="en-US" altLang="zh-CN" sz="2000" b="1">
                <a:solidFill>
                  <a:srgbClr val="FF0000"/>
                </a:solidFill>
              </a:rPr>
              <a:t> C(</a:t>
            </a:r>
            <a:r>
              <a:rPr lang="zh-CN" altLang="en-US" sz="2000" b="1">
                <a:solidFill>
                  <a:srgbClr val="FF0000"/>
                </a:solidFill>
              </a:rPr>
              <a:t>我们</a:t>
            </a:r>
            <a:r>
              <a:rPr lang="en-US" altLang="zh-CN" sz="2000" b="1">
                <a:solidFill>
                  <a:srgbClr val="FF0000"/>
                </a:solidFill>
              </a:rPr>
              <a:t>)/C(</a:t>
            </a:r>
            <a:r>
              <a:rPr lang="zh-CN" altLang="en-US" sz="2000" b="1">
                <a:solidFill>
                  <a:srgbClr val="FF0000"/>
                </a:solidFill>
              </a:rPr>
              <a:t>我</a:t>
            </a:r>
            <a:r>
              <a:rPr lang="en-US" altLang="zh-CN" sz="2000" b="1">
                <a:solidFill>
                  <a:srgbClr val="FF0000"/>
                </a:solidFill>
              </a:rPr>
              <a:t>) </a:t>
            </a:r>
            <a:r>
              <a:rPr lang="en-US" altLang="zh-CN" sz="2000" b="1">
                <a:solidFill>
                  <a:schemeClr val="tx1"/>
                </a:solidFill>
              </a:rPr>
              <a:t>=</a:t>
            </a:r>
            <a:r>
              <a:rPr lang="en-US" altLang="zh-CN" sz="2000" b="1">
                <a:solidFill>
                  <a:srgbClr val="FF0000"/>
                </a:solidFill>
              </a:rPr>
              <a:t> 10/(10+2+2+1+1+1+5) = 10/22 </a:t>
            </a:r>
            <a:r>
              <a:rPr lang="en-US" altLang="zh-CN" b="1">
                <a:solidFill>
                  <a:srgbClr val="FF0000"/>
                </a:solidFill>
                <a:sym typeface="+mn-ea"/>
              </a:rPr>
              <a:t> </a:t>
            </a:r>
            <a:endParaRPr lang="en-US" altLang="zh-CN" b="1">
              <a:solidFill>
                <a:srgbClr val="FF0000"/>
              </a:solidFill>
            </a:endParaRPr>
          </a:p>
        </p:txBody>
      </p:sp>
      <p:sp>
        <p:nvSpPr>
          <p:cNvPr id="8" name="文本框 7"/>
          <p:cNvSpPr txBox="1"/>
          <p:nvPr/>
        </p:nvSpPr>
        <p:spPr>
          <a:xfrm>
            <a:off x="783590" y="4177665"/>
            <a:ext cx="9926320" cy="398780"/>
          </a:xfrm>
          <a:prstGeom prst="rect">
            <a:avLst/>
          </a:prstGeom>
          <a:noFill/>
        </p:spPr>
        <p:txBody>
          <a:bodyPr wrap="square" rtlCol="0">
            <a:spAutoFit/>
          </a:bodyPr>
          <a:p>
            <a:r>
              <a:rPr lang="en-US" altLang="zh-CN" sz="2000"/>
              <a:t>V = {</a:t>
            </a:r>
            <a:r>
              <a:rPr lang="zh-CN" altLang="en-US" sz="2000" b="1">
                <a:solidFill>
                  <a:srgbClr val="FF0000"/>
                </a:solidFill>
              </a:rPr>
              <a:t>我们</a:t>
            </a:r>
            <a:r>
              <a:rPr lang="en-US" altLang="zh-CN" sz="2000"/>
              <a:t>=10</a:t>
            </a:r>
            <a:r>
              <a:rPr lang="zh-CN" altLang="en-US" sz="2000"/>
              <a:t>、</a:t>
            </a:r>
            <a:r>
              <a:rPr lang="zh-CN" altLang="en-US" sz="2000" b="1">
                <a:solidFill>
                  <a:srgbClr val="FF0000"/>
                </a:solidFill>
              </a:rPr>
              <a:t>我</a:t>
            </a:r>
            <a:r>
              <a:rPr lang="zh-CN" altLang="en-US" sz="2000"/>
              <a:t>的</a:t>
            </a:r>
            <a:r>
              <a:rPr lang="en-US" altLang="zh-CN" sz="2000"/>
              <a:t>=2</a:t>
            </a:r>
            <a:r>
              <a:rPr lang="zh-CN" altLang="en-US" sz="2000"/>
              <a:t>、</a:t>
            </a:r>
            <a:r>
              <a:rPr lang="zh-CN" altLang="en-US" sz="2000" b="1">
                <a:solidFill>
                  <a:srgbClr val="FF0000"/>
                </a:solidFill>
              </a:rPr>
              <a:t>我</a:t>
            </a:r>
            <a:r>
              <a:rPr lang="zh-CN" altLang="en-US" sz="2000"/>
              <a:t>家</a:t>
            </a:r>
            <a:r>
              <a:rPr lang="en-US" altLang="zh-CN" sz="2000"/>
              <a:t>=2</a:t>
            </a:r>
            <a:r>
              <a:rPr lang="zh-CN" altLang="en-US" sz="2000"/>
              <a:t>、</a:t>
            </a:r>
            <a:r>
              <a:rPr lang="zh-CN" altLang="en-US" sz="2000" b="1">
                <a:solidFill>
                  <a:srgbClr val="FF0000"/>
                </a:solidFill>
              </a:rPr>
              <a:t>我</a:t>
            </a:r>
            <a:r>
              <a:rPr lang="zh-CN" altLang="en-US" sz="2000"/>
              <a:t>爱</a:t>
            </a:r>
            <a:r>
              <a:rPr lang="en-US" altLang="zh-CN" sz="2000"/>
              <a:t>=1</a:t>
            </a:r>
            <a:r>
              <a:rPr lang="zh-CN" altLang="en-US" sz="2000"/>
              <a:t>、</a:t>
            </a:r>
            <a:r>
              <a:rPr lang="zh-CN" altLang="en-US" sz="2000" b="1">
                <a:solidFill>
                  <a:srgbClr val="FF0000"/>
                </a:solidFill>
              </a:rPr>
              <a:t>我</a:t>
            </a:r>
            <a:r>
              <a:rPr lang="zh-CN" altLang="en-US" sz="2000"/>
              <a:t>想</a:t>
            </a:r>
            <a:r>
              <a:rPr lang="en-US" altLang="zh-CN" sz="2000"/>
              <a:t>=1</a:t>
            </a:r>
            <a:r>
              <a:rPr lang="zh-CN" altLang="en-US" sz="2000"/>
              <a:t>、</a:t>
            </a:r>
            <a:r>
              <a:rPr lang="zh-CN" altLang="en-US" sz="2000" b="1">
                <a:solidFill>
                  <a:srgbClr val="FF0000"/>
                </a:solidFill>
              </a:rPr>
              <a:t>我</a:t>
            </a:r>
            <a:r>
              <a:rPr lang="zh-CN" altLang="en-US" sz="2000"/>
              <a:t>要</a:t>
            </a:r>
            <a:r>
              <a:rPr lang="en-US" altLang="zh-CN" sz="2000"/>
              <a:t>=5 }</a:t>
            </a:r>
            <a:endParaRPr lang="en-US" altLang="zh-CN" sz="2000"/>
          </a:p>
        </p:txBody>
      </p:sp>
      <p:sp>
        <p:nvSpPr>
          <p:cNvPr id="9" name="文本框 8"/>
          <p:cNvSpPr txBox="1"/>
          <p:nvPr/>
        </p:nvSpPr>
        <p:spPr>
          <a:xfrm>
            <a:off x="783590" y="3618230"/>
            <a:ext cx="2698115" cy="398780"/>
          </a:xfrm>
          <a:prstGeom prst="rect">
            <a:avLst/>
          </a:prstGeom>
          <a:noFill/>
        </p:spPr>
        <p:txBody>
          <a:bodyPr wrap="square" rtlCol="0">
            <a:spAutoFit/>
          </a:bodyPr>
          <a:p>
            <a:r>
              <a:rPr lang="zh-CN" altLang="en-US" sz="2000" b="1"/>
              <a:t>例子：</a:t>
            </a:r>
            <a:endParaRPr lang="zh-CN" altLang="en-US" sz="2000" b="1"/>
          </a:p>
        </p:txBody>
      </p:sp>
      <p:sp>
        <p:nvSpPr>
          <p:cNvPr id="10" name="文本框 9"/>
          <p:cNvSpPr txBox="1"/>
          <p:nvPr/>
        </p:nvSpPr>
        <p:spPr>
          <a:xfrm>
            <a:off x="783590" y="4737100"/>
            <a:ext cx="7840980" cy="368300"/>
          </a:xfrm>
          <a:prstGeom prst="rect">
            <a:avLst/>
          </a:prstGeom>
          <a:noFill/>
        </p:spPr>
        <p:txBody>
          <a:bodyPr wrap="square" rtlCol="0">
            <a:spAutoFit/>
          </a:bodyPr>
          <a:p>
            <a:r>
              <a:rPr lang="en-US" altLang="zh-CN" b="1">
                <a:sym typeface="+mn-ea"/>
              </a:rPr>
              <a:t>P(</a:t>
            </a:r>
            <a:r>
              <a:rPr lang="zh-CN" altLang="en-US" b="1">
                <a:sym typeface="+mn-ea"/>
              </a:rPr>
              <a:t>们</a:t>
            </a:r>
            <a:r>
              <a:rPr lang="en-US" altLang="zh-CN" b="1">
                <a:sym typeface="+mn-ea"/>
              </a:rPr>
              <a:t>|</a:t>
            </a:r>
            <a:r>
              <a:rPr lang="zh-CN" altLang="en-US" b="1">
                <a:sym typeface="+mn-ea"/>
              </a:rPr>
              <a:t>我</a:t>
            </a:r>
            <a:r>
              <a:rPr lang="en-US" altLang="zh-CN" b="1">
                <a:sym typeface="+mn-ea"/>
              </a:rPr>
              <a:t>)</a:t>
            </a:r>
            <a:r>
              <a:rPr lang="en-US" altLang="zh-CN" b="1">
                <a:solidFill>
                  <a:srgbClr val="FF0000"/>
                </a:solidFill>
                <a:sym typeface="+mn-ea"/>
              </a:rPr>
              <a:t>  </a:t>
            </a:r>
            <a:r>
              <a:rPr lang="en-US" altLang="zh-CN" b="1">
                <a:sym typeface="+mn-ea"/>
              </a:rPr>
              <a:t>=   </a:t>
            </a:r>
            <a:r>
              <a:rPr lang="zh-CN" altLang="en-US" b="1">
                <a:sym typeface="+mn-ea"/>
              </a:rPr>
              <a:t>？</a:t>
            </a:r>
            <a:endParaRPr lang="zh-CN" altLang="en-US"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9" grpId="1"/>
      <p:bldP spid="8" grpId="1"/>
      <p:bldP spid="10"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n-gram </a:t>
            </a:r>
            <a:r>
              <a:rPr lang="zh-CN" altLang="en-US" sz="2000" b="1">
                <a:solidFill>
                  <a:schemeClr val="tx1"/>
                </a:solidFill>
                <a:latin typeface="Times New Roman" panose="02020603050405020304" charset="0"/>
                <a:ea typeface="微软雅黑" panose="020B0503020204020204" charset="-122"/>
                <a:cs typeface="Times New Roman" panose="02020603050405020304" charset="0"/>
              </a:rPr>
              <a:t>语言模型</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平滑算法</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endParaRPr>
          </a:p>
        </p:txBody>
      </p:sp>
      <p:sp>
        <p:nvSpPr>
          <p:cNvPr id="5" name="文本框 4"/>
          <p:cNvSpPr txBox="1"/>
          <p:nvPr/>
        </p:nvSpPr>
        <p:spPr>
          <a:xfrm>
            <a:off x="784225" y="1160145"/>
            <a:ext cx="10871835" cy="2784475"/>
          </a:xfrm>
          <a:prstGeom prst="rect">
            <a:avLst/>
          </a:prstGeom>
          <a:noFill/>
        </p:spPr>
        <p:txBody>
          <a:bodyPr wrap="square" rtlCol="0" anchor="t">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N-gram的N越大，模型 Perplexity 越小，表示模型效果越好。这在直观意义上是说得通的，毕竟依赖的词越多，我们获得的信息量越多，对未来的预测就越准确。然而，语言是有极强的创造性的，当N变大时，更容易出现这样的状况：某些n-gram从未出现过，这就是稀疏问题。</a:t>
            </a: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zh-CN" altLang="en-US" sz="2000">
                <a:latin typeface="Times New Roman" panose="02020603050405020304" charset="0"/>
                <a:ea typeface="微软雅黑" panose="020B0503020204020204" charset="-122"/>
                <a:cs typeface="Times New Roman" panose="02020603050405020304" charset="0"/>
              </a:rPr>
              <a:t> </a:t>
            </a:r>
            <a:r>
              <a:rPr lang="en-US" altLang="zh-CN" sz="2000">
                <a:latin typeface="Times New Roman" panose="02020603050405020304" charset="0"/>
                <a:ea typeface="微软雅黑" panose="020B0503020204020204" charset="-122"/>
                <a:cs typeface="Times New Roman" panose="02020603050405020304" charset="0"/>
              </a:rPr>
              <a:t>     </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 </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N-gram最大的问题就是稀疏问题</a:t>
            </a:r>
            <a:r>
              <a:rPr lang="zh-CN" altLang="en-US" sz="2000">
                <a:latin typeface="Times New Roman" panose="02020603050405020304" charset="0"/>
                <a:ea typeface="微软雅黑" panose="020B0503020204020204" charset="-122"/>
                <a:cs typeface="Times New Roman" panose="02020603050405020304" charset="0"/>
              </a:rPr>
              <a:t>。例如，在bi-gram中，若词库中有2万个词，那么两两组合就有近4亿个组合。其中的很多组合在语料库中都没有出现，根据极大似然估计得到的组合概率将会是0，从而整个句子的概率就会为0。最后的结果是，我们的模型只能计算零星的几个句子的概率，而大部分的句子算得的概率是0，这显然是不合理的。</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4" name="文本框 3"/>
          <p:cNvSpPr txBox="1"/>
          <p:nvPr/>
        </p:nvSpPr>
        <p:spPr>
          <a:xfrm>
            <a:off x="784225" y="4048760"/>
            <a:ext cx="10871835" cy="2014855"/>
          </a:xfrm>
          <a:prstGeom prst="rect">
            <a:avLst/>
          </a:prstGeom>
          <a:noFill/>
        </p:spPr>
        <p:txBody>
          <a:bodyPr wrap="square" rtlCol="0">
            <a:spAutoFit/>
          </a:bodyPr>
          <a:p>
            <a:pPr>
              <a:lnSpc>
                <a:spcPct val="125000"/>
              </a:lnSpc>
              <a:spcBef>
                <a:spcPts val="0"/>
              </a:spcBef>
              <a:spcAft>
                <a:spcPts val="0"/>
              </a:spcAft>
            </a:pP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数据平滑</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数据平滑的目的</a:t>
            </a:r>
            <a:r>
              <a:rPr lang="zh-CN" altLang="en-US" sz="2000">
                <a:latin typeface="Times New Roman" panose="02020603050405020304" charset="0"/>
                <a:ea typeface="微软雅黑" panose="020B0503020204020204" charset="-122"/>
                <a:cs typeface="Times New Roman" panose="02020603050405020304" charset="0"/>
              </a:rPr>
              <a:t>：</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使所有的N-gram概率之和为1，使所有的n-gram概率都不为0。</a:t>
            </a:r>
            <a:r>
              <a:rPr lang="en-US" altLang="zh-CN" sz="2000">
                <a:latin typeface="Times New Roman" panose="02020603050405020304" charset="0"/>
                <a:ea typeface="微软雅黑" panose="020B0503020204020204" charset="-122"/>
                <a:cs typeface="Times New Roman" panose="02020603050405020304" charset="0"/>
              </a:rPr>
              <a:t>它的本质，是重新分配整个概率空间，使已经出现过的n-gram的概率降低，补充给未曾出现过的n-gram。“平滑”处理的基本思想是“劫富济贫”，即</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提高低概率（如零概率），降低高概率，尽量使概率分布趋于均匀</a:t>
            </a:r>
            <a:r>
              <a:rPr lang="en-US" altLang="zh-CN" sz="2000">
                <a:latin typeface="Times New Roman" panose="02020603050405020304" charset="0"/>
                <a:ea typeface="微软雅黑" panose="020B0503020204020204" charset="-122"/>
                <a:cs typeface="Times New Roman" panose="02020603050405020304" charset="0"/>
              </a:rPr>
              <a:t>。</a:t>
            </a:r>
            <a:endParaRPr lang="en-US" altLang="zh-CN" sz="2000">
              <a:latin typeface="Times New Roman" panose="02020603050405020304" charset="0"/>
              <a:ea typeface="微软雅黑" panose="020B0503020204020204" charset="-122"/>
              <a:cs typeface="Times New Roman" panose="02020603050405020304" charset="0"/>
            </a:endParaRPr>
          </a:p>
        </p:txBody>
      </p:sp>
      <p:sp>
        <p:nvSpPr>
          <p:cNvPr id="6" name="文本框 5"/>
          <p:cNvSpPr txBox="1"/>
          <p:nvPr/>
        </p:nvSpPr>
        <p:spPr>
          <a:xfrm>
            <a:off x="784225" y="6165850"/>
            <a:ext cx="10744835" cy="398780"/>
          </a:xfrm>
          <a:prstGeom prst="rect">
            <a:avLst/>
          </a:prstGeom>
          <a:noFill/>
        </p:spPr>
        <p:txBody>
          <a:bodyPr wrap="square" rtlCol="0">
            <a:spAutoFit/>
          </a:bodyPr>
          <a:p>
            <a:r>
              <a:rPr lang="zh-CN" altLang="en-US" sz="2000">
                <a:latin typeface="Times New Roman" panose="02020603050405020304" charset="0"/>
                <a:ea typeface="微软雅黑" panose="020B0503020204020204" charset="-122"/>
                <a:cs typeface="Times New Roman" panose="02020603050405020304" charset="0"/>
              </a:rPr>
              <a:t>下面主要介绍三种平滑方法：</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加法平滑法</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古德­图灵估计法</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和</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 Kneser­Ney 平滑</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en-US" altLang="zh-CN" sz="2000" b="1">
                <a:latin typeface="Times New Roman" panose="02020603050405020304" charset="0"/>
                <a:ea typeface="微软雅黑" panose="020B0503020204020204" charset="-122"/>
                <a:cs typeface="Times New Roman" panose="02020603050405020304" charset="0"/>
              </a:rPr>
              <a:t>n-gram </a:t>
            </a:r>
            <a:r>
              <a:rPr lang="zh-CN" altLang="en-US" sz="2000" b="1">
                <a:latin typeface="Times New Roman" panose="02020603050405020304" charset="0"/>
                <a:ea typeface="微软雅黑" panose="020B0503020204020204" charset="-122"/>
                <a:cs typeface="Times New Roman" panose="02020603050405020304" charset="0"/>
              </a:rPr>
              <a:t>语言模型</a:t>
            </a:r>
            <a:r>
              <a:rPr lang="en-US" altLang="zh-CN" sz="2000" b="1">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平滑算法</a:t>
            </a:r>
            <a:r>
              <a:rPr lang="en-US" altLang="zh-CN" sz="2000" b="1">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加法平滑法</a:t>
            </a:r>
            <a:endParaRPr lang="en-US" altLang="zh-CN" sz="2000" b="1">
              <a:solidFill>
                <a:srgbClr val="FF0000"/>
              </a:solidFill>
              <a:latin typeface="Times New Roman" panose="02020603050405020304" charset="0"/>
              <a:ea typeface="微软雅黑" panose="020B0503020204020204" charset="-122"/>
              <a:cs typeface="Times New Roman" panose="02020603050405020304" charset="0"/>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latin typeface="Times New Roman" panose="02020603050405020304" charset="0"/>
                <a:ea typeface="微软雅黑" panose="020B0503020204020204" charset="-122"/>
              </a:rPr>
              <a:t>加法平滑法</a:t>
            </a:r>
            <a:endParaRPr lang="zh-CN" altLang="en-US" sz="2000" b="1">
              <a:latin typeface="Times New Roman" panose="02020603050405020304" charset="0"/>
              <a:ea typeface="微软雅黑" panose="020B0503020204020204" charset="-122"/>
            </a:endParaRPr>
          </a:p>
        </p:txBody>
      </p:sp>
      <p:sp>
        <p:nvSpPr>
          <p:cNvPr id="10" name="文本框 9"/>
          <p:cNvSpPr txBox="1"/>
          <p:nvPr/>
        </p:nvSpPr>
        <p:spPr>
          <a:xfrm>
            <a:off x="717550" y="1533525"/>
            <a:ext cx="1052258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加法平滑方法假设每个 n­gram 出现的次数比实际统计次数多 θ 次，0 &lt; θ ≤ 1。这样，计算概率的时候分子部分不会为 0。（</a:t>
            </a:r>
            <a:r>
              <a:rPr lang="zh-CN" altLang="en-US" sz="2000" b="1">
                <a:latin typeface="Times New Roman" panose="02020603050405020304" charset="0"/>
                <a:ea typeface="微软雅黑" panose="020B0503020204020204" charset="-122"/>
                <a:cs typeface="Times New Roman" panose="02020603050405020304" charset="0"/>
                <a:sym typeface="+mn-ea"/>
              </a:rPr>
              <a:t>θ</a:t>
            </a:r>
            <a:r>
              <a:rPr lang="en-US" altLang="zh-CN" sz="2000" b="1">
                <a:latin typeface="Times New Roman" panose="02020603050405020304" charset="0"/>
                <a:ea typeface="微软雅黑" panose="020B0503020204020204" charset="-122"/>
                <a:cs typeface="Times New Roman" panose="02020603050405020304" charset="0"/>
                <a:sym typeface="+mn-ea"/>
              </a:rPr>
              <a:t> = 1 </a:t>
            </a:r>
            <a:r>
              <a:rPr lang="zh-CN" altLang="en-US" sz="2000" b="1">
                <a:latin typeface="Times New Roman" panose="02020603050405020304" charset="0"/>
                <a:ea typeface="微软雅黑" panose="020B0503020204020204" charset="-122"/>
                <a:cs typeface="Times New Roman" panose="02020603050405020304" charset="0"/>
                <a:sym typeface="+mn-ea"/>
              </a:rPr>
              <a:t>时是加</a:t>
            </a:r>
            <a:r>
              <a:rPr lang="en-US" altLang="zh-CN" sz="2000" b="1">
                <a:latin typeface="Times New Roman" panose="02020603050405020304" charset="0"/>
                <a:ea typeface="微软雅黑" panose="020B0503020204020204" charset="-122"/>
                <a:cs typeface="Times New Roman" panose="02020603050405020304" charset="0"/>
                <a:sym typeface="+mn-ea"/>
              </a:rPr>
              <a:t>1</a:t>
            </a:r>
            <a:r>
              <a:rPr lang="zh-CN" altLang="en-US" sz="2000" b="1">
                <a:latin typeface="Times New Roman" panose="02020603050405020304" charset="0"/>
                <a:ea typeface="微软雅黑" panose="020B0503020204020204" charset="-122"/>
                <a:cs typeface="Times New Roman" panose="02020603050405020304" charset="0"/>
                <a:sym typeface="+mn-ea"/>
              </a:rPr>
              <a:t>平滑，又称拉普拉斯平滑</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12" name="文本框 11"/>
          <p:cNvSpPr txBox="1"/>
          <p:nvPr/>
        </p:nvSpPr>
        <p:spPr>
          <a:xfrm>
            <a:off x="717550" y="5236845"/>
            <a:ext cx="1064323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弊端：大部分n-gram都是没有出现过的，很容易为他们分配过多的概率空间。（把太多的概率转移到未知事件上）</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102" name="图片 101"/>
          <p:cNvPicPr/>
          <p:nvPr/>
        </p:nvPicPr>
        <p:blipFill>
          <a:blip r:embed="rId1"/>
          <a:stretch>
            <a:fillRect/>
          </a:stretch>
        </p:blipFill>
        <p:spPr>
          <a:xfrm>
            <a:off x="4157028" y="2591118"/>
            <a:ext cx="3933825" cy="790575"/>
          </a:xfrm>
          <a:prstGeom prst="rect">
            <a:avLst/>
          </a:prstGeom>
          <a:noFill/>
          <a:ln w="9525">
            <a:noFill/>
          </a:ln>
        </p:spPr>
      </p:pic>
      <p:pic>
        <p:nvPicPr>
          <p:cNvPr id="14" name="图片 13"/>
          <p:cNvPicPr>
            <a:picLocks noChangeAspect="1"/>
          </p:cNvPicPr>
          <p:nvPr/>
        </p:nvPicPr>
        <p:blipFill>
          <a:blip r:embed="rId2"/>
          <a:stretch>
            <a:fillRect/>
          </a:stretch>
        </p:blipFill>
        <p:spPr>
          <a:xfrm>
            <a:off x="717550" y="3524250"/>
            <a:ext cx="10318750" cy="1788795"/>
          </a:xfrm>
          <a:prstGeom prst="rect">
            <a:avLst/>
          </a:prstGeom>
        </p:spPr>
      </p:pic>
      <p:sp>
        <p:nvSpPr>
          <p:cNvPr id="15" name="文本框 14"/>
          <p:cNvSpPr txBox="1"/>
          <p:nvPr/>
        </p:nvSpPr>
        <p:spPr>
          <a:xfrm>
            <a:off x="2337435" y="993775"/>
            <a:ext cx="309880" cy="368300"/>
          </a:xfrm>
          <a:prstGeom prst="rect">
            <a:avLst/>
          </a:prstGeom>
          <a:noFill/>
        </p:spPr>
        <p:txBody>
          <a:bodyPr wrap="none" rtlCol="0">
            <a:spAutoFit/>
          </a:bodyPr>
          <a:p>
            <a:endParaRPr lang="zh-CN" altLang="en-US">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en-US" altLang="zh-CN" sz="2000" b="1">
                <a:latin typeface="Times New Roman" panose="02020603050405020304" charset="0"/>
                <a:ea typeface="微软雅黑" panose="020B0503020204020204" charset="-122"/>
                <a:cs typeface="Times New Roman" panose="02020603050405020304" charset="0"/>
              </a:rPr>
              <a:t>n-gram </a:t>
            </a:r>
            <a:r>
              <a:rPr lang="zh-CN" altLang="en-US" sz="2000" b="1">
                <a:latin typeface="Times New Roman" panose="02020603050405020304" charset="0"/>
                <a:ea typeface="微软雅黑" panose="020B0503020204020204" charset="-122"/>
                <a:cs typeface="Times New Roman" panose="02020603050405020304" charset="0"/>
              </a:rPr>
              <a:t>语言模型</a:t>
            </a:r>
            <a:r>
              <a:rPr lang="en-US" altLang="zh-CN" sz="2000" b="1">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平滑算法</a:t>
            </a:r>
            <a:r>
              <a:rPr lang="en-US" altLang="zh-CN" sz="2000" b="1">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古德-图灵估计</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Times New Roman" panose="02020603050405020304" charset="0"/>
                <a:sym typeface="+mn-ea"/>
              </a:rPr>
              <a:t>古德-图灵估计</a:t>
            </a:r>
            <a:endParaRPr lang="zh-CN" altLang="en-US" sz="2000" b="1">
              <a:solidFill>
                <a:schemeClr val="tx1"/>
              </a:solidFill>
              <a:latin typeface="Times New Roman" panose="02020603050405020304" charset="0"/>
              <a:ea typeface="微软雅黑" panose="020B0503020204020204" charset="-122"/>
              <a:cs typeface="Times New Roman" panose="02020603050405020304" charset="0"/>
              <a:sym typeface="+mn-ea"/>
            </a:endParaRPr>
          </a:p>
        </p:txBody>
      </p:sp>
      <p:sp>
        <p:nvSpPr>
          <p:cNvPr id="10" name="文本框 9"/>
          <p:cNvSpPr txBox="1"/>
          <p:nvPr/>
        </p:nvSpPr>
        <p:spPr>
          <a:xfrm>
            <a:off x="717550" y="1533525"/>
            <a:ext cx="1052258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sz="2000">
                <a:latin typeface="Times New Roman" panose="02020603050405020304" charset="0"/>
                <a:ea typeface="微软雅黑" panose="020B0503020204020204" charset="-122"/>
                <a:cs typeface="Times New Roman" panose="02020603050405020304" charset="0"/>
              </a:rPr>
              <a:t>把非零的 n 元语法单元的概率降低，匀给一些低概率 n 元语法单元，以减小最大似</a:t>
            </a:r>
            <a:endParaRPr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sz="2000">
                <a:latin typeface="Times New Roman" panose="02020603050405020304" charset="0"/>
                <a:ea typeface="微软雅黑" panose="020B0503020204020204" charset="-122"/>
                <a:cs typeface="Times New Roman" panose="02020603050405020304" charset="0"/>
              </a:rPr>
              <a:t>然估计与真实概率之间的偏离</a:t>
            </a:r>
            <a:r>
              <a:rPr lang="zh-CN" sz="2000">
                <a:latin typeface="Times New Roman" panose="02020603050405020304" charset="0"/>
                <a:ea typeface="微软雅黑" panose="020B0503020204020204" charset="-122"/>
                <a:cs typeface="Times New Roman" panose="02020603050405020304" charset="0"/>
              </a:rPr>
              <a:t>。</a:t>
            </a:r>
            <a:endParaRPr lang="zh-CN" sz="2000">
              <a:latin typeface="Times New Roman" panose="02020603050405020304" charset="0"/>
              <a:ea typeface="微软雅黑" panose="020B0503020204020204" charset="-122"/>
              <a:cs typeface="Times New Roman" panose="02020603050405020304" charset="0"/>
            </a:endParaRPr>
          </a:p>
        </p:txBody>
      </p:sp>
      <p:sp>
        <p:nvSpPr>
          <p:cNvPr id="5" name="文本框 4"/>
          <p:cNvSpPr txBox="1"/>
          <p:nvPr/>
        </p:nvSpPr>
        <p:spPr>
          <a:xfrm>
            <a:off x="679450" y="2432685"/>
            <a:ext cx="10832465" cy="3784600"/>
          </a:xfrm>
          <a:prstGeom prst="rect">
            <a:avLst/>
          </a:prstGeom>
          <a:noFill/>
        </p:spPr>
        <p:txBody>
          <a:bodyPr wrap="square" rtlCol="0">
            <a:spAutoFit/>
          </a:bodyPr>
          <a:p>
            <a:pPr>
              <a:lnSpc>
                <a:spcPct val="150000"/>
              </a:lnSpc>
              <a:spcBef>
                <a:spcPts val="0"/>
              </a:spcBef>
              <a:spcAft>
                <a:spcPts val="0"/>
              </a:spcAft>
            </a:pPr>
            <a:r>
              <a:rPr lang="zh-CN" altLang="en-US" sz="2000">
                <a:latin typeface="Times New Roman" panose="02020603050405020304" charset="0"/>
                <a:ea typeface="微软雅黑" panose="020B0503020204020204" charset="-122"/>
                <a:cs typeface="Times New Roman" panose="02020603050405020304" charset="0"/>
              </a:rPr>
              <a:t>例子：</a:t>
            </a:r>
            <a:endParaRPr lang="zh-CN" altLang="en-US" sz="2000">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zh-CN" altLang="en-US" sz="2000">
                <a:solidFill>
                  <a:schemeClr val="tx1"/>
                </a:solidFill>
                <a:latin typeface="Times New Roman" panose="02020603050405020304" charset="0"/>
                <a:ea typeface="微软雅黑" panose="020B0503020204020204" charset="-122"/>
                <a:cs typeface="Times New Roman" panose="02020603050405020304" charset="0"/>
              </a:rPr>
              <a:t>训练</a:t>
            </a:r>
            <a:r>
              <a:rPr lang="zh-CN" altLang="en-US" sz="2000">
                <a:latin typeface="Times New Roman" panose="02020603050405020304" charset="0"/>
                <a:ea typeface="微软雅黑" panose="020B0503020204020204" charset="-122"/>
                <a:cs typeface="Times New Roman" panose="02020603050405020304" charset="0"/>
              </a:rPr>
              <a:t>集合：</a:t>
            </a:r>
            <a:r>
              <a:rPr lang="en-US" altLang="zh-CN" sz="2000">
                <a:latin typeface="Times New Roman" panose="02020603050405020304" charset="0"/>
                <a:ea typeface="微软雅黑" panose="020B0503020204020204" charset="-122"/>
                <a:cs typeface="Times New Roman" panose="02020603050405020304" charset="0"/>
              </a:rPr>
              <a:t>T={&lt;s&gt; what is it what is small ?}	|T|=8</a:t>
            </a:r>
            <a:endParaRPr lang="en-US" altLang="zh-CN" sz="2000">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zh-CN" altLang="en-US" sz="2000">
                <a:latin typeface="Times New Roman" panose="02020603050405020304" charset="0"/>
                <a:ea typeface="微软雅黑" panose="020B0503020204020204" charset="-122"/>
                <a:cs typeface="Times New Roman" panose="02020603050405020304" charset="0"/>
              </a:rPr>
              <a:t>验证集合：</a:t>
            </a:r>
            <a:r>
              <a:rPr lang="en-US" altLang="zh-CN" sz="2000">
                <a:latin typeface="Times New Roman" panose="02020603050405020304" charset="0"/>
                <a:ea typeface="微软雅黑" panose="020B0503020204020204" charset="-122"/>
                <a:cs typeface="Times New Roman" panose="02020603050405020304" charset="0"/>
              </a:rPr>
              <a:t>V={what is it small ? &lt;s&gt; flying birds are a bird .}	|V| = 12</a:t>
            </a:r>
            <a:endParaRPr lang="en-US" altLang="zh-CN" sz="2000">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zh-CN" altLang="en-US" sz="2000">
                <a:latin typeface="Times New Roman" panose="02020603050405020304" charset="0"/>
                <a:ea typeface="微软雅黑" panose="020B0503020204020204" charset="-122"/>
                <a:cs typeface="Times New Roman" panose="02020603050405020304" charset="0"/>
              </a:rPr>
              <a:t>训练集得到：</a:t>
            </a:r>
            <a:r>
              <a:rPr lang="en-US" altLang="zh-CN" sz="2000">
                <a:latin typeface="Times New Roman" panose="02020603050405020304" charset="0"/>
                <a:ea typeface="微软雅黑" panose="020B0503020204020204" charset="-122"/>
                <a:cs typeface="Times New Roman" panose="02020603050405020304" charset="0"/>
              </a:rPr>
              <a:t>p(&lt;s&gt;) = p(it) = p(small) = p(?) = 0.125 </a:t>
            </a:r>
            <a:endParaRPr lang="en-US" altLang="zh-CN" sz="2000">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en-US" altLang="zh-CN" sz="2000">
                <a:latin typeface="Times New Roman" panose="02020603050405020304" charset="0"/>
                <a:ea typeface="微软雅黑" panose="020B0503020204020204" charset="-122"/>
                <a:cs typeface="Times New Roman" panose="02020603050405020304" charset="0"/>
              </a:rPr>
              <a:t>	                   p(what) = p(is) = 0.25 </a:t>
            </a:r>
            <a:r>
              <a:rPr lang="zh-CN" altLang="en-US" sz="2000">
                <a:latin typeface="Times New Roman" panose="02020603050405020304" charset="0"/>
                <a:ea typeface="微软雅黑" panose="020B0503020204020204" charset="-122"/>
                <a:cs typeface="Times New Roman" panose="02020603050405020304" charset="0"/>
              </a:rPr>
              <a:t>其他为</a:t>
            </a:r>
            <a:r>
              <a:rPr lang="en-US" altLang="zh-CN" sz="2000">
                <a:latin typeface="Times New Roman" panose="02020603050405020304" charset="0"/>
                <a:ea typeface="微软雅黑" panose="020B0503020204020204" charset="-122"/>
                <a:cs typeface="Times New Roman" panose="02020603050405020304" charset="0"/>
              </a:rPr>
              <a:t>0</a:t>
            </a:r>
            <a:endParaRPr lang="en-US" altLang="zh-CN" sz="2000">
              <a:latin typeface="Times New Roman" panose="02020603050405020304" charset="0"/>
              <a:ea typeface="微软雅黑" panose="020B0503020204020204" charset="-122"/>
              <a:cs typeface="Times New Roman" panose="02020603050405020304" charset="0"/>
            </a:endParaRPr>
          </a:p>
          <a:p>
            <a:pPr marL="0" lvl="0" indent="0">
              <a:lnSpc>
                <a:spcPct val="150000"/>
              </a:lnSpc>
              <a:spcBef>
                <a:spcPts val="0"/>
              </a:spcBef>
              <a:spcAft>
                <a:spcPts val="0"/>
              </a:spcAft>
              <a:buNone/>
            </a:pPr>
            <a:r>
              <a:rPr lang="zh-CN" altLang="en-US" sz="2000">
                <a:solidFill>
                  <a:schemeClr val="tx1"/>
                </a:solidFill>
                <a:latin typeface="Times New Roman" panose="02020603050405020304" charset="0"/>
                <a:ea typeface="微软雅黑" panose="020B0503020204020204" charset="-122"/>
                <a:cs typeface="Times New Roman" panose="02020603050405020304" charset="0"/>
              </a:rPr>
              <a:t>不平滑，计算句子概率：</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p(what is it ?) = 0.25*0.25*0.125*0.125 = 0.001</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p(it is flying .) = 0.125*0.25*0*0 = 0 </a:t>
            </a:r>
            <a:endParaRPr lang="en-US" altLang="zh-CN" sz="2000">
              <a:solidFill>
                <a:srgbClr val="FF0000"/>
              </a:solidFill>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en-US" altLang="zh-CN" sz="2000" b="1">
                <a:latin typeface="Times New Roman" panose="02020603050405020304" charset="0"/>
                <a:ea typeface="微软雅黑" panose="020B0503020204020204" charset="-122"/>
                <a:cs typeface="Times New Roman" panose="02020603050405020304" charset="0"/>
              </a:rPr>
              <a:t>n-gram </a:t>
            </a:r>
            <a:r>
              <a:rPr lang="zh-CN" altLang="en-US" sz="2000" b="1">
                <a:latin typeface="Times New Roman" panose="02020603050405020304" charset="0"/>
                <a:ea typeface="微软雅黑" panose="020B0503020204020204" charset="-122"/>
                <a:cs typeface="Times New Roman" panose="02020603050405020304" charset="0"/>
              </a:rPr>
              <a:t>语言模型</a:t>
            </a:r>
            <a:r>
              <a:rPr lang="en-US" altLang="zh-CN" sz="2000" b="1">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平滑算法</a:t>
            </a:r>
            <a:r>
              <a:rPr lang="en-US" altLang="zh-CN" sz="2000" b="1">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古德-图灵估计</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Times New Roman" panose="02020603050405020304" charset="0"/>
                <a:sym typeface="+mn-ea"/>
              </a:rPr>
              <a:t>古德-图灵估计</a:t>
            </a:r>
            <a:endParaRPr lang="zh-CN" altLang="en-US" sz="2000" b="1">
              <a:solidFill>
                <a:schemeClr val="tx1"/>
              </a:solidFill>
              <a:latin typeface="Times New Roman" panose="02020603050405020304" charset="0"/>
              <a:ea typeface="微软雅黑" panose="020B0503020204020204" charset="-122"/>
              <a:cs typeface="Times New Roman" panose="02020603050405020304" charset="0"/>
              <a:sym typeface="+mn-ea"/>
            </a:endParaRPr>
          </a:p>
        </p:txBody>
      </p:sp>
      <p:sp>
        <p:nvSpPr>
          <p:cNvPr id="5" name="文本框 4"/>
          <p:cNvSpPr txBox="1"/>
          <p:nvPr/>
        </p:nvSpPr>
        <p:spPr>
          <a:xfrm>
            <a:off x="679450" y="1566545"/>
            <a:ext cx="11513185" cy="5092700"/>
          </a:xfrm>
          <a:prstGeom prst="rect">
            <a:avLst/>
          </a:prstGeom>
          <a:noFill/>
        </p:spPr>
        <p:txBody>
          <a:bodyPr wrap="square" rtlCol="0">
            <a:spAutoFit/>
          </a:bodyPr>
          <a:p>
            <a:pPr marL="0" lvl="0" indent="0">
              <a:lnSpc>
                <a:spcPct val="150000"/>
              </a:lnSpc>
              <a:spcBef>
                <a:spcPts val="0"/>
              </a:spcBef>
              <a:spcAft>
                <a:spcPts val="0"/>
              </a:spcAft>
              <a:buNone/>
            </a:pPr>
            <a:r>
              <a:rPr lang="zh-CN" altLang="en-US" sz="2000">
                <a:solidFill>
                  <a:srgbClr val="FF0000"/>
                </a:solidFill>
                <a:latin typeface="Times New Roman" panose="02020603050405020304" charset="0"/>
                <a:ea typeface="微软雅黑" panose="020B0503020204020204" charset="-122"/>
                <a:cs typeface="Times New Roman" panose="02020603050405020304" charset="0"/>
                <a:sym typeface="+mn-ea"/>
              </a:rPr>
              <a:t>古德-图灵</a:t>
            </a:r>
            <a:r>
              <a:rPr lang="zh-CN" altLang="en-US" sz="2000">
                <a:solidFill>
                  <a:srgbClr val="FF0000"/>
                </a:solidFill>
                <a:latin typeface="Times New Roman" panose="02020603050405020304" charset="0"/>
                <a:ea typeface="微软雅黑" panose="020B0503020204020204" charset="-122"/>
                <a:cs typeface="Times New Roman" panose="02020603050405020304" charset="0"/>
              </a:rPr>
              <a:t>平滑：</a:t>
            </a:r>
            <a:endParaRPr lang="zh-CN" altLang="en-US" sz="2000">
              <a:solidFill>
                <a:srgbClr val="FF0000"/>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zh-CN" altLang="en-US" sz="2000">
                <a:solidFill>
                  <a:schemeClr val="tx1"/>
                </a:solidFill>
                <a:latin typeface="Times New Roman" panose="02020603050405020304" charset="0"/>
                <a:ea typeface="微软雅黑" panose="020B0503020204020204" charset="-122"/>
                <a:cs typeface="Times New Roman" panose="02020603050405020304" charset="0"/>
              </a:rPr>
              <a:t>计算发生</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r</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次</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N</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元组类别的数目，</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N(0) = 6 , N(1) = 4 , N(2) = 2 , N(i&gt;2) = 0</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zh-CN" altLang="en-US" sz="2000">
                <a:solidFill>
                  <a:schemeClr val="tx1"/>
                </a:solidFill>
                <a:latin typeface="Times New Roman" panose="02020603050405020304" charset="0"/>
                <a:ea typeface="微软雅黑" panose="020B0503020204020204" charset="-122"/>
                <a:cs typeface="Times New Roman" panose="02020603050405020304" charset="0"/>
              </a:rPr>
              <a:t>重新估计各个概率值</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0</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次：</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p(.) = p(flying) = p(birds) = p(are) =p(bird) = p(a) = (0+1)*</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N(0+1) </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8</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*N(0)) = 1*4/(8*6) = 0.083</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1</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次：</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p(it) = p(&lt;s&gt;) = p(small) = p(?) = (1+1)*</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N(1+1)</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 (</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8</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*N(1)) = 2*2/(8*4) = 0.125</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2</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次：</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p(what) = p(is) = (2+1)*</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N(2+1)</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8</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*N(2)) = 3*0/(8*2) =</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0</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a:t>
            </a:r>
            <a:r>
              <a:rPr lang="zh-CN" altLang="en-US" sz="2000">
                <a:solidFill>
                  <a:srgbClr val="FF0000"/>
                </a:solidFill>
                <a:latin typeface="Times New Roman" panose="02020603050405020304" charset="0"/>
                <a:ea typeface="微软雅黑" panose="020B0503020204020204" charset="-122"/>
                <a:cs typeface="Times New Roman" panose="02020603050405020304" charset="0"/>
              </a:rPr>
              <a:t>保持原值</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0.25</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zh-CN" altLang="en-US" sz="2000">
                <a:solidFill>
                  <a:schemeClr val="tx1"/>
                </a:solidFill>
                <a:latin typeface="Times New Roman" panose="02020603050405020304" charset="0"/>
                <a:ea typeface="微软雅黑" panose="020B0503020204020204" charset="-122"/>
                <a:cs typeface="Times New Roman" panose="02020603050405020304" charset="0"/>
              </a:rPr>
              <a:t>归一化：</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6*p</a:t>
            </a:r>
            <a:r>
              <a:rPr lang="en-US" altLang="zh-CN" sz="2000" baseline="-25000">
                <a:solidFill>
                  <a:schemeClr val="tx1"/>
                </a:solidFill>
                <a:latin typeface="Times New Roman" panose="02020603050405020304" charset="0"/>
                <a:ea typeface="微软雅黑" panose="020B0503020204020204" charset="-122"/>
                <a:cs typeface="Times New Roman" panose="02020603050405020304" charset="0"/>
              </a:rPr>
              <a:t>0</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+ 4*p</a:t>
            </a:r>
            <a:r>
              <a:rPr lang="en-US" altLang="zh-CN" sz="2000" baseline="-25000">
                <a:solidFill>
                  <a:schemeClr val="tx1"/>
                </a:solidFill>
                <a:latin typeface="Times New Roman" panose="02020603050405020304" charset="0"/>
                <a:ea typeface="微软雅黑" panose="020B0503020204020204" charset="-122"/>
                <a:cs typeface="Times New Roman" panose="02020603050405020304" charset="0"/>
              </a:rPr>
              <a:t>1</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+ 2*p</a:t>
            </a:r>
            <a:r>
              <a:rPr lang="en-US" altLang="zh-CN" sz="2000" baseline="-25000">
                <a:solidFill>
                  <a:schemeClr val="tx1"/>
                </a:solidFill>
                <a:latin typeface="Times New Roman" panose="02020603050405020304" charset="0"/>
                <a:ea typeface="微软雅黑" panose="020B0503020204020204" charset="-122"/>
                <a:cs typeface="Times New Roman" panose="02020603050405020304" charset="0"/>
              </a:rPr>
              <a:t>2 </a:t>
            </a:r>
            <a:r>
              <a:rPr lang="en-US" altLang="zh-CN" sz="2000">
                <a:latin typeface="Times New Roman" panose="02020603050405020304" charset="0"/>
                <a:ea typeface="微软雅黑" panose="020B0503020204020204" charset="-122"/>
                <a:cs typeface="Times New Roman" panose="02020603050405020304" charset="0"/>
                <a:sym typeface="+mn-ea"/>
              </a:rPr>
              <a:t>= 1.5     </a:t>
            </a:r>
            <a:endParaRPr lang="en-US" altLang="zh-CN" sz="2000">
              <a:latin typeface="Times New Roman" panose="02020603050405020304" charset="0"/>
              <a:ea typeface="微软雅黑" panose="020B0503020204020204" charset="-122"/>
              <a:cs typeface="Times New Roman" panose="02020603050405020304" charset="0"/>
              <a:sym typeface="+mn-ea"/>
            </a:endParaRPr>
          </a:p>
          <a:p>
            <a:pPr marL="457200" lvl="1" indent="0">
              <a:lnSpc>
                <a:spcPct val="150000"/>
              </a:lnSpc>
              <a:spcBef>
                <a:spcPts val="0"/>
              </a:spcBef>
              <a:spcAft>
                <a:spcPts val="0"/>
              </a:spcAft>
              <a:buNone/>
            </a:pPr>
            <a:r>
              <a:rPr lang="en-US" altLang="zh-CN" sz="2000">
                <a:latin typeface="Times New Roman" panose="02020603050405020304" charset="0"/>
                <a:ea typeface="微软雅黑" panose="020B0503020204020204" charset="-122"/>
                <a:cs typeface="Times New Roman" panose="02020603050405020304" charset="0"/>
                <a:sym typeface="+mn-ea"/>
              </a:rPr>
              <a:t>p(0</a:t>
            </a:r>
            <a:r>
              <a:rPr lang="zh-CN" altLang="en-US" sz="2000">
                <a:latin typeface="Times New Roman" panose="02020603050405020304" charset="0"/>
                <a:ea typeface="微软雅黑" panose="020B0503020204020204" charset="-122"/>
                <a:cs typeface="Times New Roman" panose="02020603050405020304" charset="0"/>
                <a:sym typeface="+mn-ea"/>
              </a:rPr>
              <a:t>次</a:t>
            </a:r>
            <a:r>
              <a:rPr lang="en-US" altLang="zh-CN" sz="2000">
                <a:latin typeface="Times New Roman" panose="02020603050405020304" charset="0"/>
                <a:ea typeface="微软雅黑" panose="020B0503020204020204" charset="-122"/>
                <a:cs typeface="Times New Roman" panose="02020603050405020304" charset="0"/>
                <a:sym typeface="+mn-ea"/>
              </a:rPr>
              <a:t>) = 0.06		p(1</a:t>
            </a:r>
            <a:r>
              <a:rPr lang="zh-CN" altLang="en-US" sz="2000">
                <a:latin typeface="Times New Roman" panose="02020603050405020304" charset="0"/>
                <a:ea typeface="微软雅黑" panose="020B0503020204020204" charset="-122"/>
                <a:cs typeface="Times New Roman" panose="02020603050405020304" charset="0"/>
                <a:sym typeface="+mn-ea"/>
              </a:rPr>
              <a:t>次</a:t>
            </a:r>
            <a:r>
              <a:rPr lang="en-US" altLang="zh-CN" sz="2000">
                <a:latin typeface="Times New Roman" panose="02020603050405020304" charset="0"/>
                <a:ea typeface="微软雅黑" panose="020B0503020204020204" charset="-122"/>
                <a:cs typeface="Times New Roman" panose="02020603050405020304" charset="0"/>
                <a:sym typeface="+mn-ea"/>
              </a:rPr>
              <a:t>) = 0.08	p(2</a:t>
            </a:r>
            <a:r>
              <a:rPr lang="zh-CN" altLang="en-US" sz="2000">
                <a:latin typeface="Times New Roman" panose="02020603050405020304" charset="0"/>
                <a:ea typeface="微软雅黑" panose="020B0503020204020204" charset="-122"/>
                <a:cs typeface="Times New Roman" panose="02020603050405020304" charset="0"/>
                <a:sym typeface="+mn-ea"/>
              </a:rPr>
              <a:t>次</a:t>
            </a:r>
            <a:r>
              <a:rPr lang="en-US" altLang="zh-CN" sz="2000">
                <a:latin typeface="Times New Roman" panose="02020603050405020304" charset="0"/>
                <a:ea typeface="微软雅黑" panose="020B0503020204020204" charset="-122"/>
                <a:cs typeface="Times New Roman" panose="02020603050405020304" charset="0"/>
                <a:sym typeface="+mn-ea"/>
              </a:rPr>
              <a:t>) = 0.17</a:t>
            </a:r>
            <a:endParaRPr lang="en-US" altLang="zh-CN" sz="2000">
              <a:latin typeface="Times New Roman" panose="02020603050405020304" charset="0"/>
              <a:ea typeface="微软雅黑" panose="020B0503020204020204" charset="-122"/>
              <a:cs typeface="Times New Roman" panose="02020603050405020304" charset="0"/>
              <a:sym typeface="+mn-ea"/>
            </a:endParaRPr>
          </a:p>
          <a:p>
            <a:pPr marL="457200" lvl="1" indent="0">
              <a:lnSpc>
                <a:spcPct val="150000"/>
              </a:lnSpc>
              <a:spcBef>
                <a:spcPts val="0"/>
              </a:spcBef>
              <a:spcAft>
                <a:spcPts val="0"/>
              </a:spcAft>
              <a:buNone/>
            </a:pPr>
            <a:r>
              <a:rPr lang="en-US" altLang="zh-CN" sz="2000" b="1">
                <a:latin typeface="Times New Roman" panose="02020603050405020304" charset="0"/>
                <a:ea typeface="微软雅黑" panose="020B0503020204020204" charset="-122"/>
                <a:cs typeface="Times New Roman" panose="02020603050405020304" charset="0"/>
                <a:sym typeface="+mn-ea"/>
              </a:rPr>
              <a:t>p(what is it ?) = 0.17*0.17*0.08*0.08 = 0.0002</a:t>
            </a:r>
            <a:endParaRPr lang="en-US" altLang="zh-CN" sz="2000" b="1">
              <a:solidFill>
                <a:schemeClr val="tx1"/>
              </a:solidFill>
              <a:latin typeface="Times New Roman" panose="02020603050405020304" charset="0"/>
              <a:ea typeface="微软雅黑" panose="020B0503020204020204" charset="-122"/>
              <a:cs typeface="Times New Roman" panose="02020603050405020304" charset="0"/>
            </a:endParaRPr>
          </a:p>
          <a:p>
            <a:pPr marL="457200" lvl="1" indent="0">
              <a:lnSpc>
                <a:spcPct val="150000"/>
              </a:lnSpc>
              <a:spcBef>
                <a:spcPts val="0"/>
              </a:spcBef>
              <a:spcAft>
                <a:spcPts val="0"/>
              </a:spcAft>
              <a:buNone/>
            </a:pP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p(it is flying .) = 0.08*0.17*0.06*0.06 = 0.00004 </a:t>
            </a:r>
            <a:endParaRPr lang="en-US" altLang="zh-CN" sz="2000" b="1">
              <a:solidFill>
                <a:srgbClr val="FF0000"/>
              </a:solidFill>
              <a:latin typeface="Times New Roman" panose="02020603050405020304" charset="0"/>
              <a:ea typeface="微软雅黑" panose="020B0503020204020204" charset="-122"/>
              <a:cs typeface="Times New Roman" panose="02020603050405020304" charset="0"/>
            </a:endParaRPr>
          </a:p>
          <a:p>
            <a:pPr marL="457200" lvl="1" indent="0">
              <a:lnSpc>
                <a:spcPct val="125000"/>
              </a:lnSpc>
              <a:spcBef>
                <a:spcPts val="0"/>
              </a:spcBef>
              <a:spcAft>
                <a:spcPts val="0"/>
              </a:spcAft>
              <a:buNone/>
            </a:pPr>
            <a:endParaRPr lang="zh-CN" altLang="en-US" sz="2000" b="1">
              <a:latin typeface="Times New Roman" panose="02020603050405020304" charset="0"/>
              <a:ea typeface="微软雅黑" panose="020B0503020204020204"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en-US" altLang="zh-CN" sz="2000" b="1">
                <a:latin typeface="Times New Roman" panose="02020603050405020304" charset="0"/>
                <a:ea typeface="微软雅黑" panose="020B0503020204020204" charset="-122"/>
                <a:cs typeface="Times New Roman" panose="02020603050405020304" charset="0"/>
              </a:rPr>
              <a:t>n-gram </a:t>
            </a:r>
            <a:r>
              <a:rPr lang="zh-CN" altLang="en-US" sz="2000" b="1">
                <a:latin typeface="Times New Roman" panose="02020603050405020304" charset="0"/>
                <a:ea typeface="微软雅黑" panose="020B0503020204020204" charset="-122"/>
                <a:cs typeface="Times New Roman" panose="02020603050405020304" charset="0"/>
              </a:rPr>
              <a:t>语言模型</a:t>
            </a:r>
            <a:r>
              <a:rPr lang="en-US" altLang="zh-CN" sz="2000" b="1">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平滑算法</a:t>
            </a:r>
            <a:r>
              <a:rPr lang="en-US" altLang="zh-CN" sz="2000" b="1">
                <a:latin typeface="Times New Roman" panose="02020603050405020304" charset="0"/>
                <a:ea typeface="微软雅黑" panose="020B0503020204020204" charset="-122"/>
                <a:cs typeface="Times New Roman" panose="02020603050405020304" charset="0"/>
              </a:rPr>
              <a:t>——</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Kneser-Ney</a:t>
            </a:r>
            <a:endPar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Kneser-Ney</a:t>
            </a:r>
            <a:endPar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endParaRPr>
          </a:p>
        </p:txBody>
      </p:sp>
      <p:sp>
        <p:nvSpPr>
          <p:cNvPr id="5" name="文本框 4"/>
          <p:cNvSpPr txBox="1"/>
          <p:nvPr/>
        </p:nvSpPr>
        <p:spPr>
          <a:xfrm>
            <a:off x="679450" y="1566545"/>
            <a:ext cx="11513185" cy="860425"/>
          </a:xfrm>
          <a:prstGeom prst="rect">
            <a:avLst/>
          </a:prstGeom>
          <a:noFill/>
        </p:spPr>
        <p:txBody>
          <a:bodyPr wrap="square" rtlCol="0">
            <a:spAutoFit/>
          </a:bodyPr>
          <a:p>
            <a:pPr marL="0" lvl="1" indent="0" fontAlgn="auto">
              <a:lnSpc>
                <a:spcPct val="125000"/>
              </a:lnSpc>
              <a:spcBef>
                <a:spcPts val="0"/>
              </a:spcBef>
              <a:spcAft>
                <a:spcPts val="0"/>
              </a:spcAft>
              <a:buNone/>
            </a:pPr>
            <a:r>
              <a:rPr lang="en-US" altLang="zh-CN" sz="2000" b="1">
                <a:latin typeface="Times New Roman" panose="02020603050405020304" charset="0"/>
                <a:ea typeface="微软雅黑" panose="020B0503020204020204" charset="-122"/>
                <a:cs typeface="Times New Roman" panose="02020603050405020304" charset="0"/>
                <a:sym typeface="+mn-ea"/>
              </a:rPr>
              <a:t>       Kneser-Ney</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平滑方法改进了 Absolute Discounting中与高阶分布相结合的低阶分布的计算方法，使不同阶分布得到充分的利用。这种算法也综合利用了其他多种平滑算法的思想。</a:t>
            </a:r>
            <a:endPar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1250950" y="2611120"/>
            <a:ext cx="4980940" cy="1518920"/>
          </a:xfrm>
          <a:prstGeom prst="rect">
            <a:avLst/>
          </a:prstGeom>
        </p:spPr>
      </p:pic>
      <p:sp>
        <p:nvSpPr>
          <p:cNvPr id="6" name="文本框 5"/>
          <p:cNvSpPr txBox="1"/>
          <p:nvPr/>
        </p:nvSpPr>
        <p:spPr>
          <a:xfrm>
            <a:off x="692785" y="4333240"/>
            <a:ext cx="1099756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经过一系列调权，这些个方法更像是让模型参数的分布接近正态分布，比如劫富济贫的思想，又或者限制高频的方法。整个过程非常像TF &gt; TF-IDF &gt; BM25的过程。</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7" name="文本框 6"/>
          <p:cNvSpPr txBox="1"/>
          <p:nvPr/>
        </p:nvSpPr>
        <p:spPr>
          <a:xfrm>
            <a:off x="769620" y="5334635"/>
            <a:ext cx="10612755" cy="368300"/>
          </a:xfrm>
          <a:prstGeom prst="rect">
            <a:avLst/>
          </a:prstGeom>
          <a:noFill/>
        </p:spPr>
        <p:txBody>
          <a:bodyPr wrap="square" rtlCol="0">
            <a:spAutoFit/>
          </a:bodyPr>
          <a:p>
            <a:r>
              <a:rPr lang="en-US" altLang="zh-CN">
                <a:latin typeface="Times New Roman" panose="02020603050405020304" charset="0"/>
                <a:ea typeface="微软雅黑" panose="020B0503020204020204" charset="-122"/>
                <a:cs typeface="Times New Roman" panose="02020603050405020304" charset="0"/>
              </a:rPr>
              <a:t>       </a:t>
            </a:r>
            <a:r>
              <a:rPr lang="zh-CN" altLang="en-US">
                <a:latin typeface="Times New Roman" panose="02020603050405020304" charset="0"/>
                <a:ea typeface="微软雅黑" panose="020B0503020204020204" charset="-122"/>
                <a:cs typeface="Times New Roman" panose="02020603050405020304" charset="0"/>
              </a:rPr>
              <a:t>https://zhuanlan.zhihu.com/p/406029473</a:t>
            </a:r>
            <a:endParaRPr lang="zh-CN" altLang="en-US">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n-gram </a:t>
            </a:r>
            <a:r>
              <a:rPr lang="zh-CN" altLang="en-US" sz="2000" b="1">
                <a:solidFill>
                  <a:schemeClr val="tx1"/>
                </a:solidFill>
                <a:latin typeface="Times New Roman" panose="02020603050405020304" charset="0"/>
                <a:ea typeface="微软雅黑" panose="020B0503020204020204" charset="-122"/>
                <a:cs typeface="Times New Roman" panose="02020603050405020304" charset="0"/>
              </a:rPr>
              <a:t>语言模型</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评价方法</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endParaRPr>
          </a:p>
        </p:txBody>
      </p:sp>
      <p:sp>
        <p:nvSpPr>
          <p:cNvPr id="5" name="文本框 4"/>
          <p:cNvSpPr txBox="1"/>
          <p:nvPr/>
        </p:nvSpPr>
        <p:spPr>
          <a:xfrm>
            <a:off x="795655" y="1160145"/>
            <a:ext cx="10831830" cy="1245235"/>
          </a:xfrm>
          <a:prstGeom prst="rect">
            <a:avLst/>
          </a:prstGeom>
          <a:noFill/>
        </p:spPr>
        <p:txBody>
          <a:bodyPr wrap="square" rtlCol="0" anchor="t">
            <a:spAutoFit/>
          </a:bodyPr>
          <a:p>
            <a:pPr>
              <a:lnSpc>
                <a:spcPct val="125000"/>
              </a:lnSpc>
              <a:spcBef>
                <a:spcPts val="0"/>
              </a:spcBef>
              <a:spcAft>
                <a:spcPts val="0"/>
              </a:spcAft>
            </a:pPr>
            <a:r>
              <a:rPr lang="zh-CN" altLang="en-US" sz="2000">
                <a:latin typeface="Times New Roman" panose="02020603050405020304" charset="0"/>
                <a:ea typeface="微软雅黑" panose="020B0503020204020204" charset="-122"/>
                <a:cs typeface="Times New Roman" panose="02020603050405020304" charset="0"/>
              </a:rPr>
              <a:t>评估语言模型的指标称为</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困惑度</a:t>
            </a:r>
            <a:r>
              <a:rPr lang="zh-CN" altLang="en-US" sz="2000">
                <a:latin typeface="Times New Roman" panose="02020603050405020304" charset="0"/>
                <a:ea typeface="微软雅黑" panose="020B0503020204020204" charset="-122"/>
                <a:cs typeface="Times New Roman" panose="02020603050405020304" charset="0"/>
              </a:rPr>
              <a:t>perplexity：</a:t>
            </a:r>
            <a:endParaRPr lang="zh-CN" altLang="en-US" sz="2000">
              <a:latin typeface="Times New Roman" panose="02020603050405020304" charset="0"/>
              <a:ea typeface="微软雅黑" panose="020B0503020204020204" charset="-122"/>
              <a:cs typeface="Times New Roman" panose="02020603050405020304" charset="0"/>
            </a:endParaRPr>
          </a:p>
          <a:p>
            <a:pPr indent="0">
              <a:lnSpc>
                <a:spcPct val="125000"/>
              </a:lnSpc>
              <a:spcBef>
                <a:spcPts val="0"/>
              </a:spcBef>
              <a:spcAft>
                <a:spcPts val="0"/>
              </a:spcAft>
              <a:buFont typeface="Arial" panose="020B0604020202020204" pitchFamily="34" charset="0"/>
              <a:buNone/>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给测试集的句子赋予较高概率值的语言模型较好,当语言模型训练完之后，测试集中的句子都是正常的句子，那么训练好的模型就是在测试集上的概率越高越好，公式如下：</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9" name="图片 8"/>
          <p:cNvPicPr>
            <a:picLocks noChangeAspect="1"/>
          </p:cNvPicPr>
          <p:nvPr/>
        </p:nvPicPr>
        <p:blipFill>
          <a:blip r:embed="rId1"/>
          <a:stretch>
            <a:fillRect/>
          </a:stretch>
        </p:blipFill>
        <p:spPr>
          <a:xfrm>
            <a:off x="3571875" y="3557905"/>
            <a:ext cx="5048250" cy="1790700"/>
          </a:xfrm>
          <a:prstGeom prst="rect">
            <a:avLst/>
          </a:prstGeom>
        </p:spPr>
      </p:pic>
      <p:sp>
        <p:nvSpPr>
          <p:cNvPr id="10" name="文本框 9"/>
          <p:cNvSpPr txBox="1"/>
          <p:nvPr/>
        </p:nvSpPr>
        <p:spPr>
          <a:xfrm>
            <a:off x="984250" y="5432425"/>
            <a:ext cx="10871200" cy="860425"/>
          </a:xfrm>
          <a:prstGeom prst="rect">
            <a:avLst/>
          </a:prstGeom>
          <a:noFill/>
        </p:spPr>
        <p:txBody>
          <a:bodyPr wrap="square" rtlCol="0" anchor="t">
            <a:spAutoFit/>
          </a:bodyPr>
          <a:p>
            <a:pPr fontAlgn="auto">
              <a:lnSpc>
                <a:spcPct val="125000"/>
              </a:lnSpc>
            </a:pPr>
            <a:r>
              <a:rPr lang="zh-CN" altLang="en-US" sz="2000">
                <a:latin typeface="Times New Roman" panose="02020603050405020304" charset="0"/>
                <a:ea typeface="微软雅黑" panose="020B0503020204020204" charset="-122"/>
                <a:cs typeface="Times New Roman" panose="02020603050405020304" charset="0"/>
              </a:rPr>
              <a:t>单词序列的条件概率越高，复杂度越低。因此，对于语言模型，最小化复杂度等价于最大化测试集概率</a:t>
            </a:r>
            <a:r>
              <a:rPr lang="zh-CN" altLang="en-US" sz="2000" b="1">
                <a:solidFill>
                  <a:schemeClr val="tx1"/>
                </a:solidFill>
                <a:latin typeface="Times New Roman" panose="02020603050405020304" charset="0"/>
                <a:ea typeface="微软雅黑" panose="020B0503020204020204" charset="-122"/>
                <a:cs typeface="Times New Roman" panose="02020603050405020304" charset="0"/>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二元模型比一元模型的</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ppl</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值要小，而</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ppl</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值越小说明模型越好。</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endParaRPr>
          </a:p>
        </p:txBody>
      </p:sp>
      <p:pic>
        <p:nvPicPr>
          <p:cNvPr id="6" name="图片 5"/>
          <p:cNvPicPr>
            <a:picLocks noChangeAspect="1"/>
          </p:cNvPicPr>
          <p:nvPr/>
        </p:nvPicPr>
        <p:blipFill>
          <a:blip r:embed="rId2"/>
          <a:stretch>
            <a:fillRect/>
          </a:stretch>
        </p:blipFill>
        <p:spPr>
          <a:xfrm>
            <a:off x="2469515" y="2523490"/>
            <a:ext cx="7900670" cy="9607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5" name="文本框 4"/>
          <p:cNvSpPr txBox="1"/>
          <p:nvPr/>
        </p:nvSpPr>
        <p:spPr>
          <a:xfrm>
            <a:off x="679450" y="1566545"/>
            <a:ext cx="11045825" cy="5092700"/>
          </a:xfrm>
          <a:prstGeom prst="rect">
            <a:avLst/>
          </a:prstGeom>
          <a:noFill/>
        </p:spPr>
        <p:txBody>
          <a:bodyPr wrap="square" rtlCol="0">
            <a:spAutoFit/>
          </a:bodyPr>
          <a:p>
            <a:pPr marL="342900" lvl="1" indent="-342900" fontAlgn="auto">
              <a:lnSpc>
                <a:spcPct val="125000"/>
              </a:lnSpc>
              <a:spcBef>
                <a:spcPts val="0"/>
              </a:spcBef>
              <a:spcAft>
                <a:spcPts val="0"/>
              </a:spcAft>
              <a:buFont typeface="Wingdings" panose="05000000000000000000" charset="0"/>
              <a:buChar char="l"/>
            </a:pPr>
            <a:r>
              <a:rPr lang="en-US" altLang="zh-CN" sz="2000" b="1">
                <a:latin typeface="Times New Roman" panose="02020603050405020304" charset="0"/>
                <a:ea typeface="微软雅黑" panose="020B0503020204020204" charset="-122"/>
                <a:cs typeface="Times New Roman" panose="02020603050405020304" charset="0"/>
                <a:sym typeface="+mn-ea"/>
              </a:rPr>
              <a:t>预测输入句子的可能性。</a:t>
            </a:r>
            <a:r>
              <a:rPr lang="en-US" altLang="zh-CN" sz="2000">
                <a:latin typeface="Times New Roman" panose="02020603050405020304" charset="0"/>
                <a:ea typeface="微软雅黑" panose="020B0503020204020204" charset="-122"/>
                <a:cs typeface="Times New Roman" panose="02020603050405020304" charset="0"/>
                <a:sym typeface="+mn-ea"/>
              </a:rPr>
              <a:t>比如，有如下两个句子：</a:t>
            </a:r>
            <a:endParaRPr lang="en-US" altLang="zh-CN" sz="2000" b="1">
              <a:latin typeface="Times New Roman" panose="02020603050405020304" charset="0"/>
              <a:ea typeface="微软雅黑" panose="020B0503020204020204" charset="-122"/>
              <a:cs typeface="Times New Roman" panose="02020603050405020304" charset="0"/>
              <a:sym typeface="+mn-ea"/>
            </a:endParaRPr>
          </a:p>
          <a:p>
            <a:pPr marL="457200" lvl="2" indent="0" fontAlgn="auto">
              <a:lnSpc>
                <a:spcPct val="125000"/>
              </a:lnSpc>
              <a:spcBef>
                <a:spcPts val="0"/>
              </a:spcBef>
              <a:spcAft>
                <a:spcPts val="0"/>
              </a:spcAft>
              <a:buFont typeface="Wingdings" panose="05000000000000000000" charset="0"/>
              <a:buNone/>
            </a:pPr>
            <a:r>
              <a:rPr lang="en-US" altLang="zh-CN" sz="2000">
                <a:latin typeface="Times New Roman" panose="02020603050405020304" charset="0"/>
                <a:ea typeface="微软雅黑" panose="020B0503020204020204" charset="-122"/>
                <a:cs typeface="Times New Roman" panose="02020603050405020304" charset="0"/>
                <a:sym typeface="+mn-ea"/>
              </a:rPr>
              <a:t>The boy caught the cat.</a:t>
            </a:r>
            <a:endParaRPr lang="en-US" altLang="zh-CN" sz="2000">
              <a:latin typeface="Times New Roman" panose="02020603050405020304" charset="0"/>
              <a:ea typeface="微软雅黑" panose="020B0503020204020204" charset="-122"/>
              <a:cs typeface="Times New Roman" panose="02020603050405020304" charset="0"/>
              <a:sym typeface="+mn-ea"/>
            </a:endParaRPr>
          </a:p>
          <a:p>
            <a:pPr marL="457200" lvl="2" indent="0" fontAlgn="auto">
              <a:lnSpc>
                <a:spcPct val="125000"/>
              </a:lnSpc>
              <a:spcBef>
                <a:spcPts val="0"/>
              </a:spcBef>
              <a:spcAft>
                <a:spcPts val="0"/>
              </a:spcAft>
              <a:buFont typeface="Wingdings" panose="05000000000000000000" charset="0"/>
              <a:buNone/>
            </a:pPr>
            <a:r>
              <a:rPr lang="en-US" altLang="zh-CN" sz="2000">
                <a:latin typeface="Times New Roman" panose="02020603050405020304" charset="0"/>
                <a:ea typeface="微软雅黑" panose="020B0503020204020204" charset="-122"/>
                <a:cs typeface="Times New Roman" panose="02020603050405020304" charset="0"/>
                <a:sym typeface="+mn-ea"/>
              </a:rPr>
              <a:t>The caught boy the cat.</a:t>
            </a:r>
            <a:endParaRPr lang="en-US" altLang="zh-CN" sz="2000">
              <a:latin typeface="Times New Roman" panose="02020603050405020304" charset="0"/>
              <a:ea typeface="微软雅黑" panose="020B0503020204020204" charset="-122"/>
              <a:cs typeface="Times New Roman" panose="02020603050405020304" charset="0"/>
              <a:sym typeface="+mn-ea"/>
            </a:endParaRPr>
          </a:p>
          <a:p>
            <a:pPr marL="457200" lvl="2" indent="0" fontAlgn="auto">
              <a:lnSpc>
                <a:spcPct val="125000"/>
              </a:lnSpc>
              <a:spcBef>
                <a:spcPts val="0"/>
              </a:spcBef>
              <a:spcAft>
                <a:spcPts val="0"/>
              </a:spcAft>
              <a:buFont typeface="Wingdings" panose="05000000000000000000" charset="0"/>
              <a:buNone/>
            </a:pPr>
            <a:r>
              <a:rPr lang="zh-CN" altLang="en-US" sz="2000">
                <a:latin typeface="Times New Roman" panose="02020603050405020304" charset="0"/>
                <a:ea typeface="微软雅黑" panose="020B0503020204020204" charset="-122"/>
                <a:cs typeface="Times New Roman" panose="02020603050405020304" charset="0"/>
                <a:sym typeface="+mn-ea"/>
              </a:rPr>
              <a:t>（</a:t>
            </a:r>
            <a:r>
              <a:rPr lang="en-US" altLang="zh-CN" sz="2000">
                <a:latin typeface="Times New Roman" panose="02020603050405020304" charset="0"/>
                <a:ea typeface="微软雅黑" panose="020B0503020204020204" charset="-122"/>
                <a:cs typeface="Times New Roman" panose="02020603050405020304" charset="0"/>
                <a:sym typeface="+mn-ea"/>
              </a:rPr>
              <a:t>可以利用语言模型对其进行打分，即计算句子的生成概率，之后把语言模型的得分作为判断句子合理性的依据。显然，在这个例子中，第一句的语言模型得分更高，因此句子也更加合理。</a:t>
            </a:r>
            <a:r>
              <a:rPr lang="zh-CN" altLang="en-US" sz="2000">
                <a:latin typeface="Times New Roman" panose="02020603050405020304" charset="0"/>
                <a:ea typeface="微软雅黑" panose="020B0503020204020204" charset="-122"/>
                <a:cs typeface="Times New Roman" panose="02020603050405020304" charset="0"/>
                <a:sym typeface="+mn-ea"/>
              </a:rPr>
              <a:t>）</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endParaRPr>
          </a:p>
          <a:p>
            <a:pPr marL="342900" lvl="1" indent="-342900" fontAlgn="auto">
              <a:lnSpc>
                <a:spcPct val="125000"/>
              </a:lnSpc>
              <a:spcBef>
                <a:spcPts val="0"/>
              </a:spcBef>
              <a:spcAft>
                <a:spcPts val="0"/>
              </a:spcAft>
              <a:buFont typeface="Wingdings" panose="05000000000000000000" charset="0"/>
              <a:buChar char="l"/>
            </a:pPr>
            <a:r>
              <a:rPr lang="en-US" altLang="zh-CN" sz="2000" b="1">
                <a:latin typeface="Times New Roman" panose="02020603050405020304" charset="0"/>
                <a:ea typeface="微软雅黑" panose="020B0503020204020204" charset="-122"/>
                <a:cs typeface="Times New Roman" panose="02020603050405020304" charset="0"/>
                <a:sym typeface="+mn-ea"/>
              </a:rPr>
              <a:t>预测可能生成的单词或者单词序列。</a:t>
            </a:r>
            <a:r>
              <a:rPr lang="en-US" altLang="zh-CN" sz="2000">
                <a:latin typeface="Times New Roman" panose="02020603050405020304" charset="0"/>
                <a:ea typeface="微软雅黑" panose="020B0503020204020204" charset="-122"/>
                <a:cs typeface="Times New Roman" panose="02020603050405020304" charset="0"/>
                <a:sym typeface="+mn-ea"/>
              </a:rPr>
              <a:t>比如，对于如下的例子</a:t>
            </a:r>
            <a:r>
              <a:rPr lang="zh-CN" altLang="en-US" sz="2000">
                <a:latin typeface="Times New Roman" panose="02020603050405020304" charset="0"/>
                <a:ea typeface="微软雅黑" panose="020B0503020204020204" charset="-122"/>
                <a:cs typeface="Times New Roman" panose="02020603050405020304" charset="0"/>
                <a:sym typeface="+mn-ea"/>
              </a:rPr>
              <a:t>：</a:t>
            </a:r>
            <a:endParaRPr lang="zh-CN" altLang="en-US" sz="2000">
              <a:latin typeface="Times New Roman" panose="02020603050405020304" charset="0"/>
              <a:ea typeface="微软雅黑" panose="020B0503020204020204" charset="-122"/>
              <a:cs typeface="Times New Roman" panose="02020603050405020304" charset="0"/>
              <a:sym typeface="+mn-ea"/>
            </a:endParaRPr>
          </a:p>
          <a:p>
            <a:pPr marL="457200" lvl="2" indent="0" fontAlgn="auto">
              <a:lnSpc>
                <a:spcPct val="125000"/>
              </a:lnSpc>
              <a:spcBef>
                <a:spcPts val="0"/>
              </a:spcBef>
              <a:spcAft>
                <a:spcPts val="0"/>
              </a:spcAft>
              <a:buFont typeface="Wingdings" panose="05000000000000000000" charset="0"/>
              <a:buNone/>
            </a:pP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The boy caught </a:t>
            </a:r>
            <a:r>
              <a:rPr lang="en-US" altLang="zh-CN" sz="2000" u="sng">
                <a:solidFill>
                  <a:schemeClr val="tx1"/>
                </a:solidFill>
                <a:latin typeface="Times New Roman" panose="02020603050405020304" charset="0"/>
                <a:ea typeface="微软雅黑" panose="020B0503020204020204" charset="-122"/>
                <a:cs typeface="Times New Roman" panose="02020603050405020304" charset="0"/>
                <a:sym typeface="+mn-ea"/>
              </a:rPr>
              <a:t>     ?    .</a:t>
            </a:r>
            <a:endParaRPr lang="en-US" altLang="zh-CN" sz="2000" u="sng">
              <a:solidFill>
                <a:schemeClr val="tx1"/>
              </a:solidFill>
              <a:latin typeface="Times New Roman" panose="02020603050405020304" charset="0"/>
              <a:ea typeface="微软雅黑" panose="020B0503020204020204" charset="-122"/>
              <a:cs typeface="Times New Roman" panose="02020603050405020304" charset="0"/>
              <a:sym typeface="+mn-ea"/>
            </a:endParaRPr>
          </a:p>
          <a:p>
            <a:pPr marL="457200" lvl="2" indent="0" fontAlgn="auto">
              <a:lnSpc>
                <a:spcPct val="125000"/>
              </a:lnSpc>
              <a:spcBef>
                <a:spcPts val="0"/>
              </a:spcBef>
              <a:spcAft>
                <a:spcPts val="0"/>
              </a:spcAft>
              <a:buFont typeface="Wingdings" panose="05000000000000000000" charset="0"/>
              <a:buNone/>
            </a:pP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下划线的部分是缺失的内容，现在要将缺失的部分生成出来。理论上，所有可能的单词串都可以构成缺失部分的内容。这时可以使用语言模型得到所有可能词串构成句子的概率，之后找到概率最高的词串填入下划线处。)</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endParaRPr>
          </a:p>
          <a:p>
            <a:pPr marL="457200" lvl="2" indent="0" fontAlgn="auto">
              <a:lnSpc>
                <a:spcPct val="125000"/>
              </a:lnSpc>
              <a:spcBef>
                <a:spcPts val="0"/>
              </a:spcBef>
              <a:spcAft>
                <a:spcPts val="0"/>
              </a:spcAft>
              <a:buFont typeface="Wingdings" panose="05000000000000000000" charset="0"/>
              <a:buNone/>
            </a:pP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实际上，生成最优词序列的问题也是自然语言处理中的一大类问题—</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序列生</a:t>
            </a:r>
            <a:r>
              <a:rPr lang="zh-CN" altLang="en-US" sz="2000" b="1">
                <a:solidFill>
                  <a:schemeClr val="tx1"/>
                </a:solidFill>
                <a:latin typeface="Times New Roman" panose="02020603050405020304" charset="0"/>
                <a:ea typeface="微软雅黑" panose="020B0503020204020204" charset="-122"/>
                <a:cs typeface="Times New Roman" panose="02020603050405020304" charset="0"/>
                <a:sym typeface="+mn-ea"/>
              </a:rPr>
              <a:t>成</a:t>
            </a: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Sequence Generation）。</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10" name="文本框 9"/>
          <p:cNvSpPr txBox="1"/>
          <p:nvPr/>
        </p:nvSpPr>
        <p:spPr>
          <a:xfrm>
            <a:off x="673100" y="1543050"/>
            <a:ext cx="11052810" cy="124523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基于语言模型的序列生成任务可以被定义为：在无数任意排列的单词序列中找到概率最高的序列。这里单词序列 w = w</a:t>
            </a:r>
            <a:r>
              <a:rPr lang="zh-CN" altLang="en-US" sz="2000" baseline="-25000">
                <a:latin typeface="Times New Roman" panose="02020603050405020304" charset="0"/>
                <a:ea typeface="微软雅黑" panose="020B0503020204020204" charset="-122"/>
                <a:cs typeface="Times New Roman" panose="02020603050405020304" charset="0"/>
              </a:rPr>
              <a:t>1</a:t>
            </a:r>
            <a:r>
              <a:rPr lang="zh-CN" altLang="en-US" sz="2000">
                <a:latin typeface="Times New Roman" panose="02020603050405020304" charset="0"/>
                <a:ea typeface="微软雅黑" panose="020B0503020204020204" charset="-122"/>
                <a:cs typeface="Times New Roman" panose="02020603050405020304" charset="0"/>
              </a:rPr>
              <a:t>w</a:t>
            </a:r>
            <a:r>
              <a:rPr lang="zh-CN" altLang="en-US" sz="2000" baseline="-25000">
                <a:latin typeface="Times New Roman" panose="02020603050405020304" charset="0"/>
                <a:ea typeface="微软雅黑" panose="020B0503020204020204" charset="-122"/>
                <a:cs typeface="Times New Roman" panose="02020603050405020304" charset="0"/>
              </a:rPr>
              <a:t>2</a:t>
            </a:r>
            <a:r>
              <a:rPr lang="zh-CN" altLang="en-US" sz="2000">
                <a:latin typeface="Times New Roman" panose="02020603050405020304" charset="0"/>
                <a:ea typeface="微软雅黑" panose="020B0503020204020204" charset="-122"/>
                <a:cs typeface="Times New Roman" panose="02020603050405020304" charset="0"/>
              </a:rPr>
              <a:t> ...w</a:t>
            </a:r>
            <a:r>
              <a:rPr lang="zh-CN" altLang="en-US" sz="2000" baseline="-25000">
                <a:latin typeface="Times New Roman" panose="02020603050405020304" charset="0"/>
                <a:ea typeface="微软雅黑" panose="020B0503020204020204" charset="-122"/>
                <a:cs typeface="Times New Roman" panose="02020603050405020304" charset="0"/>
              </a:rPr>
              <a:t>m</a:t>
            </a:r>
            <a:r>
              <a:rPr lang="zh-CN" altLang="en-US" sz="2000">
                <a:latin typeface="Times New Roman" panose="02020603050405020304" charset="0"/>
                <a:ea typeface="微软雅黑" panose="020B0503020204020204" charset="-122"/>
                <a:cs typeface="Times New Roman" panose="02020603050405020304" charset="0"/>
              </a:rPr>
              <a:t> 的语言模型得分 P(w) 度量了这个序列的合理性和流畅性。在序列生成任务中，基于语言模型的搜索问题可以被描述为：</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11" name="图片 10"/>
          <p:cNvPicPr>
            <a:picLocks noChangeAspect="1"/>
          </p:cNvPicPr>
          <p:nvPr/>
        </p:nvPicPr>
        <p:blipFill>
          <a:blip r:embed="rId1"/>
          <a:stretch>
            <a:fillRect/>
          </a:stretch>
        </p:blipFill>
        <p:spPr>
          <a:xfrm>
            <a:off x="4785995" y="2788285"/>
            <a:ext cx="3202940" cy="1061720"/>
          </a:xfrm>
          <a:prstGeom prst="rect">
            <a:avLst/>
          </a:prstGeom>
        </p:spPr>
      </p:pic>
      <p:sp>
        <p:nvSpPr>
          <p:cNvPr id="12" name="文本框 11"/>
          <p:cNvSpPr txBox="1"/>
          <p:nvPr/>
        </p:nvSpPr>
        <p:spPr>
          <a:xfrm>
            <a:off x="711835" y="3948430"/>
            <a:ext cx="10901680" cy="860425"/>
          </a:xfrm>
          <a:prstGeom prst="rect">
            <a:avLst/>
          </a:prstGeom>
          <a:noFill/>
        </p:spPr>
        <p:txBody>
          <a:bodyPr wrap="square" rtlCol="0">
            <a:spAutoFit/>
          </a:bodyPr>
          <a:p>
            <a:pPr>
              <a:lnSpc>
                <a:spcPct val="125000"/>
              </a:lnSpc>
              <a:spcBef>
                <a:spcPts val="0"/>
              </a:spcBef>
              <a:spcAft>
                <a:spcPts val="0"/>
              </a:spcAft>
            </a:pPr>
            <a:r>
              <a:rPr lang="en-US" altLang="zh-CN">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表示找到使语言模型得分 P(w) 达到最大的单词序列 w</a:t>
            </a: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。wˆ 可以被看做该搜索问题中的“最优解”，即概率最大的单词序列。</a:t>
            </a:r>
            <a:endParaRPr lang="zh-CN" altLang="en-US"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zh-CN" altLang="en-US" sz="2000" b="1">
                <a:latin typeface="Times New Roman" panose="02020603050405020304" charset="0"/>
                <a:ea typeface="微软雅黑" panose="020B0503020204020204" charset="-122"/>
              </a:rPr>
              <a:t>统计语言模型</a:t>
            </a:r>
            <a:endParaRPr lang="zh-CN" altLang="en-US" sz="2000" b="1">
              <a:latin typeface="Times New Roman" panose="02020603050405020304" charset="0"/>
              <a:ea typeface="微软雅黑" panose="020B0503020204020204" charset="-122"/>
            </a:endParaRPr>
          </a:p>
        </p:txBody>
      </p:sp>
      <p:sp>
        <p:nvSpPr>
          <p:cNvPr id="6" name="文本框 5"/>
          <p:cNvSpPr txBox="1"/>
          <p:nvPr/>
        </p:nvSpPr>
        <p:spPr>
          <a:xfrm>
            <a:off x="643255" y="1135380"/>
            <a:ext cx="10962640" cy="1476375"/>
          </a:xfrm>
          <a:prstGeom prst="rect">
            <a:avLst/>
          </a:prstGeom>
          <a:noFill/>
        </p:spPr>
        <p:txBody>
          <a:bodyPr wrap="square" rtlCol="0">
            <a:spAutoFit/>
          </a:bodyPr>
          <a:p>
            <a:pPr>
              <a:lnSpc>
                <a:spcPct val="125000"/>
              </a:lnSpc>
              <a:spcBef>
                <a:spcPts val="0"/>
              </a:spcBef>
              <a:spcAft>
                <a:spcPts val="0"/>
              </a:spcAft>
            </a:pPr>
            <a:r>
              <a:rPr lang="en-US" altLang="zh-CN" sz="2400">
                <a:latin typeface="Times New Roman" panose="02020603050405020304" charset="0"/>
                <a:ea typeface="微软雅黑" panose="020B0503020204020204" charset="-122"/>
                <a:cs typeface="Times New Roman" panose="02020603050405020304" charset="0"/>
              </a:rPr>
              <a:t>        </a:t>
            </a:r>
            <a:r>
              <a:rPr lang="zh-CN" altLang="en-US" sz="2400" b="1">
                <a:solidFill>
                  <a:srgbClr val="FF0000"/>
                </a:solidFill>
                <a:latin typeface="Times New Roman" panose="02020603050405020304" charset="0"/>
                <a:ea typeface="微软雅黑" panose="020B0503020204020204" charset="-122"/>
                <a:cs typeface="Times New Roman" panose="02020603050405020304" charset="0"/>
              </a:rPr>
              <a:t>统计语言模型</a:t>
            </a:r>
            <a:r>
              <a:rPr lang="zh-CN" altLang="en-US" sz="2400">
                <a:latin typeface="Times New Roman" panose="02020603050405020304" charset="0"/>
                <a:ea typeface="微软雅黑" panose="020B0503020204020204" charset="-122"/>
                <a:cs typeface="Times New Roman" panose="02020603050405020304" charset="0"/>
              </a:rPr>
              <a:t>是自然语言处理的基础模型，是从概率统计角度出发，解决自然语言</a:t>
            </a:r>
            <a:r>
              <a:rPr lang="zh-CN" altLang="en-US" sz="2400" b="1">
                <a:solidFill>
                  <a:srgbClr val="FF0000"/>
                </a:solidFill>
                <a:latin typeface="Times New Roman" panose="02020603050405020304" charset="0"/>
                <a:ea typeface="微软雅黑" panose="020B0503020204020204" charset="-122"/>
                <a:cs typeface="Times New Roman" panose="02020603050405020304" charset="0"/>
              </a:rPr>
              <a:t>上下文相关</a:t>
            </a:r>
            <a:r>
              <a:rPr lang="zh-CN" altLang="en-US" sz="2400">
                <a:latin typeface="Times New Roman" panose="02020603050405020304" charset="0"/>
                <a:ea typeface="微软雅黑" panose="020B0503020204020204" charset="-122"/>
                <a:cs typeface="Times New Roman" panose="02020603050405020304" charset="0"/>
              </a:rPr>
              <a:t>的特性的数学模型。统计语言模型的核心就是</a:t>
            </a:r>
            <a:r>
              <a:rPr lang="zh-CN" altLang="en-US" sz="2400" b="1">
                <a:solidFill>
                  <a:srgbClr val="FF0000"/>
                </a:solidFill>
                <a:latin typeface="Times New Roman" panose="02020603050405020304" charset="0"/>
                <a:ea typeface="微软雅黑" panose="020B0503020204020204" charset="-122"/>
                <a:cs typeface="Times New Roman" panose="02020603050405020304" charset="0"/>
              </a:rPr>
              <a:t>判断一个句子在文本中出现的概率</a:t>
            </a:r>
            <a:r>
              <a:rPr lang="zh-CN" altLang="en-US" sz="2400">
                <a:latin typeface="Times New Roman" panose="02020603050405020304" charset="0"/>
                <a:ea typeface="微软雅黑" panose="020B0503020204020204" charset="-122"/>
                <a:cs typeface="Times New Roman" panose="02020603050405020304" charset="0"/>
              </a:rPr>
              <a:t>。</a:t>
            </a:r>
            <a:endParaRPr lang="zh-CN" altLang="en-US" sz="2400">
              <a:latin typeface="Times New Roman" panose="02020603050405020304" charset="0"/>
              <a:ea typeface="微软雅黑" panose="020B0503020204020204" charset="-122"/>
              <a:cs typeface="Times New Roman" panose="02020603050405020304" charset="0"/>
            </a:endParaRPr>
          </a:p>
        </p:txBody>
      </p:sp>
      <p:sp>
        <p:nvSpPr>
          <p:cNvPr id="4" name="文本框 3"/>
          <p:cNvSpPr txBox="1"/>
          <p:nvPr/>
        </p:nvSpPr>
        <p:spPr>
          <a:xfrm>
            <a:off x="643255" y="2977515"/>
            <a:ext cx="10904855" cy="829945"/>
          </a:xfrm>
          <a:prstGeom prst="rect">
            <a:avLst/>
          </a:prstGeom>
          <a:noFill/>
        </p:spPr>
        <p:txBody>
          <a:bodyPr wrap="square" rtlCol="0">
            <a:spAutoFit/>
          </a:bodyPr>
          <a:p>
            <a:r>
              <a:rPr lang="en-US" altLang="zh-CN" sz="2400">
                <a:latin typeface="Times New Roman" panose="02020603050405020304" charset="0"/>
                <a:ea typeface="微软雅黑" panose="020B0503020204020204" charset="-122"/>
                <a:cs typeface="Times New Roman" panose="02020603050405020304" charset="0"/>
              </a:rPr>
              <a:t>        PS </a:t>
            </a:r>
            <a:r>
              <a:rPr lang="zh-CN" altLang="en-US" sz="2400">
                <a:latin typeface="Times New Roman" panose="02020603050405020304" charset="0"/>
                <a:ea typeface="微软雅黑" panose="020B0503020204020204" charset="-122"/>
                <a:cs typeface="Times New Roman" panose="02020603050405020304" charset="0"/>
              </a:rPr>
              <a:t>统计语言模型是一个计算单词序列上的概率分布的模型，换句话说，判断一句话是否是人话的概率。</a:t>
            </a:r>
            <a:endParaRPr lang="zh-CN" altLang="en-US" sz="2400">
              <a:latin typeface="Times New Roman" panose="02020603050405020304" charset="0"/>
              <a:ea typeface="微软雅黑" panose="020B0503020204020204" charset="-122"/>
              <a:cs typeface="Times New Roman" panose="02020603050405020304" charset="0"/>
            </a:endParaRPr>
          </a:p>
        </p:txBody>
      </p:sp>
      <p:sp>
        <p:nvSpPr>
          <p:cNvPr id="5" name="文本框 4"/>
          <p:cNvSpPr txBox="1"/>
          <p:nvPr/>
        </p:nvSpPr>
        <p:spPr>
          <a:xfrm>
            <a:off x="735330" y="4255135"/>
            <a:ext cx="10807065" cy="1476375"/>
          </a:xfrm>
          <a:prstGeom prst="rect">
            <a:avLst/>
          </a:prstGeom>
          <a:noFill/>
        </p:spPr>
        <p:txBody>
          <a:bodyPr wrap="square" rtlCol="0">
            <a:spAutoFit/>
          </a:bodyPr>
          <a:p>
            <a:pPr>
              <a:lnSpc>
                <a:spcPct val="125000"/>
              </a:lnSpc>
              <a:spcBef>
                <a:spcPts val="0"/>
              </a:spcBef>
              <a:spcAft>
                <a:spcPts val="0"/>
              </a:spcAft>
            </a:pPr>
            <a:r>
              <a:rPr lang="en-US" altLang="zh-CN">
                <a:latin typeface="Times New Roman" panose="02020603050405020304" charset="0"/>
                <a:ea typeface="微软雅黑" panose="020B0503020204020204" charset="-122"/>
                <a:cs typeface="Times New Roman" panose="02020603050405020304" charset="0"/>
              </a:rPr>
              <a:t>        </a:t>
            </a:r>
            <a:r>
              <a:rPr lang="zh-CN" altLang="en-US" sz="2400">
                <a:latin typeface="Times New Roman" panose="02020603050405020304" charset="0"/>
                <a:ea typeface="微软雅黑" panose="020B0503020204020204" charset="-122"/>
                <a:cs typeface="Times New Roman" panose="02020603050405020304" charset="0"/>
              </a:rPr>
              <a:t>统计语言模型产生的初衷是为了解决语音识别问题。在语音识别中，计算机需要知道一个文字序列是否能构成一个大家理解而且有意义的句子，然后显示或者打印给使用者——《数学之美》</a:t>
            </a:r>
            <a:endParaRPr lang="zh-CN" altLang="en-US" sz="2400">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10" name="文本框 9"/>
          <p:cNvSpPr txBox="1"/>
          <p:nvPr/>
        </p:nvSpPr>
        <p:spPr>
          <a:xfrm>
            <a:off x="673100" y="1543050"/>
            <a:ext cx="11052810" cy="124523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对于一个序列 </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&lt;sos&gt;</a:t>
            </a:r>
            <a:r>
              <a:rPr lang="zh-CN" altLang="en-US" sz="2000">
                <a:latin typeface="Times New Roman" panose="02020603050405020304" charset="0"/>
                <a:ea typeface="微软雅黑" panose="020B0503020204020204" charset="-122"/>
                <a:cs typeface="Times New Roman" panose="02020603050405020304" charset="0"/>
              </a:rPr>
              <a:t> </a:t>
            </a:r>
            <a:r>
              <a:rPr lang="zh-CN" altLang="en-US" sz="2000" b="1">
                <a:solidFill>
                  <a:schemeClr val="accent1">
                    <a:lumMod val="50000"/>
                  </a:schemeClr>
                </a:solidFill>
                <a:latin typeface="Times New Roman" panose="02020603050405020304" charset="0"/>
                <a:ea typeface="微软雅黑" panose="020B0503020204020204" charset="-122"/>
                <a:cs typeface="Times New Roman" panose="02020603050405020304" charset="0"/>
              </a:rPr>
              <a:t>I agree</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 &lt;eos&gt;</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        </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展示语言模型视角下该序列的生成过程。该过程通过在序列的末尾不断附加词表中的单词来逐渐扩展序列，直到这段序列结束。这种生成单词序列的过程被称作</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自左向右生成</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3561715" y="2807335"/>
            <a:ext cx="5493385" cy="3237865"/>
          </a:xfrm>
          <a:prstGeom prst="rect">
            <a:avLst/>
          </a:prstGeom>
        </p:spPr>
      </p:pic>
      <p:sp>
        <p:nvSpPr>
          <p:cNvPr id="5" name="文本框 4"/>
          <p:cNvSpPr txBox="1"/>
          <p:nvPr/>
        </p:nvSpPr>
        <p:spPr>
          <a:xfrm>
            <a:off x="802640" y="6185535"/>
            <a:ext cx="10930255" cy="398780"/>
          </a:xfrm>
          <a:prstGeom prst="rect">
            <a:avLst/>
          </a:prstGeom>
          <a:noFill/>
        </p:spPr>
        <p:txBody>
          <a:bodyPr wrap="square" rtlCol="0">
            <a:spAutoFit/>
          </a:bodyPr>
          <a:p>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在这种序列生成策略的基础上，实现搜索通常有两种方法 ——</a:t>
            </a:r>
            <a:r>
              <a:rPr lang="zh-CN" altLang="en-US" sz="2000" b="1">
                <a:latin typeface="Times New Roman" panose="02020603050405020304" charset="0"/>
                <a:ea typeface="微软雅黑" panose="020B0503020204020204" charset="-122"/>
                <a:cs typeface="Times New Roman" panose="02020603050405020304" charset="0"/>
              </a:rPr>
              <a:t> 深度优先遍历</a:t>
            </a:r>
            <a:r>
              <a:rPr lang="zh-CN" altLang="en-US" sz="2000">
                <a:latin typeface="Times New Roman" panose="02020603050405020304" charset="0"/>
                <a:ea typeface="微软雅黑" panose="020B0503020204020204" charset="-122"/>
                <a:cs typeface="Times New Roman" panose="02020603050405020304" charset="0"/>
              </a:rPr>
              <a:t>和</a:t>
            </a:r>
            <a:r>
              <a:rPr lang="zh-CN" altLang="en-US" sz="2000" b="1">
                <a:latin typeface="Times New Roman" panose="02020603050405020304" charset="0"/>
                <a:ea typeface="微软雅黑" panose="020B0503020204020204" charset="-122"/>
                <a:cs typeface="Times New Roman" panose="02020603050405020304" charset="0"/>
              </a:rPr>
              <a:t>宽度优先遍历</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10" name="文本框 9"/>
          <p:cNvSpPr txBox="1"/>
          <p:nvPr/>
        </p:nvSpPr>
        <p:spPr>
          <a:xfrm>
            <a:off x="672465" y="1517015"/>
            <a:ext cx="11052810" cy="3938270"/>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对于一个序列 </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&lt;sos&gt;</a:t>
            </a:r>
            <a:r>
              <a:rPr lang="zh-CN" altLang="en-US" sz="2000">
                <a:latin typeface="Times New Roman" panose="02020603050405020304" charset="0"/>
                <a:ea typeface="微软雅黑" panose="020B0503020204020204" charset="-122"/>
                <a:cs typeface="Times New Roman" panose="02020603050405020304" charset="0"/>
              </a:rPr>
              <a:t> </a:t>
            </a:r>
            <a:r>
              <a:rPr lang="zh-CN" altLang="en-US" sz="2000" b="1">
                <a:solidFill>
                  <a:schemeClr val="accent1">
                    <a:lumMod val="50000"/>
                  </a:schemeClr>
                </a:solidFill>
                <a:latin typeface="Times New Roman" panose="02020603050405020304" charset="0"/>
                <a:ea typeface="微软雅黑" panose="020B0503020204020204" charset="-122"/>
                <a:cs typeface="Times New Roman" panose="02020603050405020304" charset="0"/>
              </a:rPr>
              <a:t>I agree</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 &lt;eos&gt;</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 (枚举策略</a:t>
            </a:r>
            <a:r>
              <a:rPr lang="zh-CN" altLang="en-US" sz="2000" b="1">
                <a:solidFill>
                  <a:schemeClr val="tx1"/>
                </a:solidFill>
                <a:latin typeface="Times New Roman" panose="02020603050405020304" charset="0"/>
                <a:ea typeface="微软雅黑" panose="020B0503020204020204" charset="-122"/>
                <a:cs typeface="Times New Roman" panose="02020603050405020304" charset="0"/>
              </a:rPr>
              <a:t>，宽度优先遍历</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 </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        </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词表只含两个单词 {</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I</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a:t>
            </a:r>
            <a:r>
              <a:rPr lang="zh-CN" altLang="en-US" sz="2000" b="1">
                <a:solidFill>
                  <a:schemeClr val="tx1"/>
                </a:solidFill>
                <a:latin typeface="Times New Roman" panose="02020603050405020304" charset="0"/>
                <a:ea typeface="微软雅黑" panose="020B0503020204020204" charset="-122"/>
                <a:cs typeface="Times New Roman" panose="02020603050405020304" charset="0"/>
                <a:sym typeface="+mn-ea"/>
              </a:rPr>
              <a:t>agree</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}，从 &lt;sos&gt; 开始枚举所有候选，</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有三种可能：</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endParaRPr>
          </a:p>
          <a:p>
            <a:pPr algn="ctr">
              <a:lnSpc>
                <a:spcPct val="125000"/>
              </a:lnSpc>
              <a:spcBef>
                <a:spcPts val="0"/>
              </a:spcBef>
              <a:spcAft>
                <a:spcPts val="0"/>
              </a:spcAft>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{&lt;sos&gt; I,&lt;sos&gt; agree,&lt;sos&gt; &lt;eos&gt;}</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algn="l">
              <a:lnSpc>
                <a:spcPct val="125000"/>
              </a:lnSpc>
              <a:spcBef>
                <a:spcPts val="0"/>
              </a:spcBef>
              <a:spcAft>
                <a:spcPts val="0"/>
              </a:spcAft>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其中可以划分成</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长度为 0</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的完整的单词序列集合 {&lt;sos&gt; &lt;eos&gt;} 和</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长度为 1 </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的未结束的单词序列片段集合 {&lt;sos&gt; I,&lt;sos&gt; agree}</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endParaRPr>
          </a:p>
          <a:p>
            <a:pPr algn="l">
              <a:lnSpc>
                <a:spcPct val="125000"/>
              </a:lnSpc>
              <a:spcBef>
                <a:spcPts val="0"/>
              </a:spcBef>
              <a:spcAft>
                <a:spcPts val="0"/>
              </a:spcAft>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然后下一步对未结束的单词序列枚举词表中的所有单词，可以生成：</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algn="ctr">
              <a:lnSpc>
                <a:spcPct val="125000"/>
              </a:lnSpc>
              <a:spcBef>
                <a:spcPts val="0"/>
              </a:spcBef>
              <a:spcAft>
                <a:spcPts val="0"/>
              </a:spcAft>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{&lt;sos&gt; I I,&lt;sos&gt; I </a:t>
            </a:r>
            <a:r>
              <a:rPr lang="en-US" altLang="zh-CN" sz="2000">
                <a:latin typeface="Times New Roman" panose="02020603050405020304" charset="0"/>
                <a:ea typeface="微软雅黑" panose="020B0503020204020204" charset="-122"/>
                <a:cs typeface="Times New Roman" panose="02020603050405020304" charset="0"/>
                <a:sym typeface="+mn-ea"/>
              </a:rPr>
              <a:t>agree</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,&lt;sos&gt; I &lt;eos&gt;,&lt;sos&gt; </a:t>
            </a:r>
            <a:r>
              <a:rPr lang="en-US" altLang="zh-CN" sz="2000">
                <a:latin typeface="Times New Roman" panose="02020603050405020304" charset="0"/>
                <a:ea typeface="微软雅黑" panose="020B0503020204020204" charset="-122"/>
                <a:cs typeface="Times New Roman" panose="02020603050405020304" charset="0"/>
                <a:sym typeface="+mn-ea"/>
              </a:rPr>
              <a:t>agree</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I,&lt;sos&gt; </a:t>
            </a:r>
            <a:r>
              <a:rPr lang="en-US" altLang="zh-CN" sz="2000">
                <a:latin typeface="Times New Roman" panose="02020603050405020304" charset="0"/>
                <a:ea typeface="微软雅黑" panose="020B0503020204020204" charset="-122"/>
                <a:cs typeface="Times New Roman" panose="02020603050405020304" charset="0"/>
                <a:sym typeface="+mn-ea"/>
              </a:rPr>
              <a:t>agree</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a:t>
            </a:r>
            <a:r>
              <a:rPr lang="en-US" altLang="zh-CN" sz="2000">
                <a:latin typeface="Times New Roman" panose="02020603050405020304" charset="0"/>
                <a:ea typeface="微软雅黑" panose="020B0503020204020204" charset="-122"/>
                <a:cs typeface="Times New Roman" panose="02020603050405020304" charset="0"/>
                <a:sym typeface="+mn-ea"/>
              </a:rPr>
              <a:t>agree</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,&lt;sos&gt; </a:t>
            </a:r>
            <a:r>
              <a:rPr lang="en-US" altLang="zh-CN" sz="2000">
                <a:latin typeface="Times New Roman" panose="02020603050405020304" charset="0"/>
                <a:ea typeface="微软雅黑" panose="020B0503020204020204" charset="-122"/>
                <a:cs typeface="Times New Roman" panose="02020603050405020304" charset="0"/>
                <a:sym typeface="+mn-ea"/>
              </a:rPr>
              <a:t>agree</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&lt;eos&gt;}</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algn="l">
              <a:lnSpc>
                <a:spcPct val="125000"/>
              </a:lnSpc>
              <a:spcBef>
                <a:spcPts val="0"/>
              </a:spcBef>
              <a:spcAft>
                <a:spcPts val="0"/>
              </a:spcAft>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此时可以划分出</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长度为 1 的完整单词序列</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集合 {&lt;sos&gt; I &lt;eos&gt;,&lt;sos&gt; agree &lt;sos&gt;}，以及</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长度为 2 的未结束单词序列</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片段集合 {&lt;sos&gt; I I,&lt;sos&gt; I agree,&lt;sos&gt; agree I,&lt;sos&gt; agree agree}。</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a:p>
            <a:pPr algn="l">
              <a:lnSpc>
                <a:spcPct val="125000"/>
              </a:lnSpc>
              <a:spcBef>
                <a:spcPts val="0"/>
              </a:spcBef>
              <a:spcAft>
                <a:spcPts val="0"/>
              </a:spcAft>
            </a:pP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以此类推，继续生成未结束序列，直到单词序列的长度达到所允许的最大长度。</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10" name="文本框 9"/>
          <p:cNvSpPr txBox="1"/>
          <p:nvPr/>
        </p:nvSpPr>
        <p:spPr>
          <a:xfrm>
            <a:off x="672465" y="1517015"/>
            <a:ext cx="11052810" cy="163004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sz="2000">
                <a:latin typeface="Times New Roman" panose="02020603050405020304" charset="0"/>
                <a:ea typeface="微软雅黑" panose="020B0503020204020204" charset="-122"/>
                <a:cs typeface="Times New Roman" panose="02020603050405020304" charset="0"/>
              </a:rPr>
              <a:t>那么是否有比枚举策略更高效的方法呢？一种直观的方法是将</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搜索的过程表示成树型结构，称为</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rPr>
              <a:t>解空间树</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它包含了搜索过程中可生成的全部序</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列。该树的根节点恒为 &lt;sos&gt;，代表序列均从 &lt;sos&gt; 开始。该树结构中非叶子节点的兄弟节点有 |V |+ 1 个，由词表和结束符号 &lt;eos&gt; 构成。</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3202940" y="2989580"/>
            <a:ext cx="5785485" cy="3644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10" name="文本框 9"/>
          <p:cNvSpPr txBox="1"/>
          <p:nvPr/>
        </p:nvSpPr>
        <p:spPr>
          <a:xfrm>
            <a:off x="672465" y="1517015"/>
            <a:ext cx="11052810" cy="475615"/>
          </a:xfrm>
          <a:prstGeom prst="rect">
            <a:avLst/>
          </a:prstGeom>
          <a:noFill/>
        </p:spPr>
        <p:txBody>
          <a:bodyPr wrap="square" rtlCol="0">
            <a:spAutoFit/>
          </a:bodyPr>
          <a:p>
            <a:pPr>
              <a:lnSpc>
                <a:spcPct val="125000"/>
              </a:lnSpc>
              <a:spcBef>
                <a:spcPts val="0"/>
              </a:spcBef>
              <a:spcAft>
                <a:spcPts val="0"/>
              </a:spcAft>
            </a:pP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 单词序列 </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&lt;sos&gt;</a:t>
            </a:r>
            <a:r>
              <a:rPr lang="zh-CN" altLang="en-US" sz="2000">
                <a:latin typeface="Times New Roman" panose="02020603050405020304" charset="0"/>
                <a:ea typeface="微软雅黑" panose="020B0503020204020204" charset="-122"/>
                <a:cs typeface="Times New Roman" panose="02020603050405020304" charset="0"/>
                <a:sym typeface="+mn-ea"/>
              </a:rPr>
              <a:t> </a:t>
            </a:r>
            <a:r>
              <a:rPr lang="zh-CN" altLang="en-US" sz="2000" b="1">
                <a:solidFill>
                  <a:schemeClr val="accent1">
                    <a:lumMod val="50000"/>
                  </a:schemeClr>
                </a:solidFill>
                <a:latin typeface="Times New Roman" panose="02020603050405020304" charset="0"/>
                <a:ea typeface="微软雅黑" panose="020B0503020204020204" charset="-122"/>
                <a:cs typeface="Times New Roman" panose="02020603050405020304" charset="0"/>
                <a:sym typeface="+mn-ea"/>
              </a:rPr>
              <a:t>I agree</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 &lt;eos&gt;</a:t>
            </a:r>
            <a:r>
              <a:rPr lang="en-US" altLang="zh-CN" sz="2000">
                <a:latin typeface="Times New Roman" panose="02020603050405020304" charset="0"/>
                <a:ea typeface="微软雅黑" panose="020B0503020204020204" charset="-122"/>
                <a:cs typeface="Times New Roman" panose="02020603050405020304" charset="0"/>
              </a:rPr>
              <a:t> 的模型得分为：    </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p:txBody>
      </p:sp>
      <p:pic>
        <p:nvPicPr>
          <p:cNvPr id="5" name="图片 4"/>
          <p:cNvPicPr>
            <a:picLocks noChangeAspect="1"/>
          </p:cNvPicPr>
          <p:nvPr/>
        </p:nvPicPr>
        <p:blipFill>
          <a:blip r:embed="rId1"/>
          <a:stretch>
            <a:fillRect/>
          </a:stretch>
        </p:blipFill>
        <p:spPr>
          <a:xfrm>
            <a:off x="672465" y="2201545"/>
            <a:ext cx="6173470" cy="3830955"/>
          </a:xfrm>
          <a:prstGeom prst="rect">
            <a:avLst/>
          </a:prstGeom>
        </p:spPr>
      </p:pic>
      <p:pic>
        <p:nvPicPr>
          <p:cNvPr id="6" name="图片 5"/>
          <p:cNvPicPr>
            <a:picLocks noChangeAspect="1"/>
          </p:cNvPicPr>
          <p:nvPr/>
        </p:nvPicPr>
        <p:blipFill>
          <a:blip r:embed="rId2"/>
          <a:stretch>
            <a:fillRect/>
          </a:stretch>
        </p:blipFill>
        <p:spPr>
          <a:xfrm>
            <a:off x="6845935" y="2201545"/>
            <a:ext cx="5205095" cy="1502410"/>
          </a:xfrm>
          <a:prstGeom prst="rect">
            <a:avLst/>
          </a:prstGeom>
        </p:spPr>
      </p:pic>
      <p:sp>
        <p:nvSpPr>
          <p:cNvPr id="7" name="文本框 6"/>
          <p:cNvSpPr txBox="1"/>
          <p:nvPr/>
        </p:nvSpPr>
        <p:spPr>
          <a:xfrm>
            <a:off x="6826885" y="3700780"/>
            <a:ext cx="5235575" cy="1630045"/>
          </a:xfrm>
          <a:prstGeom prst="rect">
            <a:avLst/>
          </a:prstGeom>
          <a:noFill/>
        </p:spPr>
        <p:txBody>
          <a:bodyPr wrap="square" rtlCol="0">
            <a:spAutoFit/>
          </a:bodyPr>
          <a:p>
            <a:r>
              <a:rPr lang="zh-CN" altLang="en-US" sz="2000">
                <a:latin typeface="Times New Roman" panose="02020603050405020304" charset="0"/>
                <a:ea typeface="微软雅黑" panose="020B0503020204020204" charset="-122"/>
                <a:cs typeface="Times New Roman" panose="02020603050405020304" charset="0"/>
              </a:rPr>
              <a:t>score(&lt;sos&gt; I agree &lt;eos&gt;)</a:t>
            </a:r>
            <a:endParaRPr lang="zh-CN" altLang="en-US" sz="2000">
              <a:latin typeface="Times New Roman" panose="02020603050405020304" charset="0"/>
              <a:ea typeface="微软雅黑" panose="020B0503020204020204" charset="-122"/>
              <a:cs typeface="Times New Roman" panose="02020603050405020304" charset="0"/>
            </a:endParaRPr>
          </a:p>
          <a:p>
            <a:r>
              <a:rPr lang="zh-CN" altLang="en-US" sz="2000">
                <a:latin typeface="Times New Roman" panose="02020603050405020304" charset="0"/>
                <a:ea typeface="微软雅黑" panose="020B0503020204020204" charset="-122"/>
                <a:cs typeface="Times New Roman" panose="02020603050405020304" charset="0"/>
              </a:rPr>
              <a:t>= logP(&lt;sos&gt;) + logP(I|&lt;sos&gt;) + logP(agree|&lt;sos&gt; I) + logP(&lt;sos&gt;|&lt;sos&gt; I agree)</a:t>
            </a:r>
            <a:endParaRPr lang="zh-CN" altLang="en-US" sz="2000">
              <a:latin typeface="Times New Roman" panose="02020603050405020304" charset="0"/>
              <a:ea typeface="微软雅黑" panose="020B0503020204020204" charset="-122"/>
              <a:cs typeface="Times New Roman" panose="02020603050405020304" charset="0"/>
            </a:endParaRPr>
          </a:p>
          <a:p>
            <a:r>
              <a:rPr lang="zh-CN" altLang="en-US" sz="2000">
                <a:latin typeface="Times New Roman" panose="02020603050405020304" charset="0"/>
                <a:ea typeface="微软雅黑" panose="020B0503020204020204" charset="-122"/>
                <a:cs typeface="Times New Roman" panose="02020603050405020304" charset="0"/>
              </a:rPr>
              <a:t>= 0−0.5−0.2−0.8 </a:t>
            </a:r>
            <a:endParaRPr lang="zh-CN" altLang="en-US" sz="2000">
              <a:latin typeface="Times New Roman" panose="02020603050405020304" charset="0"/>
              <a:ea typeface="微软雅黑" panose="020B0503020204020204" charset="-122"/>
              <a:cs typeface="Times New Roman" panose="02020603050405020304" charset="0"/>
            </a:endParaRPr>
          </a:p>
          <a:p>
            <a:r>
              <a:rPr lang="zh-CN" altLang="en-US" sz="2000">
                <a:latin typeface="Times New Roman" panose="02020603050405020304" charset="0"/>
                <a:ea typeface="微软雅黑" panose="020B0503020204020204" charset="-122"/>
                <a:cs typeface="Times New Roman" panose="02020603050405020304" charset="0"/>
              </a:rPr>
              <a:t>= −1.5 </a:t>
            </a:r>
            <a:endParaRPr lang="zh-CN" altLang="en-US"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10" name="文本框 9"/>
          <p:cNvSpPr txBox="1"/>
          <p:nvPr/>
        </p:nvSpPr>
        <p:spPr>
          <a:xfrm>
            <a:off x="562610" y="1517015"/>
            <a:ext cx="11052810" cy="475615"/>
          </a:xfrm>
          <a:prstGeom prst="rect">
            <a:avLst/>
          </a:prstGeom>
          <a:noFill/>
        </p:spPr>
        <p:txBody>
          <a:bodyPr wrap="square" rtlCol="0">
            <a:spAutoFit/>
          </a:bodyPr>
          <a:p>
            <a:pPr>
              <a:lnSpc>
                <a:spcPct val="125000"/>
              </a:lnSpc>
              <a:spcBef>
                <a:spcPts val="0"/>
              </a:spcBef>
              <a:spcAft>
                <a:spcPts val="0"/>
              </a:spcAft>
            </a:pPr>
            <a:r>
              <a:rPr lang="en-US" sz="2000">
                <a:latin typeface="Times New Roman" panose="02020603050405020304" charset="0"/>
                <a:ea typeface="微软雅黑" panose="020B0503020204020204" charset="-122"/>
                <a:cs typeface="Times New Roman" panose="02020603050405020304" charset="0"/>
              </a:rPr>
              <a:t>        </a:t>
            </a:r>
            <a:r>
              <a:rPr sz="2000">
                <a:latin typeface="Times New Roman" panose="02020603050405020304" charset="0"/>
                <a:ea typeface="微软雅黑" panose="020B0503020204020204" charset="-122"/>
                <a:cs typeface="Times New Roman" panose="02020603050405020304" charset="0"/>
              </a:rPr>
              <a:t>使用权重信息可以帮助系统更快地找到合适的解。</a:t>
            </a:r>
            <a:r>
              <a:rPr lang="en-US" altLang="zh-CN" sz="2000">
                <a:latin typeface="Times New Roman" panose="02020603050405020304" charset="0"/>
                <a:ea typeface="微软雅黑" panose="020B0503020204020204" charset="-122"/>
                <a:cs typeface="Times New Roman" panose="02020603050405020304" charset="0"/>
              </a:rPr>
              <a:t>    </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1218565" y="2653030"/>
            <a:ext cx="5922010" cy="3716655"/>
          </a:xfrm>
          <a:prstGeom prst="rect">
            <a:avLst/>
          </a:prstGeom>
        </p:spPr>
      </p:pic>
      <p:sp>
        <p:nvSpPr>
          <p:cNvPr id="9" name="文本框 8"/>
          <p:cNvSpPr txBox="1"/>
          <p:nvPr/>
        </p:nvSpPr>
        <p:spPr>
          <a:xfrm>
            <a:off x="562610" y="2079625"/>
            <a:ext cx="6469380" cy="398780"/>
          </a:xfrm>
          <a:prstGeom prst="rect">
            <a:avLst/>
          </a:prstGeom>
          <a:noFill/>
        </p:spPr>
        <p:txBody>
          <a:bodyPr wrap="square" rtlCol="0">
            <a:spAutoFit/>
          </a:bodyPr>
          <a:p>
            <a:pPr marL="342900" indent="-342900">
              <a:buFont typeface="Wingdings" panose="05000000000000000000" charset="0"/>
              <a:buChar char="l"/>
            </a:pPr>
            <a:r>
              <a:rPr lang="zh-CN" altLang="en-US" sz="2000">
                <a:latin typeface="Times New Roman" panose="02020603050405020304" charset="0"/>
                <a:ea typeface="微软雅黑" panose="020B0503020204020204" charset="-122"/>
              </a:rPr>
              <a:t>无信息搜索</a:t>
            </a:r>
            <a:endParaRPr lang="zh-CN" altLang="en-US" sz="2000">
              <a:latin typeface="Times New Roman" panose="02020603050405020304" charset="0"/>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10" name="文本框 9"/>
          <p:cNvSpPr txBox="1"/>
          <p:nvPr/>
        </p:nvSpPr>
        <p:spPr>
          <a:xfrm>
            <a:off x="672465" y="1517015"/>
            <a:ext cx="11052810" cy="860425"/>
          </a:xfrm>
          <a:prstGeom prst="rect">
            <a:avLst/>
          </a:prstGeom>
          <a:noFill/>
        </p:spPr>
        <p:txBody>
          <a:bodyPr wrap="square" rtlCol="0">
            <a:spAutoFit/>
          </a:bodyPr>
          <a:p>
            <a:pPr>
              <a:lnSpc>
                <a:spcPct val="125000"/>
              </a:lnSpc>
              <a:spcBef>
                <a:spcPts val="0"/>
              </a:spcBef>
              <a:spcAft>
                <a:spcPts val="0"/>
              </a:spcAft>
            </a:pPr>
            <a:r>
              <a:rPr lang="en-US" sz="2000">
                <a:latin typeface="Times New Roman" panose="02020603050405020304" charset="0"/>
                <a:ea typeface="微软雅黑" panose="020B0503020204020204" charset="-122"/>
                <a:cs typeface="Times New Roman" panose="02020603050405020304" charset="0"/>
              </a:rPr>
              <a:t>        </a:t>
            </a:r>
            <a:r>
              <a:rPr sz="2000">
                <a:latin typeface="Times New Roman" panose="02020603050405020304" charset="0"/>
                <a:ea typeface="微软雅黑" panose="020B0503020204020204" charset="-122"/>
                <a:cs typeface="Times New Roman" panose="02020603050405020304" charset="0"/>
              </a:rPr>
              <a:t>由于全局搜索策略要遍历整个解空间，所以它的时间、空间复杂度一般都比较高。在对于完备性与最优性要求不那么严格的搜索问题上，可以使用非经典搜索策略。</a:t>
            </a:r>
            <a:r>
              <a:rPr lang="en-US" altLang="zh-CN" sz="2000">
                <a:latin typeface="Times New Roman" panose="02020603050405020304" charset="0"/>
                <a:ea typeface="微软雅黑" panose="020B0503020204020204" charset="-122"/>
                <a:cs typeface="Times New Roman" panose="02020603050405020304" charset="0"/>
              </a:rPr>
              <a:t>   </a:t>
            </a:r>
            <a:endParaRPr lang="en-US" altLang="zh-CN" sz="2000">
              <a:solidFill>
                <a:schemeClr val="tx1"/>
              </a:solidFill>
              <a:latin typeface="Times New Roman" panose="02020603050405020304" charset="0"/>
              <a:ea typeface="微软雅黑" panose="020B0503020204020204" charset="-122"/>
              <a:cs typeface="Times New Roman" panose="02020603050405020304" charset="0"/>
            </a:endParaRPr>
          </a:p>
        </p:txBody>
      </p:sp>
      <p:sp>
        <p:nvSpPr>
          <p:cNvPr id="9" name="文本框 8"/>
          <p:cNvSpPr txBox="1"/>
          <p:nvPr/>
        </p:nvSpPr>
        <p:spPr>
          <a:xfrm>
            <a:off x="672465" y="2345055"/>
            <a:ext cx="10169525" cy="1014730"/>
          </a:xfrm>
          <a:prstGeom prst="rect">
            <a:avLst/>
          </a:prstGeom>
          <a:noFill/>
        </p:spPr>
        <p:txBody>
          <a:bodyPr wrap="square" rtlCol="0">
            <a:spAutoFit/>
          </a:bodyPr>
          <a:p>
            <a:pPr marL="342900" indent="-342900">
              <a:buFont typeface="Wingdings" panose="05000000000000000000" charset="0"/>
              <a:buChar char="l"/>
            </a:pPr>
            <a:r>
              <a:rPr lang="zh-CN" altLang="en-US" sz="2000">
                <a:latin typeface="Times New Roman" panose="02020603050405020304" charset="0"/>
                <a:ea typeface="微软雅黑" panose="020B0503020204020204" charset="-122"/>
                <a:cs typeface="Times New Roman" panose="02020603050405020304" charset="0"/>
              </a:rPr>
              <a:t>贪婪搜索</a:t>
            </a:r>
            <a:endParaRPr lang="zh-CN" altLang="en-US" sz="2000">
              <a:latin typeface="Times New Roman" panose="02020603050405020304" charset="0"/>
              <a:ea typeface="微软雅黑" panose="020B0503020204020204" charset="-122"/>
              <a:cs typeface="Times New Roman" panose="02020603050405020304" charset="0"/>
            </a:endParaRPr>
          </a:p>
          <a:p>
            <a:pPr indent="0">
              <a:buFont typeface="Wingdings" panose="05000000000000000000" charset="0"/>
              <a:buNone/>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当一个问题可以拆分为多个子问题时，如果一直选择子问题的最优解就能得到原问题的最优解，那么就可以不必遍历原始的解空间，而是使用这种“贪婪”的策略进行搜索。</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5" name="图片 4"/>
          <p:cNvPicPr>
            <a:picLocks noChangeAspect="1"/>
          </p:cNvPicPr>
          <p:nvPr/>
        </p:nvPicPr>
        <p:blipFill>
          <a:blip r:embed="rId1"/>
          <a:stretch>
            <a:fillRect/>
          </a:stretch>
        </p:blipFill>
        <p:spPr>
          <a:xfrm>
            <a:off x="2042160" y="3382010"/>
            <a:ext cx="5266055" cy="33470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628078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预测与搜索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8" name="文本框 7"/>
          <p:cNvSpPr txBox="1"/>
          <p:nvPr/>
        </p:nvSpPr>
        <p:spPr>
          <a:xfrm>
            <a:off x="562610" y="1118235"/>
            <a:ext cx="11162665" cy="398780"/>
          </a:xfrm>
          <a:prstGeom prst="rect">
            <a:avLst/>
          </a:prstGeom>
          <a:noFill/>
        </p:spPr>
        <p:txBody>
          <a:bodyPr wrap="square" rtlCol="0">
            <a:spAutoFit/>
          </a:bodyPr>
          <a:p>
            <a:r>
              <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rPr>
              <a:t>搜索</a:t>
            </a:r>
            <a:endParaRPr lang="zh-CN" altLang="en-US" sz="2000" b="1">
              <a:solidFill>
                <a:schemeClr val="tx1"/>
              </a:solidFill>
              <a:latin typeface="Times New Roman" panose="02020603050405020304" charset="0"/>
              <a:ea typeface="微软雅黑" panose="020B0503020204020204" charset="-122"/>
              <a:cs typeface="微软雅黑" panose="020B0503020204020204" charset="-122"/>
              <a:sym typeface="+mn-ea"/>
            </a:endParaRPr>
          </a:p>
        </p:txBody>
      </p:sp>
      <p:sp>
        <p:nvSpPr>
          <p:cNvPr id="9" name="文本框 8"/>
          <p:cNvSpPr txBox="1"/>
          <p:nvPr/>
        </p:nvSpPr>
        <p:spPr>
          <a:xfrm>
            <a:off x="672465" y="1562735"/>
            <a:ext cx="10169525" cy="1014730"/>
          </a:xfrm>
          <a:prstGeom prst="rect">
            <a:avLst/>
          </a:prstGeom>
          <a:noFill/>
        </p:spPr>
        <p:txBody>
          <a:bodyPr wrap="square" rtlCol="0">
            <a:spAutoFit/>
          </a:bodyPr>
          <a:p>
            <a:pPr marL="342900" indent="-342900">
              <a:buFont typeface="Wingdings" panose="05000000000000000000" charset="0"/>
              <a:buChar char="l"/>
            </a:pPr>
            <a:r>
              <a:rPr lang="zh-CN" altLang="en-US" sz="2000">
                <a:latin typeface="Times New Roman" panose="02020603050405020304" charset="0"/>
                <a:ea typeface="微软雅黑" panose="020B0503020204020204" charset="-122"/>
                <a:cs typeface="Times New Roman" panose="02020603050405020304" charset="0"/>
              </a:rPr>
              <a:t>束搜索</a:t>
            </a:r>
            <a:endParaRPr lang="zh-CN" altLang="en-US" sz="2000">
              <a:latin typeface="Times New Roman" panose="02020603050405020304" charset="0"/>
              <a:ea typeface="微软雅黑" panose="020B0503020204020204" charset="-122"/>
              <a:cs typeface="Times New Roman" panose="02020603050405020304" charset="0"/>
            </a:endParaRPr>
          </a:p>
          <a:p>
            <a:pPr indent="0">
              <a:buFont typeface="Wingdings" panose="05000000000000000000" charset="0"/>
              <a:buNone/>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常见的做法是每一次生成新单词的时候都挑选得分最高的前 B 个单词，然后扩展这 B 个单词的 T 个孩子节点，得到 BT 条新路径，最后保留其中得分最高的 B 条路径。</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2409825" y="2580005"/>
            <a:ext cx="5966460" cy="41694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97050" y="2237105"/>
            <a:ext cx="8777605" cy="1014730"/>
          </a:xfrm>
          <a:prstGeom prst="rect">
            <a:avLst/>
          </a:prstGeom>
          <a:noFill/>
        </p:spPr>
        <p:txBody>
          <a:bodyPr wrap="square" rtlCol="0">
            <a:spAutoFit/>
          </a:bodyPr>
          <a:p>
            <a:pPr algn="ctr"/>
            <a:r>
              <a:rPr lang="en-US" sz="6000" b="1">
                <a:latin typeface="Times New Roman" panose="02020603050405020304" charset="0"/>
              </a:rPr>
              <a:t>END</a:t>
            </a:r>
            <a:endParaRPr lang="en-US" sz="6000" b="1">
              <a:latin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zh-CN" altLang="en-US" sz="2000" b="1">
                <a:latin typeface="Times New Roman" panose="02020603050405020304" charset="0"/>
                <a:ea typeface="微软雅黑" panose="020B0503020204020204" charset="-122"/>
              </a:rPr>
              <a:t>概率论基础</a:t>
            </a:r>
            <a:endParaRPr lang="zh-CN" altLang="en-US" sz="2000" b="1">
              <a:latin typeface="Times New Roman" panose="02020603050405020304" charset="0"/>
              <a:ea typeface="微软雅黑" panose="020B0503020204020204" charset="-122"/>
            </a:endParaRPr>
          </a:p>
        </p:txBody>
      </p:sp>
      <p:sp>
        <p:nvSpPr>
          <p:cNvPr id="4" name="文本框 3"/>
          <p:cNvSpPr txBox="1"/>
          <p:nvPr/>
        </p:nvSpPr>
        <p:spPr>
          <a:xfrm>
            <a:off x="629920" y="931545"/>
            <a:ext cx="11243945" cy="460375"/>
          </a:xfrm>
          <a:prstGeom prst="rect">
            <a:avLst/>
          </a:prstGeom>
          <a:noFill/>
        </p:spPr>
        <p:txBody>
          <a:bodyPr wrap="square" rtlCol="0">
            <a:spAutoFit/>
          </a:bodyPr>
          <a:p>
            <a:r>
              <a:rPr lang="zh-CN" altLang="en-US" sz="2400" b="1">
                <a:latin typeface="Times New Roman" panose="02020603050405020304" charset="0"/>
                <a:ea typeface="微软雅黑" panose="020B0503020204020204" charset="-122"/>
              </a:rPr>
              <a:t>事件</a:t>
            </a:r>
            <a:endParaRPr lang="zh-CN" altLang="en-US" sz="2400" b="1">
              <a:latin typeface="Times New Roman" panose="02020603050405020304" charset="0"/>
              <a:ea typeface="微软雅黑" panose="020B0503020204020204" charset="-122"/>
            </a:endParaRPr>
          </a:p>
        </p:txBody>
      </p:sp>
      <p:sp>
        <p:nvSpPr>
          <p:cNvPr id="6" name="文本框 5"/>
          <p:cNvSpPr txBox="1"/>
          <p:nvPr/>
        </p:nvSpPr>
        <p:spPr>
          <a:xfrm>
            <a:off x="755650" y="1431290"/>
            <a:ext cx="10518140" cy="2014855"/>
          </a:xfrm>
          <a:prstGeom prst="rect">
            <a:avLst/>
          </a:prstGeom>
          <a:noFill/>
        </p:spPr>
        <p:txBody>
          <a:bodyPr wrap="square" rtlCol="0">
            <a:spAutoFit/>
          </a:bodyPr>
          <a:p>
            <a:pPr>
              <a:lnSpc>
                <a:spcPct val="125000"/>
              </a:lnSpc>
              <a:spcBef>
                <a:spcPts val="0"/>
              </a:spcBef>
              <a:spcAft>
                <a:spcPts val="0"/>
              </a:spcAft>
            </a:pPr>
            <a:r>
              <a:rPr lang="zh-CN" altLang="en-US" sz="2000">
                <a:latin typeface="Times New Roman" panose="02020603050405020304" charset="0"/>
                <a:ea typeface="微软雅黑" panose="020B0503020204020204" charset="-122"/>
                <a:cs typeface="Times New Roman" panose="02020603050405020304" charset="0"/>
              </a:rPr>
              <a:t>事件是实验的一组结果（一个或多个）。“ 扔硬币时反面是事件”</a:t>
            </a:r>
            <a:endParaRPr lang="zh-CN" altLang="en-US" sz="2000">
              <a:latin typeface="Times New Roman" panose="02020603050405020304" charset="0"/>
              <a:ea typeface="微软雅黑" panose="020B0503020204020204" charset="-122"/>
              <a:cs typeface="Times New Roman" panose="02020603050405020304" charset="0"/>
            </a:endParaRPr>
          </a:p>
          <a:p>
            <a:pPr marL="742950" lvl="1" indent="-285750">
              <a:lnSpc>
                <a:spcPct val="125000"/>
              </a:lnSpc>
              <a:spcBef>
                <a:spcPts val="0"/>
              </a:spcBef>
              <a:spcAft>
                <a:spcPts val="0"/>
              </a:spcAft>
              <a:buFont typeface="Wingdings" panose="05000000000000000000" charset="0"/>
              <a:buChar char="Ø"/>
            </a:pPr>
            <a:r>
              <a:rPr lang="zh-CN" altLang="en-US" sz="2000" b="1">
                <a:latin typeface="Times New Roman" panose="02020603050405020304" charset="0"/>
                <a:ea typeface="微软雅黑" panose="020B0503020204020204" charset="-122"/>
                <a:cs typeface="Times New Roman" panose="02020603050405020304" charset="0"/>
              </a:rPr>
              <a:t>独立</a:t>
            </a:r>
            <a:r>
              <a:rPr lang="en-US" altLang="zh-CN" sz="2000" b="1">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每个事件均不受其他事件影响。 例：抛硬币两次。第一次扔硬币的结果不会影响第二个事件的结果。</a:t>
            </a:r>
            <a:endParaRPr lang="zh-CN" altLang="en-US" sz="2000">
              <a:latin typeface="Times New Roman" panose="02020603050405020304" charset="0"/>
              <a:ea typeface="微软雅黑" panose="020B0503020204020204" charset="-122"/>
              <a:cs typeface="Times New Roman" panose="02020603050405020304" charset="0"/>
            </a:endParaRPr>
          </a:p>
          <a:p>
            <a:pPr marL="742950" lvl="1" indent="-285750">
              <a:lnSpc>
                <a:spcPct val="125000"/>
              </a:lnSpc>
              <a:spcBef>
                <a:spcPts val="0"/>
              </a:spcBef>
              <a:spcAft>
                <a:spcPts val="0"/>
              </a:spcAft>
              <a:buFont typeface="Wingdings" panose="05000000000000000000" charset="0"/>
              <a:buChar char="Ø"/>
            </a:pPr>
            <a:r>
              <a:rPr lang="zh-CN" altLang="en-US" sz="2000" b="1">
                <a:latin typeface="Times New Roman" panose="02020603050405020304" charset="0"/>
                <a:ea typeface="微软雅黑" panose="020B0503020204020204" charset="-122"/>
                <a:cs typeface="Times New Roman" panose="02020603050405020304" charset="0"/>
              </a:rPr>
              <a:t>相关</a:t>
            </a:r>
            <a:r>
              <a:rPr lang="zh-CN" altLang="en-US" sz="2000">
                <a:latin typeface="Times New Roman" panose="02020603050405020304" charset="0"/>
                <a:ea typeface="微软雅黑" panose="020B0503020204020204" charset="-122"/>
                <a:cs typeface="Times New Roman" panose="02020603050405020304" charset="0"/>
              </a:rPr>
              <a:t>（也称为条件）事件受其他事件影响。 例：摸红、白球。</a:t>
            </a:r>
            <a:endParaRPr lang="zh-CN" altLang="en-US" sz="2000">
              <a:latin typeface="Times New Roman" panose="02020603050405020304" charset="0"/>
              <a:ea typeface="微软雅黑" panose="020B0503020204020204" charset="-122"/>
              <a:cs typeface="Times New Roman" panose="02020603050405020304" charset="0"/>
            </a:endParaRPr>
          </a:p>
          <a:p>
            <a:pPr marL="742950" lvl="1" indent="-285750">
              <a:lnSpc>
                <a:spcPct val="125000"/>
              </a:lnSpc>
              <a:spcBef>
                <a:spcPts val="0"/>
              </a:spcBef>
              <a:spcAft>
                <a:spcPts val="0"/>
              </a:spcAft>
              <a:buFont typeface="Wingdings" panose="05000000000000000000" charset="0"/>
              <a:buChar char="Ø"/>
            </a:pPr>
            <a:r>
              <a:rPr lang="zh-CN" altLang="en-US" sz="2000" b="1">
                <a:latin typeface="Times New Roman" panose="02020603050405020304" charset="0"/>
                <a:ea typeface="微软雅黑" panose="020B0503020204020204" charset="-122"/>
                <a:cs typeface="Times New Roman" panose="02020603050405020304" charset="0"/>
              </a:rPr>
              <a:t>互斥</a:t>
            </a:r>
            <a:r>
              <a:rPr lang="en-US" altLang="zh-CN" sz="2000" b="1">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两个事件不能同时发生。 例：我们可以在同一足球场中同时踢足球和橄榄球。</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7" name="文本框 6"/>
          <p:cNvSpPr txBox="1"/>
          <p:nvPr/>
        </p:nvSpPr>
        <p:spPr>
          <a:xfrm>
            <a:off x="629920" y="3527425"/>
            <a:ext cx="10619740" cy="460375"/>
          </a:xfrm>
          <a:prstGeom prst="rect">
            <a:avLst/>
          </a:prstGeom>
          <a:noFill/>
        </p:spPr>
        <p:txBody>
          <a:bodyPr wrap="square" rtlCol="0">
            <a:spAutoFit/>
          </a:bodyPr>
          <a:p>
            <a:r>
              <a:rPr lang="zh-CN" altLang="en-US" sz="2400" b="1">
                <a:latin typeface="Times New Roman" panose="02020603050405020304" charset="0"/>
                <a:ea typeface="微软雅黑" panose="020B0503020204020204" charset="-122"/>
              </a:rPr>
              <a:t>概率</a:t>
            </a:r>
            <a:endParaRPr lang="zh-CN" altLang="en-US" sz="2400" b="1">
              <a:latin typeface="Times New Roman" panose="02020603050405020304" charset="0"/>
              <a:ea typeface="微软雅黑" panose="020B0503020204020204" charset="-122"/>
            </a:endParaRPr>
          </a:p>
        </p:txBody>
      </p:sp>
      <p:sp>
        <p:nvSpPr>
          <p:cNvPr id="8" name="文本框 7"/>
          <p:cNvSpPr txBox="1"/>
          <p:nvPr/>
        </p:nvSpPr>
        <p:spPr>
          <a:xfrm>
            <a:off x="755650" y="4072890"/>
            <a:ext cx="10518140" cy="475615"/>
          </a:xfrm>
          <a:prstGeom prst="rect">
            <a:avLst/>
          </a:prstGeom>
          <a:noFill/>
        </p:spPr>
        <p:txBody>
          <a:bodyPr wrap="square" rtlCol="0">
            <a:spAutoFit/>
          </a:bodyPr>
          <a:p>
            <a:pPr>
              <a:lnSpc>
                <a:spcPct val="125000"/>
              </a:lnSpc>
              <a:spcBef>
                <a:spcPts val="0"/>
              </a:spcBef>
              <a:spcAft>
                <a:spcPts val="0"/>
              </a:spcAft>
            </a:pPr>
            <a:r>
              <a:rPr lang="zh-CN" altLang="en-US" sz="2000">
                <a:latin typeface="Times New Roman" panose="02020603050405020304" charset="0"/>
                <a:ea typeface="微软雅黑" panose="020B0503020204020204" charset="-122"/>
              </a:rPr>
              <a:t>事件发生的可能性。</a:t>
            </a:r>
            <a:endParaRPr lang="zh-CN" altLang="en-US" sz="2000">
              <a:latin typeface="Times New Roman" panose="02020603050405020304" charset="0"/>
              <a:ea typeface="微软雅黑" panose="020B0503020204020204" charset="-122"/>
            </a:endParaRPr>
          </a:p>
        </p:txBody>
      </p:sp>
      <p:sp>
        <p:nvSpPr>
          <p:cNvPr id="9" name="文本框 8"/>
          <p:cNvSpPr txBox="1"/>
          <p:nvPr/>
        </p:nvSpPr>
        <p:spPr>
          <a:xfrm>
            <a:off x="629920" y="4720590"/>
            <a:ext cx="10330815" cy="460375"/>
          </a:xfrm>
          <a:prstGeom prst="rect">
            <a:avLst/>
          </a:prstGeom>
          <a:noFill/>
        </p:spPr>
        <p:txBody>
          <a:bodyPr wrap="square" rtlCol="0">
            <a:spAutoFit/>
          </a:bodyPr>
          <a:p>
            <a:r>
              <a:rPr lang="zh-CN" altLang="en-US" sz="2400" b="1">
                <a:latin typeface="Times New Roman" panose="02020603050405020304" charset="0"/>
                <a:ea typeface="微软雅黑" panose="020B0503020204020204" charset="-122"/>
              </a:rPr>
              <a:t>联合概率</a:t>
            </a:r>
            <a:endParaRPr lang="zh-CN" altLang="en-US" sz="2400" b="1">
              <a:latin typeface="Times New Roman" panose="02020603050405020304" charset="0"/>
              <a:ea typeface="微软雅黑" panose="020B0503020204020204" charset="-122"/>
            </a:endParaRPr>
          </a:p>
        </p:txBody>
      </p:sp>
      <p:sp>
        <p:nvSpPr>
          <p:cNvPr id="10" name="文本框 9"/>
          <p:cNvSpPr txBox="1"/>
          <p:nvPr/>
        </p:nvSpPr>
        <p:spPr>
          <a:xfrm>
            <a:off x="755650" y="5372735"/>
            <a:ext cx="10561955" cy="398780"/>
          </a:xfrm>
          <a:prstGeom prst="rect">
            <a:avLst/>
          </a:prstGeom>
          <a:noFill/>
        </p:spPr>
        <p:txBody>
          <a:bodyPr wrap="square" rtlCol="0">
            <a:spAutoFit/>
          </a:bodyPr>
          <a:p>
            <a:r>
              <a:rPr lang="zh-CN" altLang="en-US" sz="2000">
                <a:latin typeface="Times New Roman" panose="02020603050405020304" charset="0"/>
                <a:ea typeface="微软雅黑" panose="020B0503020204020204" charset="-122"/>
                <a:cs typeface="Times New Roman" panose="02020603050405020304" charset="0"/>
              </a:rPr>
              <a:t>联合概率：在同一时间 P（A和B）发生事件的可能性。事件A和事件B一起发生的概率。</a:t>
            </a:r>
            <a:r>
              <a:rPr lang="en-US" altLang="zh-CN" sz="2000">
                <a:latin typeface="Times New Roman" panose="02020603050405020304" charset="0"/>
                <a:ea typeface="微软雅黑" panose="020B0503020204020204" charset="-122"/>
                <a:cs typeface="Times New Roman" panose="02020603050405020304" charset="0"/>
              </a:rPr>
              <a:t>P(A∩B)</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13" name="文本框 12"/>
          <p:cNvSpPr txBox="1"/>
          <p:nvPr/>
        </p:nvSpPr>
        <p:spPr>
          <a:xfrm>
            <a:off x="755650" y="5906135"/>
            <a:ext cx="10690860" cy="398780"/>
          </a:xfrm>
          <a:prstGeom prst="rect">
            <a:avLst/>
          </a:prstGeom>
          <a:noFill/>
        </p:spPr>
        <p:txBody>
          <a:bodyPr wrap="square" rtlCol="0">
            <a:spAutoFit/>
          </a:bodyPr>
          <a:p>
            <a:r>
              <a:rPr lang="zh-CN" altLang="en-US">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一张牌是</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红色</a:t>
            </a:r>
            <a:r>
              <a:rPr lang="en-US" altLang="zh-CN" sz="2000">
                <a:latin typeface="Times New Roman" panose="02020603050405020304" charset="0"/>
                <a:ea typeface="微软雅黑" panose="020B0503020204020204" charset="-122"/>
                <a:cs typeface="Times New Roman" panose="02020603050405020304" charset="0"/>
                <a:sym typeface="+mn-ea"/>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4</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		</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P(</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红4</a:t>
            </a:r>
            <a:r>
              <a:rPr lang="en-US" altLang="zh-CN" sz="2000">
                <a:solidFill>
                  <a:schemeClr val="tx1"/>
                </a:solidFill>
                <a:latin typeface="Times New Roman" panose="02020603050405020304" charset="0"/>
                <a:ea typeface="微软雅黑" panose="020B0503020204020204" charset="-122"/>
                <a:cs typeface="Times New Roman" panose="02020603050405020304" charset="0"/>
              </a:rPr>
              <a:t>) </a:t>
            </a:r>
            <a:r>
              <a:rPr lang="zh-CN" altLang="en-US" sz="2000">
                <a:solidFill>
                  <a:schemeClr val="tx1"/>
                </a:solidFill>
                <a:latin typeface="Times New Roman" panose="02020603050405020304" charset="0"/>
                <a:ea typeface="微软雅黑" panose="020B0503020204020204" charset="-122"/>
                <a:cs typeface="Times New Roman" panose="02020603050405020304" charset="0"/>
              </a:rPr>
              <a:t>= 2/52 = 1/26</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7" grpId="1"/>
      <p:bldP spid="8" grpId="1"/>
      <p:bldP spid="9" grpId="0"/>
      <p:bldP spid="13" grpId="0"/>
      <p:bldP spid="10" grpId="0"/>
      <p:bldP spid="9" grpId="1"/>
      <p:bldP spid="13" grpId="1"/>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zh-CN" altLang="en-US" sz="2000" b="1">
                <a:latin typeface="Times New Roman" panose="02020603050405020304" charset="0"/>
                <a:ea typeface="微软雅黑" panose="020B0503020204020204" charset="-122"/>
              </a:rPr>
              <a:t>概率论基础</a:t>
            </a:r>
            <a:endParaRPr lang="zh-CN" altLang="en-US" sz="2000" b="1">
              <a:latin typeface="Times New Roman" panose="02020603050405020304" charset="0"/>
              <a:ea typeface="微软雅黑" panose="020B0503020204020204" charset="-122"/>
            </a:endParaRPr>
          </a:p>
        </p:txBody>
      </p:sp>
      <p:sp>
        <p:nvSpPr>
          <p:cNvPr id="4" name="文本框 3"/>
          <p:cNvSpPr txBox="1"/>
          <p:nvPr/>
        </p:nvSpPr>
        <p:spPr>
          <a:xfrm>
            <a:off x="629920" y="931545"/>
            <a:ext cx="11243945" cy="460375"/>
          </a:xfrm>
          <a:prstGeom prst="rect">
            <a:avLst/>
          </a:prstGeom>
          <a:noFill/>
        </p:spPr>
        <p:txBody>
          <a:bodyPr wrap="square" rtlCol="0">
            <a:spAutoFit/>
          </a:bodyPr>
          <a:p>
            <a:r>
              <a:rPr lang="zh-CN" altLang="en-US" sz="2400" b="1">
                <a:latin typeface="Times New Roman" panose="02020603050405020304" charset="0"/>
                <a:ea typeface="微软雅黑" panose="020B0503020204020204" charset="-122"/>
              </a:rPr>
              <a:t>联合概率的条件</a:t>
            </a:r>
            <a:endParaRPr lang="zh-CN" altLang="en-US" sz="2400" b="1">
              <a:latin typeface="Times New Roman" panose="02020603050405020304" charset="0"/>
              <a:ea typeface="微软雅黑" panose="020B0503020204020204" charset="-122"/>
            </a:endParaRPr>
          </a:p>
        </p:txBody>
      </p:sp>
      <p:sp>
        <p:nvSpPr>
          <p:cNvPr id="6" name="文本框 5"/>
          <p:cNvSpPr txBox="1"/>
          <p:nvPr/>
        </p:nvSpPr>
        <p:spPr>
          <a:xfrm>
            <a:off x="755650" y="1431290"/>
            <a:ext cx="10518140" cy="124523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一种是事件X和Y必须同时发生。“ </a:t>
            </a:r>
            <a:r>
              <a:rPr lang="zh-CN" altLang="en-US" sz="2000">
                <a:latin typeface="Times New Roman" panose="02020603050405020304" charset="0"/>
                <a:ea typeface="微软雅黑" panose="020B0503020204020204" charset="-122"/>
                <a:cs typeface="Times New Roman" panose="02020603050405020304" charset="0"/>
                <a:sym typeface="+mn-ea"/>
              </a:rPr>
              <a:t>一张牌是</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红色</a:t>
            </a:r>
            <a:r>
              <a:rPr lang="en-US" altLang="zh-CN" sz="2000">
                <a:latin typeface="Times New Roman" panose="02020603050405020304" charset="0"/>
                <a:ea typeface="微软雅黑" panose="020B0503020204020204" charset="-122"/>
                <a:cs typeface="Times New Roman" panose="02020603050405020304" charset="0"/>
                <a:sym typeface="+mn-ea"/>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4</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事件X和Y必须彼此独立。事件X的结果不会影响事件Y的结果。</a:t>
            </a: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P(</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红色</a:t>
            </a:r>
            <a:r>
              <a:rPr lang="en-US" altLang="zh-CN" sz="2000">
                <a:latin typeface="Times New Roman" panose="02020603050405020304" charset="0"/>
                <a:ea typeface="微软雅黑" panose="020B0503020204020204" charset="-122"/>
                <a:cs typeface="Times New Roman" panose="02020603050405020304" charset="0"/>
                <a:sym typeface="+mn-ea"/>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4</a:t>
            </a:r>
            <a:r>
              <a:rPr lang="en-US" altLang="zh-CN" sz="2000">
                <a:latin typeface="Times New Roman" panose="02020603050405020304" charset="0"/>
                <a:ea typeface="微软雅黑" panose="020B0503020204020204" charset="-122"/>
                <a:cs typeface="Times New Roman" panose="02020603050405020304" charset="0"/>
              </a:rPr>
              <a:t>) = P(</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红色</a:t>
            </a:r>
            <a:r>
              <a:rPr lang="en-US" altLang="zh-CN" sz="2000">
                <a:latin typeface="Times New Roman" panose="02020603050405020304" charset="0"/>
                <a:ea typeface="微软雅黑" panose="020B0503020204020204" charset="-122"/>
                <a:cs typeface="Times New Roman" panose="02020603050405020304" charset="0"/>
              </a:rPr>
              <a:t>) * P(4) = 26/52 * 13/52  = 1/26</a:t>
            </a:r>
            <a:endParaRPr lang="en-US" altLang="zh-CN" sz="2000">
              <a:latin typeface="Times New Roman" panose="02020603050405020304" charset="0"/>
              <a:ea typeface="微软雅黑" panose="020B0503020204020204" charset="-122"/>
              <a:cs typeface="Times New Roman" panose="02020603050405020304" charset="0"/>
            </a:endParaRPr>
          </a:p>
        </p:txBody>
      </p:sp>
      <p:sp>
        <p:nvSpPr>
          <p:cNvPr id="7" name="文本框 6"/>
          <p:cNvSpPr txBox="1"/>
          <p:nvPr/>
        </p:nvSpPr>
        <p:spPr>
          <a:xfrm>
            <a:off x="629920" y="2800985"/>
            <a:ext cx="10619740" cy="460375"/>
          </a:xfrm>
          <a:prstGeom prst="rect">
            <a:avLst/>
          </a:prstGeom>
          <a:noFill/>
        </p:spPr>
        <p:txBody>
          <a:bodyPr wrap="square" rtlCol="0">
            <a:spAutoFit/>
          </a:bodyPr>
          <a:p>
            <a:r>
              <a:rPr lang="zh-CN" altLang="en-US" sz="2400" b="1">
                <a:latin typeface="Times New Roman" panose="02020603050405020304" charset="0"/>
                <a:ea typeface="微软雅黑" panose="020B0503020204020204" charset="-122"/>
              </a:rPr>
              <a:t>条件概率</a:t>
            </a:r>
            <a:endParaRPr lang="zh-CN" altLang="en-US" sz="2400" b="1">
              <a:latin typeface="Times New Roman" panose="02020603050405020304" charset="0"/>
              <a:ea typeface="微软雅黑" panose="020B0503020204020204" charset="-122"/>
            </a:endParaRPr>
          </a:p>
        </p:txBody>
      </p:sp>
      <p:sp>
        <p:nvSpPr>
          <p:cNvPr id="8" name="文本框 7"/>
          <p:cNvSpPr txBox="1"/>
          <p:nvPr/>
        </p:nvSpPr>
        <p:spPr>
          <a:xfrm>
            <a:off x="755650" y="3304540"/>
            <a:ext cx="10518140" cy="47561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事件B发生时事件A也发生的条件概率写为 P</a:t>
            </a:r>
            <a:r>
              <a:rPr lang="en-US" altLang="zh-CN" sz="2000">
                <a:latin typeface="Times New Roman" panose="02020603050405020304" charset="0"/>
                <a:ea typeface="微软雅黑" panose="020B0503020204020204" charset="-122"/>
                <a:cs typeface="Times New Roman" panose="02020603050405020304" charset="0"/>
              </a:rPr>
              <a:t>(A|B)</a:t>
            </a:r>
            <a:r>
              <a:rPr lang="zh-CN" altLang="en-US" sz="2000">
                <a:latin typeface="Times New Roman" panose="02020603050405020304" charset="0"/>
                <a:ea typeface="微软雅黑" panose="020B0503020204020204" charset="-122"/>
                <a:cs typeface="Times New Roman" panose="02020603050405020304" charset="0"/>
              </a:rPr>
              <a:t>，读作“在B的条件下A的概率”</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10" name="文本框 9"/>
          <p:cNvSpPr txBox="1"/>
          <p:nvPr/>
        </p:nvSpPr>
        <p:spPr>
          <a:xfrm>
            <a:off x="755650" y="4590415"/>
            <a:ext cx="10561955" cy="398780"/>
          </a:xfrm>
          <a:prstGeom prst="rect">
            <a:avLst/>
          </a:prstGeom>
          <a:noFill/>
        </p:spPr>
        <p:txBody>
          <a:bodyPr wrap="square" rtlCol="0">
            <a:spAutoFit/>
          </a:bodyPr>
          <a:p>
            <a:r>
              <a:rPr lang="en-US" altLang="zh-CN" sz="2000">
                <a:latin typeface="Times New Roman" panose="02020603050405020304" charset="0"/>
                <a:ea typeface="微软雅黑" panose="020B0503020204020204" charset="-122"/>
                <a:cs typeface="Times New Roman" panose="02020603050405020304" charset="0"/>
                <a:sym typeface="+mn-ea"/>
              </a:rPr>
              <a:t>       P(</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红色</a:t>
            </a:r>
            <a:r>
              <a:rPr lang="en-US" altLang="zh-CN" sz="2000">
                <a:latin typeface="Times New Roman" panose="02020603050405020304" charset="0"/>
                <a:ea typeface="微软雅黑" panose="020B0503020204020204" charset="-122"/>
                <a:cs typeface="Times New Roman" panose="02020603050405020304" charset="0"/>
                <a:sym typeface="+mn-ea"/>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4</a:t>
            </a:r>
            <a:r>
              <a:rPr lang="en-US" altLang="zh-CN" sz="2000">
                <a:latin typeface="Times New Roman" panose="02020603050405020304" charset="0"/>
                <a:ea typeface="微软雅黑" panose="020B0503020204020204" charset="-122"/>
                <a:cs typeface="Times New Roman" panose="02020603050405020304" charset="0"/>
                <a:sym typeface="+mn-ea"/>
              </a:rPr>
              <a:t>) = P(</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红色4</a:t>
            </a:r>
            <a:r>
              <a:rPr lang="en-US" altLang="zh-CN" sz="2000">
                <a:latin typeface="Times New Roman" panose="02020603050405020304" charset="0"/>
                <a:ea typeface="微软雅黑" panose="020B0503020204020204" charset="-122"/>
                <a:cs typeface="Times New Roman" panose="02020603050405020304" charset="0"/>
                <a:sym typeface="+mn-ea"/>
              </a:rPr>
              <a:t>)/P(</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4</a:t>
            </a:r>
            <a:r>
              <a:rPr lang="en-US" altLang="zh-CN" sz="2000">
                <a:latin typeface="Times New Roman" panose="02020603050405020304" charset="0"/>
                <a:ea typeface="微软雅黑" panose="020B0503020204020204" charset="-122"/>
                <a:cs typeface="Times New Roman" panose="02020603050405020304" charset="0"/>
                <a:sym typeface="+mn-ea"/>
              </a:rPr>
              <a:t>) = (1/26) / (1/13)	= 1/2</a:t>
            </a:r>
            <a:r>
              <a:rPr lang="zh-CN" altLang="en-US" sz="2000">
                <a:latin typeface="Times New Roman" panose="02020603050405020304" charset="0"/>
                <a:ea typeface="微软雅黑" panose="020B0503020204020204" charset="-122"/>
                <a:cs typeface="Times New Roman" panose="02020603050405020304" charset="0"/>
                <a:sym typeface="+mn-ea"/>
              </a:rPr>
              <a:t>（牌为</a:t>
            </a:r>
            <a:r>
              <a:rPr lang="en-US" altLang="zh-CN" sz="2000">
                <a:latin typeface="Times New Roman" panose="02020603050405020304" charset="0"/>
                <a:ea typeface="微软雅黑" panose="020B0503020204020204" charset="-122"/>
                <a:cs typeface="Times New Roman" panose="02020603050405020304" charset="0"/>
                <a:sym typeface="+mn-ea"/>
              </a:rPr>
              <a:t>4</a:t>
            </a:r>
            <a:r>
              <a:rPr lang="zh-CN" altLang="en-US" sz="2000">
                <a:latin typeface="Times New Roman" panose="02020603050405020304" charset="0"/>
                <a:ea typeface="微软雅黑" panose="020B0503020204020204" charset="-122"/>
                <a:cs typeface="Times New Roman" panose="02020603050405020304" charset="0"/>
                <a:sym typeface="+mn-ea"/>
              </a:rPr>
              <a:t>时是红色的概率）</a:t>
            </a:r>
            <a:r>
              <a:rPr lang="en-US" altLang="zh-CN" sz="2000">
                <a:latin typeface="Times New Roman" panose="02020603050405020304" charset="0"/>
                <a:ea typeface="微软雅黑" panose="020B0503020204020204" charset="-122"/>
                <a:cs typeface="Times New Roman" panose="02020603050405020304" charset="0"/>
                <a:sym typeface="+mn-ea"/>
              </a:rPr>
              <a:t> </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11" name="文本框 10"/>
          <p:cNvSpPr txBox="1"/>
          <p:nvPr/>
        </p:nvSpPr>
        <p:spPr>
          <a:xfrm>
            <a:off x="629920" y="5065395"/>
            <a:ext cx="10619740" cy="460375"/>
          </a:xfrm>
          <a:prstGeom prst="rect">
            <a:avLst/>
          </a:prstGeom>
          <a:noFill/>
        </p:spPr>
        <p:txBody>
          <a:bodyPr wrap="square" rtlCol="0">
            <a:spAutoFit/>
          </a:bodyPr>
          <a:p>
            <a:r>
              <a:rPr lang="zh-CN" altLang="en-US" sz="2400" b="1">
                <a:latin typeface="Times New Roman" panose="02020603050405020304" charset="0"/>
                <a:ea typeface="微软雅黑" panose="020B0503020204020204" charset="-122"/>
              </a:rPr>
              <a:t>链式法则</a:t>
            </a:r>
            <a:endParaRPr lang="zh-CN" altLang="en-US" sz="2400" b="1">
              <a:latin typeface="Times New Roman" panose="02020603050405020304" charset="0"/>
              <a:ea typeface="微软雅黑" panose="020B0503020204020204" charset="-122"/>
            </a:endParaRPr>
          </a:p>
        </p:txBody>
      </p:sp>
      <p:sp>
        <p:nvSpPr>
          <p:cNvPr id="12" name="文本框 11"/>
          <p:cNvSpPr txBox="1"/>
          <p:nvPr/>
        </p:nvSpPr>
        <p:spPr>
          <a:xfrm>
            <a:off x="756920" y="5513070"/>
            <a:ext cx="10518140" cy="47561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即条件概率的乘法法则</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14" name="图片 13"/>
          <p:cNvPicPr>
            <a:picLocks noChangeAspect="1"/>
          </p:cNvPicPr>
          <p:nvPr/>
        </p:nvPicPr>
        <p:blipFill>
          <a:blip r:embed="rId1"/>
          <a:stretch>
            <a:fillRect/>
          </a:stretch>
        </p:blipFill>
        <p:spPr>
          <a:xfrm>
            <a:off x="4347845" y="5601970"/>
            <a:ext cx="4439920" cy="969645"/>
          </a:xfrm>
          <a:prstGeom prst="rect">
            <a:avLst/>
          </a:prstGeom>
        </p:spPr>
      </p:pic>
      <p:sp>
        <p:nvSpPr>
          <p:cNvPr id="13" name="文本框 12"/>
          <p:cNvSpPr txBox="1"/>
          <p:nvPr/>
        </p:nvSpPr>
        <p:spPr>
          <a:xfrm>
            <a:off x="530225" y="3930015"/>
            <a:ext cx="11346180" cy="460375"/>
          </a:xfrm>
          <a:prstGeom prst="rect">
            <a:avLst/>
          </a:prstGeom>
          <a:noFill/>
        </p:spPr>
        <p:txBody>
          <a:bodyPr wrap="square" rtlCol="0">
            <a:spAutoFit/>
          </a:bodyPr>
          <a:p>
            <a:pPr algn="ctr"/>
            <a:r>
              <a:rPr lang="en-US" altLang="zh-CN" sz="2400">
                <a:latin typeface="Times New Roman" panose="02020603050405020304" charset="0"/>
                <a:ea typeface="微软雅黑" panose="020B0503020204020204" charset="-122"/>
                <a:cs typeface="Times New Roman" panose="02020603050405020304" charset="0"/>
              </a:rPr>
              <a:t>P( A|B )  =  P(AB)  / P(B)</a:t>
            </a:r>
            <a:endParaRPr lang="en-US" altLang="zh-CN" sz="2400">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0" grpId="0"/>
      <p:bldP spid="7" grpId="1"/>
      <p:bldP spid="8" grpId="1"/>
      <p:bldP spid="13" grpId="1"/>
      <p:bldP spid="10" grpId="1"/>
      <p:bldP spid="11" grpId="0"/>
      <p:bldP spid="12" grpId="0"/>
      <p:bldP spid="11" grpId="1"/>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zh-CN" altLang="en-US" sz="2000" b="1">
                <a:latin typeface="Times New Roman" panose="02020603050405020304" charset="0"/>
                <a:ea typeface="微软雅黑" panose="020B0503020204020204" charset="-122"/>
              </a:rPr>
              <a:t>概率论基础</a:t>
            </a:r>
            <a:endParaRPr lang="zh-CN" altLang="en-US" sz="2000" b="1">
              <a:latin typeface="Times New Roman" panose="02020603050405020304" charset="0"/>
              <a:ea typeface="微软雅黑" panose="020B0503020204020204" charset="-122"/>
            </a:endParaRPr>
          </a:p>
        </p:txBody>
      </p:sp>
      <p:sp>
        <p:nvSpPr>
          <p:cNvPr id="4" name="文本框 3"/>
          <p:cNvSpPr txBox="1"/>
          <p:nvPr/>
        </p:nvSpPr>
        <p:spPr>
          <a:xfrm>
            <a:off x="629920" y="931545"/>
            <a:ext cx="11243945" cy="460375"/>
          </a:xfrm>
          <a:prstGeom prst="rect">
            <a:avLst/>
          </a:prstGeom>
          <a:noFill/>
        </p:spPr>
        <p:txBody>
          <a:bodyPr wrap="square" rtlCol="0">
            <a:spAutoFit/>
          </a:bodyPr>
          <a:p>
            <a:r>
              <a:rPr lang="zh-CN" altLang="en-US" sz="2400" b="1">
                <a:latin typeface="Times New Roman" panose="02020603050405020304" charset="0"/>
                <a:ea typeface="微软雅黑" panose="020B0503020204020204" charset="-122"/>
                <a:sym typeface="+mn-ea"/>
              </a:rPr>
              <a:t>链式法则</a:t>
            </a:r>
            <a:endParaRPr lang="zh-CN" altLang="en-US" sz="2400" b="1">
              <a:latin typeface="Times New Roman" panose="02020603050405020304" charset="0"/>
              <a:ea typeface="微软雅黑" panose="020B0503020204020204" charset="-122"/>
              <a:sym typeface="+mn-ea"/>
            </a:endParaRPr>
          </a:p>
        </p:txBody>
      </p:sp>
      <p:sp>
        <p:nvSpPr>
          <p:cNvPr id="9" name="文本框 8"/>
          <p:cNvSpPr txBox="1"/>
          <p:nvPr/>
        </p:nvSpPr>
        <p:spPr>
          <a:xfrm>
            <a:off x="716280" y="1391920"/>
            <a:ext cx="10586085" cy="239966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推广到 n 个事件，可以得到链式法则的公式：</a:t>
            </a: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链式法则经常被用于对事件序列的建模。比如，在事件 A 与事件 C 相互独立时，事件 A、B、C 的联合概率可以被表示为：</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13" name="图片 12"/>
          <p:cNvPicPr>
            <a:picLocks noChangeAspect="1"/>
          </p:cNvPicPr>
          <p:nvPr/>
        </p:nvPicPr>
        <p:blipFill>
          <a:blip r:embed="rId1"/>
          <a:stretch>
            <a:fillRect/>
          </a:stretch>
        </p:blipFill>
        <p:spPr>
          <a:xfrm>
            <a:off x="3352800" y="3822065"/>
            <a:ext cx="4824730" cy="1006475"/>
          </a:xfrm>
          <a:prstGeom prst="rect">
            <a:avLst/>
          </a:prstGeom>
        </p:spPr>
      </p:pic>
      <p:pic>
        <p:nvPicPr>
          <p:cNvPr id="15" name="图片 14"/>
          <p:cNvPicPr>
            <a:picLocks noChangeAspect="1"/>
          </p:cNvPicPr>
          <p:nvPr/>
        </p:nvPicPr>
        <p:blipFill>
          <a:blip r:embed="rId2"/>
          <a:stretch>
            <a:fillRect/>
          </a:stretch>
        </p:blipFill>
        <p:spPr>
          <a:xfrm>
            <a:off x="3278505" y="1759585"/>
            <a:ext cx="4945380" cy="1072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zh-CN" altLang="en-US" sz="2000" b="1">
                <a:solidFill>
                  <a:srgbClr val="FF0000"/>
                </a:solidFill>
                <a:latin typeface="Times New Roman" panose="02020603050405020304" charset="0"/>
                <a:ea typeface="微软雅黑" panose="020B0503020204020204" charset="-122"/>
              </a:rPr>
              <a:t>统计</a:t>
            </a:r>
            <a:r>
              <a:rPr lang="zh-CN" altLang="en-US" sz="2000" b="1">
                <a:latin typeface="Times New Roman" panose="02020603050405020304" charset="0"/>
                <a:ea typeface="微软雅黑" panose="020B0503020204020204" charset="-122"/>
              </a:rPr>
              <a:t>语言模型</a:t>
            </a:r>
            <a:endParaRPr lang="zh-CN" altLang="en-US" sz="2000" b="1">
              <a:latin typeface="Times New Roman" panose="02020603050405020304" charset="0"/>
              <a:ea typeface="微软雅黑" panose="020B0503020204020204" charset="-122"/>
            </a:endParaRPr>
          </a:p>
        </p:txBody>
      </p:sp>
      <p:sp>
        <p:nvSpPr>
          <p:cNvPr id="6" name="文本框 5"/>
          <p:cNvSpPr txBox="1"/>
          <p:nvPr/>
        </p:nvSpPr>
        <p:spPr>
          <a:xfrm>
            <a:off x="959485" y="1435100"/>
            <a:ext cx="5283200" cy="368300"/>
          </a:xfrm>
          <a:prstGeom prst="rect">
            <a:avLst/>
          </a:prstGeom>
          <a:noFill/>
        </p:spPr>
        <p:txBody>
          <a:bodyPr wrap="square" rtlCol="0">
            <a:spAutoFit/>
          </a:bodyPr>
          <a:p>
            <a:r>
              <a:rPr lang="zh-CN" altLang="en-US">
                <a:latin typeface="Times New Roman" panose="02020603050405020304" charset="0"/>
                <a:ea typeface="微软雅黑" panose="020B0503020204020204" charset="-122"/>
              </a:rPr>
              <a:t>语言模型</a:t>
            </a:r>
            <a:endParaRPr lang="zh-CN" altLang="en-US">
              <a:latin typeface="Times New Roman" panose="02020603050405020304" charset="0"/>
              <a:ea typeface="微软雅黑" panose="020B0503020204020204" charset="-122"/>
            </a:endParaRPr>
          </a:p>
        </p:txBody>
      </p:sp>
      <p:sp>
        <p:nvSpPr>
          <p:cNvPr id="5" name="文本框 4"/>
          <p:cNvSpPr txBox="1"/>
          <p:nvPr/>
        </p:nvSpPr>
        <p:spPr>
          <a:xfrm>
            <a:off x="959485" y="2663825"/>
            <a:ext cx="10608945" cy="124523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sz="2000">
                <a:latin typeface="Times New Roman" panose="02020603050405020304" charset="0"/>
                <a:ea typeface="微软雅黑" panose="020B0503020204020204" charset="-122"/>
                <a:cs typeface="Times New Roman" panose="02020603050405020304" charset="0"/>
              </a:rPr>
              <a:t>语言模型（Language Model）的</a:t>
            </a:r>
            <a:r>
              <a:rPr sz="2000" b="1">
                <a:latin typeface="Times New Roman" panose="02020603050405020304" charset="0"/>
                <a:ea typeface="微软雅黑" panose="020B0503020204020204" charset="-122"/>
                <a:cs typeface="Times New Roman" panose="02020603050405020304" charset="0"/>
              </a:rPr>
              <a:t>目的是描述文字序列出现的规律</a:t>
            </a:r>
            <a:r>
              <a:rPr sz="2000">
                <a:latin typeface="Times New Roman" panose="02020603050405020304" charset="0"/>
                <a:ea typeface="微软雅黑" panose="020B0503020204020204" charset="-122"/>
                <a:cs typeface="Times New Roman" panose="02020603050405020304" charset="0"/>
              </a:rPr>
              <a:t>，其对问题建模的过程被称作语言建模（Language Modeling）。如果使用</a:t>
            </a:r>
            <a:r>
              <a:rPr sz="2000" b="1">
                <a:latin typeface="Times New Roman" panose="02020603050405020304" charset="0"/>
                <a:ea typeface="微软雅黑" panose="020B0503020204020204" charset="-122"/>
                <a:cs typeface="Times New Roman" panose="02020603050405020304" charset="0"/>
              </a:rPr>
              <a:t>统计建模</a:t>
            </a:r>
            <a:r>
              <a:rPr sz="2000">
                <a:latin typeface="Times New Roman" panose="02020603050405020304" charset="0"/>
                <a:ea typeface="微软雅黑" panose="020B0503020204020204" charset="-122"/>
                <a:cs typeface="Times New Roman" panose="02020603050405020304" charset="0"/>
              </a:rPr>
              <a:t>的方式，</a:t>
            </a:r>
            <a:r>
              <a:rPr sz="2000" b="1">
                <a:latin typeface="Times New Roman" panose="02020603050405020304" charset="0"/>
                <a:ea typeface="微软雅黑" panose="020B0503020204020204" charset="-122"/>
                <a:cs typeface="Times New Roman" panose="02020603050405020304" charset="0"/>
              </a:rPr>
              <a:t>语言模型可以被定义为计算 P(w</a:t>
            </a:r>
            <a:r>
              <a:rPr sz="2000" b="1" baseline="-25000">
                <a:latin typeface="Times New Roman" panose="02020603050405020304" charset="0"/>
                <a:ea typeface="微软雅黑" panose="020B0503020204020204" charset="-122"/>
                <a:cs typeface="Times New Roman" panose="02020603050405020304" charset="0"/>
              </a:rPr>
              <a:t>1</a:t>
            </a:r>
            <a:r>
              <a:rPr sz="2000" b="1">
                <a:latin typeface="Times New Roman" panose="02020603050405020304" charset="0"/>
                <a:ea typeface="微软雅黑" panose="020B0503020204020204" charset="-122"/>
                <a:cs typeface="Times New Roman" panose="02020603050405020304" charset="0"/>
              </a:rPr>
              <a:t>w</a:t>
            </a:r>
            <a:r>
              <a:rPr sz="2000" b="1" baseline="-25000">
                <a:latin typeface="Times New Roman" panose="02020603050405020304" charset="0"/>
                <a:ea typeface="微软雅黑" panose="020B0503020204020204" charset="-122"/>
                <a:cs typeface="Times New Roman" panose="02020603050405020304" charset="0"/>
              </a:rPr>
              <a:t>2</a:t>
            </a:r>
            <a:r>
              <a:rPr sz="2000" b="1">
                <a:latin typeface="Times New Roman" panose="02020603050405020304" charset="0"/>
                <a:ea typeface="微软雅黑" panose="020B0503020204020204" charset="-122"/>
                <a:cs typeface="Times New Roman" panose="02020603050405020304" charset="0"/>
              </a:rPr>
              <a:t> ...w</a:t>
            </a:r>
            <a:r>
              <a:rPr sz="2000" b="1" baseline="-25000">
                <a:latin typeface="Times New Roman" panose="02020603050405020304" charset="0"/>
                <a:ea typeface="微软雅黑" panose="020B0503020204020204" charset="-122"/>
                <a:cs typeface="Times New Roman" panose="02020603050405020304" charset="0"/>
              </a:rPr>
              <a:t>m</a:t>
            </a:r>
            <a:r>
              <a:rPr sz="2000" b="1">
                <a:latin typeface="Times New Roman" panose="02020603050405020304" charset="0"/>
                <a:ea typeface="微软雅黑" panose="020B0503020204020204" charset="-122"/>
                <a:cs typeface="Times New Roman" panose="02020603050405020304" charset="0"/>
              </a:rPr>
              <a:t>) 的问题</a:t>
            </a:r>
            <a:r>
              <a:rPr sz="2000">
                <a:latin typeface="Times New Roman" panose="02020603050405020304" charset="0"/>
                <a:ea typeface="微软雅黑" panose="020B0503020204020204" charset="-122"/>
                <a:cs typeface="Times New Roman" panose="02020603050405020304" charset="0"/>
              </a:rPr>
              <a:t>，也就是计算整个词序列 w</a:t>
            </a:r>
            <a:r>
              <a:rPr sz="2000" baseline="-25000">
                <a:latin typeface="Times New Roman" panose="02020603050405020304" charset="0"/>
                <a:ea typeface="微软雅黑" panose="020B0503020204020204" charset="-122"/>
                <a:cs typeface="Times New Roman" panose="02020603050405020304" charset="0"/>
              </a:rPr>
              <a:t>1</a:t>
            </a:r>
            <a:r>
              <a:rPr sz="2000">
                <a:latin typeface="Times New Roman" panose="02020603050405020304" charset="0"/>
                <a:ea typeface="微软雅黑" panose="020B0503020204020204" charset="-122"/>
                <a:cs typeface="Times New Roman" panose="02020603050405020304" charset="0"/>
              </a:rPr>
              <a:t>w</a:t>
            </a:r>
            <a:r>
              <a:rPr sz="2000" baseline="-25000">
                <a:latin typeface="Times New Roman" panose="02020603050405020304" charset="0"/>
                <a:ea typeface="微软雅黑" panose="020B0503020204020204" charset="-122"/>
                <a:cs typeface="Times New Roman" panose="02020603050405020304" charset="0"/>
              </a:rPr>
              <a:t>2</a:t>
            </a:r>
            <a:r>
              <a:rPr sz="2000">
                <a:latin typeface="Times New Roman" panose="02020603050405020304" charset="0"/>
                <a:ea typeface="微软雅黑" panose="020B0503020204020204" charset="-122"/>
                <a:cs typeface="Times New Roman" panose="02020603050405020304" charset="0"/>
              </a:rPr>
              <a:t> ...w</a:t>
            </a:r>
            <a:r>
              <a:rPr sz="2000" baseline="-25000">
                <a:latin typeface="Times New Roman" panose="02020603050405020304" charset="0"/>
                <a:ea typeface="微软雅黑" panose="020B0503020204020204" charset="-122"/>
                <a:cs typeface="Times New Roman" panose="02020603050405020304" charset="0"/>
              </a:rPr>
              <a:t>m </a:t>
            </a:r>
            <a:r>
              <a:rPr sz="2000">
                <a:latin typeface="Times New Roman" panose="02020603050405020304" charset="0"/>
                <a:ea typeface="微软雅黑" panose="020B0503020204020204" charset="-122"/>
                <a:cs typeface="Times New Roman" panose="02020603050405020304" charset="0"/>
              </a:rPr>
              <a:t>出现的可能性大小。</a:t>
            </a:r>
            <a:endParaRPr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zh-CN" altLang="en-US" sz="2000" b="1">
                <a:solidFill>
                  <a:srgbClr val="FF0000"/>
                </a:solidFill>
                <a:latin typeface="Times New Roman" panose="02020603050405020304" charset="0"/>
                <a:ea typeface="微软雅黑" panose="020B0503020204020204" charset="-122"/>
              </a:rPr>
              <a:t>统计</a:t>
            </a:r>
            <a:r>
              <a:rPr lang="zh-CN" altLang="en-US" sz="2000" b="1">
                <a:latin typeface="Times New Roman" panose="02020603050405020304" charset="0"/>
                <a:ea typeface="微软雅黑" panose="020B0503020204020204" charset="-122"/>
              </a:rPr>
              <a:t>语言模型</a:t>
            </a:r>
            <a:endParaRPr lang="zh-CN" altLang="en-US" sz="2000" b="1">
              <a:latin typeface="Times New Roman" panose="02020603050405020304" charset="0"/>
              <a:ea typeface="微软雅黑" panose="020B0503020204020204" charset="-122"/>
            </a:endParaRPr>
          </a:p>
        </p:txBody>
      </p:sp>
      <p:sp>
        <p:nvSpPr>
          <p:cNvPr id="6" name="文本框 5"/>
          <p:cNvSpPr txBox="1"/>
          <p:nvPr/>
        </p:nvSpPr>
        <p:spPr>
          <a:xfrm>
            <a:off x="959485" y="1435100"/>
            <a:ext cx="5283200" cy="368300"/>
          </a:xfrm>
          <a:prstGeom prst="rect">
            <a:avLst/>
          </a:prstGeom>
          <a:noFill/>
        </p:spPr>
        <p:txBody>
          <a:bodyPr wrap="square" rtlCol="0">
            <a:spAutoFit/>
          </a:bodyPr>
          <a:p>
            <a:r>
              <a:rPr lang="zh-CN" altLang="en-US">
                <a:latin typeface="Times New Roman" panose="02020603050405020304" charset="0"/>
                <a:ea typeface="微软雅黑" panose="020B0503020204020204" charset="-122"/>
              </a:rPr>
              <a:t>语言模型定义：</a:t>
            </a:r>
            <a:endParaRPr lang="zh-CN" altLang="en-US">
              <a:latin typeface="Times New Roman" panose="02020603050405020304" charset="0"/>
              <a:ea typeface="微软雅黑" panose="020B0503020204020204" charset="-122"/>
            </a:endParaRPr>
          </a:p>
        </p:txBody>
      </p:sp>
      <p:pic>
        <p:nvPicPr>
          <p:cNvPr id="4" name="图片 3"/>
          <p:cNvPicPr>
            <a:picLocks noChangeAspect="1"/>
          </p:cNvPicPr>
          <p:nvPr/>
        </p:nvPicPr>
        <p:blipFill>
          <a:blip r:embed="rId1"/>
          <a:stretch>
            <a:fillRect/>
          </a:stretch>
        </p:blipFill>
        <p:spPr>
          <a:xfrm>
            <a:off x="2985770" y="1298575"/>
            <a:ext cx="8617585" cy="1214120"/>
          </a:xfrm>
          <a:prstGeom prst="rect">
            <a:avLst/>
          </a:prstGeom>
        </p:spPr>
      </p:pic>
      <p:sp>
        <p:nvSpPr>
          <p:cNvPr id="5" name="文本框 4"/>
          <p:cNvSpPr txBox="1"/>
          <p:nvPr/>
        </p:nvSpPr>
        <p:spPr>
          <a:xfrm>
            <a:off x="959485" y="2663825"/>
            <a:ext cx="10608945" cy="1630045"/>
          </a:xfrm>
          <a:prstGeom prst="rect">
            <a:avLst/>
          </a:prstGeom>
          <a:noFill/>
        </p:spPr>
        <p:txBody>
          <a:bodyPr wrap="square" rtlCol="0">
            <a:spAutoFit/>
          </a:bodyPr>
          <a:p>
            <a:pPr>
              <a:lnSpc>
                <a:spcPct val="125000"/>
              </a:lnSpc>
              <a:spcBef>
                <a:spcPts val="0"/>
              </a:spcBef>
              <a:spcAft>
                <a:spcPts val="0"/>
              </a:spcAft>
            </a:pPr>
            <a:r>
              <a:rPr lang="zh-CN" altLang="en-US" sz="2000">
                <a:latin typeface="Times New Roman" panose="02020603050405020304" charset="0"/>
                <a:ea typeface="微软雅黑" panose="020B0503020204020204" charset="-122"/>
                <a:cs typeface="Times New Roman" panose="02020603050405020304" charset="0"/>
              </a:rPr>
              <a:t>统计语言模型问题：</a:t>
            </a:r>
            <a:r>
              <a:rPr lang="en-US" altLang="zh-CN" sz="2000">
                <a:latin typeface="Times New Roman" panose="02020603050405020304" charset="0"/>
                <a:ea typeface="微软雅黑" panose="020B0503020204020204" charset="-122"/>
                <a:cs typeface="Times New Roman" panose="02020603050405020304" charset="0"/>
              </a:rPr>
              <a:t>       </a:t>
            </a:r>
            <a:endParaRPr lang="en-US" altLang="zh-CN"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P(</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rPr>
              <a:t>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rPr>
              <a:t>2</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rPr>
              <a:t>m</a:t>
            </a:r>
            <a:r>
              <a:rPr lang="en-US" altLang="zh-CN" sz="2000">
                <a:latin typeface="Times New Roman" panose="02020603050405020304" charset="0"/>
                <a:ea typeface="微软雅黑" panose="020B0503020204020204" charset="-122"/>
                <a:cs typeface="Times New Roman" panose="02020603050405020304" charset="0"/>
              </a:rPr>
              <a:t>)  </a:t>
            </a:r>
            <a:r>
              <a:rPr lang="en-US" altLang="zh-CN" sz="2000" b="1">
                <a:latin typeface="Times New Roman" panose="02020603050405020304" charset="0"/>
                <a:ea typeface="微软雅黑" panose="020B0503020204020204" charset="-122"/>
                <a:cs typeface="Times New Roman" panose="02020603050405020304" charset="0"/>
              </a:rPr>
              <a:t> -&gt;</a:t>
            </a: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如果词串</a:t>
            </a:r>
            <a:r>
              <a:rPr lang="en-US" altLang="zh-CN" sz="2000">
                <a:latin typeface="Times New Roman" panose="02020603050405020304" charset="0"/>
                <a:ea typeface="微软雅黑" panose="020B0503020204020204" charset="-122"/>
                <a:cs typeface="Times New Roman" panose="02020603050405020304" charset="0"/>
              </a:rPr>
              <a:t> </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2</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作为变量，</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模型得参数量会非常大</a:t>
            </a:r>
            <a:r>
              <a:rPr lang="zh-CN" altLang="en-US" sz="2000">
                <a:latin typeface="Times New Roman" panose="02020603050405020304" charset="0"/>
                <a:ea typeface="微软雅黑" panose="020B0503020204020204" charset="-122"/>
                <a:cs typeface="Times New Roman" panose="02020603050405020304" charset="0"/>
              </a:rPr>
              <a:t>。</a:t>
            </a:r>
            <a:endParaRPr lang="zh-CN" altLang="en-US"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1</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2</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m </a:t>
            </a: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有</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|V|</a:t>
            </a:r>
            <a:r>
              <a:rPr lang="en-US" altLang="zh-CN" sz="2000" b="1" baseline="30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baseline="30000">
                <a:solidFill>
                  <a:schemeClr val="tx1"/>
                </a:solidFill>
                <a:latin typeface="Times New Roman" panose="02020603050405020304" charset="0"/>
                <a:ea typeface="微软雅黑" panose="020B0503020204020204" charset="-122"/>
                <a:cs typeface="Times New Roman" panose="02020603050405020304" charset="0"/>
                <a:sym typeface="+mn-ea"/>
              </a:rPr>
              <a:t> </a:t>
            </a: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种可能，随着</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m</a:t>
            </a: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增大，模型复杂度急剧增加，甚至无法进行存储和计算。</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endParaRPr>
          </a:p>
          <a:p>
            <a:pPr>
              <a:lnSpc>
                <a:spcPct val="125000"/>
              </a:lnSpc>
              <a:spcBef>
                <a:spcPts val="0"/>
              </a:spcBef>
              <a:spcAft>
                <a:spcPts val="0"/>
              </a:spcAft>
            </a:pP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此外，</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数据稀疏严重</a:t>
            </a: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，词共现的情况可能没有，组合阶数高时尤其明显（</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m</a:t>
            </a: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越大）。</a:t>
            </a:r>
            <a:endPar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endParaRPr>
          </a:p>
        </p:txBody>
      </p:sp>
      <p:sp>
        <p:nvSpPr>
          <p:cNvPr id="7" name="文本框 6"/>
          <p:cNvSpPr txBox="1"/>
          <p:nvPr/>
        </p:nvSpPr>
        <p:spPr>
          <a:xfrm>
            <a:off x="959485" y="4461510"/>
            <a:ext cx="9500870" cy="706755"/>
          </a:xfrm>
          <a:prstGeom prst="rect">
            <a:avLst/>
          </a:prstGeom>
          <a:noFill/>
        </p:spPr>
        <p:txBody>
          <a:bodyPr wrap="square" rtlCol="0">
            <a:spAutoFit/>
          </a:bodyPr>
          <a:p>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链式法则：</a:t>
            </a:r>
            <a:endParaRPr lang="zh-CN" altLang="en-US" sz="2000">
              <a:latin typeface="Times New Roman" panose="02020603050405020304" charset="0"/>
              <a:ea typeface="微软雅黑" panose="020B0503020204020204" charset="-122"/>
              <a:cs typeface="Times New Roman" panose="02020603050405020304" charset="0"/>
            </a:endParaRPr>
          </a:p>
          <a:p>
            <a:pPr algn="ct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P(</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1</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2</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m</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 = P(</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1</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)P(</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2</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1</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)P(</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3</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1</a:t>
            </a:r>
            <a:r>
              <a:rPr lang="en-US" altLang="zh-CN" sz="2000" b="1">
                <a:solidFill>
                  <a:schemeClr val="tx1"/>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chemeClr val="tx1"/>
                </a:solidFill>
                <a:latin typeface="Times New Roman" panose="02020603050405020304" charset="0"/>
                <a:ea typeface="微软雅黑" panose="020B0503020204020204" charset="-122"/>
                <a:cs typeface="Times New Roman" panose="02020603050405020304" charset="0"/>
                <a:sym typeface="+mn-ea"/>
              </a:rPr>
              <a:t>2</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P(w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2</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a:t>
            </a:r>
            <a:endPar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
        <p:nvSpPr>
          <p:cNvPr id="8" name="文本框 7"/>
          <p:cNvSpPr txBox="1"/>
          <p:nvPr/>
        </p:nvSpPr>
        <p:spPr>
          <a:xfrm>
            <a:off x="959485" y="5262880"/>
            <a:ext cx="1043241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把联合概率</a:t>
            </a:r>
            <a:r>
              <a:rPr lang="en-US" altLang="zh-CN" sz="2000">
                <a:latin typeface="Times New Roman" panose="02020603050405020304" charset="0"/>
                <a:ea typeface="微软雅黑" panose="020B0503020204020204" charset="-122"/>
                <a:cs typeface="Times New Roman" panose="02020603050405020304" charset="0"/>
                <a:sym typeface="+mn-ea"/>
              </a:rPr>
              <a:t>P(</a:t>
            </a:r>
            <a:r>
              <a:rPr lang="en-US" altLang="zh-CN" sz="2000" b="1">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latin typeface="Times New Roman" panose="02020603050405020304" charset="0"/>
                <a:ea typeface="微软雅黑" panose="020B0503020204020204" charset="-122"/>
                <a:cs typeface="Times New Roman" panose="02020603050405020304" charset="0"/>
                <a:sym typeface="+mn-ea"/>
              </a:rPr>
              <a:t>1</a:t>
            </a:r>
            <a:r>
              <a:rPr lang="en-US" altLang="zh-CN" sz="2000" b="1">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latin typeface="Times New Roman" panose="02020603050405020304" charset="0"/>
                <a:ea typeface="微软雅黑" panose="020B0503020204020204" charset="-122"/>
                <a:cs typeface="Times New Roman" panose="02020603050405020304" charset="0"/>
                <a:sym typeface="+mn-ea"/>
              </a:rPr>
              <a:t>2</a:t>
            </a:r>
            <a:r>
              <a:rPr lang="en-US" altLang="zh-CN" sz="2000" b="1">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latin typeface="Times New Roman" panose="02020603050405020304" charset="0"/>
                <a:ea typeface="微软雅黑" panose="020B0503020204020204" charset="-122"/>
                <a:cs typeface="Times New Roman" panose="02020603050405020304" charset="0"/>
                <a:sym typeface="+mn-ea"/>
              </a:rPr>
              <a:t>m</a:t>
            </a:r>
            <a:r>
              <a:rPr lang="en-US" altLang="zh-CN" sz="2000">
                <a:latin typeface="Times New Roman" panose="02020603050405020304" charset="0"/>
                <a:ea typeface="微软雅黑" panose="020B0503020204020204" charset="-122"/>
                <a:cs typeface="Times New Roman" panose="02020603050405020304" charset="0"/>
                <a:sym typeface="+mn-ea"/>
              </a:rPr>
              <a:t>)</a:t>
            </a:r>
            <a:r>
              <a:rPr lang="zh-CN" altLang="en-US" sz="2000">
                <a:latin typeface="Times New Roman" panose="02020603050405020304" charset="0"/>
                <a:ea typeface="微软雅黑" panose="020B0503020204020204" charset="-122"/>
                <a:cs typeface="Times New Roman" panose="02020603050405020304" charset="0"/>
                <a:sym typeface="+mn-ea"/>
              </a:rPr>
              <a:t>分解为多个条件概率的乘积，虽然对生成序列的过程进行了分解，但是模型的复杂度和以前还是一样的，</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P(w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2</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 </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仍然不好计算。</a:t>
            </a:r>
            <a:endPar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8" grpId="0"/>
      <p:bldP spid="7" grpId="1"/>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54175" y="3428365"/>
            <a:ext cx="9149715" cy="2835910"/>
            <a:chOff x="1013" y="5223"/>
            <a:chExt cx="14409" cy="4466"/>
          </a:xfrm>
        </p:grpSpPr>
        <p:pic>
          <p:nvPicPr>
            <p:cNvPr id="12" name="图片 11"/>
            <p:cNvPicPr>
              <a:picLocks noChangeAspect="1"/>
            </p:cNvPicPr>
            <p:nvPr>
              <p:custDataLst>
                <p:tags r:id="rId1"/>
              </p:custDataLst>
            </p:nvPr>
          </p:nvPicPr>
          <p:blipFill>
            <a:blip r:embed="rId2"/>
            <a:stretch>
              <a:fillRect/>
            </a:stretch>
          </p:blipFill>
          <p:spPr>
            <a:xfrm>
              <a:off x="1013" y="5223"/>
              <a:ext cx="14409" cy="4466"/>
            </a:xfrm>
            <a:prstGeom prst="rect">
              <a:avLst/>
            </a:prstGeom>
          </p:spPr>
        </p:pic>
        <p:sp>
          <p:nvSpPr>
            <p:cNvPr id="4" name="文本框 3"/>
            <p:cNvSpPr txBox="1"/>
            <p:nvPr/>
          </p:nvSpPr>
          <p:spPr>
            <a:xfrm>
              <a:off x="5532" y="5427"/>
              <a:ext cx="8216" cy="580"/>
            </a:xfrm>
            <a:prstGeom prst="rect">
              <a:avLst/>
            </a:prstGeom>
            <a:noFill/>
          </p:spPr>
          <p:txBody>
            <a:bodyPr wrap="square" rtlCol="0">
              <a:spAutoFit/>
            </a:bodyPr>
            <a:p>
              <a:r>
                <a:rPr lang="zh-CN" altLang="en-US" b="1">
                  <a:solidFill>
                    <a:schemeClr val="tx1"/>
                  </a:solidFill>
                  <a:latin typeface="Times New Roman" panose="02020603050405020304" charset="0"/>
                  <a:ea typeface="微软雅黑" panose="020B0503020204020204" charset="-122"/>
                  <a:cs typeface="Times New Roman" panose="02020603050405020304" charset="0"/>
                </a:rPr>
                <a:t>unigram</a:t>
              </a:r>
              <a:r>
                <a:rPr lang="en-US" altLang="zh-CN" b="1">
                  <a:solidFill>
                    <a:schemeClr val="tx1"/>
                  </a:solidFill>
                  <a:latin typeface="Times New Roman" panose="02020603050405020304" charset="0"/>
                  <a:ea typeface="微软雅黑" panose="020B0503020204020204" charset="-122"/>
                  <a:cs typeface="Times New Roman" panose="02020603050405020304" charset="0"/>
                </a:rPr>
                <a:t>		bigram		          </a:t>
              </a:r>
              <a:r>
                <a:rPr lang="en-US" altLang="zh-CN">
                  <a:solidFill>
                    <a:schemeClr val="tx1"/>
                  </a:solidFill>
                  <a:latin typeface="Times New Roman" panose="02020603050405020304" charset="0"/>
                  <a:ea typeface="微软雅黑" panose="020B0503020204020204" charset="-122"/>
                  <a:cs typeface="Times New Roman" panose="02020603050405020304" charset="0"/>
                </a:rPr>
                <a:t> </a:t>
              </a:r>
              <a:endParaRPr lang="en-US" altLang="zh-CN">
                <a:solidFill>
                  <a:schemeClr val="tx1"/>
                </a:solidFill>
                <a:latin typeface="Times New Roman" panose="02020603050405020304" charset="0"/>
                <a:ea typeface="微软雅黑" panose="020B0503020204020204" charset="-122"/>
                <a:cs typeface="Times New Roman" panose="02020603050405020304" charset="0"/>
              </a:endParaRPr>
            </a:p>
          </p:txBody>
        </p:sp>
      </p:grpSp>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n-gram</a:t>
            </a:r>
            <a:r>
              <a:rPr lang="en-US" altLang="zh-CN" sz="2000" b="1">
                <a:latin typeface="Times New Roman" panose="02020603050405020304" charset="0"/>
                <a:ea typeface="微软雅黑" panose="020B0503020204020204" charset="-122"/>
                <a:cs typeface="Times New Roman" panose="02020603050405020304" charset="0"/>
              </a:rPr>
              <a:t> </a:t>
            </a:r>
            <a:r>
              <a:rPr lang="zh-CN" altLang="en-US" sz="2000" b="1">
                <a:latin typeface="Times New Roman" panose="02020603050405020304" charset="0"/>
                <a:ea typeface="微软雅黑" panose="020B0503020204020204" charset="-122"/>
                <a:cs typeface="Times New Roman" panose="02020603050405020304" charset="0"/>
              </a:rPr>
              <a:t>语言模型</a:t>
            </a:r>
            <a:endParaRPr lang="zh-CN" altLang="en-US" sz="2000" b="1">
              <a:latin typeface="Times New Roman" panose="02020603050405020304" charset="0"/>
              <a:ea typeface="微软雅黑" panose="020B0503020204020204" charset="-122"/>
              <a:cs typeface="Times New Roman" panose="02020603050405020304" charset="0"/>
            </a:endParaRPr>
          </a:p>
        </p:txBody>
      </p:sp>
      <p:sp>
        <p:nvSpPr>
          <p:cNvPr id="6" name="文本框 5"/>
          <p:cNvSpPr txBox="1"/>
          <p:nvPr/>
        </p:nvSpPr>
        <p:spPr>
          <a:xfrm>
            <a:off x="643255" y="979170"/>
            <a:ext cx="11079480" cy="860425"/>
          </a:xfrm>
          <a:prstGeom prst="rect">
            <a:avLst/>
          </a:prstGeom>
          <a:noFill/>
        </p:spPr>
        <p:txBody>
          <a:bodyPr wrap="square" rtlCol="0">
            <a:spAutoFit/>
          </a:bodyPr>
          <a:p>
            <a:pPr>
              <a:lnSpc>
                <a:spcPct val="125000"/>
              </a:lnSpc>
              <a:spcBef>
                <a:spcPts val="0"/>
              </a:spcBef>
              <a:spcAft>
                <a:spcPts val="0"/>
              </a:spcAft>
            </a:pP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        P(w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2</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...w</a:t>
            </a:r>
            <a:r>
              <a:rPr lang="en-US" altLang="zh-CN" sz="2000" b="1" baseline="-25000">
                <a:solidFill>
                  <a:srgbClr val="FF0000"/>
                </a:solidFill>
                <a:latin typeface="Times New Roman" panose="02020603050405020304" charset="0"/>
                <a:ea typeface="微软雅黑" panose="020B0503020204020204" charset="-122"/>
                <a:cs typeface="Times New Roman" panose="02020603050405020304" charset="0"/>
                <a:sym typeface="+mn-ea"/>
              </a:rPr>
              <a:t>m-1</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sym typeface="+mn-ea"/>
              </a:rPr>
              <a:t>：</a:t>
            </a:r>
            <a:r>
              <a:rPr lang="zh-CN" altLang="en-US" sz="2000">
                <a:solidFill>
                  <a:schemeClr val="tx1"/>
                </a:solidFill>
                <a:latin typeface="Times New Roman" panose="02020603050405020304" charset="0"/>
                <a:ea typeface="微软雅黑" panose="020B0503020204020204" charset="-122"/>
                <a:cs typeface="Times New Roman" panose="02020603050405020304" charset="0"/>
                <a:sym typeface="+mn-ea"/>
              </a:rPr>
              <a:t>体现了一种基于“历史”的单词生成模型，</a:t>
            </a:r>
            <a:r>
              <a:rPr lang="en-US" altLang="zh-CN" sz="2000">
                <a:solidFill>
                  <a:schemeClr val="tx1"/>
                </a:solidFill>
                <a:latin typeface="Times New Roman" panose="02020603050405020304" charset="0"/>
                <a:ea typeface="微软雅黑" panose="020B0503020204020204" charset="-122"/>
                <a:cs typeface="Times New Roman" panose="02020603050405020304" charset="0"/>
                <a:sym typeface="+mn-ea"/>
              </a:rPr>
              <a:t>也就是把前面生成的所有单词作为“历史”，并参考这个“历史”生成当前单词。</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sym typeface="+mn-ea"/>
              </a:rPr>
              <a:t> </a:t>
            </a:r>
            <a:endParaRPr lang="zh-CN" altLang="en-US" sz="2000">
              <a:latin typeface="Times New Roman" panose="02020603050405020304" charset="0"/>
              <a:ea typeface="微软雅黑" panose="020B0503020204020204" charset="-122"/>
              <a:cs typeface="Times New Roman" panose="02020603050405020304" charset="0"/>
            </a:endParaRPr>
          </a:p>
        </p:txBody>
      </p:sp>
      <p:sp>
        <p:nvSpPr>
          <p:cNvPr id="9" name="文本框 8"/>
          <p:cNvSpPr txBox="1"/>
          <p:nvPr/>
        </p:nvSpPr>
        <p:spPr>
          <a:xfrm>
            <a:off x="643255" y="1851025"/>
            <a:ext cx="10869930" cy="163004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简化</a:t>
            </a:r>
            <a:r>
              <a:rPr lang="en-US" altLang="zh-CN" sz="2000">
                <a:latin typeface="Times New Roman" panose="02020603050405020304" charset="0"/>
                <a:ea typeface="微软雅黑" panose="020B0503020204020204" charset="-122"/>
                <a:cs typeface="Times New Roman" panose="02020603050405020304" charset="0"/>
              </a:rPr>
              <a:t>“</a:t>
            </a:r>
            <a:r>
              <a:rPr lang="zh-CN" altLang="en-US" sz="2000">
                <a:latin typeface="Times New Roman" panose="02020603050405020304" charset="0"/>
                <a:ea typeface="微软雅黑" panose="020B0503020204020204" charset="-122"/>
                <a:cs typeface="Times New Roman" panose="02020603050405020304" charset="0"/>
              </a:rPr>
              <a:t>历史</a:t>
            </a:r>
            <a:r>
              <a:rPr lang="en-US" altLang="zh-CN" sz="2000">
                <a:latin typeface="Times New Roman" panose="02020603050405020304" charset="0"/>
                <a:ea typeface="微软雅黑" panose="020B0503020204020204" charset="-122"/>
                <a:cs typeface="Times New Roman" panose="02020603050405020304" charset="0"/>
              </a:rPr>
              <a:t>” —&gt;  n-gram</a:t>
            </a:r>
            <a:endParaRPr lang="en-US" altLang="zh-CN"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a:latin typeface="Times New Roman" panose="02020603050405020304" charset="0"/>
                <a:ea typeface="微软雅黑" panose="020B0503020204020204" charset="-122"/>
                <a:cs typeface="Times New Roman" panose="02020603050405020304" charset="0"/>
              </a:rPr>
              <a:t>        使用定长历史，比如，每次只考虑前面 n−1 个历史单词来生成当前单词</a:t>
            </a:r>
            <a:endParaRPr lang="en-US" altLang="zh-CN" sz="2000">
              <a:latin typeface="Times New Roman" panose="02020603050405020304" charset="0"/>
              <a:ea typeface="微软雅黑" panose="020B0503020204020204" charset="-122"/>
              <a:cs typeface="Times New Roman" panose="02020603050405020304" charset="0"/>
            </a:endParaRPr>
          </a:p>
          <a:p>
            <a:pPr>
              <a:lnSpc>
                <a:spcPct val="125000"/>
              </a:lnSpc>
              <a:spcBef>
                <a:spcPts val="0"/>
              </a:spcBef>
              <a:spcAft>
                <a:spcPts val="0"/>
              </a:spcAft>
            </a:pP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        马尔科夫假设（Markov Assumption）：一个词的出现仅与它之前的若干个词有关</a:t>
            </a:r>
            <a:r>
              <a:rPr lang="zh-CN" altLang="en-US" sz="2000" b="1">
                <a:solidFill>
                  <a:srgbClr val="FF0000"/>
                </a:solidFill>
                <a:latin typeface="Times New Roman" panose="02020603050405020304" charset="0"/>
                <a:ea typeface="微软雅黑" panose="020B0503020204020204" charset="-122"/>
                <a:cs typeface="Times New Roman" panose="02020603050405020304" charset="0"/>
              </a:rPr>
              <a:t>，</a:t>
            </a:r>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而与其他任何词不相关。</a:t>
            </a:r>
            <a:endParaRPr lang="en-US" altLang="zh-CN" sz="2000" b="1">
              <a:solidFill>
                <a:srgbClr val="FF0000"/>
              </a:solidFill>
              <a:latin typeface="Times New Roman" panose="02020603050405020304" charset="0"/>
              <a:ea typeface="微软雅黑" panose="020B0503020204020204" charset="-122"/>
              <a:cs typeface="Times New Roman" panose="02020603050405020304" charset="0"/>
            </a:endParaRPr>
          </a:p>
        </p:txBody>
      </p:sp>
      <p:sp>
        <p:nvSpPr>
          <p:cNvPr id="13" name="文本框 12"/>
          <p:cNvSpPr txBox="1"/>
          <p:nvPr/>
        </p:nvSpPr>
        <p:spPr>
          <a:xfrm>
            <a:off x="643255" y="6188075"/>
            <a:ext cx="9393555" cy="398780"/>
          </a:xfrm>
          <a:prstGeom prst="rect">
            <a:avLst/>
          </a:prstGeom>
          <a:noFill/>
        </p:spPr>
        <p:txBody>
          <a:bodyPr wrap="square" rtlCol="0">
            <a:spAutoFit/>
          </a:bodyPr>
          <a:p>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a:latin typeface="Times New Roman" panose="02020603050405020304" charset="0"/>
                <a:ea typeface="微软雅黑" panose="020B0503020204020204" charset="-122"/>
                <a:cs typeface="Times New Roman" panose="02020603050405020304" charset="0"/>
              </a:rPr>
              <a:t>n­gram 的优点在于，它所使用的历史信息是有限的，即 n−1 个单词。</a:t>
            </a:r>
            <a:endParaRPr lang="zh-CN" altLang="en-US"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8890" y="713740"/>
            <a:ext cx="12219940" cy="0"/>
          </a:xfrm>
          <a:prstGeom prst="line">
            <a:avLst/>
          </a:prstGeom>
          <a:ln w="317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2400" y="175895"/>
            <a:ext cx="3727450" cy="398780"/>
          </a:xfrm>
          <a:prstGeom prst="rect">
            <a:avLst/>
          </a:prstGeom>
          <a:noFill/>
        </p:spPr>
        <p:txBody>
          <a:bodyPr wrap="square" rtlCol="0">
            <a:spAutoFit/>
          </a:bodyPr>
          <a:p>
            <a:r>
              <a:rPr lang="en-US" altLang="zh-CN" sz="2000" b="1">
                <a:solidFill>
                  <a:srgbClr val="FF0000"/>
                </a:solidFill>
                <a:latin typeface="Times New Roman" panose="02020603050405020304" charset="0"/>
                <a:ea typeface="微软雅黑" panose="020B0503020204020204" charset="-122"/>
                <a:cs typeface="Times New Roman" panose="02020603050405020304" charset="0"/>
              </a:rPr>
              <a:t>n-gram</a:t>
            </a:r>
            <a:r>
              <a:rPr lang="en-US" altLang="zh-CN" sz="2000">
                <a:latin typeface="Times New Roman" panose="02020603050405020304" charset="0"/>
                <a:ea typeface="微软雅黑" panose="020B0503020204020204" charset="-122"/>
                <a:cs typeface="Times New Roman" panose="02020603050405020304" charset="0"/>
              </a:rPr>
              <a:t> </a:t>
            </a:r>
            <a:r>
              <a:rPr lang="zh-CN" altLang="en-US" sz="2000" b="1">
                <a:latin typeface="Times New Roman" panose="02020603050405020304" charset="0"/>
                <a:ea typeface="微软雅黑" panose="020B0503020204020204" charset="-122"/>
                <a:cs typeface="Times New Roman" panose="02020603050405020304" charset="0"/>
              </a:rPr>
              <a:t>语言模型</a:t>
            </a:r>
            <a:endParaRPr lang="zh-CN" altLang="en-US" sz="2000" b="1">
              <a:latin typeface="Times New Roman" panose="02020603050405020304" charset="0"/>
              <a:ea typeface="微软雅黑" panose="020B0503020204020204" charset="-122"/>
              <a:cs typeface="Times New Roman" panose="02020603050405020304" charset="0"/>
            </a:endParaRPr>
          </a:p>
        </p:txBody>
      </p:sp>
      <p:sp>
        <p:nvSpPr>
          <p:cNvPr id="8" name="文本框 7"/>
          <p:cNvSpPr txBox="1"/>
          <p:nvPr/>
        </p:nvSpPr>
        <p:spPr>
          <a:xfrm>
            <a:off x="879475" y="1061720"/>
            <a:ext cx="10431780" cy="398780"/>
          </a:xfrm>
          <a:prstGeom prst="rect">
            <a:avLst/>
          </a:prstGeom>
          <a:noFill/>
        </p:spPr>
        <p:txBody>
          <a:bodyPr wrap="square" rtlCol="0">
            <a:spAutoFit/>
          </a:bodyPr>
          <a:p>
            <a:r>
              <a:rPr lang="zh-CN" altLang="en-US" sz="2000" b="1">
                <a:latin typeface="Times New Roman" panose="02020603050405020304" charset="0"/>
                <a:ea typeface="微软雅黑" panose="020B0503020204020204" charset="-122"/>
                <a:cs typeface="Times New Roman" panose="02020603050405020304" charset="0"/>
              </a:rPr>
              <a:t>为什么N一般取值都很小呢？</a:t>
            </a:r>
            <a:endParaRPr lang="zh-CN" altLang="en-US" sz="2000" b="1">
              <a:latin typeface="Times New Roman" panose="02020603050405020304" charset="0"/>
              <a:ea typeface="微软雅黑" panose="020B0503020204020204" charset="-122"/>
              <a:cs typeface="Times New Roman" panose="02020603050405020304" charset="0"/>
            </a:endParaRPr>
          </a:p>
        </p:txBody>
      </p:sp>
      <p:sp>
        <p:nvSpPr>
          <p:cNvPr id="9" name="文本框 8"/>
          <p:cNvSpPr txBox="1"/>
          <p:nvPr/>
        </p:nvSpPr>
        <p:spPr>
          <a:xfrm>
            <a:off x="879475" y="1544320"/>
            <a:ext cx="9782810" cy="398780"/>
          </a:xfrm>
          <a:prstGeom prst="rect">
            <a:avLst/>
          </a:prstGeom>
          <a:noFill/>
        </p:spPr>
        <p:txBody>
          <a:bodyPr wrap="square" rtlCol="0">
            <a:spAutoFit/>
          </a:bodyPr>
          <a:p>
            <a:pPr marL="285750" indent="-285750">
              <a:buFont typeface="Wingdings" panose="05000000000000000000" charset="0"/>
              <a:buChar char="l"/>
            </a:pPr>
            <a:r>
              <a:rPr lang="zh-CN" altLang="en-US" sz="2000">
                <a:latin typeface="Times New Roman" panose="02020603050405020304" charset="0"/>
                <a:ea typeface="微软雅黑" panose="020B0503020204020204" charset="-122"/>
                <a:cs typeface="Times New Roman" panose="02020603050405020304" charset="0"/>
              </a:rPr>
              <a:t>N元模型的空间复杂度几乎是N的指数函数，即O(|V|</a:t>
            </a:r>
            <a:r>
              <a:rPr lang="en-US" altLang="zh-CN" sz="2000" baseline="30000">
                <a:latin typeface="Times New Roman" panose="02020603050405020304" charset="0"/>
                <a:ea typeface="微软雅黑" panose="020B0503020204020204" charset="-122"/>
                <a:cs typeface="Times New Roman" panose="02020603050405020304" charset="0"/>
              </a:rPr>
              <a:t>N</a:t>
            </a:r>
            <a:r>
              <a:rPr lang="zh-CN" altLang="en-US" sz="2000">
                <a:latin typeface="Times New Roman" panose="02020603050405020304" charset="0"/>
                <a:ea typeface="微软雅黑" panose="020B0503020204020204" charset="-122"/>
                <a:cs typeface="Times New Roman" panose="02020603050405020304" charset="0"/>
              </a:rPr>
              <a:t>)，V是词汇量；</a:t>
            </a:r>
            <a:endParaRPr lang="zh-CN" altLang="en-US" sz="2000">
              <a:latin typeface="Times New Roman" panose="02020603050405020304" charset="0"/>
              <a:ea typeface="微软雅黑" panose="020B0503020204020204" charset="-122"/>
              <a:cs typeface="Times New Roman" panose="02020603050405020304" charset="0"/>
            </a:endParaRPr>
          </a:p>
        </p:txBody>
      </p:sp>
      <p:pic>
        <p:nvPicPr>
          <p:cNvPr id="11" name="图片 10"/>
          <p:cNvPicPr>
            <a:picLocks noChangeAspect="1"/>
          </p:cNvPicPr>
          <p:nvPr>
            <p:custDataLst>
              <p:tags r:id="rId1"/>
            </p:custDataLst>
          </p:nvPr>
        </p:nvPicPr>
        <p:blipFill>
          <a:blip r:embed="rId2"/>
          <a:stretch>
            <a:fillRect/>
          </a:stretch>
        </p:blipFill>
        <p:spPr>
          <a:xfrm>
            <a:off x="2761615" y="2004060"/>
            <a:ext cx="6332220" cy="2331085"/>
          </a:xfrm>
          <a:prstGeom prst="rect">
            <a:avLst/>
          </a:prstGeom>
        </p:spPr>
      </p:pic>
      <p:sp>
        <p:nvSpPr>
          <p:cNvPr id="12" name="文本框 11"/>
          <p:cNvSpPr txBox="1"/>
          <p:nvPr/>
        </p:nvSpPr>
        <p:spPr>
          <a:xfrm>
            <a:off x="879475" y="4379595"/>
            <a:ext cx="10705465" cy="860425"/>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l"/>
            </a:pPr>
            <a:r>
              <a:rPr lang="zh-CN" altLang="en-US" sz="2000">
                <a:latin typeface="Times New Roman" panose="02020603050405020304" charset="0"/>
                <a:ea typeface="微软雅黑" panose="020B0503020204020204" charset="-122"/>
                <a:cs typeface="Times New Roman" panose="02020603050405020304" charset="0"/>
              </a:rPr>
              <a:t>使用N元模型的时间复杂度也几乎是一个指数函数。当N从1到2，再从2到3时，模型的效果上升显著；而当模型从3到4时，效果的提升就不是很显著了，而资源的耗费却增加的非常快。</a:t>
            </a:r>
            <a:endParaRPr lang="zh-CN" altLang="en-US" sz="2000">
              <a:latin typeface="Times New Roman" panose="02020603050405020304" charset="0"/>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Lst>
  </p:timing>
</p:sld>
</file>

<file path=ppt/tags/tag1.xml><?xml version="1.0" encoding="utf-8"?>
<p:tagLst xmlns:p="http://schemas.openxmlformats.org/presentationml/2006/main">
  <p:tag name="KSO_WM_UNIT_PLACING_PICTURE_USER_VIEWPORT" val="{&quot;height&quot;:3045,&quot;width&quot;:9825}"/>
</p:tagLst>
</file>

<file path=ppt/tags/tag2.xml><?xml version="1.0" encoding="utf-8"?>
<p:tagLst xmlns:p="http://schemas.openxmlformats.org/presentationml/2006/main">
  <p:tag name="KSO_WM_UNIT_PLACING_PICTURE_USER_VIEWPORT" val="{&quot;height&quot;:2805,&quot;width&quot;:7620}"/>
</p:tagLst>
</file>

<file path=ppt/tags/tag3.xml><?xml version="1.0" encoding="utf-8"?>
<p:tagLst xmlns:p="http://schemas.openxmlformats.org/presentationml/2006/main">
  <p:tag name="COMMONDATA" val="eyJoZGlkIjoiNTZhZTM0ZTEzZGUwY2FkN2ExOTZmZDFlY2Y3NjhlMT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6423</Words>
  <Application>WPS 演示</Application>
  <PresentationFormat>宽屏</PresentationFormat>
  <Paragraphs>278</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Wingdings</vt:lpstr>
      <vt:lpstr>微软雅黑</vt:lpstr>
      <vt:lpstr>Times New Roman</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小迪迪</cp:lastModifiedBy>
  <cp:revision>55</cp:revision>
  <dcterms:created xsi:type="dcterms:W3CDTF">2022-07-11T01:44:00Z</dcterms:created>
  <dcterms:modified xsi:type="dcterms:W3CDTF">2022-07-25T07:55:01Z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B2C81B7C0B214C8BA33D046874A9066D</vt:lpwstr>
  </property>
  <property fmtid="{D5CDD505-2E9C-101B-9397-08002B2CF9AE}" pid="3" name="KSOProductBuildVer">
    <vt:lpwstr>2052-11.1.0.11875</vt:lpwstr>
  </property>
</Properties>
</file>