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3" r:id="rId2"/>
    <p:sldId id="262" r:id="rId3"/>
    <p:sldId id="269" r:id="rId4"/>
    <p:sldId id="275" r:id="rId5"/>
    <p:sldId id="284" r:id="rId6"/>
    <p:sldId id="280" r:id="rId7"/>
    <p:sldId id="271" r:id="rId8"/>
    <p:sldId id="278" r:id="rId9"/>
    <p:sldId id="279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4E184213-F207-4229-AE90-9CD06D493C8C}">
          <p14:sldIdLst>
            <p14:sldId id="263"/>
            <p14:sldId id="262"/>
            <p14:sldId id="269"/>
            <p14:sldId id="275"/>
            <p14:sldId id="284"/>
            <p14:sldId id="280"/>
            <p14:sldId id="271"/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lix W." initials="FW" lastIdx="1" clrIdx="0">
    <p:extLst>
      <p:ext uri="{19B8F6BF-5375-455C-9EA6-DF929625EA0E}">
        <p15:presenceInfo xmlns:p15="http://schemas.microsoft.com/office/powerpoint/2012/main" userId="2928f199452b190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77D1"/>
    <a:srgbClr val="D177B3"/>
    <a:srgbClr val="54506A"/>
    <a:srgbClr val="77D1CB"/>
    <a:srgbClr val="8377D1"/>
    <a:srgbClr val="92BADA"/>
    <a:srgbClr val="817C9C"/>
    <a:srgbClr val="DA92C2"/>
    <a:srgbClr val="C682D5"/>
    <a:srgbClr val="99DD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4057" autoAdjust="0"/>
  </p:normalViewPr>
  <p:slideViewPr>
    <p:cSldViewPr snapToGrid="0">
      <p:cViewPr varScale="1">
        <p:scale>
          <a:sx n="86" d="100"/>
          <a:sy n="86" d="100"/>
        </p:scale>
        <p:origin x="715" y="-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E5ED0-B43F-4025-AB1A-61AEB2AB4610}" type="datetimeFigureOut">
              <a:rPr lang="de-DE" smtClean="0"/>
              <a:t>12.09.2024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9FF03-B32D-43D5-849B-0F3AB4949A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5499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E42E5F-96C3-435B-423E-408FEE0AF6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8987890-0EE2-4E5E-A4F4-9E141EFC4F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3B9F6F-9468-E957-5642-4FD5CC9E4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37A1-0996-4B1E-A1D8-58A73FCDB5E6}" type="datetimeFigureOut">
              <a:rPr lang="de-DE" smtClean="0"/>
              <a:t>12.09.2024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413C56-D977-5B83-C99E-B0B2C7941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65F5FF-E006-C44F-4A89-1F88DA3E8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40196-0E47-476E-BED6-82B6827168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5042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CFD088-53E6-A89E-4D74-B7C232593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BE0C855-0546-895C-BC79-BFF0BEDDD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3BBD67-52BC-F3B3-463B-73A0E5D3A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37A1-0996-4B1E-A1D8-58A73FCDB5E6}" type="datetimeFigureOut">
              <a:rPr lang="de-DE" smtClean="0"/>
              <a:t>12.09.2024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344213-A481-8137-D970-99789A765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1E5386-0AF1-3376-6631-CFEDFA663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40196-0E47-476E-BED6-82B6827168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0014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6E7DFF8-447A-7786-4E07-1E1E812203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F5017C0-1311-9ECA-1DF6-94CD29ACE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D63986-3483-C8EA-02AE-38430E78C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37A1-0996-4B1E-A1D8-58A73FCDB5E6}" type="datetimeFigureOut">
              <a:rPr lang="de-DE" smtClean="0"/>
              <a:t>12.09.2024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E5F7A7-81EF-18E2-8DA8-318F14D91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EB1B22-5BE5-5C40-DC83-D4A6DAD11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40196-0E47-476E-BED6-82B6827168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0763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0D04BA-DB37-5E7B-299A-EDF33A5DF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5C1566-84D1-013D-A26F-EFCAD5F82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F77506-4A38-EC8E-CEFD-0347FF9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37A1-0996-4B1E-A1D8-58A73FCDB5E6}" type="datetimeFigureOut">
              <a:rPr lang="de-DE" smtClean="0"/>
              <a:t>12.09.2024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8EC231-C7C5-088B-D5F3-B21F48F52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84404A-3F2D-8264-F182-300205219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40196-0E47-476E-BED6-82B6827168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2428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EE0F06-0ADB-820D-44CA-162E6F743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858031-9C70-93F6-E6D1-557404838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344FC5-C0F9-A609-172E-0CD85FD0A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37A1-0996-4B1E-A1D8-58A73FCDB5E6}" type="datetimeFigureOut">
              <a:rPr lang="de-DE" smtClean="0"/>
              <a:t>12.09.2024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B96408-8870-99B2-AE89-5306F0D91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A8077A-1D48-22F0-F253-5F0274874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40196-0E47-476E-BED6-82B6827168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2300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1DF232-F91C-FBBA-0462-1CC8C0875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509AF7-67A9-F4C7-AE31-3716A54FBF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A8CA595-7857-5464-B6A3-E97701224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2FAC2D-E06E-F811-8081-0062DB579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37A1-0996-4B1E-A1D8-58A73FCDB5E6}" type="datetimeFigureOut">
              <a:rPr lang="de-DE" smtClean="0"/>
              <a:t>12.09.2024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FB9A049-E355-DE9F-F158-18C2B29CC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5E710E7-AE6B-8A06-169D-588304A1C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40196-0E47-476E-BED6-82B6827168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866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BBD882-78D6-A725-7AA8-53F53F458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1CEDB7E-A082-89FB-4B66-E01F015DA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57B0A3-E3D6-F609-7C0E-5DC800D56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C98A5A1-48F6-E496-7233-E35BA34038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5A6743D-F396-BF11-37D0-50D5159E00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DBDACCB-D30C-FC0E-A6B3-22F737491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37A1-0996-4B1E-A1D8-58A73FCDB5E6}" type="datetimeFigureOut">
              <a:rPr lang="de-DE" smtClean="0"/>
              <a:t>12.09.2024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57ADAAE-CB41-0684-CEE7-30BE2A060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3B00D74-1157-6CBB-16EC-6A146F0F1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40196-0E47-476E-BED6-82B6827168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7223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7762D8-7779-557D-ED98-866E09367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3DCAEF1-FE19-D117-64AC-52C5A4BBD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37A1-0996-4B1E-A1D8-58A73FCDB5E6}" type="datetimeFigureOut">
              <a:rPr lang="de-DE" smtClean="0"/>
              <a:t>12.09.2024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33377DA-CA7E-4B8F-BEB8-1FCD6B4CE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078929F-163F-5F63-3F6C-776A11C14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40196-0E47-476E-BED6-82B6827168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0216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422C12F-F969-EE12-EF4A-87FF9440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37A1-0996-4B1E-A1D8-58A73FCDB5E6}" type="datetimeFigureOut">
              <a:rPr lang="de-DE" smtClean="0"/>
              <a:t>12.09.2024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980B428-58DA-E62F-AD56-4CBF36399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0641C7E-5933-3E7B-93B3-142FBF214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40196-0E47-476E-BED6-82B6827168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2532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819C08-2419-962E-DC85-FE66C5165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5220BE-8D4A-A1C9-824B-3687D63D8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A21DE00-CA8F-4605-0763-EAB31B318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8625B6A-B1E6-CC2B-EF86-996992735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37A1-0996-4B1E-A1D8-58A73FCDB5E6}" type="datetimeFigureOut">
              <a:rPr lang="de-DE" smtClean="0"/>
              <a:t>12.09.2024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7768378-D10C-33E7-8B26-B539868D9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BCD1FAF-B10A-7896-EA1C-444ECB4CE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40196-0E47-476E-BED6-82B6827168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4292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B867AC-B963-93E4-FF38-4BD0D3847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D3F4773-2BF4-074F-4F23-999F768790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122E43C-0CE6-104C-CAAB-CB0B257A4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604138C-FD48-4326-32B0-E191DE9E2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37A1-0996-4B1E-A1D8-58A73FCDB5E6}" type="datetimeFigureOut">
              <a:rPr lang="de-DE" smtClean="0"/>
              <a:t>12.09.2024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A3ADC7E-7A0F-3834-098D-50DBD4658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ECC84F-B730-6BFC-14C0-75B445826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40196-0E47-476E-BED6-82B6827168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99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FF967D4-4B63-3ADB-3EFF-D50F6CCE7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E1D070-3CBC-E54B-F50B-1B4E41C1A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26FAB2-7F27-F0F3-D5F0-6E46F3D437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937A1-0996-4B1E-A1D8-58A73FCDB5E6}" type="datetimeFigureOut">
              <a:rPr lang="de-DE" smtClean="0"/>
              <a:t>12.09.2024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A3879A-72C9-20CA-6419-57A58507C3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C564EF-44DA-0A9D-ADFC-4639D390D8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40196-0E47-476E-BED6-82B6827168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4021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D1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319E767-BFD8-5E1F-AC81-D2C00778E665}"/>
              </a:ext>
            </a:extLst>
          </p:cNvPr>
          <p:cNvSpPr txBox="1"/>
          <p:nvPr/>
        </p:nvSpPr>
        <p:spPr>
          <a:xfrm>
            <a:off x="499921" y="1503778"/>
            <a:ext cx="6178465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3900" b="1" dirty="0">
                <a:solidFill>
                  <a:srgbClr val="99DDD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MCI</a:t>
            </a:r>
            <a:endParaRPr lang="de-DE" sz="16600" b="1" dirty="0">
              <a:solidFill>
                <a:srgbClr val="99DDD8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59B7482-D66A-DB6F-5B68-4B2993537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6504" y="2283202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de-DE" sz="58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Mensch-Computer-Interaktion</a:t>
            </a:r>
          </a:p>
        </p:txBody>
      </p:sp>
    </p:spTree>
    <p:extLst>
      <p:ext uri="{BB962C8B-B14F-4D97-AF65-F5344CB8AC3E}">
        <p14:creationId xmlns:p14="http://schemas.microsoft.com/office/powerpoint/2010/main" val="90042394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A9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7850EE7C-D6A3-77C7-70D5-5D0F8A749CB7}"/>
              </a:ext>
            </a:extLst>
          </p:cNvPr>
          <p:cNvSpPr txBox="1"/>
          <p:nvPr/>
        </p:nvSpPr>
        <p:spPr>
          <a:xfrm>
            <a:off x="664716" y="4140863"/>
            <a:ext cx="273255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600" b="1" dirty="0">
                <a:solidFill>
                  <a:srgbClr val="92BADA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01</a:t>
            </a:r>
            <a:endParaRPr lang="de-DE" sz="19900" b="1" dirty="0">
              <a:solidFill>
                <a:srgbClr val="92BADA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C9C455D-4F91-D7E3-230E-9EF96FA41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113" y="692285"/>
            <a:ext cx="6496456" cy="5496723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40AA0ED-01CF-8464-733C-683197061AA4}"/>
              </a:ext>
            </a:extLst>
          </p:cNvPr>
          <p:cNvSpPr txBox="1"/>
          <p:nvPr/>
        </p:nvSpPr>
        <p:spPr>
          <a:xfrm>
            <a:off x="5333999" y="1080906"/>
            <a:ext cx="5692141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Allgegenwärtigkeit von Smartphones, PCs, Tablets, Smart-Home-Geräten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Einfluss auf Kommunikation, Arbeit, soziale Interaktionen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000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Computer heute tief in physischen und soziale Umgebung integriert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Mensch-Computer-Interaktion (MCI) heute notwendige Kompetenz</a:t>
            </a:r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F14E1CB3-885B-92D5-3C88-F2A5C127A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899" y="5039287"/>
            <a:ext cx="3928354" cy="1325563"/>
          </a:xfrm>
        </p:spPr>
        <p:txBody>
          <a:bodyPr anchor="b">
            <a:normAutofit/>
          </a:bodyPr>
          <a:lstStyle/>
          <a:p>
            <a:r>
              <a:rPr lang="de-DE" sz="43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Herleitung</a:t>
            </a:r>
          </a:p>
        </p:txBody>
      </p:sp>
    </p:spTree>
    <p:extLst>
      <p:ext uri="{BB962C8B-B14F-4D97-AF65-F5344CB8AC3E}">
        <p14:creationId xmlns:p14="http://schemas.microsoft.com/office/powerpoint/2010/main" val="239596423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377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DAB4FE32-36C4-3AA6-1867-D3CC445DC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114" y="668992"/>
            <a:ext cx="6496456" cy="5520016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6A3644DD-8A11-E9CF-1F40-B5C27AB12F3F}"/>
              </a:ext>
            </a:extLst>
          </p:cNvPr>
          <p:cNvSpPr txBox="1"/>
          <p:nvPr/>
        </p:nvSpPr>
        <p:spPr>
          <a:xfrm>
            <a:off x="664716" y="4140863"/>
            <a:ext cx="273255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600" b="1" dirty="0">
                <a:solidFill>
                  <a:srgbClr val="9C92DA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02</a:t>
            </a:r>
            <a:endParaRPr lang="de-DE" sz="19900" b="1" dirty="0">
              <a:solidFill>
                <a:srgbClr val="9C92DA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40AA0ED-01CF-8464-733C-683197061AA4}"/>
              </a:ext>
            </a:extLst>
          </p:cNvPr>
          <p:cNvSpPr txBox="1"/>
          <p:nvPr/>
        </p:nvSpPr>
        <p:spPr>
          <a:xfrm>
            <a:off x="5333999" y="1080906"/>
            <a:ext cx="5692141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SzPct val="100000"/>
              <a:buFont typeface="Arial"/>
              <a:buChar char="•"/>
              <a:defRPr sz="2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de-DE" dirty="0"/>
              <a:t>Grundlegende Definition Mensch-Computer Interaktion:</a:t>
            </a:r>
          </a:p>
          <a:p>
            <a:pPr marL="742950" lvl="1" indent="-285750">
              <a:spcBef>
                <a:spcPts val="1200"/>
              </a:spcBef>
              <a:buSzPct val="100000"/>
              <a:buFont typeface="Arial"/>
              <a:buChar char="•"/>
              <a:defRPr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de-DE" i="1" dirty="0"/>
              <a:t>Forschung zur Gestaltung, Evaluierung und Implementation interaktiver Systeme für den menschlichen Gebrauch</a:t>
            </a:r>
          </a:p>
          <a:p>
            <a:pPr marL="285750" indent="-285750">
              <a:spcBef>
                <a:spcPts val="1200"/>
              </a:spcBef>
              <a:buSzPct val="100000"/>
              <a:buFont typeface="Arial"/>
              <a:buChar char="•"/>
              <a:defRPr sz="2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de-DE" dirty="0"/>
              <a:t>Interdisziplinärer Forschungsbereich</a:t>
            </a: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8EFDD1E7-2268-7ADC-70F4-5030BF2FAB8C}"/>
              </a:ext>
            </a:extLst>
          </p:cNvPr>
          <p:cNvSpPr txBox="1">
            <a:spLocks/>
          </p:cNvSpPr>
          <p:nvPr/>
        </p:nvSpPr>
        <p:spPr>
          <a:xfrm>
            <a:off x="698899" y="5039287"/>
            <a:ext cx="3928354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3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M-C-I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8673F47-FB2D-E465-82BA-FBE9A5507E03}"/>
              </a:ext>
            </a:extLst>
          </p:cNvPr>
          <p:cNvSpPr txBox="1"/>
          <p:nvPr/>
        </p:nvSpPr>
        <p:spPr>
          <a:xfrm>
            <a:off x="5333999" y="8324271"/>
            <a:ext cx="5692141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SzPct val="100000"/>
              <a:buFont typeface="Arial"/>
              <a:buChar char="•"/>
              <a:defRPr sz="2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de-DE" dirty="0"/>
              <a:t>Verschiedene Perspektiven</a:t>
            </a:r>
          </a:p>
          <a:p>
            <a:pPr marL="742950" lvl="1" indent="-285750">
              <a:spcBef>
                <a:spcPts val="1200"/>
              </a:spcBef>
              <a:buSzPct val="100000"/>
              <a:buFont typeface="Arial"/>
              <a:buChar char="•"/>
              <a:defRPr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de-DE" i="1" dirty="0"/>
              <a:t>Technologisch: Effizienz und Fehlervermeidung</a:t>
            </a:r>
          </a:p>
          <a:p>
            <a:pPr marL="742950" lvl="1" indent="-285750">
              <a:spcBef>
                <a:spcPts val="1200"/>
              </a:spcBef>
              <a:buSzPct val="100000"/>
              <a:buFont typeface="Arial"/>
              <a:buChar char="•"/>
              <a:defRPr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de-DE" i="1" dirty="0"/>
              <a:t>Psychologisch: kognitive Prozesse und Benutzerverhalten</a:t>
            </a:r>
          </a:p>
          <a:p>
            <a:pPr marL="742950" lvl="1" indent="-285750">
              <a:spcBef>
                <a:spcPts val="1200"/>
              </a:spcBef>
              <a:buSzPct val="100000"/>
              <a:buFont typeface="Arial"/>
              <a:buChar char="•"/>
              <a:defRPr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de-DE" i="1" dirty="0"/>
              <a:t>Soziokulturell: soziale und kulturelle Kontexte der Interaktion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735DC56-8805-D93B-0F9A-292B85F8A998}"/>
              </a:ext>
            </a:extLst>
          </p:cNvPr>
          <p:cNvSpPr/>
          <p:nvPr/>
        </p:nvSpPr>
        <p:spPr>
          <a:xfrm>
            <a:off x="5086905" y="0"/>
            <a:ext cx="6161103" cy="668992"/>
          </a:xfrm>
          <a:prstGeom prst="rect">
            <a:avLst/>
          </a:prstGeom>
          <a:solidFill>
            <a:srgbClr val="8377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07977F5-6E47-B189-C73B-5831CE9B39B2}"/>
              </a:ext>
            </a:extLst>
          </p:cNvPr>
          <p:cNvSpPr/>
          <p:nvPr/>
        </p:nvSpPr>
        <p:spPr>
          <a:xfrm>
            <a:off x="5086904" y="6249899"/>
            <a:ext cx="6161103" cy="608101"/>
          </a:xfrm>
          <a:prstGeom prst="rect">
            <a:avLst/>
          </a:prstGeom>
          <a:solidFill>
            <a:srgbClr val="8377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361108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377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DAB4FE32-36C4-3AA6-1867-D3CC445DC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114" y="668992"/>
            <a:ext cx="6496456" cy="5520016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6A3644DD-8A11-E9CF-1F40-B5C27AB12F3F}"/>
              </a:ext>
            </a:extLst>
          </p:cNvPr>
          <p:cNvSpPr txBox="1"/>
          <p:nvPr/>
        </p:nvSpPr>
        <p:spPr>
          <a:xfrm>
            <a:off x="664716" y="4140863"/>
            <a:ext cx="273255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600" b="1" dirty="0">
                <a:solidFill>
                  <a:srgbClr val="9C92DA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02</a:t>
            </a:r>
            <a:endParaRPr lang="de-DE" sz="19900" b="1" dirty="0">
              <a:solidFill>
                <a:srgbClr val="9C92DA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40AA0ED-01CF-8464-733C-683197061AA4}"/>
              </a:ext>
            </a:extLst>
          </p:cNvPr>
          <p:cNvSpPr txBox="1"/>
          <p:nvPr/>
        </p:nvSpPr>
        <p:spPr>
          <a:xfrm>
            <a:off x="5333999" y="1080906"/>
            <a:ext cx="5692141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SzPct val="100000"/>
              <a:buFont typeface="Arial"/>
              <a:buChar char="•"/>
              <a:defRPr sz="2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de-DE" dirty="0"/>
              <a:t>Verschiedene Perspektiven</a:t>
            </a:r>
          </a:p>
          <a:p>
            <a:pPr marL="742950" lvl="1" indent="-285750">
              <a:spcBef>
                <a:spcPts val="1200"/>
              </a:spcBef>
              <a:buSzPct val="100000"/>
              <a:buFont typeface="Arial"/>
              <a:buChar char="•"/>
              <a:defRPr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de-DE" i="1" dirty="0"/>
              <a:t>Technologisch: Effizienz und Fehlervermeidung</a:t>
            </a:r>
          </a:p>
          <a:p>
            <a:pPr marL="742950" lvl="1" indent="-285750">
              <a:spcBef>
                <a:spcPts val="1200"/>
              </a:spcBef>
              <a:buSzPct val="100000"/>
              <a:buFont typeface="Arial"/>
              <a:buChar char="•"/>
              <a:defRPr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de-DE" i="1" dirty="0"/>
              <a:t>Psychologisch: kognitive Prozesse und Benutzerverhalten</a:t>
            </a:r>
          </a:p>
          <a:p>
            <a:pPr marL="742950" lvl="1" indent="-285750">
              <a:spcBef>
                <a:spcPts val="1200"/>
              </a:spcBef>
              <a:buSzPct val="100000"/>
              <a:buFont typeface="Arial"/>
              <a:buChar char="•"/>
              <a:defRPr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de-DE" i="1" dirty="0"/>
              <a:t>Soziokulturell: soziale und kulturelle Kontexte der Interaktion</a:t>
            </a: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8EFDD1E7-2268-7ADC-70F4-5030BF2FAB8C}"/>
              </a:ext>
            </a:extLst>
          </p:cNvPr>
          <p:cNvSpPr txBox="1">
            <a:spLocks/>
          </p:cNvSpPr>
          <p:nvPr/>
        </p:nvSpPr>
        <p:spPr>
          <a:xfrm>
            <a:off x="698899" y="5039287"/>
            <a:ext cx="3928354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3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M-C-I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26E1924-4D04-557B-32BB-69D587DDB004}"/>
              </a:ext>
            </a:extLst>
          </p:cNvPr>
          <p:cNvSpPr txBox="1"/>
          <p:nvPr/>
        </p:nvSpPr>
        <p:spPr>
          <a:xfrm>
            <a:off x="5333999" y="-5166049"/>
            <a:ext cx="5692141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SzPct val="100000"/>
              <a:buFont typeface="Arial"/>
              <a:buChar char="•"/>
              <a:defRPr sz="2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de-DE" dirty="0"/>
              <a:t>Grundlegende Definition Mensch-Computer Interaktion:</a:t>
            </a:r>
          </a:p>
          <a:p>
            <a:pPr marL="742950" lvl="1" indent="-285750">
              <a:spcBef>
                <a:spcPts val="1200"/>
              </a:spcBef>
              <a:buSzPct val="100000"/>
              <a:buFont typeface="Arial"/>
              <a:buChar char="•"/>
              <a:defRPr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de-DE" i="1" dirty="0"/>
              <a:t>Forschung zur Gestaltung, Evaluierung und Implementation interaktiver Systeme für den menschlichen Gebrauch</a:t>
            </a:r>
          </a:p>
          <a:p>
            <a:pPr marL="285750" indent="-285750">
              <a:spcBef>
                <a:spcPts val="1200"/>
              </a:spcBef>
              <a:buSzPct val="100000"/>
              <a:buFont typeface="Arial"/>
              <a:buChar char="•"/>
              <a:defRPr sz="2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de-DE" dirty="0"/>
              <a:t>Interdisziplinärer Forschungsbereich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DB34147-36DC-ECC6-BB11-BECD82B68211}"/>
              </a:ext>
            </a:extLst>
          </p:cNvPr>
          <p:cNvSpPr/>
          <p:nvPr/>
        </p:nvSpPr>
        <p:spPr>
          <a:xfrm>
            <a:off x="5086905" y="0"/>
            <a:ext cx="6161103" cy="668992"/>
          </a:xfrm>
          <a:prstGeom prst="rect">
            <a:avLst/>
          </a:prstGeom>
          <a:solidFill>
            <a:srgbClr val="8377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4FB91AA-2D3E-927D-2D8D-C0F092FC2550}"/>
              </a:ext>
            </a:extLst>
          </p:cNvPr>
          <p:cNvSpPr/>
          <p:nvPr/>
        </p:nvSpPr>
        <p:spPr>
          <a:xfrm>
            <a:off x="5086904" y="6249899"/>
            <a:ext cx="6161103" cy="608101"/>
          </a:xfrm>
          <a:prstGeom prst="rect">
            <a:avLst/>
          </a:prstGeom>
          <a:solidFill>
            <a:srgbClr val="8377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3344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77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23168C71-8D4D-9F04-CF2D-C264A559E7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114" y="13860529"/>
            <a:ext cx="6140244" cy="1790701"/>
          </a:xfrm>
          <a:prstGeom prst="roundRect">
            <a:avLst>
              <a:gd name="adj" fmla="val 12652"/>
            </a:avLst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5551F4A5-CEF2-F751-7A36-A3AC829403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114" y="692285"/>
            <a:ext cx="6496456" cy="5496723"/>
          </a:xfrm>
          <a:prstGeom prst="roundRect">
            <a:avLst>
              <a:gd name="adj" fmla="val 6870"/>
            </a:avLst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40AA0ED-01CF-8464-733C-683197061AA4}"/>
              </a:ext>
            </a:extLst>
          </p:cNvPr>
          <p:cNvSpPr txBox="1"/>
          <p:nvPr/>
        </p:nvSpPr>
        <p:spPr>
          <a:xfrm>
            <a:off x="5333999" y="1080906"/>
            <a:ext cx="5692141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SzPct val="100000"/>
              <a:buFont typeface="Arial"/>
              <a:buChar char="•"/>
              <a:defRPr sz="2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de-DE" dirty="0"/>
              <a:t>Normans Modell der Interaktion als Veranschaulichung</a:t>
            </a:r>
          </a:p>
          <a:p>
            <a:pPr marL="742950" lvl="1" indent="-285750">
              <a:spcBef>
                <a:spcPts val="1200"/>
              </a:spcBef>
              <a:buSzPct val="100000"/>
              <a:buFont typeface="Arial"/>
              <a:buChar char="•"/>
              <a:defRPr sz="2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de-DE" sz="2000" i="1" dirty="0"/>
              <a:t>Kreislauf aus Systemeingaben, Zustandsveränderungen, Ausgaben und Interpretation</a:t>
            </a:r>
          </a:p>
          <a:p>
            <a:pPr marL="742950" lvl="1" indent="-285750">
              <a:spcBef>
                <a:spcPts val="1200"/>
              </a:spcBef>
              <a:buSzPct val="100000"/>
              <a:buFont typeface="Arial"/>
              <a:buChar char="•"/>
              <a:defRPr sz="2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de-DE" sz="2000" i="1" dirty="0"/>
              <a:t>Benennung kognitiver Barrieren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6AAAA770-B8BD-D782-9BB2-B4A728D34A50}"/>
              </a:ext>
            </a:extLst>
          </p:cNvPr>
          <p:cNvSpPr/>
          <p:nvPr/>
        </p:nvSpPr>
        <p:spPr>
          <a:xfrm>
            <a:off x="5086905" y="0"/>
            <a:ext cx="6161103" cy="668992"/>
          </a:xfrm>
          <a:prstGeom prst="rect">
            <a:avLst/>
          </a:prstGeom>
          <a:solidFill>
            <a:srgbClr val="C177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9249823-7D62-370F-E037-146690CCAB4C}"/>
              </a:ext>
            </a:extLst>
          </p:cNvPr>
          <p:cNvSpPr/>
          <p:nvPr/>
        </p:nvSpPr>
        <p:spPr>
          <a:xfrm>
            <a:off x="2022100" y="6249899"/>
            <a:ext cx="9225907" cy="608101"/>
          </a:xfrm>
          <a:prstGeom prst="rect">
            <a:avLst/>
          </a:prstGeom>
          <a:solidFill>
            <a:srgbClr val="C177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5ECDFDD-7F06-55A4-9689-6A65938293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415" y="3912719"/>
            <a:ext cx="3821285" cy="2571901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4FB83741-5F3A-DC0E-8ACF-1D2590F1516D}"/>
              </a:ext>
            </a:extLst>
          </p:cNvPr>
          <p:cNvSpPr txBox="1"/>
          <p:nvPr/>
        </p:nvSpPr>
        <p:spPr>
          <a:xfrm>
            <a:off x="4931112" y="15864144"/>
            <a:ext cx="6140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342900" indent="-342900">
              <a:spcBef>
                <a:spcPts val="1200"/>
              </a:spcBef>
              <a:buSzPct val="100000"/>
              <a:buFont typeface="Arial"/>
              <a:buChar char="•"/>
              <a:defRPr sz="2300">
                <a:solidFill>
                  <a:srgbClr val="FFFFFF"/>
                </a:solidFill>
                <a:latin typeface="Open Sans"/>
                <a:ea typeface="Open Sans"/>
                <a:cs typeface="Open Sans"/>
              </a:defRPr>
            </a:lvl1pPr>
            <a:lvl2pPr marL="742950" lvl="1" indent="-285750">
              <a:spcBef>
                <a:spcPts val="1200"/>
              </a:spcBef>
              <a:buSzPct val="100000"/>
              <a:buFont typeface="Arial"/>
              <a:buChar char="•"/>
              <a:defRPr sz="2000" i="1">
                <a:solidFill>
                  <a:srgbClr val="FFFFFF"/>
                </a:solidFill>
                <a:latin typeface="Open Sans"/>
                <a:ea typeface="Open Sans"/>
                <a:cs typeface="Open Sans"/>
              </a:defRPr>
            </a:lvl2pPr>
          </a:lstStyle>
          <a:p>
            <a:r>
              <a:rPr lang="de-DE" sz="1600" dirty="0"/>
              <a:t>Grafische Veranschaulichung des Modells nach Norman</a:t>
            </a:r>
          </a:p>
        </p:txBody>
      </p:sp>
    </p:spTree>
    <p:extLst>
      <p:ext uri="{BB962C8B-B14F-4D97-AF65-F5344CB8AC3E}">
        <p14:creationId xmlns:p14="http://schemas.microsoft.com/office/powerpoint/2010/main" val="37557277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77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5551F4A5-CEF2-F751-7A36-A3AC82940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817" y="692285"/>
            <a:ext cx="8293752" cy="5496723"/>
          </a:xfrm>
          <a:prstGeom prst="roundRect">
            <a:avLst>
              <a:gd name="adj" fmla="val 10013"/>
            </a:avLst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ECB8A0B-FDF9-E3D6-A685-42AA33C3A6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027" y="1038121"/>
            <a:ext cx="7581331" cy="2210970"/>
          </a:xfrm>
          <a:prstGeom prst="roundRect">
            <a:avLst>
              <a:gd name="adj" fmla="val 12652"/>
            </a:avLst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BDAEE40-5A68-AC50-9F49-4AD22ECA27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415" y="4625596"/>
            <a:ext cx="2762105" cy="1859024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247AF84E-ED3D-7E99-1A66-6B6D5F53ABC0}"/>
              </a:ext>
            </a:extLst>
          </p:cNvPr>
          <p:cNvSpPr txBox="1"/>
          <p:nvPr/>
        </p:nvSpPr>
        <p:spPr>
          <a:xfrm>
            <a:off x="5333999" y="-4557894"/>
            <a:ext cx="5692141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SzPct val="100000"/>
              <a:buFont typeface="Arial"/>
              <a:buChar char="•"/>
              <a:defRPr sz="2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de-DE" dirty="0"/>
              <a:t>Normans Modell der Interaktion als Veranschaulichung</a:t>
            </a:r>
          </a:p>
          <a:p>
            <a:pPr marL="742950" lvl="1" indent="-285750">
              <a:spcBef>
                <a:spcPts val="1200"/>
              </a:spcBef>
              <a:buSzPct val="100000"/>
              <a:buFont typeface="Arial"/>
              <a:buChar char="•"/>
              <a:defRPr sz="2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de-DE" sz="2000" i="1" dirty="0"/>
              <a:t>Kreislauf aus Systemeingaben, Zustandsveränderungen, Ausgaben und Interpretation</a:t>
            </a:r>
          </a:p>
          <a:p>
            <a:pPr marL="742950" lvl="1" indent="-285750">
              <a:spcBef>
                <a:spcPts val="1200"/>
              </a:spcBef>
              <a:buSzPct val="100000"/>
              <a:buFont typeface="Arial"/>
              <a:buChar char="•"/>
              <a:defRPr sz="2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de-DE" sz="2000" i="1" dirty="0"/>
              <a:t>Benennung kognitiver Barrieren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A90A266-7A07-BDC3-7E0E-3B9DEE009EFA}"/>
              </a:ext>
            </a:extLst>
          </p:cNvPr>
          <p:cNvSpPr/>
          <p:nvPr/>
        </p:nvSpPr>
        <p:spPr>
          <a:xfrm>
            <a:off x="5086905" y="0"/>
            <a:ext cx="6161103" cy="668992"/>
          </a:xfrm>
          <a:prstGeom prst="rect">
            <a:avLst/>
          </a:prstGeom>
          <a:solidFill>
            <a:srgbClr val="C177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E53327B-AB31-1A79-0275-09987F56E4A9}"/>
              </a:ext>
            </a:extLst>
          </p:cNvPr>
          <p:cNvSpPr/>
          <p:nvPr/>
        </p:nvSpPr>
        <p:spPr>
          <a:xfrm>
            <a:off x="2022100" y="6249899"/>
            <a:ext cx="9225907" cy="608101"/>
          </a:xfrm>
          <a:prstGeom prst="rect">
            <a:avLst/>
          </a:prstGeom>
          <a:solidFill>
            <a:srgbClr val="C177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D3D5C12-E122-0A52-E66F-CBABEB7F5EB1}"/>
              </a:ext>
            </a:extLst>
          </p:cNvPr>
          <p:cNvSpPr txBox="1"/>
          <p:nvPr/>
        </p:nvSpPr>
        <p:spPr>
          <a:xfrm>
            <a:off x="3490028" y="3625654"/>
            <a:ext cx="7581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342900" indent="-342900">
              <a:spcBef>
                <a:spcPts val="1200"/>
              </a:spcBef>
              <a:buSzPct val="100000"/>
              <a:buFont typeface="Arial"/>
              <a:buChar char="•"/>
              <a:defRPr sz="2300">
                <a:solidFill>
                  <a:srgbClr val="FFFFFF"/>
                </a:solidFill>
                <a:latin typeface="Open Sans"/>
                <a:ea typeface="Open Sans"/>
                <a:cs typeface="Open Sans"/>
              </a:defRPr>
            </a:lvl1pPr>
            <a:lvl2pPr marL="742950" lvl="1" indent="-285750">
              <a:spcBef>
                <a:spcPts val="1200"/>
              </a:spcBef>
              <a:buSzPct val="100000"/>
              <a:buFont typeface="Arial"/>
              <a:buChar char="•"/>
              <a:defRPr sz="2000" i="1">
                <a:solidFill>
                  <a:srgbClr val="FFFFFF"/>
                </a:solidFill>
                <a:latin typeface="Open Sans"/>
                <a:ea typeface="Open Sans"/>
                <a:cs typeface="Open Sans"/>
              </a:defRPr>
            </a:lvl2pPr>
          </a:lstStyle>
          <a:p>
            <a:r>
              <a:rPr lang="de-DE" sz="2000" dirty="0"/>
              <a:t>Grafische Veranschaulichung des Modells nach Norman</a:t>
            </a:r>
          </a:p>
        </p:txBody>
      </p:sp>
    </p:spTree>
    <p:extLst>
      <p:ext uri="{BB962C8B-B14F-4D97-AF65-F5344CB8AC3E}">
        <p14:creationId xmlns:p14="http://schemas.microsoft.com/office/powerpoint/2010/main" val="1894781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77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E8E41780-60C6-EB7F-1B77-791C27EB7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114" y="692285"/>
            <a:ext cx="6496456" cy="5496723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40AA0ED-01CF-8464-733C-683197061AA4}"/>
              </a:ext>
            </a:extLst>
          </p:cNvPr>
          <p:cNvSpPr txBox="1"/>
          <p:nvPr/>
        </p:nvSpPr>
        <p:spPr>
          <a:xfrm>
            <a:off x="5333999" y="1080906"/>
            <a:ext cx="5692141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SzPct val="100000"/>
              <a:buFont typeface="Arial"/>
              <a:buChar char="•"/>
              <a:defRPr sz="2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de-DE" dirty="0"/>
              <a:t>Prinzipien:</a:t>
            </a:r>
          </a:p>
          <a:p>
            <a:pPr marL="742950" lvl="1" indent="-285750">
              <a:spcBef>
                <a:spcPts val="1200"/>
              </a:spcBef>
              <a:buSzPct val="100000"/>
              <a:buFont typeface="Arial"/>
              <a:buChar char="•"/>
              <a:defRPr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de-DE" i="1" dirty="0"/>
              <a:t>Fokus auf Benutzerbedürfnisse, -fähigkeiten und -ziele</a:t>
            </a:r>
          </a:p>
          <a:p>
            <a:pPr marL="285750" indent="-285750">
              <a:spcBef>
                <a:spcPts val="1200"/>
              </a:spcBef>
              <a:buSzPct val="100000"/>
              <a:buFont typeface="Arial"/>
              <a:buChar char="•"/>
              <a:defRPr sz="2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de-DE" dirty="0"/>
              <a:t>User-</a:t>
            </a:r>
            <a:r>
              <a:rPr lang="de-DE" dirty="0" err="1"/>
              <a:t>Centered</a:t>
            </a:r>
            <a:r>
              <a:rPr lang="de-DE" dirty="0"/>
              <a:t> Design (UCD) als interaktiver Prozess</a:t>
            </a:r>
          </a:p>
          <a:p>
            <a:pPr marL="742950" lvl="1" indent="-285750">
              <a:spcBef>
                <a:spcPts val="1200"/>
              </a:spcBef>
              <a:buSzPct val="100000"/>
              <a:buFont typeface="Arial"/>
              <a:buChar char="•"/>
              <a:defRPr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de-DE" i="1" dirty="0"/>
              <a:t>Phasen: Analyse, Design, </a:t>
            </a:r>
            <a:r>
              <a:rPr lang="de-DE" i="1" dirty="0" err="1"/>
              <a:t>Prototyping</a:t>
            </a:r>
            <a:r>
              <a:rPr lang="de-DE" i="1" dirty="0"/>
              <a:t>, Evaluation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89A569B-746C-9FD4-3136-777EAEDEE277}"/>
              </a:ext>
            </a:extLst>
          </p:cNvPr>
          <p:cNvSpPr txBox="1"/>
          <p:nvPr/>
        </p:nvSpPr>
        <p:spPr>
          <a:xfrm>
            <a:off x="664716" y="4140863"/>
            <a:ext cx="273255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600" b="1" dirty="0">
                <a:solidFill>
                  <a:srgbClr val="DA92C2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04</a:t>
            </a:r>
            <a:endParaRPr lang="de-DE" sz="19900" b="1" dirty="0">
              <a:solidFill>
                <a:srgbClr val="DA92C2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A75E7B59-8705-1534-1EA3-5801BF520050}"/>
              </a:ext>
            </a:extLst>
          </p:cNvPr>
          <p:cNvSpPr txBox="1">
            <a:spLocks/>
          </p:cNvSpPr>
          <p:nvPr/>
        </p:nvSpPr>
        <p:spPr>
          <a:xfrm>
            <a:off x="698899" y="5039287"/>
            <a:ext cx="3928354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3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User-</a:t>
            </a:r>
            <a:r>
              <a:rPr lang="de-DE" sz="4300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Centered</a:t>
            </a:r>
            <a:r>
              <a:rPr lang="de-DE" sz="43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Design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490E8F3-37E9-5C70-E20D-65AD152E08C2}"/>
              </a:ext>
            </a:extLst>
          </p:cNvPr>
          <p:cNvSpPr txBox="1"/>
          <p:nvPr/>
        </p:nvSpPr>
        <p:spPr>
          <a:xfrm>
            <a:off x="5333999" y="10019176"/>
            <a:ext cx="5692141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SzPct val="100000"/>
              <a:buFont typeface="Arial"/>
              <a:buChar char="•"/>
              <a:defRPr sz="2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de-DE" dirty="0"/>
              <a:t>Relevante Themenfelder:</a:t>
            </a:r>
          </a:p>
          <a:p>
            <a:pPr marL="742950" lvl="1" indent="-285750">
              <a:spcBef>
                <a:spcPts val="1200"/>
              </a:spcBef>
              <a:buSzPct val="100000"/>
              <a:buFont typeface="Arial"/>
              <a:buChar char="•"/>
              <a:defRPr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de-DE" i="1" dirty="0"/>
              <a:t>Kognitive Herausforderungen, Benutzerfreundlichkeit</a:t>
            </a:r>
          </a:p>
          <a:p>
            <a:pPr marL="742950" lvl="1" indent="-285750">
              <a:spcBef>
                <a:spcPts val="1200"/>
              </a:spcBef>
              <a:buSzPct val="100000"/>
              <a:buFont typeface="Arial"/>
              <a:buChar char="•"/>
              <a:defRPr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de-DE" i="1" dirty="0"/>
              <a:t>Usability und User Experience</a:t>
            </a:r>
          </a:p>
          <a:p>
            <a:pPr marL="742950" lvl="1" indent="-285750">
              <a:spcBef>
                <a:spcPts val="1200"/>
              </a:spcBef>
              <a:buSzPct val="100000"/>
              <a:buFont typeface="Arial"/>
              <a:buChar char="•"/>
              <a:defRPr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de-DE" i="1" dirty="0"/>
              <a:t>Evaluationsmethoden</a:t>
            </a:r>
          </a:p>
          <a:p>
            <a:pPr marL="1200150" lvl="2" indent="-285750">
              <a:spcBef>
                <a:spcPts val="1200"/>
              </a:spcBef>
              <a:buSzPct val="100000"/>
              <a:buFont typeface="Arial"/>
              <a:buChar char="•"/>
              <a:defRPr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de-DE" i="1" dirty="0"/>
              <a:t>A/B-Tests</a:t>
            </a:r>
          </a:p>
          <a:p>
            <a:pPr marL="1200150" lvl="2" indent="-285750">
              <a:spcBef>
                <a:spcPts val="1200"/>
              </a:spcBef>
              <a:buSzPct val="100000"/>
              <a:buFont typeface="Arial"/>
              <a:buChar char="•"/>
              <a:defRPr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de-DE" i="1" dirty="0"/>
              <a:t>Nutzen qualitativer und quantitativer Methoden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4E65A32-BC3F-B02C-45B1-538C8AEF3BE8}"/>
              </a:ext>
            </a:extLst>
          </p:cNvPr>
          <p:cNvSpPr/>
          <p:nvPr/>
        </p:nvSpPr>
        <p:spPr>
          <a:xfrm>
            <a:off x="5086905" y="0"/>
            <a:ext cx="6161103" cy="668992"/>
          </a:xfrm>
          <a:prstGeom prst="rect">
            <a:avLst/>
          </a:prstGeom>
          <a:solidFill>
            <a:srgbClr val="D177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B67BDAA9-39B9-7261-5093-83968AA3F3E8}"/>
              </a:ext>
            </a:extLst>
          </p:cNvPr>
          <p:cNvSpPr/>
          <p:nvPr/>
        </p:nvSpPr>
        <p:spPr>
          <a:xfrm>
            <a:off x="5086904" y="6249899"/>
            <a:ext cx="6161103" cy="608101"/>
          </a:xfrm>
          <a:prstGeom prst="rect">
            <a:avLst/>
          </a:prstGeom>
          <a:solidFill>
            <a:srgbClr val="D177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661942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77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E8E41780-60C6-EB7F-1B77-791C27EB7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114" y="692285"/>
            <a:ext cx="6496456" cy="5496723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40AA0ED-01CF-8464-733C-683197061AA4}"/>
              </a:ext>
            </a:extLst>
          </p:cNvPr>
          <p:cNvSpPr txBox="1"/>
          <p:nvPr/>
        </p:nvSpPr>
        <p:spPr>
          <a:xfrm>
            <a:off x="5333999" y="1080906"/>
            <a:ext cx="5692141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SzPct val="100000"/>
              <a:buFont typeface="Arial"/>
              <a:buChar char="•"/>
              <a:defRPr sz="2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de-DE" dirty="0"/>
              <a:t>Relevante Themenfelder:</a:t>
            </a:r>
          </a:p>
          <a:p>
            <a:pPr marL="742950" lvl="1" indent="-285750">
              <a:spcBef>
                <a:spcPts val="1200"/>
              </a:spcBef>
              <a:buSzPct val="100000"/>
              <a:buFont typeface="Arial"/>
              <a:buChar char="•"/>
              <a:defRPr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de-DE" i="1" dirty="0"/>
              <a:t>Kognitive Herausforderungen, Benutzerfreundlichkeit</a:t>
            </a:r>
          </a:p>
          <a:p>
            <a:pPr marL="742950" lvl="1" indent="-285750">
              <a:spcBef>
                <a:spcPts val="1200"/>
              </a:spcBef>
              <a:buSzPct val="100000"/>
              <a:buFont typeface="Arial"/>
              <a:buChar char="•"/>
              <a:defRPr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de-DE" i="1" dirty="0"/>
              <a:t>Usability und User Experience</a:t>
            </a:r>
          </a:p>
          <a:p>
            <a:pPr marL="742950" lvl="1" indent="-285750">
              <a:spcBef>
                <a:spcPts val="1200"/>
              </a:spcBef>
              <a:buSzPct val="100000"/>
              <a:buFont typeface="Arial"/>
              <a:buChar char="•"/>
              <a:defRPr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de-DE" i="1" dirty="0"/>
              <a:t>Evaluationsmethoden</a:t>
            </a:r>
          </a:p>
          <a:p>
            <a:pPr marL="1200150" lvl="2" indent="-285750">
              <a:spcBef>
                <a:spcPts val="1200"/>
              </a:spcBef>
              <a:buSzPct val="100000"/>
              <a:buFont typeface="Arial"/>
              <a:buChar char="•"/>
              <a:defRPr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de-DE" i="1" dirty="0"/>
              <a:t>A/B-Tests</a:t>
            </a:r>
          </a:p>
          <a:p>
            <a:pPr marL="1200150" lvl="2" indent="-285750">
              <a:spcBef>
                <a:spcPts val="1200"/>
              </a:spcBef>
              <a:buSzPct val="100000"/>
              <a:buFont typeface="Arial"/>
              <a:buChar char="•"/>
              <a:defRPr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de-DE" i="1" dirty="0"/>
              <a:t>Nutzen qualitativer und quantitativer Methoden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89A569B-746C-9FD4-3136-777EAEDEE277}"/>
              </a:ext>
            </a:extLst>
          </p:cNvPr>
          <p:cNvSpPr txBox="1"/>
          <p:nvPr/>
        </p:nvSpPr>
        <p:spPr>
          <a:xfrm>
            <a:off x="664716" y="4140863"/>
            <a:ext cx="273255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600" b="1" dirty="0">
                <a:solidFill>
                  <a:srgbClr val="DA92C2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04</a:t>
            </a:r>
            <a:endParaRPr lang="de-DE" sz="19900" b="1" dirty="0">
              <a:solidFill>
                <a:srgbClr val="DA92C2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B45331CE-38BE-FA76-243C-FA3801738492}"/>
              </a:ext>
            </a:extLst>
          </p:cNvPr>
          <p:cNvSpPr txBox="1">
            <a:spLocks/>
          </p:cNvSpPr>
          <p:nvPr/>
        </p:nvSpPr>
        <p:spPr>
          <a:xfrm>
            <a:off x="698899" y="5039287"/>
            <a:ext cx="3928354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3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User-</a:t>
            </a:r>
            <a:r>
              <a:rPr lang="de-DE" sz="4300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Centered</a:t>
            </a:r>
            <a:r>
              <a:rPr lang="de-DE" sz="43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Design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7B01A4E-B6BF-B067-356B-693B6442317E}"/>
              </a:ext>
            </a:extLst>
          </p:cNvPr>
          <p:cNvSpPr txBox="1"/>
          <p:nvPr/>
        </p:nvSpPr>
        <p:spPr>
          <a:xfrm>
            <a:off x="5333999" y="-6086616"/>
            <a:ext cx="5692141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SzPct val="100000"/>
              <a:buFont typeface="Arial"/>
              <a:buChar char="•"/>
              <a:defRPr sz="2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de-DE" dirty="0"/>
              <a:t>Prinzipien:</a:t>
            </a:r>
          </a:p>
          <a:p>
            <a:pPr marL="742950" lvl="1" indent="-285750">
              <a:spcBef>
                <a:spcPts val="1200"/>
              </a:spcBef>
              <a:buSzPct val="100000"/>
              <a:buFont typeface="Arial"/>
              <a:buChar char="•"/>
              <a:defRPr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de-DE" i="1" dirty="0"/>
              <a:t>Fokus auf Benutzerbedürfnisse, -fähigkeiten und -ziele</a:t>
            </a:r>
          </a:p>
          <a:p>
            <a:pPr marL="285750" indent="-285750">
              <a:spcBef>
                <a:spcPts val="1200"/>
              </a:spcBef>
              <a:buSzPct val="100000"/>
              <a:buFont typeface="Arial"/>
              <a:buChar char="•"/>
              <a:defRPr sz="2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de-DE" dirty="0"/>
              <a:t>User-</a:t>
            </a:r>
            <a:r>
              <a:rPr lang="de-DE" dirty="0" err="1"/>
              <a:t>Centered</a:t>
            </a:r>
            <a:r>
              <a:rPr lang="de-DE" dirty="0"/>
              <a:t> Design (UCD) als interaktiver Prozess</a:t>
            </a:r>
          </a:p>
          <a:p>
            <a:pPr marL="742950" lvl="1" indent="-285750">
              <a:spcBef>
                <a:spcPts val="1200"/>
              </a:spcBef>
              <a:buSzPct val="100000"/>
              <a:buFont typeface="Arial"/>
              <a:buChar char="•"/>
              <a:defRPr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de-DE" i="1" dirty="0"/>
              <a:t>Phasen: Analyse, Design, </a:t>
            </a:r>
            <a:r>
              <a:rPr lang="de-DE" i="1" dirty="0" err="1"/>
              <a:t>Prototyping</a:t>
            </a:r>
            <a:r>
              <a:rPr lang="de-DE" i="1" dirty="0"/>
              <a:t>, Evaluation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3DDA679-6249-6262-FBF2-2FD2FC10E61C}"/>
              </a:ext>
            </a:extLst>
          </p:cNvPr>
          <p:cNvSpPr/>
          <p:nvPr/>
        </p:nvSpPr>
        <p:spPr>
          <a:xfrm>
            <a:off x="5086905" y="0"/>
            <a:ext cx="6161103" cy="668992"/>
          </a:xfrm>
          <a:prstGeom prst="rect">
            <a:avLst/>
          </a:prstGeom>
          <a:solidFill>
            <a:srgbClr val="D177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103D471C-097D-6666-E779-11DC8159E3A1}"/>
              </a:ext>
            </a:extLst>
          </p:cNvPr>
          <p:cNvSpPr/>
          <p:nvPr/>
        </p:nvSpPr>
        <p:spPr>
          <a:xfrm>
            <a:off x="5086904" y="6249899"/>
            <a:ext cx="6161103" cy="608101"/>
          </a:xfrm>
          <a:prstGeom prst="rect">
            <a:avLst/>
          </a:prstGeom>
          <a:solidFill>
            <a:srgbClr val="D177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68714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5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02BDF01A-B349-C89A-33F5-263019842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114" y="692285"/>
            <a:ext cx="6496456" cy="5496723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40AA0ED-01CF-8464-733C-683197061AA4}"/>
              </a:ext>
            </a:extLst>
          </p:cNvPr>
          <p:cNvSpPr txBox="1"/>
          <p:nvPr/>
        </p:nvSpPr>
        <p:spPr>
          <a:xfrm>
            <a:off x="5333999" y="1080906"/>
            <a:ext cx="5692141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SzPct val="100000"/>
              <a:buFont typeface="Arial"/>
              <a:buChar char="•"/>
              <a:defRPr sz="2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de-DE" sz="2300" dirty="0"/>
              <a:t>MCI als relevanter Faktor im alltäglichen Umgang mit Technik</a:t>
            </a:r>
          </a:p>
          <a:p>
            <a:pPr marL="285750" indent="-285750">
              <a:spcBef>
                <a:spcPts val="1200"/>
              </a:spcBef>
              <a:buSzPct val="100000"/>
              <a:buFont typeface="Arial"/>
              <a:buChar char="•"/>
              <a:defRPr sz="2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de-DE" sz="2300" dirty="0"/>
              <a:t>Einbeziehen der Nutzenden in Entwicklung/Forschung</a:t>
            </a:r>
          </a:p>
          <a:p>
            <a:pPr marL="285750" indent="-285750">
              <a:spcBef>
                <a:spcPts val="1200"/>
              </a:spcBef>
              <a:buSzPct val="100000"/>
              <a:buFont typeface="Arial"/>
              <a:buChar char="•"/>
              <a:defRPr sz="2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de-DE" sz="2300" dirty="0"/>
              <a:t>dynamisches und interdisziplinäres Feld</a:t>
            </a:r>
          </a:p>
          <a:p>
            <a:pPr marL="285750" indent="-285750">
              <a:spcBef>
                <a:spcPts val="1200"/>
              </a:spcBef>
              <a:buSzPct val="100000"/>
              <a:buFont typeface="Arial"/>
              <a:buChar char="•"/>
              <a:defRPr sz="2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de-DE" sz="2300" dirty="0"/>
              <a:t>Usability und User Experience als zentrale Qualitätskriterien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98E240D-FEB3-A536-9F63-8043C9075B8B}"/>
              </a:ext>
            </a:extLst>
          </p:cNvPr>
          <p:cNvSpPr txBox="1"/>
          <p:nvPr/>
        </p:nvSpPr>
        <p:spPr>
          <a:xfrm>
            <a:off x="664716" y="4140863"/>
            <a:ext cx="273255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600" b="1" dirty="0">
                <a:solidFill>
                  <a:srgbClr val="817C9C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05</a:t>
            </a:r>
            <a:endParaRPr lang="de-DE" sz="19900" b="1" dirty="0">
              <a:solidFill>
                <a:srgbClr val="817C9C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91AFF288-ED81-4AF4-8B87-54AF17E8AA98}"/>
              </a:ext>
            </a:extLst>
          </p:cNvPr>
          <p:cNvSpPr txBox="1">
            <a:spLocks/>
          </p:cNvSpPr>
          <p:nvPr/>
        </p:nvSpPr>
        <p:spPr>
          <a:xfrm>
            <a:off x="698899" y="5039287"/>
            <a:ext cx="3928354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3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Zusammen-fassung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2E97D166-C6CE-E547-AE81-797EF43D8DD9}"/>
              </a:ext>
            </a:extLst>
          </p:cNvPr>
          <p:cNvSpPr/>
          <p:nvPr/>
        </p:nvSpPr>
        <p:spPr>
          <a:xfrm>
            <a:off x="5086905" y="0"/>
            <a:ext cx="6161103" cy="668992"/>
          </a:xfrm>
          <a:prstGeom prst="rect">
            <a:avLst/>
          </a:prstGeom>
          <a:solidFill>
            <a:srgbClr val="5450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371DD67-1722-72F5-72CB-C69B54E32827}"/>
              </a:ext>
            </a:extLst>
          </p:cNvPr>
          <p:cNvSpPr/>
          <p:nvPr/>
        </p:nvSpPr>
        <p:spPr>
          <a:xfrm>
            <a:off x="5086904" y="6249899"/>
            <a:ext cx="6161103" cy="608101"/>
          </a:xfrm>
          <a:prstGeom prst="rect">
            <a:avLst/>
          </a:prstGeom>
          <a:solidFill>
            <a:srgbClr val="5450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290646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302</Words>
  <Application>Microsoft Office PowerPoint</Application>
  <PresentationFormat>Breitbild</PresentationFormat>
  <Paragraphs>64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Open Sans</vt:lpstr>
      <vt:lpstr>Office</vt:lpstr>
      <vt:lpstr>Mensch-Computer-Interaktion</vt:lpstr>
      <vt:lpstr>Herleitung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Felix W.</dc:creator>
  <cp:lastModifiedBy>Felix W.</cp:lastModifiedBy>
  <cp:revision>14</cp:revision>
  <dcterms:created xsi:type="dcterms:W3CDTF">2024-08-28T21:12:44Z</dcterms:created>
  <dcterms:modified xsi:type="dcterms:W3CDTF">2024-09-12T11:03:36Z</dcterms:modified>
</cp:coreProperties>
</file>