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262" r:id="rId3"/>
    <p:sldId id="269" r:id="rId4"/>
    <p:sldId id="275" r:id="rId5"/>
    <p:sldId id="276" r:id="rId6"/>
    <p:sldId id="270" r:id="rId7"/>
    <p:sldId id="277" r:id="rId8"/>
    <p:sldId id="271" r:id="rId9"/>
    <p:sldId id="278" r:id="rId10"/>
    <p:sldId id="279" r:id="rId11"/>
    <p:sldId id="272" r:id="rId12"/>
    <p:sldId id="273" r:id="rId13"/>
    <p:sldId id="280" r:id="rId14"/>
    <p:sldId id="274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E184213-F207-4229-AE90-9CD06D493C8C}">
          <p14:sldIdLst>
            <p14:sldId id="263"/>
            <p14:sldId id="262"/>
            <p14:sldId id="269"/>
            <p14:sldId id="275"/>
            <p14:sldId id="276"/>
            <p14:sldId id="270"/>
            <p14:sldId id="277"/>
            <p14:sldId id="271"/>
            <p14:sldId id="278"/>
            <p14:sldId id="279"/>
            <p14:sldId id="272"/>
            <p14:sldId id="273"/>
            <p14:sldId id="280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W." initials="FW" lastIdx="1" clrIdx="0">
    <p:extLst>
      <p:ext uri="{19B8F6BF-5375-455C-9EA6-DF929625EA0E}">
        <p15:presenceInfo xmlns:p15="http://schemas.microsoft.com/office/powerpoint/2012/main" userId="2928f199452b19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77D1"/>
    <a:srgbClr val="D177B3"/>
    <a:srgbClr val="54506A"/>
    <a:srgbClr val="77D1CB"/>
    <a:srgbClr val="8377D1"/>
    <a:srgbClr val="92BADA"/>
    <a:srgbClr val="817C9C"/>
    <a:srgbClr val="DA92C2"/>
    <a:srgbClr val="C682D5"/>
    <a:srgbClr val="99D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57" autoAdjust="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29T12:18:57.707" idx="1">
    <p:pos x="10" y="10"/>
    <p:text>Sekundärfarbe sehr schlecht zu sehen -&gt; noch mal kontrollieren ob stimmt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E5ED0-B43F-4025-AB1A-61AEB2AB4610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FF03-B32D-43D5-849B-0F3AB4949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49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42E5F-96C3-435B-423E-408FEE0AF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987890-0EE2-4E5E-A4F4-9E141EFC4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3B9F6F-9468-E957-5642-4FD5CC9E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7A1-0996-4B1E-A1D8-58A73FCDB5E6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413C56-D977-5B83-C99E-B0B2C794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65F5FF-E006-C44F-4A89-1F88DA3E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0196-0E47-476E-BED6-82B682716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04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FD088-53E6-A89E-4D74-B7C23259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E0C855-0546-895C-BC79-BFF0BEDDD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3BBD67-52BC-F3B3-463B-73A0E5D3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7A1-0996-4B1E-A1D8-58A73FCDB5E6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344213-A481-8137-D970-99789A76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E5386-0AF1-3376-6631-CFEDFA66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0196-0E47-476E-BED6-82B682716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01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6E7DFF8-447A-7786-4E07-1E1E81220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5017C0-1311-9ECA-1DF6-94CD29ACE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63986-3483-C8EA-02AE-38430E78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7A1-0996-4B1E-A1D8-58A73FCDB5E6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E5F7A7-81EF-18E2-8DA8-318F14D9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EB1B22-5BE5-5C40-DC83-D4A6DAD1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0196-0E47-476E-BED6-82B682716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76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D04BA-DB37-5E7B-299A-EDF33A5D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5C1566-84D1-013D-A26F-EFCAD5F8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F77506-4A38-EC8E-CEFD-0347FF9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7A1-0996-4B1E-A1D8-58A73FCDB5E6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8EC231-C7C5-088B-D5F3-B21F48F5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84404A-3F2D-8264-F182-30020521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0196-0E47-476E-BED6-82B682716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42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E0F06-0ADB-820D-44CA-162E6F743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858031-9C70-93F6-E6D1-557404838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344FC5-C0F9-A609-172E-0CD85FD0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7A1-0996-4B1E-A1D8-58A73FCDB5E6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B96408-8870-99B2-AE89-5306F0D9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A8077A-1D48-22F0-F253-5F027487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0196-0E47-476E-BED6-82B682716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30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DF232-F91C-FBBA-0462-1CC8C087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509AF7-67A9-F4C7-AE31-3716A54FB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8CA595-7857-5464-B6A3-E97701224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2FAC2D-E06E-F811-8081-0062DB57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7A1-0996-4B1E-A1D8-58A73FCDB5E6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B9A049-E355-DE9F-F158-18C2B29C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E710E7-AE6B-8A06-169D-588304A1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0196-0E47-476E-BED6-82B682716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6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BD882-78D6-A725-7AA8-53F53F45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CEDB7E-A082-89FB-4B66-E01F015DA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57B0A3-E3D6-F609-7C0E-5DC800D56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98A5A1-48F6-E496-7233-E35BA3403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A6743D-F396-BF11-37D0-50D5159E0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BDACCB-D30C-FC0E-A6B3-22F73749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7A1-0996-4B1E-A1D8-58A73FCDB5E6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7ADAAE-CB41-0684-CEE7-30BE2A06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B00D74-1157-6CBB-16EC-6A146F0F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0196-0E47-476E-BED6-82B682716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22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7762D8-7779-557D-ED98-866E0936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DCAEF1-FE19-D117-64AC-52C5A4BB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7A1-0996-4B1E-A1D8-58A73FCDB5E6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3377DA-CA7E-4B8F-BEB8-1FCD6B4C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78929F-163F-5F63-3F6C-776A11C1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0196-0E47-476E-BED6-82B682716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21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22C12F-F969-EE12-EF4A-87FF9440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7A1-0996-4B1E-A1D8-58A73FCDB5E6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80B428-58DA-E62F-AD56-4CBF3639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641C7E-5933-3E7B-93B3-142FBF21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0196-0E47-476E-BED6-82B682716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53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19C08-2419-962E-DC85-FE66C516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5220BE-8D4A-A1C9-824B-3687D63D8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21DE00-CA8F-4605-0763-EAB31B318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625B6A-B1E6-CC2B-EF86-99699273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7A1-0996-4B1E-A1D8-58A73FCDB5E6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768378-D10C-33E7-8B26-B539868D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CD1FAF-B10A-7896-EA1C-444ECB4C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0196-0E47-476E-BED6-82B682716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29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867AC-B963-93E4-FF38-4BD0D384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3F4773-2BF4-074F-4F23-999F76879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22E43C-0CE6-104C-CAAB-CB0B257A4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04138C-FD48-4326-32B0-E191DE9E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7A1-0996-4B1E-A1D8-58A73FCDB5E6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3ADC7E-7A0F-3834-098D-50DBD465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ECC84F-B730-6BFC-14C0-75B44582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0196-0E47-476E-BED6-82B682716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9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F967D4-4B63-3ADB-3EFF-D50F6CCE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E1D070-3CBC-E54B-F50B-1B4E41C1A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26FAB2-7F27-F0F3-D5F0-6E46F3D43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37A1-0996-4B1E-A1D8-58A73FCDB5E6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A3879A-72C9-20CA-6419-57A58507C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C564EF-44DA-0A9D-ADFC-4639D390D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40196-0E47-476E-BED6-82B682716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02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D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319E767-BFD8-5E1F-AC81-D2C00778E665}"/>
              </a:ext>
            </a:extLst>
          </p:cNvPr>
          <p:cNvSpPr txBox="1"/>
          <p:nvPr/>
        </p:nvSpPr>
        <p:spPr>
          <a:xfrm>
            <a:off x="499921" y="1503778"/>
            <a:ext cx="468873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900" b="1" dirty="0">
                <a:solidFill>
                  <a:srgbClr val="99DDD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UX</a:t>
            </a:r>
            <a:endParaRPr lang="de-DE" sz="16600" b="1" dirty="0">
              <a:solidFill>
                <a:srgbClr val="99DDD8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9B7482-D66A-DB6F-5B68-4B2993537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504" y="2283202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de-DE" sz="58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90042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2BDF01A-B349-C89A-33F5-263019842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14" y="692285"/>
            <a:ext cx="6496456" cy="549672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40AA0ED-01CF-8464-733C-683197061AA4}"/>
              </a:ext>
            </a:extLst>
          </p:cNvPr>
          <p:cNvSpPr txBox="1"/>
          <p:nvPr/>
        </p:nvSpPr>
        <p:spPr>
          <a:xfrm>
            <a:off x="5333999" y="1080906"/>
            <a:ext cx="5692141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 UX-Beispiele: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Intuitive Bedienung: Der Chatbot verwendet eine natürliche Sprache und bietet klare Anweisungen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Effektive Problemlösung: Schnelle und präzise Antworten auf Nutzeranfragen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Personalisierung: Anpassung an die individuellen Bedürfnisse und Präferenzen der Nutzer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Emotionale Ansprache: Der Chatbot zeigt Empathie und schafft eine freundliche Interaktionsatmosphäre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98E240D-FEB3-A536-9F63-8043C9075B8B}"/>
              </a:ext>
            </a:extLst>
          </p:cNvPr>
          <p:cNvSpPr txBox="1"/>
          <p:nvPr/>
        </p:nvSpPr>
        <p:spPr>
          <a:xfrm>
            <a:off x="664716" y="4140863"/>
            <a:ext cx="273255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b="1" dirty="0">
                <a:solidFill>
                  <a:srgbClr val="817C9C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05</a:t>
            </a:r>
            <a:endParaRPr lang="de-DE" sz="19900" b="1" dirty="0">
              <a:solidFill>
                <a:srgbClr val="817C9C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91AFF288-ED81-4AF4-8B87-54AF17E8AA98}"/>
              </a:ext>
            </a:extLst>
          </p:cNvPr>
          <p:cNvSpPr txBox="1">
            <a:spLocks/>
          </p:cNvSpPr>
          <p:nvPr/>
        </p:nvSpPr>
        <p:spPr>
          <a:xfrm>
            <a:off x="698899" y="5039287"/>
            <a:ext cx="392835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3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Beispiel Chatbot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432A36-FB58-3625-4601-DB41D5F3E4BD}"/>
              </a:ext>
            </a:extLst>
          </p:cNvPr>
          <p:cNvSpPr txBox="1"/>
          <p:nvPr/>
        </p:nvSpPr>
        <p:spPr>
          <a:xfrm>
            <a:off x="5333999" y="6993450"/>
            <a:ext cx="5692141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Negative UX-Beispiele: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Missverständnisse und Unklarheiten: Fehlinterpretationen von Nutzereingaben oder unklare Antworten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Fehlende Flexibilität: Unfähigkeit, auf unerwartete Fragen oder komplexe Anliegen einzugehen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Frustration durch langsame Reaktionszeiten: Lange Wartezeiten oder zu viele unnötige Interaktionen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Übermäßige Wiederholungen: Der Chatbot verlangt wiederholte Eingaben, was zur Frustration führen kann.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E97D166-C6CE-E547-AE81-797EF43D8DD9}"/>
              </a:ext>
            </a:extLst>
          </p:cNvPr>
          <p:cNvSpPr/>
          <p:nvPr/>
        </p:nvSpPr>
        <p:spPr>
          <a:xfrm>
            <a:off x="5086905" y="0"/>
            <a:ext cx="6161103" cy="668992"/>
          </a:xfrm>
          <a:prstGeom prst="rect">
            <a:avLst/>
          </a:prstGeom>
          <a:solidFill>
            <a:srgbClr val="545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371DD67-1722-72F5-72CB-C69B54E32827}"/>
              </a:ext>
            </a:extLst>
          </p:cNvPr>
          <p:cNvSpPr/>
          <p:nvPr/>
        </p:nvSpPr>
        <p:spPr>
          <a:xfrm>
            <a:off x="5086904" y="6249899"/>
            <a:ext cx="6161103" cy="608101"/>
          </a:xfrm>
          <a:prstGeom prst="rect">
            <a:avLst/>
          </a:prstGeom>
          <a:solidFill>
            <a:srgbClr val="545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90646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2BDF01A-B349-C89A-33F5-263019842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14" y="692285"/>
            <a:ext cx="6496456" cy="549672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40AA0ED-01CF-8464-733C-683197061AA4}"/>
              </a:ext>
            </a:extLst>
          </p:cNvPr>
          <p:cNvSpPr txBox="1"/>
          <p:nvPr/>
        </p:nvSpPr>
        <p:spPr>
          <a:xfrm>
            <a:off x="5333999" y="1080906"/>
            <a:ext cx="5692141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Negative UX-Beispiele: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Missverständnisse und Unklarheiten: Fehlinterpretationen von Nutzereingaben oder unklare Antworten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Fehlende Flexibilität: Unfähigkeit, auf unerwartete Fragen oder komplexe Anliegen einzugehen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Frustration durch langsame Reaktionszeiten: Lange Wartezeiten oder zu viele unnötige Interaktionen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Übermäßige Wiederholungen: Der Chatbot verlangt wiederholte Eingaben, was zur Frustration führen kann.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98E240D-FEB3-A536-9F63-8043C9075B8B}"/>
              </a:ext>
            </a:extLst>
          </p:cNvPr>
          <p:cNvSpPr txBox="1"/>
          <p:nvPr/>
        </p:nvSpPr>
        <p:spPr>
          <a:xfrm>
            <a:off x="664716" y="4140863"/>
            <a:ext cx="273255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b="1" dirty="0">
                <a:solidFill>
                  <a:srgbClr val="817C9C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05</a:t>
            </a:r>
            <a:endParaRPr lang="de-DE" sz="19900" b="1" dirty="0">
              <a:solidFill>
                <a:srgbClr val="817C9C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91AFF288-ED81-4AF4-8B87-54AF17E8AA98}"/>
              </a:ext>
            </a:extLst>
          </p:cNvPr>
          <p:cNvSpPr txBox="1">
            <a:spLocks/>
          </p:cNvSpPr>
          <p:nvPr/>
        </p:nvSpPr>
        <p:spPr>
          <a:xfrm>
            <a:off x="698899" y="5039287"/>
            <a:ext cx="392835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3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Beispiel Chatbot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2AB05D2-260C-A5ED-1361-D3BDE2C7AF76}"/>
              </a:ext>
            </a:extLst>
          </p:cNvPr>
          <p:cNvSpPr txBox="1"/>
          <p:nvPr/>
        </p:nvSpPr>
        <p:spPr>
          <a:xfrm>
            <a:off x="5333999" y="-4671850"/>
            <a:ext cx="5692141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 UX-Beispiele: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Intuitive Bedienung: Der Chatbot verwendet eine natürliche Sprache und bietet klare Anweisungen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Effektive Problemlösung: Schnelle und präzise Antworten auf Nutzeranfragen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Personalisierung: Anpassung an die individuellen Bedürfnisse und Präferenzen der Nutzer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Emotionale Ansprache: Der Chatbot zeigt Empathie und schafft eine freundliche Interaktionsatmosphäre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86393E1-A488-0B60-A938-70A82BCE39FC}"/>
              </a:ext>
            </a:extLst>
          </p:cNvPr>
          <p:cNvSpPr/>
          <p:nvPr/>
        </p:nvSpPr>
        <p:spPr>
          <a:xfrm>
            <a:off x="5086905" y="0"/>
            <a:ext cx="6161103" cy="668992"/>
          </a:xfrm>
          <a:prstGeom prst="rect">
            <a:avLst/>
          </a:prstGeom>
          <a:solidFill>
            <a:srgbClr val="545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C30D42F-FD60-CF05-C266-9000646E05A2}"/>
              </a:ext>
            </a:extLst>
          </p:cNvPr>
          <p:cNvSpPr/>
          <p:nvPr/>
        </p:nvSpPr>
        <p:spPr>
          <a:xfrm>
            <a:off x="5086904" y="6249899"/>
            <a:ext cx="6161103" cy="608101"/>
          </a:xfrm>
          <a:prstGeom prst="rect">
            <a:avLst/>
          </a:prstGeom>
          <a:solidFill>
            <a:srgbClr val="545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421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D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EDA5F6E-25A8-8AEF-2A52-26D6F405C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15" y="692285"/>
            <a:ext cx="6496456" cy="549672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40AA0ED-01CF-8464-733C-683197061AA4}"/>
              </a:ext>
            </a:extLst>
          </p:cNvPr>
          <p:cNvSpPr txBox="1"/>
          <p:nvPr/>
        </p:nvSpPr>
        <p:spPr>
          <a:xfrm>
            <a:off x="5333999" y="1080906"/>
            <a:ext cx="5692141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</a:rPr>
              <a:t>User-</a:t>
            </a:r>
            <a:r>
              <a:rPr lang="de-DE" sz="2300" dirty="0" err="1">
                <a:solidFill>
                  <a:schemeClr val="bg1"/>
                </a:solidFill>
              </a:rPr>
              <a:t>Centered</a:t>
            </a:r>
            <a:r>
              <a:rPr lang="de-DE" sz="2300" dirty="0">
                <a:solidFill>
                  <a:schemeClr val="bg1"/>
                </a:solidFill>
              </a:rPr>
              <a:t> Design (UCD):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</a:rPr>
              <a:t>Fokus auf den Nutzer in allen Phasen der Produktentwicklung, z.B. durch Personas, Szenarien und User </a:t>
            </a:r>
            <a:r>
              <a:rPr lang="de-DE" sz="2000" i="1" dirty="0" err="1">
                <a:solidFill>
                  <a:schemeClr val="bg1"/>
                </a:solidFill>
              </a:rPr>
              <a:t>Journeys</a:t>
            </a:r>
            <a:endParaRPr lang="de-DE" sz="2000" i="1" dirty="0">
              <a:solidFill>
                <a:schemeClr val="bg1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 err="1">
                <a:solidFill>
                  <a:schemeClr val="bg1"/>
                </a:solidFill>
              </a:rPr>
              <a:t>Prototyping</a:t>
            </a:r>
            <a:r>
              <a:rPr lang="de-DE" sz="2300" dirty="0">
                <a:solidFill>
                  <a:schemeClr val="bg1"/>
                </a:solidFill>
              </a:rPr>
              <a:t> und </a:t>
            </a:r>
            <a:r>
              <a:rPr lang="de-DE" sz="2300" dirty="0" err="1">
                <a:solidFill>
                  <a:schemeClr val="bg1"/>
                </a:solidFill>
              </a:rPr>
              <a:t>Testing</a:t>
            </a:r>
            <a:r>
              <a:rPr lang="de-DE" sz="23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</a:rPr>
              <a:t>Einbeziehung der Nutzer in den Designprozess, z. B. durch Personas, Szenarien und User </a:t>
            </a:r>
            <a:r>
              <a:rPr lang="de-DE" sz="2000" i="1" dirty="0" err="1">
                <a:solidFill>
                  <a:schemeClr val="bg1"/>
                </a:solidFill>
              </a:rPr>
              <a:t>Journeys</a:t>
            </a:r>
            <a:endParaRPr lang="de-DE" sz="2000" i="1" dirty="0">
              <a:solidFill>
                <a:schemeClr val="bg1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 err="1">
                <a:solidFill>
                  <a:schemeClr val="bg1"/>
                </a:solidFill>
              </a:rPr>
              <a:t>Prototyping</a:t>
            </a:r>
            <a:r>
              <a:rPr lang="de-DE" sz="2300" dirty="0">
                <a:solidFill>
                  <a:schemeClr val="bg1"/>
                </a:solidFill>
              </a:rPr>
              <a:t> und </a:t>
            </a:r>
            <a:r>
              <a:rPr lang="de-DE" sz="2300" dirty="0" err="1">
                <a:solidFill>
                  <a:schemeClr val="bg1"/>
                </a:solidFill>
              </a:rPr>
              <a:t>Testing</a:t>
            </a:r>
            <a:r>
              <a:rPr lang="de-DE" sz="23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</a:rPr>
              <a:t>Einsatz von Prototypen zur frühzeitigen Evaluierung und Verbesserung der UX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98E240D-FEB3-A536-9F63-8043C9075B8B}"/>
              </a:ext>
            </a:extLst>
          </p:cNvPr>
          <p:cNvSpPr txBox="1"/>
          <p:nvPr/>
        </p:nvSpPr>
        <p:spPr>
          <a:xfrm>
            <a:off x="664716" y="4140863"/>
            <a:ext cx="273255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b="1" dirty="0">
                <a:solidFill>
                  <a:srgbClr val="99DDD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06</a:t>
            </a:r>
            <a:endParaRPr lang="de-DE" sz="19900" b="1" dirty="0">
              <a:solidFill>
                <a:srgbClr val="99DDD8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91AFF288-ED81-4AF4-8B87-54AF17E8AA98}"/>
              </a:ext>
            </a:extLst>
          </p:cNvPr>
          <p:cNvSpPr txBox="1">
            <a:spLocks/>
          </p:cNvSpPr>
          <p:nvPr/>
        </p:nvSpPr>
        <p:spPr>
          <a:xfrm>
            <a:off x="698899" y="5039287"/>
            <a:ext cx="392835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3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Methoden zur Verbesserung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6DD42E-C432-D7A3-88E5-A558CA010552}"/>
              </a:ext>
            </a:extLst>
          </p:cNvPr>
          <p:cNvSpPr txBox="1"/>
          <p:nvPr/>
        </p:nvSpPr>
        <p:spPr>
          <a:xfrm>
            <a:off x="5333999" y="6931307"/>
            <a:ext cx="5692141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</a:rPr>
              <a:t>Empirische Evaluationsmethoden: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</a:rPr>
              <a:t>Usability-Tests, A/B-Tests, „In </a:t>
            </a:r>
            <a:r>
              <a:rPr lang="de-DE" sz="2000" i="1" dirty="0" err="1">
                <a:solidFill>
                  <a:schemeClr val="bg1"/>
                </a:solidFill>
              </a:rPr>
              <a:t>the</a:t>
            </a:r>
            <a:r>
              <a:rPr lang="de-DE" sz="2000" i="1" dirty="0">
                <a:solidFill>
                  <a:schemeClr val="bg1"/>
                </a:solidFill>
              </a:rPr>
              <a:t> wild“-Evaluierungen zur Beobachtung realer Nutzungsbedingungen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</a:rPr>
              <a:t>Qualitative und quantitative Nutzerforschung: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</a:rPr>
              <a:t>Interviews, Umfragen, Beobachtungen und Datenanalysen zur Identifikation von Nutzungsbedürfnissen und -problemen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760191B-22AF-8D1B-44D2-0281D18E52BC}"/>
              </a:ext>
            </a:extLst>
          </p:cNvPr>
          <p:cNvSpPr/>
          <p:nvPr/>
        </p:nvSpPr>
        <p:spPr>
          <a:xfrm>
            <a:off x="5086904" y="6249899"/>
            <a:ext cx="6161103" cy="608101"/>
          </a:xfrm>
          <a:prstGeom prst="rect">
            <a:avLst/>
          </a:prstGeom>
          <a:solidFill>
            <a:srgbClr val="77D1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E22270E-3393-4CAA-5D85-16A0D6F1F63B}"/>
              </a:ext>
            </a:extLst>
          </p:cNvPr>
          <p:cNvSpPr/>
          <p:nvPr/>
        </p:nvSpPr>
        <p:spPr>
          <a:xfrm>
            <a:off x="5086905" y="0"/>
            <a:ext cx="6161103" cy="668992"/>
          </a:xfrm>
          <a:prstGeom prst="rect">
            <a:avLst/>
          </a:prstGeom>
          <a:solidFill>
            <a:srgbClr val="77D1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37988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D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EDA5F6E-25A8-8AEF-2A52-26D6F405C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15" y="692285"/>
            <a:ext cx="6496456" cy="549672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40AA0ED-01CF-8464-733C-683197061AA4}"/>
              </a:ext>
            </a:extLst>
          </p:cNvPr>
          <p:cNvSpPr txBox="1"/>
          <p:nvPr/>
        </p:nvSpPr>
        <p:spPr>
          <a:xfrm>
            <a:off x="5333999" y="1080906"/>
            <a:ext cx="5692141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</a:rPr>
              <a:t>Empirische Evaluationsmethoden: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</a:rPr>
              <a:t>Usability-Tests, A/B-Tests, „In </a:t>
            </a:r>
            <a:r>
              <a:rPr lang="de-DE" sz="2000" i="1" dirty="0" err="1">
                <a:solidFill>
                  <a:schemeClr val="bg1"/>
                </a:solidFill>
              </a:rPr>
              <a:t>the</a:t>
            </a:r>
            <a:r>
              <a:rPr lang="de-DE" sz="2000" i="1" dirty="0">
                <a:solidFill>
                  <a:schemeClr val="bg1"/>
                </a:solidFill>
              </a:rPr>
              <a:t> wild“-Evaluierungen zur Beobachtung realer Nutzungsbedingungen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</a:rPr>
              <a:t>Qualitative und quantitative Nutzerforschung: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</a:rPr>
              <a:t>Interviews, Umfragen, Beobachtungen und Datenanalysen zur Identifikation von Nutzungsbedürfnissen und -problemen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98E240D-FEB3-A536-9F63-8043C9075B8B}"/>
              </a:ext>
            </a:extLst>
          </p:cNvPr>
          <p:cNvSpPr txBox="1"/>
          <p:nvPr/>
        </p:nvSpPr>
        <p:spPr>
          <a:xfrm>
            <a:off x="664716" y="4140863"/>
            <a:ext cx="273255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b="1" dirty="0">
                <a:solidFill>
                  <a:srgbClr val="99DDD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06</a:t>
            </a:r>
            <a:endParaRPr lang="de-DE" sz="19900" b="1" dirty="0">
              <a:solidFill>
                <a:srgbClr val="99DDD8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91AFF288-ED81-4AF4-8B87-54AF17E8AA98}"/>
              </a:ext>
            </a:extLst>
          </p:cNvPr>
          <p:cNvSpPr txBox="1">
            <a:spLocks/>
          </p:cNvSpPr>
          <p:nvPr/>
        </p:nvSpPr>
        <p:spPr>
          <a:xfrm>
            <a:off x="698899" y="5039287"/>
            <a:ext cx="392835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3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Methoden zur Verbesserung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D9B82A6-89BF-E845-CFA4-28E7987E3AA8}"/>
              </a:ext>
            </a:extLst>
          </p:cNvPr>
          <p:cNvSpPr txBox="1"/>
          <p:nvPr/>
        </p:nvSpPr>
        <p:spPr>
          <a:xfrm>
            <a:off x="5333999" y="-4423267"/>
            <a:ext cx="5692141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</a:rPr>
              <a:t>User-</a:t>
            </a:r>
            <a:r>
              <a:rPr lang="de-DE" sz="2300" dirty="0" err="1">
                <a:solidFill>
                  <a:schemeClr val="bg1"/>
                </a:solidFill>
              </a:rPr>
              <a:t>Centered</a:t>
            </a:r>
            <a:r>
              <a:rPr lang="de-DE" sz="2300" dirty="0">
                <a:solidFill>
                  <a:schemeClr val="bg1"/>
                </a:solidFill>
              </a:rPr>
              <a:t> Design (UCD):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</a:rPr>
              <a:t>Fokus auf den Nutzer in allen Phasen der Produktentwicklung, z.B. durch Personas, Szenarien und User </a:t>
            </a:r>
            <a:r>
              <a:rPr lang="de-DE" sz="2000" i="1" dirty="0" err="1">
                <a:solidFill>
                  <a:schemeClr val="bg1"/>
                </a:solidFill>
              </a:rPr>
              <a:t>Journeys</a:t>
            </a:r>
            <a:endParaRPr lang="de-DE" sz="2000" i="1" dirty="0">
              <a:solidFill>
                <a:schemeClr val="bg1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 err="1">
                <a:solidFill>
                  <a:schemeClr val="bg1"/>
                </a:solidFill>
              </a:rPr>
              <a:t>Prototyping</a:t>
            </a:r>
            <a:r>
              <a:rPr lang="de-DE" sz="2300" dirty="0">
                <a:solidFill>
                  <a:schemeClr val="bg1"/>
                </a:solidFill>
              </a:rPr>
              <a:t> und </a:t>
            </a:r>
            <a:r>
              <a:rPr lang="de-DE" sz="2300" dirty="0" err="1">
                <a:solidFill>
                  <a:schemeClr val="bg1"/>
                </a:solidFill>
              </a:rPr>
              <a:t>Testing</a:t>
            </a:r>
            <a:r>
              <a:rPr lang="de-DE" sz="23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</a:rPr>
              <a:t>Einbeziehung der Nutzer in den Designprozess, z. B. durch Personas, Szenarien und User </a:t>
            </a:r>
            <a:r>
              <a:rPr lang="de-DE" sz="2000" i="1" dirty="0" err="1">
                <a:solidFill>
                  <a:schemeClr val="bg1"/>
                </a:solidFill>
              </a:rPr>
              <a:t>Journeys</a:t>
            </a:r>
            <a:endParaRPr lang="de-DE" sz="2000" i="1" dirty="0">
              <a:solidFill>
                <a:schemeClr val="bg1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 err="1">
                <a:solidFill>
                  <a:schemeClr val="bg1"/>
                </a:solidFill>
              </a:rPr>
              <a:t>Prototyping</a:t>
            </a:r>
            <a:r>
              <a:rPr lang="de-DE" sz="2300" dirty="0">
                <a:solidFill>
                  <a:schemeClr val="bg1"/>
                </a:solidFill>
              </a:rPr>
              <a:t> und </a:t>
            </a:r>
            <a:r>
              <a:rPr lang="de-DE" sz="2300" dirty="0" err="1">
                <a:solidFill>
                  <a:schemeClr val="bg1"/>
                </a:solidFill>
              </a:rPr>
              <a:t>Testing</a:t>
            </a:r>
            <a:r>
              <a:rPr lang="de-DE" sz="23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</a:rPr>
              <a:t>Einsatz von Prototypen zur frühzeitigen Evaluierung und Verbesserung der UX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2CF2452-5C02-6DCD-972E-DAF5397C8BA2}"/>
              </a:ext>
            </a:extLst>
          </p:cNvPr>
          <p:cNvSpPr/>
          <p:nvPr/>
        </p:nvSpPr>
        <p:spPr>
          <a:xfrm>
            <a:off x="5086905" y="0"/>
            <a:ext cx="6161103" cy="668992"/>
          </a:xfrm>
          <a:prstGeom prst="rect">
            <a:avLst/>
          </a:prstGeom>
          <a:solidFill>
            <a:srgbClr val="77D1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5B91D9D-0BC1-3028-248D-639BC871008B}"/>
              </a:ext>
            </a:extLst>
          </p:cNvPr>
          <p:cNvSpPr/>
          <p:nvPr/>
        </p:nvSpPr>
        <p:spPr>
          <a:xfrm>
            <a:off x="5086904" y="6249899"/>
            <a:ext cx="6161103" cy="608101"/>
          </a:xfrm>
          <a:prstGeom prst="rect">
            <a:avLst/>
          </a:prstGeom>
          <a:solidFill>
            <a:srgbClr val="77D1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56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A9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7850EE7C-D6A3-77C7-70D5-5D0F8A749CB7}"/>
              </a:ext>
            </a:extLst>
          </p:cNvPr>
          <p:cNvSpPr txBox="1"/>
          <p:nvPr/>
        </p:nvSpPr>
        <p:spPr>
          <a:xfrm>
            <a:off x="664716" y="4140863"/>
            <a:ext cx="273255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b="1" dirty="0">
                <a:solidFill>
                  <a:srgbClr val="92BADA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07</a:t>
            </a:r>
            <a:endParaRPr lang="de-DE" sz="19900" b="1" dirty="0">
              <a:solidFill>
                <a:srgbClr val="92BADA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C9C455D-4F91-D7E3-230E-9EF96FA41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13" y="692285"/>
            <a:ext cx="6496456" cy="549672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40AA0ED-01CF-8464-733C-683197061AA4}"/>
              </a:ext>
            </a:extLst>
          </p:cNvPr>
          <p:cNvSpPr txBox="1"/>
          <p:nvPr/>
        </p:nvSpPr>
        <p:spPr>
          <a:xfrm>
            <a:off x="5333999" y="1080906"/>
            <a:ext cx="569214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</a:rPr>
              <a:t>UX als Schlüssel zur Steigerung der Kundenzufriedenheit, der Markentreue und des wirtschaftlichen Erfolgs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</a:rPr>
              <a:t>Hohe Bedeutung für die Differenzierung auf einem umkämpften Markt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</a:rPr>
              <a:t>Zukünftige Herausforderungen: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</a:rPr>
              <a:t>Integration neuer Technologien (z. B. KI, AR/VR) in das UX-Design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</a:rPr>
              <a:t>Berücksichtigung zunehmend diversifizierter Nutzergruppen und Nutzerbedürfnisse</a:t>
            </a:r>
            <a:endParaRPr lang="de-DE" sz="2000" i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F14E1CB3-885B-92D5-3C88-F2A5C12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899" y="5039287"/>
            <a:ext cx="3928354" cy="1325563"/>
          </a:xfrm>
        </p:spPr>
        <p:txBody>
          <a:bodyPr anchor="b">
            <a:normAutofit/>
          </a:bodyPr>
          <a:lstStyle/>
          <a:p>
            <a:r>
              <a:rPr lang="de-DE" sz="43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Zusammen-fassung</a:t>
            </a:r>
          </a:p>
        </p:txBody>
      </p:sp>
    </p:spTree>
    <p:extLst>
      <p:ext uri="{BB962C8B-B14F-4D97-AF65-F5344CB8AC3E}">
        <p14:creationId xmlns:p14="http://schemas.microsoft.com/office/powerpoint/2010/main" val="304101691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A9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7850EE7C-D6A3-77C7-70D5-5D0F8A749CB7}"/>
              </a:ext>
            </a:extLst>
          </p:cNvPr>
          <p:cNvSpPr txBox="1"/>
          <p:nvPr/>
        </p:nvSpPr>
        <p:spPr>
          <a:xfrm>
            <a:off x="664716" y="4140863"/>
            <a:ext cx="273255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b="1" dirty="0">
                <a:solidFill>
                  <a:srgbClr val="92BADA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01</a:t>
            </a:r>
            <a:endParaRPr lang="de-DE" sz="19900" b="1" dirty="0">
              <a:solidFill>
                <a:srgbClr val="92BADA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C9C455D-4F91-D7E3-230E-9EF96FA41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13" y="692285"/>
            <a:ext cx="6496456" cy="549672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40AA0ED-01CF-8464-733C-683197061AA4}"/>
              </a:ext>
            </a:extLst>
          </p:cNvPr>
          <p:cNvSpPr txBox="1"/>
          <p:nvPr/>
        </p:nvSpPr>
        <p:spPr>
          <a:xfrm>
            <a:off x="5333999" y="1080906"/>
            <a:ext cx="56921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Erwartungen der Nutzer: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Nutzer erwarten heute nicht nur funktionale Produkte, sondern auch angenehme und emotionale Erlebnisse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Usability als “Dissatisfier”: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Usability wird als Standard erwartet; schlechte Usability wird als negativ wahrgenommen, während positive Erlebnisse einen Mehrwert schaffen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F14E1CB3-885B-92D5-3C88-F2A5C12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899" y="5039287"/>
            <a:ext cx="3928354" cy="1325563"/>
          </a:xfrm>
        </p:spPr>
        <p:txBody>
          <a:bodyPr anchor="b">
            <a:normAutofit/>
          </a:bodyPr>
          <a:lstStyle/>
          <a:p>
            <a:r>
              <a:rPr lang="de-DE" sz="43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Herleitung</a:t>
            </a:r>
          </a:p>
        </p:txBody>
      </p:sp>
    </p:spTree>
    <p:extLst>
      <p:ext uri="{BB962C8B-B14F-4D97-AF65-F5344CB8AC3E}">
        <p14:creationId xmlns:p14="http://schemas.microsoft.com/office/powerpoint/2010/main" val="23959642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77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AB4FE32-36C4-3AA6-1867-D3CC445DC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14" y="668992"/>
            <a:ext cx="6496456" cy="552001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A3644DD-8A11-E9CF-1F40-B5C27AB12F3F}"/>
              </a:ext>
            </a:extLst>
          </p:cNvPr>
          <p:cNvSpPr txBox="1"/>
          <p:nvPr/>
        </p:nvSpPr>
        <p:spPr>
          <a:xfrm>
            <a:off x="664716" y="4140863"/>
            <a:ext cx="273255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b="1" dirty="0">
                <a:solidFill>
                  <a:srgbClr val="9C92DA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02</a:t>
            </a:r>
            <a:endParaRPr lang="de-DE" sz="19900" b="1" dirty="0">
              <a:solidFill>
                <a:srgbClr val="9C92DA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0AA0ED-01CF-8464-733C-683197061AA4}"/>
              </a:ext>
            </a:extLst>
          </p:cNvPr>
          <p:cNvSpPr txBox="1"/>
          <p:nvPr/>
        </p:nvSpPr>
        <p:spPr>
          <a:xfrm>
            <a:off x="5333999" y="1080906"/>
            <a:ext cx="5692141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Nach DIN EN ISO 9241-210: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UX umfasst „sämtliche Emotionen, Vorstellungen, Vorlieben, Wahrnehmungen, physiologischen und psychologischen Reaktionen, Verhaltensweisen und Leistungen, die sich vor, während und nach der Nutzung ergeben“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8EFDD1E7-2268-7ADC-70F4-5030BF2FAB8C}"/>
              </a:ext>
            </a:extLst>
          </p:cNvPr>
          <p:cNvSpPr txBox="1">
            <a:spLocks/>
          </p:cNvSpPr>
          <p:nvPr/>
        </p:nvSpPr>
        <p:spPr>
          <a:xfrm>
            <a:off x="698899" y="5039287"/>
            <a:ext cx="392835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300" b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User Experience</a:t>
            </a:r>
            <a:endParaRPr lang="de-DE" sz="4300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4BC2A1E-C220-5AD5-2141-07C8375DB356}"/>
              </a:ext>
            </a:extLst>
          </p:cNvPr>
          <p:cNvSpPr txBox="1"/>
          <p:nvPr/>
        </p:nvSpPr>
        <p:spPr>
          <a:xfrm>
            <a:off x="5333999" y="7348558"/>
            <a:ext cx="5692141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Kernkompetenzen UX: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Vor der Nutzung: Erwartungen und erste Wahrnehmungen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Während der Nutzung: Benutzerinteraktionen, Zufriedenheit, Emotionen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Nach der Nutzung: Erinnerung an die Nutzungserfahrung, Bereitschaft zur erneuten Nutzung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07977F5-6E47-B189-C73B-5831CE9B39B2}"/>
              </a:ext>
            </a:extLst>
          </p:cNvPr>
          <p:cNvSpPr/>
          <p:nvPr/>
        </p:nvSpPr>
        <p:spPr>
          <a:xfrm>
            <a:off x="5086904" y="6249899"/>
            <a:ext cx="6161103" cy="608101"/>
          </a:xfrm>
          <a:prstGeom prst="rect">
            <a:avLst/>
          </a:prstGeom>
          <a:solidFill>
            <a:srgbClr val="8377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35DC56-8805-D93B-0F9A-292B85F8A998}"/>
              </a:ext>
            </a:extLst>
          </p:cNvPr>
          <p:cNvSpPr/>
          <p:nvPr/>
        </p:nvSpPr>
        <p:spPr>
          <a:xfrm>
            <a:off x="5086905" y="0"/>
            <a:ext cx="6161103" cy="668992"/>
          </a:xfrm>
          <a:prstGeom prst="rect">
            <a:avLst/>
          </a:prstGeom>
          <a:solidFill>
            <a:srgbClr val="8377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61108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77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AB4FE32-36C4-3AA6-1867-D3CC445DC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14" y="668992"/>
            <a:ext cx="6496456" cy="552001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A3644DD-8A11-E9CF-1F40-B5C27AB12F3F}"/>
              </a:ext>
            </a:extLst>
          </p:cNvPr>
          <p:cNvSpPr txBox="1"/>
          <p:nvPr/>
        </p:nvSpPr>
        <p:spPr>
          <a:xfrm>
            <a:off x="664716" y="4140863"/>
            <a:ext cx="273255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b="1" dirty="0">
                <a:solidFill>
                  <a:srgbClr val="9C92DA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02</a:t>
            </a:r>
            <a:endParaRPr lang="de-DE" sz="19900" b="1" dirty="0">
              <a:solidFill>
                <a:srgbClr val="9C92DA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0AA0ED-01CF-8464-733C-683197061AA4}"/>
              </a:ext>
            </a:extLst>
          </p:cNvPr>
          <p:cNvSpPr txBox="1"/>
          <p:nvPr/>
        </p:nvSpPr>
        <p:spPr>
          <a:xfrm>
            <a:off x="5333999" y="1080906"/>
            <a:ext cx="5692141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Kernkompetenzen UX: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Vor der Nutzung: Erwartungen und erste Wahrnehmungen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Während der Nutzung: Benutzerinteraktionen, Zufriedenheit, Emotionen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Nach der Nutzung: Erinnerung an die Nutzungserfahrung, Bereitschaft zur erneuten Nutzung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8EFDD1E7-2268-7ADC-70F4-5030BF2FAB8C}"/>
              </a:ext>
            </a:extLst>
          </p:cNvPr>
          <p:cNvSpPr txBox="1">
            <a:spLocks/>
          </p:cNvSpPr>
          <p:nvPr/>
        </p:nvSpPr>
        <p:spPr>
          <a:xfrm>
            <a:off x="698899" y="5039287"/>
            <a:ext cx="392835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300" b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User Experience</a:t>
            </a:r>
            <a:endParaRPr lang="de-DE" sz="4300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58FBDA7-3BA1-67A5-E9AC-36AD9240916D}"/>
              </a:ext>
            </a:extLst>
          </p:cNvPr>
          <p:cNvSpPr txBox="1"/>
          <p:nvPr/>
        </p:nvSpPr>
        <p:spPr>
          <a:xfrm>
            <a:off x="5333999" y="-5133481"/>
            <a:ext cx="5692141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Nach DIN EN ISO 9241-210: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UX umfasst „sämtliche Emotionen, Vorstellungen, Vorlieben, Wahrnehmungen, physiologischen und psychologischen Reaktionen, Verhaltensweisen und Leistungen, die sich vor, während und nach der Nutzung ergeben“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5FEE822-9D8D-528F-EADB-05D376EFD740}"/>
              </a:ext>
            </a:extLst>
          </p:cNvPr>
          <p:cNvSpPr txBox="1"/>
          <p:nvPr/>
        </p:nvSpPr>
        <p:spPr>
          <a:xfrm>
            <a:off x="5333999" y="7330805"/>
            <a:ext cx="5692141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Abgrenzung Usability: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Usability: Fokus auf Effektivität, Effizienz und Zufriedenheit bei der Nutzung eines Systems (DIN EN ISO 9241-11)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Experience: Umfasst zusätzlich emotionale und kontextuelle Faktoren (z.B. Freude, Vertrauen, Zugehörigkeit)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4FB91AA-2D3E-927D-2D8D-C0F092FC2550}"/>
              </a:ext>
            </a:extLst>
          </p:cNvPr>
          <p:cNvSpPr/>
          <p:nvPr/>
        </p:nvSpPr>
        <p:spPr>
          <a:xfrm>
            <a:off x="5086904" y="6249899"/>
            <a:ext cx="6161103" cy="608101"/>
          </a:xfrm>
          <a:prstGeom prst="rect">
            <a:avLst/>
          </a:prstGeom>
          <a:solidFill>
            <a:srgbClr val="8377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DB34147-36DC-ECC6-BB11-BECD82B68211}"/>
              </a:ext>
            </a:extLst>
          </p:cNvPr>
          <p:cNvSpPr/>
          <p:nvPr/>
        </p:nvSpPr>
        <p:spPr>
          <a:xfrm>
            <a:off x="5086905" y="0"/>
            <a:ext cx="6161103" cy="668992"/>
          </a:xfrm>
          <a:prstGeom prst="rect">
            <a:avLst/>
          </a:prstGeom>
          <a:solidFill>
            <a:srgbClr val="8377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34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77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AB4FE32-36C4-3AA6-1867-D3CC445DC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14" y="668992"/>
            <a:ext cx="6496456" cy="552001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A3644DD-8A11-E9CF-1F40-B5C27AB12F3F}"/>
              </a:ext>
            </a:extLst>
          </p:cNvPr>
          <p:cNvSpPr txBox="1"/>
          <p:nvPr/>
        </p:nvSpPr>
        <p:spPr>
          <a:xfrm>
            <a:off x="664716" y="4140863"/>
            <a:ext cx="273255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b="1" dirty="0">
                <a:solidFill>
                  <a:srgbClr val="9C92DA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02</a:t>
            </a:r>
            <a:endParaRPr lang="de-DE" sz="19900" b="1" dirty="0">
              <a:solidFill>
                <a:srgbClr val="9C92DA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0AA0ED-01CF-8464-733C-683197061AA4}"/>
              </a:ext>
            </a:extLst>
          </p:cNvPr>
          <p:cNvSpPr txBox="1"/>
          <p:nvPr/>
        </p:nvSpPr>
        <p:spPr>
          <a:xfrm>
            <a:off x="5333999" y="1080906"/>
            <a:ext cx="5692141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Abgrenzung Usability: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Usability: Fokus auf Effektivität, Effizienz und Zufriedenheit bei der Nutzung eines Systems (DIN EN ISO 9241-11)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Experience: Umfasst zusätzlich emotionale und kontextuelle Faktoren (z.B. Freude, Vertrauen, Zugehörigkeit)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8EFDD1E7-2268-7ADC-70F4-5030BF2FAB8C}"/>
              </a:ext>
            </a:extLst>
          </p:cNvPr>
          <p:cNvSpPr txBox="1">
            <a:spLocks/>
          </p:cNvSpPr>
          <p:nvPr/>
        </p:nvSpPr>
        <p:spPr>
          <a:xfrm>
            <a:off x="698899" y="5039287"/>
            <a:ext cx="392835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300" b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User Experience</a:t>
            </a:r>
            <a:endParaRPr lang="de-DE" sz="4300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820E3A3-16D9-4A68-23B2-06F617B6AB84}"/>
              </a:ext>
            </a:extLst>
          </p:cNvPr>
          <p:cNvSpPr txBox="1"/>
          <p:nvPr/>
        </p:nvSpPr>
        <p:spPr>
          <a:xfrm>
            <a:off x="5333999" y="-5142361"/>
            <a:ext cx="5692141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Kernkompetenzen UX: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Vor der Nutzung: Erwartungen und erste Wahrnehmungen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Während der Nutzung: Benutzerinteraktionen, Zufriedenheit, Emotionen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Nach der Nutzung: Erinnerung an die Nutzungserfahrung, Bereitschaft zur erneuten Nutzung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3C43C9-FAA1-B95B-F836-53C5AF0780F3}"/>
              </a:ext>
            </a:extLst>
          </p:cNvPr>
          <p:cNvSpPr/>
          <p:nvPr/>
        </p:nvSpPr>
        <p:spPr>
          <a:xfrm>
            <a:off x="5086904" y="6249899"/>
            <a:ext cx="6161103" cy="608101"/>
          </a:xfrm>
          <a:prstGeom prst="rect">
            <a:avLst/>
          </a:prstGeom>
          <a:solidFill>
            <a:srgbClr val="8377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6A276E0-8DB0-9481-1A14-D865DD43E65F}"/>
              </a:ext>
            </a:extLst>
          </p:cNvPr>
          <p:cNvSpPr/>
          <p:nvPr/>
        </p:nvSpPr>
        <p:spPr>
          <a:xfrm>
            <a:off x="5086905" y="0"/>
            <a:ext cx="6161103" cy="668992"/>
          </a:xfrm>
          <a:prstGeom prst="rect">
            <a:avLst/>
          </a:prstGeom>
          <a:solidFill>
            <a:srgbClr val="8377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404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77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5551F4A5-CEF2-F751-7A36-A3AC82940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14" y="692285"/>
            <a:ext cx="6496456" cy="549672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40AA0ED-01CF-8464-733C-683197061AA4}"/>
              </a:ext>
            </a:extLst>
          </p:cNvPr>
          <p:cNvSpPr txBox="1"/>
          <p:nvPr/>
        </p:nvSpPr>
        <p:spPr>
          <a:xfrm>
            <a:off x="5333999" y="1080906"/>
            <a:ext cx="569214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Relevanz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Steigert Benutzerzufriedenheit und langfristige Bindung an ein Produkt oder eine Marke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Beeinflusst Kaufentscheidungen und Weiterempfehlungen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DF2E79C-2137-CDB4-1F48-130D3A8068FB}"/>
              </a:ext>
            </a:extLst>
          </p:cNvPr>
          <p:cNvSpPr txBox="1"/>
          <p:nvPr/>
        </p:nvSpPr>
        <p:spPr>
          <a:xfrm>
            <a:off x="664716" y="4140863"/>
            <a:ext cx="273255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b="1" dirty="0">
                <a:solidFill>
                  <a:srgbClr val="C682D5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03</a:t>
            </a:r>
            <a:endParaRPr lang="de-DE" sz="19900" b="1" dirty="0">
              <a:solidFill>
                <a:srgbClr val="C682D5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34440B2D-4AEA-D8D3-BBD8-018EE07160D4}"/>
              </a:ext>
            </a:extLst>
          </p:cNvPr>
          <p:cNvSpPr txBox="1">
            <a:spLocks/>
          </p:cNvSpPr>
          <p:nvPr/>
        </p:nvSpPr>
        <p:spPr>
          <a:xfrm>
            <a:off x="698899" y="5039287"/>
            <a:ext cx="392835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3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Bedeutung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62F0C08-B3AD-0928-5C35-D585F68E866A}"/>
              </a:ext>
            </a:extLst>
          </p:cNvPr>
          <p:cNvSpPr txBox="1"/>
          <p:nvPr/>
        </p:nvSpPr>
        <p:spPr>
          <a:xfrm>
            <a:off x="5333999" y="6966811"/>
            <a:ext cx="5692141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Dimensionen UX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Nützlichkeit: Erfüllt das Produkt einen bestimmten Zweck? - Benutzbarkeit: Wie einfach ist es, das Produkt zu verwenden?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Attraktivität: Macht die Nutzung des Produkts Spaß oder bereitet sie Freude?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Vertrauen und Sicherheit: Fühlt sich der Nutzer sicher und vertraut er dem Produkt?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4BAF043-507E-8B1F-964E-0586253C929D}"/>
              </a:ext>
            </a:extLst>
          </p:cNvPr>
          <p:cNvSpPr/>
          <p:nvPr/>
        </p:nvSpPr>
        <p:spPr>
          <a:xfrm>
            <a:off x="5086904" y="6249899"/>
            <a:ext cx="6161103" cy="608101"/>
          </a:xfrm>
          <a:prstGeom prst="rect">
            <a:avLst/>
          </a:prstGeom>
          <a:solidFill>
            <a:srgbClr val="C177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AAAA770-B8BD-D782-9BB2-B4A728D34A50}"/>
              </a:ext>
            </a:extLst>
          </p:cNvPr>
          <p:cNvSpPr/>
          <p:nvPr/>
        </p:nvSpPr>
        <p:spPr>
          <a:xfrm>
            <a:off x="5086905" y="0"/>
            <a:ext cx="6161103" cy="668992"/>
          </a:xfrm>
          <a:prstGeom prst="rect">
            <a:avLst/>
          </a:prstGeom>
          <a:solidFill>
            <a:srgbClr val="C177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45629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77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5551F4A5-CEF2-F751-7A36-A3AC82940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14" y="692285"/>
            <a:ext cx="6496456" cy="549672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40AA0ED-01CF-8464-733C-683197061AA4}"/>
              </a:ext>
            </a:extLst>
          </p:cNvPr>
          <p:cNvSpPr txBox="1"/>
          <p:nvPr/>
        </p:nvSpPr>
        <p:spPr>
          <a:xfrm>
            <a:off x="5333999" y="1080906"/>
            <a:ext cx="5692141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Dimensionen UX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Nützlichkeit: Erfüllt das Produkt einen bestimmten Zweck? - Benutzbarkeit: Wie einfach ist es, das Produkt zu verwenden?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Attraktivität: Macht die Nutzung des Produkts Spaß oder bereitet sie Freude?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Vertrauen und Sicherheit: Fühlt sich der Nutzer sicher und vertraut er dem Produkt?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DF2E79C-2137-CDB4-1F48-130D3A8068FB}"/>
              </a:ext>
            </a:extLst>
          </p:cNvPr>
          <p:cNvSpPr txBox="1"/>
          <p:nvPr/>
        </p:nvSpPr>
        <p:spPr>
          <a:xfrm>
            <a:off x="664716" y="4140863"/>
            <a:ext cx="273255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b="1" dirty="0">
                <a:solidFill>
                  <a:srgbClr val="C682D5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03</a:t>
            </a:r>
            <a:endParaRPr lang="de-DE" sz="19900" b="1" dirty="0">
              <a:solidFill>
                <a:srgbClr val="C682D5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34440B2D-4AEA-D8D3-BBD8-018EE07160D4}"/>
              </a:ext>
            </a:extLst>
          </p:cNvPr>
          <p:cNvSpPr txBox="1">
            <a:spLocks/>
          </p:cNvSpPr>
          <p:nvPr/>
        </p:nvSpPr>
        <p:spPr>
          <a:xfrm>
            <a:off x="698899" y="5039287"/>
            <a:ext cx="392835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3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Bedeutung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C667095-FDB5-4B59-3520-1C48CB984A5B}"/>
              </a:ext>
            </a:extLst>
          </p:cNvPr>
          <p:cNvSpPr/>
          <p:nvPr/>
        </p:nvSpPr>
        <p:spPr>
          <a:xfrm>
            <a:off x="5086904" y="6249899"/>
            <a:ext cx="6161103" cy="608101"/>
          </a:xfrm>
          <a:prstGeom prst="rect">
            <a:avLst/>
          </a:prstGeom>
          <a:solidFill>
            <a:srgbClr val="C177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E1A087C-982E-9567-ADA9-49CC528E652B}"/>
              </a:ext>
            </a:extLst>
          </p:cNvPr>
          <p:cNvSpPr txBox="1"/>
          <p:nvPr/>
        </p:nvSpPr>
        <p:spPr>
          <a:xfrm>
            <a:off x="5333999" y="-4733979"/>
            <a:ext cx="569214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Relevanz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Steigert Benutzerzufriedenheit und langfristige Bindung an ein Produkt oder eine Marke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Beeinflusst Kaufentscheidungen und Weiterempfehlungen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A90A266-7A07-BDC3-7E0E-3B9DEE009EFA}"/>
              </a:ext>
            </a:extLst>
          </p:cNvPr>
          <p:cNvSpPr/>
          <p:nvPr/>
        </p:nvSpPr>
        <p:spPr>
          <a:xfrm>
            <a:off x="5086905" y="0"/>
            <a:ext cx="6161103" cy="668992"/>
          </a:xfrm>
          <a:prstGeom prst="rect">
            <a:avLst/>
          </a:prstGeom>
          <a:solidFill>
            <a:srgbClr val="C177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532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77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8E41780-60C6-EB7F-1B77-791C27EB7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14" y="692285"/>
            <a:ext cx="6496456" cy="549672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40AA0ED-01CF-8464-733C-683197061AA4}"/>
              </a:ext>
            </a:extLst>
          </p:cNvPr>
          <p:cNvSpPr txBox="1"/>
          <p:nvPr/>
        </p:nvSpPr>
        <p:spPr>
          <a:xfrm>
            <a:off x="5333999" y="1080906"/>
            <a:ext cx="5692141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Emotionale Bindung und Vertrauen: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 Nutzererfahrungen schaffen eine emotionale Bindung und stärken das Vertrauen in die Marke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Konsistenz und Kontinuität: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Einheitliches Erlebnis über alle Plattformen und Geräte hinweg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Barrierefreiheit und Inklusion: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Berücksichtigung verschiedener Nutzerbedürfnisse, z. B. durch Unterstützung von Screenreadern oder Anpassung für Farbenblinde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89A569B-746C-9FD4-3136-777EAEDEE277}"/>
              </a:ext>
            </a:extLst>
          </p:cNvPr>
          <p:cNvSpPr txBox="1"/>
          <p:nvPr/>
        </p:nvSpPr>
        <p:spPr>
          <a:xfrm>
            <a:off x="664716" y="4140863"/>
            <a:ext cx="273255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b="1" dirty="0">
                <a:solidFill>
                  <a:srgbClr val="DA92C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04</a:t>
            </a:r>
            <a:endParaRPr lang="de-DE" sz="19900" b="1" dirty="0">
              <a:solidFill>
                <a:srgbClr val="DA92C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A75E7B59-8705-1534-1EA3-5801BF520050}"/>
              </a:ext>
            </a:extLst>
          </p:cNvPr>
          <p:cNvSpPr txBox="1">
            <a:spLocks/>
          </p:cNvSpPr>
          <p:nvPr/>
        </p:nvSpPr>
        <p:spPr>
          <a:xfrm>
            <a:off x="698899" y="5039287"/>
            <a:ext cx="392835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3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Aspekte guter UX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496C0B6-1E93-B694-8539-D6A510CEAAB7}"/>
              </a:ext>
            </a:extLst>
          </p:cNvPr>
          <p:cNvSpPr txBox="1"/>
          <p:nvPr/>
        </p:nvSpPr>
        <p:spPr>
          <a:xfrm>
            <a:off x="5333999" y="6993450"/>
            <a:ext cx="5692141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Feedback und Fehlervermeidung: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Klare Rückmeldungen zu Nutzereingaben und präventive Maßnahmen zur Fehlervermeidung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Iteratives Design und kontinuierliche Verbesserung: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Nutzung von Nutzerfeedback zur kontinuierlichen Optimierung der UX durch iterative Designprozesse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67BDAA9-39B9-7261-5093-83968AA3F3E8}"/>
              </a:ext>
            </a:extLst>
          </p:cNvPr>
          <p:cNvSpPr/>
          <p:nvPr/>
        </p:nvSpPr>
        <p:spPr>
          <a:xfrm>
            <a:off x="5086904" y="6249899"/>
            <a:ext cx="6161103" cy="608101"/>
          </a:xfrm>
          <a:prstGeom prst="rect">
            <a:avLst/>
          </a:prstGeom>
          <a:solidFill>
            <a:srgbClr val="D177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4E65A32-BC3F-B02C-45B1-538C8AEF3BE8}"/>
              </a:ext>
            </a:extLst>
          </p:cNvPr>
          <p:cNvSpPr/>
          <p:nvPr/>
        </p:nvSpPr>
        <p:spPr>
          <a:xfrm>
            <a:off x="5086905" y="0"/>
            <a:ext cx="6161103" cy="668992"/>
          </a:xfrm>
          <a:prstGeom prst="rect">
            <a:avLst/>
          </a:prstGeom>
          <a:solidFill>
            <a:srgbClr val="D177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61942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77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8E41780-60C6-EB7F-1B77-791C27EB7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14" y="692285"/>
            <a:ext cx="6496456" cy="549672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40AA0ED-01CF-8464-733C-683197061AA4}"/>
              </a:ext>
            </a:extLst>
          </p:cNvPr>
          <p:cNvSpPr txBox="1"/>
          <p:nvPr/>
        </p:nvSpPr>
        <p:spPr>
          <a:xfrm>
            <a:off x="5333999" y="1080906"/>
            <a:ext cx="5692141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Feedback und Fehlervermeidung: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Klare Rückmeldungen zu Nutzereingaben und präventive Maßnahmen zur Fehlervermeidung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Iteratives Design und kontinuierliche Verbesserung: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Nutzung von Nutzerfeedback zur kontinuierlichen Optimierung der UX durch iterative Designprozesse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89A569B-746C-9FD4-3136-777EAEDEE277}"/>
              </a:ext>
            </a:extLst>
          </p:cNvPr>
          <p:cNvSpPr txBox="1"/>
          <p:nvPr/>
        </p:nvSpPr>
        <p:spPr>
          <a:xfrm>
            <a:off x="664716" y="4140863"/>
            <a:ext cx="273255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b="1" dirty="0">
                <a:solidFill>
                  <a:srgbClr val="DA92C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04</a:t>
            </a:r>
            <a:endParaRPr lang="de-DE" sz="19900" b="1" dirty="0">
              <a:solidFill>
                <a:srgbClr val="DA92C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A75E7B59-8705-1534-1EA3-5801BF520050}"/>
              </a:ext>
            </a:extLst>
          </p:cNvPr>
          <p:cNvSpPr txBox="1">
            <a:spLocks/>
          </p:cNvSpPr>
          <p:nvPr/>
        </p:nvSpPr>
        <p:spPr>
          <a:xfrm>
            <a:off x="698899" y="5039287"/>
            <a:ext cx="392835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3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Aspekte guter UX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93B4D03-DC4F-66DD-2D58-AE805E64A5D8}"/>
              </a:ext>
            </a:extLst>
          </p:cNvPr>
          <p:cNvSpPr txBox="1"/>
          <p:nvPr/>
        </p:nvSpPr>
        <p:spPr>
          <a:xfrm>
            <a:off x="5333999" y="-4725106"/>
            <a:ext cx="5692141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Emotionale Bindung und Vertrauen: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Positive Nutzererfahrungen schaffen eine emotionale Bindung und stärken das Vertrauen in die Marke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Konsistenz und Kontinuität: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Einheitliches Erlebnis über alle Plattformen und Geräte hinweg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Barrierefreiheit und Inklusion: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Berücksichtigung verschiedener Nutzerbedürfnisse, z. B. durch Unterstützung von Screenreadern oder Anpassung für Farbenblinde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3DDA679-6249-6262-FBF2-2FD2FC10E61C}"/>
              </a:ext>
            </a:extLst>
          </p:cNvPr>
          <p:cNvSpPr/>
          <p:nvPr/>
        </p:nvSpPr>
        <p:spPr>
          <a:xfrm>
            <a:off x="5086905" y="0"/>
            <a:ext cx="6161103" cy="668992"/>
          </a:xfrm>
          <a:prstGeom prst="rect">
            <a:avLst/>
          </a:prstGeom>
          <a:solidFill>
            <a:srgbClr val="D177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03D471C-097D-6666-E779-11DC8159E3A1}"/>
              </a:ext>
            </a:extLst>
          </p:cNvPr>
          <p:cNvSpPr/>
          <p:nvPr/>
        </p:nvSpPr>
        <p:spPr>
          <a:xfrm>
            <a:off x="5086904" y="6249899"/>
            <a:ext cx="6161103" cy="608101"/>
          </a:xfrm>
          <a:prstGeom prst="rect">
            <a:avLst/>
          </a:prstGeom>
          <a:solidFill>
            <a:srgbClr val="D177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871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</Words>
  <Application>Microsoft Office PowerPoint</Application>
  <PresentationFormat>Breitbild</PresentationFormat>
  <Paragraphs>133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Office</vt:lpstr>
      <vt:lpstr>User Experience</vt:lpstr>
      <vt:lpstr>Herleitung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Zusammen-fassung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W.</dc:creator>
  <cp:lastModifiedBy>Felix W.</cp:lastModifiedBy>
  <cp:revision>12</cp:revision>
  <dcterms:created xsi:type="dcterms:W3CDTF">2024-08-28T21:12:44Z</dcterms:created>
  <dcterms:modified xsi:type="dcterms:W3CDTF">2024-09-11T20:56:15Z</dcterms:modified>
</cp:coreProperties>
</file>