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81" r:id="rId7"/>
    <p:sldId id="273" r:id="rId8"/>
    <p:sldId id="282" r:id="rId9"/>
    <p:sldId id="270" r:id="rId10"/>
    <p:sldId id="271" r:id="rId11"/>
    <p:sldId id="283" r:id="rId12"/>
    <p:sldId id="272" r:id="rId13"/>
    <p:sldId id="284" r:id="rId14"/>
    <p:sldId id="268" r:id="rId15"/>
    <p:sldId id="274" r:id="rId16"/>
    <p:sldId id="280" r:id="rId17"/>
    <p:sldId id="275" r:id="rId18"/>
    <p:sldId id="261" r:id="rId19"/>
    <p:sldId id="300" r:id="rId20"/>
    <p:sldId id="289" r:id="rId21"/>
    <p:sldId id="292" r:id="rId22"/>
    <p:sldId id="306" r:id="rId23"/>
    <p:sldId id="296" r:id="rId24"/>
    <p:sldId id="288" r:id="rId25"/>
    <p:sldId id="293" r:id="rId26"/>
    <p:sldId id="295" r:id="rId27"/>
    <p:sldId id="297" r:id="rId28"/>
    <p:sldId id="298" r:id="rId29"/>
    <p:sldId id="299" r:id="rId30"/>
    <p:sldId id="305" r:id="rId31"/>
    <p:sldId id="302" r:id="rId32"/>
    <p:sldId id="307" r:id="rId33"/>
    <p:sldId id="303" r:id="rId34"/>
    <p:sldId id="304" r:id="rId35"/>
    <p:sldId id="30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10" autoAdjust="0"/>
  </p:normalViewPr>
  <p:slideViewPr>
    <p:cSldViewPr>
      <p:cViewPr varScale="1">
        <p:scale>
          <a:sx n="132" d="100"/>
          <a:sy n="132" d="100"/>
        </p:scale>
        <p:origin x="1901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434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6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4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58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8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487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82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7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2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15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altLang="zh-TW" dirty="0"/>
              <a:t>I found the data of Google Play Store Apps.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/>
              <a:t>I</a:t>
            </a:r>
            <a:r>
              <a:rPr lang="en" altLang="zh-TW" dirty="0"/>
              <a:t>t contains the data and comments of about 10000 types of Apps.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/>
              <a:t>I</a:t>
            </a:r>
            <a:r>
              <a:rPr lang="en" altLang="zh-TW" dirty="0"/>
              <a:t> want to use the data to find out why some App are so successful while others don’t.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219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4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6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76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893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0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9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53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/>
              <a:t>T</a:t>
            </a:r>
            <a:r>
              <a:rPr lang="en" altLang="zh-TW" dirty="0"/>
              <a:t>here are many Apps on Goole Play Store but only a few of them are still alive in our smart phone.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/>
              <a:t>S</a:t>
            </a:r>
            <a:r>
              <a:rPr lang="en" altLang="zh-TW" dirty="0"/>
              <a:t>o if we want to develope a good App we have to find out what the customer cares the most.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/>
              <a:t>I</a:t>
            </a:r>
            <a:r>
              <a:rPr lang="en" altLang="zh-TW" dirty="0"/>
              <a:t>f we can find them out, we can know what attributes that we</a:t>
            </a:r>
            <a:r>
              <a:rPr lang="en-US" altLang="zh-TW" dirty="0"/>
              <a:t> may have to add or remove in our current developing App.</a:t>
            </a:r>
            <a:endParaRPr lang="en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54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89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1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3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3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5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5354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30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3080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879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477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7536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930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36594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8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7242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9124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533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233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26669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670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97020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8258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55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va18/google-play-store-app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va18/google-play-store-ap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50541" y="483518"/>
            <a:ext cx="720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develop a successful Android App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-2196752" y="282352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王威淳</a:t>
            </a:r>
            <a:r>
              <a:rPr lang="en-US" altLang="zh-TW" sz="2400" dirty="0"/>
              <a:t>(Wei-Chun-Wang)</a:t>
            </a:r>
            <a:endParaRPr sz="2400" dirty="0"/>
          </a:p>
        </p:txBody>
      </p:sp>
      <p:pic>
        <p:nvPicPr>
          <p:cNvPr id="1028" name="Picture 4" descr="「android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" y="3219822"/>
            <a:ext cx="1639733" cy="19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15966"/>
            <a:ext cx="2838202" cy="4188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Clean the </a:t>
            </a:r>
            <a:r>
              <a:rPr lang="en-US" altLang="zh-TW" dirty="0" err="1"/>
              <a:t>NaN</a:t>
            </a:r>
            <a:r>
              <a:rPr lang="en-US" altLang="zh-TW" dirty="0"/>
              <a:t> value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2"/>
          <a:stretch/>
        </p:blipFill>
        <p:spPr bwMode="auto">
          <a:xfrm>
            <a:off x="1943708" y="1434697"/>
            <a:ext cx="5256584" cy="2851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90686"/>
            <a:ext cx="1080120" cy="2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/>
              <a:t>Data exploration.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Clean the data</a:t>
            </a:r>
            <a:r>
              <a:rPr lang="en-US" altLang="zh-TW" sz="1800" dirty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/>
              <a:t>      </a:t>
            </a:r>
            <a:r>
              <a:rPr lang="en-US" altLang="zh-TW" sz="1800" dirty="0"/>
              <a:t>(</a:t>
            </a:r>
            <a:r>
              <a:rPr lang="en-US" sz="1800" dirty="0"/>
              <a:t>1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Clean the </a:t>
            </a:r>
            <a:r>
              <a:rPr lang="en-US" altLang="zh-TW" sz="1800" dirty="0" err="1"/>
              <a:t>NaN</a:t>
            </a:r>
            <a:r>
              <a:rPr lang="en-US" altLang="zh-TW" sz="1800" dirty="0"/>
              <a:t> value.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(2)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00B0F0"/>
                </a:solidFill>
              </a:rPr>
              <a:t>Delete the columns I won’t use.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(3)</a:t>
            </a:r>
            <a:r>
              <a:rPr lang="zh-TW" altLang="en-US" sz="1800" dirty="0"/>
              <a:t> </a:t>
            </a:r>
            <a:r>
              <a:rPr lang="en-US" altLang="zh-TW" sz="1800" dirty="0"/>
              <a:t>Change the value format.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9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Delete the columns I won’t use.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Category and genres seems the same.</a:t>
            </a:r>
            <a:endParaRPr lang="zh-TW" alt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420012" y="1822493"/>
            <a:ext cx="4303976" cy="2880324"/>
            <a:chOff x="755576" y="1923674"/>
            <a:chExt cx="3781783" cy="253086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2" r="65378"/>
            <a:stretch/>
          </p:blipFill>
          <p:spPr bwMode="auto">
            <a:xfrm>
              <a:off x="755576" y="1923674"/>
              <a:ext cx="1100517" cy="25292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3" r="17927"/>
            <a:stretch/>
          </p:blipFill>
          <p:spPr bwMode="auto">
            <a:xfrm>
              <a:off x="2123728" y="1925331"/>
              <a:ext cx="873940" cy="25292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22" r="6189"/>
            <a:stretch/>
          </p:blipFill>
          <p:spPr bwMode="auto">
            <a:xfrm>
              <a:off x="3203848" y="1923678"/>
              <a:ext cx="541423" cy="25292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11"/>
            <a:stretch/>
          </p:blipFill>
          <p:spPr bwMode="auto">
            <a:xfrm>
              <a:off x="3995936" y="1923675"/>
              <a:ext cx="541423" cy="25292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69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/>
              <a:t>Data exploration.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Clean the data</a:t>
            </a:r>
            <a:r>
              <a:rPr lang="en-US" altLang="zh-TW" sz="1800" dirty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/>
              <a:t>      </a:t>
            </a:r>
            <a:r>
              <a:rPr lang="en-US" altLang="zh-TW" sz="1800" dirty="0"/>
              <a:t>(</a:t>
            </a:r>
            <a:r>
              <a:rPr lang="en-US" sz="1800" dirty="0"/>
              <a:t>1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Clean the </a:t>
            </a:r>
            <a:r>
              <a:rPr lang="en-US" altLang="zh-TW" sz="1800" dirty="0" err="1"/>
              <a:t>NaN</a:t>
            </a:r>
            <a:r>
              <a:rPr lang="en-US" altLang="zh-TW" sz="1800" dirty="0"/>
              <a:t> value.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(2)</a:t>
            </a:r>
            <a:r>
              <a:rPr lang="zh-TW" altLang="en-US" sz="1800" dirty="0"/>
              <a:t> </a:t>
            </a:r>
            <a:r>
              <a:rPr lang="en-US" altLang="zh-TW" sz="1800" dirty="0"/>
              <a:t>Delete the columns I won’t use.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(3)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00B0F0"/>
                </a:solidFill>
              </a:rPr>
              <a:t>Change the value format.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02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Change the value format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Remove ‘M’, ‘k’ and ‘,’ in size and convert to float format.</a:t>
            </a:r>
            <a:endParaRPr lang="zh-TW" altLang="en-US" sz="1800" dirty="0"/>
          </a:p>
          <a:p>
            <a:pPr marL="285750" indent="-285750">
              <a:spcAft>
                <a:spcPts val="1600"/>
              </a:spcAft>
            </a:pPr>
            <a:endParaRPr sz="1800" dirty="0"/>
          </a:p>
        </p:txBody>
      </p:sp>
      <p:sp>
        <p:nvSpPr>
          <p:cNvPr id="9" name="向右箭號 8"/>
          <p:cNvSpPr/>
          <p:nvPr/>
        </p:nvSpPr>
        <p:spPr>
          <a:xfrm>
            <a:off x="3883757" y="2718648"/>
            <a:ext cx="1291001" cy="784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11790"/>
          <a:stretch/>
        </p:blipFill>
        <p:spPr>
          <a:xfrm>
            <a:off x="2339753" y="1923678"/>
            <a:ext cx="504056" cy="293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580" y="1635646"/>
            <a:ext cx="504762" cy="340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Change the value format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Remove ‘$’ in price and convert to float format.</a:t>
            </a:r>
            <a:endParaRPr lang="zh-TW" alt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763688" y="2211710"/>
            <a:ext cx="5442332" cy="2078332"/>
            <a:chOff x="2023696" y="2759397"/>
            <a:chExt cx="5037407" cy="192369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" t="22527" r="86565" b="36099"/>
            <a:stretch/>
          </p:blipFill>
          <p:spPr bwMode="auto">
            <a:xfrm>
              <a:off x="2023696" y="2759397"/>
              <a:ext cx="748104" cy="19236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" t="64089" r="87636"/>
            <a:stretch/>
          </p:blipFill>
          <p:spPr bwMode="auto">
            <a:xfrm>
              <a:off x="6365720" y="2865610"/>
              <a:ext cx="695383" cy="17223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向右箭號 6"/>
            <p:cNvSpPr/>
            <p:nvPr/>
          </p:nvSpPr>
          <p:spPr>
            <a:xfrm>
              <a:off x="3931707" y="3188391"/>
              <a:ext cx="1194947" cy="726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81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Change the value format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Remove ‘+’ and ‘,’ then convert to float format.</a:t>
            </a:r>
            <a:endParaRPr lang="zh-TW" alt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827498" y="2246736"/>
            <a:ext cx="5489004" cy="2295525"/>
            <a:chOff x="1835696" y="2726442"/>
            <a:chExt cx="5489004" cy="22955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821773"/>
              <a:ext cx="944604" cy="21936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726442"/>
              <a:ext cx="952500" cy="22955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向右箭號 6"/>
            <p:cNvSpPr/>
            <p:nvPr/>
          </p:nvSpPr>
          <p:spPr>
            <a:xfrm>
              <a:off x="3999901" y="3435846"/>
              <a:ext cx="1194947" cy="726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2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Change the value format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Convert last updated date to date-time format.</a:t>
            </a:r>
            <a:endParaRPr lang="zh-TW" alt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544720" y="2139702"/>
            <a:ext cx="6110823" cy="2247900"/>
            <a:chOff x="1508716" y="2427734"/>
            <a:chExt cx="6110823" cy="22479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16" y="2427734"/>
              <a:ext cx="1266825" cy="2247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714" y="2427734"/>
              <a:ext cx="1266825" cy="2247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向右箭號 6"/>
            <p:cNvSpPr/>
            <p:nvPr/>
          </p:nvSpPr>
          <p:spPr>
            <a:xfrm>
              <a:off x="3931707" y="3188391"/>
              <a:ext cx="1194947" cy="726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66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/>
              <a:t>If I want to develop an App…..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/>
              <a:t>Which market that everyone do the worst so I can easily go into?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/>
              <a:t>What features my App should have?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/>
              <a:t>How to evaluate my App is doing good or bad?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I used </a:t>
            </a:r>
            <a:r>
              <a:rPr lang="en-US" altLang="zh-TW" sz="1800" dirty="0" err="1"/>
              <a:t>sns.regplot</a:t>
            </a:r>
            <a:r>
              <a:rPr lang="en-US" altLang="zh-TW" sz="1800" dirty="0"/>
              <a:t> to draw the regression line and told the result.</a:t>
            </a:r>
            <a:endParaRPr lang="en-US" sz="1800" dirty="0"/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I used </a:t>
            </a:r>
            <a:r>
              <a:rPr lang="en-US" altLang="zh-TW" sz="1800" dirty="0"/>
              <a:t>size, reviews, price, last updated date to predict if installs &gt; 500000</a:t>
            </a:r>
            <a:r>
              <a:rPr lang="en-US" sz="1800" dirty="0"/>
              <a:t> with </a:t>
            </a:r>
            <a:r>
              <a:rPr lang="en-US" sz="1800" dirty="0" err="1"/>
              <a:t>knn</a:t>
            </a:r>
            <a:r>
              <a:rPr lang="en-US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197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800" dirty="0"/>
              <a:t>I</a:t>
            </a:r>
            <a:r>
              <a:rPr lang="zh-TW" altLang="en-US" sz="1800" dirty="0"/>
              <a:t> </a:t>
            </a:r>
            <a:r>
              <a:rPr lang="en-US" altLang="zh-TW" sz="1800" dirty="0"/>
              <a:t>find</a:t>
            </a:r>
            <a:r>
              <a:rPr lang="en" sz="1800" dirty="0"/>
              <a:t> the </a:t>
            </a:r>
            <a:r>
              <a:rPr lang="en" altLang="zh-TW" sz="1800" dirty="0"/>
              <a:t>data of </a:t>
            </a:r>
            <a:r>
              <a:rPr lang="en" sz="1800" dirty="0"/>
              <a:t>Google Play Store Apps.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I</a:t>
            </a:r>
            <a:r>
              <a:rPr lang="en" sz="1800" dirty="0"/>
              <a:t>t contains the </a:t>
            </a:r>
            <a:r>
              <a:rPr lang="en" altLang="zh-TW" sz="1800" dirty="0"/>
              <a:t>data</a:t>
            </a:r>
            <a:r>
              <a:rPr lang="en" sz="1800" dirty="0"/>
              <a:t> and </a:t>
            </a:r>
            <a:r>
              <a:rPr lang="en" altLang="zh-TW" sz="1800" dirty="0"/>
              <a:t>comments</a:t>
            </a:r>
            <a:r>
              <a:rPr lang="en" sz="1800" dirty="0"/>
              <a:t> of about 10000 kinds of Apps.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I</a:t>
            </a:r>
            <a:r>
              <a:rPr lang="en" sz="1800" dirty="0"/>
              <a:t> find out which market </a:t>
            </a:r>
            <a:r>
              <a:rPr lang="en-US" altLang="zh-TW" sz="1800" dirty="0"/>
              <a:t>should</a:t>
            </a:r>
            <a:r>
              <a:rPr lang="en" sz="1800" dirty="0"/>
              <a:t> </a:t>
            </a:r>
            <a:r>
              <a:rPr lang="en-US" sz="1800" dirty="0"/>
              <a:t>I </a:t>
            </a:r>
            <a:r>
              <a:rPr lang="en" sz="1800" dirty="0"/>
              <a:t>participate in and what are the features that my App should have.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16" y="1017725"/>
            <a:ext cx="5820168" cy="36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Findings-rating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51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The worst are </a:t>
            </a:r>
          </a:p>
          <a:p>
            <a:pPr marL="0" lvl="0" indent="0">
              <a:buNone/>
            </a:pPr>
            <a:r>
              <a:rPr lang="en-US" sz="1800" dirty="0"/>
              <a:t>dating, </a:t>
            </a:r>
          </a:p>
          <a:p>
            <a:pPr marL="0" lvl="0" indent="0">
              <a:buNone/>
            </a:pPr>
            <a:r>
              <a:rPr lang="en-US" sz="1800" dirty="0" err="1"/>
              <a:t>maps_and_navigation</a:t>
            </a:r>
            <a:r>
              <a:rPr lang="en-US" sz="1800" dirty="0"/>
              <a:t>,</a:t>
            </a:r>
          </a:p>
          <a:p>
            <a:pPr marL="0" lvl="0" indent="0">
              <a:buNone/>
            </a:pPr>
            <a:r>
              <a:rPr lang="en-US" sz="1800" dirty="0"/>
              <a:t>tools,</a:t>
            </a:r>
          </a:p>
          <a:p>
            <a:pPr marL="0" lvl="0" indent="0">
              <a:buNone/>
            </a:pPr>
            <a:r>
              <a:rPr lang="en-US" sz="1800" dirty="0" err="1"/>
              <a:t>video_players</a:t>
            </a:r>
            <a:r>
              <a:rPr lang="en-US" sz="1800" dirty="0"/>
              <a:t>,</a:t>
            </a:r>
          </a:p>
          <a:p>
            <a:pPr marL="0" lvl="0" indent="0">
              <a:buNone/>
            </a:pPr>
            <a:r>
              <a:rPr lang="en-US" sz="1800" dirty="0"/>
              <a:t>lifestyle.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7494"/>
            <a:ext cx="4722885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Findings-installs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Less than 1000000:</a:t>
            </a:r>
          </a:p>
          <a:p>
            <a:pPr marL="0" lvl="0" indent="0">
              <a:buNone/>
            </a:pPr>
            <a:r>
              <a:rPr lang="en-US" sz="1800" dirty="0" err="1"/>
              <a:t>art_and_design,auto_and_vehicles</a:t>
            </a:r>
            <a:r>
              <a:rPr lang="en-US" sz="1800" dirty="0"/>
              <a:t>,</a:t>
            </a:r>
          </a:p>
          <a:p>
            <a:pPr marL="0" lvl="0" indent="0">
              <a:buNone/>
            </a:pPr>
            <a:r>
              <a:rPr lang="en-US" sz="1800" dirty="0" err="1"/>
              <a:t>beauty,books_and_reference</a:t>
            </a:r>
            <a:r>
              <a:rPr lang="en-US" sz="1800" dirty="0"/>
              <a:t>,</a:t>
            </a:r>
          </a:p>
          <a:p>
            <a:pPr marL="0" lvl="0" indent="0">
              <a:buNone/>
            </a:pPr>
            <a:r>
              <a:rPr lang="en-US" sz="1800" dirty="0"/>
              <a:t>business, comics, </a:t>
            </a:r>
            <a:r>
              <a:rPr lang="en-US" sz="1800" dirty="0">
                <a:solidFill>
                  <a:srgbClr val="FF0000"/>
                </a:solidFill>
              </a:rPr>
              <a:t>dating</a:t>
            </a:r>
            <a:r>
              <a:rPr lang="en-US" sz="1800" dirty="0"/>
              <a:t>,</a:t>
            </a:r>
          </a:p>
          <a:p>
            <a:pPr marL="0" lvl="0" indent="0">
              <a:buNone/>
            </a:pPr>
            <a:r>
              <a:rPr lang="en-US" sz="1800" dirty="0"/>
              <a:t>education, </a:t>
            </a:r>
            <a:r>
              <a:rPr lang="en-US" sz="1800" dirty="0" err="1">
                <a:solidFill>
                  <a:srgbClr val="FF0000"/>
                </a:solidFill>
              </a:rPr>
              <a:t>maps_and</a:t>
            </a:r>
            <a:r>
              <a:rPr lang="en-US" altLang="zh-TW" sz="1800" dirty="0" err="1"/>
              <a:t>events</a:t>
            </a:r>
            <a:r>
              <a:rPr lang="en-US" altLang="zh-TW" sz="1800" dirty="0"/>
              <a:t>, finance </a:t>
            </a:r>
            <a:r>
              <a:rPr lang="en-US" altLang="zh-TW" sz="1800" dirty="0" err="1"/>
              <a:t>food_and_drink</a:t>
            </a:r>
            <a:r>
              <a:rPr lang="en-US" altLang="zh-TW" sz="1800" dirty="0"/>
              <a:t>,</a:t>
            </a:r>
          </a:p>
          <a:p>
            <a:pPr marL="0" lvl="0" indent="0">
              <a:buNone/>
            </a:pPr>
            <a:r>
              <a:rPr lang="en-US" altLang="zh-TW" sz="1800" dirty="0" err="1"/>
              <a:t>health_and_fitness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house_and_home</a:t>
            </a:r>
            <a:r>
              <a:rPr lang="en-US" altLang="zh-TW" sz="1800" dirty="0"/>
              <a:t>,</a:t>
            </a:r>
          </a:p>
          <a:p>
            <a:pPr marL="0" lvl="0" indent="0">
              <a:buNone/>
            </a:pPr>
            <a:r>
              <a:rPr lang="en-US" altLang="zh-TW" sz="1800" dirty="0" err="1"/>
              <a:t>libraries_and_demo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FF0000"/>
                </a:solidFill>
              </a:rPr>
              <a:t>lifestyle</a:t>
            </a:r>
            <a:r>
              <a:rPr lang="en-US" altLang="zh-TW" sz="1800" dirty="0"/>
              <a:t>,</a:t>
            </a:r>
          </a:p>
          <a:p>
            <a:pPr marL="0" lvl="0" indent="0">
              <a:buNone/>
            </a:pPr>
            <a:r>
              <a:rPr lang="en-US" altLang="zh-TW" sz="1800" dirty="0"/>
              <a:t>family medical, shopping sports,</a:t>
            </a:r>
          </a:p>
          <a:p>
            <a:pPr marL="0" lvl="0" indent="0">
              <a:buNone/>
            </a:pPr>
            <a:r>
              <a:rPr lang="en-US" altLang="zh-TW" sz="1800" dirty="0"/>
              <a:t>personalization, parenting, weather,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_navigation</a:t>
            </a:r>
            <a:r>
              <a:rPr lang="en-US" sz="1800" dirty="0"/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478"/>
            <a:ext cx="4604013" cy="47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Findings-price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92.7% are free.</a:t>
            </a:r>
            <a:endParaRPr sz="1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03494"/>
            <a:ext cx="4176464" cy="41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Findings-price vs rating &amp; Installs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High price will lead to low rating.</a:t>
            </a:r>
            <a:endParaRPr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980"/>
            <a:ext cx="4901194" cy="36073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26" y="984549"/>
            <a:ext cx="4037447" cy="40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9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Findings-reviews vs rating &amp; Installs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High reviews may have high installs and high rating.</a:t>
            </a:r>
            <a:endParaRPr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04" y="1707654"/>
            <a:ext cx="4149396" cy="3129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7" y="1707654"/>
            <a:ext cx="4252536" cy="31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Findings-last updated date vs rating &amp; Installs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51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Old last updated date affect will lead to low rating.</a:t>
            </a:r>
            <a:endParaRPr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34" y="1846028"/>
            <a:ext cx="4261146" cy="30299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9" y="1846028"/>
            <a:ext cx="4291830" cy="30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51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err="1"/>
              <a:t>Knn</a:t>
            </a:r>
            <a:r>
              <a:rPr lang="en-US" sz="1800" dirty="0"/>
              <a:t> using size, reviews, price, last updated date to predict if installs &gt; 500000.</a:t>
            </a:r>
            <a:endParaRPr sz="1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547664" y="2067694"/>
            <a:ext cx="5276190" cy="2544273"/>
            <a:chOff x="2952286" y="1677616"/>
            <a:chExt cx="5276190" cy="254427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286" y="2383794"/>
              <a:ext cx="5276190" cy="183809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824" y="1677616"/>
              <a:ext cx="1323810" cy="5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49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51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err="1"/>
              <a:t>n_neighbors</a:t>
            </a:r>
            <a:r>
              <a:rPr lang="en-US" sz="1800" dirty="0"/>
              <a:t> equals 2 is the best. </a:t>
            </a:r>
            <a:endParaRPr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63638"/>
            <a:ext cx="5065786" cy="35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1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Findings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51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Last result:</a:t>
            </a:r>
            <a:endParaRPr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84992"/>
            <a:ext cx="5476190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800" dirty="0"/>
              <a:t>Only a few of App are still live in our smart phone.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sz="1800" dirty="0"/>
              <a:t>What are the customer cares about?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Add these attributes in the developing App.</a:t>
            </a:r>
            <a:endParaRPr lang="en" sz="1800" dirty="0"/>
          </a:p>
          <a:p>
            <a:pPr marL="0" lv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Limitations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/>
              <a:t>The data is not the newest data(2018).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The range of rating is too small.</a:t>
            </a:r>
            <a:endParaRPr lang="en-US" sz="1800" dirty="0"/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Using size, reviews, price, last updated date to predict installs is not enough(</a:t>
            </a:r>
            <a:r>
              <a:rPr lang="en-US" sz="1800" dirty="0" err="1"/>
              <a:t>acc</a:t>
            </a:r>
            <a:r>
              <a:rPr lang="en-US" sz="1800" dirty="0"/>
              <a:t>=0.79).</a:t>
            </a:r>
          </a:p>
          <a:p>
            <a:pPr marL="285750" indent="-285750">
              <a:spcAft>
                <a:spcPts val="1600"/>
              </a:spcAft>
            </a:pPr>
            <a:endParaRPr lang="en-US" sz="1800" dirty="0"/>
          </a:p>
          <a:p>
            <a:pPr marL="285750" indent="-285750">
              <a:spcAft>
                <a:spcPts val="1600"/>
              </a:spcAft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1769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If I want to develop an App…..</a:t>
            </a:r>
          </a:p>
          <a:p>
            <a:pPr marL="342900">
              <a:spcAft>
                <a:spcPts val="1600"/>
              </a:spcAft>
            </a:pPr>
            <a:r>
              <a:rPr lang="en-US" altLang="zh-TW" sz="1800" dirty="0"/>
              <a:t>Which market that everyone do the worst so I can easily go into?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sz="1800" dirty="0"/>
              <a:t>	Dating, maps and navigation, lifestyle are really bad in installs and 	rating 	and not many people do these apps.</a:t>
            </a:r>
          </a:p>
          <a:p>
            <a:pPr marL="342900">
              <a:spcAft>
                <a:spcPts val="1600"/>
              </a:spcAft>
            </a:pPr>
            <a:r>
              <a:rPr lang="en-US" altLang="zh-TW" sz="1800" dirty="0"/>
              <a:t>What features my App should have?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800" dirty="0"/>
              <a:t>	Low price, high reviews, updating more often are the keys to a good App.</a:t>
            </a: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7765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How to evaluate my App is doing good or bad?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800" dirty="0"/>
              <a:t>	Put your size, reviews, price, last updated date in my </a:t>
            </a:r>
            <a:r>
              <a:rPr lang="en-US" altLang="zh-TW" sz="1800" dirty="0" err="1"/>
              <a:t>knn</a:t>
            </a:r>
            <a:r>
              <a:rPr lang="en-US" altLang="zh-TW" sz="1800" dirty="0"/>
              <a:t> model to 	predict 	your installs.</a:t>
            </a:r>
          </a:p>
          <a:p>
            <a:pPr marL="285750" indent="-285750">
              <a:spcAft>
                <a:spcPts val="1600"/>
              </a:spcAft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2410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The dataset is from </a:t>
            </a:r>
            <a:r>
              <a:rPr lang="en-US" altLang="zh-TW" sz="1800" dirty="0" err="1"/>
              <a:t>kaggle</a:t>
            </a:r>
            <a:r>
              <a:rPr lang="en-US" altLang="zh-TW" sz="1800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Link: </a:t>
            </a:r>
            <a:r>
              <a:rPr lang="en-US" altLang="zh-TW" sz="1800" dirty="0">
                <a:hlinkClick r:id="rId3"/>
              </a:rPr>
              <a:t>https://www.kaggle.com/lava18/google-play-store-apps</a:t>
            </a:r>
            <a:endParaRPr lang="en-US" altLang="zh-TW" sz="1800" dirty="0"/>
          </a:p>
          <a:p>
            <a:pPr marL="285750" indent="-285750">
              <a:spcAft>
                <a:spcPts val="1600"/>
              </a:spcAft>
            </a:pPr>
            <a:r>
              <a:rPr lang="en-US" altLang="zh-TW" sz="1800" dirty="0"/>
              <a:t>I just use the methods told in class.</a:t>
            </a:r>
          </a:p>
        </p:txBody>
      </p:sp>
    </p:spTree>
    <p:extLst>
      <p:ext uri="{BB962C8B-B14F-4D97-AF65-F5344CB8AC3E}">
        <p14:creationId xmlns:p14="http://schemas.microsoft.com/office/powerpoint/2010/main" val="3717238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/>
              <a:t>Pandas website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S</a:t>
            </a:r>
            <a:r>
              <a:rPr lang="en" sz="1800" dirty="0"/>
              <a:t>eaborn website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M</a:t>
            </a:r>
            <a:r>
              <a:rPr lang="en" sz="1800" dirty="0"/>
              <a:t>atplotlib website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Teaching material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56865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70765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7200" dirty="0"/>
              <a:t>Thank you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1784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Dataset(s)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zh-TW" sz="1800" dirty="0"/>
              <a:t>The dataset is from </a:t>
            </a:r>
            <a:r>
              <a:rPr lang="en-US" altLang="zh-TW" sz="1800" dirty="0" err="1"/>
              <a:t>kaggle</a:t>
            </a:r>
            <a:r>
              <a:rPr lang="en-US" altLang="zh-TW" sz="1800" dirty="0"/>
              <a:t>.</a:t>
            </a:r>
            <a:endParaRPr lang="en-US" sz="1800" dirty="0"/>
          </a:p>
          <a:p>
            <a:pPr marL="0" lvl="0" indent="0">
              <a:spcAft>
                <a:spcPts val="1600"/>
              </a:spcAft>
              <a:buNone/>
            </a:pPr>
            <a:r>
              <a:rPr lang="en" sz="1800" dirty="0"/>
              <a:t>Name, category, </a:t>
            </a:r>
            <a:r>
              <a:rPr lang="en-US" sz="1800" dirty="0"/>
              <a:t>rating, reviews, size, install times, price, content rating</a:t>
            </a:r>
            <a:r>
              <a:rPr lang="en" sz="1800" dirty="0"/>
              <a:t>,</a:t>
            </a:r>
            <a:r>
              <a:rPr lang="en-US" sz="1800" dirty="0"/>
              <a:t> last updated date, current version, Android version.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Link: </a:t>
            </a:r>
            <a:r>
              <a:rPr lang="en-US" altLang="zh-TW" sz="1800" dirty="0">
                <a:hlinkClick r:id="rId3"/>
              </a:rPr>
              <a:t>https://www.kaggle.com/lava18/google-play-store-apps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/>
              <a:t>Data exploration.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/>
              <a:t>Clean the data</a:t>
            </a:r>
            <a:r>
              <a:rPr lang="en-US" altLang="zh-TW" sz="1800" dirty="0"/>
              <a:t>.</a:t>
            </a:r>
            <a:endParaRPr lang="en-US" sz="180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/>
              <a:t>      </a:t>
            </a:r>
            <a:r>
              <a:rPr lang="en-US" altLang="zh-TW" sz="1800" dirty="0"/>
              <a:t>(</a:t>
            </a:r>
            <a:r>
              <a:rPr lang="en-US" sz="1800" dirty="0"/>
              <a:t>1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Clean the </a:t>
            </a:r>
            <a:r>
              <a:rPr lang="en-US" altLang="zh-TW" sz="1800" dirty="0" err="1"/>
              <a:t>NaN</a:t>
            </a:r>
            <a:r>
              <a:rPr lang="en-US" altLang="zh-TW" sz="1800" dirty="0"/>
              <a:t> value.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(2)</a:t>
            </a:r>
            <a:r>
              <a:rPr lang="zh-TW" altLang="en-US" sz="1800" dirty="0"/>
              <a:t> </a:t>
            </a:r>
            <a:r>
              <a:rPr lang="en-US" altLang="zh-TW" sz="1800" dirty="0"/>
              <a:t>Delete the columns I won’t use.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(3)</a:t>
            </a:r>
            <a:r>
              <a:rPr lang="zh-TW" altLang="en-US" sz="1800" dirty="0"/>
              <a:t> </a:t>
            </a:r>
            <a:r>
              <a:rPr lang="en-US" altLang="zh-TW" sz="1800" dirty="0"/>
              <a:t>Change the value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Data exploration.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/>
              <a:t>Clean the data</a:t>
            </a:r>
            <a:r>
              <a:rPr lang="en-US" altLang="zh-TW" sz="1800" dirty="0"/>
              <a:t>.</a:t>
            </a:r>
            <a:endParaRPr lang="en-US" sz="180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/>
              <a:t>      </a:t>
            </a:r>
            <a:r>
              <a:rPr lang="en-US" altLang="zh-TW" sz="1800" dirty="0"/>
              <a:t>(</a:t>
            </a:r>
            <a:r>
              <a:rPr lang="en-US" sz="1800" dirty="0"/>
              <a:t>1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Clean the </a:t>
            </a:r>
            <a:r>
              <a:rPr lang="en-US" altLang="zh-TW" sz="1800" dirty="0" err="1"/>
              <a:t>NaN</a:t>
            </a:r>
            <a:r>
              <a:rPr lang="en-US" altLang="zh-TW" sz="1800" dirty="0"/>
              <a:t> value.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(2)</a:t>
            </a:r>
            <a:r>
              <a:rPr lang="zh-TW" altLang="en-US" sz="1800" dirty="0"/>
              <a:t> </a:t>
            </a:r>
            <a:r>
              <a:rPr lang="en-US" altLang="zh-TW" sz="1800" dirty="0"/>
              <a:t>Delete the columns I won’t use.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(3)</a:t>
            </a:r>
            <a:r>
              <a:rPr lang="zh-TW" altLang="en-US" sz="1800" dirty="0"/>
              <a:t> </a:t>
            </a:r>
            <a:r>
              <a:rPr lang="en-US" altLang="zh-TW" sz="1800" dirty="0"/>
              <a:t>Change the value format.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0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exploration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Google app store table</a:t>
            </a:r>
            <a:endParaRPr lang="zh-TW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923678"/>
            <a:ext cx="8748464" cy="25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altLang="zh-TW" sz="1800" dirty="0"/>
              <a:t>Data exploration.</a:t>
            </a:r>
          </a:p>
          <a:p>
            <a:pPr marL="342900" lvl="0">
              <a:spcAft>
                <a:spcPts val="1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Clean the data</a:t>
            </a:r>
            <a:r>
              <a:rPr lang="en-US" altLang="zh-TW" sz="1800" dirty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/>
              <a:t>      </a:t>
            </a:r>
            <a:r>
              <a:rPr lang="en-US" altLang="zh-TW" sz="1800" dirty="0"/>
              <a:t>(</a:t>
            </a:r>
            <a:r>
              <a:rPr lang="en-US" sz="1800" dirty="0"/>
              <a:t>1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00B0F0"/>
                </a:solidFill>
              </a:rPr>
              <a:t>Clean the </a:t>
            </a:r>
            <a:r>
              <a:rPr lang="en-US" altLang="zh-TW" sz="1800" dirty="0" err="1">
                <a:solidFill>
                  <a:srgbClr val="00B0F0"/>
                </a:solidFill>
              </a:rPr>
              <a:t>NaN</a:t>
            </a:r>
            <a:r>
              <a:rPr lang="en-US" altLang="zh-TW" sz="1800" dirty="0">
                <a:solidFill>
                  <a:srgbClr val="00B0F0"/>
                </a:solidFill>
              </a:rPr>
              <a:t> value.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(2)</a:t>
            </a:r>
            <a:r>
              <a:rPr lang="zh-TW" altLang="en-US" sz="1800" dirty="0"/>
              <a:t> </a:t>
            </a:r>
            <a:r>
              <a:rPr lang="en-US" altLang="zh-TW" sz="1800" dirty="0"/>
              <a:t>Delete the columns I won’t use.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800" dirty="0"/>
              <a:t>      </a:t>
            </a:r>
            <a:r>
              <a:rPr lang="en-US" altLang="zh-TW" sz="1800" dirty="0"/>
              <a:t>(3)</a:t>
            </a:r>
            <a:r>
              <a:rPr lang="zh-TW" altLang="en-US" sz="1800" dirty="0"/>
              <a:t> </a:t>
            </a:r>
            <a:r>
              <a:rPr lang="en-US" altLang="zh-TW" sz="1800" dirty="0"/>
              <a:t>Change the value format.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438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Clean the </a:t>
            </a:r>
            <a:r>
              <a:rPr lang="en-US" altLang="zh-TW" dirty="0" err="1"/>
              <a:t>NaN</a:t>
            </a:r>
            <a:r>
              <a:rPr lang="en-US" altLang="zh-TW" dirty="0"/>
              <a:t> value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/>
          <a:stretch/>
        </p:blipFill>
        <p:spPr bwMode="auto">
          <a:xfrm>
            <a:off x="539552" y="1419622"/>
            <a:ext cx="5244628" cy="2902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85" r="45215"/>
          <a:stretch/>
        </p:blipFill>
        <p:spPr bwMode="auto">
          <a:xfrm>
            <a:off x="3161866" y="3003798"/>
            <a:ext cx="5184576" cy="635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7916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2884</TotalTime>
  <Words>999</Words>
  <Application>Microsoft Office PowerPoint</Application>
  <PresentationFormat>如螢幕大小 (16:9)</PresentationFormat>
  <Paragraphs>128</Paragraphs>
  <Slides>35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多面向</vt:lpstr>
      <vt:lpstr>How to develop a successful Android App</vt:lpstr>
      <vt:lpstr>Abstract</vt:lpstr>
      <vt:lpstr>Motivation</vt:lpstr>
      <vt:lpstr>Dataset(s)</vt:lpstr>
      <vt:lpstr>Data Preparation and Cleaning</vt:lpstr>
      <vt:lpstr>Data Preparation and Cleaning</vt:lpstr>
      <vt:lpstr>Data exploration</vt:lpstr>
      <vt:lpstr>Data Preparation and Cleaning</vt:lpstr>
      <vt:lpstr>Clean the NaN value</vt:lpstr>
      <vt:lpstr>Clean the NaN value</vt:lpstr>
      <vt:lpstr>Data Preparation and Cleaning</vt:lpstr>
      <vt:lpstr>Delete the columns I won’t use. </vt:lpstr>
      <vt:lpstr>Data Preparation and Cleaning</vt:lpstr>
      <vt:lpstr>Change the value format</vt:lpstr>
      <vt:lpstr>Change the value format</vt:lpstr>
      <vt:lpstr>Change the value format</vt:lpstr>
      <vt:lpstr>Change the value format</vt:lpstr>
      <vt:lpstr>Research Question(s)</vt:lpstr>
      <vt:lpstr>Methods</vt:lpstr>
      <vt:lpstr>Findings</vt:lpstr>
      <vt:lpstr>Findings-rating</vt:lpstr>
      <vt:lpstr>Findings-installs</vt:lpstr>
      <vt:lpstr>Findings-price</vt:lpstr>
      <vt:lpstr>Findings-price vs rating &amp; Installs</vt:lpstr>
      <vt:lpstr>Findings-reviews vs rating &amp; Installs</vt:lpstr>
      <vt:lpstr>Findings-last updated date vs rating &amp; Installs</vt:lpstr>
      <vt:lpstr>Findings</vt:lpstr>
      <vt:lpstr>Findings</vt:lpstr>
      <vt:lpstr>Findings</vt:lpstr>
      <vt:lpstr>Limitations</vt:lpstr>
      <vt:lpstr>Conclusions</vt:lpstr>
      <vt:lpstr>Conclusions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威淳 王</cp:lastModifiedBy>
  <cp:revision>73</cp:revision>
  <dcterms:modified xsi:type="dcterms:W3CDTF">2025-03-24T13:23:14Z</dcterms:modified>
</cp:coreProperties>
</file>