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5" r:id="rId5"/>
    <p:sldId id="260" r:id="rId6"/>
    <p:sldId id="269" r:id="rId7"/>
    <p:sldId id="270" r:id="rId8"/>
    <p:sldId id="273" r:id="rId9"/>
    <p:sldId id="274" r:id="rId10"/>
    <p:sldId id="275" r:id="rId11"/>
    <p:sldId id="27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5345"/>
  </p:normalViewPr>
  <p:slideViewPr>
    <p:cSldViewPr snapToGrid="0" snapToObjects="1">
      <p:cViewPr varScale="1">
        <p:scale>
          <a:sx n="90" d="100"/>
          <a:sy n="90" d="100"/>
        </p:scale>
        <p:origin x="8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50684-CE00-EF45-915A-E81B1E834B4C}" type="datetimeFigureOut">
              <a:rPr lang="en-US" smtClean="0"/>
              <a:t>11/14/19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88001-B831-6243-80E3-E187CAC4D5EC}" type="slidenum">
              <a:rPr lang="en-US" smtClean="0"/>
              <a:t>‹#›</a:t>
            </a:fld>
            <a:endParaRPr lang="en-US"/>
          </a:p>
        </p:txBody>
      </p:sp>
    </p:spTree>
    <p:extLst>
      <p:ext uri="{BB962C8B-B14F-4D97-AF65-F5344CB8AC3E}">
        <p14:creationId xmlns:p14="http://schemas.microsoft.com/office/powerpoint/2010/main" val="723946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process of authoring computer software, its standards or documentation, deprecation is a status applied to software features to indicate that they should be avoided, typically because they have been superseded. Although deprecated features remain in the software, their use may raise warning messages recommending alternative practices, and deprecation may indicate that the feature will be removed in the future. Features are deprecated—rather than immediately removed—in order to provide backward compatibility, and give programmers who have used the feature time to bring their code into compliance with the new standard.</a:t>
            </a:r>
            <a:endParaRPr lang="en-US" dirty="0"/>
          </a:p>
        </p:txBody>
      </p:sp>
      <p:sp>
        <p:nvSpPr>
          <p:cNvPr id="4" name="Slide Number Placeholder 3"/>
          <p:cNvSpPr>
            <a:spLocks noGrp="1"/>
          </p:cNvSpPr>
          <p:nvPr>
            <p:ph type="sldNum" sz="quarter" idx="10"/>
          </p:nvPr>
        </p:nvSpPr>
        <p:spPr/>
        <p:txBody>
          <a:bodyPr/>
          <a:lstStyle/>
          <a:p>
            <a:fld id="{1AB88001-B831-6243-80E3-E187CAC4D5EC}" type="slidenum">
              <a:rPr lang="en-US" smtClean="0"/>
              <a:t>2</a:t>
            </a:fld>
            <a:endParaRPr lang="en-US"/>
          </a:p>
        </p:txBody>
      </p:sp>
    </p:spTree>
    <p:extLst>
      <p:ext uri="{BB962C8B-B14F-4D97-AF65-F5344CB8AC3E}">
        <p14:creationId xmlns:p14="http://schemas.microsoft.com/office/powerpoint/2010/main" val="187351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B88001-B831-6243-80E3-E187CAC4D5EC}" type="slidenum">
              <a:rPr lang="en-US" smtClean="0"/>
              <a:t>5</a:t>
            </a:fld>
            <a:endParaRPr lang="en-US"/>
          </a:p>
        </p:txBody>
      </p:sp>
    </p:spTree>
    <p:extLst>
      <p:ext uri="{BB962C8B-B14F-4D97-AF65-F5344CB8AC3E}">
        <p14:creationId xmlns:p14="http://schemas.microsoft.com/office/powerpoint/2010/main" val="1873904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B88001-B831-6243-80E3-E187CAC4D5EC}" type="slidenum">
              <a:rPr lang="en-US" smtClean="0"/>
              <a:t>6</a:t>
            </a:fld>
            <a:endParaRPr lang="en-US"/>
          </a:p>
        </p:txBody>
      </p:sp>
    </p:spTree>
    <p:extLst>
      <p:ext uri="{BB962C8B-B14F-4D97-AF65-F5344CB8AC3E}">
        <p14:creationId xmlns:p14="http://schemas.microsoft.com/office/powerpoint/2010/main" val="159524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ax.coastlines</a:t>
            </a:r>
            <a:r>
              <a:rPr lang="en-US" dirty="0" smtClean="0"/>
              <a:t>()</a:t>
            </a:r>
            <a:endParaRPr lang="en-US" dirty="0"/>
          </a:p>
        </p:txBody>
      </p:sp>
      <p:sp>
        <p:nvSpPr>
          <p:cNvPr id="4" name="Slide Number Placeholder 3"/>
          <p:cNvSpPr>
            <a:spLocks noGrp="1"/>
          </p:cNvSpPr>
          <p:nvPr>
            <p:ph type="sldNum" sz="quarter" idx="10"/>
          </p:nvPr>
        </p:nvSpPr>
        <p:spPr/>
        <p:txBody>
          <a:bodyPr/>
          <a:lstStyle/>
          <a:p>
            <a:fld id="{1AB88001-B831-6243-80E3-E187CAC4D5EC}" type="slidenum">
              <a:rPr lang="en-US" smtClean="0"/>
              <a:t>7</a:t>
            </a:fld>
            <a:endParaRPr lang="en-US"/>
          </a:p>
        </p:txBody>
      </p:sp>
    </p:spTree>
    <p:extLst>
      <p:ext uri="{BB962C8B-B14F-4D97-AF65-F5344CB8AC3E}">
        <p14:creationId xmlns:p14="http://schemas.microsoft.com/office/powerpoint/2010/main" val="8565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B88001-B831-6243-80E3-E187CAC4D5EC}" type="slidenum">
              <a:rPr lang="en-US" smtClean="0"/>
              <a:t>8</a:t>
            </a:fld>
            <a:endParaRPr lang="en-US"/>
          </a:p>
        </p:txBody>
      </p:sp>
    </p:spTree>
    <p:extLst>
      <p:ext uri="{BB962C8B-B14F-4D97-AF65-F5344CB8AC3E}">
        <p14:creationId xmlns:p14="http://schemas.microsoft.com/office/powerpoint/2010/main" val="30516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B88001-B831-6243-80E3-E187CAC4D5EC}" type="slidenum">
              <a:rPr lang="en-US" smtClean="0"/>
              <a:t>9</a:t>
            </a:fld>
            <a:endParaRPr lang="en-US"/>
          </a:p>
        </p:txBody>
      </p:sp>
    </p:spTree>
    <p:extLst>
      <p:ext uri="{BB962C8B-B14F-4D97-AF65-F5344CB8AC3E}">
        <p14:creationId xmlns:p14="http://schemas.microsoft.com/office/powerpoint/2010/main" val="689906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B88001-B831-6243-80E3-E187CAC4D5EC}" type="slidenum">
              <a:rPr lang="en-US" smtClean="0"/>
              <a:t>10</a:t>
            </a:fld>
            <a:endParaRPr lang="en-US"/>
          </a:p>
        </p:txBody>
      </p:sp>
    </p:spTree>
    <p:extLst>
      <p:ext uri="{BB962C8B-B14F-4D97-AF65-F5344CB8AC3E}">
        <p14:creationId xmlns:p14="http://schemas.microsoft.com/office/powerpoint/2010/main" val="28205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ax.coastlines</a:t>
            </a:r>
            <a:r>
              <a:rPr lang="en-US" dirty="0" smtClean="0"/>
              <a:t>()</a:t>
            </a:r>
            <a:endParaRPr lang="en-US" dirty="0"/>
          </a:p>
        </p:txBody>
      </p:sp>
      <p:sp>
        <p:nvSpPr>
          <p:cNvPr id="4" name="Slide Number Placeholder 3"/>
          <p:cNvSpPr>
            <a:spLocks noGrp="1"/>
          </p:cNvSpPr>
          <p:nvPr>
            <p:ph type="sldNum" sz="quarter" idx="10"/>
          </p:nvPr>
        </p:nvSpPr>
        <p:spPr/>
        <p:txBody>
          <a:bodyPr/>
          <a:lstStyle/>
          <a:p>
            <a:fld id="{1AB88001-B831-6243-80E3-E187CAC4D5EC}" type="slidenum">
              <a:rPr lang="en-US" smtClean="0"/>
              <a:t>11</a:t>
            </a:fld>
            <a:endParaRPr lang="en-US"/>
          </a:p>
        </p:txBody>
      </p:sp>
    </p:spTree>
    <p:extLst>
      <p:ext uri="{BB962C8B-B14F-4D97-AF65-F5344CB8AC3E}">
        <p14:creationId xmlns:p14="http://schemas.microsoft.com/office/powerpoint/2010/main" val="150632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11/14/19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matplotlib.org/api/axes_api.html#matplotlib.axes.Ax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1640523"/>
            <a:ext cx="8791575" cy="2387600"/>
          </a:xfrm>
        </p:spPr>
        <p:txBody>
          <a:bodyPr/>
          <a:lstStyle/>
          <a:p>
            <a:r>
              <a:rPr lang="en-US" dirty="0" smtClean="0"/>
              <a:t>Breaking up with </a:t>
            </a:r>
            <a:r>
              <a:rPr lang="en-US" dirty="0" err="1" smtClean="0"/>
              <a:t>basemap</a:t>
            </a:r>
            <a:r>
              <a:rPr lang="en-US" dirty="0" smtClean="0"/>
              <a:t>: Upgrading to </a:t>
            </a:r>
            <a:r>
              <a:rPr lang="en-US" dirty="0" err="1" smtClean="0"/>
              <a:t>cartopy</a:t>
            </a:r>
            <a:r>
              <a:rPr lang="en-US" dirty="0" smtClean="0"/>
              <a:t> for basic mapping in python</a:t>
            </a:r>
            <a:endParaRPr lang="en-US" dirty="0"/>
          </a:p>
        </p:txBody>
      </p:sp>
      <p:sp>
        <p:nvSpPr>
          <p:cNvPr id="3" name="Subtitle 2"/>
          <p:cNvSpPr>
            <a:spLocks noGrp="1"/>
          </p:cNvSpPr>
          <p:nvPr>
            <p:ph type="subTitle" idx="1"/>
          </p:nvPr>
        </p:nvSpPr>
        <p:spPr>
          <a:xfrm>
            <a:off x="1876424" y="4150678"/>
            <a:ext cx="8791575" cy="1655762"/>
          </a:xfrm>
        </p:spPr>
        <p:txBody>
          <a:bodyPr/>
          <a:lstStyle/>
          <a:p>
            <a:r>
              <a:rPr lang="en-US" dirty="0" err="1" smtClean="0"/>
              <a:t>Lunchbyte</a:t>
            </a:r>
            <a:r>
              <a:rPr lang="en-US" dirty="0" smtClean="0"/>
              <a:t> </a:t>
            </a:r>
            <a:r>
              <a:rPr lang="mr-IN" dirty="0" smtClean="0"/>
              <a:t>–</a:t>
            </a:r>
            <a:r>
              <a:rPr lang="en-US" dirty="0" smtClean="0"/>
              <a:t> 11/15/19</a:t>
            </a:r>
          </a:p>
          <a:p>
            <a:r>
              <a:rPr lang="en-US" dirty="0" smtClean="0"/>
              <a:t>By: Kayla Besong</a:t>
            </a:r>
            <a:endParaRPr lang="en-US" dirty="0"/>
          </a:p>
        </p:txBody>
      </p:sp>
    </p:spTree>
    <p:extLst>
      <p:ext uri="{BB962C8B-B14F-4D97-AF65-F5344CB8AC3E}">
        <p14:creationId xmlns:p14="http://schemas.microsoft.com/office/powerpoint/2010/main" val="1767378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smtClean="0"/>
              <a:t>Grids and axes</a:t>
            </a:r>
            <a:endParaRPr lang="en-US" dirty="0"/>
          </a:p>
        </p:txBody>
      </p:sp>
      <p:sp>
        <p:nvSpPr>
          <p:cNvPr id="6" name="TextBox 5"/>
          <p:cNvSpPr txBox="1"/>
          <p:nvPr/>
        </p:nvSpPr>
        <p:spPr>
          <a:xfrm>
            <a:off x="398200" y="988972"/>
            <a:ext cx="3518116" cy="584775"/>
          </a:xfrm>
          <a:prstGeom prst="rect">
            <a:avLst/>
          </a:prstGeom>
          <a:noFill/>
        </p:spPr>
        <p:txBody>
          <a:bodyPr wrap="square" rtlCol="0">
            <a:spAutoFit/>
          </a:bodyPr>
          <a:lstStyle/>
          <a:p>
            <a:pPr algn="ctr"/>
            <a:r>
              <a:rPr lang="en-US" sz="3200" dirty="0" smtClean="0"/>
              <a:t>Cartopy</a:t>
            </a:r>
            <a:endParaRPr lang="en-US" sz="3200" dirty="0"/>
          </a:p>
        </p:txBody>
      </p:sp>
      <p:sp>
        <p:nvSpPr>
          <p:cNvPr id="9" name="Content Placeholder 4"/>
          <p:cNvSpPr>
            <a:spLocks noGrp="1"/>
          </p:cNvSpPr>
          <p:nvPr>
            <p:ph sz="half" idx="2"/>
          </p:nvPr>
        </p:nvSpPr>
        <p:spPr>
          <a:xfrm>
            <a:off x="1113753" y="1573747"/>
            <a:ext cx="10745546" cy="2121214"/>
          </a:xfrm>
        </p:spPr>
        <p:txBody>
          <a:bodyPr>
            <a:noAutofit/>
          </a:bodyPr>
          <a:lstStyle/>
          <a:p>
            <a:r>
              <a:rPr lang="en-US" dirty="0" err="1" smtClean="0"/>
              <a:t>GeoAxes</a:t>
            </a:r>
            <a:r>
              <a:rPr lang="en-US" dirty="0" smtClean="0"/>
              <a:t> </a:t>
            </a:r>
            <a:r>
              <a:rPr lang="en-US" dirty="0" smtClean="0">
                <a:sym typeface="Wingdings"/>
              </a:rPr>
              <a:t> a </a:t>
            </a:r>
            <a:r>
              <a:rPr lang="en-US" dirty="0" err="1" smtClean="0"/>
              <a:t>Matplotlib</a:t>
            </a:r>
            <a:r>
              <a:rPr lang="en-US" dirty="0" smtClean="0"/>
              <a:t> axes subclass </a:t>
            </a:r>
            <a:r>
              <a:rPr lang="en-US" dirty="0" smtClean="0">
                <a:sym typeface="Wingdings"/>
              </a:rPr>
              <a:t> represents a projection</a:t>
            </a:r>
            <a:endParaRPr lang="en-US" dirty="0" smtClean="0"/>
          </a:p>
          <a:p>
            <a:r>
              <a:rPr lang="en-US" dirty="0" smtClean="0"/>
              <a:t>This </a:t>
            </a:r>
            <a:r>
              <a:rPr lang="en-US" dirty="0"/>
              <a:t>class replaces the </a:t>
            </a:r>
            <a:r>
              <a:rPr lang="en-US" dirty="0" err="1"/>
              <a:t>Matplotlib</a:t>
            </a:r>
            <a:r>
              <a:rPr lang="en-US" dirty="0"/>
              <a:t> </a:t>
            </a:r>
            <a:r>
              <a:rPr lang="en-US" u="sng" dirty="0">
                <a:hlinkClick r:id="rId3" tooltip="(in Matplotlib v2.1.2)"/>
              </a:rPr>
              <a:t>Axes</a:t>
            </a:r>
            <a:r>
              <a:rPr lang="en-US" dirty="0"/>
              <a:t> class when created with the </a:t>
            </a:r>
            <a:r>
              <a:rPr lang="en-US" i="1" dirty="0"/>
              <a:t>projection</a:t>
            </a:r>
            <a:r>
              <a:rPr lang="en-US" dirty="0"/>
              <a:t> </a:t>
            </a:r>
            <a:r>
              <a:rPr lang="en-US" dirty="0" smtClean="0"/>
              <a:t>keyword</a:t>
            </a:r>
          </a:p>
        </p:txBody>
      </p:sp>
      <p:sp>
        <p:nvSpPr>
          <p:cNvPr id="11" name="Content Placeholder 4"/>
          <p:cNvSpPr>
            <a:spLocks noGrp="1"/>
          </p:cNvSpPr>
          <p:nvPr>
            <p:ph sz="half" idx="2"/>
          </p:nvPr>
        </p:nvSpPr>
        <p:spPr>
          <a:xfrm>
            <a:off x="1628776" y="3214848"/>
            <a:ext cx="9715500" cy="3343114"/>
          </a:xfrm>
          <a:solidFill>
            <a:schemeClr val="tx2">
              <a:lumMod val="75000"/>
            </a:schemeClr>
          </a:solidFill>
        </p:spPr>
        <p:txBody>
          <a:bodyPr>
            <a:noAutofit/>
          </a:bodyPr>
          <a:lstStyle/>
          <a:p>
            <a:pPr marL="0" indent="0">
              <a:buNone/>
            </a:pPr>
            <a:r>
              <a:rPr lang="en-US" i="1" dirty="0">
                <a:solidFill>
                  <a:schemeClr val="bg2"/>
                </a:solidFill>
              </a:rPr>
              <a:t># Set up a standard map for </a:t>
            </a:r>
            <a:r>
              <a:rPr lang="en-US" i="1" dirty="0" err="1">
                <a:solidFill>
                  <a:schemeClr val="bg2"/>
                </a:solidFill>
              </a:rPr>
              <a:t>latlon</a:t>
            </a:r>
            <a:r>
              <a:rPr lang="en-US" i="1" dirty="0">
                <a:solidFill>
                  <a:schemeClr val="bg2"/>
                </a:solidFill>
              </a:rPr>
              <a:t> data.</a:t>
            </a:r>
            <a:r>
              <a:rPr lang="en-US" dirty="0">
                <a:solidFill>
                  <a:schemeClr val="bg2"/>
                </a:solidFill>
              </a:rPr>
              <a:t> </a:t>
            </a:r>
            <a:endParaRPr lang="en-US" dirty="0" smtClean="0">
              <a:solidFill>
                <a:schemeClr val="bg2"/>
              </a:solidFill>
            </a:endParaRPr>
          </a:p>
          <a:p>
            <a:pPr marL="0" indent="0">
              <a:buNone/>
            </a:pPr>
            <a:r>
              <a:rPr lang="en-US" dirty="0" err="1" smtClean="0">
                <a:solidFill>
                  <a:schemeClr val="bg2"/>
                </a:solidFill>
              </a:rPr>
              <a:t>geo_axes</a:t>
            </a:r>
            <a:r>
              <a:rPr lang="en-US" dirty="0" smtClean="0">
                <a:solidFill>
                  <a:schemeClr val="bg2"/>
                </a:solidFill>
              </a:rPr>
              <a:t> </a:t>
            </a:r>
            <a:r>
              <a:rPr lang="en-US" dirty="0">
                <a:solidFill>
                  <a:schemeClr val="bg2"/>
                </a:solidFill>
              </a:rPr>
              <a:t>= </a:t>
            </a:r>
            <a:r>
              <a:rPr lang="en-US" dirty="0" err="1">
                <a:solidFill>
                  <a:schemeClr val="bg2"/>
                </a:solidFill>
              </a:rPr>
              <a:t>pyplot.axes</a:t>
            </a:r>
            <a:r>
              <a:rPr lang="en-US" dirty="0">
                <a:solidFill>
                  <a:schemeClr val="bg2"/>
                </a:solidFill>
              </a:rPr>
              <a:t>(projection=</a:t>
            </a:r>
            <a:r>
              <a:rPr lang="en-US" dirty="0" err="1">
                <a:solidFill>
                  <a:schemeClr val="bg2"/>
                </a:solidFill>
              </a:rPr>
              <a:t>cartopy.crs.PlateCarree</a:t>
            </a:r>
            <a:r>
              <a:rPr lang="en-US" dirty="0">
                <a:solidFill>
                  <a:schemeClr val="bg2"/>
                </a:solidFill>
              </a:rPr>
              <a:t>()) </a:t>
            </a:r>
            <a:endParaRPr lang="en-US" dirty="0" smtClean="0">
              <a:solidFill>
                <a:schemeClr val="bg2"/>
              </a:solidFill>
            </a:endParaRPr>
          </a:p>
          <a:p>
            <a:pPr marL="0" indent="0">
              <a:buNone/>
            </a:pPr>
            <a:r>
              <a:rPr lang="en-US" dirty="0" smtClean="0">
                <a:solidFill>
                  <a:schemeClr val="bg2"/>
                </a:solidFill>
              </a:rPr>
              <a:t># More complicated</a:t>
            </a:r>
          </a:p>
          <a:p>
            <a:pPr marL="0" indent="0">
              <a:buNone/>
            </a:pPr>
            <a:r>
              <a:rPr lang="en-US" dirty="0">
                <a:solidFill>
                  <a:schemeClr val="bg2"/>
                </a:solidFill>
              </a:rPr>
              <a:t>projection = </a:t>
            </a:r>
            <a:r>
              <a:rPr lang="en-US" dirty="0" err="1">
                <a:solidFill>
                  <a:schemeClr val="bg2"/>
                </a:solidFill>
              </a:rPr>
              <a:t>ccrs.PlateCarree</a:t>
            </a:r>
            <a:r>
              <a:rPr lang="en-US" dirty="0" smtClean="0">
                <a:solidFill>
                  <a:schemeClr val="bg2"/>
                </a:solidFill>
              </a:rPr>
              <a:t>()</a:t>
            </a:r>
          </a:p>
          <a:p>
            <a:pPr marL="0" indent="0">
              <a:buNone/>
            </a:pPr>
            <a:r>
              <a:rPr lang="en-US" dirty="0" err="1" smtClean="0">
                <a:solidFill>
                  <a:schemeClr val="bg2"/>
                </a:solidFill>
              </a:rPr>
              <a:t>axes_class</a:t>
            </a:r>
            <a:r>
              <a:rPr lang="en-US" dirty="0" smtClean="0">
                <a:solidFill>
                  <a:schemeClr val="bg2"/>
                </a:solidFill>
              </a:rPr>
              <a:t> </a:t>
            </a:r>
            <a:r>
              <a:rPr lang="en-US" dirty="0">
                <a:solidFill>
                  <a:schemeClr val="bg2"/>
                </a:solidFill>
              </a:rPr>
              <a:t>= (</a:t>
            </a:r>
            <a:r>
              <a:rPr lang="en-US" dirty="0" err="1">
                <a:solidFill>
                  <a:schemeClr val="bg2"/>
                </a:solidFill>
              </a:rPr>
              <a:t>GeoAxes</a:t>
            </a:r>
            <a:r>
              <a:rPr lang="en-US" dirty="0">
                <a:solidFill>
                  <a:schemeClr val="bg2"/>
                </a:solidFill>
              </a:rPr>
              <a:t>, </a:t>
            </a:r>
            <a:r>
              <a:rPr lang="en-US" dirty="0" err="1" smtClean="0">
                <a:solidFill>
                  <a:schemeClr val="bg2"/>
                </a:solidFill>
              </a:rPr>
              <a:t>dict</a:t>
            </a:r>
            <a:r>
              <a:rPr lang="en-US" dirty="0" smtClean="0">
                <a:solidFill>
                  <a:schemeClr val="bg2"/>
                </a:solidFill>
              </a:rPr>
              <a:t>(</a:t>
            </a:r>
            <a:r>
              <a:rPr lang="en-US" dirty="0" err="1" smtClean="0">
                <a:solidFill>
                  <a:schemeClr val="bg2"/>
                </a:solidFill>
              </a:rPr>
              <a:t>map_projection</a:t>
            </a:r>
            <a:r>
              <a:rPr lang="en-US" dirty="0" smtClean="0">
                <a:solidFill>
                  <a:schemeClr val="bg2"/>
                </a:solidFill>
              </a:rPr>
              <a:t>=projection))</a:t>
            </a:r>
            <a:br>
              <a:rPr lang="en-US" dirty="0" smtClean="0">
                <a:solidFill>
                  <a:schemeClr val="bg2"/>
                </a:solidFill>
              </a:rPr>
            </a:br>
            <a:r>
              <a:rPr lang="en-US" dirty="0" err="1" smtClean="0">
                <a:solidFill>
                  <a:schemeClr val="bg2"/>
                </a:solidFill>
              </a:rPr>
              <a:t>axgr</a:t>
            </a:r>
            <a:r>
              <a:rPr lang="en-US" dirty="0" smtClean="0">
                <a:solidFill>
                  <a:schemeClr val="bg2"/>
                </a:solidFill>
              </a:rPr>
              <a:t> </a:t>
            </a:r>
            <a:r>
              <a:rPr lang="en-US" dirty="0">
                <a:solidFill>
                  <a:schemeClr val="bg2"/>
                </a:solidFill>
              </a:rPr>
              <a:t>= </a:t>
            </a:r>
            <a:r>
              <a:rPr lang="en-US" dirty="0" err="1">
                <a:solidFill>
                  <a:schemeClr val="bg2"/>
                </a:solidFill>
              </a:rPr>
              <a:t>AxesGrid</a:t>
            </a:r>
            <a:r>
              <a:rPr lang="en-US" dirty="0">
                <a:solidFill>
                  <a:schemeClr val="bg2"/>
                </a:solidFill>
              </a:rPr>
              <a:t>(fig, </a:t>
            </a:r>
            <a:r>
              <a:rPr lang="en-US" dirty="0" smtClean="0">
                <a:solidFill>
                  <a:schemeClr val="bg2"/>
                </a:solidFill>
              </a:rPr>
              <a:t>111, </a:t>
            </a:r>
            <a:r>
              <a:rPr lang="en-US" dirty="0" err="1" smtClean="0">
                <a:solidFill>
                  <a:schemeClr val="bg2"/>
                </a:solidFill>
              </a:rPr>
              <a:t>axes_class</a:t>
            </a:r>
            <a:r>
              <a:rPr lang="en-US" dirty="0" smtClean="0">
                <a:solidFill>
                  <a:schemeClr val="bg2"/>
                </a:solidFill>
              </a:rPr>
              <a:t>=</a:t>
            </a:r>
            <a:r>
              <a:rPr lang="en-US" dirty="0" err="1" smtClean="0">
                <a:solidFill>
                  <a:schemeClr val="bg2"/>
                </a:solidFill>
              </a:rPr>
              <a:t>axes_class</a:t>
            </a:r>
            <a:r>
              <a:rPr lang="en-US" dirty="0" smtClean="0">
                <a:solidFill>
                  <a:schemeClr val="bg2"/>
                </a:solidFill>
              </a:rPr>
              <a:t>)</a:t>
            </a:r>
          </a:p>
        </p:txBody>
      </p:sp>
    </p:spTree>
    <p:extLst>
      <p:ext uri="{BB962C8B-B14F-4D97-AF65-F5344CB8AC3E}">
        <p14:creationId xmlns:p14="http://schemas.microsoft.com/office/powerpoint/2010/main" val="664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0353" y="2319850"/>
            <a:ext cx="3756052" cy="1129144"/>
          </a:xfrm>
        </p:spPr>
        <p:txBody>
          <a:bodyPr/>
          <a:lstStyle/>
          <a:p>
            <a:pPr marL="0" indent="0" algn="ctr">
              <a:buNone/>
            </a:pPr>
            <a:r>
              <a:rPr lang="en-US" dirty="0" smtClean="0"/>
              <a:t>specified in initial map instance</a:t>
            </a:r>
            <a:endParaRPr lang="en-US" dirty="0"/>
          </a:p>
        </p:txBody>
      </p:sp>
      <p:sp>
        <p:nvSpPr>
          <p:cNvPr id="4" name="TextBox 3"/>
          <p:cNvSpPr txBox="1"/>
          <p:nvPr/>
        </p:nvSpPr>
        <p:spPr>
          <a:xfrm>
            <a:off x="2519322" y="276709"/>
            <a:ext cx="3518116" cy="584775"/>
          </a:xfrm>
          <a:prstGeom prst="rect">
            <a:avLst/>
          </a:prstGeom>
          <a:noFill/>
        </p:spPr>
        <p:txBody>
          <a:bodyPr wrap="square" rtlCol="0">
            <a:spAutoFit/>
          </a:bodyPr>
          <a:lstStyle/>
          <a:p>
            <a:pPr algn="ctr"/>
            <a:r>
              <a:rPr lang="en-US" sz="3200" dirty="0" err="1" smtClean="0"/>
              <a:t>Basemap</a:t>
            </a:r>
            <a:endParaRPr lang="en-US" sz="3200" dirty="0"/>
          </a:p>
        </p:txBody>
      </p:sp>
      <p:sp>
        <p:nvSpPr>
          <p:cNvPr id="5" name="TextBox 4"/>
          <p:cNvSpPr txBox="1"/>
          <p:nvPr/>
        </p:nvSpPr>
        <p:spPr>
          <a:xfrm>
            <a:off x="7028186" y="276708"/>
            <a:ext cx="3518116" cy="584775"/>
          </a:xfrm>
          <a:prstGeom prst="rect">
            <a:avLst/>
          </a:prstGeom>
          <a:noFill/>
        </p:spPr>
        <p:txBody>
          <a:bodyPr wrap="square" rtlCol="0">
            <a:spAutoFit/>
          </a:bodyPr>
          <a:lstStyle/>
          <a:p>
            <a:pPr algn="ctr"/>
            <a:r>
              <a:rPr lang="en-US" sz="3200" dirty="0" smtClean="0"/>
              <a:t>Cartopy</a:t>
            </a:r>
            <a:endParaRPr lang="en-US" sz="3200" dirty="0"/>
          </a:p>
        </p:txBody>
      </p:sp>
      <p:sp>
        <p:nvSpPr>
          <p:cNvPr id="6" name="Content Placeholder 2"/>
          <p:cNvSpPr txBox="1">
            <a:spLocks/>
          </p:cNvSpPr>
          <p:nvPr/>
        </p:nvSpPr>
        <p:spPr>
          <a:xfrm>
            <a:off x="522328" y="2319850"/>
            <a:ext cx="3756052" cy="6889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 </a:t>
            </a:r>
            <a:r>
              <a:rPr lang="en-US" dirty="0" smtClean="0"/>
              <a:t>Projection</a:t>
            </a:r>
            <a:endParaRPr lang="en-US" dirty="0"/>
          </a:p>
        </p:txBody>
      </p:sp>
      <p:cxnSp>
        <p:nvCxnSpPr>
          <p:cNvPr id="8" name="Straight Connector 7"/>
          <p:cNvCxnSpPr/>
          <p:nvPr/>
        </p:nvCxnSpPr>
        <p:spPr>
          <a:xfrm flipH="1">
            <a:off x="2045776" y="1257595"/>
            <a:ext cx="1" cy="4631761"/>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201173" y="861484"/>
            <a:ext cx="215441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10038" y="861484"/>
            <a:ext cx="215441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6909218" y="2319850"/>
            <a:ext cx="3756052" cy="112914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Coordinate reference system, </a:t>
            </a:r>
            <a:r>
              <a:rPr lang="en-US" dirty="0" err="1" smtClean="0"/>
              <a:t>crs</a:t>
            </a:r>
            <a:r>
              <a:rPr lang="en-US" dirty="0" smtClean="0"/>
              <a:t>, parent class</a:t>
            </a:r>
          </a:p>
          <a:p>
            <a:pPr marL="0" indent="0" algn="ctr">
              <a:buFont typeface="Arial" panose="020B0604020202020204" pitchFamily="34" charset="0"/>
              <a:buNone/>
            </a:pPr>
            <a:r>
              <a:rPr lang="en-US" dirty="0" smtClean="0"/>
              <a:t> ‘core of Cartopy’</a:t>
            </a:r>
            <a:endParaRPr lang="en-US" dirty="0"/>
          </a:p>
        </p:txBody>
      </p:sp>
      <p:sp>
        <p:nvSpPr>
          <p:cNvPr id="13" name="Content Placeholder 2"/>
          <p:cNvSpPr txBox="1">
            <a:spLocks/>
          </p:cNvSpPr>
          <p:nvPr/>
        </p:nvSpPr>
        <p:spPr>
          <a:xfrm>
            <a:off x="907202" y="1410824"/>
            <a:ext cx="1030086" cy="6889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t>Create</a:t>
            </a:r>
            <a:endParaRPr lang="en-US" dirty="0"/>
          </a:p>
        </p:txBody>
      </p:sp>
      <p:sp>
        <p:nvSpPr>
          <p:cNvPr id="16" name="Content Placeholder 2"/>
          <p:cNvSpPr txBox="1">
            <a:spLocks/>
          </p:cNvSpPr>
          <p:nvPr/>
        </p:nvSpPr>
        <p:spPr>
          <a:xfrm>
            <a:off x="2400353" y="1410824"/>
            <a:ext cx="3756052" cy="11291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map instance</a:t>
            </a:r>
            <a:endParaRPr lang="en-US" dirty="0"/>
          </a:p>
        </p:txBody>
      </p:sp>
      <p:sp>
        <p:nvSpPr>
          <p:cNvPr id="17" name="Content Placeholder 2"/>
          <p:cNvSpPr txBox="1">
            <a:spLocks/>
          </p:cNvSpPr>
          <p:nvPr/>
        </p:nvSpPr>
        <p:spPr>
          <a:xfrm>
            <a:off x="6909218" y="1410824"/>
            <a:ext cx="3756052" cy="11291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mtClean="0"/>
              <a:t>matplotlib</a:t>
            </a:r>
            <a:r>
              <a:rPr lang="en-US" dirty="0" smtClean="0"/>
              <a:t> plot instance</a:t>
            </a:r>
            <a:endParaRPr lang="en-US" dirty="0"/>
          </a:p>
        </p:txBody>
      </p:sp>
      <p:sp>
        <p:nvSpPr>
          <p:cNvPr id="18" name="Content Placeholder 2"/>
          <p:cNvSpPr txBox="1">
            <a:spLocks/>
          </p:cNvSpPr>
          <p:nvPr/>
        </p:nvSpPr>
        <p:spPr>
          <a:xfrm>
            <a:off x="641296" y="5090390"/>
            <a:ext cx="3756052" cy="6889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t> </a:t>
            </a:r>
            <a:r>
              <a:rPr lang="en-US" smtClean="0"/>
              <a:t>Features</a:t>
            </a:r>
            <a:endParaRPr lang="en-US" dirty="0"/>
          </a:p>
        </p:txBody>
      </p:sp>
      <p:sp>
        <p:nvSpPr>
          <p:cNvPr id="19" name="Content Placeholder 2"/>
          <p:cNvSpPr txBox="1">
            <a:spLocks/>
          </p:cNvSpPr>
          <p:nvPr/>
        </p:nvSpPr>
        <p:spPr>
          <a:xfrm>
            <a:off x="2400353" y="5076114"/>
            <a:ext cx="3756052" cy="6889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spcBef>
                <a:spcPts val="0"/>
              </a:spcBef>
              <a:buSzTx/>
              <a:buNone/>
              <a:defRPr/>
            </a:pPr>
            <a:r>
              <a:rPr lang="en-US" dirty="0" err="1"/>
              <a:t>m.drawcoastlines</a:t>
            </a:r>
            <a:r>
              <a:rPr lang="en-US" dirty="0"/>
              <a:t>()</a:t>
            </a:r>
            <a:endParaRPr lang="en-US" dirty="0">
              <a:solidFill>
                <a:schemeClr val="bg2"/>
              </a:solidFill>
            </a:endParaRPr>
          </a:p>
        </p:txBody>
      </p:sp>
      <p:sp>
        <p:nvSpPr>
          <p:cNvPr id="20" name="Content Placeholder 2"/>
          <p:cNvSpPr txBox="1">
            <a:spLocks/>
          </p:cNvSpPr>
          <p:nvPr/>
        </p:nvSpPr>
        <p:spPr>
          <a:xfrm>
            <a:off x="6909218" y="5076114"/>
            <a:ext cx="3756052" cy="6889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spcBef>
                <a:spcPts val="0"/>
              </a:spcBef>
              <a:buSzTx/>
              <a:buNone/>
              <a:defRPr/>
            </a:pPr>
            <a:r>
              <a:rPr lang="en-US" smtClean="0"/>
              <a:t>ax.coastlines</a:t>
            </a:r>
            <a:r>
              <a:rPr lang="en-US" dirty="0" smtClean="0"/>
              <a:t>()</a:t>
            </a:r>
            <a:endParaRPr lang="en-US" dirty="0">
              <a:solidFill>
                <a:schemeClr val="bg2"/>
              </a:solidFill>
            </a:endParaRPr>
          </a:p>
        </p:txBody>
      </p:sp>
      <p:sp>
        <p:nvSpPr>
          <p:cNvPr id="21" name="Content Placeholder 2"/>
          <p:cNvSpPr txBox="1">
            <a:spLocks/>
          </p:cNvSpPr>
          <p:nvPr/>
        </p:nvSpPr>
        <p:spPr>
          <a:xfrm>
            <a:off x="907202" y="3836910"/>
            <a:ext cx="3756052" cy="6889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t> </a:t>
            </a:r>
            <a:r>
              <a:rPr lang="en-US" smtClean="0"/>
              <a:t>Grids</a:t>
            </a:r>
            <a:endParaRPr lang="en-US" dirty="0"/>
          </a:p>
        </p:txBody>
      </p:sp>
      <p:sp>
        <p:nvSpPr>
          <p:cNvPr id="22" name="Content Placeholder 2"/>
          <p:cNvSpPr txBox="1">
            <a:spLocks/>
          </p:cNvSpPr>
          <p:nvPr/>
        </p:nvSpPr>
        <p:spPr>
          <a:xfrm>
            <a:off x="2560139" y="3697982"/>
            <a:ext cx="3674417" cy="11291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err="1"/>
              <a:t>px,py</a:t>
            </a:r>
            <a:r>
              <a:rPr lang="en-US" dirty="0"/>
              <a:t> = </a:t>
            </a:r>
            <a:r>
              <a:rPr lang="en-US" dirty="0" err="1"/>
              <a:t>np.meshgrid</a:t>
            </a:r>
            <a:r>
              <a:rPr lang="en-US" dirty="0"/>
              <a:t>(</a:t>
            </a:r>
            <a:r>
              <a:rPr lang="en-US" dirty="0" err="1"/>
              <a:t>lons</a:t>
            </a:r>
            <a:r>
              <a:rPr lang="en-US" dirty="0"/>
              <a:t>, </a:t>
            </a:r>
            <a:r>
              <a:rPr lang="en-US" dirty="0" err="1"/>
              <a:t>lats</a:t>
            </a:r>
            <a:r>
              <a:rPr lang="en-US" dirty="0" smtClean="0"/>
              <a:t>)</a:t>
            </a:r>
          </a:p>
          <a:p>
            <a:pPr marL="0" indent="0" algn="ctr">
              <a:buNone/>
            </a:pPr>
            <a:r>
              <a:rPr lang="mr-IN" dirty="0" err="1"/>
              <a:t>x,y</a:t>
            </a:r>
            <a:r>
              <a:rPr lang="mr-IN" dirty="0"/>
              <a:t> = </a:t>
            </a:r>
            <a:r>
              <a:rPr lang="mr-IN" dirty="0" err="1"/>
              <a:t>m</a:t>
            </a:r>
            <a:r>
              <a:rPr lang="mr-IN" dirty="0"/>
              <a:t>(</a:t>
            </a:r>
            <a:r>
              <a:rPr lang="mr-IN" dirty="0" err="1"/>
              <a:t>px</a:t>
            </a:r>
            <a:r>
              <a:rPr lang="mr-IN" dirty="0"/>
              <a:t>, </a:t>
            </a:r>
            <a:r>
              <a:rPr lang="mr-IN" dirty="0" err="1"/>
              <a:t>py</a:t>
            </a:r>
            <a:r>
              <a:rPr lang="mr-IN" dirty="0"/>
              <a:t>)</a:t>
            </a:r>
            <a:endParaRPr lang="en-US" dirty="0"/>
          </a:p>
        </p:txBody>
      </p:sp>
      <p:sp>
        <p:nvSpPr>
          <p:cNvPr id="23" name="Content Placeholder 2"/>
          <p:cNvSpPr txBox="1">
            <a:spLocks/>
          </p:cNvSpPr>
          <p:nvPr/>
        </p:nvSpPr>
        <p:spPr>
          <a:xfrm>
            <a:off x="6960051" y="3697982"/>
            <a:ext cx="3674417" cy="11291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err="1" smtClean="0"/>
              <a:t>GeoAxes</a:t>
            </a:r>
            <a:endParaRPr lang="en-US" dirty="0" smtClean="0"/>
          </a:p>
          <a:p>
            <a:pPr marL="0" indent="0" algn="ctr">
              <a:buNone/>
            </a:pPr>
            <a:r>
              <a:rPr lang="en-US" dirty="0" smtClean="0"/>
              <a:t>Project, Transform</a:t>
            </a:r>
            <a:endParaRPr lang="en-US" dirty="0"/>
          </a:p>
        </p:txBody>
      </p:sp>
    </p:spTree>
    <p:extLst>
      <p:ext uri="{BB962C8B-B14F-4D97-AF65-F5344CB8AC3E}">
        <p14:creationId xmlns:p14="http://schemas.microsoft.com/office/powerpoint/2010/main" val="89309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70545"/>
            <a:ext cx="9905998" cy="1478570"/>
          </a:xfrm>
        </p:spPr>
        <p:txBody>
          <a:bodyPr/>
          <a:lstStyle/>
          <a:p>
            <a:endParaRPr lang="en-US" dirty="0"/>
          </a:p>
        </p:txBody>
      </p:sp>
      <p:sp>
        <p:nvSpPr>
          <p:cNvPr id="3" name="Content Placeholder 2"/>
          <p:cNvSpPr>
            <a:spLocks noGrp="1"/>
          </p:cNvSpPr>
          <p:nvPr>
            <p:ph idx="1"/>
          </p:nvPr>
        </p:nvSpPr>
        <p:spPr>
          <a:xfrm>
            <a:off x="1141412" y="2019596"/>
            <a:ext cx="9905999" cy="3541714"/>
          </a:xfrm>
        </p:spPr>
        <p:txBody>
          <a:bodyPr/>
          <a:lstStyle/>
          <a:p>
            <a:endParaRPr lang="en-US" dirty="0"/>
          </a:p>
        </p:txBody>
      </p:sp>
    </p:spTree>
    <p:extLst>
      <p:ext uri="{BB962C8B-B14F-4D97-AF65-F5344CB8AC3E}">
        <p14:creationId xmlns:p14="http://schemas.microsoft.com/office/powerpoint/2010/main" val="46840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Basemap</a:t>
            </a:r>
            <a:r>
              <a:rPr lang="en-US" dirty="0" smtClean="0"/>
              <a:t> is out, </a:t>
            </a:r>
            <a:r>
              <a:rPr lang="en-US" dirty="0" err="1" smtClean="0"/>
              <a:t>cartopy</a:t>
            </a:r>
            <a:r>
              <a:rPr lang="en-US" dirty="0" smtClean="0"/>
              <a:t> is in</a:t>
            </a:r>
            <a:endParaRPr lang="en-US" dirty="0"/>
          </a:p>
        </p:txBody>
      </p:sp>
      <p:sp>
        <p:nvSpPr>
          <p:cNvPr id="3" name="Content Placeholder 2"/>
          <p:cNvSpPr>
            <a:spLocks noGrp="1"/>
          </p:cNvSpPr>
          <p:nvPr>
            <p:ph idx="1"/>
          </p:nvPr>
        </p:nvSpPr>
        <p:spPr>
          <a:xfrm>
            <a:off x="1141412" y="2097088"/>
            <a:ext cx="9905999" cy="4326014"/>
          </a:xfrm>
        </p:spPr>
        <p:txBody>
          <a:bodyPr>
            <a:normAutofit/>
          </a:bodyPr>
          <a:lstStyle/>
          <a:p>
            <a:r>
              <a:rPr lang="en-US" sz="2800" dirty="0" err="1" smtClean="0"/>
              <a:t>Basemap</a:t>
            </a:r>
            <a:r>
              <a:rPr lang="en-US" sz="2800" dirty="0" smtClean="0"/>
              <a:t> is depreciated (2016 announcement)</a:t>
            </a:r>
          </a:p>
          <a:p>
            <a:pPr lvl="1"/>
            <a:r>
              <a:rPr lang="en-US" sz="2400" dirty="0" smtClean="0"/>
              <a:t>Its in the process of being replaced by newer </a:t>
            </a:r>
            <a:r>
              <a:rPr lang="en-US" sz="2400" dirty="0" smtClean="0">
                <a:sym typeface="Wingdings"/>
              </a:rPr>
              <a:t> Cartopy Project</a:t>
            </a:r>
          </a:p>
          <a:p>
            <a:pPr lvl="1"/>
            <a:r>
              <a:rPr lang="en-US" sz="2400" dirty="0" smtClean="0">
                <a:sym typeface="Wingdings"/>
              </a:rPr>
              <a:t>Still remains in the software </a:t>
            </a:r>
          </a:p>
          <a:p>
            <a:pPr lvl="1"/>
            <a:r>
              <a:rPr lang="en-US" sz="2400" dirty="0" smtClean="0">
                <a:sym typeface="Wingdings"/>
              </a:rPr>
              <a:t>Warnings for new or alternate practices </a:t>
            </a:r>
          </a:p>
          <a:p>
            <a:pPr lvl="1"/>
            <a:r>
              <a:rPr lang="en-US" sz="2400" dirty="0" smtClean="0">
                <a:sym typeface="Wingdings"/>
              </a:rPr>
              <a:t>Depreciations &gt; immediate removal </a:t>
            </a:r>
          </a:p>
          <a:p>
            <a:pPr lvl="2"/>
            <a:r>
              <a:rPr lang="en-US" sz="2200" dirty="0" smtClean="0">
                <a:sym typeface="Wingdings"/>
              </a:rPr>
              <a:t> time to adjust + upgrade </a:t>
            </a:r>
          </a:p>
        </p:txBody>
      </p:sp>
    </p:spTree>
    <p:extLst>
      <p:ext uri="{BB962C8B-B14F-4D97-AF65-F5344CB8AC3E}">
        <p14:creationId xmlns:p14="http://schemas.microsoft.com/office/powerpoint/2010/main" val="1098073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Basemap</a:t>
            </a:r>
            <a:r>
              <a:rPr lang="en-US" dirty="0" smtClean="0"/>
              <a:t> is out, </a:t>
            </a:r>
            <a:r>
              <a:rPr lang="en-US" dirty="0" err="1" smtClean="0"/>
              <a:t>cartopy</a:t>
            </a:r>
            <a:r>
              <a:rPr lang="en-US" dirty="0" smtClean="0"/>
              <a:t> is in</a:t>
            </a:r>
            <a:endParaRPr lang="en-US" dirty="0"/>
          </a:p>
        </p:txBody>
      </p:sp>
      <p:sp>
        <p:nvSpPr>
          <p:cNvPr id="3" name="Content Placeholder 2"/>
          <p:cNvSpPr>
            <a:spLocks noGrp="1"/>
          </p:cNvSpPr>
          <p:nvPr>
            <p:ph idx="1"/>
          </p:nvPr>
        </p:nvSpPr>
        <p:spPr>
          <a:xfrm>
            <a:off x="1141413" y="2097088"/>
            <a:ext cx="5638529" cy="3541714"/>
          </a:xfrm>
        </p:spPr>
        <p:txBody>
          <a:bodyPr/>
          <a:lstStyle/>
          <a:p>
            <a:r>
              <a:rPr lang="en-US" dirty="0"/>
              <a:t>‘When Python 2.7 is officially </a:t>
            </a:r>
            <a:r>
              <a:rPr lang="en-US" dirty="0" err="1"/>
              <a:t>EoL’ed</a:t>
            </a:r>
            <a:r>
              <a:rPr lang="en-US" dirty="0"/>
              <a:t> in 2020, a release of </a:t>
            </a:r>
            <a:r>
              <a:rPr lang="en-US" dirty="0" err="1"/>
              <a:t>Basemap</a:t>
            </a:r>
            <a:r>
              <a:rPr lang="en-US" dirty="0"/>
              <a:t> will be made and support from Ben Root will end’ </a:t>
            </a:r>
            <a:r>
              <a:rPr lang="mr-IN" dirty="0"/>
              <a:t>–</a:t>
            </a:r>
            <a:r>
              <a:rPr lang="en-US" dirty="0" err="1"/>
              <a:t>Matplotlib</a:t>
            </a:r>
            <a:r>
              <a:rPr lang="en-US" dirty="0"/>
              <a:t> </a:t>
            </a:r>
            <a:r>
              <a:rPr lang="en-US" dirty="0" err="1"/>
              <a:t>Basemap</a:t>
            </a:r>
            <a:r>
              <a:rPr lang="en-US" dirty="0"/>
              <a:t> </a:t>
            </a:r>
            <a:r>
              <a:rPr lang="en-US" dirty="0" smtClean="0"/>
              <a:t>Webpage</a:t>
            </a:r>
            <a:endParaRPr lang="en-US" dirty="0"/>
          </a:p>
        </p:txBody>
      </p:sp>
      <p:pic>
        <p:nvPicPr>
          <p:cNvPr id="4" name="Picture 3"/>
          <p:cNvPicPr>
            <a:picLocks noChangeAspect="1"/>
          </p:cNvPicPr>
          <p:nvPr/>
        </p:nvPicPr>
        <p:blipFill>
          <a:blip r:embed="rId2"/>
          <a:stretch>
            <a:fillRect/>
          </a:stretch>
        </p:blipFill>
        <p:spPr>
          <a:xfrm>
            <a:off x="6999074" y="2267724"/>
            <a:ext cx="3829205" cy="2772344"/>
          </a:xfrm>
          <a:prstGeom prst="rect">
            <a:avLst/>
          </a:prstGeom>
        </p:spPr>
      </p:pic>
    </p:spTree>
    <p:extLst>
      <p:ext uri="{BB962C8B-B14F-4D97-AF65-F5344CB8AC3E}">
        <p14:creationId xmlns:p14="http://schemas.microsoft.com/office/powerpoint/2010/main" val="54790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9322" y="276709"/>
            <a:ext cx="3518116" cy="584775"/>
          </a:xfrm>
          <a:prstGeom prst="rect">
            <a:avLst/>
          </a:prstGeom>
          <a:noFill/>
        </p:spPr>
        <p:txBody>
          <a:bodyPr wrap="square" rtlCol="0">
            <a:spAutoFit/>
          </a:bodyPr>
          <a:lstStyle/>
          <a:p>
            <a:pPr algn="ctr"/>
            <a:r>
              <a:rPr lang="en-US" sz="3200" dirty="0" err="1" smtClean="0"/>
              <a:t>Basemap</a:t>
            </a:r>
            <a:endParaRPr lang="en-US" sz="3200" dirty="0"/>
          </a:p>
        </p:txBody>
      </p:sp>
      <p:sp>
        <p:nvSpPr>
          <p:cNvPr id="5" name="TextBox 4"/>
          <p:cNvSpPr txBox="1"/>
          <p:nvPr/>
        </p:nvSpPr>
        <p:spPr>
          <a:xfrm>
            <a:off x="7028186" y="276708"/>
            <a:ext cx="3518116" cy="584775"/>
          </a:xfrm>
          <a:prstGeom prst="rect">
            <a:avLst/>
          </a:prstGeom>
          <a:noFill/>
        </p:spPr>
        <p:txBody>
          <a:bodyPr wrap="square" rtlCol="0">
            <a:spAutoFit/>
          </a:bodyPr>
          <a:lstStyle/>
          <a:p>
            <a:pPr algn="ctr"/>
            <a:r>
              <a:rPr lang="en-US" sz="3200" dirty="0" smtClean="0"/>
              <a:t>Cartopy</a:t>
            </a:r>
            <a:endParaRPr lang="en-US" sz="3200" dirty="0"/>
          </a:p>
        </p:txBody>
      </p:sp>
      <p:cxnSp>
        <p:nvCxnSpPr>
          <p:cNvPr id="8" name="Straight Connector 7"/>
          <p:cNvCxnSpPr/>
          <p:nvPr/>
        </p:nvCxnSpPr>
        <p:spPr>
          <a:xfrm flipH="1">
            <a:off x="2045776" y="1257595"/>
            <a:ext cx="1" cy="4631761"/>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201173" y="861484"/>
            <a:ext cx="215441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10038" y="861484"/>
            <a:ext cx="215441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p:cNvSpPr txBox="1">
            <a:spLocks/>
          </p:cNvSpPr>
          <p:nvPr/>
        </p:nvSpPr>
        <p:spPr>
          <a:xfrm>
            <a:off x="907202" y="1410824"/>
            <a:ext cx="1030086" cy="6889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t>Create</a:t>
            </a:r>
            <a:endParaRPr lang="en-US" dirty="0"/>
          </a:p>
        </p:txBody>
      </p:sp>
      <p:sp>
        <p:nvSpPr>
          <p:cNvPr id="16" name="Content Placeholder 2"/>
          <p:cNvSpPr txBox="1">
            <a:spLocks/>
          </p:cNvSpPr>
          <p:nvPr/>
        </p:nvSpPr>
        <p:spPr>
          <a:xfrm>
            <a:off x="2400353" y="1410824"/>
            <a:ext cx="3756052" cy="11291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map instance</a:t>
            </a:r>
            <a:endParaRPr lang="en-US" dirty="0"/>
          </a:p>
        </p:txBody>
      </p:sp>
      <p:sp>
        <p:nvSpPr>
          <p:cNvPr id="17" name="Content Placeholder 2"/>
          <p:cNvSpPr txBox="1">
            <a:spLocks/>
          </p:cNvSpPr>
          <p:nvPr/>
        </p:nvSpPr>
        <p:spPr>
          <a:xfrm>
            <a:off x="6909218" y="1410824"/>
            <a:ext cx="3756052" cy="11291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mtClean="0"/>
              <a:t>matplotlib</a:t>
            </a:r>
            <a:r>
              <a:rPr lang="en-US" dirty="0" smtClean="0"/>
              <a:t> plot instance</a:t>
            </a:r>
            <a:endParaRPr lang="en-US" dirty="0"/>
          </a:p>
        </p:txBody>
      </p:sp>
      <p:sp>
        <p:nvSpPr>
          <p:cNvPr id="18" name="Content Placeholder 4"/>
          <p:cNvSpPr>
            <a:spLocks noGrp="1"/>
          </p:cNvSpPr>
          <p:nvPr>
            <p:ph sz="half" idx="4294967295"/>
          </p:nvPr>
        </p:nvSpPr>
        <p:spPr>
          <a:xfrm>
            <a:off x="3113275" y="2219831"/>
            <a:ext cx="2330208" cy="640273"/>
          </a:xfrm>
          <a:prstGeom prst="rect">
            <a:avLst/>
          </a:prstGeom>
          <a:solidFill>
            <a:schemeClr val="tx2">
              <a:lumMod val="75000"/>
            </a:schemeClr>
          </a:solidFill>
        </p:spPr>
        <p:txBody>
          <a:bodyPr>
            <a:noAutofit/>
          </a:bodyPr>
          <a:lstStyle/>
          <a:p>
            <a:pPr marL="0" indent="0">
              <a:buNone/>
            </a:pPr>
            <a:r>
              <a:rPr lang="en-US" dirty="0">
                <a:solidFill>
                  <a:schemeClr val="bg2"/>
                </a:solidFill>
              </a:rPr>
              <a:t>m = </a:t>
            </a:r>
            <a:r>
              <a:rPr lang="en-US" dirty="0" err="1" smtClean="0">
                <a:solidFill>
                  <a:schemeClr val="bg2"/>
                </a:solidFill>
              </a:rPr>
              <a:t>Basemap</a:t>
            </a:r>
            <a:r>
              <a:rPr lang="en-US" dirty="0" smtClean="0">
                <a:solidFill>
                  <a:schemeClr val="bg2"/>
                </a:solidFill>
              </a:rPr>
              <a:t>()</a:t>
            </a:r>
            <a:endParaRPr lang="en-US" dirty="0">
              <a:solidFill>
                <a:schemeClr val="bg2"/>
              </a:solidFill>
            </a:endParaRPr>
          </a:p>
        </p:txBody>
      </p:sp>
      <p:sp>
        <p:nvSpPr>
          <p:cNvPr id="19" name="Content Placeholder 4"/>
          <p:cNvSpPr>
            <a:spLocks noGrp="1"/>
          </p:cNvSpPr>
          <p:nvPr>
            <p:ph sz="half" idx="4294967295"/>
          </p:nvPr>
        </p:nvSpPr>
        <p:spPr>
          <a:xfrm>
            <a:off x="7710038" y="2219831"/>
            <a:ext cx="2330208" cy="640273"/>
          </a:xfrm>
          <a:prstGeom prst="rect">
            <a:avLst/>
          </a:prstGeom>
          <a:solidFill>
            <a:schemeClr val="tx2">
              <a:lumMod val="75000"/>
            </a:schemeClr>
          </a:solidFill>
        </p:spPr>
        <p:txBody>
          <a:bodyPr>
            <a:noAutofit/>
          </a:bodyPr>
          <a:lstStyle/>
          <a:p>
            <a:pPr marL="0" indent="0">
              <a:buNone/>
            </a:pPr>
            <a:r>
              <a:rPr lang="en-US" dirty="0" err="1" smtClean="0">
                <a:solidFill>
                  <a:schemeClr val="bg2"/>
                </a:solidFill>
              </a:rPr>
              <a:t>plt.axes</a:t>
            </a:r>
            <a:r>
              <a:rPr lang="en-US" dirty="0" smtClean="0">
                <a:solidFill>
                  <a:schemeClr val="bg2"/>
                </a:solidFill>
              </a:rPr>
              <a:t>()</a:t>
            </a:r>
            <a:endParaRPr lang="en-US" dirty="0">
              <a:solidFill>
                <a:schemeClr val="bg2"/>
              </a:solidFill>
            </a:endParaRPr>
          </a:p>
        </p:txBody>
      </p:sp>
    </p:spTree>
    <p:extLst>
      <p:ext uri="{BB962C8B-B14F-4D97-AF65-F5344CB8AC3E}">
        <p14:creationId xmlns:p14="http://schemas.microsoft.com/office/powerpoint/2010/main" val="118873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6130"/>
            <a:ext cx="9905998" cy="1478570"/>
          </a:xfrm>
        </p:spPr>
        <p:txBody>
          <a:bodyPr/>
          <a:lstStyle/>
          <a:p>
            <a:r>
              <a:rPr lang="en-US" dirty="0"/>
              <a:t>The earth is not flat: Maps need projections</a:t>
            </a:r>
          </a:p>
        </p:txBody>
      </p:sp>
      <p:sp>
        <p:nvSpPr>
          <p:cNvPr id="6" name="TextBox 5"/>
          <p:cNvSpPr txBox="1"/>
          <p:nvPr/>
        </p:nvSpPr>
        <p:spPr>
          <a:xfrm>
            <a:off x="398200" y="1436561"/>
            <a:ext cx="3518116" cy="584775"/>
          </a:xfrm>
          <a:prstGeom prst="rect">
            <a:avLst/>
          </a:prstGeom>
          <a:noFill/>
        </p:spPr>
        <p:txBody>
          <a:bodyPr wrap="square" rtlCol="0">
            <a:spAutoFit/>
          </a:bodyPr>
          <a:lstStyle/>
          <a:p>
            <a:pPr algn="ctr"/>
            <a:r>
              <a:rPr lang="en-US" sz="3200" smtClean="0"/>
              <a:t>Basemap</a:t>
            </a:r>
            <a:endParaRPr lang="en-US" sz="3200" dirty="0"/>
          </a:p>
        </p:txBody>
      </p:sp>
      <p:sp>
        <p:nvSpPr>
          <p:cNvPr id="9" name="Content Placeholder 4"/>
          <p:cNvSpPr>
            <a:spLocks noGrp="1"/>
          </p:cNvSpPr>
          <p:nvPr>
            <p:ph sz="half" idx="2"/>
          </p:nvPr>
        </p:nvSpPr>
        <p:spPr>
          <a:xfrm>
            <a:off x="1327392" y="2071160"/>
            <a:ext cx="6700729" cy="2121214"/>
          </a:xfrm>
        </p:spPr>
        <p:txBody>
          <a:bodyPr>
            <a:normAutofit lnSpcReduction="10000"/>
          </a:bodyPr>
          <a:lstStyle/>
          <a:p>
            <a:r>
              <a:rPr lang="en-US" dirty="0" smtClean="0"/>
              <a:t>Initial map instance</a:t>
            </a:r>
          </a:p>
          <a:p>
            <a:r>
              <a:rPr lang="en-US" dirty="0" smtClean="0"/>
              <a:t>24 projections</a:t>
            </a:r>
          </a:p>
          <a:p>
            <a:r>
              <a:rPr lang="en-US" dirty="0" smtClean="0"/>
              <a:t>Need portion of Earth’s surface</a:t>
            </a:r>
          </a:p>
          <a:p>
            <a:r>
              <a:rPr lang="en-US" dirty="0" smtClean="0"/>
              <a:t>‘Keys’ representing short name of projection</a:t>
            </a:r>
          </a:p>
        </p:txBody>
      </p:sp>
      <p:sp>
        <p:nvSpPr>
          <p:cNvPr id="11" name="Content Placeholder 4"/>
          <p:cNvSpPr>
            <a:spLocks noGrp="1"/>
          </p:cNvSpPr>
          <p:nvPr>
            <p:ph sz="half" idx="2"/>
          </p:nvPr>
        </p:nvSpPr>
        <p:spPr>
          <a:xfrm>
            <a:off x="2768734" y="4691144"/>
            <a:ext cx="7097083" cy="1275095"/>
          </a:xfrm>
          <a:solidFill>
            <a:schemeClr val="tx2">
              <a:lumMod val="75000"/>
            </a:schemeClr>
          </a:solidFill>
        </p:spPr>
        <p:txBody>
          <a:bodyPr>
            <a:noAutofit/>
          </a:bodyPr>
          <a:lstStyle/>
          <a:p>
            <a:pPr marL="0" indent="0">
              <a:buNone/>
            </a:pPr>
            <a:r>
              <a:rPr lang="en-US" dirty="0">
                <a:solidFill>
                  <a:schemeClr val="bg2"/>
                </a:solidFill>
              </a:rPr>
              <a:t>m = </a:t>
            </a:r>
            <a:r>
              <a:rPr lang="en-US" dirty="0" err="1" smtClean="0">
                <a:solidFill>
                  <a:schemeClr val="bg2"/>
                </a:solidFill>
              </a:rPr>
              <a:t>Basemap</a:t>
            </a:r>
            <a:r>
              <a:rPr lang="en-US" dirty="0" smtClean="0">
                <a:solidFill>
                  <a:schemeClr val="bg2"/>
                </a:solidFill>
              </a:rPr>
              <a:t>(width=120,height=900, </a:t>
            </a:r>
            <a:r>
              <a:rPr lang="en-US" b="1" dirty="0" smtClean="0">
                <a:solidFill>
                  <a:schemeClr val="bg2"/>
                </a:solidFill>
              </a:rPr>
              <a:t>projection</a:t>
            </a:r>
            <a:r>
              <a:rPr lang="en-US" b="1" dirty="0">
                <a:solidFill>
                  <a:schemeClr val="bg2"/>
                </a:solidFill>
              </a:rPr>
              <a:t>='</a:t>
            </a:r>
            <a:r>
              <a:rPr lang="en-US" b="1" dirty="0" err="1">
                <a:solidFill>
                  <a:schemeClr val="bg2"/>
                </a:solidFill>
              </a:rPr>
              <a:t>lcc</a:t>
            </a:r>
            <a:r>
              <a:rPr lang="en-US" b="1" dirty="0">
                <a:solidFill>
                  <a:schemeClr val="bg2"/>
                </a:solidFill>
              </a:rPr>
              <a:t>'</a:t>
            </a:r>
            <a:r>
              <a:rPr lang="en-US" dirty="0">
                <a:solidFill>
                  <a:schemeClr val="bg2"/>
                </a:solidFill>
              </a:rPr>
              <a:t>, resolution='c',lat_1=45.,lat_2=55,lat_0=50,lon_0=-107.)</a:t>
            </a:r>
            <a:endParaRPr lang="en-US" dirty="0">
              <a:solidFill>
                <a:schemeClr val="bg2"/>
              </a:solidFill>
            </a:endParaRPr>
          </a:p>
        </p:txBody>
      </p:sp>
    </p:spTree>
    <p:extLst>
      <p:ext uri="{BB962C8B-B14F-4D97-AF65-F5344CB8AC3E}">
        <p14:creationId xmlns:p14="http://schemas.microsoft.com/office/powerpoint/2010/main" val="198700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6130"/>
            <a:ext cx="9905998" cy="1478570"/>
          </a:xfrm>
        </p:spPr>
        <p:txBody>
          <a:bodyPr/>
          <a:lstStyle/>
          <a:p>
            <a:r>
              <a:rPr lang="en-US" dirty="0"/>
              <a:t>The earth is not flat: Maps need projections</a:t>
            </a:r>
          </a:p>
        </p:txBody>
      </p:sp>
      <p:sp>
        <p:nvSpPr>
          <p:cNvPr id="6" name="TextBox 5"/>
          <p:cNvSpPr txBox="1"/>
          <p:nvPr/>
        </p:nvSpPr>
        <p:spPr>
          <a:xfrm>
            <a:off x="398200" y="1436561"/>
            <a:ext cx="3518116" cy="584775"/>
          </a:xfrm>
          <a:prstGeom prst="rect">
            <a:avLst/>
          </a:prstGeom>
          <a:noFill/>
        </p:spPr>
        <p:txBody>
          <a:bodyPr wrap="square" rtlCol="0">
            <a:spAutoFit/>
          </a:bodyPr>
          <a:lstStyle/>
          <a:p>
            <a:pPr algn="ctr"/>
            <a:r>
              <a:rPr lang="en-US" sz="3200" dirty="0" smtClean="0"/>
              <a:t>Cartopy</a:t>
            </a:r>
            <a:endParaRPr lang="en-US" sz="3200" dirty="0"/>
          </a:p>
        </p:txBody>
      </p:sp>
      <p:sp>
        <p:nvSpPr>
          <p:cNvPr id="9" name="Content Placeholder 4"/>
          <p:cNvSpPr>
            <a:spLocks noGrp="1"/>
          </p:cNvSpPr>
          <p:nvPr>
            <p:ph sz="half" idx="2"/>
          </p:nvPr>
        </p:nvSpPr>
        <p:spPr>
          <a:xfrm>
            <a:off x="1327392" y="2071160"/>
            <a:ext cx="8002588" cy="2121214"/>
          </a:xfrm>
        </p:spPr>
        <p:txBody>
          <a:bodyPr>
            <a:noAutofit/>
          </a:bodyPr>
          <a:lstStyle/>
          <a:p>
            <a:r>
              <a:rPr lang="en-US" dirty="0" smtClean="0"/>
              <a:t>Coordinate reference system, </a:t>
            </a:r>
            <a:r>
              <a:rPr lang="en-US" dirty="0" err="1" smtClean="0"/>
              <a:t>crs</a:t>
            </a:r>
            <a:r>
              <a:rPr lang="en-US" dirty="0" smtClean="0"/>
              <a:t> </a:t>
            </a:r>
            <a:r>
              <a:rPr lang="en-US" dirty="0" smtClean="0">
                <a:sym typeface="Wingdings"/>
              </a:rPr>
              <a:t> ‘</a:t>
            </a:r>
            <a:r>
              <a:rPr lang="en-US" dirty="0"/>
              <a:t>very core of </a:t>
            </a:r>
            <a:r>
              <a:rPr lang="en-US" dirty="0" err="1" smtClean="0"/>
              <a:t>cartopy</a:t>
            </a:r>
            <a:r>
              <a:rPr lang="en-US" dirty="0" smtClean="0"/>
              <a:t>’</a:t>
            </a:r>
          </a:p>
          <a:p>
            <a:pPr lvl="1"/>
            <a:r>
              <a:rPr lang="en-US" sz="1800" dirty="0" smtClean="0"/>
              <a:t>Parent class</a:t>
            </a:r>
          </a:p>
          <a:p>
            <a:pPr lvl="1"/>
            <a:r>
              <a:rPr lang="en-US" sz="1800" dirty="0" smtClean="0"/>
              <a:t>Same interface for all projections</a:t>
            </a:r>
          </a:p>
          <a:p>
            <a:r>
              <a:rPr lang="en-US" dirty="0" smtClean="0"/>
              <a:t>25 projections</a:t>
            </a:r>
          </a:p>
          <a:p>
            <a:r>
              <a:rPr lang="en-US" dirty="0" smtClean="0"/>
              <a:t>Part of </a:t>
            </a:r>
            <a:r>
              <a:rPr lang="en-US" dirty="0" err="1" smtClean="0"/>
              <a:t>matplotlib</a:t>
            </a:r>
            <a:r>
              <a:rPr lang="en-US" dirty="0" smtClean="0"/>
              <a:t> plot instance</a:t>
            </a:r>
          </a:p>
        </p:txBody>
      </p:sp>
      <p:sp>
        <p:nvSpPr>
          <p:cNvPr id="11" name="Content Placeholder 4"/>
          <p:cNvSpPr>
            <a:spLocks noGrp="1"/>
          </p:cNvSpPr>
          <p:nvPr>
            <p:ph sz="half" idx="2"/>
          </p:nvPr>
        </p:nvSpPr>
        <p:spPr>
          <a:xfrm>
            <a:off x="2892720" y="4768635"/>
            <a:ext cx="7097083" cy="1275095"/>
          </a:xfrm>
          <a:solidFill>
            <a:schemeClr val="tx2">
              <a:lumMod val="75000"/>
            </a:schemeClr>
          </a:solidFill>
        </p:spPr>
        <p:txBody>
          <a:bodyPr>
            <a:noAutofit/>
          </a:bodyPr>
          <a:lstStyle/>
          <a:p>
            <a:pPr marL="0" indent="0">
              <a:buNone/>
            </a:pPr>
            <a:r>
              <a:rPr lang="en-US" dirty="0" err="1">
                <a:solidFill>
                  <a:schemeClr val="bg2"/>
                </a:solidFill>
              </a:rPr>
              <a:t>plt.figure</a:t>
            </a:r>
            <a:r>
              <a:rPr lang="en-US" dirty="0">
                <a:solidFill>
                  <a:schemeClr val="bg2"/>
                </a:solidFill>
              </a:rPr>
              <a:t>(</a:t>
            </a:r>
            <a:r>
              <a:rPr lang="en-US" dirty="0" err="1">
                <a:solidFill>
                  <a:schemeClr val="bg2"/>
                </a:solidFill>
              </a:rPr>
              <a:t>figsize</a:t>
            </a:r>
            <a:r>
              <a:rPr lang="en-US" dirty="0">
                <a:solidFill>
                  <a:schemeClr val="bg2"/>
                </a:solidFill>
              </a:rPr>
              <a:t>=(6, 3</a:t>
            </a:r>
            <a:r>
              <a:rPr lang="en-US" dirty="0" smtClean="0">
                <a:solidFill>
                  <a:schemeClr val="bg2"/>
                </a:solidFill>
              </a:rPr>
              <a:t>))</a:t>
            </a:r>
          </a:p>
          <a:p>
            <a:pPr marL="0" indent="0">
              <a:buNone/>
            </a:pPr>
            <a:r>
              <a:rPr lang="en-US" dirty="0" smtClean="0">
                <a:solidFill>
                  <a:schemeClr val="bg2"/>
                </a:solidFill>
              </a:rPr>
              <a:t>ax </a:t>
            </a:r>
            <a:r>
              <a:rPr lang="en-US" dirty="0">
                <a:solidFill>
                  <a:schemeClr val="bg2"/>
                </a:solidFill>
              </a:rPr>
              <a:t>= </a:t>
            </a:r>
            <a:r>
              <a:rPr lang="en-US" dirty="0" err="1">
                <a:solidFill>
                  <a:schemeClr val="bg2"/>
                </a:solidFill>
              </a:rPr>
              <a:t>plt.axes</a:t>
            </a:r>
            <a:r>
              <a:rPr lang="en-US" dirty="0">
                <a:solidFill>
                  <a:schemeClr val="bg2"/>
                </a:solidFill>
              </a:rPr>
              <a:t>(projection=</a:t>
            </a:r>
            <a:r>
              <a:rPr lang="en-US" dirty="0" err="1">
                <a:solidFill>
                  <a:schemeClr val="bg2"/>
                </a:solidFill>
              </a:rPr>
              <a:t>ccrs.PlateCarree</a:t>
            </a:r>
            <a:r>
              <a:rPr lang="en-US" dirty="0">
                <a:solidFill>
                  <a:schemeClr val="bg2"/>
                </a:solidFill>
              </a:rPr>
              <a:t>())</a:t>
            </a:r>
            <a:endParaRPr lang="en-US" dirty="0">
              <a:solidFill>
                <a:schemeClr val="bg2"/>
              </a:solidFill>
            </a:endParaRPr>
          </a:p>
        </p:txBody>
      </p:sp>
    </p:spTree>
    <p:extLst>
      <p:ext uri="{BB962C8B-B14F-4D97-AF65-F5344CB8AC3E}">
        <p14:creationId xmlns:p14="http://schemas.microsoft.com/office/powerpoint/2010/main" val="118467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0353" y="2319850"/>
            <a:ext cx="3756052" cy="1129144"/>
          </a:xfrm>
        </p:spPr>
        <p:txBody>
          <a:bodyPr/>
          <a:lstStyle/>
          <a:p>
            <a:pPr marL="0" indent="0" algn="ctr">
              <a:buNone/>
            </a:pPr>
            <a:r>
              <a:rPr lang="en-US" dirty="0" smtClean="0"/>
              <a:t>specified in initial map instance</a:t>
            </a:r>
            <a:endParaRPr lang="en-US" dirty="0"/>
          </a:p>
        </p:txBody>
      </p:sp>
      <p:sp>
        <p:nvSpPr>
          <p:cNvPr id="4" name="TextBox 3"/>
          <p:cNvSpPr txBox="1"/>
          <p:nvPr/>
        </p:nvSpPr>
        <p:spPr>
          <a:xfrm>
            <a:off x="2519322" y="276709"/>
            <a:ext cx="3518116" cy="584775"/>
          </a:xfrm>
          <a:prstGeom prst="rect">
            <a:avLst/>
          </a:prstGeom>
          <a:noFill/>
        </p:spPr>
        <p:txBody>
          <a:bodyPr wrap="square" rtlCol="0">
            <a:spAutoFit/>
          </a:bodyPr>
          <a:lstStyle/>
          <a:p>
            <a:pPr algn="ctr"/>
            <a:r>
              <a:rPr lang="en-US" sz="3200" dirty="0" err="1" smtClean="0"/>
              <a:t>Basemap</a:t>
            </a:r>
            <a:endParaRPr lang="en-US" sz="3200" dirty="0"/>
          </a:p>
        </p:txBody>
      </p:sp>
      <p:sp>
        <p:nvSpPr>
          <p:cNvPr id="5" name="TextBox 4"/>
          <p:cNvSpPr txBox="1"/>
          <p:nvPr/>
        </p:nvSpPr>
        <p:spPr>
          <a:xfrm>
            <a:off x="7028186" y="276708"/>
            <a:ext cx="3518116" cy="584775"/>
          </a:xfrm>
          <a:prstGeom prst="rect">
            <a:avLst/>
          </a:prstGeom>
          <a:noFill/>
        </p:spPr>
        <p:txBody>
          <a:bodyPr wrap="square" rtlCol="0">
            <a:spAutoFit/>
          </a:bodyPr>
          <a:lstStyle/>
          <a:p>
            <a:pPr algn="ctr"/>
            <a:r>
              <a:rPr lang="en-US" sz="3200" dirty="0" smtClean="0"/>
              <a:t>Cartopy</a:t>
            </a:r>
            <a:endParaRPr lang="en-US" sz="3200" dirty="0"/>
          </a:p>
        </p:txBody>
      </p:sp>
      <p:sp>
        <p:nvSpPr>
          <p:cNvPr id="6" name="Content Placeholder 2"/>
          <p:cNvSpPr txBox="1">
            <a:spLocks/>
          </p:cNvSpPr>
          <p:nvPr/>
        </p:nvSpPr>
        <p:spPr>
          <a:xfrm>
            <a:off x="522328" y="2319850"/>
            <a:ext cx="3756052" cy="6889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 </a:t>
            </a:r>
            <a:r>
              <a:rPr lang="en-US" dirty="0" smtClean="0"/>
              <a:t>Projection</a:t>
            </a:r>
            <a:endParaRPr lang="en-US" dirty="0"/>
          </a:p>
        </p:txBody>
      </p:sp>
      <p:cxnSp>
        <p:nvCxnSpPr>
          <p:cNvPr id="8" name="Straight Connector 7"/>
          <p:cNvCxnSpPr/>
          <p:nvPr/>
        </p:nvCxnSpPr>
        <p:spPr>
          <a:xfrm flipH="1">
            <a:off x="2045776" y="1257595"/>
            <a:ext cx="1" cy="4631761"/>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201173" y="861484"/>
            <a:ext cx="215441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7710038" y="861484"/>
            <a:ext cx="215441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6909218" y="2319850"/>
            <a:ext cx="3756052" cy="112914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Coordinate reference system, </a:t>
            </a:r>
            <a:r>
              <a:rPr lang="en-US" dirty="0" err="1" smtClean="0"/>
              <a:t>crs</a:t>
            </a:r>
            <a:r>
              <a:rPr lang="en-US" dirty="0" smtClean="0"/>
              <a:t>, parent class</a:t>
            </a:r>
          </a:p>
          <a:p>
            <a:pPr marL="0" indent="0" algn="ctr">
              <a:buFont typeface="Arial" panose="020B0604020202020204" pitchFamily="34" charset="0"/>
              <a:buNone/>
            </a:pPr>
            <a:r>
              <a:rPr lang="en-US" dirty="0" smtClean="0"/>
              <a:t> ‘core of Cartopy’</a:t>
            </a:r>
            <a:endParaRPr lang="en-US" dirty="0"/>
          </a:p>
        </p:txBody>
      </p:sp>
      <p:sp>
        <p:nvSpPr>
          <p:cNvPr id="13" name="Content Placeholder 2"/>
          <p:cNvSpPr txBox="1">
            <a:spLocks/>
          </p:cNvSpPr>
          <p:nvPr/>
        </p:nvSpPr>
        <p:spPr>
          <a:xfrm>
            <a:off x="907202" y="1410824"/>
            <a:ext cx="1030086" cy="6889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t>Create</a:t>
            </a:r>
            <a:endParaRPr lang="en-US" dirty="0"/>
          </a:p>
        </p:txBody>
      </p:sp>
      <p:sp>
        <p:nvSpPr>
          <p:cNvPr id="16" name="Content Placeholder 2"/>
          <p:cNvSpPr txBox="1">
            <a:spLocks/>
          </p:cNvSpPr>
          <p:nvPr/>
        </p:nvSpPr>
        <p:spPr>
          <a:xfrm>
            <a:off x="2400353" y="1410824"/>
            <a:ext cx="3756052" cy="11291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t>map instance</a:t>
            </a:r>
            <a:endParaRPr lang="en-US" dirty="0"/>
          </a:p>
        </p:txBody>
      </p:sp>
      <p:sp>
        <p:nvSpPr>
          <p:cNvPr id="17" name="Content Placeholder 2"/>
          <p:cNvSpPr txBox="1">
            <a:spLocks/>
          </p:cNvSpPr>
          <p:nvPr/>
        </p:nvSpPr>
        <p:spPr>
          <a:xfrm>
            <a:off x="6909218" y="1410824"/>
            <a:ext cx="3756052" cy="112914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mtClean="0"/>
              <a:t>matplotlib</a:t>
            </a:r>
            <a:r>
              <a:rPr lang="en-US" dirty="0" smtClean="0"/>
              <a:t> plot instance</a:t>
            </a:r>
            <a:endParaRPr lang="en-US" dirty="0"/>
          </a:p>
        </p:txBody>
      </p:sp>
    </p:spTree>
    <p:extLst>
      <p:ext uri="{BB962C8B-B14F-4D97-AF65-F5344CB8AC3E}">
        <p14:creationId xmlns:p14="http://schemas.microsoft.com/office/powerpoint/2010/main" val="104186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6130"/>
            <a:ext cx="9905998" cy="1478570"/>
          </a:xfrm>
        </p:spPr>
        <p:txBody>
          <a:bodyPr/>
          <a:lstStyle/>
          <a:p>
            <a:r>
              <a:rPr lang="en-US" dirty="0" smtClean="0"/>
              <a:t>Grids and axes</a:t>
            </a:r>
            <a:endParaRPr lang="en-US" dirty="0"/>
          </a:p>
        </p:txBody>
      </p:sp>
      <p:sp>
        <p:nvSpPr>
          <p:cNvPr id="6" name="TextBox 5"/>
          <p:cNvSpPr txBox="1"/>
          <p:nvPr/>
        </p:nvSpPr>
        <p:spPr>
          <a:xfrm>
            <a:off x="398200" y="1436561"/>
            <a:ext cx="3518116" cy="584775"/>
          </a:xfrm>
          <a:prstGeom prst="rect">
            <a:avLst/>
          </a:prstGeom>
          <a:noFill/>
        </p:spPr>
        <p:txBody>
          <a:bodyPr wrap="square" rtlCol="0">
            <a:spAutoFit/>
          </a:bodyPr>
          <a:lstStyle/>
          <a:p>
            <a:pPr algn="ctr"/>
            <a:r>
              <a:rPr lang="en-US" sz="3200" smtClean="0"/>
              <a:t>Basemap</a:t>
            </a:r>
            <a:endParaRPr lang="en-US" sz="3200" dirty="0"/>
          </a:p>
        </p:txBody>
      </p:sp>
      <p:sp>
        <p:nvSpPr>
          <p:cNvPr id="9" name="Content Placeholder 4"/>
          <p:cNvSpPr>
            <a:spLocks noGrp="1"/>
          </p:cNvSpPr>
          <p:nvPr>
            <p:ph sz="half" idx="2"/>
          </p:nvPr>
        </p:nvSpPr>
        <p:spPr>
          <a:xfrm>
            <a:off x="1313104" y="2187315"/>
            <a:ext cx="8688146" cy="2121214"/>
          </a:xfrm>
        </p:spPr>
        <p:txBody>
          <a:bodyPr>
            <a:normAutofit/>
          </a:bodyPr>
          <a:lstStyle/>
          <a:p>
            <a:r>
              <a:rPr lang="en-US" dirty="0" smtClean="0"/>
              <a:t>Compute </a:t>
            </a:r>
            <a:r>
              <a:rPr lang="en-US" dirty="0"/>
              <a:t>native map projection coordinates </a:t>
            </a:r>
            <a:r>
              <a:rPr lang="en-US" dirty="0" smtClean="0"/>
              <a:t>of your </a:t>
            </a:r>
            <a:r>
              <a:rPr lang="en-US" dirty="0" err="1" smtClean="0"/>
              <a:t>lat</a:t>
            </a:r>
            <a:r>
              <a:rPr lang="en-US" dirty="0" smtClean="0"/>
              <a:t> + </a:t>
            </a:r>
            <a:r>
              <a:rPr lang="en-US" dirty="0" err="1" smtClean="0"/>
              <a:t>lon</a:t>
            </a:r>
            <a:r>
              <a:rPr lang="en-US" dirty="0" smtClean="0"/>
              <a:t> </a:t>
            </a:r>
            <a:r>
              <a:rPr lang="en-US" dirty="0"/>
              <a:t>grid    </a:t>
            </a:r>
            <a:endParaRPr lang="en-US" dirty="0" smtClean="0"/>
          </a:p>
          <a:p>
            <a:r>
              <a:rPr lang="en-US" dirty="0" smtClean="0"/>
              <a:t>Does </a:t>
            </a:r>
            <a:r>
              <a:rPr lang="en-US" dirty="0"/>
              <a:t>not actually know </a:t>
            </a:r>
            <a:r>
              <a:rPr lang="en-US" dirty="0" smtClean="0"/>
              <a:t>those </a:t>
            </a:r>
            <a:r>
              <a:rPr lang="en-US" dirty="0"/>
              <a:t>are </a:t>
            </a:r>
            <a:r>
              <a:rPr lang="en-US" dirty="0" err="1" smtClean="0"/>
              <a:t>lat</a:t>
            </a:r>
            <a:r>
              <a:rPr lang="en-US" dirty="0" smtClean="0"/>
              <a:t> + </a:t>
            </a:r>
            <a:r>
              <a:rPr lang="en-US" dirty="0" err="1" smtClean="0"/>
              <a:t>lons</a:t>
            </a:r>
            <a:r>
              <a:rPr lang="en-US" dirty="0"/>
              <a:t>!! </a:t>
            </a:r>
            <a:endParaRPr lang="en-US" dirty="0" smtClean="0"/>
          </a:p>
        </p:txBody>
      </p:sp>
      <p:sp>
        <p:nvSpPr>
          <p:cNvPr id="11" name="Content Placeholder 4"/>
          <p:cNvSpPr>
            <a:spLocks noGrp="1"/>
          </p:cNvSpPr>
          <p:nvPr>
            <p:ph sz="half" idx="2"/>
          </p:nvPr>
        </p:nvSpPr>
        <p:spPr>
          <a:xfrm>
            <a:off x="2754447" y="4308529"/>
            <a:ext cx="7097083" cy="1275095"/>
          </a:xfrm>
          <a:solidFill>
            <a:schemeClr val="tx2">
              <a:lumMod val="75000"/>
            </a:schemeClr>
          </a:solidFill>
        </p:spPr>
        <p:txBody>
          <a:bodyPr>
            <a:noAutofit/>
          </a:bodyPr>
          <a:lstStyle/>
          <a:p>
            <a:pPr marL="0" indent="0">
              <a:buNone/>
            </a:pPr>
            <a:r>
              <a:rPr lang="en-US" dirty="0" err="1">
                <a:solidFill>
                  <a:schemeClr val="bg2"/>
                </a:solidFill>
              </a:rPr>
              <a:t>px</a:t>
            </a:r>
            <a:r>
              <a:rPr lang="en-US" dirty="0">
                <a:solidFill>
                  <a:schemeClr val="bg2"/>
                </a:solidFill>
              </a:rPr>
              <a:t>, </a:t>
            </a:r>
            <a:r>
              <a:rPr lang="en-US" dirty="0" err="1">
                <a:solidFill>
                  <a:schemeClr val="bg2"/>
                </a:solidFill>
              </a:rPr>
              <a:t>py</a:t>
            </a:r>
            <a:r>
              <a:rPr lang="en-US" dirty="0">
                <a:solidFill>
                  <a:schemeClr val="bg2"/>
                </a:solidFill>
              </a:rPr>
              <a:t> = </a:t>
            </a:r>
            <a:r>
              <a:rPr lang="en-US" dirty="0" err="1">
                <a:solidFill>
                  <a:schemeClr val="bg2"/>
                </a:solidFill>
              </a:rPr>
              <a:t>np.meshgrid</a:t>
            </a:r>
            <a:r>
              <a:rPr lang="en-US" dirty="0">
                <a:solidFill>
                  <a:schemeClr val="bg2"/>
                </a:solidFill>
              </a:rPr>
              <a:t>(</a:t>
            </a:r>
            <a:r>
              <a:rPr lang="en-US" dirty="0" err="1">
                <a:solidFill>
                  <a:schemeClr val="bg2"/>
                </a:solidFill>
              </a:rPr>
              <a:t>lats</a:t>
            </a:r>
            <a:r>
              <a:rPr lang="en-US" dirty="0">
                <a:solidFill>
                  <a:schemeClr val="bg2"/>
                </a:solidFill>
              </a:rPr>
              <a:t>, </a:t>
            </a:r>
            <a:r>
              <a:rPr lang="en-US" dirty="0" err="1">
                <a:solidFill>
                  <a:schemeClr val="bg2"/>
                </a:solidFill>
              </a:rPr>
              <a:t>lons</a:t>
            </a:r>
            <a:r>
              <a:rPr lang="en-US" dirty="0">
                <a:solidFill>
                  <a:schemeClr val="bg2"/>
                </a:solidFill>
              </a:rPr>
              <a:t>) </a:t>
            </a:r>
            <a:r>
              <a:rPr lang="en-US" dirty="0" smtClean="0">
                <a:solidFill>
                  <a:schemeClr val="bg2"/>
                </a:solidFill>
              </a:rPr>
              <a:t>  </a:t>
            </a:r>
            <a:r>
              <a:rPr lang="en-US" sz="1400" dirty="0" smtClean="0">
                <a:solidFill>
                  <a:schemeClr val="bg2"/>
                </a:solidFill>
              </a:rPr>
              <a:t># </a:t>
            </a:r>
            <a:r>
              <a:rPr lang="en-US" sz="1600" dirty="0" smtClean="0">
                <a:solidFill>
                  <a:schemeClr val="bg2"/>
                </a:solidFill>
              </a:rPr>
              <a:t>mesh </a:t>
            </a:r>
            <a:r>
              <a:rPr lang="en-US" sz="1600" dirty="0" err="1">
                <a:solidFill>
                  <a:schemeClr val="bg2"/>
                </a:solidFill>
              </a:rPr>
              <a:t>lat</a:t>
            </a:r>
            <a:r>
              <a:rPr lang="en-US" sz="1600" dirty="0">
                <a:solidFill>
                  <a:schemeClr val="bg2"/>
                </a:solidFill>
              </a:rPr>
              <a:t>/</a:t>
            </a:r>
            <a:r>
              <a:rPr lang="en-US" sz="1600" dirty="0" err="1">
                <a:solidFill>
                  <a:schemeClr val="bg2"/>
                </a:solidFill>
              </a:rPr>
              <a:t>lon</a:t>
            </a:r>
            <a:r>
              <a:rPr lang="en-US" sz="1600" dirty="0">
                <a:solidFill>
                  <a:schemeClr val="bg2"/>
                </a:solidFill>
              </a:rPr>
              <a:t> </a:t>
            </a:r>
            <a:r>
              <a:rPr lang="en-US" sz="1600" dirty="0" err="1">
                <a:solidFill>
                  <a:schemeClr val="bg2"/>
                </a:solidFill>
              </a:rPr>
              <a:t>numpy</a:t>
            </a:r>
            <a:r>
              <a:rPr lang="en-US" sz="1600" dirty="0">
                <a:solidFill>
                  <a:schemeClr val="bg2"/>
                </a:solidFill>
              </a:rPr>
              <a:t> arrays </a:t>
            </a:r>
          </a:p>
          <a:p>
            <a:pPr marL="0" indent="0">
              <a:buNone/>
            </a:pPr>
            <a:r>
              <a:rPr lang="en-US" dirty="0" err="1">
                <a:solidFill>
                  <a:schemeClr val="bg2"/>
                </a:solidFill>
              </a:rPr>
              <a:t>x,y</a:t>
            </a:r>
            <a:r>
              <a:rPr lang="en-US" dirty="0">
                <a:solidFill>
                  <a:schemeClr val="bg2"/>
                </a:solidFill>
              </a:rPr>
              <a:t> = m(</a:t>
            </a:r>
            <a:r>
              <a:rPr lang="en-US" dirty="0" err="1">
                <a:solidFill>
                  <a:schemeClr val="bg2"/>
                </a:solidFill>
              </a:rPr>
              <a:t>px</a:t>
            </a:r>
            <a:r>
              <a:rPr lang="en-US" dirty="0">
                <a:solidFill>
                  <a:schemeClr val="bg2"/>
                </a:solidFill>
              </a:rPr>
              <a:t>, </a:t>
            </a:r>
            <a:r>
              <a:rPr lang="en-US" dirty="0" err="1">
                <a:solidFill>
                  <a:schemeClr val="bg2"/>
                </a:solidFill>
              </a:rPr>
              <a:t>py</a:t>
            </a:r>
            <a:r>
              <a:rPr lang="en-US" dirty="0">
                <a:solidFill>
                  <a:schemeClr val="bg2"/>
                </a:solidFill>
              </a:rPr>
              <a:t>)         </a:t>
            </a:r>
            <a:r>
              <a:rPr lang="en-US" sz="1600" dirty="0" smtClean="0">
                <a:solidFill>
                  <a:schemeClr val="bg2"/>
                </a:solidFill>
              </a:rPr>
              <a:t>#project </a:t>
            </a:r>
            <a:r>
              <a:rPr lang="en-US" sz="1600" dirty="0" err="1" smtClean="0">
                <a:solidFill>
                  <a:schemeClr val="bg2"/>
                </a:solidFill>
              </a:rPr>
              <a:t>meshgrid</a:t>
            </a:r>
            <a:r>
              <a:rPr lang="en-US" sz="1600" dirty="0" smtClean="0">
                <a:solidFill>
                  <a:schemeClr val="bg2"/>
                </a:solidFill>
              </a:rPr>
              <a:t> onto projected map</a:t>
            </a:r>
          </a:p>
          <a:p>
            <a:pPr marL="0" indent="0">
              <a:buNone/>
            </a:pPr>
            <a:endParaRPr lang="en-US" sz="1600" dirty="0">
              <a:solidFill>
                <a:schemeClr val="bg2"/>
              </a:solidFill>
            </a:endParaRPr>
          </a:p>
        </p:txBody>
      </p:sp>
    </p:spTree>
    <p:extLst>
      <p:ext uri="{BB962C8B-B14F-4D97-AF65-F5344CB8AC3E}">
        <p14:creationId xmlns:p14="http://schemas.microsoft.com/office/powerpoint/2010/main" val="181056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smtClean="0"/>
              <a:t>Grids and axes</a:t>
            </a:r>
            <a:endParaRPr lang="en-US" dirty="0"/>
          </a:p>
        </p:txBody>
      </p:sp>
      <p:sp>
        <p:nvSpPr>
          <p:cNvPr id="6" name="TextBox 5"/>
          <p:cNvSpPr txBox="1"/>
          <p:nvPr/>
        </p:nvSpPr>
        <p:spPr>
          <a:xfrm>
            <a:off x="398200" y="988972"/>
            <a:ext cx="3518116" cy="584775"/>
          </a:xfrm>
          <a:prstGeom prst="rect">
            <a:avLst/>
          </a:prstGeom>
          <a:noFill/>
        </p:spPr>
        <p:txBody>
          <a:bodyPr wrap="square" rtlCol="0">
            <a:spAutoFit/>
          </a:bodyPr>
          <a:lstStyle/>
          <a:p>
            <a:pPr algn="ctr"/>
            <a:r>
              <a:rPr lang="en-US" sz="3200" dirty="0" smtClean="0"/>
              <a:t>Cartopy</a:t>
            </a:r>
            <a:endParaRPr lang="en-US" sz="3200" dirty="0"/>
          </a:p>
        </p:txBody>
      </p:sp>
      <p:sp>
        <p:nvSpPr>
          <p:cNvPr id="9" name="Content Placeholder 4"/>
          <p:cNvSpPr>
            <a:spLocks noGrp="1"/>
          </p:cNvSpPr>
          <p:nvPr>
            <p:ph sz="half" idx="2"/>
          </p:nvPr>
        </p:nvSpPr>
        <p:spPr>
          <a:xfrm>
            <a:off x="1113753" y="1573747"/>
            <a:ext cx="10745546" cy="2121214"/>
          </a:xfrm>
        </p:spPr>
        <p:txBody>
          <a:bodyPr>
            <a:noAutofit/>
          </a:bodyPr>
          <a:lstStyle/>
          <a:p>
            <a:r>
              <a:rPr lang="en-US" dirty="0" smtClean="0"/>
              <a:t>Project </a:t>
            </a:r>
            <a:r>
              <a:rPr lang="en-US" dirty="0" smtClean="0">
                <a:sym typeface="Wingdings"/>
              </a:rPr>
              <a:t> what the plot looks like</a:t>
            </a:r>
          </a:p>
          <a:p>
            <a:r>
              <a:rPr lang="en-US" dirty="0" smtClean="0">
                <a:sym typeface="Wingdings"/>
              </a:rPr>
              <a:t>Transform </a:t>
            </a:r>
            <a:r>
              <a:rPr lang="en-US" dirty="0">
                <a:sym typeface="Wingdings"/>
              </a:rPr>
              <a:t> tells Cartopy what coordinate system your data are defined in</a:t>
            </a:r>
            <a:endParaRPr lang="en-US" dirty="0" smtClean="0"/>
          </a:p>
        </p:txBody>
      </p:sp>
      <p:sp>
        <p:nvSpPr>
          <p:cNvPr id="11" name="Content Placeholder 4"/>
          <p:cNvSpPr>
            <a:spLocks noGrp="1"/>
          </p:cNvSpPr>
          <p:nvPr>
            <p:ph sz="half" idx="2"/>
          </p:nvPr>
        </p:nvSpPr>
        <p:spPr>
          <a:xfrm>
            <a:off x="1628776" y="3114836"/>
            <a:ext cx="9715500" cy="3343114"/>
          </a:xfrm>
          <a:solidFill>
            <a:schemeClr val="tx2">
              <a:lumMod val="75000"/>
            </a:schemeClr>
          </a:solidFill>
        </p:spPr>
        <p:txBody>
          <a:bodyPr>
            <a:noAutofit/>
          </a:bodyPr>
          <a:lstStyle/>
          <a:p>
            <a:pPr marL="0" indent="0">
              <a:buNone/>
            </a:pPr>
            <a:r>
              <a:rPr lang="en-US" i="1" dirty="0">
                <a:solidFill>
                  <a:schemeClr val="bg2"/>
                </a:solidFill>
              </a:rPr>
              <a:t>projection = </a:t>
            </a:r>
            <a:r>
              <a:rPr lang="en-US" i="1" dirty="0" err="1" smtClean="0">
                <a:solidFill>
                  <a:schemeClr val="bg2"/>
                </a:solidFill>
              </a:rPr>
              <a:t>ccrs.PlateCarree</a:t>
            </a:r>
            <a:r>
              <a:rPr lang="en-US" i="1" dirty="0">
                <a:solidFill>
                  <a:schemeClr val="bg2"/>
                </a:solidFill>
              </a:rPr>
              <a:t>()</a:t>
            </a:r>
            <a:endParaRPr lang="en-US" i="1" dirty="0" smtClean="0">
              <a:solidFill>
                <a:schemeClr val="bg2"/>
              </a:solidFill>
            </a:endParaRPr>
          </a:p>
          <a:p>
            <a:pPr marL="0" indent="0">
              <a:buNone/>
            </a:pPr>
            <a:r>
              <a:rPr lang="en-US" i="1" dirty="0" err="1" smtClean="0">
                <a:solidFill>
                  <a:schemeClr val="bg2"/>
                </a:solidFill>
              </a:rPr>
              <a:t>plt.figure</a:t>
            </a:r>
            <a:r>
              <a:rPr lang="en-US" i="1" dirty="0" smtClean="0">
                <a:solidFill>
                  <a:schemeClr val="bg2"/>
                </a:solidFill>
              </a:rPr>
              <a:t>(</a:t>
            </a:r>
            <a:r>
              <a:rPr lang="en-US" i="1" dirty="0" err="1" smtClean="0">
                <a:solidFill>
                  <a:schemeClr val="bg2"/>
                </a:solidFill>
              </a:rPr>
              <a:t>figsize</a:t>
            </a:r>
            <a:r>
              <a:rPr lang="en-US" i="1" dirty="0">
                <a:solidFill>
                  <a:schemeClr val="bg2"/>
                </a:solidFill>
              </a:rPr>
              <a:t>=(16, 13</a:t>
            </a:r>
            <a:r>
              <a:rPr lang="en-US" i="1" dirty="0" smtClean="0">
                <a:solidFill>
                  <a:schemeClr val="bg2"/>
                </a:solidFill>
              </a:rPr>
              <a:t>))</a:t>
            </a:r>
          </a:p>
          <a:p>
            <a:pPr marL="0" indent="0">
              <a:buNone/>
            </a:pPr>
            <a:r>
              <a:rPr lang="en-US" i="1" dirty="0" smtClean="0">
                <a:solidFill>
                  <a:schemeClr val="bg2"/>
                </a:solidFill>
              </a:rPr>
              <a:t>ax </a:t>
            </a:r>
            <a:r>
              <a:rPr lang="en-US" i="1" dirty="0">
                <a:solidFill>
                  <a:schemeClr val="bg2"/>
                </a:solidFill>
              </a:rPr>
              <a:t>= </a:t>
            </a:r>
            <a:r>
              <a:rPr lang="en-US" i="1" dirty="0" err="1">
                <a:solidFill>
                  <a:schemeClr val="bg2"/>
                </a:solidFill>
              </a:rPr>
              <a:t>plt.axes</a:t>
            </a:r>
            <a:r>
              <a:rPr lang="en-US" i="1" dirty="0">
                <a:solidFill>
                  <a:schemeClr val="bg2"/>
                </a:solidFill>
              </a:rPr>
              <a:t>(projection=projection</a:t>
            </a:r>
            <a:r>
              <a:rPr lang="en-US" i="1" dirty="0" smtClean="0">
                <a:solidFill>
                  <a:schemeClr val="bg2"/>
                </a:solidFill>
              </a:rPr>
              <a:t>)</a:t>
            </a:r>
          </a:p>
          <a:p>
            <a:pPr marL="0" indent="0">
              <a:buNone/>
            </a:pPr>
            <a:r>
              <a:rPr lang="en-US" i="1" dirty="0" err="1" smtClean="0">
                <a:solidFill>
                  <a:schemeClr val="bg2"/>
                </a:solidFill>
              </a:rPr>
              <a:t>ax.contourf</a:t>
            </a:r>
            <a:r>
              <a:rPr lang="en-US" i="1" dirty="0" smtClean="0">
                <a:solidFill>
                  <a:schemeClr val="bg2"/>
                </a:solidFill>
              </a:rPr>
              <a:t>(</a:t>
            </a:r>
            <a:r>
              <a:rPr lang="en-US" i="1" dirty="0" err="1" smtClean="0">
                <a:solidFill>
                  <a:schemeClr val="bg2"/>
                </a:solidFill>
              </a:rPr>
              <a:t>lon</a:t>
            </a:r>
            <a:r>
              <a:rPr lang="en-US" i="1" dirty="0">
                <a:solidFill>
                  <a:schemeClr val="bg2"/>
                </a:solidFill>
              </a:rPr>
              <a:t>, </a:t>
            </a:r>
            <a:r>
              <a:rPr lang="en-US" i="1" dirty="0" err="1">
                <a:solidFill>
                  <a:schemeClr val="bg2"/>
                </a:solidFill>
              </a:rPr>
              <a:t>lat</a:t>
            </a:r>
            <a:r>
              <a:rPr lang="en-US" i="1" dirty="0">
                <a:solidFill>
                  <a:schemeClr val="bg2"/>
                </a:solidFill>
              </a:rPr>
              <a:t>, data, </a:t>
            </a:r>
            <a:r>
              <a:rPr lang="en-US" i="1" dirty="0" smtClean="0">
                <a:solidFill>
                  <a:schemeClr val="bg2"/>
                </a:solidFill>
              </a:rPr>
              <a:t>transform=projection)</a:t>
            </a:r>
          </a:p>
          <a:p>
            <a:pPr marL="0" indent="0">
              <a:buNone/>
            </a:pPr>
            <a:r>
              <a:rPr lang="en-US" i="1" dirty="0" err="1" smtClean="0">
                <a:solidFill>
                  <a:schemeClr val="bg2"/>
                </a:solidFill>
              </a:rPr>
              <a:t>plt.show</a:t>
            </a:r>
            <a:r>
              <a:rPr lang="en-US" i="1" dirty="0">
                <a:solidFill>
                  <a:schemeClr val="bg2"/>
                </a:solidFill>
              </a:rPr>
              <a:t>()</a:t>
            </a:r>
            <a:endParaRPr lang="en-US" dirty="0" smtClean="0">
              <a:solidFill>
                <a:schemeClr val="bg2"/>
              </a:solidFill>
            </a:endParaRPr>
          </a:p>
        </p:txBody>
      </p:sp>
    </p:spTree>
    <p:extLst>
      <p:ext uri="{BB962C8B-B14F-4D97-AF65-F5344CB8AC3E}">
        <p14:creationId xmlns:p14="http://schemas.microsoft.com/office/powerpoint/2010/main" val="406104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542</TotalTime>
  <Words>547</Words>
  <Application>Microsoft Macintosh PowerPoint</Application>
  <PresentationFormat>Widescreen</PresentationFormat>
  <Paragraphs>96</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Mangal</vt:lpstr>
      <vt:lpstr>Trebuchet MS</vt:lpstr>
      <vt:lpstr>Tw Cen MT</vt:lpstr>
      <vt:lpstr>Wingdings</vt:lpstr>
      <vt:lpstr>Arial</vt:lpstr>
      <vt:lpstr>Circuit</vt:lpstr>
      <vt:lpstr>Breaking up with basemap: Upgrading to cartopy for basic mapping in python</vt:lpstr>
      <vt:lpstr>Basemap is out, cartopy is in</vt:lpstr>
      <vt:lpstr>Basemap is out, cartopy is in</vt:lpstr>
      <vt:lpstr>PowerPoint Presentation</vt:lpstr>
      <vt:lpstr>The earth is not flat: Maps need projections</vt:lpstr>
      <vt:lpstr>The earth is not flat: Maps need projections</vt:lpstr>
      <vt:lpstr>PowerPoint Presentation</vt:lpstr>
      <vt:lpstr>Grids and axes</vt:lpstr>
      <vt:lpstr>Grids and axes</vt:lpstr>
      <vt:lpstr>Grids and axes</vt:lpstr>
      <vt:lpstr>PowerPoint Presentation</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up with basemap: Upgrading to cartopy for basic mapping in python</dc:title>
  <dc:creator>Besong, Kayla Ann</dc:creator>
  <cp:lastModifiedBy>Besong, Kayla Ann</cp:lastModifiedBy>
  <cp:revision>22</cp:revision>
  <dcterms:created xsi:type="dcterms:W3CDTF">2019-11-14T14:23:48Z</dcterms:created>
  <dcterms:modified xsi:type="dcterms:W3CDTF">2019-11-14T23:26:19Z</dcterms:modified>
</cp:coreProperties>
</file>