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5" r:id="rId10"/>
    <p:sldId id="263" r:id="rId11"/>
    <p:sldId id="267" r:id="rId12"/>
    <p:sldId id="264" r:id="rId13"/>
    <p:sldId id="271" r:id="rId14"/>
    <p:sldId id="272" r:id="rId15"/>
    <p:sldId id="269" r:id="rId16"/>
    <p:sldId id="266" r:id="rId17"/>
    <p:sldId id="268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6" d="100"/>
          <a:sy n="76" d="100"/>
        </p:scale>
        <p:origin x="-1928" y="-112"/>
      </p:cViewPr>
      <p:guideLst>
        <p:guide orient="horz" pos="1568"/>
        <p:guide orient="horz" pos="2677"/>
        <p:guide pos="38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04B01-4B6C-7C48-8C37-96A5939367A8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ECF84-2C14-B740-BF77-C364DA342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ECF84-2C14-B740-BF77-C364DA3428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86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11/11/15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11/11/15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ges.org/grads/gadoc/gradcomdsetgxout.html" TargetMode="External"/><Relationship Id="rId3" Type="http://schemas.openxmlformats.org/officeDocument/2006/relationships/hyperlink" Target="http://www.iges.org/grads/gadoc/commandsatt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po581-hw1-basicstat.wikispaces.com/GrADS+cod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hyperlink" Target="http://mpo581-hw1-basicstat.wikispaces.com/GrADS+cod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po581-hw1-basicstat.wikispaces.com/GrADS+code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ges.org/grads/gadoc/gradcomdmodify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ges.org/grads/gadoc/script.html" TargetMode="External"/><Relationship Id="rId3" Type="http://schemas.openxmlformats.org/officeDocument/2006/relationships/hyperlink" Target="http://www.wishingwork.com/grads/beginner-category/chapter8-scripting-language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ges.org/grads/gadoc/gradcomdsdfwrite.html" TargetMode="External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iss.nasa.gov/tools/panoply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mpo581-hw1-basicstat.wikispaces.com/Getting+dat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mpo581-hw1-basicstat.wikispaces.com/Getting+data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ges.org/grad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ges.org/grads/download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kodama.fubuki.info/wiki/wiki.cgi/GrADS/script/xcbar.gs?lang=en" TargetMode="External"/><Relationship Id="rId4" Type="http://schemas.openxmlformats.org/officeDocument/2006/relationships/hyperlink" Target="http://www.iges.org/grads/gadoc/basemap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kodama.fubuki.info/wiki/wiki.cgi/GrADS/script/color.gs?lang=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NASA GISS Panoply and the Grid Analysis and Display System (</a:t>
            </a:r>
            <a:r>
              <a:rPr lang="en-US" sz="3600" dirty="0" err="1" smtClean="0"/>
              <a:t>GrADS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and Tutorial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19607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Fall 2015 – Lunch 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47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GrADS</a:t>
            </a:r>
            <a:r>
              <a:rPr lang="en-US" dirty="0" smtClean="0"/>
              <a:t>:  Displaying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8176"/>
            <a:ext cx="9144000" cy="544982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Some basic commands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set display color white</a:t>
            </a:r>
            <a:r>
              <a:rPr lang="en-US" dirty="0" smtClean="0"/>
              <a:t>	sets the X11 background color</a:t>
            </a:r>
          </a:p>
          <a:p>
            <a:pPr lvl="1"/>
            <a:r>
              <a:rPr lang="en-US" dirty="0" smtClean="0">
                <a:solidFill>
                  <a:srgbClr val="318FC5"/>
                </a:solidFill>
              </a:rPr>
              <a:t>set grid off/on</a:t>
            </a:r>
            <a:r>
              <a:rPr lang="en-US" dirty="0" smtClean="0"/>
              <a:t>		turns off/on grid lines</a:t>
            </a:r>
          </a:p>
          <a:p>
            <a:pPr lvl="1"/>
            <a:r>
              <a:rPr lang="en-US" dirty="0" smtClean="0">
                <a:solidFill>
                  <a:srgbClr val="318FC5"/>
                </a:solidFill>
              </a:rPr>
              <a:t>set grads off/on	</a:t>
            </a:r>
            <a:r>
              <a:rPr lang="en-US" dirty="0" smtClean="0"/>
              <a:t>	turns off/on </a:t>
            </a:r>
            <a:r>
              <a:rPr lang="en-US" dirty="0" err="1" smtClean="0"/>
              <a:t>GrADS</a:t>
            </a:r>
            <a:r>
              <a:rPr lang="en-US" dirty="0" smtClean="0"/>
              <a:t> label	</a:t>
            </a:r>
          </a:p>
          <a:p>
            <a:pPr lvl="1"/>
            <a:r>
              <a:rPr lang="en-US" dirty="0" smtClean="0">
                <a:solidFill>
                  <a:srgbClr val="318FC5"/>
                </a:solidFill>
              </a:rPr>
              <a:t>d </a:t>
            </a:r>
            <a:r>
              <a:rPr lang="en-US" i="1" dirty="0" smtClean="0">
                <a:solidFill>
                  <a:srgbClr val="318FC5"/>
                </a:solidFill>
              </a:rPr>
              <a:t>variable</a:t>
            </a:r>
            <a:r>
              <a:rPr lang="en-US" dirty="0" smtClean="0"/>
              <a:t>			displays the given variable</a:t>
            </a:r>
            <a:endParaRPr lang="en-US" i="1" dirty="0" smtClean="0"/>
          </a:p>
          <a:p>
            <a:pPr lvl="1"/>
            <a:r>
              <a:rPr lang="en-US" dirty="0">
                <a:solidFill>
                  <a:srgbClr val="318FC5"/>
                </a:solidFill>
              </a:rPr>
              <a:t>c</a:t>
            </a:r>
            <a:r>
              <a:rPr lang="en-US" dirty="0" smtClean="0"/>
              <a:t>				clear the display</a:t>
            </a:r>
          </a:p>
          <a:p>
            <a:pPr lvl="1"/>
            <a:r>
              <a:rPr lang="en-US" dirty="0" smtClean="0">
                <a:solidFill>
                  <a:srgbClr val="318FC5"/>
                </a:solidFill>
              </a:rPr>
              <a:t>set </a:t>
            </a:r>
            <a:r>
              <a:rPr lang="en-US" dirty="0" err="1" smtClean="0">
                <a:solidFill>
                  <a:srgbClr val="318FC5"/>
                </a:solidFill>
              </a:rPr>
              <a:t>lon</a:t>
            </a:r>
            <a:r>
              <a:rPr lang="en-US" dirty="0">
                <a:solidFill>
                  <a:srgbClr val="318FC5"/>
                </a:solidFill>
              </a:rPr>
              <a:t> </a:t>
            </a:r>
            <a:r>
              <a:rPr lang="en-US" i="1" dirty="0" smtClean="0">
                <a:solidFill>
                  <a:srgbClr val="318FC5"/>
                </a:solidFill>
              </a:rPr>
              <a:t>value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318FC5"/>
                </a:solidFill>
              </a:rPr>
              <a:t>set </a:t>
            </a:r>
            <a:r>
              <a:rPr lang="en-US" dirty="0" err="1" smtClean="0">
                <a:solidFill>
                  <a:srgbClr val="318FC5"/>
                </a:solidFill>
              </a:rPr>
              <a:t>lon</a:t>
            </a:r>
            <a:r>
              <a:rPr lang="en-US" dirty="0" smtClean="0">
                <a:solidFill>
                  <a:srgbClr val="318FC5"/>
                </a:solidFill>
              </a:rPr>
              <a:t> </a:t>
            </a:r>
            <a:r>
              <a:rPr lang="en-US" i="1" dirty="0" smtClean="0">
                <a:solidFill>
                  <a:srgbClr val="318FC5"/>
                </a:solidFill>
              </a:rPr>
              <a:t>value1 value2</a:t>
            </a:r>
            <a:r>
              <a:rPr lang="en-US" dirty="0" smtClean="0"/>
              <a:t>							set the range of longitudes in the display</a:t>
            </a:r>
          </a:p>
          <a:p>
            <a:pPr lvl="1"/>
            <a:r>
              <a:rPr lang="en-US" dirty="0">
                <a:solidFill>
                  <a:srgbClr val="318FC5"/>
                </a:solidFill>
              </a:rPr>
              <a:t>set </a:t>
            </a:r>
            <a:r>
              <a:rPr lang="en-US" dirty="0" err="1" smtClean="0">
                <a:solidFill>
                  <a:srgbClr val="318FC5"/>
                </a:solidFill>
              </a:rPr>
              <a:t>lat</a:t>
            </a:r>
            <a:r>
              <a:rPr lang="en-US" dirty="0" smtClean="0">
                <a:solidFill>
                  <a:srgbClr val="318FC5"/>
                </a:solidFill>
              </a:rPr>
              <a:t> </a:t>
            </a:r>
            <a:r>
              <a:rPr lang="en-US" i="1" dirty="0">
                <a:solidFill>
                  <a:srgbClr val="318FC5"/>
                </a:solidFill>
              </a:rPr>
              <a:t>value </a:t>
            </a:r>
            <a:r>
              <a:rPr lang="en-US" dirty="0"/>
              <a:t>or </a:t>
            </a:r>
            <a:r>
              <a:rPr lang="en-US" dirty="0">
                <a:solidFill>
                  <a:srgbClr val="318FC5"/>
                </a:solidFill>
              </a:rPr>
              <a:t>set </a:t>
            </a:r>
            <a:r>
              <a:rPr lang="en-US" dirty="0" err="1" smtClean="0">
                <a:solidFill>
                  <a:srgbClr val="318FC5"/>
                </a:solidFill>
              </a:rPr>
              <a:t>lat</a:t>
            </a:r>
            <a:r>
              <a:rPr lang="en-US" dirty="0" smtClean="0">
                <a:solidFill>
                  <a:srgbClr val="318FC5"/>
                </a:solidFill>
              </a:rPr>
              <a:t> </a:t>
            </a:r>
            <a:r>
              <a:rPr lang="en-US" i="1" dirty="0">
                <a:solidFill>
                  <a:srgbClr val="318FC5"/>
                </a:solidFill>
              </a:rPr>
              <a:t>value1 value2</a:t>
            </a:r>
            <a:r>
              <a:rPr lang="en-US" dirty="0"/>
              <a:t>						</a:t>
            </a:r>
            <a:r>
              <a:rPr lang="en-US" dirty="0" smtClean="0"/>
              <a:t>	set </a:t>
            </a:r>
            <a:r>
              <a:rPr lang="en-US" dirty="0"/>
              <a:t>the range of </a:t>
            </a:r>
            <a:r>
              <a:rPr lang="en-US" dirty="0" smtClean="0"/>
              <a:t>latitudes </a:t>
            </a:r>
            <a:r>
              <a:rPr lang="en-US" dirty="0"/>
              <a:t>in the </a:t>
            </a:r>
            <a:r>
              <a:rPr lang="en-US" dirty="0" smtClean="0"/>
              <a:t>display</a:t>
            </a:r>
          </a:p>
          <a:p>
            <a:pPr lvl="1"/>
            <a:r>
              <a:rPr lang="en-US" dirty="0">
                <a:solidFill>
                  <a:srgbClr val="318FC5"/>
                </a:solidFill>
              </a:rPr>
              <a:t>set </a:t>
            </a:r>
            <a:r>
              <a:rPr lang="en-US" dirty="0" err="1" smtClean="0">
                <a:solidFill>
                  <a:srgbClr val="318FC5"/>
                </a:solidFill>
              </a:rPr>
              <a:t>lev</a:t>
            </a:r>
            <a:r>
              <a:rPr lang="en-US" dirty="0" smtClean="0">
                <a:solidFill>
                  <a:srgbClr val="318FC5"/>
                </a:solidFill>
              </a:rPr>
              <a:t> </a:t>
            </a:r>
            <a:r>
              <a:rPr lang="en-US" i="1" dirty="0">
                <a:solidFill>
                  <a:srgbClr val="318FC5"/>
                </a:solidFill>
              </a:rPr>
              <a:t>value </a:t>
            </a:r>
            <a:r>
              <a:rPr lang="en-US" dirty="0"/>
              <a:t>or </a:t>
            </a:r>
            <a:r>
              <a:rPr lang="en-US" dirty="0">
                <a:solidFill>
                  <a:srgbClr val="318FC5"/>
                </a:solidFill>
              </a:rPr>
              <a:t>set </a:t>
            </a:r>
            <a:r>
              <a:rPr lang="en-US" dirty="0" err="1" smtClean="0">
                <a:solidFill>
                  <a:srgbClr val="318FC5"/>
                </a:solidFill>
              </a:rPr>
              <a:t>lev</a:t>
            </a:r>
            <a:r>
              <a:rPr lang="en-US" dirty="0" smtClean="0">
                <a:solidFill>
                  <a:srgbClr val="318FC5"/>
                </a:solidFill>
              </a:rPr>
              <a:t> </a:t>
            </a:r>
            <a:r>
              <a:rPr lang="en-US" i="1" dirty="0">
                <a:solidFill>
                  <a:srgbClr val="318FC5"/>
                </a:solidFill>
              </a:rPr>
              <a:t>value1 value2</a:t>
            </a:r>
            <a:r>
              <a:rPr lang="en-US" dirty="0"/>
              <a:t>						</a:t>
            </a:r>
            <a:r>
              <a:rPr lang="en-US" dirty="0" smtClean="0"/>
              <a:t>	set </a:t>
            </a:r>
            <a:r>
              <a:rPr lang="en-US" dirty="0"/>
              <a:t>the range of </a:t>
            </a:r>
            <a:r>
              <a:rPr lang="en-US" dirty="0" smtClean="0"/>
              <a:t>levels </a:t>
            </a:r>
            <a:r>
              <a:rPr lang="en-US" dirty="0"/>
              <a:t>in the </a:t>
            </a:r>
            <a:r>
              <a:rPr lang="en-US" dirty="0" smtClean="0"/>
              <a:t>display</a:t>
            </a:r>
          </a:p>
          <a:p>
            <a:pPr lvl="1"/>
            <a:r>
              <a:rPr lang="en-US" dirty="0">
                <a:solidFill>
                  <a:srgbClr val="318FC5"/>
                </a:solidFill>
              </a:rPr>
              <a:t>set t</a:t>
            </a:r>
            <a:r>
              <a:rPr lang="en-US" dirty="0" smtClean="0">
                <a:solidFill>
                  <a:srgbClr val="318FC5"/>
                </a:solidFill>
              </a:rPr>
              <a:t> </a:t>
            </a:r>
            <a:r>
              <a:rPr lang="en-US" i="1" dirty="0">
                <a:solidFill>
                  <a:srgbClr val="318FC5"/>
                </a:solidFill>
              </a:rPr>
              <a:t>value </a:t>
            </a:r>
            <a:r>
              <a:rPr lang="en-US" dirty="0"/>
              <a:t>or </a:t>
            </a:r>
            <a:r>
              <a:rPr lang="en-US" dirty="0">
                <a:solidFill>
                  <a:srgbClr val="318FC5"/>
                </a:solidFill>
              </a:rPr>
              <a:t>set t</a:t>
            </a:r>
            <a:r>
              <a:rPr lang="en-US" dirty="0" smtClean="0">
                <a:solidFill>
                  <a:srgbClr val="318FC5"/>
                </a:solidFill>
              </a:rPr>
              <a:t> </a:t>
            </a:r>
            <a:r>
              <a:rPr lang="en-US" i="1" dirty="0">
                <a:solidFill>
                  <a:srgbClr val="318FC5"/>
                </a:solidFill>
              </a:rPr>
              <a:t>value1 value2</a:t>
            </a:r>
            <a:r>
              <a:rPr lang="en-US" dirty="0"/>
              <a:t>						</a:t>
            </a:r>
            <a:r>
              <a:rPr lang="en-US" dirty="0" smtClean="0"/>
              <a:t>	set </a:t>
            </a:r>
            <a:r>
              <a:rPr lang="en-US" dirty="0"/>
              <a:t>the </a:t>
            </a:r>
            <a:r>
              <a:rPr lang="en-US" dirty="0" smtClean="0"/>
              <a:t>time or time range to display</a:t>
            </a:r>
          </a:p>
          <a:p>
            <a:pPr lvl="1"/>
            <a:r>
              <a:rPr lang="en-US" dirty="0">
                <a:solidFill>
                  <a:srgbClr val="318FC5"/>
                </a:solidFill>
              </a:rPr>
              <a:t>s</a:t>
            </a:r>
            <a:r>
              <a:rPr lang="en-US" dirty="0" smtClean="0">
                <a:solidFill>
                  <a:srgbClr val="318FC5"/>
                </a:solidFill>
              </a:rPr>
              <a:t>et </a:t>
            </a:r>
            <a:r>
              <a:rPr lang="en-US" dirty="0" err="1" smtClean="0">
                <a:solidFill>
                  <a:srgbClr val="318FC5"/>
                </a:solidFill>
              </a:rPr>
              <a:t>gxout</a:t>
            </a:r>
            <a:r>
              <a:rPr lang="en-US" dirty="0" smtClean="0">
                <a:solidFill>
                  <a:srgbClr val="318FC5"/>
                </a:solidFill>
              </a:rPr>
              <a:t> shaded		</a:t>
            </a:r>
            <a:r>
              <a:rPr lang="en-US" dirty="0" smtClean="0"/>
              <a:t>shading between contours</a:t>
            </a:r>
          </a:p>
          <a:p>
            <a:pPr lvl="1"/>
            <a:r>
              <a:rPr lang="en-US" dirty="0">
                <a:solidFill>
                  <a:srgbClr val="318FC5"/>
                </a:solidFill>
              </a:rPr>
              <a:t>set </a:t>
            </a:r>
            <a:r>
              <a:rPr lang="en-US" dirty="0" err="1">
                <a:solidFill>
                  <a:srgbClr val="318FC5"/>
                </a:solidFill>
              </a:rPr>
              <a:t>gxout</a:t>
            </a:r>
            <a:r>
              <a:rPr lang="en-US" dirty="0">
                <a:solidFill>
                  <a:srgbClr val="318FC5"/>
                </a:solidFill>
              </a:rPr>
              <a:t> </a:t>
            </a:r>
            <a:r>
              <a:rPr lang="en-US" dirty="0" smtClean="0">
                <a:solidFill>
                  <a:srgbClr val="318FC5"/>
                </a:solidFill>
              </a:rPr>
              <a:t>contour		</a:t>
            </a:r>
            <a:r>
              <a:rPr lang="en-US" dirty="0" smtClean="0"/>
              <a:t>contours without shading</a:t>
            </a:r>
          </a:p>
          <a:p>
            <a:pPr lvl="1"/>
            <a:r>
              <a:rPr lang="en-US" dirty="0" err="1">
                <a:solidFill>
                  <a:schemeClr val="tx2"/>
                </a:solidFill>
              </a:rPr>
              <a:t>r</a:t>
            </a:r>
            <a:r>
              <a:rPr lang="en-US" dirty="0" err="1" smtClean="0">
                <a:solidFill>
                  <a:schemeClr val="tx2"/>
                </a:solidFill>
              </a:rPr>
              <a:t>einit</a:t>
            </a:r>
            <a:r>
              <a:rPr lang="en-US" dirty="0" smtClean="0"/>
              <a:t>			all files</a:t>
            </a:r>
            <a:r>
              <a:rPr lang="en-US" dirty="0"/>
              <a:t> </a:t>
            </a:r>
            <a:r>
              <a:rPr lang="en-US" dirty="0" smtClean="0"/>
              <a:t>closed, defined objects released</a:t>
            </a:r>
          </a:p>
          <a:p>
            <a:pPr lvl="1"/>
            <a:endParaRPr lang="en-US" dirty="0">
              <a:solidFill>
                <a:srgbClr val="318FC5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089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GrADS</a:t>
            </a:r>
            <a:r>
              <a:rPr lang="en-US" dirty="0" smtClean="0"/>
              <a:t>:  </a:t>
            </a:r>
            <a:r>
              <a:rPr lang="en-US" dirty="0" err="1" smtClean="0"/>
              <a:t>cint</a:t>
            </a:r>
            <a:r>
              <a:rPr lang="en-US" dirty="0" smtClean="0"/>
              <a:t>, </a:t>
            </a:r>
            <a:r>
              <a:rPr lang="en-US" dirty="0" err="1" smtClean="0"/>
              <a:t>gxout</a:t>
            </a:r>
            <a:r>
              <a:rPr lang="en-US" dirty="0" smtClean="0"/>
              <a:t>, titles, image output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8176"/>
            <a:ext cx="9144000" cy="544982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Changing contour intervals</a:t>
            </a:r>
          </a:p>
          <a:p>
            <a:pPr lvl="1"/>
            <a:r>
              <a:rPr lang="en-US" dirty="0" smtClean="0">
                <a:solidFill>
                  <a:srgbClr val="318FC5"/>
                </a:solidFill>
              </a:rPr>
              <a:t>set </a:t>
            </a:r>
            <a:r>
              <a:rPr lang="en-US" dirty="0" err="1" smtClean="0">
                <a:solidFill>
                  <a:srgbClr val="318FC5"/>
                </a:solidFill>
              </a:rPr>
              <a:t>cint</a:t>
            </a:r>
            <a:r>
              <a:rPr lang="en-US" dirty="0" smtClean="0">
                <a:solidFill>
                  <a:srgbClr val="318FC5"/>
                </a:solidFill>
              </a:rPr>
              <a:t> </a:t>
            </a:r>
            <a:r>
              <a:rPr lang="en-US" i="1" dirty="0" smtClean="0">
                <a:solidFill>
                  <a:srgbClr val="318FC5"/>
                </a:solidFill>
              </a:rPr>
              <a:t>value			</a:t>
            </a:r>
            <a:r>
              <a:rPr lang="en-US" dirty="0" smtClean="0">
                <a:solidFill>
                  <a:srgbClr val="000000"/>
                </a:solidFill>
              </a:rPr>
              <a:t>set the interval between labels</a:t>
            </a:r>
            <a:endParaRPr lang="en-US" i="1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318FC5"/>
                </a:solidFill>
              </a:rPr>
              <a:t>set </a:t>
            </a:r>
            <a:r>
              <a:rPr lang="en-US" dirty="0" err="1" smtClean="0">
                <a:solidFill>
                  <a:srgbClr val="318FC5"/>
                </a:solidFill>
              </a:rPr>
              <a:t>clevs</a:t>
            </a:r>
            <a:r>
              <a:rPr lang="en-US" dirty="0" smtClean="0">
                <a:solidFill>
                  <a:srgbClr val="318FC5"/>
                </a:solidFill>
              </a:rPr>
              <a:t> </a:t>
            </a:r>
            <a:r>
              <a:rPr lang="en-US" i="1" dirty="0" smtClean="0">
                <a:solidFill>
                  <a:srgbClr val="318FC5"/>
                </a:solidFill>
              </a:rPr>
              <a:t>values		</a:t>
            </a:r>
            <a:r>
              <a:rPr lang="en-US" i="1" dirty="0" smtClean="0">
                <a:solidFill>
                  <a:srgbClr val="318FC5"/>
                </a:solidFill>
              </a:rPr>
              <a:t>	</a:t>
            </a:r>
            <a:r>
              <a:rPr lang="en-US" dirty="0" smtClean="0"/>
              <a:t>set </a:t>
            </a:r>
            <a:r>
              <a:rPr lang="en-US" dirty="0" smtClean="0"/>
              <a:t>specific contour labels</a:t>
            </a:r>
          </a:p>
          <a:p>
            <a:r>
              <a:rPr lang="en-US" b="1" dirty="0" smtClean="0"/>
              <a:t>Change the graphics output type</a:t>
            </a:r>
          </a:p>
          <a:p>
            <a:pPr lvl="1"/>
            <a:r>
              <a:rPr lang="en-US" dirty="0" smtClean="0">
                <a:solidFill>
                  <a:srgbClr val="318FC5"/>
                </a:solidFill>
              </a:rPr>
              <a:t>set </a:t>
            </a:r>
            <a:r>
              <a:rPr lang="en-US" dirty="0" err="1" smtClean="0">
                <a:solidFill>
                  <a:srgbClr val="318FC5"/>
                </a:solidFill>
              </a:rPr>
              <a:t>gxout</a:t>
            </a:r>
            <a:r>
              <a:rPr lang="en-US" dirty="0" smtClean="0">
                <a:solidFill>
                  <a:srgbClr val="318FC5"/>
                </a:solidFill>
              </a:rPr>
              <a:t> </a:t>
            </a:r>
            <a:r>
              <a:rPr lang="en-US" dirty="0" smtClean="0"/>
              <a:t>bar, contour, shaded, vector, print,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http://www.iges.org/grads/gadoc/</a:t>
            </a:r>
            <a:r>
              <a:rPr lang="en-US" dirty="0" smtClean="0">
                <a:hlinkClick r:id="rId2"/>
              </a:rPr>
              <a:t>gradcomdsetgxout.html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Add titles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draw title </a:t>
            </a:r>
            <a:r>
              <a:rPr lang="en-US" i="1" dirty="0" smtClean="0">
                <a:solidFill>
                  <a:schemeClr val="tx2"/>
                </a:solidFill>
              </a:rPr>
              <a:t>name</a:t>
            </a:r>
            <a:r>
              <a:rPr lang="en-US" i="1" dirty="0" smtClean="0"/>
              <a:t>		</a:t>
            </a:r>
            <a:r>
              <a:rPr lang="en-US" i="1" dirty="0" smtClean="0"/>
              <a:t>	</a:t>
            </a:r>
            <a:r>
              <a:rPr lang="en-US" dirty="0" smtClean="0"/>
              <a:t>main </a:t>
            </a:r>
            <a:r>
              <a:rPr lang="en-US" dirty="0" smtClean="0"/>
              <a:t>title</a:t>
            </a:r>
          </a:p>
          <a:p>
            <a:pPr lvl="1"/>
            <a:r>
              <a:rPr lang="en-US" dirty="0">
                <a:solidFill>
                  <a:srgbClr val="318FC5"/>
                </a:solidFill>
              </a:rPr>
              <a:t>d</a:t>
            </a:r>
            <a:r>
              <a:rPr lang="en-US" dirty="0" smtClean="0">
                <a:solidFill>
                  <a:srgbClr val="318FC5"/>
                </a:solidFill>
              </a:rPr>
              <a:t>raw </a:t>
            </a:r>
            <a:r>
              <a:rPr lang="en-US" dirty="0" err="1" smtClean="0">
                <a:solidFill>
                  <a:srgbClr val="318FC5"/>
                </a:solidFill>
              </a:rPr>
              <a:t>xlab</a:t>
            </a:r>
            <a:r>
              <a:rPr lang="en-US" dirty="0" smtClean="0">
                <a:solidFill>
                  <a:srgbClr val="318FC5"/>
                </a:solidFill>
              </a:rPr>
              <a:t> </a:t>
            </a:r>
            <a:r>
              <a:rPr lang="en-US" i="1" dirty="0" smtClean="0">
                <a:solidFill>
                  <a:srgbClr val="318FC5"/>
                </a:solidFill>
              </a:rPr>
              <a:t>name</a:t>
            </a:r>
            <a:r>
              <a:rPr lang="en-US" dirty="0" smtClean="0"/>
              <a:t>		</a:t>
            </a:r>
            <a:r>
              <a:rPr lang="en-US" dirty="0" smtClean="0"/>
              <a:t>	x</a:t>
            </a:r>
            <a:r>
              <a:rPr lang="en-US" dirty="0" smtClean="0"/>
              <a:t>-axis label</a:t>
            </a:r>
          </a:p>
          <a:p>
            <a:pPr lvl="1"/>
            <a:r>
              <a:rPr lang="en-US" dirty="0" smtClean="0">
                <a:solidFill>
                  <a:srgbClr val="318FC5"/>
                </a:solidFill>
              </a:rPr>
              <a:t>draw </a:t>
            </a:r>
            <a:r>
              <a:rPr lang="en-US" dirty="0" err="1" smtClean="0">
                <a:solidFill>
                  <a:srgbClr val="318FC5"/>
                </a:solidFill>
              </a:rPr>
              <a:t>ylab</a:t>
            </a:r>
            <a:r>
              <a:rPr lang="en-US" dirty="0" smtClean="0">
                <a:solidFill>
                  <a:srgbClr val="318FC5"/>
                </a:solidFill>
              </a:rPr>
              <a:t> </a:t>
            </a:r>
            <a:r>
              <a:rPr lang="en-US" i="1" dirty="0" smtClean="0">
                <a:solidFill>
                  <a:srgbClr val="318FC5"/>
                </a:solidFill>
              </a:rPr>
              <a:t>name</a:t>
            </a:r>
            <a:r>
              <a:rPr lang="en-US" dirty="0" smtClean="0"/>
              <a:t>		</a:t>
            </a:r>
            <a:r>
              <a:rPr lang="en-US" dirty="0" smtClean="0"/>
              <a:t>	y</a:t>
            </a:r>
            <a:r>
              <a:rPr lang="en-US" dirty="0" smtClean="0"/>
              <a:t>-axis label</a:t>
            </a:r>
          </a:p>
          <a:p>
            <a:r>
              <a:rPr lang="en-US" b="1" dirty="0" smtClean="0"/>
              <a:t>Output file</a:t>
            </a:r>
          </a:p>
          <a:p>
            <a:pPr lvl="1"/>
            <a:r>
              <a:rPr lang="en-US" dirty="0" err="1">
                <a:solidFill>
                  <a:schemeClr val="tx2"/>
                </a:solidFill>
              </a:rPr>
              <a:t>p</a:t>
            </a:r>
            <a:r>
              <a:rPr lang="en-US" dirty="0" err="1" smtClean="0">
                <a:solidFill>
                  <a:schemeClr val="tx2"/>
                </a:solidFill>
              </a:rPr>
              <a:t>rintim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i="1" dirty="0" err="1" smtClean="0">
                <a:solidFill>
                  <a:schemeClr val="tx2"/>
                </a:solidFill>
              </a:rPr>
              <a:t>filename.png</a:t>
            </a:r>
            <a:r>
              <a:rPr lang="en-US" i="1" dirty="0" smtClean="0">
                <a:solidFill>
                  <a:schemeClr val="tx2"/>
                </a:solidFill>
              </a:rPr>
              <a:t>	</a:t>
            </a:r>
            <a:r>
              <a:rPr lang="en-US" i="1" dirty="0" smtClean="0">
                <a:solidFill>
                  <a:schemeClr val="tx2"/>
                </a:solidFill>
              </a:rPr>
              <a:t>	</a:t>
            </a:r>
            <a:r>
              <a:rPr lang="en-US" dirty="0" smtClean="0"/>
              <a:t>Output </a:t>
            </a:r>
            <a:r>
              <a:rPr lang="en-US" dirty="0" smtClean="0"/>
              <a:t>a PNG</a:t>
            </a:r>
          </a:p>
          <a:p>
            <a:pPr lvl="1"/>
            <a:endParaRPr lang="en-US" dirty="0" smtClean="0">
              <a:solidFill>
                <a:schemeClr val="tx2"/>
              </a:solidFill>
            </a:endParaRPr>
          </a:p>
          <a:p>
            <a:pPr marL="118872" indent="0" algn="ctr">
              <a:buNone/>
            </a:pPr>
            <a:r>
              <a:rPr lang="en-US" b="1" dirty="0" smtClean="0"/>
              <a:t>MORE COMMANDS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://www.iges.org/grads/gadoc/</a:t>
            </a:r>
            <a:r>
              <a:rPr lang="en-US" dirty="0" smtClean="0">
                <a:hlinkClick r:id="rId3"/>
              </a:rPr>
              <a:t>commandsatt.html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24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GrADS</a:t>
            </a:r>
            <a:r>
              <a:rPr lang="en-US" dirty="0" smtClean="0"/>
              <a:t>:  </a:t>
            </a:r>
            <a:r>
              <a:rPr lang="en-US" dirty="0"/>
              <a:t>Basic Analysis</a:t>
            </a:r>
            <a:br>
              <a:rPr lang="en-US" dirty="0"/>
            </a:br>
            <a:r>
              <a:rPr lang="en-US" sz="2700" b="0" dirty="0">
                <a:hlinkClick r:id="rId2"/>
              </a:rPr>
              <a:t>http://mpo581-hw1-basicstat.wikispaces.com/GrADS+</a:t>
            </a:r>
            <a:r>
              <a:rPr lang="en-US" sz="2700" b="0" dirty="0" smtClean="0">
                <a:hlinkClick r:id="rId2"/>
              </a:rPr>
              <a:t>code</a:t>
            </a:r>
            <a:r>
              <a:rPr lang="en-US" sz="2700" b="0" dirty="0" smtClean="0"/>
              <a:t> </a:t>
            </a:r>
            <a:endParaRPr lang="en-US" sz="27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8176"/>
            <a:ext cx="9144000" cy="5449823"/>
          </a:xfrm>
        </p:spPr>
        <p:txBody>
          <a:bodyPr>
            <a:noAutofit/>
          </a:bodyPr>
          <a:lstStyle/>
          <a:p>
            <a:r>
              <a:rPr lang="en-US" sz="2400" dirty="0" smtClean="0"/>
              <a:t>Average over months</a:t>
            </a:r>
          </a:p>
          <a:p>
            <a:pPr lvl="1"/>
            <a:r>
              <a:rPr lang="en-US" sz="1800" dirty="0" err="1">
                <a:solidFill>
                  <a:srgbClr val="318FC5"/>
                </a:solidFill>
              </a:rPr>
              <a:t>t</a:t>
            </a:r>
            <a:r>
              <a:rPr lang="en-US" sz="1800" dirty="0" err="1" smtClean="0">
                <a:solidFill>
                  <a:srgbClr val="318FC5"/>
                </a:solidFill>
              </a:rPr>
              <a:t>imemean</a:t>
            </a:r>
            <a:r>
              <a:rPr lang="en-US" sz="1800" dirty="0" smtClean="0">
                <a:solidFill>
                  <a:srgbClr val="318FC5"/>
                </a:solidFill>
              </a:rPr>
              <a:t> = </a:t>
            </a:r>
            <a:r>
              <a:rPr lang="en-US" sz="1800" dirty="0" err="1" smtClean="0">
                <a:solidFill>
                  <a:srgbClr val="318FC5"/>
                </a:solidFill>
              </a:rPr>
              <a:t>ave</a:t>
            </a:r>
            <a:r>
              <a:rPr lang="en-US" sz="1800" dirty="0" smtClean="0">
                <a:solidFill>
                  <a:srgbClr val="318FC5"/>
                </a:solidFill>
              </a:rPr>
              <a:t>(</a:t>
            </a:r>
            <a:r>
              <a:rPr lang="en-US" sz="1800" i="1" dirty="0" err="1" smtClean="0">
                <a:solidFill>
                  <a:srgbClr val="318FC5"/>
                </a:solidFill>
              </a:rPr>
              <a:t>var</a:t>
            </a:r>
            <a:r>
              <a:rPr lang="en-US" sz="1800" dirty="0" err="1" smtClean="0">
                <a:solidFill>
                  <a:srgbClr val="318FC5"/>
                </a:solidFill>
              </a:rPr>
              <a:t>,t</a:t>
            </a:r>
            <a:r>
              <a:rPr lang="en-US" sz="1800" dirty="0" smtClean="0">
                <a:solidFill>
                  <a:srgbClr val="318FC5"/>
                </a:solidFill>
              </a:rPr>
              <a:t>=1,t=2)</a:t>
            </a:r>
          </a:p>
          <a:p>
            <a:pPr lvl="1"/>
            <a:r>
              <a:rPr lang="en-US" sz="1800" dirty="0" smtClean="0">
                <a:solidFill>
                  <a:srgbClr val="318FC5"/>
                </a:solidFill>
              </a:rPr>
              <a:t>d </a:t>
            </a:r>
            <a:r>
              <a:rPr lang="en-US" sz="1800" dirty="0" err="1" smtClean="0">
                <a:solidFill>
                  <a:srgbClr val="318FC5"/>
                </a:solidFill>
              </a:rPr>
              <a:t>ave</a:t>
            </a:r>
            <a:r>
              <a:rPr lang="en-US" sz="1800" dirty="0" smtClean="0">
                <a:solidFill>
                  <a:srgbClr val="318FC5"/>
                </a:solidFill>
              </a:rPr>
              <a:t>(</a:t>
            </a:r>
            <a:r>
              <a:rPr lang="en-US" sz="1800" i="1" dirty="0" err="1" smtClean="0">
                <a:solidFill>
                  <a:srgbClr val="318FC5"/>
                </a:solidFill>
              </a:rPr>
              <a:t>var</a:t>
            </a:r>
            <a:r>
              <a:rPr lang="en-US" sz="1800" dirty="0" err="1" smtClean="0">
                <a:solidFill>
                  <a:srgbClr val="318FC5"/>
                </a:solidFill>
              </a:rPr>
              <a:t>,t</a:t>
            </a:r>
            <a:r>
              <a:rPr lang="en-US" sz="1800" dirty="0" smtClean="0">
                <a:solidFill>
                  <a:srgbClr val="318FC5"/>
                </a:solidFill>
              </a:rPr>
              <a:t>=1,t=2)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Average over longitude</a:t>
            </a:r>
          </a:p>
          <a:p>
            <a:pPr lvl="1"/>
            <a:r>
              <a:rPr lang="en-US" sz="1800" dirty="0" smtClean="0">
                <a:solidFill>
                  <a:srgbClr val="318FC5"/>
                </a:solidFill>
              </a:rPr>
              <a:t>d </a:t>
            </a:r>
            <a:r>
              <a:rPr lang="en-US" sz="1800" dirty="0" err="1" smtClean="0">
                <a:solidFill>
                  <a:srgbClr val="318FC5"/>
                </a:solidFill>
              </a:rPr>
              <a:t>ave</a:t>
            </a:r>
            <a:r>
              <a:rPr lang="en-US" sz="1800" dirty="0" smtClean="0">
                <a:solidFill>
                  <a:srgbClr val="318FC5"/>
                </a:solidFill>
              </a:rPr>
              <a:t>(</a:t>
            </a:r>
            <a:r>
              <a:rPr lang="en-US" sz="1800" i="1" dirty="0" err="1" smtClean="0">
                <a:solidFill>
                  <a:srgbClr val="318FC5"/>
                </a:solidFill>
              </a:rPr>
              <a:t>var,</a:t>
            </a:r>
            <a:r>
              <a:rPr lang="en-US" sz="1800" dirty="0" err="1" smtClean="0">
                <a:solidFill>
                  <a:srgbClr val="318FC5"/>
                </a:solidFill>
              </a:rPr>
              <a:t>lon</a:t>
            </a:r>
            <a:r>
              <a:rPr lang="en-US" sz="1800" dirty="0" smtClean="0">
                <a:solidFill>
                  <a:srgbClr val="318FC5"/>
                </a:solidFill>
              </a:rPr>
              <a:t>=0,lon=359)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Average over latitude </a:t>
            </a:r>
          </a:p>
          <a:p>
            <a:pPr lvl="1"/>
            <a:r>
              <a:rPr lang="en-US" sz="1800" dirty="0" smtClean="0">
                <a:solidFill>
                  <a:srgbClr val="318FC5"/>
                </a:solidFill>
              </a:rPr>
              <a:t>d </a:t>
            </a:r>
            <a:r>
              <a:rPr lang="en-US" sz="1800" dirty="0" err="1" smtClean="0">
                <a:solidFill>
                  <a:srgbClr val="318FC5"/>
                </a:solidFill>
              </a:rPr>
              <a:t>ave</a:t>
            </a:r>
            <a:r>
              <a:rPr lang="en-US" sz="1800" dirty="0" smtClean="0">
                <a:solidFill>
                  <a:srgbClr val="318FC5"/>
                </a:solidFill>
              </a:rPr>
              <a:t>(</a:t>
            </a:r>
            <a:r>
              <a:rPr lang="en-US" sz="1800" i="1" dirty="0" err="1" smtClean="0">
                <a:solidFill>
                  <a:srgbClr val="318FC5"/>
                </a:solidFill>
              </a:rPr>
              <a:t>var</a:t>
            </a:r>
            <a:r>
              <a:rPr lang="en-US" sz="1800" dirty="0" err="1" smtClean="0">
                <a:solidFill>
                  <a:srgbClr val="318FC5"/>
                </a:solidFill>
              </a:rPr>
              <a:t>,lat</a:t>
            </a:r>
            <a:r>
              <a:rPr lang="en-US" sz="1800" dirty="0" smtClean="0">
                <a:solidFill>
                  <a:srgbClr val="318FC5"/>
                </a:solidFill>
              </a:rPr>
              <a:t>=-90,lat=90)</a:t>
            </a:r>
          </a:p>
          <a:p>
            <a:r>
              <a:rPr lang="en-US" sz="2400" dirty="0" smtClean="0"/>
              <a:t>Average over latitude and longitude (plot time series)</a:t>
            </a:r>
          </a:p>
          <a:p>
            <a:pPr lvl="1"/>
            <a:r>
              <a:rPr lang="en-US" sz="1800" dirty="0" smtClean="0">
                <a:solidFill>
                  <a:srgbClr val="318FC5"/>
                </a:solidFill>
              </a:rPr>
              <a:t>set t 1 12</a:t>
            </a:r>
          </a:p>
          <a:p>
            <a:pPr lvl="1"/>
            <a:r>
              <a:rPr lang="en-US" sz="1800" dirty="0" smtClean="0">
                <a:solidFill>
                  <a:srgbClr val="318FC5"/>
                </a:solidFill>
              </a:rPr>
              <a:t>set </a:t>
            </a:r>
            <a:r>
              <a:rPr lang="en-US" sz="1800" dirty="0" err="1" smtClean="0">
                <a:solidFill>
                  <a:srgbClr val="318FC5"/>
                </a:solidFill>
              </a:rPr>
              <a:t>lat</a:t>
            </a:r>
            <a:r>
              <a:rPr lang="en-US" sz="1800" dirty="0" smtClean="0">
                <a:solidFill>
                  <a:srgbClr val="318FC5"/>
                </a:solidFill>
              </a:rPr>
              <a:t> 0</a:t>
            </a:r>
          </a:p>
          <a:p>
            <a:pPr lvl="1"/>
            <a:r>
              <a:rPr lang="en-US" sz="1800" dirty="0" smtClean="0">
                <a:solidFill>
                  <a:srgbClr val="318FC5"/>
                </a:solidFill>
              </a:rPr>
              <a:t>set </a:t>
            </a:r>
            <a:r>
              <a:rPr lang="en-US" sz="1800" dirty="0" err="1" smtClean="0">
                <a:solidFill>
                  <a:srgbClr val="318FC5"/>
                </a:solidFill>
              </a:rPr>
              <a:t>lon</a:t>
            </a:r>
            <a:r>
              <a:rPr lang="en-US" sz="1800" dirty="0" smtClean="0">
                <a:solidFill>
                  <a:srgbClr val="318FC5"/>
                </a:solidFill>
              </a:rPr>
              <a:t> 0</a:t>
            </a:r>
          </a:p>
          <a:p>
            <a:pPr lvl="1"/>
            <a:r>
              <a:rPr lang="en-US" sz="1800" dirty="0" err="1">
                <a:solidFill>
                  <a:srgbClr val="318FC5"/>
                </a:solidFill>
              </a:rPr>
              <a:t>t</a:t>
            </a:r>
            <a:r>
              <a:rPr lang="en-US" sz="1800" dirty="0" err="1" smtClean="0">
                <a:solidFill>
                  <a:srgbClr val="318FC5"/>
                </a:solidFill>
              </a:rPr>
              <a:t>imeseries</a:t>
            </a:r>
            <a:r>
              <a:rPr lang="en-US" sz="1800" dirty="0" smtClean="0">
                <a:solidFill>
                  <a:srgbClr val="318FC5"/>
                </a:solidFill>
              </a:rPr>
              <a:t> = </a:t>
            </a:r>
            <a:r>
              <a:rPr lang="en-US" sz="1800" dirty="0" err="1" smtClean="0">
                <a:solidFill>
                  <a:srgbClr val="318FC5"/>
                </a:solidFill>
              </a:rPr>
              <a:t>aave</a:t>
            </a:r>
            <a:r>
              <a:rPr lang="en-US" sz="1800" dirty="0" smtClean="0">
                <a:solidFill>
                  <a:srgbClr val="318FC5"/>
                </a:solidFill>
              </a:rPr>
              <a:t>(</a:t>
            </a:r>
            <a:r>
              <a:rPr lang="en-US" sz="1800" i="1" dirty="0" err="1" smtClean="0">
                <a:solidFill>
                  <a:srgbClr val="318FC5"/>
                </a:solidFill>
              </a:rPr>
              <a:t>var,</a:t>
            </a:r>
            <a:r>
              <a:rPr lang="en-US" sz="1800" dirty="0" err="1" smtClean="0">
                <a:solidFill>
                  <a:srgbClr val="318FC5"/>
                </a:solidFill>
              </a:rPr>
              <a:t>lon</a:t>
            </a:r>
            <a:r>
              <a:rPr lang="en-US" sz="1800" dirty="0" smtClean="0">
                <a:solidFill>
                  <a:srgbClr val="318FC5"/>
                </a:solidFill>
              </a:rPr>
              <a:t>=0,lon=359,lat=-90,lat=90)</a:t>
            </a:r>
          </a:p>
          <a:p>
            <a:pPr lvl="1"/>
            <a:r>
              <a:rPr lang="en-US" sz="1800" dirty="0" smtClean="0">
                <a:solidFill>
                  <a:srgbClr val="318FC5"/>
                </a:solidFill>
              </a:rPr>
              <a:t>d </a:t>
            </a:r>
            <a:r>
              <a:rPr lang="en-US" sz="1800" dirty="0" err="1" smtClean="0">
                <a:solidFill>
                  <a:srgbClr val="318FC5"/>
                </a:solidFill>
              </a:rPr>
              <a:t>timeseries</a:t>
            </a:r>
            <a:endParaRPr lang="en-US" sz="1800" dirty="0">
              <a:solidFill>
                <a:srgbClr val="318FC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934669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 smtClean="0"/>
              <a:t>MORE FUNCTIONS</a:t>
            </a:r>
          </a:p>
          <a:p>
            <a:pPr algn="ctr"/>
            <a:r>
              <a:rPr lang="en-US" sz="2700" dirty="0"/>
              <a:t>http://</a:t>
            </a:r>
            <a:r>
              <a:rPr lang="en-US" sz="2700" dirty="0" err="1"/>
              <a:t>www.iges.org</a:t>
            </a:r>
            <a:r>
              <a:rPr lang="en-US" sz="2700" dirty="0"/>
              <a:t>/grads/</a:t>
            </a:r>
            <a:r>
              <a:rPr lang="en-US" sz="2700" dirty="0" err="1"/>
              <a:t>gadoc</a:t>
            </a:r>
            <a:r>
              <a:rPr lang="en-US" sz="2700" dirty="0"/>
              <a:t>/</a:t>
            </a:r>
            <a:r>
              <a:rPr lang="en-US" sz="2700" dirty="0" err="1"/>
              <a:t>functionsatt.html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57622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10110"/>
            <a:ext cx="9144000" cy="5347889"/>
          </a:xfrm>
        </p:spPr>
        <p:txBody>
          <a:bodyPr>
            <a:normAutofit/>
          </a:bodyPr>
          <a:lstStyle/>
          <a:p>
            <a:pPr marL="118872" indent="0" algn="ctr">
              <a:buNone/>
            </a:pPr>
            <a:r>
              <a:rPr lang="en-US" sz="2000" b="1" dirty="0" smtClean="0"/>
              <a:t>Calculate zonally </a:t>
            </a:r>
            <a:r>
              <a:rPr lang="en-US" sz="2000" b="1" dirty="0"/>
              <a:t>a</a:t>
            </a:r>
            <a:r>
              <a:rPr lang="en-US" sz="2000" b="1" dirty="0" smtClean="0"/>
              <a:t>veraged </a:t>
            </a:r>
            <a:r>
              <a:rPr lang="en-US" sz="2000" b="1" dirty="0"/>
              <a:t>t</a:t>
            </a:r>
            <a:r>
              <a:rPr lang="en-US" sz="2000" b="1" dirty="0" smtClean="0"/>
              <a:t>emperature, make a plot of </a:t>
            </a:r>
            <a:r>
              <a:rPr lang="en-US" sz="2000" b="1" dirty="0" err="1" smtClean="0"/>
              <a:t>lat</a:t>
            </a:r>
            <a:r>
              <a:rPr lang="en-US" sz="2000" b="1" dirty="0" smtClean="0"/>
              <a:t> vs. time</a:t>
            </a:r>
          </a:p>
          <a:p>
            <a:pPr marL="576072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2"/>
                </a:solidFill>
              </a:rPr>
              <a:t>set t 1 12	</a:t>
            </a:r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Time is set to 1 when you open a file, reset it to capture the 				times you want to plot</a:t>
            </a:r>
          </a:p>
          <a:p>
            <a:pPr marL="576072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d</a:t>
            </a:r>
            <a:r>
              <a:rPr lang="en-US" sz="2000" dirty="0" smtClean="0">
                <a:solidFill>
                  <a:schemeClr val="tx2"/>
                </a:solidFill>
              </a:rPr>
              <a:t>efine </a:t>
            </a:r>
            <a:r>
              <a:rPr lang="en-US" sz="2000" dirty="0" err="1">
                <a:solidFill>
                  <a:schemeClr val="tx2"/>
                </a:solidFill>
              </a:rPr>
              <a:t>a</a:t>
            </a:r>
            <a:r>
              <a:rPr lang="en-US" sz="2000" dirty="0" err="1" smtClean="0">
                <a:solidFill>
                  <a:schemeClr val="tx2"/>
                </a:solidFill>
              </a:rPr>
              <a:t>lon</a:t>
            </a:r>
            <a:r>
              <a:rPr lang="en-US" sz="2000" dirty="0" smtClean="0">
                <a:solidFill>
                  <a:schemeClr val="tx2"/>
                </a:solidFill>
              </a:rPr>
              <a:t>=</a:t>
            </a:r>
            <a:r>
              <a:rPr lang="en-US" sz="2000" dirty="0" err="1" smtClean="0">
                <a:solidFill>
                  <a:schemeClr val="tx2"/>
                </a:solidFill>
              </a:rPr>
              <a:t>ave</a:t>
            </a:r>
            <a:r>
              <a:rPr lang="en-US" sz="2000" dirty="0" smtClean="0">
                <a:solidFill>
                  <a:schemeClr val="tx2"/>
                </a:solidFill>
              </a:rPr>
              <a:t>(</a:t>
            </a:r>
            <a:r>
              <a:rPr lang="en-US" sz="2000" dirty="0" err="1" smtClean="0">
                <a:solidFill>
                  <a:schemeClr val="tx2"/>
                </a:solidFill>
              </a:rPr>
              <a:t>air,lon</a:t>
            </a:r>
            <a:r>
              <a:rPr lang="en-US" sz="2000" dirty="0" smtClean="0">
                <a:solidFill>
                  <a:schemeClr val="tx2"/>
                </a:solidFill>
              </a:rPr>
              <a:t>=0,lon=360)</a:t>
            </a:r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dirty="0" smtClean="0">
                <a:solidFill>
                  <a:schemeClr val="tx2"/>
                </a:solidFill>
              </a:rPr>
              <a:t>	</a:t>
            </a:r>
            <a:r>
              <a:rPr lang="en-US" sz="2000" dirty="0" smtClean="0"/>
              <a:t>Average over longitude</a:t>
            </a:r>
          </a:p>
          <a:p>
            <a:pPr marL="576072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2"/>
                </a:solidFill>
              </a:rPr>
              <a:t>set </a:t>
            </a:r>
            <a:r>
              <a:rPr lang="en-US" sz="2000" dirty="0" err="1" smtClean="0">
                <a:solidFill>
                  <a:schemeClr val="tx2"/>
                </a:solidFill>
              </a:rPr>
              <a:t>lon</a:t>
            </a:r>
            <a:r>
              <a:rPr lang="en-US" sz="2000" dirty="0" smtClean="0">
                <a:solidFill>
                  <a:schemeClr val="tx2"/>
                </a:solidFill>
              </a:rPr>
              <a:t> 0			</a:t>
            </a:r>
            <a:r>
              <a:rPr lang="en-US" sz="2000" dirty="0" smtClean="0"/>
              <a:t>Have to set the longitude to a value to plot</a:t>
            </a:r>
            <a:endParaRPr lang="en-US" sz="2000" dirty="0" smtClean="0">
              <a:solidFill>
                <a:schemeClr val="tx2"/>
              </a:solidFill>
            </a:endParaRPr>
          </a:p>
          <a:p>
            <a:pPr marL="576072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2"/>
                </a:solidFill>
              </a:rPr>
              <a:t>set grads off		</a:t>
            </a:r>
            <a:r>
              <a:rPr lang="en-US" sz="2000" dirty="0" smtClean="0">
                <a:solidFill>
                  <a:srgbClr val="000000"/>
                </a:solidFill>
              </a:rPr>
              <a:t>Turn off </a:t>
            </a:r>
            <a:r>
              <a:rPr lang="en-US" sz="2000" dirty="0" err="1" smtClean="0">
                <a:solidFill>
                  <a:srgbClr val="000000"/>
                </a:solidFill>
              </a:rPr>
              <a:t>GrADS</a:t>
            </a:r>
            <a:r>
              <a:rPr lang="en-US" sz="2000" dirty="0" smtClean="0">
                <a:solidFill>
                  <a:srgbClr val="000000"/>
                </a:solidFill>
              </a:rPr>
              <a:t> logo</a:t>
            </a:r>
          </a:p>
          <a:p>
            <a:pPr marL="576072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2"/>
                </a:solidFill>
              </a:rPr>
              <a:t>set </a:t>
            </a:r>
            <a:r>
              <a:rPr lang="en-US" sz="2000" dirty="0" err="1" smtClean="0">
                <a:solidFill>
                  <a:schemeClr val="tx2"/>
                </a:solidFill>
              </a:rPr>
              <a:t>gxout</a:t>
            </a:r>
            <a:r>
              <a:rPr lang="en-US" sz="2000" dirty="0" smtClean="0">
                <a:solidFill>
                  <a:schemeClr val="tx2"/>
                </a:solidFill>
              </a:rPr>
              <a:t> shaded		</a:t>
            </a:r>
            <a:r>
              <a:rPr lang="en-US" sz="2000" dirty="0" smtClean="0">
                <a:solidFill>
                  <a:srgbClr val="000000"/>
                </a:solidFill>
              </a:rPr>
              <a:t>Use shaded contours</a:t>
            </a:r>
          </a:p>
          <a:p>
            <a:pPr marL="576072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2"/>
                </a:solidFill>
              </a:rPr>
              <a:t>set </a:t>
            </a:r>
            <a:r>
              <a:rPr lang="en-US" sz="2000" dirty="0" err="1" smtClean="0">
                <a:solidFill>
                  <a:schemeClr val="tx2"/>
                </a:solidFill>
              </a:rPr>
              <a:t>xyrev</a:t>
            </a:r>
            <a:r>
              <a:rPr lang="en-US" sz="2000" dirty="0" smtClean="0">
                <a:solidFill>
                  <a:schemeClr val="tx2"/>
                </a:solidFill>
              </a:rPr>
              <a:t> on		</a:t>
            </a:r>
            <a:r>
              <a:rPr lang="en-US" sz="2000" dirty="0" smtClean="0">
                <a:solidFill>
                  <a:srgbClr val="000000"/>
                </a:solidFill>
              </a:rPr>
              <a:t>Reverse Axes so </a:t>
            </a:r>
            <a:r>
              <a:rPr lang="en-US" sz="2000" dirty="0" err="1" smtClean="0">
                <a:solidFill>
                  <a:srgbClr val="000000"/>
                </a:solidFill>
              </a:rPr>
              <a:t>lat</a:t>
            </a:r>
            <a:r>
              <a:rPr lang="en-US" sz="2000" dirty="0" smtClean="0">
                <a:solidFill>
                  <a:srgbClr val="000000"/>
                </a:solidFill>
              </a:rPr>
              <a:t> is y and time is x</a:t>
            </a:r>
          </a:p>
          <a:p>
            <a:pPr marL="576072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d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</a:t>
            </a:r>
            <a:r>
              <a:rPr lang="en-US" sz="2000" dirty="0" err="1" smtClean="0">
                <a:solidFill>
                  <a:schemeClr val="tx2"/>
                </a:solidFill>
              </a:rPr>
              <a:t>lon</a:t>
            </a:r>
            <a:r>
              <a:rPr lang="en-US" sz="2000" dirty="0" smtClean="0">
                <a:solidFill>
                  <a:schemeClr val="tx2"/>
                </a:solidFill>
              </a:rPr>
              <a:t>			</a:t>
            </a:r>
            <a:r>
              <a:rPr lang="en-US" sz="2000" dirty="0" smtClean="0">
                <a:solidFill>
                  <a:srgbClr val="000000"/>
                </a:solidFill>
              </a:rPr>
              <a:t>Display variable</a:t>
            </a:r>
          </a:p>
          <a:p>
            <a:pPr marL="576072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2"/>
                </a:solidFill>
              </a:rPr>
              <a:t>set </a:t>
            </a:r>
            <a:r>
              <a:rPr lang="en-US" sz="2000" dirty="0" err="1" smtClean="0">
                <a:solidFill>
                  <a:schemeClr val="tx2"/>
                </a:solidFill>
              </a:rPr>
              <a:t>gxout</a:t>
            </a:r>
            <a:r>
              <a:rPr lang="en-US" sz="2000" dirty="0" smtClean="0">
                <a:solidFill>
                  <a:schemeClr val="tx2"/>
                </a:solidFill>
              </a:rPr>
              <a:t> contour		</a:t>
            </a:r>
            <a:r>
              <a:rPr lang="en-US" sz="2000" dirty="0" smtClean="0"/>
              <a:t>Want contours instead of shading</a:t>
            </a:r>
          </a:p>
          <a:p>
            <a:pPr marL="576072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2"/>
                </a:solidFill>
              </a:rPr>
              <a:t>set </a:t>
            </a:r>
            <a:r>
              <a:rPr lang="en-US" sz="2000" dirty="0" err="1" smtClean="0">
                <a:solidFill>
                  <a:schemeClr val="tx2"/>
                </a:solidFill>
              </a:rPr>
              <a:t>clab</a:t>
            </a:r>
            <a:r>
              <a:rPr lang="en-US" sz="2000" dirty="0" smtClean="0">
                <a:solidFill>
                  <a:schemeClr val="tx2"/>
                </a:solidFill>
              </a:rPr>
              <a:t> masked		</a:t>
            </a:r>
            <a:r>
              <a:rPr lang="en-US" sz="2000" dirty="0" smtClean="0">
                <a:solidFill>
                  <a:srgbClr val="000000"/>
                </a:solidFill>
              </a:rPr>
              <a:t>Don</a:t>
            </a:r>
            <a:r>
              <a:rPr lang="fr-FR" sz="2000" dirty="0" smtClean="0">
                <a:solidFill>
                  <a:srgbClr val="000000"/>
                </a:solidFill>
              </a:rPr>
              <a:t>’</a:t>
            </a:r>
            <a:r>
              <a:rPr lang="en-US" sz="2000" dirty="0" smtClean="0">
                <a:solidFill>
                  <a:srgbClr val="000000"/>
                </a:solidFill>
              </a:rPr>
              <a:t>t put the white box around contour labels</a:t>
            </a:r>
          </a:p>
          <a:p>
            <a:pPr marL="576072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2"/>
                </a:solidFill>
              </a:rPr>
              <a:t>d </a:t>
            </a:r>
            <a:r>
              <a:rPr lang="en-US" sz="2000" dirty="0" err="1" smtClean="0">
                <a:solidFill>
                  <a:schemeClr val="tx2"/>
                </a:solidFill>
              </a:rPr>
              <a:t>alon</a:t>
            </a:r>
            <a:r>
              <a:rPr lang="en-US" sz="2000" dirty="0" smtClean="0">
                <a:solidFill>
                  <a:schemeClr val="tx2"/>
                </a:solidFill>
              </a:rPr>
              <a:t>			</a:t>
            </a:r>
            <a:r>
              <a:rPr lang="en-US" sz="2000" dirty="0" smtClean="0">
                <a:solidFill>
                  <a:srgbClr val="000000"/>
                </a:solidFill>
              </a:rPr>
              <a:t>Display variable</a:t>
            </a:r>
          </a:p>
          <a:p>
            <a:pPr marL="576072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2"/>
                </a:solidFill>
              </a:rPr>
              <a:t>draw title Zonal Mean Air Temp</a:t>
            </a:r>
            <a:r>
              <a:rPr lang="en-US" sz="2000" dirty="0" smtClean="0">
                <a:solidFill>
                  <a:srgbClr val="000000"/>
                </a:solidFill>
              </a:rPr>
              <a:t>	Write a plot title</a:t>
            </a:r>
          </a:p>
          <a:p>
            <a:pPr marL="576072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318FC5"/>
                </a:solidFill>
              </a:rPr>
              <a:t>draw </a:t>
            </a:r>
            <a:r>
              <a:rPr lang="en-US" sz="2000" dirty="0" err="1" smtClean="0">
                <a:solidFill>
                  <a:srgbClr val="318FC5"/>
                </a:solidFill>
              </a:rPr>
              <a:t>xlab</a:t>
            </a:r>
            <a:r>
              <a:rPr lang="en-US" sz="2000" dirty="0" smtClean="0">
                <a:solidFill>
                  <a:srgbClr val="318FC5"/>
                </a:solidFill>
              </a:rPr>
              <a:t> Month</a:t>
            </a:r>
            <a:r>
              <a:rPr lang="en-US" sz="2000" dirty="0" smtClean="0">
                <a:solidFill>
                  <a:srgbClr val="000000"/>
                </a:solidFill>
              </a:rPr>
              <a:t>			Write X-Axis Label</a:t>
            </a:r>
          </a:p>
          <a:p>
            <a:pPr marL="576072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318FC5"/>
                </a:solidFill>
              </a:rPr>
              <a:t>draw </a:t>
            </a:r>
            <a:r>
              <a:rPr lang="en-US" sz="2000" dirty="0" err="1" smtClean="0">
                <a:solidFill>
                  <a:srgbClr val="318FC5"/>
                </a:solidFill>
              </a:rPr>
              <a:t>ylab</a:t>
            </a:r>
            <a:r>
              <a:rPr lang="en-US" sz="2000" dirty="0" smtClean="0">
                <a:solidFill>
                  <a:srgbClr val="318FC5"/>
                </a:solidFill>
              </a:rPr>
              <a:t> Latitude</a:t>
            </a:r>
            <a:r>
              <a:rPr lang="en-US" sz="2000" dirty="0" smtClean="0">
                <a:solidFill>
                  <a:srgbClr val="000000"/>
                </a:solidFill>
              </a:rPr>
              <a:t>			Write Y-Axis Label</a:t>
            </a:r>
          </a:p>
          <a:p>
            <a:pPr marL="576072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rgbClr val="318FC5"/>
                </a:solidFill>
              </a:rPr>
              <a:t>gxprint</a:t>
            </a:r>
            <a:r>
              <a:rPr lang="en-US" sz="2000" dirty="0" smtClean="0">
                <a:solidFill>
                  <a:srgbClr val="318FC5"/>
                </a:solidFill>
              </a:rPr>
              <a:t> </a:t>
            </a:r>
            <a:r>
              <a:rPr lang="en-US" sz="2000" dirty="0" err="1" smtClean="0">
                <a:solidFill>
                  <a:srgbClr val="318FC5"/>
                </a:solidFill>
              </a:rPr>
              <a:t>ZonalMeanAir.png</a:t>
            </a:r>
            <a:r>
              <a:rPr lang="en-US" sz="2000" dirty="0" smtClean="0">
                <a:solidFill>
                  <a:srgbClr val="000000"/>
                </a:solidFill>
              </a:rPr>
              <a:t>		Make the image file (can also use </a:t>
            </a:r>
            <a:r>
              <a:rPr lang="en-US" sz="2000" dirty="0" err="1" smtClean="0">
                <a:solidFill>
                  <a:srgbClr val="000000"/>
                </a:solidFill>
              </a:rPr>
              <a:t>printim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</a:p>
          <a:p>
            <a:pPr marL="576072" indent="-457200">
              <a:buFont typeface="+mj-lt"/>
              <a:buAutoNum type="arabicPeriod"/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pic>
        <p:nvPicPr>
          <p:cNvPr id="5" name="Picture 4" descr="ZonalMeanAi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b="3029"/>
          <a:stretch/>
        </p:blipFill>
        <p:spPr>
          <a:xfrm>
            <a:off x="3983621" y="2209099"/>
            <a:ext cx="5160379" cy="408127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GrADS</a:t>
            </a:r>
            <a:r>
              <a:rPr lang="en-US" dirty="0"/>
              <a:t>:  Basic Analysis</a:t>
            </a:r>
            <a:br>
              <a:rPr lang="en-US" dirty="0"/>
            </a:br>
            <a:r>
              <a:rPr lang="en-US" sz="2700" b="0" dirty="0">
                <a:hlinkClick r:id="rId3"/>
              </a:rPr>
              <a:t>http://mpo581-hw1-basicstat.wikispaces.com/GrADS+code</a:t>
            </a:r>
            <a:r>
              <a:rPr lang="en-US" sz="2700" b="0" dirty="0"/>
              <a:t> 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809532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00109"/>
            <a:ext cx="9144000" cy="5357891"/>
          </a:xfrm>
        </p:spPr>
        <p:txBody>
          <a:bodyPr>
            <a:normAutofit lnSpcReduction="10000"/>
          </a:bodyPr>
          <a:lstStyle/>
          <a:p>
            <a:pPr marL="118872" indent="0" algn="ctr">
              <a:buNone/>
            </a:pPr>
            <a:r>
              <a:rPr lang="en-US" sz="2000" b="1" dirty="0" smtClean="0"/>
              <a:t>Variance and Standard Deviation of Precipitation</a:t>
            </a:r>
          </a:p>
          <a:p>
            <a:pPr marL="576072" indent="-457200">
              <a:buFont typeface="+mj-lt"/>
              <a:buAutoNum type="arabicPeriod"/>
            </a:pPr>
            <a:r>
              <a:rPr lang="en-US" sz="1600" dirty="0" err="1" smtClean="0">
                <a:solidFill>
                  <a:srgbClr val="318FC5"/>
                </a:solidFill>
              </a:rPr>
              <a:t>sdfopen</a:t>
            </a:r>
            <a:r>
              <a:rPr lang="en-US" sz="1600" dirty="0" smtClean="0">
                <a:solidFill>
                  <a:srgbClr val="318FC5"/>
                </a:solidFill>
              </a:rPr>
              <a:t> </a:t>
            </a:r>
            <a:r>
              <a:rPr lang="en-US" sz="1600" dirty="0" err="1" smtClean="0">
                <a:solidFill>
                  <a:srgbClr val="318FC5"/>
                </a:solidFill>
              </a:rPr>
              <a:t>precip.mon.ltm.nc</a:t>
            </a:r>
            <a:r>
              <a:rPr lang="en-US" sz="1600" dirty="0" smtClean="0"/>
              <a:t>	</a:t>
            </a:r>
            <a:r>
              <a:rPr lang="en-US" sz="1600" dirty="0"/>
              <a:t>	</a:t>
            </a:r>
            <a:r>
              <a:rPr lang="en-US" sz="1600" dirty="0" smtClean="0"/>
              <a:t>open precipitation file</a:t>
            </a:r>
            <a:endParaRPr lang="en-US" sz="1600" dirty="0" smtClean="0">
              <a:solidFill>
                <a:srgbClr val="318FC5"/>
              </a:solidFill>
            </a:endParaRPr>
          </a:p>
          <a:p>
            <a:pPr marL="576072" indent="-457200">
              <a:buFont typeface="+mj-lt"/>
              <a:buAutoNum type="arabicPeriod"/>
            </a:pPr>
            <a:r>
              <a:rPr lang="en-US" sz="1600" dirty="0" err="1" smtClean="0">
                <a:solidFill>
                  <a:srgbClr val="318FC5"/>
                </a:solidFill>
              </a:rPr>
              <a:t>precipt</a:t>
            </a:r>
            <a:r>
              <a:rPr lang="en-US" sz="1600" dirty="0" smtClean="0">
                <a:solidFill>
                  <a:srgbClr val="318FC5"/>
                </a:solidFill>
              </a:rPr>
              <a:t>=</a:t>
            </a:r>
            <a:r>
              <a:rPr lang="en-US" sz="1600" dirty="0" err="1" smtClean="0">
                <a:solidFill>
                  <a:srgbClr val="318FC5"/>
                </a:solidFill>
              </a:rPr>
              <a:t>ave</a:t>
            </a:r>
            <a:r>
              <a:rPr lang="en-US" sz="1600" dirty="0" smtClean="0">
                <a:solidFill>
                  <a:srgbClr val="318FC5"/>
                </a:solidFill>
              </a:rPr>
              <a:t>(</a:t>
            </a:r>
            <a:r>
              <a:rPr lang="en-US" sz="1600" dirty="0" err="1" smtClean="0">
                <a:solidFill>
                  <a:srgbClr val="318FC5"/>
                </a:solidFill>
              </a:rPr>
              <a:t>precip,t</a:t>
            </a:r>
            <a:r>
              <a:rPr lang="en-US" sz="1600" dirty="0" smtClean="0">
                <a:solidFill>
                  <a:srgbClr val="318FC5"/>
                </a:solidFill>
              </a:rPr>
              <a:t>=1,t=12)		</a:t>
            </a:r>
            <a:r>
              <a:rPr lang="en-US" sz="1600" dirty="0" smtClean="0">
                <a:solidFill>
                  <a:srgbClr val="000000"/>
                </a:solidFill>
              </a:rPr>
              <a:t>time average</a:t>
            </a:r>
          </a:p>
          <a:p>
            <a:pPr marL="576072" indent="-457200">
              <a:buFont typeface="+mj-lt"/>
              <a:buAutoNum type="arabicPeriod"/>
            </a:pPr>
            <a:r>
              <a:rPr lang="en-US" sz="1600" dirty="0" smtClean="0">
                <a:solidFill>
                  <a:srgbClr val="318FC5"/>
                </a:solidFill>
              </a:rPr>
              <a:t>variance=(sum((</a:t>
            </a:r>
            <a:r>
              <a:rPr lang="en-US" sz="1600" dirty="0" err="1" smtClean="0">
                <a:solidFill>
                  <a:srgbClr val="318FC5"/>
                </a:solidFill>
              </a:rPr>
              <a:t>precip-precipt</a:t>
            </a:r>
            <a:r>
              <a:rPr lang="en-US" sz="1600" dirty="0" smtClean="0">
                <a:solidFill>
                  <a:srgbClr val="318FC5"/>
                </a:solidFill>
              </a:rPr>
              <a:t>)*(</a:t>
            </a:r>
            <a:r>
              <a:rPr lang="en-US" sz="1600" dirty="0" err="1" smtClean="0">
                <a:solidFill>
                  <a:srgbClr val="318FC5"/>
                </a:solidFill>
              </a:rPr>
              <a:t>precip-precipt</a:t>
            </a:r>
            <a:r>
              <a:rPr lang="en-US" sz="1600" dirty="0" smtClean="0">
                <a:solidFill>
                  <a:srgbClr val="318FC5"/>
                </a:solidFill>
              </a:rPr>
              <a:t>),t=1,t=12))/12</a:t>
            </a:r>
            <a:r>
              <a:rPr lang="en-US" sz="1600" dirty="0">
                <a:solidFill>
                  <a:srgbClr val="318FC5"/>
                </a:solidFill>
              </a:rPr>
              <a:t>	</a:t>
            </a:r>
            <a:r>
              <a:rPr lang="en-US" sz="1600" dirty="0" smtClean="0">
                <a:solidFill>
                  <a:srgbClr val="000000"/>
                </a:solidFill>
              </a:rPr>
              <a:t>variance calculation</a:t>
            </a:r>
          </a:p>
          <a:p>
            <a:pPr marL="576072" indent="-457200">
              <a:buFont typeface="+mj-lt"/>
              <a:buAutoNum type="arabicPeriod"/>
            </a:pPr>
            <a:r>
              <a:rPr lang="en-US" sz="1600" dirty="0" err="1" smtClean="0">
                <a:solidFill>
                  <a:srgbClr val="318FC5"/>
                </a:solidFill>
              </a:rPr>
              <a:t>stddev</a:t>
            </a:r>
            <a:r>
              <a:rPr lang="en-US" sz="1600" dirty="0" smtClean="0">
                <a:solidFill>
                  <a:srgbClr val="318FC5"/>
                </a:solidFill>
              </a:rPr>
              <a:t>=</a:t>
            </a:r>
            <a:r>
              <a:rPr lang="en-US" sz="1600" dirty="0" err="1" smtClean="0">
                <a:solidFill>
                  <a:srgbClr val="318FC5"/>
                </a:solidFill>
              </a:rPr>
              <a:t>sqrt</a:t>
            </a:r>
            <a:r>
              <a:rPr lang="en-US" sz="1600" dirty="0" smtClean="0">
                <a:solidFill>
                  <a:srgbClr val="318FC5"/>
                </a:solidFill>
              </a:rPr>
              <a:t>(variance)			</a:t>
            </a:r>
            <a:r>
              <a:rPr lang="en-US" sz="1600" dirty="0" smtClean="0">
                <a:solidFill>
                  <a:srgbClr val="000000"/>
                </a:solidFill>
              </a:rPr>
              <a:t>standard </a:t>
            </a:r>
            <a:r>
              <a:rPr lang="en-US" sz="1600" dirty="0" err="1" smtClean="0">
                <a:solidFill>
                  <a:srgbClr val="000000"/>
                </a:solidFill>
              </a:rPr>
              <a:t>dev</a:t>
            </a:r>
            <a:r>
              <a:rPr lang="en-US" sz="1600" dirty="0" smtClean="0">
                <a:solidFill>
                  <a:srgbClr val="000000"/>
                </a:solidFill>
              </a:rPr>
              <a:t> calculation</a:t>
            </a:r>
            <a:r>
              <a:rPr lang="en-US" sz="1600" dirty="0" smtClean="0">
                <a:solidFill>
                  <a:srgbClr val="318FC5"/>
                </a:solidFill>
              </a:rPr>
              <a:t>	</a:t>
            </a:r>
          </a:p>
          <a:p>
            <a:pPr marL="576072" indent="-457200">
              <a:buFont typeface="+mj-lt"/>
              <a:buAutoNum type="arabicPeriod"/>
            </a:pPr>
            <a:r>
              <a:rPr lang="en-US" sz="1600" dirty="0" smtClean="0">
                <a:solidFill>
                  <a:srgbClr val="318FC5"/>
                </a:solidFill>
              </a:rPr>
              <a:t>set grads off				</a:t>
            </a:r>
            <a:r>
              <a:rPr lang="en-US" sz="1600" dirty="0" smtClean="0">
                <a:solidFill>
                  <a:srgbClr val="000000"/>
                </a:solidFill>
              </a:rPr>
              <a:t>turn off grads logo</a:t>
            </a:r>
          </a:p>
          <a:p>
            <a:pPr marL="576072" indent="-457200">
              <a:buFont typeface="+mj-lt"/>
              <a:buAutoNum type="arabicPeriod"/>
            </a:pPr>
            <a:r>
              <a:rPr lang="en-US" sz="1600" dirty="0" smtClean="0">
                <a:solidFill>
                  <a:srgbClr val="318FC5"/>
                </a:solidFill>
              </a:rPr>
              <a:t>set </a:t>
            </a:r>
            <a:r>
              <a:rPr lang="en-US" sz="1600" dirty="0" err="1" smtClean="0">
                <a:solidFill>
                  <a:srgbClr val="318FC5"/>
                </a:solidFill>
              </a:rPr>
              <a:t>gxout</a:t>
            </a:r>
            <a:r>
              <a:rPr lang="en-US" sz="1600" dirty="0" smtClean="0">
                <a:solidFill>
                  <a:srgbClr val="318FC5"/>
                </a:solidFill>
              </a:rPr>
              <a:t> shaded		</a:t>
            </a:r>
            <a:r>
              <a:rPr lang="en-US" sz="1600" dirty="0" smtClean="0">
                <a:solidFill>
                  <a:srgbClr val="000000"/>
                </a:solidFill>
              </a:rPr>
              <a:t>	want shaded plot</a:t>
            </a:r>
          </a:p>
          <a:p>
            <a:pPr marL="576072" indent="-457200">
              <a:buFont typeface="+mj-lt"/>
              <a:buAutoNum type="arabicPeriod"/>
            </a:pPr>
            <a:r>
              <a:rPr lang="en-US" sz="1600" dirty="0" smtClean="0">
                <a:solidFill>
                  <a:srgbClr val="318FC5"/>
                </a:solidFill>
              </a:rPr>
              <a:t>d 100*</a:t>
            </a:r>
            <a:r>
              <a:rPr lang="en-US" sz="1600" dirty="0" err="1" smtClean="0">
                <a:solidFill>
                  <a:srgbClr val="318FC5"/>
                </a:solidFill>
              </a:rPr>
              <a:t>stddev</a:t>
            </a:r>
            <a:r>
              <a:rPr lang="en-US" sz="1600" dirty="0" smtClean="0">
                <a:solidFill>
                  <a:srgbClr val="318FC5"/>
                </a:solidFill>
              </a:rPr>
              <a:t>/</a:t>
            </a:r>
            <a:r>
              <a:rPr lang="en-US" sz="1600" dirty="0" err="1" smtClean="0">
                <a:solidFill>
                  <a:srgbClr val="318FC5"/>
                </a:solidFill>
              </a:rPr>
              <a:t>precipt</a:t>
            </a:r>
            <a:r>
              <a:rPr lang="en-US" sz="1600" dirty="0" smtClean="0">
                <a:solidFill>
                  <a:srgbClr val="318FC5"/>
                </a:solidFill>
              </a:rPr>
              <a:t>			</a:t>
            </a:r>
            <a:r>
              <a:rPr lang="en-US" sz="1600" dirty="0" smtClean="0">
                <a:solidFill>
                  <a:srgbClr val="000000"/>
                </a:solidFill>
              </a:rPr>
              <a:t>plot as ratio of standard deviation and 							mean </a:t>
            </a:r>
            <a:r>
              <a:rPr lang="en-US" sz="1600" dirty="0" err="1" smtClean="0">
                <a:solidFill>
                  <a:srgbClr val="000000"/>
                </a:solidFill>
              </a:rPr>
              <a:t>precip</a:t>
            </a:r>
            <a:r>
              <a:rPr lang="en-US" sz="1600" dirty="0" smtClean="0">
                <a:solidFill>
                  <a:srgbClr val="000000"/>
                </a:solidFill>
              </a:rPr>
              <a:t> multiplied by 100 to make a percentage</a:t>
            </a:r>
          </a:p>
          <a:p>
            <a:pPr marL="576072" indent="-457200">
              <a:buFont typeface="+mj-lt"/>
              <a:buAutoNum type="arabicPeriod"/>
            </a:pPr>
            <a:r>
              <a:rPr lang="en-US" sz="1600" dirty="0" err="1" smtClean="0">
                <a:solidFill>
                  <a:schemeClr val="tx2"/>
                </a:solidFill>
              </a:rPr>
              <a:t>xcbar</a:t>
            </a:r>
            <a:r>
              <a:rPr lang="en-US" sz="1600" dirty="0" smtClean="0"/>
              <a:t>				draw a </a:t>
            </a:r>
            <a:r>
              <a:rPr lang="en-US" sz="1600" dirty="0" err="1" smtClean="0"/>
              <a:t>colorbar</a:t>
            </a:r>
            <a:endParaRPr lang="en-US" sz="1600" dirty="0" smtClean="0"/>
          </a:p>
          <a:p>
            <a:pPr marL="576072" indent="-457200">
              <a:buFont typeface="+mj-lt"/>
              <a:buAutoNum type="arabicPeriod"/>
            </a:pPr>
            <a:endParaRPr lang="en-US" sz="2000" dirty="0" smtClean="0"/>
          </a:p>
          <a:p>
            <a:pPr marL="118872" indent="0">
              <a:buNone/>
            </a:pPr>
            <a:r>
              <a:rPr lang="en-US" sz="1600" b="1" dirty="0" smtClean="0"/>
              <a:t>Nice(</a:t>
            </a:r>
            <a:r>
              <a:rPr lang="en-US" sz="1600" b="1" dirty="0" err="1" smtClean="0"/>
              <a:t>er</a:t>
            </a:r>
            <a:r>
              <a:rPr lang="en-US" sz="1600" b="1" dirty="0" smtClean="0"/>
              <a:t>) Plot – Using mostly built-in Functions</a:t>
            </a:r>
          </a:p>
          <a:p>
            <a:pPr marL="118872" indent="0">
              <a:buNone/>
            </a:pPr>
            <a:r>
              <a:rPr lang="da-DK" sz="1600" dirty="0">
                <a:solidFill>
                  <a:srgbClr val="318FC5"/>
                </a:solidFill>
              </a:rPr>
              <a:t>set </a:t>
            </a:r>
            <a:r>
              <a:rPr lang="da-DK" sz="1600" dirty="0" err="1">
                <a:solidFill>
                  <a:srgbClr val="318FC5"/>
                </a:solidFill>
              </a:rPr>
              <a:t>rgb</a:t>
            </a:r>
            <a:r>
              <a:rPr lang="da-DK" sz="1600" dirty="0">
                <a:solidFill>
                  <a:srgbClr val="318FC5"/>
                </a:solidFill>
              </a:rPr>
              <a:t> 22 0 0 </a:t>
            </a:r>
            <a:r>
              <a:rPr lang="da-DK" sz="1600" dirty="0" smtClean="0">
                <a:solidFill>
                  <a:srgbClr val="318FC5"/>
                </a:solidFill>
              </a:rPr>
              <a:t>128</a:t>
            </a:r>
          </a:p>
          <a:p>
            <a:pPr marL="118872" indent="0">
              <a:buNone/>
            </a:pPr>
            <a:r>
              <a:rPr lang="da-DK" sz="1600" dirty="0">
                <a:solidFill>
                  <a:srgbClr val="318FC5"/>
                </a:solidFill>
              </a:rPr>
              <a:t>s</a:t>
            </a:r>
            <a:r>
              <a:rPr lang="da-DK" sz="1600" dirty="0" smtClean="0">
                <a:solidFill>
                  <a:srgbClr val="318FC5"/>
                </a:solidFill>
              </a:rPr>
              <a:t>et </a:t>
            </a:r>
            <a:r>
              <a:rPr lang="da-DK" sz="1600" dirty="0" err="1">
                <a:solidFill>
                  <a:srgbClr val="318FC5"/>
                </a:solidFill>
              </a:rPr>
              <a:t>rgb</a:t>
            </a:r>
            <a:r>
              <a:rPr lang="da-DK" sz="1600" dirty="0">
                <a:solidFill>
                  <a:srgbClr val="318FC5"/>
                </a:solidFill>
              </a:rPr>
              <a:t> 21 0 0 160</a:t>
            </a:r>
          </a:p>
          <a:p>
            <a:pPr marL="118872" indent="0">
              <a:buNone/>
            </a:pPr>
            <a:r>
              <a:rPr lang="da-DK" sz="1600" dirty="0">
                <a:solidFill>
                  <a:srgbClr val="318FC5"/>
                </a:solidFill>
              </a:rPr>
              <a:t>set </a:t>
            </a:r>
            <a:r>
              <a:rPr lang="da-DK" sz="1600" dirty="0" err="1">
                <a:solidFill>
                  <a:srgbClr val="318FC5"/>
                </a:solidFill>
              </a:rPr>
              <a:t>rgb</a:t>
            </a:r>
            <a:r>
              <a:rPr lang="da-DK" sz="1600" dirty="0">
                <a:solidFill>
                  <a:srgbClr val="318FC5"/>
                </a:solidFill>
              </a:rPr>
              <a:t> 20 0 0 255</a:t>
            </a:r>
          </a:p>
          <a:p>
            <a:pPr marL="118872" indent="0">
              <a:buNone/>
            </a:pPr>
            <a:r>
              <a:rPr lang="da-DK" sz="1600" dirty="0">
                <a:solidFill>
                  <a:srgbClr val="318FC5"/>
                </a:solidFill>
              </a:rPr>
              <a:t>set </a:t>
            </a:r>
            <a:r>
              <a:rPr lang="da-DK" sz="1600" dirty="0" err="1">
                <a:solidFill>
                  <a:srgbClr val="318FC5"/>
                </a:solidFill>
              </a:rPr>
              <a:t>rgb</a:t>
            </a:r>
            <a:r>
              <a:rPr lang="da-DK" sz="1600" dirty="0">
                <a:solidFill>
                  <a:srgbClr val="318FC5"/>
                </a:solidFill>
              </a:rPr>
              <a:t> 19 55 55 255</a:t>
            </a:r>
          </a:p>
          <a:p>
            <a:pPr marL="118872" indent="0">
              <a:buNone/>
            </a:pPr>
            <a:r>
              <a:rPr lang="da-DK" sz="1600" dirty="0">
                <a:solidFill>
                  <a:srgbClr val="318FC5"/>
                </a:solidFill>
              </a:rPr>
              <a:t>set </a:t>
            </a:r>
            <a:r>
              <a:rPr lang="da-DK" sz="1600" dirty="0" err="1">
                <a:solidFill>
                  <a:srgbClr val="318FC5"/>
                </a:solidFill>
              </a:rPr>
              <a:t>rgb</a:t>
            </a:r>
            <a:r>
              <a:rPr lang="da-DK" sz="1600" dirty="0">
                <a:solidFill>
                  <a:srgbClr val="318FC5"/>
                </a:solidFill>
              </a:rPr>
              <a:t> 18 110 110 </a:t>
            </a:r>
            <a:r>
              <a:rPr lang="da-DK" sz="1600" dirty="0" smtClean="0">
                <a:solidFill>
                  <a:srgbClr val="318FC5"/>
                </a:solidFill>
              </a:rPr>
              <a:t>255</a:t>
            </a:r>
          </a:p>
          <a:p>
            <a:pPr marL="118872" indent="0">
              <a:buNone/>
            </a:pPr>
            <a:r>
              <a:rPr lang="da-DK" sz="1600" dirty="0">
                <a:solidFill>
                  <a:srgbClr val="318FC5"/>
                </a:solidFill>
              </a:rPr>
              <a:t>s</a:t>
            </a:r>
            <a:r>
              <a:rPr lang="da-DK" sz="1600" dirty="0" smtClean="0">
                <a:solidFill>
                  <a:srgbClr val="318FC5"/>
                </a:solidFill>
              </a:rPr>
              <a:t>et </a:t>
            </a:r>
            <a:r>
              <a:rPr lang="da-DK" sz="1600" dirty="0" err="1">
                <a:solidFill>
                  <a:srgbClr val="318FC5"/>
                </a:solidFill>
              </a:rPr>
              <a:t>rgb</a:t>
            </a:r>
            <a:r>
              <a:rPr lang="da-DK" sz="1600" dirty="0">
                <a:solidFill>
                  <a:srgbClr val="318FC5"/>
                </a:solidFill>
              </a:rPr>
              <a:t> 17 165 165 255</a:t>
            </a:r>
          </a:p>
          <a:p>
            <a:pPr marL="118872" indent="0">
              <a:buNone/>
            </a:pPr>
            <a:r>
              <a:rPr lang="da-DK" sz="1600" dirty="0">
                <a:solidFill>
                  <a:srgbClr val="318FC5"/>
                </a:solidFill>
              </a:rPr>
              <a:t>set </a:t>
            </a:r>
            <a:r>
              <a:rPr lang="da-DK" sz="1600" dirty="0" err="1">
                <a:solidFill>
                  <a:srgbClr val="318FC5"/>
                </a:solidFill>
              </a:rPr>
              <a:t>rgb</a:t>
            </a:r>
            <a:r>
              <a:rPr lang="da-DK" sz="1600" dirty="0">
                <a:solidFill>
                  <a:srgbClr val="318FC5"/>
                </a:solidFill>
              </a:rPr>
              <a:t> 16 220 220 </a:t>
            </a:r>
            <a:r>
              <a:rPr lang="da-DK" sz="1600" dirty="0" smtClean="0">
                <a:solidFill>
                  <a:srgbClr val="318FC5"/>
                </a:solidFill>
              </a:rPr>
              <a:t>255</a:t>
            </a:r>
          </a:p>
          <a:p>
            <a:pPr marL="118872" indent="0">
              <a:buNone/>
            </a:pPr>
            <a:r>
              <a:rPr lang="da-DK" sz="1600" dirty="0" smtClean="0">
                <a:solidFill>
                  <a:srgbClr val="318FC5"/>
                </a:solidFill>
              </a:rPr>
              <a:t>set </a:t>
            </a:r>
            <a:r>
              <a:rPr lang="da-DK" sz="1600" dirty="0" err="1" smtClean="0">
                <a:solidFill>
                  <a:srgbClr val="318FC5"/>
                </a:solidFill>
              </a:rPr>
              <a:t>clevs</a:t>
            </a:r>
            <a:r>
              <a:rPr lang="da-DK" sz="1600" dirty="0" smtClean="0">
                <a:solidFill>
                  <a:srgbClr val="318FC5"/>
                </a:solidFill>
              </a:rPr>
              <a:t> 20 40 60 80 100 120 160</a:t>
            </a:r>
          </a:p>
          <a:p>
            <a:pPr marL="118872" indent="0">
              <a:buNone/>
            </a:pPr>
            <a:r>
              <a:rPr lang="da-DK" sz="1600" dirty="0">
                <a:solidFill>
                  <a:srgbClr val="318FC5"/>
                </a:solidFill>
              </a:rPr>
              <a:t>s</a:t>
            </a:r>
            <a:r>
              <a:rPr lang="da-DK" sz="1600" dirty="0" smtClean="0">
                <a:solidFill>
                  <a:srgbClr val="318FC5"/>
                </a:solidFill>
              </a:rPr>
              <a:t>et </a:t>
            </a:r>
            <a:r>
              <a:rPr lang="da-DK" sz="1600" dirty="0" err="1" smtClean="0">
                <a:solidFill>
                  <a:srgbClr val="318FC5"/>
                </a:solidFill>
              </a:rPr>
              <a:t>ccols</a:t>
            </a:r>
            <a:r>
              <a:rPr lang="da-DK" sz="1600" dirty="0" smtClean="0">
                <a:solidFill>
                  <a:srgbClr val="318FC5"/>
                </a:solidFill>
              </a:rPr>
              <a:t> 0 16 17 18 19 20 21 22</a:t>
            </a:r>
          </a:p>
          <a:p>
            <a:pPr marL="118872" indent="0">
              <a:buNone/>
            </a:pPr>
            <a:r>
              <a:rPr lang="da-DK" sz="1600" dirty="0" smtClean="0">
                <a:solidFill>
                  <a:srgbClr val="318FC5"/>
                </a:solidFill>
              </a:rPr>
              <a:t>d 100*</a:t>
            </a:r>
            <a:r>
              <a:rPr lang="da-DK" sz="1600" dirty="0" err="1" smtClean="0">
                <a:solidFill>
                  <a:srgbClr val="318FC5"/>
                </a:solidFill>
              </a:rPr>
              <a:t>stddev</a:t>
            </a:r>
            <a:r>
              <a:rPr lang="da-DK" sz="1600" dirty="0" smtClean="0">
                <a:solidFill>
                  <a:srgbClr val="318FC5"/>
                </a:solidFill>
              </a:rPr>
              <a:t>/</a:t>
            </a:r>
            <a:r>
              <a:rPr lang="da-DK" sz="1600" dirty="0" err="1" smtClean="0">
                <a:solidFill>
                  <a:srgbClr val="318FC5"/>
                </a:solidFill>
              </a:rPr>
              <a:t>precipt</a:t>
            </a:r>
            <a:r>
              <a:rPr lang="da-DK" sz="1600" dirty="0" smtClean="0">
                <a:solidFill>
                  <a:srgbClr val="318FC5"/>
                </a:solidFill>
              </a:rPr>
              <a:t> </a:t>
            </a:r>
            <a:endParaRPr lang="en-US" sz="1600" dirty="0">
              <a:solidFill>
                <a:srgbClr val="318FC5"/>
              </a:solidFill>
            </a:endParaRP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GrADS</a:t>
            </a:r>
            <a:r>
              <a:rPr lang="en-US" dirty="0"/>
              <a:t>:  Basic Analysis</a:t>
            </a:r>
            <a:br>
              <a:rPr lang="en-US" dirty="0"/>
            </a:br>
            <a:r>
              <a:rPr lang="en-US" sz="2700" b="0" dirty="0">
                <a:hlinkClick r:id="rId3"/>
              </a:rPr>
              <a:t>http://mpo581-hw1-basicstat.wikispaces.com/GrADS+code</a:t>
            </a:r>
            <a:r>
              <a:rPr lang="en-US" sz="2700" b="0" dirty="0"/>
              <a:t> </a:t>
            </a:r>
            <a:endParaRPr lang="en-US" sz="2700" dirty="0"/>
          </a:p>
        </p:txBody>
      </p:sp>
      <p:pic>
        <p:nvPicPr>
          <p:cNvPr id="7" name="Picture 6" descr="PrecipStdDevPercent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2" b="3609"/>
          <a:stretch/>
        </p:blipFill>
        <p:spPr>
          <a:xfrm>
            <a:off x="5080139" y="1500109"/>
            <a:ext cx="4063861" cy="2765085"/>
          </a:xfrm>
          <a:prstGeom prst="rect">
            <a:avLst/>
          </a:prstGeom>
        </p:spPr>
      </p:pic>
      <p:pic>
        <p:nvPicPr>
          <p:cNvPr id="8" name="Picture 7" descr="PrecipStdDevPercent_nice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2" b="3742"/>
          <a:stretch/>
        </p:blipFill>
        <p:spPr>
          <a:xfrm>
            <a:off x="5080139" y="4107799"/>
            <a:ext cx="4063861" cy="275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93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ancyPlot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6" t="6645"/>
          <a:stretch/>
        </p:blipFill>
        <p:spPr>
          <a:xfrm rot="5400000">
            <a:off x="4921724" y="851115"/>
            <a:ext cx="3573570" cy="48709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GrADS</a:t>
            </a:r>
            <a:r>
              <a:rPr lang="en-US" dirty="0" smtClean="0"/>
              <a:t>:  Making “pretty” plots</a:t>
            </a:r>
            <a:endParaRPr lang="en-US" dirty="0"/>
          </a:p>
        </p:txBody>
      </p:sp>
      <p:pic>
        <p:nvPicPr>
          <p:cNvPr id="4" name="Picture 3" descr="BasicPlot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9" t="4752" r="10018"/>
          <a:stretch/>
        </p:blipFill>
        <p:spPr>
          <a:xfrm rot="5400000">
            <a:off x="734034" y="765787"/>
            <a:ext cx="3024558" cy="44926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4778378"/>
            <a:ext cx="44926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 Basic Plot</a:t>
            </a:r>
          </a:p>
          <a:p>
            <a:r>
              <a:rPr lang="en-US" sz="1200" dirty="0" smtClean="0"/>
              <a:t>set </a:t>
            </a:r>
            <a:r>
              <a:rPr lang="en-US" sz="1200" dirty="0"/>
              <a:t>display color white</a:t>
            </a:r>
          </a:p>
          <a:p>
            <a:r>
              <a:rPr lang="en-US" sz="1200" dirty="0"/>
              <a:t>c</a:t>
            </a:r>
          </a:p>
          <a:p>
            <a:r>
              <a:rPr lang="en-US" sz="1200" dirty="0"/>
              <a:t>set grid off</a:t>
            </a:r>
          </a:p>
          <a:p>
            <a:r>
              <a:rPr lang="en-US" sz="1200" dirty="0"/>
              <a:t>set grads off</a:t>
            </a:r>
          </a:p>
          <a:p>
            <a:r>
              <a:rPr lang="en-US" sz="1200" dirty="0" smtClean="0"/>
              <a:t>set </a:t>
            </a:r>
            <a:r>
              <a:rPr lang="en-US" sz="1200" dirty="0" err="1"/>
              <a:t>gxout</a:t>
            </a:r>
            <a:r>
              <a:rPr lang="en-US" sz="1200" dirty="0"/>
              <a:t> shaded</a:t>
            </a:r>
          </a:p>
          <a:p>
            <a:r>
              <a:rPr lang="en-US" sz="1200" dirty="0"/>
              <a:t>d air</a:t>
            </a:r>
          </a:p>
          <a:p>
            <a:r>
              <a:rPr lang="en-US" sz="1200" dirty="0"/>
              <a:t>set </a:t>
            </a:r>
            <a:r>
              <a:rPr lang="en-US" sz="1200" dirty="0" err="1"/>
              <a:t>gxout</a:t>
            </a:r>
            <a:r>
              <a:rPr lang="en-US" sz="1200" dirty="0"/>
              <a:t> contour</a:t>
            </a:r>
          </a:p>
          <a:p>
            <a:r>
              <a:rPr lang="en-US" sz="1200" dirty="0"/>
              <a:t>d air</a:t>
            </a:r>
          </a:p>
          <a:p>
            <a:r>
              <a:rPr lang="en-US" sz="1200" dirty="0"/>
              <a:t>draw title Basic Plot</a:t>
            </a:r>
          </a:p>
          <a:p>
            <a:r>
              <a:rPr lang="en-US" sz="1200" dirty="0" err="1"/>
              <a:t>gxprint</a:t>
            </a:r>
            <a:r>
              <a:rPr lang="en-US" sz="1200" dirty="0"/>
              <a:t> </a:t>
            </a:r>
            <a:r>
              <a:rPr lang="en-US" sz="1200" dirty="0" err="1"/>
              <a:t>BasicPlot.pdf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698876" y="4794250"/>
            <a:ext cx="20955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* Fancy Plot</a:t>
            </a:r>
          </a:p>
          <a:p>
            <a:r>
              <a:rPr lang="en-US" sz="1300" dirty="0" smtClean="0"/>
              <a:t>set display color white</a:t>
            </a:r>
          </a:p>
          <a:p>
            <a:r>
              <a:rPr lang="en-US" sz="1300" dirty="0" smtClean="0"/>
              <a:t>c</a:t>
            </a:r>
            <a:endParaRPr lang="en-US" sz="1300" dirty="0"/>
          </a:p>
          <a:p>
            <a:r>
              <a:rPr lang="en-US" sz="1300" dirty="0"/>
              <a:t>set grid off</a:t>
            </a:r>
          </a:p>
          <a:p>
            <a:r>
              <a:rPr lang="en-US" sz="1300" dirty="0"/>
              <a:t>set grads off</a:t>
            </a:r>
          </a:p>
          <a:p>
            <a:r>
              <a:rPr lang="en-US" sz="1300" dirty="0"/>
              <a:t>set </a:t>
            </a:r>
            <a:r>
              <a:rPr lang="en-US" sz="1300" dirty="0" err="1"/>
              <a:t>parea</a:t>
            </a:r>
            <a:r>
              <a:rPr lang="en-US" sz="1300" dirty="0"/>
              <a:t> 1 10 1 7.5</a:t>
            </a:r>
          </a:p>
          <a:p>
            <a:r>
              <a:rPr lang="en-US" sz="1300" dirty="0"/>
              <a:t>set </a:t>
            </a:r>
            <a:r>
              <a:rPr lang="en-US" sz="1300" dirty="0" err="1"/>
              <a:t>xlopts</a:t>
            </a:r>
            <a:r>
              <a:rPr lang="en-US" sz="1300" dirty="0"/>
              <a:t> 1 5 0.2</a:t>
            </a:r>
          </a:p>
          <a:p>
            <a:r>
              <a:rPr lang="en-US" sz="1300" dirty="0"/>
              <a:t>set </a:t>
            </a:r>
            <a:r>
              <a:rPr lang="en-US" sz="1300" dirty="0" err="1"/>
              <a:t>ylopts</a:t>
            </a:r>
            <a:r>
              <a:rPr lang="en-US" sz="1300" dirty="0"/>
              <a:t> 1 5 0.2</a:t>
            </a:r>
          </a:p>
          <a:p>
            <a:r>
              <a:rPr lang="en-US" sz="1300" dirty="0"/>
              <a:t>set </a:t>
            </a:r>
            <a:r>
              <a:rPr lang="en-US" sz="1300" dirty="0" err="1"/>
              <a:t>mpdset</a:t>
            </a:r>
            <a:r>
              <a:rPr lang="en-US" sz="1300" dirty="0"/>
              <a:t> </a:t>
            </a:r>
            <a:r>
              <a:rPr lang="en-US" sz="1300" dirty="0" err="1"/>
              <a:t>mres</a:t>
            </a:r>
            <a:endParaRPr lang="en-US" sz="1300" dirty="0"/>
          </a:p>
          <a:p>
            <a:r>
              <a:rPr lang="en-US" sz="1300" dirty="0"/>
              <a:t>set </a:t>
            </a:r>
            <a:r>
              <a:rPr lang="en-US" sz="1300" dirty="0" err="1"/>
              <a:t>gxout</a:t>
            </a:r>
            <a:r>
              <a:rPr lang="en-US" sz="1300" dirty="0"/>
              <a:t> shaded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40375" y="4794250"/>
            <a:ext cx="36036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color -35 35 5 -kind </a:t>
            </a:r>
            <a:r>
              <a:rPr lang="en-US" sz="1300" dirty="0" err="1"/>
              <a:t>darkblue</a:t>
            </a:r>
            <a:r>
              <a:rPr lang="en-US" sz="1300" dirty="0"/>
              <a:t>-&gt;</a:t>
            </a:r>
            <a:r>
              <a:rPr lang="en-US" sz="1300" dirty="0" err="1"/>
              <a:t>lightblue</a:t>
            </a:r>
            <a:r>
              <a:rPr lang="en-US" sz="1300" dirty="0"/>
              <a:t>-&gt;white-&gt;red-&gt;</a:t>
            </a:r>
            <a:r>
              <a:rPr lang="en-US" sz="1300" dirty="0" err="1"/>
              <a:t>darkred</a:t>
            </a:r>
            <a:endParaRPr lang="en-US" sz="1300" dirty="0"/>
          </a:p>
          <a:p>
            <a:r>
              <a:rPr lang="en-US" sz="1300" dirty="0"/>
              <a:t>d air</a:t>
            </a:r>
          </a:p>
          <a:p>
            <a:r>
              <a:rPr lang="en-US" sz="1300" dirty="0" err="1"/>
              <a:t>xcbar</a:t>
            </a:r>
            <a:r>
              <a:rPr lang="en-US" sz="1300" dirty="0"/>
              <a:t> -line on -edge triangle -</a:t>
            </a:r>
            <a:r>
              <a:rPr lang="en-US" sz="1300" dirty="0" err="1"/>
              <a:t>fw</a:t>
            </a:r>
            <a:r>
              <a:rPr lang="en-US" sz="1300" dirty="0"/>
              <a:t> 0.15 -</a:t>
            </a:r>
            <a:r>
              <a:rPr lang="en-US" sz="1300" dirty="0" err="1"/>
              <a:t>fh</a:t>
            </a:r>
            <a:r>
              <a:rPr lang="en-US" sz="1300" dirty="0"/>
              <a:t> 0.18</a:t>
            </a:r>
          </a:p>
          <a:p>
            <a:r>
              <a:rPr lang="en-US" sz="1300" dirty="0"/>
              <a:t>set </a:t>
            </a:r>
            <a:r>
              <a:rPr lang="en-US" sz="1300" dirty="0" err="1"/>
              <a:t>gxout</a:t>
            </a:r>
            <a:r>
              <a:rPr lang="en-US" sz="1300" dirty="0"/>
              <a:t> contour</a:t>
            </a:r>
          </a:p>
          <a:p>
            <a:r>
              <a:rPr lang="en-US" sz="1300" dirty="0"/>
              <a:t>set </a:t>
            </a:r>
            <a:r>
              <a:rPr lang="en-US" sz="1300" dirty="0" err="1"/>
              <a:t>clab</a:t>
            </a:r>
            <a:r>
              <a:rPr lang="en-US" sz="1300" dirty="0"/>
              <a:t> masked</a:t>
            </a:r>
          </a:p>
          <a:p>
            <a:r>
              <a:rPr lang="en-US" sz="1300" dirty="0"/>
              <a:t>set </a:t>
            </a:r>
            <a:r>
              <a:rPr lang="en-US" sz="1300" dirty="0" err="1"/>
              <a:t>clopts</a:t>
            </a:r>
            <a:r>
              <a:rPr lang="en-US" sz="1300" dirty="0"/>
              <a:t> -1 7 0.12</a:t>
            </a:r>
          </a:p>
          <a:p>
            <a:r>
              <a:rPr lang="en-US" sz="1300" dirty="0"/>
              <a:t>d air</a:t>
            </a:r>
          </a:p>
          <a:p>
            <a:r>
              <a:rPr lang="en-US" sz="1300" dirty="0"/>
              <a:t>draw title Fancy Plot</a:t>
            </a:r>
          </a:p>
          <a:p>
            <a:r>
              <a:rPr lang="en-US" sz="1300" dirty="0" err="1"/>
              <a:t>gxprint</a:t>
            </a:r>
            <a:r>
              <a:rPr lang="en-US" sz="1300" dirty="0"/>
              <a:t> </a:t>
            </a:r>
            <a:r>
              <a:rPr lang="en-US" sz="1300" dirty="0" err="1"/>
              <a:t>FancyPlot.pdf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33797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GrADS</a:t>
            </a:r>
            <a:r>
              <a:rPr lang="en-US" dirty="0" smtClean="0"/>
              <a:t>:  </a:t>
            </a:r>
            <a:r>
              <a:rPr lang="en-US" dirty="0"/>
              <a:t>Climate Anomalies</a:t>
            </a:r>
            <a:br>
              <a:rPr lang="en-US" dirty="0"/>
            </a:br>
            <a:r>
              <a:rPr lang="en-US" sz="2400" b="0" dirty="0">
                <a:hlinkClick r:id="rId2"/>
              </a:rPr>
              <a:t>http://www.iges.org/grads/gadoc/</a:t>
            </a:r>
            <a:r>
              <a:rPr lang="en-US" sz="2400" b="0" dirty="0" smtClean="0">
                <a:hlinkClick r:id="rId2"/>
              </a:rPr>
              <a:t>gradcomdmodify.html</a:t>
            </a:r>
            <a:r>
              <a:rPr lang="en-US" sz="2400" b="0" dirty="0" smtClean="0"/>
              <a:t> </a:t>
            </a:r>
            <a:endParaRPr lang="en-US" sz="22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8176"/>
            <a:ext cx="9144000" cy="544982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/>
                </a:solidFill>
              </a:rPr>
              <a:t>m</a:t>
            </a:r>
            <a:r>
              <a:rPr lang="en-US" dirty="0" smtClean="0">
                <a:solidFill>
                  <a:schemeClr val="tx2"/>
                </a:solidFill>
              </a:rPr>
              <a:t>odify</a:t>
            </a:r>
            <a:r>
              <a:rPr lang="en-US" dirty="0" smtClean="0"/>
              <a:t> command</a:t>
            </a:r>
          </a:p>
          <a:p>
            <a:pPr lvl="1"/>
            <a:r>
              <a:rPr lang="en-US" dirty="0" smtClean="0">
                <a:solidFill>
                  <a:srgbClr val="318FC5"/>
                </a:solidFill>
              </a:rPr>
              <a:t>modify </a:t>
            </a:r>
            <a:r>
              <a:rPr lang="en-US" i="1" dirty="0" err="1" smtClean="0">
                <a:solidFill>
                  <a:srgbClr val="318FC5"/>
                </a:solidFill>
              </a:rPr>
              <a:t>var</a:t>
            </a:r>
            <a:r>
              <a:rPr lang="en-US" dirty="0" smtClean="0">
                <a:solidFill>
                  <a:srgbClr val="318FC5"/>
                </a:solidFill>
              </a:rPr>
              <a:t> </a:t>
            </a:r>
            <a:r>
              <a:rPr lang="en-US" i="1" dirty="0" smtClean="0">
                <a:solidFill>
                  <a:srgbClr val="318FC5"/>
                </a:solidFill>
              </a:rPr>
              <a:t>type</a:t>
            </a:r>
          </a:p>
          <a:p>
            <a:pPr lvl="1"/>
            <a:r>
              <a:rPr lang="en-US" i="1" dirty="0" smtClean="0">
                <a:solidFill>
                  <a:srgbClr val="318FC5"/>
                </a:solidFill>
              </a:rPr>
              <a:t>type</a:t>
            </a:r>
            <a:r>
              <a:rPr lang="en-US" dirty="0" smtClean="0">
                <a:solidFill>
                  <a:srgbClr val="318FC5"/>
                </a:solidFill>
              </a:rPr>
              <a:t> </a:t>
            </a:r>
            <a:r>
              <a:rPr lang="en-US" dirty="0" smtClean="0"/>
              <a:t>can be seasonal (monthly or multi-monthly </a:t>
            </a:r>
            <a:r>
              <a:rPr lang="en-US" dirty="0" err="1" smtClean="0"/>
              <a:t>climatologies</a:t>
            </a:r>
            <a:r>
              <a:rPr lang="en-US" dirty="0" smtClean="0"/>
              <a:t>) or diurnal (</a:t>
            </a:r>
            <a:r>
              <a:rPr lang="en-US" dirty="0" err="1" smtClean="0"/>
              <a:t>climatologies</a:t>
            </a:r>
            <a:r>
              <a:rPr lang="en-US" dirty="0" smtClean="0"/>
              <a:t> over time period less than a day)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set t 1 12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define </a:t>
            </a:r>
            <a:r>
              <a:rPr lang="en-US" dirty="0" err="1" smtClean="0">
                <a:solidFill>
                  <a:schemeClr val="tx2"/>
                </a:solidFill>
              </a:rPr>
              <a:t>clim</a:t>
            </a:r>
            <a:r>
              <a:rPr lang="en-US" dirty="0" smtClean="0">
                <a:solidFill>
                  <a:schemeClr val="tx2"/>
                </a:solidFill>
              </a:rPr>
              <a:t> = </a:t>
            </a:r>
            <a:r>
              <a:rPr lang="en-US" dirty="0" err="1" smtClean="0">
                <a:solidFill>
                  <a:schemeClr val="tx2"/>
                </a:solidFill>
              </a:rPr>
              <a:t>ave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i="1" dirty="0" smtClean="0">
                <a:solidFill>
                  <a:schemeClr val="tx2"/>
                </a:solidFill>
              </a:rPr>
              <a:t>var,</a:t>
            </a:r>
            <a:r>
              <a:rPr lang="en-US" dirty="0" smtClean="0">
                <a:solidFill>
                  <a:schemeClr val="tx2"/>
                </a:solidFill>
              </a:rPr>
              <a:t>t+0,t=</a:t>
            </a:r>
            <a:r>
              <a:rPr lang="en-US" i="1" dirty="0" smtClean="0">
                <a:solidFill>
                  <a:schemeClr val="tx2"/>
                </a:solidFill>
              </a:rPr>
              <a:t>last value</a:t>
            </a:r>
            <a:r>
              <a:rPr lang="en-US" dirty="0" smtClean="0">
                <a:solidFill>
                  <a:schemeClr val="tx2"/>
                </a:solidFill>
              </a:rPr>
              <a:t>,</a:t>
            </a:r>
            <a:r>
              <a:rPr lang="en-US" dirty="0" smtClean="0">
                <a:solidFill>
                  <a:schemeClr val="tx2"/>
                </a:solidFill>
              </a:rPr>
              <a:t>12)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m</a:t>
            </a:r>
            <a:r>
              <a:rPr lang="en-US" dirty="0" smtClean="0">
                <a:solidFill>
                  <a:schemeClr val="tx2"/>
                </a:solidFill>
              </a:rPr>
              <a:t>odify </a:t>
            </a:r>
            <a:r>
              <a:rPr lang="en-US" dirty="0" err="1" smtClean="0">
                <a:solidFill>
                  <a:schemeClr val="tx2"/>
                </a:solidFill>
              </a:rPr>
              <a:t>clim</a:t>
            </a:r>
            <a:r>
              <a:rPr lang="en-US" dirty="0" smtClean="0">
                <a:solidFill>
                  <a:schemeClr val="tx2"/>
                </a:solidFill>
              </a:rPr>
              <a:t> seasonal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en-US" dirty="0" smtClean="0">
                <a:solidFill>
                  <a:schemeClr val="tx2"/>
                </a:solidFill>
              </a:rPr>
              <a:t>et t 1 last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define </a:t>
            </a:r>
            <a:r>
              <a:rPr lang="en-US" dirty="0" err="1" smtClean="0">
                <a:solidFill>
                  <a:schemeClr val="tx2"/>
                </a:solidFill>
              </a:rPr>
              <a:t>anom</a:t>
            </a:r>
            <a:r>
              <a:rPr lang="en-US" dirty="0" smtClean="0">
                <a:solidFill>
                  <a:schemeClr val="tx2"/>
                </a:solidFill>
              </a:rPr>
              <a:t> = </a:t>
            </a:r>
            <a:r>
              <a:rPr lang="en-US" i="1" dirty="0" err="1" smtClean="0">
                <a:solidFill>
                  <a:schemeClr val="tx2"/>
                </a:solidFill>
              </a:rPr>
              <a:t>var</a:t>
            </a:r>
            <a:r>
              <a:rPr lang="en-US" i="1" dirty="0" smtClean="0">
                <a:solidFill>
                  <a:schemeClr val="tx2"/>
                </a:solidFill>
              </a:rPr>
              <a:t> - </a:t>
            </a:r>
            <a:r>
              <a:rPr lang="en-US" dirty="0" err="1" smtClean="0">
                <a:solidFill>
                  <a:schemeClr val="tx2"/>
                </a:solidFill>
              </a:rPr>
              <a:t>clim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085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GrADS</a:t>
            </a:r>
            <a:r>
              <a:rPr lang="en-US" dirty="0"/>
              <a:t>:  Scripting</a:t>
            </a:r>
            <a:br>
              <a:rPr lang="en-US" dirty="0"/>
            </a:br>
            <a:r>
              <a:rPr lang="en-US" sz="1800" b="0" dirty="0">
                <a:hlinkClick r:id="rId2"/>
              </a:rPr>
              <a:t>http://www.iges.org/grads/gadoc</a:t>
            </a:r>
            <a:r>
              <a:rPr lang="en-US" sz="1800" b="0" dirty="0" smtClean="0">
                <a:hlinkClick r:id="rId2"/>
              </a:rPr>
              <a:t>/script.html</a:t>
            </a:r>
            <a:r>
              <a:rPr lang="en-US" sz="1800" b="0" dirty="0"/>
              <a:t> </a:t>
            </a:r>
            <a:br>
              <a:rPr lang="en-US" sz="1800" b="0" dirty="0"/>
            </a:br>
            <a:r>
              <a:rPr lang="en-US" sz="1800" b="0" dirty="0">
                <a:hlinkClick r:id="rId3"/>
              </a:rPr>
              <a:t>http://www.wishingwork.com/grads/beginner-category/chapter8-scripting-</a:t>
            </a:r>
            <a:r>
              <a:rPr lang="en-US" sz="1800" b="0" dirty="0" smtClean="0">
                <a:hlinkClick r:id="rId3"/>
              </a:rPr>
              <a:t>language.html</a:t>
            </a:r>
            <a:r>
              <a:rPr lang="en-US" sz="1800" b="0" dirty="0" smtClean="0"/>
              <a:t> </a:t>
            </a:r>
            <a:endParaRPr lang="en-US" sz="1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Why script?</a:t>
            </a:r>
          </a:p>
          <a:p>
            <a:pPr lvl="1"/>
            <a:r>
              <a:rPr lang="en-US" dirty="0" smtClean="0"/>
              <a:t>Certain functionalities possible in script that are not possible at command line interface</a:t>
            </a:r>
          </a:p>
          <a:p>
            <a:pPr lvl="2"/>
            <a:r>
              <a:rPr lang="en-US" dirty="0" smtClean="0"/>
              <a:t>Assignment records</a:t>
            </a:r>
          </a:p>
          <a:p>
            <a:pPr lvl="2"/>
            <a:r>
              <a:rPr lang="en-US" dirty="0" smtClean="0"/>
              <a:t>If/else constructs</a:t>
            </a:r>
            <a:endParaRPr lang="en-US" dirty="0"/>
          </a:p>
          <a:p>
            <a:pPr lvl="2"/>
            <a:r>
              <a:rPr lang="en-US" dirty="0" smtClean="0"/>
              <a:t>While construct and counts</a:t>
            </a:r>
          </a:p>
          <a:p>
            <a:pPr lvl="2"/>
            <a:r>
              <a:rPr lang="en-US" dirty="0" smtClean="0"/>
              <a:t>Etc.</a:t>
            </a:r>
          </a:p>
          <a:p>
            <a:pPr lvl="1"/>
            <a:r>
              <a:rPr lang="en-US" dirty="0" smtClean="0"/>
              <a:t>Remembering what you did!</a:t>
            </a:r>
          </a:p>
          <a:p>
            <a:r>
              <a:rPr lang="en-US" dirty="0" smtClean="0"/>
              <a:t>Basic how to:</a:t>
            </a:r>
          </a:p>
          <a:p>
            <a:pPr lvl="1"/>
            <a:r>
              <a:rPr lang="en-US" dirty="0" smtClean="0"/>
              <a:t>Comment with </a:t>
            </a:r>
            <a:r>
              <a:rPr lang="en-US" dirty="0" smtClean="0">
                <a:solidFill>
                  <a:srgbClr val="318FC5"/>
                </a:solidFill>
              </a:rPr>
              <a:t>*</a:t>
            </a:r>
          </a:p>
          <a:p>
            <a:pPr lvl="1"/>
            <a:r>
              <a:rPr lang="en-US" dirty="0" smtClean="0"/>
              <a:t>Enclose all </a:t>
            </a:r>
            <a:r>
              <a:rPr lang="en-US" dirty="0" err="1" smtClean="0"/>
              <a:t>GrADS</a:t>
            </a:r>
            <a:r>
              <a:rPr lang="en-US" dirty="0" smtClean="0"/>
              <a:t> functions with </a:t>
            </a:r>
            <a:r>
              <a:rPr lang="en-US" dirty="0" smtClean="0">
                <a:solidFill>
                  <a:srgbClr val="318FC5"/>
                </a:solidFill>
              </a:rPr>
              <a:t>‘ ‘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Run the script with </a:t>
            </a:r>
            <a:r>
              <a:rPr lang="en-US" i="1" dirty="0" err="1" smtClean="0">
                <a:solidFill>
                  <a:srgbClr val="318FC5"/>
                </a:solidFill>
              </a:rPr>
              <a:t>script</a:t>
            </a:r>
            <a:r>
              <a:rPr lang="en-US" dirty="0" err="1" smtClean="0">
                <a:solidFill>
                  <a:srgbClr val="318FC5"/>
                </a:solidFill>
              </a:rPr>
              <a:t>.gs</a:t>
            </a:r>
            <a:endParaRPr lang="en-US" dirty="0" smtClean="0">
              <a:solidFill>
                <a:srgbClr val="318FC5"/>
              </a:solidFill>
            </a:endParaRPr>
          </a:p>
          <a:p>
            <a:pPr lvl="1"/>
            <a:endParaRPr lang="en-US" dirty="0" smtClean="0">
              <a:solidFill>
                <a:srgbClr val="318FC5"/>
              </a:solidFill>
            </a:endParaRP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5777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GrADS</a:t>
            </a:r>
            <a:r>
              <a:rPr lang="en-US" dirty="0" smtClean="0"/>
              <a:t>:  Output a new </a:t>
            </a:r>
            <a:r>
              <a:rPr lang="en-US" dirty="0" err="1" smtClean="0"/>
              <a:t>NetCDF</a:t>
            </a:r>
            <a:r>
              <a:rPr lang="en-US" dirty="0"/>
              <a:t> File</a:t>
            </a:r>
            <a:br>
              <a:rPr lang="en-US" dirty="0"/>
            </a:br>
            <a:r>
              <a:rPr lang="en-US" sz="2200" b="0" dirty="0">
                <a:hlinkClick r:id="rId2"/>
              </a:rPr>
              <a:t>http://www.iges.org/grads/gadoc/</a:t>
            </a:r>
            <a:r>
              <a:rPr lang="en-US" sz="2200" b="0" dirty="0" smtClean="0">
                <a:hlinkClick r:id="rId2"/>
              </a:rPr>
              <a:t>gradcomdsdfwrite.html</a:t>
            </a:r>
            <a:r>
              <a:rPr lang="en-US" sz="2200" b="0" dirty="0" smtClean="0"/>
              <a:t> </a:t>
            </a:r>
            <a:endParaRPr lang="en-US" sz="22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GrADS</a:t>
            </a:r>
            <a:r>
              <a:rPr lang="en-US" dirty="0" smtClean="0"/>
              <a:t> can be used to output a </a:t>
            </a:r>
            <a:r>
              <a:rPr lang="en-US" dirty="0" err="1" smtClean="0"/>
              <a:t>NetCDF</a:t>
            </a:r>
            <a:r>
              <a:rPr lang="en-US" dirty="0" smtClean="0"/>
              <a:t> file of your analyzed data, to make a smaller dataset, etc.</a:t>
            </a:r>
          </a:p>
          <a:p>
            <a:r>
              <a:rPr lang="en-US" dirty="0" smtClean="0"/>
              <a:t>Use command </a:t>
            </a:r>
            <a:r>
              <a:rPr lang="en-US" dirty="0" err="1" smtClean="0">
                <a:solidFill>
                  <a:schemeClr val="tx2"/>
                </a:solidFill>
              </a:rPr>
              <a:t>sdfwrite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Example:  Output a </a:t>
            </a:r>
            <a:r>
              <a:rPr lang="en-US" dirty="0" err="1" smtClean="0"/>
              <a:t>netCDF</a:t>
            </a:r>
            <a:r>
              <a:rPr lang="en-US" dirty="0" smtClean="0"/>
              <a:t> file with only 1 time step, rename the variable</a:t>
            </a:r>
          </a:p>
          <a:p>
            <a:pPr lvl="1"/>
            <a:r>
              <a:rPr lang="en-US" dirty="0" err="1" smtClean="0"/>
              <a:t>sdfopen</a:t>
            </a:r>
            <a:r>
              <a:rPr lang="en-US" dirty="0" smtClean="0"/>
              <a:t> </a:t>
            </a:r>
            <a:r>
              <a:rPr lang="en-US" dirty="0" err="1" smtClean="0"/>
              <a:t>air.mon.ltm.nc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et t 1</a:t>
            </a:r>
          </a:p>
          <a:p>
            <a:pPr lvl="1"/>
            <a:r>
              <a:rPr lang="en-US" dirty="0" smtClean="0"/>
              <a:t>define temp = air</a:t>
            </a:r>
          </a:p>
          <a:p>
            <a:pPr lvl="1"/>
            <a:r>
              <a:rPr lang="en-US" dirty="0" smtClean="0"/>
              <a:t>set </a:t>
            </a:r>
            <a:r>
              <a:rPr lang="en-US" dirty="0" err="1" smtClean="0"/>
              <a:t>sdfwrite</a:t>
            </a:r>
            <a:r>
              <a:rPr lang="en-US" dirty="0" smtClean="0"/>
              <a:t> temp.t1.nc</a:t>
            </a:r>
          </a:p>
          <a:p>
            <a:pPr lvl="1"/>
            <a:r>
              <a:rPr lang="en-US" dirty="0" err="1" smtClean="0"/>
              <a:t>sdfwrite</a:t>
            </a:r>
            <a:r>
              <a:rPr lang="en-US" dirty="0" smtClean="0"/>
              <a:t> temp</a:t>
            </a:r>
          </a:p>
          <a:p>
            <a:r>
              <a:rPr lang="en-US" dirty="0" smtClean="0"/>
              <a:t>Can even now open in Panoply to plot!!</a:t>
            </a:r>
            <a:endParaRPr lang="en-US" dirty="0"/>
          </a:p>
        </p:txBody>
      </p:sp>
      <p:pic>
        <p:nvPicPr>
          <p:cNvPr id="4" name="Picture 3" descr="Temp.GradsOutp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38" y="1844508"/>
            <a:ext cx="6760949" cy="455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40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NASA GISS Panoply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http://www.giss.nasa.gov/tools/panoply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b="1" dirty="0" smtClean="0"/>
              <a:t>FREE!!! </a:t>
            </a:r>
            <a:r>
              <a:rPr lang="en-US" dirty="0" err="1" smtClean="0"/>
              <a:t>netCDF</a:t>
            </a:r>
            <a:r>
              <a:rPr lang="en-US" dirty="0" smtClean="0"/>
              <a:t>, HDF, and GRIB data viewer</a:t>
            </a:r>
          </a:p>
          <a:p>
            <a:r>
              <a:rPr lang="en-US" dirty="0" smtClean="0"/>
              <a:t>Available for Mac OS X, Windows, and Linux with a very easy download</a:t>
            </a:r>
          </a:p>
          <a:p>
            <a:r>
              <a:rPr lang="en-US" dirty="0" smtClean="0"/>
              <a:t>Plot geo-referenced and other arrays from various datasets</a:t>
            </a:r>
          </a:p>
          <a:p>
            <a:r>
              <a:rPr lang="en-US" dirty="0" smtClean="0"/>
              <a:t>Limited analysis tools available</a:t>
            </a:r>
          </a:p>
          <a:p>
            <a:r>
              <a:rPr lang="en-US" dirty="0" smtClean="0"/>
              <a:t>Easily view </a:t>
            </a:r>
            <a:r>
              <a:rPr lang="en-US" dirty="0" err="1" smtClean="0"/>
              <a:t>netCDF</a:t>
            </a:r>
            <a:r>
              <a:rPr lang="en-US" dirty="0" smtClean="0"/>
              <a:t> data and header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0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Panoply Plotting and Analysis Tools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0817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Single Array Plotting Tools (one click!)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816268"/>
            <a:ext cx="9144000" cy="5041732"/>
            <a:chOff x="0" y="1816268"/>
            <a:chExt cx="9144000" cy="5041732"/>
          </a:xfrm>
        </p:grpSpPr>
        <p:sp>
          <p:nvSpPr>
            <p:cNvPr id="5" name="TextBox 4"/>
            <p:cNvSpPr txBox="1"/>
            <p:nvPr/>
          </p:nvSpPr>
          <p:spPr>
            <a:xfrm>
              <a:off x="0" y="1816268"/>
              <a:ext cx="914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Various color tables and scales</a:t>
              </a:r>
              <a:endParaRPr lang="en-US" sz="2000" dirty="0"/>
            </a:p>
          </p:txBody>
        </p:sp>
        <p:pic>
          <p:nvPicPr>
            <p:cNvPr id="6" name="Picture 5" descr="Air_Colo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753950"/>
              <a:ext cx="4606009" cy="3104050"/>
            </a:xfrm>
            <a:prstGeom prst="rect">
              <a:avLst/>
            </a:prstGeom>
          </p:spPr>
        </p:pic>
        <p:pic>
          <p:nvPicPr>
            <p:cNvPr id="7" name="Picture 6" descr="Air_Color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5291" y="3753950"/>
              <a:ext cx="4606009" cy="3104050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0" y="2168723"/>
            <a:ext cx="9144000" cy="4666357"/>
            <a:chOff x="0" y="2168723"/>
            <a:chExt cx="9144000" cy="4666357"/>
          </a:xfrm>
        </p:grpSpPr>
        <p:sp>
          <p:nvSpPr>
            <p:cNvPr id="9" name="TextBox 8"/>
            <p:cNvSpPr txBox="1"/>
            <p:nvPr/>
          </p:nvSpPr>
          <p:spPr>
            <a:xfrm>
              <a:off x="0" y="2168723"/>
              <a:ext cx="914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Contours</a:t>
              </a:r>
              <a:endParaRPr lang="en-US" sz="2000" dirty="0"/>
            </a:p>
          </p:txBody>
        </p:sp>
        <p:pic>
          <p:nvPicPr>
            <p:cNvPr id="10" name="Picture 9" descr="Air_Contours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0009" y="3753949"/>
              <a:ext cx="4572000" cy="3081131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0" y="2506066"/>
            <a:ext cx="9144000" cy="4351934"/>
            <a:chOff x="0" y="2506066"/>
            <a:chExt cx="9144000" cy="4351934"/>
          </a:xfrm>
        </p:grpSpPr>
        <p:sp>
          <p:nvSpPr>
            <p:cNvPr id="12" name="TextBox 11"/>
            <p:cNvSpPr txBox="1"/>
            <p:nvPr/>
          </p:nvSpPr>
          <p:spPr>
            <a:xfrm>
              <a:off x="0" y="2506066"/>
              <a:ext cx="914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Various Map Projections</a:t>
              </a:r>
              <a:endParaRPr lang="en-US" sz="2000" dirty="0"/>
            </a:p>
          </p:txBody>
        </p:sp>
        <p:pic>
          <p:nvPicPr>
            <p:cNvPr id="13" name="Picture 12" descr="Air_Robinson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703010"/>
              <a:ext cx="4572590" cy="3081528"/>
            </a:xfrm>
            <a:prstGeom prst="rect">
              <a:avLst/>
            </a:prstGeom>
          </p:spPr>
        </p:pic>
        <p:pic>
          <p:nvPicPr>
            <p:cNvPr id="14" name="Picture 13" descr="Air_VerticalPerspectiv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8710" y="3776472"/>
              <a:ext cx="4572590" cy="3081528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0" y="2858521"/>
            <a:ext cx="9178009" cy="4008707"/>
            <a:chOff x="0" y="2858521"/>
            <a:chExt cx="9178009" cy="4008707"/>
          </a:xfrm>
        </p:grpSpPr>
        <p:sp>
          <p:nvSpPr>
            <p:cNvPr id="16" name="TextBox 15"/>
            <p:cNvSpPr txBox="1"/>
            <p:nvPr/>
          </p:nvSpPr>
          <p:spPr>
            <a:xfrm>
              <a:off x="34009" y="2858521"/>
              <a:ext cx="914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State/Country Outlines and Land Mask</a:t>
              </a:r>
            </a:p>
          </p:txBody>
        </p:sp>
        <p:pic>
          <p:nvPicPr>
            <p:cNvPr id="17" name="Picture 16" descr="Air_States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776472"/>
              <a:ext cx="4572590" cy="3081528"/>
            </a:xfrm>
            <a:prstGeom prst="rect">
              <a:avLst/>
            </a:prstGeom>
          </p:spPr>
        </p:pic>
        <p:pic>
          <p:nvPicPr>
            <p:cNvPr id="18" name="Picture 17" descr="Air_Mask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8710" y="3785700"/>
              <a:ext cx="4572590" cy="308152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0" y="3210976"/>
            <a:ext cx="9144000" cy="3656252"/>
            <a:chOff x="0" y="3210976"/>
            <a:chExt cx="9144000" cy="3656252"/>
          </a:xfrm>
        </p:grpSpPr>
        <p:sp>
          <p:nvSpPr>
            <p:cNvPr id="20" name="TextBox 19"/>
            <p:cNvSpPr txBox="1"/>
            <p:nvPr/>
          </p:nvSpPr>
          <p:spPr>
            <a:xfrm>
              <a:off x="0" y="3210976"/>
              <a:ext cx="914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View Data Values in Array</a:t>
              </a:r>
            </a:p>
          </p:txBody>
        </p:sp>
        <p:pic>
          <p:nvPicPr>
            <p:cNvPr id="21" name="Picture 20" descr="Screen Shot 2015-11-08 at 3.43.14 PM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1850" y="3785700"/>
              <a:ext cx="5386882" cy="3081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5192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Panoply Plotting and Analysis Tools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63900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Multi-Array Analysis (one click!)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100673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Easily add, subtract, multiply, divide, average, and plot vector magnitude of up to 2 arrays</a:t>
            </a:r>
            <a:endParaRPr lang="en-US" sz="2000" dirty="0"/>
          </a:p>
        </p:txBody>
      </p:sp>
      <p:pic>
        <p:nvPicPr>
          <p:cNvPr id="6" name="Picture 5" descr="uwnd_vwnd_subtra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9" y="2865648"/>
            <a:ext cx="4477611" cy="3017520"/>
          </a:xfrm>
          <a:prstGeom prst="rect">
            <a:avLst/>
          </a:prstGeom>
        </p:spPr>
      </p:pic>
      <p:pic>
        <p:nvPicPr>
          <p:cNvPr id="7" name="Picture 6" descr="uwnd_vwnd_ma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865648"/>
            <a:ext cx="4477611" cy="30175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" y="62116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And… Easily Make Animations!!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122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NASA GISS Panoply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QUICK TUTORIAL!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19112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Dataset(s):  NCEP-NCAR Reanalysis</a:t>
            </a:r>
          </a:p>
          <a:p>
            <a:r>
              <a:rPr lang="en-US" dirty="0">
                <a:hlinkClick r:id="rId2"/>
              </a:rPr>
              <a:t>http://mpo581-hw1-basicstat.wikispaces.com/Getting+</a:t>
            </a:r>
            <a:r>
              <a:rPr lang="en-US" dirty="0" smtClean="0">
                <a:hlinkClick r:id="rId2"/>
              </a:rPr>
              <a:t>data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94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GrADS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and Tutorial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19112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Dataset(s):  NCEP-NCAR Reanalysis</a:t>
            </a:r>
          </a:p>
          <a:p>
            <a:r>
              <a:rPr lang="en-US" dirty="0">
                <a:hlinkClick r:id="rId2"/>
              </a:rPr>
              <a:t>http://mpo581-hw1-basicstat.wikispaces.com/Getting+</a:t>
            </a:r>
            <a:r>
              <a:rPr lang="en-US" dirty="0" smtClean="0">
                <a:hlinkClick r:id="rId2"/>
              </a:rPr>
              <a:t>data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306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Grid Analysis and Display System (</a:t>
            </a:r>
            <a:r>
              <a:rPr lang="en-US" dirty="0" err="1" smtClean="0"/>
              <a:t>GrADS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Center for Ocean Land Atmosphere Studies (</a:t>
            </a:r>
            <a:r>
              <a:rPr lang="en-US" dirty="0"/>
              <a:t>COLA) </a:t>
            </a:r>
            <a:r>
              <a:rPr lang="en-US" dirty="0">
                <a:hlinkClick r:id="rId2"/>
              </a:rPr>
              <a:t>http://iges.org/grads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- also FREE!!</a:t>
            </a:r>
          </a:p>
          <a:p>
            <a:r>
              <a:rPr lang="en-US" dirty="0" smtClean="0"/>
              <a:t>Easy access, manipulation, and visualization of earth science data</a:t>
            </a:r>
          </a:p>
          <a:p>
            <a:r>
              <a:rPr lang="en-US" dirty="0" smtClean="0"/>
              <a:t>Supports </a:t>
            </a:r>
            <a:r>
              <a:rPr lang="en-US" dirty="0" err="1" smtClean="0"/>
              <a:t>NetCDF</a:t>
            </a:r>
            <a:r>
              <a:rPr lang="en-US" dirty="0" smtClean="0"/>
              <a:t>, HDF, BUFR (for station data), GRIB</a:t>
            </a:r>
          </a:p>
          <a:p>
            <a:r>
              <a:rPr lang="en-US" dirty="0" smtClean="0"/>
              <a:t>5-Dimensional data environment (</a:t>
            </a:r>
            <a:r>
              <a:rPr lang="en-US" dirty="0" err="1" smtClean="0"/>
              <a:t>lat</a:t>
            </a:r>
            <a:r>
              <a:rPr lang="en-US" dirty="0" smtClean="0"/>
              <a:t>, </a:t>
            </a:r>
            <a:r>
              <a:rPr lang="en-US" dirty="0" err="1" smtClean="0"/>
              <a:t>lon</a:t>
            </a:r>
            <a:r>
              <a:rPr lang="en-US" dirty="0" smtClean="0"/>
              <a:t>, vertical level, time, ensemble)</a:t>
            </a:r>
          </a:p>
          <a:p>
            <a:r>
              <a:rPr lang="en-US" dirty="0" smtClean="0"/>
              <a:t>Execute operations at command line or through scripting</a:t>
            </a:r>
          </a:p>
          <a:p>
            <a:r>
              <a:rPr lang="en-US" dirty="0" smtClean="0"/>
              <a:t>Built-in functions are provided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54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GrADS</a:t>
            </a:r>
            <a:r>
              <a:rPr lang="en-US" dirty="0" smtClean="0"/>
              <a:t>:  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8176"/>
            <a:ext cx="9144000" cy="5449823"/>
          </a:xfrm>
        </p:spPr>
        <p:txBody>
          <a:bodyPr>
            <a:normAutofit fontScale="92500" lnSpcReduction="10000"/>
          </a:bodyPr>
          <a:lstStyle/>
          <a:p>
            <a:pPr marL="633222" indent="-514350">
              <a:buFont typeface="+mj-lt"/>
              <a:buAutoNum type="arabicPeriod"/>
            </a:pPr>
            <a:r>
              <a:rPr lang="en-US" sz="2400" b="1" dirty="0" smtClean="0"/>
              <a:t>Download and Configure **:  </a:t>
            </a:r>
          </a:p>
          <a:p>
            <a:pPr marL="925830" lvl="1" indent="-514350"/>
            <a:r>
              <a:rPr lang="en-US" sz="2000" dirty="0" smtClean="0"/>
              <a:t>Download the software and </a:t>
            </a:r>
            <a:r>
              <a:rPr lang="en-US" sz="2000" dirty="0"/>
              <a:t>follow instructions </a:t>
            </a:r>
            <a:r>
              <a:rPr lang="en-US" sz="2000" dirty="0" smtClean="0"/>
              <a:t>here </a:t>
            </a:r>
            <a:r>
              <a:rPr lang="en-US" sz="2000" dirty="0">
                <a:hlinkClick r:id="rId2"/>
              </a:rPr>
              <a:t>http://iges.org/grads/</a:t>
            </a:r>
            <a:r>
              <a:rPr lang="en-US" sz="2000" dirty="0" smtClean="0">
                <a:hlinkClick r:id="rId2"/>
              </a:rPr>
              <a:t>downloads.html</a:t>
            </a:r>
            <a:endParaRPr lang="en-US" sz="2000" dirty="0"/>
          </a:p>
          <a:p>
            <a:pPr marL="925830" lvl="1" indent="-514350"/>
            <a:r>
              <a:rPr lang="en-US" sz="2000" dirty="0" err="1" smtClean="0"/>
              <a:t>GrADS</a:t>
            </a:r>
            <a:r>
              <a:rPr lang="en-US" sz="2000" dirty="0" smtClean="0"/>
              <a:t> is also available on the UM Supercomputing cluster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400" b="1" dirty="0" smtClean="0"/>
              <a:t>Open a terminal window and type “</a:t>
            </a:r>
            <a:r>
              <a:rPr lang="en-US" sz="2400" b="1" dirty="0" smtClean="0">
                <a:solidFill>
                  <a:srgbClr val="318FC5"/>
                </a:solidFill>
              </a:rPr>
              <a:t>grads</a:t>
            </a:r>
            <a:r>
              <a:rPr lang="en-US" sz="2400" b="1" dirty="0" smtClean="0"/>
              <a:t>”</a:t>
            </a:r>
          </a:p>
          <a:p>
            <a:pPr marL="925830" lvl="1" indent="-514350"/>
            <a:r>
              <a:rPr lang="en-US" sz="2000" dirty="0" smtClean="0"/>
              <a:t>You will be prompted with a landscape vs. portrait question, press enter (default is landscape)</a:t>
            </a:r>
          </a:p>
          <a:p>
            <a:pPr marL="925830" lvl="1" indent="-514350"/>
            <a:r>
              <a:rPr lang="en-US" sz="2000" dirty="0" smtClean="0"/>
              <a:t>A graphics output window (X11) should open</a:t>
            </a:r>
          </a:p>
          <a:p>
            <a:pPr marL="925830" lvl="1" indent="-514350"/>
            <a:r>
              <a:rPr lang="en-US" sz="2000" dirty="0" smtClean="0"/>
              <a:t>You should now see a prompt: “</a:t>
            </a:r>
            <a:r>
              <a:rPr lang="en-US" sz="2000" dirty="0" err="1" smtClean="0"/>
              <a:t>ga</a:t>
            </a:r>
            <a:r>
              <a:rPr lang="en-US" sz="2000" dirty="0" smtClean="0"/>
              <a:t>-&gt;”  This is where you enter grads commands, results will be displayed in the graphics output window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400" b="1" dirty="0" smtClean="0"/>
              <a:t>Open a </a:t>
            </a:r>
            <a:r>
              <a:rPr lang="en-US" sz="2400" b="1" dirty="0" err="1" smtClean="0"/>
              <a:t>NetCDF</a:t>
            </a:r>
            <a:r>
              <a:rPr lang="en-US" sz="2400" b="1" dirty="0" smtClean="0"/>
              <a:t> File:</a:t>
            </a:r>
          </a:p>
          <a:p>
            <a:pPr marL="925830" lvl="1" indent="-514350"/>
            <a:r>
              <a:rPr lang="en-US" sz="2000" dirty="0" err="1" smtClean="0"/>
              <a:t>ga</a:t>
            </a:r>
            <a:r>
              <a:rPr lang="en-US" sz="2000" dirty="0" smtClean="0"/>
              <a:t>-&gt; </a:t>
            </a:r>
            <a:r>
              <a:rPr lang="en-US" sz="2000" dirty="0" err="1" smtClean="0">
                <a:solidFill>
                  <a:srgbClr val="318FC5"/>
                </a:solidFill>
              </a:rPr>
              <a:t>sdfopen</a:t>
            </a:r>
            <a:r>
              <a:rPr lang="en-US" sz="2000" dirty="0" smtClean="0">
                <a:solidFill>
                  <a:srgbClr val="318FC5"/>
                </a:solidFill>
              </a:rPr>
              <a:t> </a:t>
            </a:r>
            <a:r>
              <a:rPr lang="en-US" sz="2000" i="1" dirty="0" err="1" smtClean="0">
                <a:solidFill>
                  <a:srgbClr val="318FC5"/>
                </a:solidFill>
              </a:rPr>
              <a:t>file.</a:t>
            </a:r>
            <a:r>
              <a:rPr lang="en-US" sz="2000" dirty="0" err="1" smtClean="0">
                <a:solidFill>
                  <a:srgbClr val="318FC5"/>
                </a:solidFill>
              </a:rPr>
              <a:t>netcdf</a:t>
            </a:r>
            <a:endParaRPr lang="en-US" sz="2000" dirty="0" smtClean="0">
              <a:solidFill>
                <a:srgbClr val="318FC5"/>
              </a:solidFill>
            </a:endParaRPr>
          </a:p>
          <a:p>
            <a:pPr marL="925830" lvl="1" indent="-514350"/>
            <a:r>
              <a:rPr lang="en-US" sz="2000" dirty="0" smtClean="0"/>
              <a:t>Note that you can open multiple files</a:t>
            </a:r>
          </a:p>
          <a:p>
            <a:pPr marL="925830" lvl="1" indent="-514350"/>
            <a:r>
              <a:rPr lang="en-US" sz="2000" dirty="0" smtClean="0"/>
              <a:t>You will see the range of longitudes, latitudes, levels, time, and ensemble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400" b="1" dirty="0" smtClean="0"/>
              <a:t>See what is in the file</a:t>
            </a:r>
          </a:p>
          <a:p>
            <a:pPr lvl="1"/>
            <a:r>
              <a:rPr lang="en-US" sz="2000" dirty="0" err="1" smtClean="0"/>
              <a:t>ga</a:t>
            </a:r>
            <a:r>
              <a:rPr lang="en-US" sz="2000" dirty="0" smtClean="0"/>
              <a:t>-&gt; </a:t>
            </a:r>
            <a:r>
              <a:rPr lang="en-US" sz="2000" dirty="0" smtClean="0">
                <a:solidFill>
                  <a:srgbClr val="318FC5"/>
                </a:solidFill>
              </a:rPr>
              <a:t>q file</a:t>
            </a:r>
            <a:r>
              <a:rPr lang="en-US" sz="2000" dirty="0" smtClean="0"/>
              <a:t>		shows file description</a:t>
            </a:r>
          </a:p>
          <a:p>
            <a:pPr lvl="1"/>
            <a:r>
              <a:rPr lang="en-US" sz="2000" dirty="0" err="1" smtClean="0"/>
              <a:t>ga</a:t>
            </a:r>
            <a:r>
              <a:rPr lang="en-US" sz="2000" dirty="0" smtClean="0"/>
              <a:t>-&gt; </a:t>
            </a:r>
            <a:r>
              <a:rPr lang="en-US" sz="2000" dirty="0" smtClean="0">
                <a:solidFill>
                  <a:srgbClr val="318FC5"/>
                </a:solidFill>
              </a:rPr>
              <a:t>q </a:t>
            </a:r>
            <a:r>
              <a:rPr lang="en-US" sz="2000" dirty="0" err="1" smtClean="0">
                <a:solidFill>
                  <a:srgbClr val="318FC5"/>
                </a:solidFill>
              </a:rPr>
              <a:t>vars</a:t>
            </a:r>
            <a:r>
              <a:rPr lang="en-US" sz="2000" dirty="0" smtClean="0">
                <a:solidFill>
                  <a:srgbClr val="318FC5"/>
                </a:solidFill>
              </a:rPr>
              <a:t>	</a:t>
            </a:r>
            <a:r>
              <a:rPr lang="en-US" sz="2000" dirty="0" smtClean="0"/>
              <a:t>	shows variable names and description in file</a:t>
            </a:r>
          </a:p>
          <a:p>
            <a:pPr marL="925830" lvl="1" indent="-51435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8579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GrADS</a:t>
            </a:r>
            <a:r>
              <a:rPr lang="en-US" dirty="0" smtClean="0"/>
              <a:t>:  Getting Started </a:t>
            </a:r>
            <a:r>
              <a:rPr lang="en-US" smtClean="0"/>
              <a:t>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8176"/>
            <a:ext cx="9144000" cy="544982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Setup </a:t>
            </a:r>
            <a:r>
              <a:rPr lang="en-US" dirty="0" err="1" smtClean="0"/>
              <a:t>GrADS</a:t>
            </a:r>
            <a:r>
              <a:rPr lang="en-US" dirty="0" smtClean="0"/>
              <a:t> Script Environment in your bash profile (or </a:t>
            </a:r>
            <a:r>
              <a:rPr lang="en-US" dirty="0" err="1" smtClean="0"/>
              <a:t>csh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118872" indent="0">
              <a:buNone/>
            </a:pPr>
            <a:r>
              <a:rPr lang="en-US" dirty="0" smtClean="0"/>
              <a:t>	</a:t>
            </a:r>
            <a:r>
              <a:rPr lang="en-US" sz="2000" dirty="0" smtClean="0">
                <a:solidFill>
                  <a:srgbClr val="318FC5"/>
                </a:solidFill>
              </a:rPr>
              <a:t>GASCRP</a:t>
            </a:r>
            <a:r>
              <a:rPr lang="en-US" sz="2000" dirty="0">
                <a:solidFill>
                  <a:srgbClr val="318FC5"/>
                </a:solidFill>
              </a:rPr>
              <a:t>=$HOME/Documents/Work/</a:t>
            </a:r>
            <a:r>
              <a:rPr lang="en-US" sz="2000" dirty="0" err="1">
                <a:solidFill>
                  <a:srgbClr val="318FC5"/>
                </a:solidFill>
              </a:rPr>
              <a:t>GradsScripts</a:t>
            </a:r>
            <a:r>
              <a:rPr lang="en-US" sz="2000" dirty="0">
                <a:solidFill>
                  <a:srgbClr val="318FC5"/>
                </a:solidFill>
              </a:rPr>
              <a:t>/</a:t>
            </a:r>
          </a:p>
          <a:p>
            <a:pPr marL="118872" indent="0">
              <a:buNone/>
            </a:pPr>
            <a:r>
              <a:rPr lang="en-US" sz="2000" dirty="0" smtClean="0">
                <a:solidFill>
                  <a:srgbClr val="318FC5"/>
                </a:solidFill>
              </a:rPr>
              <a:t>	export </a:t>
            </a:r>
            <a:r>
              <a:rPr lang="en-US" sz="2000" dirty="0">
                <a:solidFill>
                  <a:srgbClr val="318FC5"/>
                </a:solidFill>
              </a:rPr>
              <a:t>GASCRP</a:t>
            </a:r>
          </a:p>
          <a:p>
            <a:pPr marL="411480" lvl="1" indent="0">
              <a:buNone/>
            </a:pPr>
            <a:r>
              <a:rPr lang="en-US" dirty="0" smtClean="0"/>
              <a:t>Some very useful scripts:</a:t>
            </a:r>
          </a:p>
          <a:p>
            <a:pPr marL="1191006" lvl="2" indent="-514350"/>
            <a:r>
              <a:rPr lang="en-US" dirty="0" err="1" smtClean="0"/>
              <a:t>color.gs</a:t>
            </a:r>
            <a:r>
              <a:rPr lang="en-US" dirty="0" smtClean="0"/>
              <a:t>	(easy color manipulation)	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://kodama.fubuki.info/wiki/wiki.cgi/GrADS/script/color.gs?lang=</a:t>
            </a:r>
            <a:r>
              <a:rPr lang="en-US" dirty="0" smtClean="0">
                <a:hlinkClick r:id="rId2"/>
              </a:rPr>
              <a:t>en</a:t>
            </a:r>
            <a:r>
              <a:rPr lang="en-US" dirty="0" smtClean="0"/>
              <a:t> </a:t>
            </a:r>
          </a:p>
          <a:p>
            <a:pPr marL="1191006" lvl="2" indent="-514350"/>
            <a:r>
              <a:rPr lang="en-US" dirty="0" err="1" smtClean="0"/>
              <a:t>xcbar.gs</a:t>
            </a:r>
            <a:r>
              <a:rPr lang="en-US" dirty="0" smtClean="0"/>
              <a:t>         (</a:t>
            </a:r>
            <a:r>
              <a:rPr lang="en-US" dirty="0" err="1" smtClean="0"/>
              <a:t>colorbar</a:t>
            </a:r>
            <a:r>
              <a:rPr lang="en-US" dirty="0" smtClean="0"/>
              <a:t>)	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://kodama.fubuki.info/wiki/wiki.cgi/GrADS/script/xcbar.gs?lang=</a:t>
            </a:r>
            <a:r>
              <a:rPr lang="en-US" dirty="0" smtClean="0">
                <a:hlinkClick r:id="rId3"/>
              </a:rPr>
              <a:t>en</a:t>
            </a:r>
            <a:r>
              <a:rPr lang="en-US" dirty="0" smtClean="0"/>
              <a:t> </a:t>
            </a:r>
          </a:p>
          <a:p>
            <a:pPr marL="1191006" lvl="2" indent="-514350"/>
            <a:r>
              <a:rPr lang="en-US" dirty="0" err="1" smtClean="0"/>
              <a:t>basemap.gs</a:t>
            </a:r>
            <a:r>
              <a:rPr lang="en-US" dirty="0" smtClean="0"/>
              <a:t>  (land</a:t>
            </a:r>
            <a:r>
              <a:rPr lang="en-US" dirty="0"/>
              <a:t>/ocean mask) </a:t>
            </a:r>
            <a:r>
              <a:rPr lang="en-US" dirty="0" smtClean="0"/>
              <a:t>				</a:t>
            </a:r>
          </a:p>
          <a:p>
            <a:pPr marL="676656" lvl="2" indent="0">
              <a:buNone/>
            </a:pPr>
            <a:r>
              <a:rPr lang="en-US" dirty="0"/>
              <a:t>	 </a:t>
            </a:r>
            <a:r>
              <a:rPr lang="en-US" dirty="0" smtClean="0"/>
              <a:t>  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://www.iges.org/grads/gadoc/</a:t>
            </a:r>
            <a:r>
              <a:rPr lang="en-US" dirty="0" smtClean="0">
                <a:hlinkClick r:id="rId4"/>
              </a:rPr>
              <a:t>basemap.html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52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442</TotalTime>
  <Words>974</Words>
  <Application>Microsoft Macintosh PowerPoint</Application>
  <PresentationFormat>On-screen Show (4:3)</PresentationFormat>
  <Paragraphs>209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Module</vt:lpstr>
      <vt:lpstr>NASA GISS Panoply and the Grid Analysis and Display System (GrADS)</vt:lpstr>
      <vt:lpstr>NASA GISS Panoply </vt:lpstr>
      <vt:lpstr>Panoply Plotting and Analysis Tools</vt:lpstr>
      <vt:lpstr>Panoply Plotting and Analysis Tools</vt:lpstr>
      <vt:lpstr>NASA GISS Panoply</vt:lpstr>
      <vt:lpstr>GrADS</vt:lpstr>
      <vt:lpstr>Grid Analysis and Display System (GrADS)</vt:lpstr>
      <vt:lpstr>GrADS:  Getting Started</vt:lpstr>
      <vt:lpstr>GrADS:  Getting Started (Optional)</vt:lpstr>
      <vt:lpstr>GrADS:  Displaying Data</vt:lpstr>
      <vt:lpstr>GrADS:  cint, gxout, titles, image output </vt:lpstr>
      <vt:lpstr>GrADS:  Basic Analysis http://mpo581-hw1-basicstat.wikispaces.com/GrADS+code </vt:lpstr>
      <vt:lpstr>GrADS:  Basic Analysis http://mpo581-hw1-basicstat.wikispaces.com/GrADS+code </vt:lpstr>
      <vt:lpstr>GrADS:  Basic Analysis http://mpo581-hw1-basicstat.wikispaces.com/GrADS+code </vt:lpstr>
      <vt:lpstr>GrADS:  Making “pretty” plots</vt:lpstr>
      <vt:lpstr>GrADS:  Climate Anomalies http://www.iges.org/grads/gadoc/gradcomdmodify.html </vt:lpstr>
      <vt:lpstr>GrADS:  Scripting http://www.iges.org/grads/gadoc/script.html  http://www.wishingwork.com/grads/beginner-category/chapter8-scripting-language.html </vt:lpstr>
      <vt:lpstr>GrADS:  Output a new NetCDF File http://www.iges.org/grads/gadoc/gradcomdsdfwrite.html </vt:lpstr>
    </vt:vector>
  </TitlesOfParts>
  <Company>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NASA GISS Panoply and the Grid Analysis and Display System (GrADS)</dc:title>
  <dc:creator>Johnna Infanti</dc:creator>
  <cp:lastModifiedBy>Johnna Infanti</cp:lastModifiedBy>
  <cp:revision>60</cp:revision>
  <cp:lastPrinted>2015-11-11T15:36:28Z</cp:lastPrinted>
  <dcterms:created xsi:type="dcterms:W3CDTF">2015-11-08T20:10:00Z</dcterms:created>
  <dcterms:modified xsi:type="dcterms:W3CDTF">2015-11-11T16:35:44Z</dcterms:modified>
</cp:coreProperties>
</file>