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9" r:id="rId3"/>
    <p:sldId id="335" r:id="rId4"/>
    <p:sldId id="358" r:id="rId5"/>
    <p:sldId id="347" r:id="rId6"/>
    <p:sldId id="348" r:id="rId7"/>
    <p:sldId id="344" r:id="rId8"/>
    <p:sldId id="339" r:id="rId9"/>
    <p:sldId id="340" r:id="rId10"/>
    <p:sldId id="336" r:id="rId11"/>
    <p:sldId id="337" r:id="rId12"/>
    <p:sldId id="338" r:id="rId13"/>
    <p:sldId id="341" r:id="rId14"/>
    <p:sldId id="342" r:id="rId15"/>
    <p:sldId id="343" r:id="rId16"/>
    <p:sldId id="345" r:id="rId17"/>
    <p:sldId id="346" r:id="rId18"/>
    <p:sldId id="359" r:id="rId19"/>
    <p:sldId id="360" r:id="rId20"/>
    <p:sldId id="350" r:id="rId21"/>
    <p:sldId id="351" r:id="rId22"/>
    <p:sldId id="352" r:id="rId23"/>
    <p:sldId id="355" r:id="rId24"/>
    <p:sldId id="354" r:id="rId25"/>
    <p:sldId id="357" r:id="rId26"/>
    <p:sldId id="353" r:id="rId27"/>
    <p:sldId id="34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4790" autoAdjust="0"/>
  </p:normalViewPr>
  <p:slideViewPr>
    <p:cSldViewPr>
      <p:cViewPr varScale="1">
        <p:scale>
          <a:sx n="113" d="100"/>
          <a:sy n="113" d="100"/>
        </p:scale>
        <p:origin x="1664" y="176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2021/6/13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34" y="548679"/>
            <a:ext cx="8158162" cy="35306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doc.com/&#65292;http:/redis.cn/" TargetMode="External"/><Relationship Id="rId7" Type="http://schemas.openxmlformats.org/officeDocument/2006/relationships/hyperlink" Target="https://blog.csdn.net/zsxxsz/category_8736931.html?spm=1001.2014.3001.5482" TargetMode="External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cl-dev/acl/tree/master/app/redis_tools/redis_builder" TargetMode="External"/><Relationship Id="rId5" Type="http://schemas.openxmlformats.org/officeDocument/2006/relationships/hyperlink" Target="https://github.com/acl-dev/acl/tree/master/lib_acl_cpp/samples/redis" TargetMode="External"/><Relationship Id="rId4" Type="http://schemas.openxmlformats.org/officeDocument/2006/relationships/hyperlink" Target="https://github.com/xetorthio/jedi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25144"/>
            <a:ext cx="7772400" cy="857255"/>
          </a:xfrm>
        </p:spPr>
        <p:txBody>
          <a:bodyPr>
            <a:normAutofit/>
          </a:bodyPr>
          <a:lstStyle/>
          <a:p>
            <a:r>
              <a:rPr lang="zh-CN" altLang="en-US" dirty="0"/>
              <a:t>集群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使用实践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2021/6/13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分区性（数据分布模型）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589179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/>
              <a:t>哈希槽存储方式：</a:t>
            </a:r>
            <a:r>
              <a:rPr lang="zh-CN" altLang="en-US" sz="1600" dirty="0"/>
              <a:t>键空间被分割为 </a:t>
            </a:r>
            <a:r>
              <a:rPr lang="en-US" altLang="zh-CN" sz="1600" dirty="0"/>
              <a:t>16384 </a:t>
            </a:r>
            <a:r>
              <a:rPr lang="zh-CN" altLang="en-US" sz="1600" dirty="0"/>
              <a:t>个槽</a:t>
            </a:r>
            <a:r>
              <a:rPr lang="en-US" altLang="zh-CN" sz="1600" dirty="0"/>
              <a:t>(slot)</a:t>
            </a:r>
            <a:r>
              <a:rPr lang="zh-CN" altLang="en-US" sz="1600" dirty="0"/>
              <a:t>（集群理论上最大支持 </a:t>
            </a:r>
            <a:r>
              <a:rPr lang="en-US" altLang="zh-CN" sz="1600" dirty="0"/>
              <a:t>16384</a:t>
            </a:r>
            <a:r>
              <a:rPr lang="zh-CN" altLang="en-US" sz="1600" dirty="0"/>
              <a:t>个节点，官方建议最大</a:t>
            </a:r>
            <a:r>
              <a:rPr lang="en-US" altLang="zh-CN" sz="1600" dirty="0"/>
              <a:t>1000</a:t>
            </a:r>
            <a:r>
              <a:rPr lang="zh-CN" altLang="en-US" sz="1600" dirty="0"/>
              <a:t>个节点），集群中的每个节点在创建时被指定哈希槽区间（每个节点可以有多个不连续的区间，每个</a:t>
            </a:r>
            <a:r>
              <a:rPr lang="en-US" altLang="zh-CN" sz="1600" dirty="0"/>
              <a:t>slot</a:t>
            </a:r>
            <a:r>
              <a:rPr lang="zh-CN" altLang="en-US" sz="1600" dirty="0"/>
              <a:t>只能归属于一个主节点），所有数据的存储位置由其键值所在的哈希槽决定。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800" b="1" dirty="0"/>
              <a:t>哈希槽计算公式：</a:t>
            </a:r>
            <a:r>
              <a:rPr lang="en-US" altLang="zh-CN" sz="1600" dirty="0"/>
              <a:t>slot=crc16(key) % 16384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857061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master</a:t>
            </a:r>
            <a:r>
              <a:rPr lang="en-US" altLang="zh-CN" sz="1400" dirty="0"/>
              <a:t> , id: 0d0bd116015b6236f2ae6f2dc9e1d213672a35a5, </a:t>
            </a:r>
            <a:r>
              <a:rPr lang="zh-CN" altLang="en-US" sz="1400" dirty="0"/>
              <a:t>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192.168.188.173:9003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5962-10922</a:t>
            </a:r>
          </a:p>
          <a:p>
            <a:r>
              <a:rPr lang="en-US" altLang="zh-CN" sz="1400" dirty="0"/>
              <a:t>slave, id: 8a59df1c367d967ff6d717040b80252a742a15eb,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192.168.188.173:9005</a:t>
            </a:r>
          </a:p>
          <a:p>
            <a:r>
              <a:rPr lang="en-US" altLang="zh-CN" sz="1400" dirty="0"/>
              <a:t>slave, id: 6811f3ff24448259b07e6fbf85055e91121e15a8,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192.168.188.173:9004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3ee17e9d9e1b444fc2e03f649774bd8f9dc4a573,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192.168.188.173:9006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11423-16383</a:t>
            </a:r>
          </a:p>
          <a:p>
            <a:r>
              <a:rPr lang="en-US" altLang="zh-CN" sz="1400" dirty="0"/>
              <a:t>slave, id: 8ad5ed19800bb5d24fb17125bc34b88e847b8790,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192.168.188.173:9007</a:t>
            </a:r>
          </a:p>
          <a:p>
            <a:r>
              <a:rPr lang="en-US" altLang="zh-CN" sz="1400" dirty="0"/>
              <a:t>slave, id: 0640093b88afa81f4f4f1a018a774cda852e512d,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192.168.188.173:9008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555a3845674720d15d1b8cd752180908eabecdfd,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0-5461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10923-11422</a:t>
            </a:r>
          </a:p>
          <a:p>
            <a:r>
              <a:rPr lang="en-US" altLang="zh-CN" sz="1400" dirty="0"/>
              <a:t>slave, id: 72df91ccfeeae14bd6cbe85ace95ae631c3566de,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192.168.188.173:9002</a:t>
            </a:r>
          </a:p>
          <a:p>
            <a:r>
              <a:rPr lang="en-US" altLang="zh-CN" sz="1400" dirty="0"/>
              <a:t>slave, id: a9a745045f988ba07cb89450c7185f2498f0d7f7,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/>
              <a:t>—</a:t>
            </a:r>
            <a:r>
              <a:rPr lang="zh-CN" altLang="en-US" dirty="0"/>
              <a:t>持久性重定向机制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301147"/>
          </a:xfrm>
        </p:spPr>
        <p:txBody>
          <a:bodyPr>
            <a:normAutofit/>
          </a:bodyPr>
          <a:lstStyle/>
          <a:p>
            <a:r>
              <a:rPr lang="en-US" altLang="zh-CN" sz="1800" b="1" dirty="0"/>
              <a:t>MOVED </a:t>
            </a:r>
            <a:r>
              <a:rPr lang="zh-CN" altLang="en-US" sz="1800" b="1" dirty="0"/>
              <a:t>指令</a:t>
            </a:r>
            <a:r>
              <a:rPr lang="en-US" altLang="zh-CN" sz="1800" b="1" dirty="0"/>
              <a:t>:  </a:t>
            </a:r>
            <a:r>
              <a:rPr lang="en-US" altLang="zh-CN" sz="1600" b="1" dirty="0"/>
              <a:t>-MOVED slot </a:t>
            </a:r>
            <a:r>
              <a:rPr lang="en-US" altLang="zh-CN" sz="1600" b="1" dirty="0" err="1"/>
              <a:t>ip:port</a:t>
            </a:r>
            <a:endParaRPr lang="en-US" altLang="zh-CN" sz="1600" b="1" dirty="0"/>
          </a:p>
          <a:p>
            <a:r>
              <a:rPr lang="zh-CN" altLang="en-US" sz="1600" dirty="0"/>
              <a:t>当某个键所属的哈希槽属于其它节点时，该指令指定目标地址；</a:t>
            </a:r>
            <a:endParaRPr lang="en-US" altLang="zh-CN" sz="1600" dirty="0"/>
          </a:p>
          <a:p>
            <a:r>
              <a:rPr lang="zh-CN" altLang="en-US" sz="1600" dirty="0"/>
              <a:t>该重定向指令为持久性的，客户端可缓存哈希槽与目标地址的映射关系，以提高存取效率。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35018"/>
            <a:ext cx="6480720" cy="3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8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/>
              <a:t>—</a:t>
            </a:r>
            <a:r>
              <a:rPr lang="zh-CN" altLang="en-US" dirty="0"/>
              <a:t>临时性重定向机制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980728"/>
            <a:ext cx="8229600" cy="12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ASK </a:t>
            </a:r>
            <a:r>
              <a:rPr lang="zh-CN" altLang="en-US" sz="1800" b="1" dirty="0"/>
              <a:t>指令</a:t>
            </a:r>
            <a:r>
              <a:rPr lang="en-US" altLang="zh-CN" sz="1800" b="1" dirty="0"/>
              <a:t>: </a:t>
            </a:r>
            <a:r>
              <a:rPr lang="en-US" altLang="zh-CN" sz="1600" b="1" dirty="0"/>
              <a:t>-ASK slot </a:t>
            </a:r>
            <a:r>
              <a:rPr lang="en-US" altLang="zh-CN" sz="1600" b="1" dirty="0" err="1"/>
              <a:t>ip:port</a:t>
            </a:r>
            <a:endParaRPr lang="en-US" altLang="zh-CN" sz="1600" b="1" dirty="0"/>
          </a:p>
          <a:p>
            <a:r>
              <a:rPr lang="zh-CN" altLang="en-US" sz="1600" dirty="0"/>
              <a:t>当某个键所属的哈希槽正处于迁移状态时，此指令指定临时性的目标节点地址；</a:t>
            </a:r>
            <a:endParaRPr lang="en-US" altLang="zh-CN" sz="1600" dirty="0"/>
          </a:p>
          <a:p>
            <a:r>
              <a:rPr lang="zh-CN" altLang="en-US" sz="1600" dirty="0"/>
              <a:t>该重定向指令是临时性的，客户端不必缓存该映射关系。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2" y="2363011"/>
            <a:ext cx="7456788" cy="37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集群的创建过程</a:t>
            </a:r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047750"/>
            <a:ext cx="7488832" cy="5143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92279" y="1879651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获得主节点唯一 </a:t>
            </a:r>
            <a:r>
              <a:rPr lang="en-US" altLang="zh-CN" sz="1200" b="1" dirty="0"/>
              <a:t>ID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092280" y="2789365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给该主节点分配哈希槽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75707" y="3646405"/>
            <a:ext cx="1744764" cy="286651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从节点主动连接主节点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068827" y="4478306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设置主从节点关系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68828" y="5464095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连接其它主节点</a:t>
            </a:r>
          </a:p>
        </p:txBody>
      </p:sp>
    </p:spTree>
    <p:extLst>
      <p:ext uri="{BB962C8B-B14F-4D97-AF65-F5344CB8AC3E}">
        <p14:creationId xmlns:p14="http://schemas.microsoft.com/office/powerpoint/2010/main" val="395462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创建集群的建议原则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、主从节点分布在不同的机器上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、同一主节点的多个从节点分布在不同的机器上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、所有主节点应均匀分布在不同的机器上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、所有从节点应该均匀分布在不同的机器上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、哈希槽的分布应该尽量均匀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、哈希槽的分配支持机器权重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、针对原则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，能区别虚机与物理机的场景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59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哈希槽迁移过程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47750"/>
            <a:ext cx="8219255" cy="533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1578" y="2041103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设置哈希槽为迁移状态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6084168" y="1772816"/>
            <a:ext cx="288032" cy="86409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71578" y="3198167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获得该哈希槽中所有键</a:t>
            </a:r>
          </a:p>
        </p:txBody>
      </p:sp>
      <p:sp>
        <p:nvSpPr>
          <p:cNvPr id="12" name="右大括号 11"/>
          <p:cNvSpPr/>
          <p:nvPr/>
        </p:nvSpPr>
        <p:spPr>
          <a:xfrm>
            <a:off x="6070408" y="3234296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85337" y="3824919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迁移该哈希槽中所有对象</a:t>
            </a:r>
          </a:p>
        </p:txBody>
      </p:sp>
      <p:sp>
        <p:nvSpPr>
          <p:cNvPr id="14" name="右大括号 13"/>
          <p:cNvSpPr/>
          <p:nvPr/>
        </p:nvSpPr>
        <p:spPr>
          <a:xfrm>
            <a:off x="6084168" y="3861048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85337" y="5133595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通知所有节点迁移完毕</a:t>
            </a:r>
          </a:p>
        </p:txBody>
      </p:sp>
      <p:sp>
        <p:nvSpPr>
          <p:cNvPr id="16" name="右大括号 15"/>
          <p:cNvSpPr/>
          <p:nvPr/>
        </p:nvSpPr>
        <p:spPr>
          <a:xfrm>
            <a:off x="6070408" y="4746464"/>
            <a:ext cx="323528" cy="1346831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1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集群使用注意事项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607900" cy="5143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、从节点只做备份，不能读写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、因为不支持代理服务，所以不支持多键操作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、配置项：</a:t>
            </a:r>
            <a:r>
              <a:rPr lang="en-US" altLang="zh-CN" sz="1800" dirty="0"/>
              <a:t>cluster-require-full-coverage no</a:t>
            </a:r>
            <a:r>
              <a:rPr lang="zh-CN" altLang="en-US" sz="1800" dirty="0"/>
              <a:t>，这样可以保证当有一个节点失败时，其它节点还能正确工作</a:t>
            </a:r>
            <a:endParaRPr lang="en-US" altLang="zh-CN" sz="18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、配置项：</a:t>
            </a:r>
            <a:r>
              <a:rPr lang="en-US" altLang="zh-CN" sz="1800" dirty="0"/>
              <a:t>cluster-node-timeout 5000</a:t>
            </a:r>
            <a:r>
              <a:rPr lang="zh-CN" altLang="en-US" sz="1800" dirty="0"/>
              <a:t>，不要设得太低，否则会引起从节点“飘移”至其它主节点</a:t>
            </a:r>
            <a:endParaRPr lang="en-US" altLang="zh-CN" sz="18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、单个键的值数据不应超过</a:t>
            </a:r>
            <a:r>
              <a:rPr lang="en-US" altLang="zh-CN" sz="1800" dirty="0"/>
              <a:t>1MB</a:t>
            </a:r>
            <a:r>
              <a:rPr lang="zh-CN" altLang="en-US" sz="1800" dirty="0"/>
              <a:t>（虽然官方说支持最大存储 </a:t>
            </a:r>
            <a:r>
              <a:rPr lang="en-US" altLang="zh-CN" sz="1800" dirty="0"/>
              <a:t>500MB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6</a:t>
            </a:r>
            <a:r>
              <a:rPr lang="zh-CN" altLang="en-US" sz="1800" dirty="0"/>
              <a:t>、整个集群只有一个标识为 </a:t>
            </a:r>
            <a:r>
              <a:rPr lang="en-US" altLang="zh-CN" sz="1800" dirty="0"/>
              <a:t>0 </a:t>
            </a:r>
            <a:r>
              <a:rPr lang="zh-CN" altLang="en-US" sz="1800" dirty="0"/>
              <a:t>的库，注意命名空间污染问题</a:t>
            </a:r>
            <a:endParaRPr lang="en-US" altLang="zh-CN" sz="1800" dirty="0"/>
          </a:p>
          <a:p>
            <a:r>
              <a:rPr lang="en-US" altLang="zh-CN" sz="1800" dirty="0"/>
              <a:t>7</a:t>
            </a:r>
            <a:r>
              <a:rPr lang="zh-CN" altLang="en-US" sz="1800" dirty="0"/>
              <a:t>、与直接操作本机内存相比，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要差好几个数量级</a:t>
            </a:r>
            <a:endParaRPr lang="en-US" altLang="zh-CN" sz="1800" dirty="0"/>
          </a:p>
          <a:p>
            <a:r>
              <a:rPr lang="en-US" altLang="zh-CN" sz="1800" dirty="0"/>
              <a:t>8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的事务和数据库的概念上是不同的</a:t>
            </a:r>
            <a:endParaRPr lang="en-US" altLang="zh-CN" sz="1800" dirty="0"/>
          </a:p>
          <a:p>
            <a:r>
              <a:rPr lang="en-US" altLang="zh-CN" sz="1800" dirty="0"/>
              <a:t>9</a:t>
            </a:r>
            <a:r>
              <a:rPr lang="zh-CN" altLang="en-US" sz="1800" dirty="0"/>
              <a:t>、单节点数据量不应过大（</a:t>
            </a:r>
            <a:r>
              <a:rPr lang="en-US" altLang="zh-CN" sz="1800" dirty="0"/>
              <a:t>5—10G</a:t>
            </a:r>
            <a:r>
              <a:rPr lang="zh-CN" altLang="en-US" sz="1800" dirty="0"/>
              <a:t>）：哈希查询效率、持久化 </a:t>
            </a:r>
            <a:r>
              <a:rPr lang="en-US" altLang="zh-CN" sz="1800" dirty="0"/>
              <a:t>IO </a:t>
            </a:r>
            <a:r>
              <a:rPr lang="zh-CN" altLang="en-US" sz="1800" dirty="0"/>
              <a:t>瓶颈</a:t>
            </a:r>
            <a:endParaRPr lang="en-US" altLang="zh-CN" sz="1800" dirty="0"/>
          </a:p>
          <a:p>
            <a:r>
              <a:rPr lang="en-US" altLang="zh-CN" sz="1800" dirty="0"/>
              <a:t>10</a:t>
            </a:r>
            <a:r>
              <a:rPr lang="zh-CN" altLang="en-US" sz="1800" dirty="0"/>
              <a:t>、必须设置 </a:t>
            </a:r>
            <a:r>
              <a:rPr lang="en-US" altLang="zh-CN" sz="1800" dirty="0" err="1"/>
              <a:t>maxmemory</a:t>
            </a:r>
            <a:r>
              <a:rPr lang="en-US" altLang="zh-CN" sz="1800" dirty="0"/>
              <a:t> </a:t>
            </a:r>
            <a:r>
              <a:rPr lang="zh-CN" altLang="en-US" sz="1800" dirty="0"/>
              <a:t>值，防止使用 </a:t>
            </a:r>
            <a:r>
              <a:rPr lang="en-US" altLang="zh-CN" sz="1800" dirty="0"/>
              <a:t>swap</a:t>
            </a:r>
          </a:p>
          <a:p>
            <a:r>
              <a:rPr lang="en-US" altLang="zh-CN" sz="1800" dirty="0"/>
              <a:t>11</a:t>
            </a:r>
            <a:r>
              <a:rPr lang="zh-CN" altLang="en-US" sz="1800" dirty="0"/>
              <a:t>、慎重选择合适的 </a:t>
            </a:r>
            <a:r>
              <a:rPr lang="en-US" altLang="zh-CN" sz="1800" dirty="0"/>
              <a:t>save </a:t>
            </a:r>
            <a:r>
              <a:rPr lang="zh-CN" altLang="en-US" sz="1800" dirty="0"/>
              <a:t>配置：既要减少数据丢失、又要防止磁盘 </a:t>
            </a:r>
            <a:r>
              <a:rPr lang="en-US" altLang="zh-CN" sz="1800" dirty="0"/>
              <a:t>IO</a:t>
            </a:r>
            <a:r>
              <a:rPr lang="zh-CN" altLang="en-US" sz="1800" dirty="0"/>
              <a:t>瓶颈</a:t>
            </a:r>
            <a:endParaRPr lang="en-US" altLang="zh-CN" sz="1800" dirty="0"/>
          </a:p>
          <a:p>
            <a:r>
              <a:rPr lang="en-US" altLang="zh-CN" sz="1800" dirty="0"/>
              <a:t>12</a:t>
            </a:r>
            <a:r>
              <a:rPr lang="zh-CN" altLang="en-US" sz="1800" dirty="0"/>
              <a:t>、禁止监听外网</a:t>
            </a:r>
            <a:r>
              <a:rPr lang="en-US" altLang="zh-CN" sz="1800" dirty="0"/>
              <a:t>IP</a:t>
            </a:r>
          </a:p>
          <a:p>
            <a:r>
              <a:rPr lang="en-US" altLang="zh-CN" sz="1800" dirty="0"/>
              <a:t>13</a:t>
            </a:r>
            <a:r>
              <a:rPr lang="zh-CN" altLang="en-US" sz="1800" dirty="0"/>
              <a:t>、不同的集群设置不同的密码，防止数据乱写</a:t>
            </a:r>
            <a:endParaRPr lang="en-US" altLang="zh-CN" sz="1800" dirty="0"/>
          </a:p>
          <a:p>
            <a:r>
              <a:rPr lang="en-US" altLang="zh-CN" sz="1800" dirty="0"/>
              <a:t>14</a:t>
            </a:r>
            <a:r>
              <a:rPr lang="zh-CN" altLang="en-US" sz="1800" dirty="0"/>
              <a:t> 、通过 </a:t>
            </a:r>
            <a:r>
              <a:rPr lang="en-US" altLang="zh-CN" sz="1800" dirty="0"/>
              <a:t>rename-command </a:t>
            </a:r>
            <a:r>
              <a:rPr lang="zh-CN" altLang="en-US" sz="1800" dirty="0"/>
              <a:t>配置项禁止 </a:t>
            </a:r>
            <a:r>
              <a:rPr lang="en-US" altLang="zh-CN" sz="1800" dirty="0" err="1"/>
              <a:t>flushdb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flushall</a:t>
            </a:r>
            <a:r>
              <a:rPr lang="en-US" altLang="zh-CN" sz="1800" dirty="0"/>
              <a:t>/shutdown </a:t>
            </a:r>
            <a:r>
              <a:rPr lang="zh-CN" altLang="en-US" sz="1800" dirty="0"/>
              <a:t>等危险命令</a:t>
            </a:r>
            <a:endParaRPr lang="en-US" altLang="zh-CN" sz="1800" dirty="0"/>
          </a:p>
          <a:p>
            <a:r>
              <a:rPr lang="en-US" altLang="zh-CN" sz="1800"/>
              <a:t>15</a:t>
            </a:r>
            <a:r>
              <a:rPr lang="zh-CN" altLang="en-US" sz="1800"/>
              <a:t>、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功能很强大，但不是万能的！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0477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客户端要求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 的客户端一般都比较</a:t>
            </a:r>
            <a:r>
              <a:rPr lang="en-US" altLang="zh-CN" dirty="0"/>
              <a:t>『</a:t>
            </a:r>
            <a:r>
              <a:rPr lang="zh-CN" altLang="en-US" dirty="0"/>
              <a:t>重</a:t>
            </a:r>
            <a:r>
              <a:rPr lang="en-US" altLang="zh-CN" dirty="0"/>
              <a:t>』</a:t>
            </a:r>
            <a:r>
              <a:rPr lang="zh-CN" altLang="en-US" dirty="0"/>
              <a:t>，可谓是重客户端，原因如下：</a:t>
            </a:r>
            <a:endParaRPr lang="en-US" altLang="zh-CN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、必须支持两个重定向命令：</a:t>
            </a:r>
            <a:r>
              <a:rPr lang="en-US" altLang="zh-CN" sz="1800" dirty="0"/>
              <a:t>MOVED</a:t>
            </a:r>
            <a:r>
              <a:rPr lang="zh-CN" altLang="en-US" sz="1800" dirty="0"/>
              <a:t>、</a:t>
            </a:r>
            <a:r>
              <a:rPr lang="en-US" altLang="zh-CN" sz="1800" dirty="0"/>
              <a:t>ASK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、应该缓存哈希槽与各个主节点的映射关系，从而提高性能；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、为了提高通信效率，应提供连接池及连接池管理功能；</a:t>
            </a:r>
            <a:endParaRPr lang="en-US" altLang="zh-CN" sz="18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、集群模式下，多键操作是个</a:t>
            </a:r>
            <a:r>
              <a:rPr lang="en-US" altLang="zh-CN" sz="1800" dirty="0"/>
              <a:t>『</a:t>
            </a:r>
            <a:r>
              <a:rPr lang="zh-CN" altLang="en-US" sz="1800" dirty="0"/>
              <a:t>大</a:t>
            </a:r>
            <a:r>
              <a:rPr lang="en-US" altLang="zh-CN" sz="1800" dirty="0"/>
              <a:t>』</a:t>
            </a:r>
            <a:r>
              <a:rPr lang="zh-CN" altLang="en-US" sz="1800" dirty="0"/>
              <a:t>问题。</a:t>
            </a:r>
          </a:p>
        </p:txBody>
      </p:sp>
    </p:spTree>
    <p:extLst>
      <p:ext uri="{BB962C8B-B14F-4D97-AF65-F5344CB8AC3E}">
        <p14:creationId xmlns:p14="http://schemas.microsoft.com/office/powerpoint/2010/main" val="401813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12908-A92E-B14B-827A-7E53A115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Pipeline</a:t>
            </a:r>
            <a:r>
              <a:rPr kumimoji="1" lang="zh-CN" altLang="en-US" dirty="0"/>
              <a:t>模式提升效率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F4012-ED4B-0540-863D-E2AC97EA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093235"/>
          </a:xfrm>
        </p:spPr>
        <p:txBody>
          <a:bodyPr/>
          <a:lstStyle/>
          <a:p>
            <a:r>
              <a:rPr kumimoji="1" lang="zh-CN" altLang="en-US" dirty="0"/>
              <a:t>非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方式的缺点：</a:t>
            </a:r>
            <a:endParaRPr kumimoji="1" lang="en-US" altLang="zh-CN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『</a:t>
            </a:r>
            <a:r>
              <a:rPr kumimoji="1" lang="zh-CN" altLang="en-US" sz="1600" dirty="0"/>
              <a:t>问答式</a:t>
            </a:r>
            <a:r>
              <a:rPr kumimoji="1" lang="en-US" altLang="zh-CN" sz="1600" dirty="0"/>
              <a:t>』</a:t>
            </a:r>
            <a:r>
              <a:rPr kumimoji="1" lang="zh-CN" altLang="en-US" sz="1600" dirty="0"/>
              <a:t>的访问方式使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读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写操作次数较多，使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通信能力下降；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、客户端并发较大时，使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的处理能力下降。</a:t>
            </a:r>
            <a:endParaRPr kumimoji="1" lang="en-US" altLang="zh-CN" sz="1600" dirty="0"/>
          </a:p>
          <a:p>
            <a:r>
              <a:rPr kumimoji="1" lang="en-US" altLang="zh-CN" dirty="0"/>
              <a:t>Pipeline</a:t>
            </a:r>
            <a:r>
              <a:rPr kumimoji="1" lang="zh-CN" altLang="en-US" dirty="0"/>
              <a:t>模式的优势：</a:t>
            </a:r>
            <a:endParaRPr kumimoji="1" lang="en-US" altLang="zh-CN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、合并多个请求</a:t>
            </a:r>
            <a:r>
              <a:rPr kumimoji="1" lang="en-US" altLang="zh-CN" sz="1600" dirty="0"/>
              <a:t>『</a:t>
            </a:r>
            <a:r>
              <a:rPr kumimoji="1" lang="zh-CN" altLang="en-US" sz="1600" dirty="0"/>
              <a:t>一次性</a:t>
            </a:r>
            <a:r>
              <a:rPr kumimoji="1" lang="en-US" altLang="zh-CN" sz="1600" dirty="0"/>
              <a:t>』</a:t>
            </a:r>
            <a:r>
              <a:rPr kumimoji="1" lang="zh-CN" altLang="en-US" sz="1600" dirty="0"/>
              <a:t>发送至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服务端，减少通信次数及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次数；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服务端一次读操作便可读到多个请求，依次处理这些请求，减少了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次数。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2E009C4-47D6-4C45-ABF4-83523A3B20C2}"/>
              </a:ext>
            </a:extLst>
          </p:cNvPr>
          <p:cNvSpPr/>
          <p:nvPr/>
        </p:nvSpPr>
        <p:spPr>
          <a:xfrm>
            <a:off x="1403648" y="3714788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B5EE39-AAE2-FC47-9A28-4DA0ADEB6BE1}"/>
              </a:ext>
            </a:extLst>
          </p:cNvPr>
          <p:cNvSpPr/>
          <p:nvPr/>
        </p:nvSpPr>
        <p:spPr>
          <a:xfrm>
            <a:off x="3143217" y="4506876"/>
            <a:ext cx="1008112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Collection</a:t>
            </a:r>
            <a:endParaRPr kumimoji="1" lang="zh-CN" altLang="en-US" sz="10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87FDDF-DA2A-504F-BDB7-18C06F4D291F}"/>
              </a:ext>
            </a:extLst>
          </p:cNvPr>
          <p:cNvSpPr/>
          <p:nvPr/>
        </p:nvSpPr>
        <p:spPr>
          <a:xfrm>
            <a:off x="1403648" y="4290852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A9E4367-EF5A-1D4C-BD44-90DA1C74EF40}"/>
              </a:ext>
            </a:extLst>
          </p:cNvPr>
          <p:cNvSpPr/>
          <p:nvPr/>
        </p:nvSpPr>
        <p:spPr>
          <a:xfrm>
            <a:off x="1403648" y="4866916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2F40D31-0A12-8248-9FC7-2D9C36D71571}"/>
              </a:ext>
            </a:extLst>
          </p:cNvPr>
          <p:cNvSpPr/>
          <p:nvPr/>
        </p:nvSpPr>
        <p:spPr>
          <a:xfrm>
            <a:off x="1403648" y="5442980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…</a:t>
            </a:r>
            <a:endParaRPr kumimoji="1" lang="zh-CN" altLang="en-US" sz="10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5383AB0-5577-4D44-B8EC-CDDBDD436937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195736" y="3930812"/>
            <a:ext cx="947481" cy="7920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DADE832-B6F0-7E49-96C4-AECC385C0BD7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2195736" y="4506876"/>
            <a:ext cx="947481" cy="2160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946F8A2-F1AD-C043-AD7A-1C53EE39A4C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2195736" y="4722900"/>
            <a:ext cx="947481" cy="3600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C3B31BF-4730-B946-92D2-7D99432BB4A7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2195736" y="4722900"/>
            <a:ext cx="947481" cy="9361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7E0DD7B6-0D1D-1A4F-955F-F582353F8449}"/>
              </a:ext>
            </a:extLst>
          </p:cNvPr>
          <p:cNvSpPr/>
          <p:nvPr/>
        </p:nvSpPr>
        <p:spPr>
          <a:xfrm>
            <a:off x="4710845" y="3790921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291E6A-853E-6940-8E20-247012A1CD1D}"/>
              </a:ext>
            </a:extLst>
          </p:cNvPr>
          <p:cNvSpPr/>
          <p:nvPr/>
        </p:nvSpPr>
        <p:spPr>
          <a:xfrm>
            <a:off x="4709310" y="4506876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0074BBA-586F-764C-9C85-68049966C6F2}"/>
              </a:ext>
            </a:extLst>
          </p:cNvPr>
          <p:cNvSpPr/>
          <p:nvPr/>
        </p:nvSpPr>
        <p:spPr>
          <a:xfrm>
            <a:off x="4709310" y="5222831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BE88508-E8E8-074B-9A32-68EF82020DCB}"/>
              </a:ext>
            </a:extLst>
          </p:cNvPr>
          <p:cNvSpPr/>
          <p:nvPr/>
        </p:nvSpPr>
        <p:spPr>
          <a:xfrm>
            <a:off x="6757902" y="3790921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A837A5A-BC5D-1E4D-940B-80D49CA8FB3E}"/>
              </a:ext>
            </a:extLst>
          </p:cNvPr>
          <p:cNvSpPr/>
          <p:nvPr/>
        </p:nvSpPr>
        <p:spPr>
          <a:xfrm>
            <a:off x="6761376" y="4506876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AD92BCB-BDCF-5449-B61E-113852E180D0}"/>
              </a:ext>
            </a:extLst>
          </p:cNvPr>
          <p:cNvSpPr/>
          <p:nvPr/>
        </p:nvSpPr>
        <p:spPr>
          <a:xfrm>
            <a:off x="6761376" y="5222831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38CCB5A-038C-CE43-BE4D-B92BA21AB3E6}"/>
              </a:ext>
            </a:extLst>
          </p:cNvPr>
          <p:cNvCxnSpPr>
            <a:stCxn id="7" idx="6"/>
            <a:endCxn id="23" idx="2"/>
          </p:cNvCxnSpPr>
          <p:nvPr/>
        </p:nvCxnSpPr>
        <p:spPr>
          <a:xfrm flipV="1">
            <a:off x="4151329" y="4006945"/>
            <a:ext cx="559516" cy="7159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8D7539D-F3CF-4D4D-9A76-726FB3D37DCC}"/>
              </a:ext>
            </a:extLst>
          </p:cNvPr>
          <p:cNvCxnSpPr>
            <a:stCxn id="7" idx="6"/>
            <a:endCxn id="24" idx="2"/>
          </p:cNvCxnSpPr>
          <p:nvPr/>
        </p:nvCxnSpPr>
        <p:spPr>
          <a:xfrm>
            <a:off x="4151329" y="4722900"/>
            <a:ext cx="55798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E3EC9C6-17C5-B640-80FA-FFC2078BC14D}"/>
              </a:ext>
            </a:extLst>
          </p:cNvPr>
          <p:cNvCxnSpPr>
            <a:stCxn id="7" idx="6"/>
            <a:endCxn id="25" idx="2"/>
          </p:cNvCxnSpPr>
          <p:nvPr/>
        </p:nvCxnSpPr>
        <p:spPr>
          <a:xfrm>
            <a:off x="4151329" y="4722900"/>
            <a:ext cx="557981" cy="7159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45BCE9B-5231-8149-9984-DE5E0535B4ED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>
            <a:off x="5646949" y="4006945"/>
            <a:ext cx="111095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178BCBA5-4429-FD40-B5EB-983179565014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>
            <a:off x="5645414" y="4722900"/>
            <a:ext cx="1115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0911F79-6D7C-8046-97ED-BDC6E2E48C56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5645414" y="5438855"/>
            <a:ext cx="1115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>
            <a:extLst>
              <a:ext uri="{FF2B5EF4-FFF2-40B4-BE49-F238E27FC236}">
                <a16:creationId xmlns:a16="http://schemas.microsoft.com/office/drawing/2014/main" id="{38E34B61-2BF2-6D4E-B14C-C7CFA58C371E}"/>
              </a:ext>
            </a:extLst>
          </p:cNvPr>
          <p:cNvCxnSpPr>
            <a:cxnSpLocks/>
            <a:stCxn id="23" idx="0"/>
            <a:endCxn id="4" idx="7"/>
          </p:cNvCxnSpPr>
          <p:nvPr/>
        </p:nvCxnSpPr>
        <p:spPr>
          <a:xfrm rot="16200000" flipV="1">
            <a:off x="3622887" y="2234911"/>
            <a:ext cx="12861" cy="3099160"/>
          </a:xfrm>
          <a:prstGeom prst="curvedConnector3">
            <a:avLst>
              <a:gd name="adj1" fmla="val 236943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68562624-43CC-6145-B143-CCAFB8343A50}"/>
              </a:ext>
            </a:extLst>
          </p:cNvPr>
          <p:cNvCxnSpPr>
            <a:stCxn id="23" idx="1"/>
            <a:endCxn id="8" idx="7"/>
          </p:cNvCxnSpPr>
          <p:nvPr/>
        </p:nvCxnSpPr>
        <p:spPr>
          <a:xfrm rot="16200000" flipH="1" flipV="1">
            <a:off x="3213870" y="2720059"/>
            <a:ext cx="499931" cy="2768197"/>
          </a:xfrm>
          <a:prstGeom prst="curvedConnector3">
            <a:avLst>
              <a:gd name="adj1" fmla="val -5838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10E8A97B-103F-9449-BA3C-4C85054A5507}"/>
              </a:ext>
            </a:extLst>
          </p:cNvPr>
          <p:cNvCxnSpPr>
            <a:cxnSpLocks/>
            <a:stCxn id="25" idx="3"/>
            <a:endCxn id="9" idx="5"/>
          </p:cNvCxnSpPr>
          <p:nvPr/>
        </p:nvCxnSpPr>
        <p:spPr>
          <a:xfrm rot="5400000" flipH="1">
            <a:off x="3285110" y="4030319"/>
            <a:ext cx="355915" cy="2766662"/>
          </a:xfrm>
          <a:prstGeom prst="curvedConnector3">
            <a:avLst>
              <a:gd name="adj1" fmla="val -8200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>
            <a:extLst>
              <a:ext uri="{FF2B5EF4-FFF2-40B4-BE49-F238E27FC236}">
                <a16:creationId xmlns:a16="http://schemas.microsoft.com/office/drawing/2014/main" id="{28E57A2D-64B4-6A47-AA0A-BFB5889680E4}"/>
              </a:ext>
            </a:extLst>
          </p:cNvPr>
          <p:cNvCxnSpPr>
            <a:stCxn id="25" idx="4"/>
            <a:endCxn id="10" idx="4"/>
          </p:cNvCxnSpPr>
          <p:nvPr/>
        </p:nvCxnSpPr>
        <p:spPr>
          <a:xfrm rot="5400000">
            <a:off x="3378453" y="4076118"/>
            <a:ext cx="220149" cy="3377670"/>
          </a:xfrm>
          <a:prstGeom prst="curvedConnector3">
            <a:avLst>
              <a:gd name="adj1" fmla="val 20383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4ABBFE99-C472-0B47-B59E-7D89138A20EC}"/>
              </a:ext>
            </a:extLst>
          </p:cNvPr>
          <p:cNvSpPr/>
          <p:nvPr/>
        </p:nvSpPr>
        <p:spPr>
          <a:xfrm>
            <a:off x="1043608" y="3140968"/>
            <a:ext cx="4968552" cy="3168352"/>
          </a:xfrm>
          <a:prstGeom prst="rect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6C46EF8-762D-2F4A-BB20-C1DF73269A45}"/>
              </a:ext>
            </a:extLst>
          </p:cNvPr>
          <p:cNvSpPr/>
          <p:nvPr/>
        </p:nvSpPr>
        <p:spPr>
          <a:xfrm>
            <a:off x="6444429" y="3138724"/>
            <a:ext cx="1439939" cy="3168352"/>
          </a:xfrm>
          <a:prstGeom prst="rect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12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3210E-E4D2-2B4C-9AF7-F630FBFC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Pipeline vs </a:t>
            </a:r>
            <a:r>
              <a:rPr kumimoji="1" lang="zh-CN" altLang="en-US" dirty="0"/>
              <a:t>非</a:t>
            </a:r>
            <a:r>
              <a:rPr kumimoji="1" lang="en-US" altLang="zh-CN" dirty="0"/>
              <a:t> pipeline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3B86B8-C7F9-574E-9BE1-A57080E3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928048"/>
            <a:ext cx="4107525" cy="21641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2E8359-4993-8B40-A84F-393DCB4C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9" y="928048"/>
            <a:ext cx="4395557" cy="21641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167DBA-D18B-AE48-A0B9-94C30D25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15" y="3284984"/>
            <a:ext cx="4090426" cy="203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D8364C-C0D8-B448-89BC-4F225CF4E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59" y="3310301"/>
            <a:ext cx="4395557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设计目标</a:t>
            </a:r>
            <a:endParaRPr lang="en-US" altLang="zh-CN" dirty="0"/>
          </a:p>
          <a:p>
            <a:r>
              <a:rPr lang="zh-CN" altLang="en-US" dirty="0"/>
              <a:t>支持的数据类型</a:t>
            </a:r>
            <a:endParaRPr lang="en-US" altLang="zh-CN" dirty="0"/>
          </a:p>
          <a:p>
            <a:r>
              <a:rPr lang="zh-CN" altLang="en-US" dirty="0"/>
              <a:t>通信协议</a:t>
            </a:r>
            <a:endParaRPr lang="en-US" altLang="zh-CN" dirty="0"/>
          </a:p>
          <a:p>
            <a:r>
              <a:rPr lang="zh-CN" altLang="en-US" dirty="0"/>
              <a:t>集群部署方式</a:t>
            </a:r>
            <a:endParaRPr lang="en-US" altLang="zh-CN" dirty="0"/>
          </a:p>
          <a:p>
            <a:r>
              <a:rPr lang="zh-CN" altLang="en-US" dirty="0"/>
              <a:t>集群中节点的作用</a:t>
            </a:r>
            <a:endParaRPr lang="en-US" altLang="zh-CN" dirty="0"/>
          </a:p>
          <a:p>
            <a:r>
              <a:rPr lang="zh-CN" altLang="en-US" dirty="0"/>
              <a:t>集群的工作原理</a:t>
            </a:r>
            <a:endParaRPr lang="en-US" altLang="zh-CN" dirty="0"/>
          </a:p>
          <a:p>
            <a:r>
              <a:rPr lang="zh-CN" altLang="en-US" dirty="0"/>
              <a:t>分区性（数据分布模型）</a:t>
            </a:r>
            <a:endParaRPr lang="en-US" altLang="zh-CN" dirty="0"/>
          </a:p>
          <a:p>
            <a:r>
              <a:rPr lang="zh-CN" altLang="en-US" dirty="0"/>
              <a:t>数据访问方式</a:t>
            </a:r>
            <a:r>
              <a:rPr lang="en-US" altLang="zh-CN" dirty="0"/>
              <a:t>---</a:t>
            </a:r>
            <a:r>
              <a:rPr lang="zh-CN" altLang="en-US" dirty="0"/>
              <a:t>持久性重定向机制</a:t>
            </a:r>
            <a:endParaRPr lang="en-US" altLang="zh-CN" dirty="0"/>
          </a:p>
          <a:p>
            <a:r>
              <a:rPr lang="zh-CN" altLang="en-US" dirty="0"/>
              <a:t>数据访问方式</a:t>
            </a:r>
            <a:r>
              <a:rPr lang="en-US" altLang="zh-CN" dirty="0"/>
              <a:t>---</a:t>
            </a:r>
            <a:r>
              <a:rPr lang="zh-CN" altLang="en-US" dirty="0"/>
              <a:t>临时性重定向机制</a:t>
            </a:r>
            <a:endParaRPr lang="en-US" altLang="zh-CN" dirty="0"/>
          </a:p>
          <a:p>
            <a:r>
              <a:rPr lang="zh-CN" altLang="en-US" dirty="0"/>
              <a:t>集群的创建过程</a:t>
            </a:r>
            <a:endParaRPr lang="en-US" altLang="zh-CN" dirty="0"/>
          </a:p>
          <a:p>
            <a:r>
              <a:rPr lang="zh-CN" altLang="en-US" dirty="0"/>
              <a:t>创建集群的建议原则</a:t>
            </a:r>
            <a:endParaRPr lang="en-US" altLang="zh-CN" dirty="0"/>
          </a:p>
          <a:p>
            <a:r>
              <a:rPr lang="zh-CN" altLang="en-US" dirty="0"/>
              <a:t>哈希槽迁移过程</a:t>
            </a:r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r>
              <a:rPr lang="zh-CN" altLang="en-US" dirty="0"/>
              <a:t>客户端要求</a:t>
            </a:r>
            <a:endParaRPr lang="en-US" altLang="zh-CN" dirty="0"/>
          </a:p>
          <a:p>
            <a:r>
              <a:rPr lang="en-US" altLang="zh-CN" dirty="0" err="1"/>
              <a:t>redis_builder</a:t>
            </a:r>
            <a:r>
              <a:rPr lang="en-US" altLang="zh-CN" dirty="0"/>
              <a:t> 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zh-CN" altLang="en-US" dirty="0"/>
              <a:t>参考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85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redis_builder</a:t>
            </a:r>
            <a:r>
              <a:rPr lang="en-US" altLang="zh-CN" dirty="0"/>
              <a:t> </a:t>
            </a:r>
            <a:r>
              <a:rPr lang="zh-CN" altLang="en-US" dirty="0"/>
              <a:t>工具使用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、跨平台：支持 </a:t>
            </a:r>
            <a:r>
              <a:rPr lang="en-US" altLang="zh-CN" dirty="0"/>
              <a:t>Linux/Windows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、支持“创建集群的建议原则”中的 </a:t>
            </a:r>
            <a:r>
              <a:rPr lang="en-US" altLang="zh-CN" dirty="0"/>
              <a:t>1– 5 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、通过配置，自动创建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集群，支持创建较大的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、丰富的集群管理能力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、支持安全管理集群的能力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8" y="3068960"/>
            <a:ext cx="790834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手工指定集群节点分布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575452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配置文件：</a:t>
            </a:r>
            <a:endParaRPr lang="en-US" altLang="zh-CN" b="1" dirty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"192.168.136.172:16383"&gt;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"192.168.136.172:16384"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"192.168.136.172:16385"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"192.168.136.172:16386"&gt;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"192.168.136.172:16387"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"192.168.136.172:16388"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&lt;/xml&gt;</a:t>
            </a:r>
          </a:p>
          <a:p>
            <a:endParaRPr lang="en-US" altLang="zh-CN" sz="1400" dirty="0"/>
          </a:p>
          <a:p>
            <a:r>
              <a:rPr lang="zh-CN" altLang="en-US" sz="1800" b="1" dirty="0"/>
              <a:t>命令行参数：</a:t>
            </a:r>
            <a:endParaRPr lang="en-US" altLang="zh-CN" sz="1800" b="1" dirty="0"/>
          </a:p>
          <a:p>
            <a:r>
              <a:rPr lang="en-US" altLang="zh-CN" sz="1600" dirty="0"/>
              <a:t>./</a:t>
            </a:r>
            <a:r>
              <a:rPr lang="en-US" altLang="zh-CN" sz="1600" dirty="0" err="1"/>
              <a:t>redis_builder</a:t>
            </a:r>
            <a:r>
              <a:rPr lang="en-US" altLang="zh-CN" sz="1600" dirty="0"/>
              <a:t> -a create -f cluster.xml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00599" y="1047733"/>
            <a:ext cx="3835897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00599" y="1047733"/>
            <a:ext cx="3475857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节点分布结果：</a:t>
            </a:r>
            <a:endParaRPr lang="en-US" altLang="zh-CN" sz="1800" b="1" dirty="0"/>
          </a:p>
          <a:p>
            <a:r>
              <a:rPr lang="en-US" altLang="zh-CN" sz="1400" dirty="0"/>
              <a:t>master: 192.168.136.172:16380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192.168.136.172:16381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192.168.136.172:16382</a:t>
            </a:r>
            <a:br>
              <a:rPr lang="en-US" altLang="zh-CN" sz="1400" dirty="0"/>
            </a:br>
            <a:r>
              <a:rPr lang="en-US" altLang="zh-CN" sz="1400" dirty="0"/>
              <a:t>master: 192.168.136.172:16383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192.168.136.172:16384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192.168.136.172:16385</a:t>
            </a:r>
            <a:br>
              <a:rPr lang="en-US" altLang="zh-CN" sz="1400" dirty="0"/>
            </a:br>
            <a:r>
              <a:rPr lang="en-US" altLang="zh-CN" sz="1400" dirty="0"/>
              <a:t>master: 192.168.136.172:16386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192.168.136.172:16387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6067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集群节点自动分布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359428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配置文件：</a:t>
            </a:r>
            <a:endParaRPr lang="en-US" altLang="zh-CN" dirty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"192.168.136.173:16382" /&gt;</a:t>
            </a:r>
          </a:p>
          <a:p>
            <a:r>
              <a:rPr lang="en-US" altLang="zh-CN" sz="1400" dirty="0"/>
              <a:t>&lt;/xml&gt;</a:t>
            </a:r>
          </a:p>
          <a:p>
            <a:endParaRPr lang="en-US" altLang="zh-CN" sz="1400" dirty="0"/>
          </a:p>
          <a:p>
            <a:r>
              <a:rPr lang="zh-CN" altLang="en-US" b="1" dirty="0"/>
              <a:t>命令行参数：</a:t>
            </a:r>
            <a:endParaRPr lang="en-US" altLang="zh-CN" sz="1400" dirty="0"/>
          </a:p>
          <a:p>
            <a:r>
              <a:rPr lang="en-US" altLang="zh-CN" sz="1400" dirty="0"/>
              <a:t>./</a:t>
            </a:r>
            <a:r>
              <a:rPr lang="en-US" altLang="zh-CN" sz="1400" dirty="0" err="1"/>
              <a:t>redis_builder</a:t>
            </a:r>
            <a:r>
              <a:rPr lang="en-US" altLang="zh-CN" sz="1400" dirty="0"/>
              <a:t> -a create -f cluster.xml </a:t>
            </a:r>
            <a:r>
              <a:rPr lang="en-US" altLang="zh-CN" sz="1400" b="1" dirty="0"/>
              <a:t>-r 2</a:t>
            </a:r>
            <a:endParaRPr lang="zh-CN" altLang="en-US" sz="1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4048" y="1047733"/>
            <a:ext cx="4032448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节点分布结果：</a:t>
            </a:r>
            <a:endParaRPr lang="en-US" altLang="zh-CN" b="1" dirty="0"/>
          </a:p>
          <a:p>
            <a:r>
              <a:rPr lang="en-US" altLang="zh-CN" sz="1400" dirty="0"/>
              <a:t>master: 192.168.136.171:16380</a:t>
            </a:r>
          </a:p>
          <a:p>
            <a:r>
              <a:rPr lang="en-US" altLang="zh-CN" sz="1400" dirty="0"/>
              <a:t>        slave: 192.168.136.172:16380</a:t>
            </a:r>
          </a:p>
          <a:p>
            <a:r>
              <a:rPr lang="en-US" altLang="zh-CN" sz="1400" dirty="0"/>
              <a:t>        slave: 192.168.136.173:16380</a:t>
            </a:r>
          </a:p>
          <a:p>
            <a:r>
              <a:rPr lang="en-US" altLang="zh-CN" sz="1400" dirty="0"/>
              <a:t>master: 192.168.136.172:16381</a:t>
            </a:r>
          </a:p>
          <a:p>
            <a:r>
              <a:rPr lang="en-US" altLang="zh-CN" sz="1400" dirty="0"/>
              <a:t>        slave: 192.168.136.173:16382</a:t>
            </a:r>
          </a:p>
          <a:p>
            <a:r>
              <a:rPr lang="en-US" altLang="zh-CN" sz="1400" dirty="0"/>
              <a:t>        slave: 192.168.136.171:16382</a:t>
            </a:r>
          </a:p>
          <a:p>
            <a:r>
              <a:rPr lang="en-US" altLang="zh-CN" sz="1400" dirty="0"/>
              <a:t>master: 192.168.136.173:16381</a:t>
            </a:r>
          </a:p>
          <a:p>
            <a:r>
              <a:rPr lang="en-US" altLang="zh-CN" sz="1400" dirty="0"/>
              <a:t>        slave: 192.168.136.172:16382</a:t>
            </a:r>
          </a:p>
          <a:p>
            <a:r>
              <a:rPr lang="en-US" altLang="zh-CN" sz="1400" dirty="0"/>
              <a:t>        slave: 192.168.136.171:16381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7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redis_builder</a:t>
            </a:r>
            <a:r>
              <a:rPr lang="en-US" altLang="zh-CN" dirty="0"/>
              <a:t> </a:t>
            </a:r>
            <a:r>
              <a:rPr lang="zh-CN" altLang="en-US" dirty="0"/>
              <a:t>命令行交互界面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00995" cy="5066525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24744"/>
            <a:ext cx="8200993" cy="17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911082"/>
            <a:ext cx="8200993" cy="32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5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集群的节点分布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268760"/>
            <a:ext cx="8219255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命令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80728"/>
            <a:ext cx="8147247" cy="2554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88025"/>
            <a:ext cx="4680520" cy="247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688025"/>
            <a:ext cx="3250703" cy="24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8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集群的运行状态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96752"/>
            <a:ext cx="8075239" cy="4680520"/>
          </a:xfrm>
        </p:spPr>
      </p:pic>
    </p:spTree>
    <p:extLst>
      <p:ext uri="{BB962C8B-B14F-4D97-AF65-F5344CB8AC3E}">
        <p14:creationId xmlns:p14="http://schemas.microsoft.com/office/powerpoint/2010/main" val="1842216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715404" cy="5143536"/>
          </a:xfrm>
        </p:spPr>
        <p:txBody>
          <a:bodyPr/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、官方网站：</a:t>
            </a:r>
            <a:r>
              <a:rPr lang="en-US" altLang="zh-CN" sz="1600" dirty="0">
                <a:hlinkClick r:id="rId2"/>
              </a:rPr>
              <a:t>http://redis.io/</a:t>
            </a:r>
            <a:endParaRPr lang="en-US" altLang="zh-CN" sz="16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、中文翻译网站：</a:t>
            </a:r>
            <a:r>
              <a:rPr lang="en-US" altLang="zh-CN" sz="1600" dirty="0">
                <a:hlinkClick r:id="rId3"/>
              </a:rPr>
              <a:t>http://redisdoc.com/</a:t>
            </a:r>
            <a:r>
              <a:rPr lang="zh-CN" altLang="en-US" sz="1600" dirty="0">
                <a:hlinkClick r:id="rId3"/>
              </a:rPr>
              <a:t>，</a:t>
            </a:r>
            <a:r>
              <a:rPr lang="en-US" altLang="zh-CN" sz="1600" dirty="0">
                <a:hlinkClick r:id="rId3"/>
              </a:rPr>
              <a:t>http://redis.cn/</a:t>
            </a:r>
            <a:endParaRPr lang="en-US" altLang="zh-CN" sz="16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Java </a:t>
            </a:r>
            <a:r>
              <a:rPr lang="zh-CN" altLang="en-US" sz="1800" dirty="0"/>
              <a:t>客户端库：</a:t>
            </a:r>
            <a:r>
              <a:rPr lang="en-US" altLang="zh-CN" sz="1600" dirty="0">
                <a:hlinkClick r:id="rId4"/>
              </a:rPr>
              <a:t>https://github.com/xetorthio/jedis/</a:t>
            </a:r>
            <a:endParaRPr lang="en-US" altLang="zh-CN" sz="16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客户端库：</a:t>
            </a:r>
            <a:endParaRPr lang="en-US" altLang="zh-CN" sz="1800" dirty="0"/>
          </a:p>
          <a:p>
            <a:r>
              <a:rPr lang="en-US" altLang="zh-CN" sz="1600" dirty="0">
                <a:hlinkClick r:id="rId5"/>
              </a:rPr>
              <a:t>https://github.com/acl-dev/acl/tree/master/lib_acl_cpp/samples/redis</a:t>
            </a:r>
            <a:endParaRPr lang="en-US" altLang="zh-CN" sz="16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、</a:t>
            </a:r>
            <a:r>
              <a:rPr lang="en-US" altLang="zh-CN" sz="1800" dirty="0"/>
              <a:t>Redisbuilder</a:t>
            </a:r>
            <a:r>
              <a:rPr lang="zh-CN" altLang="en-US" sz="1800" dirty="0"/>
              <a:t>工具：</a:t>
            </a:r>
            <a:endParaRPr lang="en-US" altLang="zh-CN" sz="1800" dirty="0"/>
          </a:p>
          <a:p>
            <a:r>
              <a:rPr lang="en-US" altLang="zh-CN" sz="1600" dirty="0">
                <a:hlinkClick r:id="rId6"/>
              </a:rPr>
              <a:t>https://github.com/acl-dev/acl/tree/master/app/redis_tools/redis_builder</a:t>
            </a:r>
            <a:endParaRPr lang="en-US" altLang="zh-CN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Redis</a:t>
            </a:r>
            <a:r>
              <a:rPr lang="zh-CN" altLang="en-US" sz="1600" dirty="0"/>
              <a:t> </a:t>
            </a:r>
            <a:r>
              <a:rPr lang="en-US" altLang="zh-CN" sz="1600" dirty="0" err="1"/>
              <a:t>c++</a:t>
            </a:r>
            <a:r>
              <a:rPr lang="zh-CN" altLang="en-US" sz="1600" dirty="0"/>
              <a:t>编程示例</a:t>
            </a:r>
            <a:endParaRPr lang="en-US" altLang="zh-CN" sz="1600" dirty="0">
              <a:hlinkClick r:id="rId7"/>
            </a:endParaRPr>
          </a:p>
          <a:p>
            <a:r>
              <a:rPr lang="en-US" altLang="zh-CN" sz="1600" dirty="0">
                <a:hlinkClick r:id="rId7"/>
              </a:rPr>
              <a:t>https://blog.csdn.net/zsxxsz/category_8736931.html?spm=1001.2014.3001.5482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1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、在线性扩展情况下依然保持高性能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无中心节点，不需要代理服务，异步复制，没有数据的合并</a:t>
            </a:r>
            <a:endParaRPr lang="en-US" altLang="zh-CN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zh-CN" altLang="en-US" dirty="0"/>
              <a:t>保证一定程度的写安全：</a:t>
            </a:r>
            <a:endParaRPr lang="en-US" altLang="zh-CN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如果一个主节点失效，则可能会丢掉一部分正在写往该节点的数据</a:t>
            </a:r>
            <a:endParaRPr lang="en-US" altLang="zh-CN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zh-CN" altLang="en-US" dirty="0"/>
              <a:t>可靠性：</a:t>
            </a:r>
            <a:endParaRPr lang="en-US" altLang="zh-CN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为了保证数据一致性，而牺牲了一部分容错性</a:t>
            </a:r>
          </a:p>
        </p:txBody>
      </p:sp>
    </p:spTree>
    <p:extLst>
      <p:ext uri="{BB962C8B-B14F-4D97-AF65-F5344CB8AC3E}">
        <p14:creationId xmlns:p14="http://schemas.microsoft.com/office/powerpoint/2010/main" val="222868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02E7-0AE3-1943-8D9A-18D9645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非阻塞通信方式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EAA545-20CF-1842-A660-E2ECDA2D00C8}"/>
              </a:ext>
            </a:extLst>
          </p:cNvPr>
          <p:cNvSpPr txBox="1"/>
          <p:nvPr/>
        </p:nvSpPr>
        <p:spPr>
          <a:xfrm>
            <a:off x="755576" y="112474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、支持高并发，通信效率高；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、占用资源少，单线程通信方式下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亲和性较好。</a:t>
            </a:r>
            <a:endParaRPr kumimoji="1" lang="en-US" altLang="zh-CN" dirty="0"/>
          </a:p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、编程复杂度高，容易出错；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、业务逻辑被通信方式分隔的支离破碎。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BF4542B-D27C-E044-A90E-E6EB8F0F4B5C}"/>
              </a:ext>
            </a:extLst>
          </p:cNvPr>
          <p:cNvSpPr/>
          <p:nvPr/>
        </p:nvSpPr>
        <p:spPr>
          <a:xfrm>
            <a:off x="4103564" y="4722770"/>
            <a:ext cx="1282945" cy="4344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异步事件引擎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0F4314C-B05F-E440-83A8-688F231FDA63}"/>
              </a:ext>
            </a:extLst>
          </p:cNvPr>
          <p:cNvSpPr/>
          <p:nvPr/>
        </p:nvSpPr>
        <p:spPr>
          <a:xfrm>
            <a:off x="1582682" y="5482981"/>
            <a:ext cx="92000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select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6322EB-AD28-6140-90BF-F62F4827A2D6}"/>
              </a:ext>
            </a:extLst>
          </p:cNvPr>
          <p:cNvSpPr/>
          <p:nvPr/>
        </p:nvSpPr>
        <p:spPr>
          <a:xfrm>
            <a:off x="3069743" y="5461253"/>
            <a:ext cx="71527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poll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3CF302-814A-E348-895E-04CA6E9EFEE9}"/>
              </a:ext>
            </a:extLst>
          </p:cNvPr>
          <p:cNvSpPr/>
          <p:nvPr/>
        </p:nvSpPr>
        <p:spPr>
          <a:xfrm>
            <a:off x="4290246" y="5471906"/>
            <a:ext cx="909580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epoll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D43A21-F1BA-7340-828D-941CF323E0C4}"/>
              </a:ext>
            </a:extLst>
          </p:cNvPr>
          <p:cNvSpPr/>
          <p:nvPr/>
        </p:nvSpPr>
        <p:spPr>
          <a:xfrm>
            <a:off x="5457099" y="5482539"/>
            <a:ext cx="1145012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kqueue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D316C2B-DCC6-1A41-BABC-68CE7D67CB20}"/>
              </a:ext>
            </a:extLst>
          </p:cNvPr>
          <p:cNvSpPr/>
          <p:nvPr/>
        </p:nvSpPr>
        <p:spPr>
          <a:xfrm>
            <a:off x="6973861" y="5521992"/>
            <a:ext cx="70959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iocp</a:t>
            </a: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F6EC79A-CA8B-434F-BE11-45D85A181A5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0800000" flipV="1">
            <a:off x="2042684" y="4939981"/>
            <a:ext cx="2060880" cy="543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77AC60B-9090-0C42-8BB4-53CD7FF0AB51}"/>
              </a:ext>
            </a:extLst>
          </p:cNvPr>
          <p:cNvCxnSpPr>
            <a:stCxn id="5" idx="3"/>
            <a:endCxn id="7" idx="0"/>
          </p:cNvCxnSpPr>
          <p:nvPr/>
        </p:nvCxnSpPr>
        <p:spPr>
          <a:xfrm rot="5400000">
            <a:off x="3675574" y="4845379"/>
            <a:ext cx="367681" cy="864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BDD8C8C9-80E3-4C42-A820-EDC48AA711E9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rot="5400000">
            <a:off x="4587680" y="5314549"/>
            <a:ext cx="31471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A83ED088-4087-564F-BEA6-19EC80233AE7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 rot="16200000" flipH="1">
            <a:off x="5419632" y="4872565"/>
            <a:ext cx="388967" cy="830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C5AE8E7C-FF93-8F4B-995F-6A1F857FAF00}"/>
              </a:ext>
            </a:extLst>
          </p:cNvPr>
          <p:cNvCxnSpPr>
            <a:cxnSpLocks/>
            <a:stCxn id="5" idx="6"/>
            <a:endCxn id="10" idx="0"/>
          </p:cNvCxnSpPr>
          <p:nvPr/>
        </p:nvCxnSpPr>
        <p:spPr>
          <a:xfrm>
            <a:off x="5386509" y="4939981"/>
            <a:ext cx="1942149" cy="582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29DAF07C-547C-3840-83D4-4054DC4E7990}"/>
              </a:ext>
            </a:extLst>
          </p:cNvPr>
          <p:cNvSpPr/>
          <p:nvPr/>
        </p:nvSpPr>
        <p:spPr>
          <a:xfrm>
            <a:off x="2001350" y="4146767"/>
            <a:ext cx="1008142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24C1E2C-B0BC-D24F-A745-F792D218E5A6}"/>
              </a:ext>
            </a:extLst>
          </p:cNvPr>
          <p:cNvSpPr/>
          <p:nvPr/>
        </p:nvSpPr>
        <p:spPr>
          <a:xfrm>
            <a:off x="3371859" y="4148363"/>
            <a:ext cx="1132357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connect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D79546-5426-3541-9A6A-FE0F227FBF00}"/>
              </a:ext>
            </a:extLst>
          </p:cNvPr>
          <p:cNvSpPr/>
          <p:nvPr/>
        </p:nvSpPr>
        <p:spPr>
          <a:xfrm>
            <a:off x="5195996" y="4158831"/>
            <a:ext cx="910795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write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54E3924-098D-9C46-8860-3013EC6627CF}"/>
              </a:ext>
            </a:extLst>
          </p:cNvPr>
          <p:cNvSpPr/>
          <p:nvPr/>
        </p:nvSpPr>
        <p:spPr>
          <a:xfrm>
            <a:off x="6579940" y="4146767"/>
            <a:ext cx="813887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read</a:t>
            </a:r>
          </a:p>
        </p:txBody>
      </p:sp>
      <p:cxnSp>
        <p:nvCxnSpPr>
          <p:cNvPr id="29" name="直接箭头连接符 54">
            <a:extLst>
              <a:ext uri="{FF2B5EF4-FFF2-40B4-BE49-F238E27FC236}">
                <a16:creationId xmlns:a16="http://schemas.microsoft.com/office/drawing/2014/main" id="{BC7D7FA0-81D5-CB47-BA6C-ED20A1545C34}"/>
              </a:ext>
            </a:extLst>
          </p:cNvPr>
          <p:cNvCxnSpPr>
            <a:cxnSpLocks/>
            <a:stCxn id="5" idx="1"/>
            <a:endCxn id="18" idx="4"/>
          </p:cNvCxnSpPr>
          <p:nvPr/>
        </p:nvCxnSpPr>
        <p:spPr>
          <a:xfrm flipH="1" flipV="1">
            <a:off x="2505421" y="4430039"/>
            <a:ext cx="1786026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57">
            <a:extLst>
              <a:ext uri="{FF2B5EF4-FFF2-40B4-BE49-F238E27FC236}">
                <a16:creationId xmlns:a16="http://schemas.microsoft.com/office/drawing/2014/main" id="{C3317D5B-D77E-2944-883B-0F4302A04307}"/>
              </a:ext>
            </a:extLst>
          </p:cNvPr>
          <p:cNvCxnSpPr>
            <a:cxnSpLocks/>
            <a:stCxn id="5" idx="1"/>
            <a:endCxn id="19" idx="4"/>
          </p:cNvCxnSpPr>
          <p:nvPr/>
        </p:nvCxnSpPr>
        <p:spPr>
          <a:xfrm flipH="1" flipV="1">
            <a:off x="3938038" y="4431635"/>
            <a:ext cx="353409" cy="35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61">
            <a:extLst>
              <a:ext uri="{FF2B5EF4-FFF2-40B4-BE49-F238E27FC236}">
                <a16:creationId xmlns:a16="http://schemas.microsoft.com/office/drawing/2014/main" id="{73EA93D9-FBBA-304C-94E2-D7F94F41E813}"/>
              </a:ext>
            </a:extLst>
          </p:cNvPr>
          <p:cNvCxnSpPr>
            <a:stCxn id="5" idx="7"/>
            <a:endCxn id="21" idx="4"/>
          </p:cNvCxnSpPr>
          <p:nvPr/>
        </p:nvCxnSpPr>
        <p:spPr>
          <a:xfrm flipV="1">
            <a:off x="5198626" y="4442103"/>
            <a:ext cx="452768" cy="34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63">
            <a:extLst>
              <a:ext uri="{FF2B5EF4-FFF2-40B4-BE49-F238E27FC236}">
                <a16:creationId xmlns:a16="http://schemas.microsoft.com/office/drawing/2014/main" id="{D791DCFB-29DA-5F4E-8581-28C06326A83A}"/>
              </a:ext>
            </a:extLst>
          </p:cNvPr>
          <p:cNvCxnSpPr>
            <a:stCxn id="5" idx="7"/>
            <a:endCxn id="22" idx="4"/>
          </p:cNvCxnSpPr>
          <p:nvPr/>
        </p:nvCxnSpPr>
        <p:spPr>
          <a:xfrm flipV="1">
            <a:off x="5198626" y="4430039"/>
            <a:ext cx="1788258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D379BC5-69CA-434C-A919-34BAF3CBF6D0}"/>
              </a:ext>
            </a:extLst>
          </p:cNvPr>
          <p:cNvSpPr/>
          <p:nvPr/>
        </p:nvSpPr>
        <p:spPr>
          <a:xfrm>
            <a:off x="1857259" y="3574765"/>
            <a:ext cx="1290851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OnAccept</a:t>
            </a:r>
            <a:endParaRPr lang="zh-CN" altLang="en-US" sz="14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8FEFFFC-67FD-7940-900E-581D1B54771A}"/>
              </a:ext>
            </a:extLst>
          </p:cNvPr>
          <p:cNvSpPr/>
          <p:nvPr/>
        </p:nvSpPr>
        <p:spPr>
          <a:xfrm>
            <a:off x="3235032" y="3557909"/>
            <a:ext cx="1406012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OnConnect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A3AAF5C-FC07-5748-BAD7-1AC8AFD89E1C}"/>
              </a:ext>
            </a:extLst>
          </p:cNvPr>
          <p:cNvSpPr/>
          <p:nvPr/>
        </p:nvSpPr>
        <p:spPr>
          <a:xfrm>
            <a:off x="5045751" y="3574765"/>
            <a:ext cx="1211283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OnWrite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EEE549B-14AB-664E-8943-CBEFD2F08865}"/>
              </a:ext>
            </a:extLst>
          </p:cNvPr>
          <p:cNvSpPr/>
          <p:nvPr/>
        </p:nvSpPr>
        <p:spPr>
          <a:xfrm>
            <a:off x="6442973" y="3574765"/>
            <a:ext cx="1081356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OnRead</a:t>
            </a:r>
          </a:p>
        </p:txBody>
      </p:sp>
      <p:cxnSp>
        <p:nvCxnSpPr>
          <p:cNvPr id="39" name="直接箭头连接符 70">
            <a:extLst>
              <a:ext uri="{FF2B5EF4-FFF2-40B4-BE49-F238E27FC236}">
                <a16:creationId xmlns:a16="http://schemas.microsoft.com/office/drawing/2014/main" id="{41457E8C-C8FD-A449-9EE2-A6180C94A487}"/>
              </a:ext>
            </a:extLst>
          </p:cNvPr>
          <p:cNvCxnSpPr>
            <a:cxnSpLocks/>
            <a:stCxn id="18" idx="0"/>
            <a:endCxn id="34" idx="4"/>
          </p:cNvCxnSpPr>
          <p:nvPr/>
        </p:nvCxnSpPr>
        <p:spPr>
          <a:xfrm flipH="1" flipV="1">
            <a:off x="2502685" y="3858037"/>
            <a:ext cx="2736" cy="2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72">
            <a:extLst>
              <a:ext uri="{FF2B5EF4-FFF2-40B4-BE49-F238E27FC236}">
                <a16:creationId xmlns:a16="http://schemas.microsoft.com/office/drawing/2014/main" id="{49B0F263-1EE9-8D4D-9846-C90851BAD119}"/>
              </a:ext>
            </a:extLst>
          </p:cNvPr>
          <p:cNvCxnSpPr>
            <a:cxnSpLocks/>
            <a:stCxn id="19" idx="0"/>
            <a:endCxn id="35" idx="4"/>
          </p:cNvCxnSpPr>
          <p:nvPr/>
        </p:nvCxnSpPr>
        <p:spPr>
          <a:xfrm flipV="1">
            <a:off x="3938038" y="3841181"/>
            <a:ext cx="0" cy="30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76">
            <a:extLst>
              <a:ext uri="{FF2B5EF4-FFF2-40B4-BE49-F238E27FC236}">
                <a16:creationId xmlns:a16="http://schemas.microsoft.com/office/drawing/2014/main" id="{9E14DE1C-83F5-D448-818C-BD988072C7EE}"/>
              </a:ext>
            </a:extLst>
          </p:cNvPr>
          <p:cNvCxnSpPr>
            <a:cxnSpLocks/>
            <a:stCxn id="21" idx="0"/>
            <a:endCxn id="37" idx="4"/>
          </p:cNvCxnSpPr>
          <p:nvPr/>
        </p:nvCxnSpPr>
        <p:spPr>
          <a:xfrm flipH="1" flipV="1">
            <a:off x="5651393" y="3858037"/>
            <a:ext cx="1" cy="30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78">
            <a:extLst>
              <a:ext uri="{FF2B5EF4-FFF2-40B4-BE49-F238E27FC236}">
                <a16:creationId xmlns:a16="http://schemas.microsoft.com/office/drawing/2014/main" id="{6FAE4666-C028-8144-A8D5-23013800A10B}"/>
              </a:ext>
            </a:extLst>
          </p:cNvPr>
          <p:cNvCxnSpPr>
            <a:cxnSpLocks/>
            <a:stCxn id="22" idx="0"/>
            <a:endCxn id="38" idx="4"/>
          </p:cNvCxnSpPr>
          <p:nvPr/>
        </p:nvCxnSpPr>
        <p:spPr>
          <a:xfrm flipH="1" flipV="1">
            <a:off x="6983651" y="3858037"/>
            <a:ext cx="3233" cy="2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6BF50B1E-7FE1-384F-9303-E9F3EAABB202}"/>
              </a:ext>
            </a:extLst>
          </p:cNvPr>
          <p:cNvSpPr/>
          <p:nvPr/>
        </p:nvSpPr>
        <p:spPr>
          <a:xfrm rot="16200000">
            <a:off x="4587168" y="3295392"/>
            <a:ext cx="283271" cy="5303016"/>
          </a:xfrm>
          <a:prstGeom prst="leftBrace">
            <a:avLst>
              <a:gd name="adj1" fmla="val 8333"/>
              <a:gd name="adj2" fmla="val 50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735F1EB-12C8-434B-9425-2E39132725F0}"/>
              </a:ext>
            </a:extLst>
          </p:cNvPr>
          <p:cNvSpPr txBox="1"/>
          <p:nvPr/>
        </p:nvSpPr>
        <p:spPr>
          <a:xfrm>
            <a:off x="4117031" y="6094940"/>
            <a:ext cx="141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系统事件引擎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4C6C66-68C6-4744-8A7F-B2B9A62570AB}"/>
              </a:ext>
            </a:extLst>
          </p:cNvPr>
          <p:cNvSpPr txBox="1"/>
          <p:nvPr/>
        </p:nvSpPr>
        <p:spPr>
          <a:xfrm>
            <a:off x="132596" y="4146767"/>
            <a:ext cx="117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系统</a:t>
            </a:r>
            <a:r>
              <a:rPr lang="en-US" altLang="zh-CN" sz="1200" b="1" dirty="0"/>
              <a:t>API</a:t>
            </a:r>
            <a:r>
              <a:rPr lang="zh-CN" altLang="en-US" sz="1200" b="1" dirty="0"/>
              <a:t>异步化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D51AB9-5951-A149-9567-6EF812E1EADC}"/>
              </a:ext>
            </a:extLst>
          </p:cNvPr>
          <p:cNvSpPr txBox="1"/>
          <p:nvPr/>
        </p:nvSpPr>
        <p:spPr>
          <a:xfrm>
            <a:off x="185370" y="3557909"/>
            <a:ext cx="1173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异步回调过程</a:t>
            </a:r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642E13F8-5670-7A47-BA6E-BFECF45B7992}"/>
              </a:ext>
            </a:extLst>
          </p:cNvPr>
          <p:cNvSpPr/>
          <p:nvPr/>
        </p:nvSpPr>
        <p:spPr>
          <a:xfrm>
            <a:off x="1354003" y="3620145"/>
            <a:ext cx="188269" cy="192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F878511A-3A9C-1C44-B3DC-9EAD43D2D30D}"/>
              </a:ext>
            </a:extLst>
          </p:cNvPr>
          <p:cNvSpPr/>
          <p:nvPr/>
        </p:nvSpPr>
        <p:spPr>
          <a:xfrm>
            <a:off x="1359233" y="4174610"/>
            <a:ext cx="188269" cy="192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8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一、字符串（</a:t>
            </a:r>
            <a:r>
              <a:rPr lang="en-US" altLang="zh-CN" sz="1800" dirty="0"/>
              <a:t>String</a:t>
            </a:r>
            <a:r>
              <a:rPr lang="zh-CN" altLang="en-US" sz="1800" dirty="0"/>
              <a:t>）类型：</a:t>
            </a:r>
            <a:endParaRPr lang="en-US" altLang="zh-CN" sz="1800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子类型及其操作：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字符串（添加、追加、区间读写、长度、位操作）、整数（增减、位操作）、浮点数（增加）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二、哈希（</a:t>
            </a:r>
            <a:r>
              <a:rPr lang="en-US" altLang="zh-CN" sz="1800" dirty="0"/>
              <a:t>Hash</a:t>
            </a:r>
            <a:r>
              <a:rPr lang="zh-CN" altLang="en-US" sz="1800" dirty="0"/>
              <a:t>）类型：</a:t>
            </a:r>
            <a:r>
              <a:rPr lang="zh-CN" altLang="en-US" sz="1600" dirty="0"/>
              <a:t>由某个键指定的属性域集合，表现形式如下：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</a:t>
            </a:r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属性类型操作：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字符串（添加、删除、读取、长度）、整型数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浮点数增加等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三、列表数组（</a:t>
            </a:r>
            <a:r>
              <a:rPr lang="en-US" altLang="zh-CN" sz="1800" dirty="0"/>
              <a:t>List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针对列表元素的首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尾部添加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弹出、指定下标的添加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读取等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四、集合（</a:t>
            </a:r>
            <a:r>
              <a:rPr lang="en-US" altLang="zh-CN" sz="1800" dirty="0"/>
              <a:t>Set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集合元素的添加、弹出、删除、移动、取交集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差集等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五、有序集合（</a:t>
            </a:r>
            <a:r>
              <a:rPr lang="en-US" altLang="zh-CN" sz="1800" dirty="0" err="1"/>
              <a:t>SortedSet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具有评分值的元素集合，该评分值决定了该元素在某个指定集合的先后顺序。功能有元素的添加、删除、读取（按评分值、范围）、取交集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600" dirty="0"/>
              <a:t>六、地理位置（</a:t>
            </a:r>
            <a:r>
              <a:rPr lang="en-US" altLang="zh-CN" sz="1600" dirty="0"/>
              <a:t>Geo</a:t>
            </a:r>
            <a:r>
              <a:rPr lang="zh-CN" altLang="en-US" sz="16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与地址位置坐标相关的数据类型计算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key0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name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26669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value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691680" y="26729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2843808" y="267291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79712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name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126669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value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>
            <a:off x="2843808" y="303295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5" idx="1"/>
          </p:cNvCxnSpPr>
          <p:nvPr/>
        </p:nvCxnSpPr>
        <p:spPr>
          <a:xfrm rot="16200000" flipH="1">
            <a:off x="1565666" y="2618910"/>
            <a:ext cx="25202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….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126669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….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2843808" y="339299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2"/>
            <a:endCxn id="31" idx="1"/>
          </p:cNvCxnSpPr>
          <p:nvPr/>
        </p:nvCxnSpPr>
        <p:spPr>
          <a:xfrm rot="16200000" flipH="1">
            <a:off x="1385646" y="2798930"/>
            <a:ext cx="61206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3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支持的其它功能操作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一、键值（</a:t>
            </a:r>
            <a:r>
              <a:rPr lang="en-US" altLang="zh-CN" sz="1800" dirty="0">
                <a:solidFill>
                  <a:srgbClr val="5F5F5F">
                    <a:lumMod val="50000"/>
                  </a:srgbClr>
                </a:solidFill>
              </a:rPr>
              <a:t>Key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）操作：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删除、设置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获得过期时间、判断存在、判断数据类型、数据迁移、扫描、排序等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二、</a:t>
            </a:r>
            <a:r>
              <a:rPr lang="en-US" altLang="zh-CN" sz="1800" dirty="0" err="1">
                <a:solidFill>
                  <a:srgbClr val="5F5F5F">
                    <a:lumMod val="50000"/>
                  </a:srgbClr>
                </a:solidFill>
              </a:rPr>
              <a:t>Hyperloglog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 相似度计算：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用来计算多个指定 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KEY 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的集合的相似度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三、发布订阅（</a:t>
            </a:r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Pub/Sub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）：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包括消息的订阅、发布等功能操作</a:t>
            </a:r>
          </a:p>
          <a:p>
            <a:r>
              <a:rPr lang="zh-CN" altLang="en-US" sz="1800" dirty="0"/>
              <a:t>四、事务（</a:t>
            </a:r>
            <a:r>
              <a:rPr lang="en-US" altLang="zh-CN" sz="1800" dirty="0"/>
              <a:t>Transaction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在一个会话中执行多个指令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五、脚本（</a:t>
            </a:r>
            <a:r>
              <a:rPr lang="en-US" altLang="zh-CN" sz="1800" dirty="0"/>
              <a:t>script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可以远程执行脚本，在服务端会将脚本映射为 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LUA 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的脚本形式执行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六、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消息队列相关：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提供了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生产者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—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消费者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方式的较为复杂的消息队列操作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/>
              <a:t>七、连接对象（</a:t>
            </a:r>
            <a:r>
              <a:rPr lang="en-US" altLang="zh-CN" sz="1800" dirty="0"/>
              <a:t>Connection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认证、回显、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PING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、数据库选择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八、服务器（</a:t>
            </a:r>
            <a:r>
              <a:rPr lang="en-US" altLang="zh-CN" sz="1800" dirty="0"/>
              <a:t>Server</a:t>
            </a:r>
            <a:r>
              <a:rPr lang="zh-CN" altLang="en-US" sz="1800" dirty="0"/>
              <a:t>）维护：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后台转储、客户端连接管理、配置选项、监控等</a:t>
            </a:r>
          </a:p>
        </p:txBody>
      </p:sp>
    </p:spTree>
    <p:extLst>
      <p:ext uri="{BB962C8B-B14F-4D97-AF65-F5344CB8AC3E}">
        <p14:creationId xmlns:p14="http://schemas.microsoft.com/office/powerpoint/2010/main" val="160480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22913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协议是二进制安全的，在以下三个目标之间进行折中：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、易于实现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、可以高效地被计算机分析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、可以很容易地被人类读懂</a:t>
            </a:r>
            <a:endParaRPr lang="en-US" altLang="zh-CN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2555642"/>
            <a:ext cx="2520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请求协议格式：</a:t>
            </a:r>
            <a:endParaRPr lang="en-US" altLang="zh-CN" b="1" dirty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997" y="2555642"/>
            <a:ext cx="4608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响应协议格式</a:t>
            </a:r>
            <a:r>
              <a:rPr lang="en-US" altLang="zh-CN" b="1" dirty="0"/>
              <a:t>(</a:t>
            </a:r>
            <a:r>
              <a:rPr lang="zh-CN" altLang="en-US" sz="1600" b="1" dirty="0">
                <a:latin typeface="+mn-ea"/>
              </a:rPr>
              <a:t>根据第一个字节，确定响应类型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：状态回复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“-”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：错误回复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“:”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：整数回复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“$”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：定长回复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数据长度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：多条回复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回复数量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其它数据类型</a:t>
            </a:r>
          </a:p>
        </p:txBody>
      </p:sp>
    </p:spTree>
    <p:extLst>
      <p:ext uri="{BB962C8B-B14F-4D97-AF65-F5344CB8AC3E}">
        <p14:creationId xmlns:p14="http://schemas.microsoft.com/office/powerpoint/2010/main" val="24498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集群部署方式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1302648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7" name="矩形 6"/>
          <p:cNvSpPr/>
          <p:nvPr/>
        </p:nvSpPr>
        <p:spPr>
          <a:xfrm>
            <a:off x="1950720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1187624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1806704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691680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5416" y="2218028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15" name="矩形 14"/>
          <p:cNvSpPr/>
          <p:nvPr/>
        </p:nvSpPr>
        <p:spPr>
          <a:xfrm>
            <a:off x="3386336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16" name="矩形 15"/>
          <p:cNvSpPr/>
          <p:nvPr/>
        </p:nvSpPr>
        <p:spPr>
          <a:xfrm>
            <a:off x="4653488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890392" y="2578068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4509472" y="2578068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6" idx="1"/>
          </p:cNvCxnSpPr>
          <p:nvPr/>
        </p:nvCxnSpPr>
        <p:spPr>
          <a:xfrm>
            <a:off x="4394448" y="2983240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08184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21" name="矩形 20"/>
          <p:cNvSpPr/>
          <p:nvPr/>
        </p:nvSpPr>
        <p:spPr>
          <a:xfrm>
            <a:off x="6089104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22" name="矩形 21"/>
          <p:cNvSpPr/>
          <p:nvPr/>
        </p:nvSpPr>
        <p:spPr>
          <a:xfrm>
            <a:off x="7356256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6593160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7212240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7097216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2"/>
          </p:cNvCxnSpPr>
          <p:nvPr/>
        </p:nvCxnSpPr>
        <p:spPr>
          <a:xfrm>
            <a:off x="1187624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</p:cNvCxnSpPr>
          <p:nvPr/>
        </p:nvCxnSpPr>
        <p:spPr>
          <a:xfrm>
            <a:off x="2454776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</p:cNvCxnSpPr>
          <p:nvPr/>
        </p:nvCxnSpPr>
        <p:spPr>
          <a:xfrm>
            <a:off x="3890392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</p:cNvCxnSpPr>
          <p:nvPr/>
        </p:nvCxnSpPr>
        <p:spPr>
          <a:xfrm>
            <a:off x="5157544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6593160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2"/>
          </p:cNvCxnSpPr>
          <p:nvPr/>
        </p:nvCxnSpPr>
        <p:spPr>
          <a:xfrm>
            <a:off x="7860312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83568" y="155679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" idx="0"/>
          </p:cNvCxnSpPr>
          <p:nvPr/>
        </p:nvCxnSpPr>
        <p:spPr>
          <a:xfrm>
            <a:off x="1806704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14" idx="0"/>
          </p:cNvCxnSpPr>
          <p:nvPr/>
        </p:nvCxnSpPr>
        <p:spPr>
          <a:xfrm>
            <a:off x="4509472" y="1556792"/>
            <a:ext cx="0" cy="6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0" idx="0"/>
          </p:cNvCxnSpPr>
          <p:nvPr/>
        </p:nvCxnSpPr>
        <p:spPr>
          <a:xfrm>
            <a:off x="7212240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59631" y="4255928"/>
            <a:ext cx="633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、一个主节点可以拥有多个从节点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、主节点提供读写服务，从节点提供数据备份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、所有主从节点之间都是互联互通的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、维护状态的连接个数：</a:t>
            </a:r>
            <a:r>
              <a:rPr lang="en-US" altLang="zh-CN" dirty="0"/>
              <a:t>n * (n – 1)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、建议集群最大主节点个数：</a:t>
            </a:r>
            <a:r>
              <a:rPr lang="en-US" altLang="zh-CN" dirty="0"/>
              <a:t>1000 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13887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集群中节点的作用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集群中的节点有以下责任：</a:t>
            </a:r>
            <a:endParaRPr lang="en-US" altLang="zh-CN" sz="1800" b="1" dirty="0"/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、持有键值对数据；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、记录集群的状态，保存键到节点的映射；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、自动发现其他节点，识别工作不正常的节点，并在需要时，在从节点中选举出新的主节点。</a:t>
            </a:r>
            <a:endParaRPr lang="en-US" altLang="zh-CN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/>
          </a:p>
          <a:p>
            <a:r>
              <a:rPr lang="zh-CN" altLang="en-US" sz="1800" b="1" dirty="0"/>
              <a:t>节点之间使用 </a:t>
            </a:r>
            <a:r>
              <a:rPr lang="en-US" altLang="zh-CN" sz="1800" b="1" dirty="0"/>
              <a:t>Gossip </a:t>
            </a:r>
            <a:r>
              <a:rPr lang="zh-CN" altLang="en-US" sz="1800" b="1" dirty="0"/>
              <a:t>协议来进行以下工作：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、广播关于集群的信息，以此来发现新的节点；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、向其它节点发送 </a:t>
            </a:r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PING 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数据包，以此来检查目标节点是否正常运作；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、在特定事件发生时，发送集群信息。</a:t>
            </a:r>
          </a:p>
        </p:txBody>
      </p:sp>
    </p:spTree>
    <p:extLst>
      <p:ext uri="{BB962C8B-B14F-4D97-AF65-F5344CB8AC3E}">
        <p14:creationId xmlns:p14="http://schemas.microsoft.com/office/powerpoint/2010/main" val="4191310203"/>
      </p:ext>
    </p:extLst>
  </p:cSld>
  <p:clrMapOvr>
    <a:masterClrMapping/>
  </p:clrMapOvr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31212</TotalTime>
  <Words>2584</Words>
  <Application>Microsoft Macintosh PowerPoint</Application>
  <PresentationFormat>全屏显示(4:3)</PresentationFormat>
  <Paragraphs>284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华文仿宋</vt:lpstr>
      <vt:lpstr>华文宋体</vt:lpstr>
      <vt:lpstr>宋体</vt:lpstr>
      <vt:lpstr>Microsoft YaHei</vt:lpstr>
      <vt:lpstr>Microsoft YaHei</vt:lpstr>
      <vt:lpstr>Arial</vt:lpstr>
      <vt:lpstr>Calibri</vt:lpstr>
      <vt:lpstr>263PPT 模板1-2014（16-9）</vt:lpstr>
      <vt:lpstr>集群 Redis 使用实践</vt:lpstr>
      <vt:lpstr>目录</vt:lpstr>
      <vt:lpstr>设计目标</vt:lpstr>
      <vt:lpstr>非阻塞通信方式</vt:lpstr>
      <vt:lpstr>支持的数据类型</vt:lpstr>
      <vt:lpstr>支持的其它功能操作</vt:lpstr>
      <vt:lpstr>通信协议</vt:lpstr>
      <vt:lpstr>集群部署方式</vt:lpstr>
      <vt:lpstr>集群中节点的作用</vt:lpstr>
      <vt:lpstr>分区性（数据分布模型）</vt:lpstr>
      <vt:lpstr>数据访问方式—持久性重定向机制</vt:lpstr>
      <vt:lpstr>数据访问方式—临时性重定向机制</vt:lpstr>
      <vt:lpstr>集群的创建过程</vt:lpstr>
      <vt:lpstr>创建集群的建议原则</vt:lpstr>
      <vt:lpstr>哈希槽迁移过程</vt:lpstr>
      <vt:lpstr>集群使用注意事项</vt:lpstr>
      <vt:lpstr>Redis 客户端要求</vt:lpstr>
      <vt:lpstr>Pipeline模式提升效率</vt:lpstr>
      <vt:lpstr>Pipeline vs 非 pipeline</vt:lpstr>
      <vt:lpstr>redis_builder 工具使用</vt:lpstr>
      <vt:lpstr>手工指定集群节点分布 --- redis_builder 创建集群</vt:lpstr>
      <vt:lpstr>集群节点自动分布 --- redis_builder 创建集群</vt:lpstr>
      <vt:lpstr>redis_builder 命令行交互界面</vt:lpstr>
      <vt:lpstr>显示 redis 集群的节点分布 --- redis_builder 使用</vt:lpstr>
      <vt:lpstr>直接运行redis 命令 --- redis_builder 使用</vt:lpstr>
      <vt:lpstr>显示 redis 集群的运行状态 --- redis_builder 使用</vt:lpstr>
      <vt:lpstr>参考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郑树新</cp:lastModifiedBy>
  <cp:revision>588</cp:revision>
  <dcterms:created xsi:type="dcterms:W3CDTF">2014-05-28T10:52:51Z</dcterms:created>
  <dcterms:modified xsi:type="dcterms:W3CDTF">2021-06-14T05:08:27Z</dcterms:modified>
</cp:coreProperties>
</file>