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4198600" cy="20104100"/>
  <p:notesSz cx="14198600" cy="201041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FF2"/>
    <a:srgbClr val="E3E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142" y="-21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5371" y="6232271"/>
            <a:ext cx="12074208"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0742" y="11258296"/>
            <a:ext cx="994346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0247" y="4623943"/>
            <a:ext cx="6179153"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15549" y="4623943"/>
            <a:ext cx="6179153"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200028" cy="20104091"/>
          </a:xfrm>
          <a:prstGeom prst="rect">
            <a:avLst/>
          </a:prstGeom>
        </p:spPr>
      </p:pic>
      <p:sp>
        <p:nvSpPr>
          <p:cNvPr id="17" name="bg object 17"/>
          <p:cNvSpPr/>
          <p:nvPr/>
        </p:nvSpPr>
        <p:spPr>
          <a:xfrm>
            <a:off x="8597283" y="6825254"/>
            <a:ext cx="5271135" cy="3094990"/>
          </a:xfrm>
          <a:custGeom>
            <a:avLst/>
            <a:gdLst/>
            <a:ahLst/>
            <a:cxnLst/>
            <a:rect l="l" t="t" r="r" b="b"/>
            <a:pathLst>
              <a:path w="5271134" h="3094990">
                <a:moveTo>
                  <a:pt x="5270551" y="0"/>
                </a:moveTo>
                <a:lnTo>
                  <a:pt x="515788" y="0"/>
                </a:lnTo>
                <a:lnTo>
                  <a:pt x="468838" y="2107"/>
                </a:lnTo>
                <a:lnTo>
                  <a:pt x="423069" y="8309"/>
                </a:lnTo>
                <a:lnTo>
                  <a:pt x="378664" y="18423"/>
                </a:lnTo>
                <a:lnTo>
                  <a:pt x="335805" y="32266"/>
                </a:lnTo>
                <a:lnTo>
                  <a:pt x="294673" y="49658"/>
                </a:lnTo>
                <a:lnTo>
                  <a:pt x="255451" y="70415"/>
                </a:lnTo>
                <a:lnTo>
                  <a:pt x="218321" y="94357"/>
                </a:lnTo>
                <a:lnTo>
                  <a:pt x="183464" y="121300"/>
                </a:lnTo>
                <a:lnTo>
                  <a:pt x="151063" y="151063"/>
                </a:lnTo>
                <a:lnTo>
                  <a:pt x="121300" y="183464"/>
                </a:lnTo>
                <a:lnTo>
                  <a:pt x="94357" y="218321"/>
                </a:lnTo>
                <a:lnTo>
                  <a:pt x="70415" y="255451"/>
                </a:lnTo>
                <a:lnTo>
                  <a:pt x="49658" y="294673"/>
                </a:lnTo>
                <a:lnTo>
                  <a:pt x="32266" y="335805"/>
                </a:lnTo>
                <a:lnTo>
                  <a:pt x="18423" y="378664"/>
                </a:lnTo>
                <a:lnTo>
                  <a:pt x="8309" y="423069"/>
                </a:lnTo>
                <a:lnTo>
                  <a:pt x="2107" y="468838"/>
                </a:lnTo>
                <a:lnTo>
                  <a:pt x="0" y="515788"/>
                </a:lnTo>
                <a:lnTo>
                  <a:pt x="0" y="3094728"/>
                </a:lnTo>
                <a:lnTo>
                  <a:pt x="4754763" y="3094728"/>
                </a:lnTo>
                <a:lnTo>
                  <a:pt x="4801713" y="3092621"/>
                </a:lnTo>
                <a:lnTo>
                  <a:pt x="4847482" y="3086419"/>
                </a:lnTo>
                <a:lnTo>
                  <a:pt x="4891887" y="3076305"/>
                </a:lnTo>
                <a:lnTo>
                  <a:pt x="4934746" y="3062461"/>
                </a:lnTo>
                <a:lnTo>
                  <a:pt x="4975878" y="3045070"/>
                </a:lnTo>
                <a:lnTo>
                  <a:pt x="5015100" y="3024312"/>
                </a:lnTo>
                <a:lnTo>
                  <a:pt x="5052230" y="3000371"/>
                </a:lnTo>
                <a:lnTo>
                  <a:pt x="5087087" y="2973428"/>
                </a:lnTo>
                <a:lnTo>
                  <a:pt x="5119488" y="2943665"/>
                </a:lnTo>
                <a:lnTo>
                  <a:pt x="5149251" y="2911264"/>
                </a:lnTo>
                <a:lnTo>
                  <a:pt x="5176194" y="2876407"/>
                </a:lnTo>
                <a:lnTo>
                  <a:pt x="5200135" y="2839277"/>
                </a:lnTo>
                <a:lnTo>
                  <a:pt x="5220893" y="2800055"/>
                </a:lnTo>
                <a:lnTo>
                  <a:pt x="5238285" y="2758923"/>
                </a:lnTo>
                <a:lnTo>
                  <a:pt x="5252128" y="2716064"/>
                </a:lnTo>
                <a:lnTo>
                  <a:pt x="5262242" y="2671659"/>
                </a:lnTo>
                <a:lnTo>
                  <a:pt x="5268444" y="2625890"/>
                </a:lnTo>
                <a:lnTo>
                  <a:pt x="5270551" y="2578940"/>
                </a:lnTo>
                <a:lnTo>
                  <a:pt x="5270551" y="0"/>
                </a:lnTo>
                <a:close/>
              </a:path>
            </a:pathLst>
          </a:custGeom>
          <a:solidFill>
            <a:srgbClr val="FFFFFF"/>
          </a:solidFill>
        </p:spPr>
        <p:txBody>
          <a:bodyPr wrap="square" lIns="0" tIns="0" rIns="0" bIns="0" rtlCol="0"/>
          <a:lstStyle/>
          <a:p>
            <a:endParaRPr/>
          </a:p>
        </p:txBody>
      </p:sp>
      <p:sp>
        <p:nvSpPr>
          <p:cNvPr id="18" name="bg object 18"/>
          <p:cNvSpPr/>
          <p:nvPr/>
        </p:nvSpPr>
        <p:spPr>
          <a:xfrm>
            <a:off x="8597283" y="6825254"/>
            <a:ext cx="5271135" cy="3094990"/>
          </a:xfrm>
          <a:custGeom>
            <a:avLst/>
            <a:gdLst/>
            <a:ahLst/>
            <a:cxnLst/>
            <a:rect l="l" t="t" r="r" b="b"/>
            <a:pathLst>
              <a:path w="5271134" h="3094990">
                <a:moveTo>
                  <a:pt x="515788" y="0"/>
                </a:moveTo>
                <a:lnTo>
                  <a:pt x="5270551" y="0"/>
                </a:lnTo>
                <a:lnTo>
                  <a:pt x="5270551" y="2578940"/>
                </a:lnTo>
                <a:lnTo>
                  <a:pt x="5268444" y="2625890"/>
                </a:lnTo>
                <a:lnTo>
                  <a:pt x="5262242" y="2671659"/>
                </a:lnTo>
                <a:lnTo>
                  <a:pt x="5252128" y="2716064"/>
                </a:lnTo>
                <a:lnTo>
                  <a:pt x="5238285" y="2758923"/>
                </a:lnTo>
                <a:lnTo>
                  <a:pt x="5220893" y="2800055"/>
                </a:lnTo>
                <a:lnTo>
                  <a:pt x="5200135" y="2839277"/>
                </a:lnTo>
                <a:lnTo>
                  <a:pt x="5176194" y="2876407"/>
                </a:lnTo>
                <a:lnTo>
                  <a:pt x="5149251" y="2911264"/>
                </a:lnTo>
                <a:lnTo>
                  <a:pt x="5119488" y="2943665"/>
                </a:lnTo>
                <a:lnTo>
                  <a:pt x="5087087" y="2973428"/>
                </a:lnTo>
                <a:lnTo>
                  <a:pt x="5052230" y="3000371"/>
                </a:lnTo>
                <a:lnTo>
                  <a:pt x="5015100" y="3024312"/>
                </a:lnTo>
                <a:lnTo>
                  <a:pt x="4975878" y="3045070"/>
                </a:lnTo>
                <a:lnTo>
                  <a:pt x="4934746" y="3062461"/>
                </a:lnTo>
                <a:lnTo>
                  <a:pt x="4891887" y="3076305"/>
                </a:lnTo>
                <a:lnTo>
                  <a:pt x="4847482" y="3086419"/>
                </a:lnTo>
                <a:lnTo>
                  <a:pt x="4801713" y="3092621"/>
                </a:lnTo>
                <a:lnTo>
                  <a:pt x="4754763" y="3094728"/>
                </a:lnTo>
                <a:lnTo>
                  <a:pt x="0" y="3094728"/>
                </a:lnTo>
                <a:lnTo>
                  <a:pt x="0" y="515788"/>
                </a:lnTo>
                <a:lnTo>
                  <a:pt x="2107" y="468838"/>
                </a:lnTo>
                <a:lnTo>
                  <a:pt x="8309" y="423069"/>
                </a:lnTo>
                <a:lnTo>
                  <a:pt x="18423" y="378664"/>
                </a:lnTo>
                <a:lnTo>
                  <a:pt x="32266" y="335805"/>
                </a:lnTo>
                <a:lnTo>
                  <a:pt x="49658" y="294673"/>
                </a:lnTo>
                <a:lnTo>
                  <a:pt x="70415" y="255451"/>
                </a:lnTo>
                <a:lnTo>
                  <a:pt x="94357" y="218321"/>
                </a:lnTo>
                <a:lnTo>
                  <a:pt x="121300" y="183464"/>
                </a:lnTo>
                <a:lnTo>
                  <a:pt x="151063" y="151063"/>
                </a:lnTo>
                <a:lnTo>
                  <a:pt x="183464" y="121300"/>
                </a:lnTo>
                <a:lnTo>
                  <a:pt x="218321" y="94357"/>
                </a:lnTo>
                <a:lnTo>
                  <a:pt x="255451" y="70415"/>
                </a:lnTo>
                <a:lnTo>
                  <a:pt x="294673" y="49658"/>
                </a:lnTo>
                <a:lnTo>
                  <a:pt x="335805" y="32266"/>
                </a:lnTo>
                <a:lnTo>
                  <a:pt x="378664" y="18423"/>
                </a:lnTo>
                <a:lnTo>
                  <a:pt x="423069" y="8309"/>
                </a:lnTo>
                <a:lnTo>
                  <a:pt x="468838" y="2107"/>
                </a:lnTo>
                <a:lnTo>
                  <a:pt x="515788" y="0"/>
                </a:lnTo>
                <a:close/>
              </a:path>
            </a:pathLst>
          </a:custGeom>
          <a:ln w="18722">
            <a:solidFill>
              <a:srgbClr val="4471C4"/>
            </a:solidFill>
          </a:ln>
        </p:spPr>
        <p:txBody>
          <a:bodyPr wrap="square" lIns="0" tIns="0" rIns="0" bIns="0" rtlCol="0"/>
          <a:lstStyle/>
          <a:p>
            <a:endParaRPr/>
          </a:p>
        </p:txBody>
      </p:sp>
      <p:sp>
        <p:nvSpPr>
          <p:cNvPr id="2" name="Holder 2"/>
          <p:cNvSpPr>
            <a:spLocks noGrp="1"/>
          </p:cNvSpPr>
          <p:nvPr>
            <p:ph type="title"/>
          </p:nvPr>
        </p:nvSpPr>
        <p:spPr>
          <a:xfrm>
            <a:off x="710247" y="804164"/>
            <a:ext cx="1278445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0247" y="4623943"/>
            <a:ext cx="1278445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9683" y="18696814"/>
            <a:ext cx="45455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0247" y="18696814"/>
            <a:ext cx="3267138"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0227564" y="18696814"/>
            <a:ext cx="3267138"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package" Target="../embeddings/Microsoft_Visio___.vsdx"/><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1300" y="1703795"/>
            <a:ext cx="14391420" cy="449354"/>
          </a:xfrm>
          <a:prstGeom prst="rect">
            <a:avLst/>
          </a:prstGeom>
        </p:spPr>
        <p:txBody>
          <a:bodyPr vert="horz" wrap="square" lIns="0" tIns="11430" rIns="0" bIns="0" rtlCol="0">
            <a:spAutoFit/>
          </a:bodyPr>
          <a:lstStyle/>
          <a:p>
            <a:pPr marL="2005330">
              <a:lnSpc>
                <a:spcPts val="3875"/>
              </a:lnSpc>
            </a:pPr>
            <a:r>
              <a:rPr lang="en-US" altLang="zh-TW" sz="2100" b="1" dirty="0">
                <a:effectLst/>
                <a:latin typeface="Times New Roman" panose="02020603050405020304" pitchFamily="18" charset="0"/>
                <a:ea typeface="新細明體" panose="02020500000000000000" pitchFamily="18" charset="-120"/>
                <a:cs typeface="SimSun" panose="02010600030101010101" pitchFamily="2" charset="-122"/>
              </a:rPr>
              <a:t>Person Tracking Control </a:t>
            </a:r>
            <a:r>
              <a:rPr lang="en-US" altLang="zh-TW" sz="2100" b="1" dirty="0">
                <a:effectLst/>
                <a:latin typeface="Times New Roman" panose="02020603050405020304" pitchFamily="18" charset="0"/>
                <a:ea typeface="SimSun" panose="02010600030101010101" pitchFamily="2" charset="-122"/>
                <a:cs typeface="SimSun" panose="02010600030101010101" pitchFamily="2" charset="-122"/>
              </a:rPr>
              <a:t>of Mobile Robots Using a Lightweight Object Detection</a:t>
            </a:r>
            <a:r>
              <a:rPr lang="zh-TW" altLang="en-US" sz="2100" b="1" dirty="0">
                <a:effectLst/>
                <a:latin typeface="Times New Roman" panose="02020603050405020304" pitchFamily="18" charset="0"/>
                <a:ea typeface="SimSun" panose="02010600030101010101" pitchFamily="2" charset="-122"/>
                <a:cs typeface="SimSun" panose="02010600030101010101" pitchFamily="2" charset="-122"/>
              </a:rPr>
              <a:t> </a:t>
            </a:r>
            <a:r>
              <a:rPr lang="en-US" altLang="zh-TW" sz="2100" b="1" dirty="0">
                <a:effectLst/>
                <a:latin typeface="Times New Roman" panose="02020603050405020304" pitchFamily="18" charset="0"/>
                <a:ea typeface="SimSun" panose="02010600030101010101" pitchFamily="2" charset="-122"/>
                <a:cs typeface="SimSun" panose="02010600030101010101" pitchFamily="2" charset="-122"/>
              </a:rPr>
              <a:t>and Tracking System</a:t>
            </a:r>
            <a:endParaRPr lang="zh-TW" altLang="zh-TW" sz="2100" b="1"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 name="object 3"/>
          <p:cNvGrpSpPr/>
          <p:nvPr/>
        </p:nvGrpSpPr>
        <p:grpSpPr>
          <a:xfrm>
            <a:off x="92941" y="3870778"/>
            <a:ext cx="13749655" cy="2549571"/>
            <a:chOff x="92941" y="3870778"/>
            <a:chExt cx="13749655" cy="2849245"/>
          </a:xfrm>
        </p:grpSpPr>
        <p:sp>
          <p:nvSpPr>
            <p:cNvPr id="4" name="object 4"/>
            <p:cNvSpPr/>
            <p:nvPr/>
          </p:nvSpPr>
          <p:spPr>
            <a:xfrm>
              <a:off x="102466" y="3880303"/>
              <a:ext cx="13730605" cy="2830195"/>
            </a:xfrm>
            <a:custGeom>
              <a:avLst/>
              <a:gdLst/>
              <a:ahLst/>
              <a:cxnLst/>
              <a:rect l="l" t="t" r="r" b="b"/>
              <a:pathLst>
                <a:path w="13730605" h="2830195">
                  <a:moveTo>
                    <a:pt x="13258774" y="0"/>
                  </a:moveTo>
                  <a:lnTo>
                    <a:pt x="0" y="0"/>
                  </a:lnTo>
                  <a:lnTo>
                    <a:pt x="0" y="2358406"/>
                  </a:lnTo>
                  <a:lnTo>
                    <a:pt x="471689" y="2830087"/>
                  </a:lnTo>
                  <a:lnTo>
                    <a:pt x="13730455" y="2830087"/>
                  </a:lnTo>
                  <a:lnTo>
                    <a:pt x="13730455" y="471681"/>
                  </a:lnTo>
                  <a:lnTo>
                    <a:pt x="13258774" y="0"/>
                  </a:lnTo>
                  <a:close/>
                </a:path>
              </a:pathLst>
            </a:custGeom>
            <a:solidFill>
              <a:srgbClr val="FFFFFF"/>
            </a:solidFill>
          </p:spPr>
          <p:txBody>
            <a:bodyPr wrap="square" lIns="0" tIns="0" rIns="0" bIns="0" rtlCol="0"/>
            <a:lstStyle/>
            <a:p>
              <a:endParaRPr/>
            </a:p>
          </p:txBody>
        </p:sp>
        <p:sp>
          <p:nvSpPr>
            <p:cNvPr id="5" name="object 5"/>
            <p:cNvSpPr/>
            <p:nvPr/>
          </p:nvSpPr>
          <p:spPr>
            <a:xfrm>
              <a:off x="102466" y="3880303"/>
              <a:ext cx="13730605" cy="2830195"/>
            </a:xfrm>
            <a:custGeom>
              <a:avLst/>
              <a:gdLst/>
              <a:ahLst/>
              <a:cxnLst/>
              <a:rect l="l" t="t" r="r" b="b"/>
              <a:pathLst>
                <a:path w="13730605" h="2830195">
                  <a:moveTo>
                    <a:pt x="0" y="0"/>
                  </a:moveTo>
                  <a:lnTo>
                    <a:pt x="13258774" y="0"/>
                  </a:lnTo>
                  <a:lnTo>
                    <a:pt x="13730455" y="471681"/>
                  </a:lnTo>
                  <a:lnTo>
                    <a:pt x="13730455" y="2830087"/>
                  </a:lnTo>
                  <a:lnTo>
                    <a:pt x="471689" y="2830087"/>
                  </a:lnTo>
                  <a:lnTo>
                    <a:pt x="0" y="2358406"/>
                  </a:lnTo>
                  <a:lnTo>
                    <a:pt x="0" y="0"/>
                  </a:lnTo>
                  <a:close/>
                </a:path>
              </a:pathLst>
            </a:custGeom>
            <a:ln w="18722">
              <a:solidFill>
                <a:srgbClr val="4471C4"/>
              </a:solidFill>
            </a:ln>
          </p:spPr>
          <p:txBody>
            <a:bodyPr wrap="square" lIns="0" tIns="0" rIns="0" bIns="0" rtlCol="0"/>
            <a:lstStyle/>
            <a:p>
              <a:endParaRPr/>
            </a:p>
          </p:txBody>
        </p:sp>
      </p:grpSp>
      <p:sp>
        <p:nvSpPr>
          <p:cNvPr id="6" name="object 6"/>
          <p:cNvSpPr txBox="1"/>
          <p:nvPr/>
        </p:nvSpPr>
        <p:spPr>
          <a:xfrm>
            <a:off x="386032" y="3933974"/>
            <a:ext cx="13146405" cy="2334613"/>
          </a:xfrm>
          <a:prstGeom prst="rect">
            <a:avLst/>
          </a:prstGeom>
        </p:spPr>
        <p:txBody>
          <a:bodyPr vert="horz" wrap="square" lIns="0" tIns="13335" rIns="0" bIns="0" rtlCol="0">
            <a:spAutoFit/>
          </a:bodyPr>
          <a:lstStyle/>
          <a:p>
            <a:pPr marL="16510" algn="ctr">
              <a:spcBef>
                <a:spcPts val="105"/>
              </a:spcBef>
            </a:pPr>
            <a:r>
              <a:rPr lang="en-US" sz="2200" b="1" spc="195" dirty="0">
                <a:latin typeface="Times New Roman" panose="02020603050405020304" pitchFamily="18" charset="0"/>
                <a:cs typeface="Times New Roman" panose="02020603050405020304" pitchFamily="18" charset="0"/>
              </a:rPr>
              <a:t>I</a:t>
            </a:r>
            <a:r>
              <a:rPr lang="en-US" altLang="zh-TW" sz="2200" b="1" spc="195" dirty="0">
                <a:latin typeface="Times New Roman" panose="02020603050405020304" pitchFamily="18" charset="0"/>
                <a:cs typeface="Times New Roman" panose="02020603050405020304" pitchFamily="18" charset="0"/>
              </a:rPr>
              <a:t>.</a:t>
            </a:r>
            <a:r>
              <a:rPr lang="zh-TW" altLang="en-US" sz="2200" b="1" spc="5" dirty="0">
                <a:latin typeface="Times New Roman" panose="02020603050405020304" pitchFamily="18" charset="0"/>
                <a:cs typeface="Times New Roman" panose="02020603050405020304" pitchFamily="18" charset="0"/>
              </a:rPr>
              <a:t> </a:t>
            </a:r>
            <a:r>
              <a:rPr lang="en-US" altLang="zh-TW" sz="2200" b="1" kern="0" spc="-10" dirty="0">
                <a:effectLst/>
                <a:latin typeface="Times New Roman" panose="02020603050405020304" pitchFamily="18" charset="0"/>
                <a:ea typeface="微軟正黑體" panose="020B0604030504040204" pitchFamily="34" charset="-120"/>
                <a:cs typeface="Times New Roman" panose="02020603050405020304" pitchFamily="18" charset="0"/>
              </a:rPr>
              <a:t>Abstract</a:t>
            </a:r>
            <a:endParaRPr lang="zh-TW" altLang="zh-TW" sz="2200" b="1" kern="0" spc="-5" dirty="0">
              <a:effectLst/>
              <a:latin typeface="Times New Roman" panose="02020603050405020304" pitchFamily="18" charset="0"/>
              <a:ea typeface="微軟正黑體" panose="020B0604030504040204" pitchFamily="34" charset="-120"/>
              <a:cs typeface="Times New Roman" panose="02020603050405020304" pitchFamily="18" charset="0"/>
            </a:endParaRPr>
          </a:p>
          <a:p>
            <a:pPr marL="16510">
              <a:lnSpc>
                <a:spcPct val="100000"/>
              </a:lnSpc>
              <a:spcBef>
                <a:spcPts val="105"/>
              </a:spcBef>
            </a:pPr>
            <a:r>
              <a:rPr lang="en-US" altLang="zh-TW"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altLang="zh-TW" dirty="0">
                <a:effectLst/>
                <a:latin typeface="Times New Roman" panose="02020603050405020304" pitchFamily="18" charset="0"/>
                <a:ea typeface="SimSun" panose="02010600030101010101" pitchFamily="2" charset="-122"/>
                <a:cs typeface="Times New Roman" panose="02020603050405020304" pitchFamily="18" charset="0"/>
              </a:rPr>
              <a:t>This paper aims to develop a lightweight person tracking control system to facilitate real-time pedestrian tracking tasks for mobile robots. The proposed system utilizes deep learning technology and lightweight network architecture to perform pedestrian detection tasks to achieve powerful pedestrian detection capabilities. Subsequently, the integration of multi-object tracking technology enables the system to effectively track identified pedestrian targets, thereby enabling real-time pedestrian tracking of mobile robots. Experimental results show that the proposed lightweight person tracking control system exhibits robust pedestrian following performance, stability, and effectiveness under various scenarios and environmental conditions. These properties increase the potential of the proposed system in many practical applications.</a:t>
            </a:r>
            <a:endParaRPr lang="zh-TW" altLang="zh-TW"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altLang="zh-TW" dirty="0">
                <a:effectLst/>
                <a:latin typeface="Times New Roman" panose="02020603050405020304" pitchFamily="18" charset="0"/>
                <a:ea typeface="SimSun" panose="02010600030101010101" pitchFamily="2" charset="-122"/>
                <a:cs typeface="Times New Roman" panose="02020603050405020304" pitchFamily="18" charset="0"/>
              </a:rPr>
              <a:t> Keywords—Multi-object tracking, pedestrian detection, deep learning, person tracking control mobile robots.</a:t>
            </a:r>
            <a:endParaRPr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7FF7FB8D-4DDD-69C5-4E90-03B3A0A398D0}"/>
              </a:ext>
            </a:extLst>
          </p:cNvPr>
          <p:cNvSpPr/>
          <p:nvPr/>
        </p:nvSpPr>
        <p:spPr>
          <a:xfrm>
            <a:off x="102466" y="6470650"/>
            <a:ext cx="13854834" cy="5502662"/>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
            <a:extLst>
              <a:ext uri="{FF2B5EF4-FFF2-40B4-BE49-F238E27FC236}">
                <a16:creationId xmlns:a16="http://schemas.microsoft.com/office/drawing/2014/main" id="{08DF94B4-0578-638C-5EDF-C5F8040D72BE}"/>
              </a:ext>
            </a:extLst>
          </p:cNvPr>
          <p:cNvSpPr txBox="1"/>
          <p:nvPr/>
        </p:nvSpPr>
        <p:spPr>
          <a:xfrm>
            <a:off x="-604563" y="6689054"/>
            <a:ext cx="7179050" cy="49301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lvl="2"/>
            <a:r>
              <a:rPr lang="en-US" altLang="zh-TW" dirty="0">
                <a:latin typeface="Times New Roman" panose="02020603050405020304" pitchFamily="18" charset="0"/>
                <a:cs typeface="Times New Roman" panose="02020603050405020304" pitchFamily="18" charset="0"/>
              </a:rPr>
              <a:t>1. Feature Extraction:</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The RGB image captured by the camera is input into the Feature Extraction Network.</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This network extracts features of pedestrians from the image.</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2. Object Detection:</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The processed image is used for object detection through a lightweight detector.</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OpenVINO</a:t>
            </a:r>
            <a:r>
              <a:rPr lang="en-US" altLang="zh-TW" dirty="0">
                <a:latin typeface="Times New Roman" panose="02020603050405020304" pitchFamily="18" charset="0"/>
                <a:cs typeface="Times New Roman" panose="02020603050405020304" pitchFamily="18" charset="0"/>
              </a:rPr>
              <a:t> is utilized for acceleration to enhance detection efficiency.</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3. Track ID Decision:</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A Track ID Decision module is designed to focus on a specific tracking target.</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This module allows selection of a specific target ID to ensure focused tracking.</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4. Following Control:</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After locking onto the target ID, the system uses a P-Controller module to keep the target centered in the image.</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   - The system outputs linear and angular velocity commands to control the mobile robot for target following actions.</a:t>
            </a:r>
            <a:endParaRPr lang="zh-TW"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4" name="文字方塊 3">
            <a:extLst>
              <a:ext uri="{FF2B5EF4-FFF2-40B4-BE49-F238E27FC236}">
                <a16:creationId xmlns:a16="http://schemas.microsoft.com/office/drawing/2014/main" id="{74A10FA7-6670-3FDD-A38B-55C6A4D65D22}"/>
              </a:ext>
            </a:extLst>
          </p:cNvPr>
          <p:cNvSpPr txBox="1"/>
          <p:nvPr/>
        </p:nvSpPr>
        <p:spPr>
          <a:xfrm>
            <a:off x="1833577" y="6478958"/>
            <a:ext cx="10392612" cy="4971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2200" b="1" dirty="0">
                <a:effectLst/>
                <a:latin typeface="Times New Roman" panose="02020603050405020304" pitchFamily="18" charset="0"/>
                <a:ea typeface="SimSun" panose="02010600030101010101" pitchFamily="2" charset="-122"/>
                <a:cs typeface="Times New Roman" panose="02020603050405020304" pitchFamily="18" charset="0"/>
              </a:rPr>
              <a:t>II. THE PROPOSED PERSON TRACKING CONTROL SYSTEM</a:t>
            </a:r>
            <a:endParaRPr lang="zh-TW" sz="2200" b="1" dirty="0">
              <a:effectLst/>
              <a:latin typeface="Times New Roman" panose="02020603050405020304" pitchFamily="18" charset="0"/>
              <a:ea typeface="SimSun" panose="02010600030101010101" pitchFamily="2" charset="-122"/>
              <a:cs typeface="Times New Roman" panose="02020603050405020304" pitchFamily="18" charset="0"/>
            </a:endParaRPr>
          </a:p>
          <a:p>
            <a:pPr algn="r"/>
            <a:r>
              <a:rPr lang="en-US" sz="1100" b="1" dirty="0">
                <a:effectLst/>
                <a:latin typeface="SimSun" panose="02010600030101010101" pitchFamily="2" charset="-122"/>
                <a:ea typeface="SimSun" panose="02010600030101010101" pitchFamily="2" charset="-122"/>
                <a:cs typeface="SimSun" panose="02010600030101010101" pitchFamily="2" charset="-122"/>
              </a:rPr>
              <a:t> </a:t>
            </a:r>
            <a:endParaRPr lang="zh-TW" sz="1100" b="1" dirty="0">
              <a:effectLst/>
              <a:latin typeface="SimSun" panose="02010600030101010101" pitchFamily="2" charset="-122"/>
              <a:ea typeface="SimSun" panose="02010600030101010101" pitchFamily="2" charset="-122"/>
              <a:cs typeface="SimSun" panose="02010600030101010101" pitchFamily="2" charset="-122"/>
            </a:endParaRPr>
          </a:p>
          <a:p>
            <a:pPr algn="ctr"/>
            <a:r>
              <a:rPr lang="en-US" sz="1000" b="1" dirty="0">
                <a:effectLst/>
                <a:latin typeface="Times New Roman" panose="02020603050405020304" pitchFamily="18" charset="0"/>
                <a:ea typeface="新細明體" panose="02020500000000000000" pitchFamily="18" charset="-120"/>
                <a:cs typeface="SimSun" panose="02010600030101010101" pitchFamily="2" charset="-122"/>
              </a:rPr>
              <a:t> </a:t>
            </a:r>
            <a:endParaRPr lang="zh-TW" sz="11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6" name="文字方塊 3">
            <a:extLst>
              <a:ext uri="{FF2B5EF4-FFF2-40B4-BE49-F238E27FC236}">
                <a16:creationId xmlns:a16="http://schemas.microsoft.com/office/drawing/2014/main" id="{C5F76D58-7B4C-B774-D708-470E918936F1}"/>
              </a:ext>
            </a:extLst>
          </p:cNvPr>
          <p:cNvSpPr txBox="1"/>
          <p:nvPr/>
        </p:nvSpPr>
        <p:spPr>
          <a:xfrm>
            <a:off x="6337300" y="9899650"/>
            <a:ext cx="7179050" cy="63024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zh-TW" sz="1400" dirty="0">
                <a:effectLst/>
                <a:latin typeface="Times New Roman" panose="02020603050405020304" pitchFamily="18" charset="0"/>
                <a:ea typeface="SimSun" panose="02010600030101010101" pitchFamily="2" charset="-122"/>
                <a:cs typeface="SimSun" panose="02010600030101010101" pitchFamily="2" charset="-122"/>
              </a:rPr>
              <a:t>Figure 1</a:t>
            </a:r>
            <a:r>
              <a:rPr lang="en-US" altLang="zh-TW" sz="1400" dirty="0">
                <a:effectLst/>
                <a:latin typeface="Times New Roman" panose="02020603050405020304" pitchFamily="18" charset="0"/>
                <a:ea typeface="新細明體" panose="02020500000000000000" pitchFamily="18" charset="-120"/>
                <a:cs typeface="SimSun" panose="02010600030101010101" pitchFamily="2" charset="-122"/>
              </a:rPr>
              <a:t> </a:t>
            </a:r>
            <a:r>
              <a:rPr lang="en-US" altLang="zh-TW" sz="1400" dirty="0">
                <a:effectLst/>
                <a:latin typeface="Times New Roman" panose="02020603050405020304" pitchFamily="18" charset="0"/>
                <a:ea typeface="SimSun" panose="02010600030101010101" pitchFamily="2" charset="-122"/>
                <a:cs typeface="SimSun" panose="02010600030101010101" pitchFamily="2" charset="-122"/>
              </a:rPr>
              <a:t>Block diagram of the proposed lightweight object detection and tracking system for visual tracking control of wheeled mobile robots</a:t>
            </a:r>
            <a:endParaRPr lang="zh-TW" altLang="zh-TW" sz="14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Rectangle 2">
            <a:extLst>
              <a:ext uri="{FF2B5EF4-FFF2-40B4-BE49-F238E27FC236}">
                <a16:creationId xmlns:a16="http://schemas.microsoft.com/office/drawing/2014/main" id="{5F854AA3-36E3-0B0A-E17A-DD6969401C46}"/>
              </a:ext>
            </a:extLst>
          </p:cNvPr>
          <p:cNvSpPr>
            <a:spLocks noChangeArrowheads="1"/>
          </p:cNvSpPr>
          <p:nvPr/>
        </p:nvSpPr>
        <p:spPr bwMode="auto">
          <a:xfrm>
            <a:off x="0" y="0"/>
            <a:ext cx="14198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8" name="物件 37">
            <a:extLst>
              <a:ext uri="{FF2B5EF4-FFF2-40B4-BE49-F238E27FC236}">
                <a16:creationId xmlns:a16="http://schemas.microsoft.com/office/drawing/2014/main" id="{4B58814C-7140-0B73-AF36-355162F7A5C6}"/>
              </a:ext>
            </a:extLst>
          </p:cNvPr>
          <p:cNvGraphicFramePr>
            <a:graphicFrameLocks noChangeAspect="1"/>
          </p:cNvGraphicFramePr>
          <p:nvPr>
            <p:extLst>
              <p:ext uri="{D42A27DB-BD31-4B8C-83A1-F6EECF244321}">
                <p14:modId xmlns:p14="http://schemas.microsoft.com/office/powerpoint/2010/main" val="2296786925"/>
              </p:ext>
            </p:extLst>
          </p:nvPr>
        </p:nvGraphicFramePr>
        <p:xfrm>
          <a:off x="6518275" y="6851650"/>
          <a:ext cx="6905625" cy="3124200"/>
        </p:xfrm>
        <a:graphic>
          <a:graphicData uri="http://schemas.openxmlformats.org/presentationml/2006/ole">
            <mc:AlternateContent xmlns:mc="http://schemas.openxmlformats.org/markup-compatibility/2006">
              <mc:Choice xmlns:v="urn:schemas-microsoft-com:vml" Requires="v">
                <p:oleObj name="Visio" r:id="rId2" imgW="9486765" imgH="4286370" progId="Visio.Drawing.15">
                  <p:embed/>
                </p:oleObj>
              </mc:Choice>
              <mc:Fallback>
                <p:oleObj name="Visio" r:id="rId2" imgW="9486765" imgH="4286370" progId="Visio.Drawing.15">
                  <p:embed/>
                  <p:pic>
                    <p:nvPicPr>
                      <p:cNvPr id="0" name="Object 1"/>
                      <p:cNvPicPr>
                        <a:picLocks noChangeAspect="1" noChangeArrowheads="1"/>
                      </p:cNvPicPr>
                      <p:nvPr/>
                    </p:nvPicPr>
                    <p:blipFill>
                      <a:blip r:embed="rId3"/>
                      <a:srcRect/>
                      <a:stretch>
                        <a:fillRect/>
                      </a:stretch>
                    </p:blipFill>
                    <p:spPr bwMode="auto">
                      <a:xfrm>
                        <a:off x="6518275" y="6851650"/>
                        <a:ext cx="6905625" cy="3124200"/>
                      </a:xfrm>
                      <a:prstGeom prst="rect">
                        <a:avLst/>
                      </a:prstGeom>
                      <a:noFill/>
                    </p:spPr>
                  </p:pic>
                </p:oleObj>
              </mc:Fallback>
            </mc:AlternateContent>
          </a:graphicData>
        </a:graphic>
      </p:graphicFrame>
      <p:pic>
        <p:nvPicPr>
          <p:cNvPr id="40" name="圖片 39">
            <a:extLst>
              <a:ext uri="{FF2B5EF4-FFF2-40B4-BE49-F238E27FC236}">
                <a16:creationId xmlns:a16="http://schemas.microsoft.com/office/drawing/2014/main" id="{76354B2F-F7E3-D628-F23B-3AE743574DCB}"/>
              </a:ext>
            </a:extLst>
          </p:cNvPr>
          <p:cNvPicPr>
            <a:picLocks noChangeAspect="1"/>
          </p:cNvPicPr>
          <p:nvPr/>
        </p:nvPicPr>
        <p:blipFill>
          <a:blip r:embed="rId4"/>
          <a:stretch>
            <a:fillRect/>
          </a:stretch>
        </p:blipFill>
        <p:spPr>
          <a:xfrm>
            <a:off x="6565900" y="10524775"/>
            <a:ext cx="3741319" cy="1404625"/>
          </a:xfrm>
          <a:prstGeom prst="rect">
            <a:avLst/>
          </a:prstGeom>
        </p:spPr>
      </p:pic>
      <p:sp>
        <p:nvSpPr>
          <p:cNvPr id="42" name="矩形 41">
            <a:extLst>
              <a:ext uri="{FF2B5EF4-FFF2-40B4-BE49-F238E27FC236}">
                <a16:creationId xmlns:a16="http://schemas.microsoft.com/office/drawing/2014/main" id="{898F3016-A632-2009-C832-865276C71837}"/>
              </a:ext>
            </a:extLst>
          </p:cNvPr>
          <p:cNvSpPr/>
          <p:nvPr/>
        </p:nvSpPr>
        <p:spPr>
          <a:xfrm>
            <a:off x="96116" y="12004454"/>
            <a:ext cx="13854834" cy="7877396"/>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文字方塊 3">
            <a:extLst>
              <a:ext uri="{FF2B5EF4-FFF2-40B4-BE49-F238E27FC236}">
                <a16:creationId xmlns:a16="http://schemas.microsoft.com/office/drawing/2014/main" id="{E29B9E37-3D3A-D5BD-7F4B-FBE64EAB844B}"/>
              </a:ext>
            </a:extLst>
          </p:cNvPr>
          <p:cNvSpPr txBox="1"/>
          <p:nvPr/>
        </p:nvSpPr>
        <p:spPr>
          <a:xfrm>
            <a:off x="10252912" y="10509814"/>
            <a:ext cx="2408988" cy="120658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zh-TW" sz="1400" dirty="0">
                <a:effectLst/>
                <a:latin typeface="Times New Roman" panose="02020603050405020304" pitchFamily="18" charset="0"/>
                <a:ea typeface="SimSun" panose="02010600030101010101" pitchFamily="2" charset="-122"/>
                <a:cs typeface="Times New Roman" panose="02020603050405020304" pitchFamily="18" charset="0"/>
              </a:rPr>
              <a:t>Figure 2</a:t>
            </a:r>
            <a:r>
              <a:rPr lang="en-US" altLang="zh-TW" sz="14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dirty="0">
                <a:latin typeface="Times New Roman" panose="02020603050405020304" pitchFamily="18" charset="0"/>
                <a:cs typeface="Times New Roman" panose="02020603050405020304" pitchFamily="18" charset="0"/>
              </a:rPr>
              <a:t>The EAIBOT SMART mobile robot used in this study. An RGBD camera is installed on the platform for person detection and tracking</a:t>
            </a:r>
            <a:endParaRPr lang="zh-TW" altLang="zh-TW"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7" name="圖片 46">
            <a:extLst>
              <a:ext uri="{FF2B5EF4-FFF2-40B4-BE49-F238E27FC236}">
                <a16:creationId xmlns:a16="http://schemas.microsoft.com/office/drawing/2014/main" id="{6B4EB978-1256-D609-49BC-5C0C38677DD4}"/>
              </a:ext>
            </a:extLst>
          </p:cNvPr>
          <p:cNvPicPr>
            <a:picLocks noChangeAspect="1"/>
          </p:cNvPicPr>
          <p:nvPr/>
        </p:nvPicPr>
        <p:blipFill>
          <a:blip r:embed="rId5"/>
          <a:stretch>
            <a:fillRect/>
          </a:stretch>
        </p:blipFill>
        <p:spPr>
          <a:xfrm>
            <a:off x="7099770" y="16148050"/>
            <a:ext cx="6529565" cy="1599436"/>
          </a:xfrm>
          <a:prstGeom prst="rect">
            <a:avLst/>
          </a:prstGeom>
        </p:spPr>
      </p:pic>
      <p:sp>
        <p:nvSpPr>
          <p:cNvPr id="51" name="文字方塊 3">
            <a:extLst>
              <a:ext uri="{FF2B5EF4-FFF2-40B4-BE49-F238E27FC236}">
                <a16:creationId xmlns:a16="http://schemas.microsoft.com/office/drawing/2014/main" id="{1C7E1526-36A9-1278-9E8F-D0049D9469B4}"/>
              </a:ext>
            </a:extLst>
          </p:cNvPr>
          <p:cNvSpPr txBox="1"/>
          <p:nvPr/>
        </p:nvSpPr>
        <p:spPr>
          <a:xfrm>
            <a:off x="7365359" y="17824450"/>
            <a:ext cx="6291190" cy="5051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zh-TW" sz="1600" dirty="0">
                <a:effectLst/>
                <a:latin typeface="Times New Roman" panose="02020603050405020304" pitchFamily="18" charset="0"/>
                <a:ea typeface="SimSun" panose="02010600030101010101" pitchFamily="2" charset="-122"/>
                <a:cs typeface="Times New Roman" panose="02020603050405020304" pitchFamily="18" charset="0"/>
              </a:rPr>
              <a:t>Figure 4 </a:t>
            </a:r>
            <a:r>
              <a:rPr lang="en-US" altLang="zh-TW" sz="1600" dirty="0">
                <a:latin typeface="Times New Roman" panose="02020603050405020304" pitchFamily="18" charset="0"/>
                <a:cs typeface="Times New Roman" panose="02020603050405020304" pitchFamily="18" charset="0"/>
              </a:rPr>
              <a:t>Robustness of the proposed method to non-uniform ambient light conditions.</a:t>
            </a:r>
            <a:endParaRPr lang="zh-TW" altLang="zh-TW" sz="16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2" name="文字方塊 3">
            <a:extLst>
              <a:ext uri="{FF2B5EF4-FFF2-40B4-BE49-F238E27FC236}">
                <a16:creationId xmlns:a16="http://schemas.microsoft.com/office/drawing/2014/main" id="{73D9B939-0EB1-FED2-3C25-EEC564B9B6E1}"/>
              </a:ext>
            </a:extLst>
          </p:cNvPr>
          <p:cNvSpPr txBox="1"/>
          <p:nvPr/>
        </p:nvSpPr>
        <p:spPr>
          <a:xfrm>
            <a:off x="-678170" y="12566650"/>
            <a:ext cx="7505060" cy="537043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endParaRPr lang="en-US" altLang="zh-TW" dirty="0">
              <a:latin typeface="Times New Roman" panose="02020603050405020304" pitchFamily="18" charset="0"/>
              <a:cs typeface="Times New Roman" panose="02020603050405020304" pitchFamily="18" charset="0"/>
            </a:endParaRPr>
          </a:p>
          <a:p>
            <a:pPr lvl="2" algn="just"/>
            <a:r>
              <a:rPr lang="en-US" altLang="zh-TW" dirty="0">
                <a:latin typeface="Times New Roman" panose="02020603050405020304" pitchFamily="18" charset="0"/>
                <a:cs typeface="Times New Roman" panose="02020603050405020304" pitchFamily="18" charset="0"/>
              </a:rPr>
              <a:t>Observation from Figure 3:</a:t>
            </a:r>
          </a:p>
          <a:p>
            <a:pPr lvl="2" algn="just"/>
            <a:r>
              <a:rPr lang="en-US" altLang="zh-TW" dirty="0">
                <a:latin typeface="Times New Roman" panose="02020603050405020304" pitchFamily="18" charset="0"/>
                <a:cs typeface="Times New Roman" panose="02020603050405020304" pitchFamily="18" charset="0"/>
              </a:rPr>
              <a:t>  - Multiple pedestrians are present, each with a unique ID.</a:t>
            </a:r>
          </a:p>
          <a:p>
            <a:pPr lvl="2" algn="just"/>
            <a:r>
              <a:rPr lang="en-US" altLang="zh-TW" dirty="0">
                <a:latin typeface="Times New Roman" panose="02020603050405020304" pitchFamily="18" charset="0"/>
                <a:cs typeface="Times New Roman" panose="02020603050405020304" pitchFamily="18" charset="0"/>
              </a:rPr>
              <a:t>  - The mobile robot successfully follows the target person with ID 1.</a:t>
            </a:r>
          </a:p>
          <a:p>
            <a:pPr lvl="2" algn="just"/>
            <a:r>
              <a:rPr lang="en-US" altLang="zh-TW" dirty="0">
                <a:latin typeface="Times New Roman" panose="02020603050405020304" pitchFamily="18" charset="0"/>
                <a:cs typeface="Times New Roman" panose="02020603050405020304" pitchFamily="18" charset="0"/>
              </a:rPr>
              <a:t>  - The system tracks only the target with ID 1, ensuring focus even in     multi-person scenarios.</a:t>
            </a:r>
          </a:p>
          <a:p>
            <a:pPr lvl="2" algn="just"/>
            <a:r>
              <a:rPr lang="en-US" altLang="zh-TW" dirty="0">
                <a:latin typeface="Times New Roman" panose="02020603050405020304" pitchFamily="18" charset="0"/>
                <a:cs typeface="Times New Roman" panose="02020603050405020304" pitchFamily="18" charset="0"/>
              </a:rPr>
              <a:t>  - The output linear velocity maintains the desired level.</a:t>
            </a:r>
          </a:p>
          <a:p>
            <a:pPr lvl="2" algn="just"/>
            <a:r>
              <a:rPr lang="en-US" altLang="zh-TW" dirty="0">
                <a:latin typeface="Times New Roman" panose="02020603050405020304" pitchFamily="18" charset="0"/>
                <a:cs typeface="Times New Roman" panose="02020603050405020304" pitchFamily="18" charset="0"/>
              </a:rPr>
              <a:t>  - The output angular velocity correctly responds to the target‘s</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movement.</a:t>
            </a:r>
          </a:p>
          <a:p>
            <a:pPr lvl="2" algn="just"/>
            <a:endParaRPr lang="en-US" altLang="zh-TW" dirty="0">
              <a:latin typeface="Times New Roman" panose="02020603050405020304" pitchFamily="18" charset="0"/>
              <a:cs typeface="Times New Roman" panose="02020603050405020304" pitchFamily="18" charset="0"/>
            </a:endParaRPr>
          </a:p>
          <a:p>
            <a:pPr lvl="2" algn="just"/>
            <a:r>
              <a:rPr lang="en-US" altLang="zh-TW" dirty="0">
                <a:latin typeface="Times New Roman" panose="02020603050405020304" pitchFamily="18" charset="0"/>
                <a:cs typeface="Times New Roman" panose="02020603050405020304" pitchFamily="18" charset="0"/>
              </a:rPr>
              <a:t>Experimental Results from Figure 4:</a:t>
            </a:r>
          </a:p>
          <a:p>
            <a:pPr lvl="2" algn="just"/>
            <a:r>
              <a:rPr lang="en-US" altLang="zh-TW" dirty="0">
                <a:latin typeface="Times New Roman" panose="02020603050405020304" pitchFamily="18" charset="0"/>
                <a:cs typeface="Times New Roman" panose="02020603050405020304" pitchFamily="18" charset="0"/>
              </a:rPr>
              <a:t>  - The tracking control system is robust to ambient light changes.</a:t>
            </a:r>
          </a:p>
          <a:p>
            <a:pPr lvl="2" algn="just"/>
            <a:r>
              <a:rPr lang="en-US" altLang="zh-TW" dirty="0">
                <a:latin typeface="Times New Roman" panose="02020603050405020304" pitchFamily="18" charset="0"/>
                <a:cs typeface="Times New Roman" panose="02020603050405020304" pitchFamily="18" charset="0"/>
              </a:rPr>
              <a:t>  - The mobile robot stably follows the target even under non-uniform background light.</a:t>
            </a:r>
          </a:p>
          <a:p>
            <a:pPr lvl="2" algn="just"/>
            <a:r>
              <a:rPr lang="en-US" altLang="zh-TW" dirty="0">
                <a:latin typeface="Times New Roman" panose="02020603050405020304" pitchFamily="18" charset="0"/>
                <a:cs typeface="Times New Roman" panose="02020603050405020304" pitchFamily="18" charset="0"/>
              </a:rPr>
              <a:t>  - Accurate tracking is maintained under very low lighting conditions.</a:t>
            </a:r>
          </a:p>
          <a:p>
            <a:pPr lvl="2" algn="just"/>
            <a:r>
              <a:rPr lang="en-US" altLang="zh-TW" dirty="0">
                <a:latin typeface="Times New Roman" panose="02020603050405020304" pitchFamily="18" charset="0"/>
                <a:cs typeface="Times New Roman" panose="02020603050405020304" pitchFamily="18" charset="0"/>
              </a:rPr>
              <a:t>  - The results validate the performance and robustness of the tracking control system.</a:t>
            </a:r>
            <a:endParaRPr lang="zh-TW"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53" name="圖片 52">
            <a:extLst>
              <a:ext uri="{FF2B5EF4-FFF2-40B4-BE49-F238E27FC236}">
                <a16:creationId xmlns:a16="http://schemas.microsoft.com/office/drawing/2014/main" id="{AC446F14-EF72-06E3-0731-6114D743AD90}"/>
              </a:ext>
            </a:extLst>
          </p:cNvPr>
          <p:cNvPicPr>
            <a:picLocks noChangeAspect="1"/>
          </p:cNvPicPr>
          <p:nvPr/>
        </p:nvPicPr>
        <p:blipFill>
          <a:blip r:embed="rId6"/>
          <a:stretch>
            <a:fillRect/>
          </a:stretch>
        </p:blipFill>
        <p:spPr>
          <a:xfrm>
            <a:off x="7097286" y="13914128"/>
            <a:ext cx="6534532" cy="1584129"/>
          </a:xfrm>
          <a:prstGeom prst="rect">
            <a:avLst/>
          </a:prstGeom>
        </p:spPr>
      </p:pic>
      <p:sp>
        <p:nvSpPr>
          <p:cNvPr id="54" name="文字方塊 3">
            <a:extLst>
              <a:ext uri="{FF2B5EF4-FFF2-40B4-BE49-F238E27FC236}">
                <a16:creationId xmlns:a16="http://schemas.microsoft.com/office/drawing/2014/main" id="{2DB50EEF-B389-B72F-31E7-EA68DD9882F6}"/>
              </a:ext>
            </a:extLst>
          </p:cNvPr>
          <p:cNvSpPr txBox="1"/>
          <p:nvPr/>
        </p:nvSpPr>
        <p:spPr>
          <a:xfrm>
            <a:off x="7188011" y="15442521"/>
            <a:ext cx="6291190" cy="4769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zh-TW" sz="1400" dirty="0">
                <a:effectLst/>
                <a:latin typeface="Times New Roman" panose="02020603050405020304" pitchFamily="18" charset="0"/>
                <a:ea typeface="SimSun" panose="02010600030101010101" pitchFamily="2" charset="-122"/>
                <a:cs typeface="Times New Roman" panose="02020603050405020304" pitchFamily="18" charset="0"/>
              </a:rPr>
              <a:t>Figure 3</a:t>
            </a:r>
            <a:r>
              <a:rPr lang="en-US" altLang="zh-TW" sz="1400" dirty="0">
                <a:effectLst/>
                <a:latin typeface="Times New Roman" panose="02020603050405020304" pitchFamily="18" charset="0"/>
                <a:ea typeface="新細明體" panose="02020500000000000000" pitchFamily="18" charset="-120"/>
                <a:cs typeface="Times New Roman" panose="02020603050405020304" pitchFamily="18" charset="0"/>
              </a:rPr>
              <a:t> Corresponding linear and angular velocity commands of the mobile robot.</a:t>
            </a:r>
          </a:p>
          <a:p>
            <a:r>
              <a:rPr lang="en-US" altLang="zh-TW" sz="1400" dirty="0">
                <a:latin typeface="Times New Roman" panose="02020603050405020304" pitchFamily="18" charset="0"/>
                <a:cs typeface="Times New Roman" panose="02020603050405020304" pitchFamily="18" charset="0"/>
              </a:rPr>
              <a:t>The proposed tracking control system can continuously lock the specific person with ID 1 and continue tracking in a multi-pedestrian environment.</a:t>
            </a:r>
            <a:endParaRPr lang="zh-TW" altLang="zh-TW" sz="1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55" name="文字方塊 3">
            <a:extLst>
              <a:ext uri="{FF2B5EF4-FFF2-40B4-BE49-F238E27FC236}">
                <a16:creationId xmlns:a16="http://schemas.microsoft.com/office/drawing/2014/main" id="{5915825E-D3F0-BED3-817A-CC9E98D6E69A}"/>
              </a:ext>
            </a:extLst>
          </p:cNvPr>
          <p:cNvSpPr txBox="1"/>
          <p:nvPr/>
        </p:nvSpPr>
        <p:spPr>
          <a:xfrm>
            <a:off x="343725" y="18152191"/>
            <a:ext cx="13248086" cy="119312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altLang="zh-TW" dirty="0">
                <a:effectLst/>
                <a:latin typeface="Times New Roman" panose="02020603050405020304" pitchFamily="18" charset="0"/>
                <a:ea typeface="SimSun" panose="02010600030101010101" pitchFamily="2" charset="-122"/>
                <a:cs typeface="Times New Roman" panose="02020603050405020304" pitchFamily="18" charset="0"/>
              </a:rPr>
              <a:t>In this paper, we developed a real-time lightweight target detection and tracking system based on deep learning and Multi-Object Tracking (MOT) System. The advantage of using MOT technology is that it allows simultaneous tracking of multiple individuals in a scene, distinguishing the tracked target person from other pedestrians. Additionally, this system employs a lightweight detector to meet real-time computational requirements and exhibits robust tracking performance under non-uniform ambient lighting conditions. Experimental results demonstrate that the tracking control performance of this system is quite robust, making it suitable for personnel tracking control applications in mobile robots. This provides valuable insights for the development of mobile robot tracking control systems.</a:t>
            </a:r>
          </a:p>
        </p:txBody>
      </p:sp>
      <p:sp>
        <p:nvSpPr>
          <p:cNvPr id="64" name="文字方塊 3">
            <a:extLst>
              <a:ext uri="{FF2B5EF4-FFF2-40B4-BE49-F238E27FC236}">
                <a16:creationId xmlns:a16="http://schemas.microsoft.com/office/drawing/2014/main" id="{86AAEA12-0B8B-9AAE-2643-E437A49FAE33}"/>
              </a:ext>
            </a:extLst>
          </p:cNvPr>
          <p:cNvSpPr txBox="1"/>
          <p:nvPr/>
        </p:nvSpPr>
        <p:spPr>
          <a:xfrm>
            <a:off x="-1206500" y="17672050"/>
            <a:ext cx="10392612" cy="4971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altLang="zh-TW" sz="2200" b="1" dirty="0">
                <a:latin typeface="Times New Roman" panose="02020603050405020304" pitchFamily="18" charset="0"/>
                <a:cs typeface="Times New Roman" panose="02020603050405020304" pitchFamily="18" charset="0"/>
              </a:rPr>
              <a:t>IV. CONCLUSION</a:t>
            </a:r>
            <a:endParaRPr lang="zh-TW" sz="22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65" name="矩形 64">
            <a:extLst>
              <a:ext uri="{FF2B5EF4-FFF2-40B4-BE49-F238E27FC236}">
                <a16:creationId xmlns:a16="http://schemas.microsoft.com/office/drawing/2014/main" id="{8A9877CB-E97A-1E2B-E3B3-6DB2D78F6219}"/>
              </a:ext>
            </a:extLst>
          </p:cNvPr>
          <p:cNvSpPr/>
          <p:nvPr/>
        </p:nvSpPr>
        <p:spPr>
          <a:xfrm>
            <a:off x="0" y="-22134"/>
            <a:ext cx="14198600" cy="163735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altLang="zh-TW" sz="440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Robotics and Automation Sciences</a:t>
            </a:r>
            <a:endParaRPr lang="zh-TW" altLang="en-US" sz="4400" dirty="0">
              <a:ln w="0"/>
              <a:solidFill>
                <a:schemeClr val="accent1">
                  <a:lumMod val="5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67" name="圖片 66" descr="一張含有 字型, 圖形, 平面設計, 文字 的圖片&#10;&#10;自動產生的描述">
            <a:extLst>
              <a:ext uri="{FF2B5EF4-FFF2-40B4-BE49-F238E27FC236}">
                <a16:creationId xmlns:a16="http://schemas.microsoft.com/office/drawing/2014/main" id="{32339B5E-0060-9E75-8F05-65E37703B3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00" y="84824"/>
            <a:ext cx="6349952" cy="1661426"/>
          </a:xfrm>
          <a:prstGeom prst="rect">
            <a:avLst/>
          </a:prstGeom>
        </p:spPr>
      </p:pic>
      <p:sp>
        <p:nvSpPr>
          <p:cNvPr id="68" name="矩形 67">
            <a:extLst>
              <a:ext uri="{FF2B5EF4-FFF2-40B4-BE49-F238E27FC236}">
                <a16:creationId xmlns:a16="http://schemas.microsoft.com/office/drawing/2014/main" id="{7F8F7AFB-DAA9-1DD1-84C4-92391675CC92}"/>
              </a:ext>
            </a:extLst>
          </p:cNvPr>
          <p:cNvSpPr/>
          <p:nvPr/>
        </p:nvSpPr>
        <p:spPr>
          <a:xfrm>
            <a:off x="25401" y="1779776"/>
            <a:ext cx="1856120" cy="434321"/>
          </a:xfrm>
          <a:prstGeom prst="rect">
            <a:avLst/>
          </a:prstGeom>
          <a:solidFill>
            <a:srgbClr val="E3E7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Paper Title</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DB29FDFF-E6B7-40CA-2173-24AE1EFA53B8}"/>
              </a:ext>
            </a:extLst>
          </p:cNvPr>
          <p:cNvSpPr/>
          <p:nvPr/>
        </p:nvSpPr>
        <p:spPr>
          <a:xfrm>
            <a:off x="12700" y="2203450"/>
            <a:ext cx="1856120" cy="651461"/>
          </a:xfrm>
          <a:prstGeom prst="rect">
            <a:avLst/>
          </a:prstGeom>
          <a:solidFill>
            <a:srgbClr val="E3E7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Supervisor</a:t>
            </a:r>
            <a:endParaRPr lang="zh-TW" altLang="en-US" b="1" dirty="0">
              <a:solidFill>
                <a:schemeClr val="tx1"/>
              </a:solidFill>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9DDCCB4B-5E4E-638A-B2B4-0F24982D7728}"/>
              </a:ext>
            </a:extLst>
          </p:cNvPr>
          <p:cNvSpPr/>
          <p:nvPr/>
        </p:nvSpPr>
        <p:spPr>
          <a:xfrm>
            <a:off x="25399" y="2806052"/>
            <a:ext cx="2425701"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PhD Candidate</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85FF0614-960A-B9FA-927C-5A4B827F9AFD}"/>
              </a:ext>
            </a:extLst>
          </p:cNvPr>
          <p:cNvSpPr/>
          <p:nvPr/>
        </p:nvSpPr>
        <p:spPr>
          <a:xfrm>
            <a:off x="2479982" y="2806052"/>
            <a:ext cx="2425701"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Yu-Chen Chiu</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3AE0548A-5A50-D438-13E9-15F5C0F691DC}"/>
              </a:ext>
            </a:extLst>
          </p:cNvPr>
          <p:cNvSpPr/>
          <p:nvPr/>
        </p:nvSpPr>
        <p:spPr>
          <a:xfrm>
            <a:off x="4671143" y="2806052"/>
            <a:ext cx="2425701"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Master Student</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8974A54A-D248-0B4A-A6F5-60D2B38AF509}"/>
              </a:ext>
            </a:extLst>
          </p:cNvPr>
          <p:cNvSpPr/>
          <p:nvPr/>
        </p:nvSpPr>
        <p:spPr>
          <a:xfrm>
            <a:off x="7111999" y="2813050"/>
            <a:ext cx="2425701"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Huan-Wei Hsu</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4" name="矩形 83">
            <a:extLst>
              <a:ext uri="{FF2B5EF4-FFF2-40B4-BE49-F238E27FC236}">
                <a16:creationId xmlns:a16="http://schemas.microsoft.com/office/drawing/2014/main" id="{D5E51544-90CC-3681-888D-C43122FA5C6B}"/>
              </a:ext>
            </a:extLst>
          </p:cNvPr>
          <p:cNvSpPr/>
          <p:nvPr/>
        </p:nvSpPr>
        <p:spPr>
          <a:xfrm>
            <a:off x="2303923" y="2823751"/>
            <a:ext cx="352118"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5" name="矩形 84">
            <a:extLst>
              <a:ext uri="{FF2B5EF4-FFF2-40B4-BE49-F238E27FC236}">
                <a16:creationId xmlns:a16="http://schemas.microsoft.com/office/drawing/2014/main" id="{15FBAA30-0E0E-F05D-1A02-4BD9906A4245}"/>
              </a:ext>
            </a:extLst>
          </p:cNvPr>
          <p:cNvSpPr/>
          <p:nvPr/>
        </p:nvSpPr>
        <p:spPr>
          <a:xfrm>
            <a:off x="6883399" y="2797955"/>
            <a:ext cx="352118"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6" name="矩形 85">
            <a:extLst>
              <a:ext uri="{FF2B5EF4-FFF2-40B4-BE49-F238E27FC236}">
                <a16:creationId xmlns:a16="http://schemas.microsoft.com/office/drawing/2014/main" id="{EB944565-EFF4-5EC1-C4D0-D41CA36793DC}"/>
              </a:ext>
            </a:extLst>
          </p:cNvPr>
          <p:cNvSpPr/>
          <p:nvPr/>
        </p:nvSpPr>
        <p:spPr>
          <a:xfrm>
            <a:off x="2146300" y="2312019"/>
            <a:ext cx="1856121" cy="387855"/>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Chi-Yi Tsai</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2" name="圖片 11">
            <a:extLst>
              <a:ext uri="{FF2B5EF4-FFF2-40B4-BE49-F238E27FC236}">
                <a16:creationId xmlns:a16="http://schemas.microsoft.com/office/drawing/2014/main" id="{DB9F8790-AE2A-84F0-7B8D-027239D2F615}"/>
              </a:ext>
            </a:extLst>
          </p:cNvPr>
          <p:cNvPicPr>
            <a:picLocks noChangeAspect="1"/>
          </p:cNvPicPr>
          <p:nvPr/>
        </p:nvPicPr>
        <p:blipFill>
          <a:blip r:embed="rId8"/>
          <a:stretch>
            <a:fillRect/>
          </a:stretch>
        </p:blipFill>
        <p:spPr>
          <a:xfrm>
            <a:off x="7133466" y="12044906"/>
            <a:ext cx="6402841" cy="1893344"/>
          </a:xfrm>
          <a:prstGeom prst="rect">
            <a:avLst/>
          </a:prstGeom>
        </p:spPr>
      </p:pic>
      <p:sp>
        <p:nvSpPr>
          <p:cNvPr id="7" name="矩形 6">
            <a:extLst>
              <a:ext uri="{FF2B5EF4-FFF2-40B4-BE49-F238E27FC236}">
                <a16:creationId xmlns:a16="http://schemas.microsoft.com/office/drawing/2014/main" id="{967572FA-FB17-58E6-2DB0-F11B11323547}"/>
              </a:ext>
            </a:extLst>
          </p:cNvPr>
          <p:cNvSpPr/>
          <p:nvPr/>
        </p:nvSpPr>
        <p:spPr>
          <a:xfrm>
            <a:off x="9637822" y="2262244"/>
            <a:ext cx="1856121" cy="387855"/>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Paper ID</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DCD2D1E-A1E1-5CC9-DDA4-5D5DDBE95243}"/>
              </a:ext>
            </a:extLst>
          </p:cNvPr>
          <p:cNvSpPr/>
          <p:nvPr/>
        </p:nvSpPr>
        <p:spPr>
          <a:xfrm>
            <a:off x="11488500" y="2254927"/>
            <a:ext cx="1856121" cy="387855"/>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S304</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B0627CCD-FBF2-0833-7389-83E98664130E}"/>
              </a:ext>
            </a:extLst>
          </p:cNvPr>
          <p:cNvSpPr/>
          <p:nvPr/>
        </p:nvSpPr>
        <p:spPr>
          <a:xfrm>
            <a:off x="11312441" y="2236448"/>
            <a:ext cx="352118" cy="434321"/>
          </a:xfrm>
          <a:prstGeom prst="rect">
            <a:avLst/>
          </a:prstGeom>
          <a:solidFill>
            <a:srgbClr val="EBEF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cs typeface="Times New Roman" panose="02020603050405020304" pitchFamily="18" charset="0"/>
              </a:rPr>
              <a:t>:</a:t>
            </a:r>
            <a:endParaRPr lang="zh-TW" altLang="en-US" sz="2400" b="1" dirty="0">
              <a:solidFill>
                <a:schemeClr val="tx1"/>
              </a:solidFill>
              <a:latin typeface="Times New Roman" panose="02020603050405020304" pitchFamily="18" charset="0"/>
              <a:cs typeface="Times New Roman" panose="02020603050405020304" pitchFamily="18" charset="0"/>
            </a:endParaRPr>
          </a:p>
        </p:txBody>
      </p:sp>
      <p:sp>
        <p:nvSpPr>
          <p:cNvPr id="43" name="文字方塊 3">
            <a:extLst>
              <a:ext uri="{FF2B5EF4-FFF2-40B4-BE49-F238E27FC236}">
                <a16:creationId xmlns:a16="http://schemas.microsoft.com/office/drawing/2014/main" id="{35F4FF08-EBC7-E9A8-61B9-365EC276E981}"/>
              </a:ext>
            </a:extLst>
          </p:cNvPr>
          <p:cNvSpPr txBox="1"/>
          <p:nvPr/>
        </p:nvSpPr>
        <p:spPr>
          <a:xfrm>
            <a:off x="-1193885" y="12145698"/>
            <a:ext cx="10392612" cy="4971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altLang="zh-TW" sz="2200" b="1" dirty="0">
                <a:latin typeface="Times New Roman" panose="02020603050405020304" pitchFamily="18" charset="0"/>
                <a:cs typeface="Times New Roman" panose="02020603050405020304" pitchFamily="18" charset="0"/>
              </a:rPr>
              <a:t>III. EXPERIMENTAL RESULTS</a:t>
            </a:r>
            <a:endParaRPr lang="zh-TW" sz="22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TotalTime>
  <Words>705</Words>
  <Application>Microsoft Office PowerPoint</Application>
  <PresentationFormat>自訂</PresentationFormat>
  <Paragraphs>42</Paragraphs>
  <Slides>1</Slides>
  <Notes>0</Notes>
  <HiddenSlides>0</HiddenSlides>
  <MMClips>0</MMClips>
  <ScaleCrop>false</ScaleCrop>
  <HeadingPairs>
    <vt:vector size="8" baseType="variant">
      <vt:variant>
        <vt:lpstr>使用字型</vt:lpstr>
      </vt:variant>
      <vt:variant>
        <vt:i4>3</vt:i4>
      </vt:variant>
      <vt:variant>
        <vt:lpstr>佈景主題</vt:lpstr>
      </vt:variant>
      <vt:variant>
        <vt:i4>1</vt:i4>
      </vt:variant>
      <vt:variant>
        <vt:lpstr>內嵌 OLE 伺服程式</vt:lpstr>
      </vt:variant>
      <vt:variant>
        <vt:i4>1</vt:i4>
      </vt:variant>
      <vt:variant>
        <vt:lpstr>投影片標題</vt:lpstr>
      </vt:variant>
      <vt:variant>
        <vt:i4>1</vt:i4>
      </vt:variant>
    </vt:vector>
  </HeadingPairs>
  <TitlesOfParts>
    <vt:vector size="6" baseType="lpstr">
      <vt:lpstr>SimSun</vt:lpstr>
      <vt:lpstr>Calibri</vt:lpstr>
      <vt:lpstr>Times New Roman</vt:lpstr>
      <vt:lpstr>Office Theme</vt:lpstr>
      <vt:lpstr>Visio</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嘉鈞 張</dc:creator>
  <cp:lastModifiedBy>許洹瑋</cp:lastModifiedBy>
  <cp:revision>18</cp:revision>
  <dcterms:created xsi:type="dcterms:W3CDTF">2024-06-05T14:05:49Z</dcterms:created>
  <dcterms:modified xsi:type="dcterms:W3CDTF">2024-06-14T05:18:36Z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2022-10-31T00:00:00Z</vt:filetime>
  </property>
  <property fmtid="{D5CDD505-2E9C-101B-9397-08002B2CF9AE}" pid="3" name="Creator">
    <vt:lpwstr>Microsoft® PowerPoint® 2019</vt:lpwstr>
  </property>
  <property fmtid="{D5CDD505-2E9C-101B-9397-08002B2CF9AE}" pid="4" name="LastSaved">
    <vt:filetime>2024-06-05T00:00:00Z</vt:filetime>
  </property>
</Properties>
</file>