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8" r:id="rId7"/>
    <p:sldId id="261" r:id="rId8"/>
    <p:sldId id="262" r:id="rId9"/>
    <p:sldId id="263" r:id="rId10"/>
    <p:sldId id="267" r:id="rId11"/>
    <p:sldId id="268" r:id="rId12"/>
    <p:sldId id="272" r:id="rId13"/>
    <p:sldId id="269" r:id="rId14"/>
    <p:sldId id="270" r:id="rId15"/>
    <p:sldId id="271" r:id="rId16"/>
    <p:sldId id="279" r:id="rId17"/>
    <p:sldId id="280" r:id="rId18"/>
    <p:sldId id="281" r:id="rId19"/>
    <p:sldId id="282" r:id="rId20"/>
    <p:sldId id="283" r:id="rId21"/>
    <p:sldId id="273" r:id="rId22"/>
    <p:sldId id="274" r:id="rId23"/>
    <p:sldId id="275" r:id="rId24"/>
    <p:sldId id="276" r:id="rId25"/>
    <p:sldId id="277" r:id="rId2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8BF1B847-3FB4-421E-A5F9-FF9AAEE240E8}">
          <p14:sldIdLst>
            <p14:sldId id="256"/>
            <p14:sldId id="257"/>
            <p14:sldId id="258"/>
            <p14:sldId id="259"/>
            <p14:sldId id="260"/>
            <p14:sldId id="278"/>
            <p14:sldId id="261"/>
            <p14:sldId id="262"/>
            <p14:sldId id="263"/>
            <p14:sldId id="267"/>
            <p14:sldId id="268"/>
            <p14:sldId id="272"/>
            <p14:sldId id="269"/>
            <p14:sldId id="270"/>
            <p14:sldId id="271"/>
            <p14:sldId id="279"/>
            <p14:sldId id="280"/>
            <p14:sldId id="281"/>
            <p14:sldId id="282"/>
            <p14:sldId id="283"/>
            <p14:sldId id="273"/>
            <p14:sldId id="274"/>
            <p14:sldId id="275"/>
            <p14:sldId id="276"/>
            <p14:sldId id="2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13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2014/11/24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2014/11/24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2014/11/24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2014/11/24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2014/11/24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2014/11/24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2014/11/24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2014/11/24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2014/11/24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2014/11/24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2014/11/24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2014/11/24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Introducing Entity Framework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Wei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DEMO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code</a:t>
            </a:r>
            <a:r>
              <a:rPr lang="zh-TW" altLang="en-US" dirty="0" smtClean="0"/>
              <a:t> </a:t>
            </a:r>
            <a:r>
              <a:rPr lang="en-US" altLang="zh-TW" dirty="0" smtClean="0"/>
              <a:t>first</a:t>
            </a:r>
          </a:p>
          <a:p>
            <a:pPr lvl="1"/>
            <a:r>
              <a:rPr lang="en-US" altLang="zh-TW" dirty="0" smtClean="0"/>
              <a:t>DB first</a:t>
            </a:r>
          </a:p>
          <a:p>
            <a:pPr lvl="1"/>
            <a:r>
              <a:rPr lang="en-US" altLang="zh-TW" dirty="0" smtClean="0"/>
              <a:t>Model first </a:t>
            </a:r>
          </a:p>
          <a:p>
            <a:pPr marL="457200" lvl="1" indent="0">
              <a:buNone/>
            </a:pPr>
            <a:r>
              <a:rPr lang="zh-TW" altLang="en-US" dirty="0" smtClean="0"/>
              <a:t>快速建立兩個一對多的</a:t>
            </a:r>
            <a:r>
              <a:rPr lang="en-US" altLang="zh-TW" dirty="0" smtClean="0"/>
              <a:t>Table</a:t>
            </a:r>
          </a:p>
          <a:p>
            <a:r>
              <a:rPr lang="en-US" altLang="zh-TW" dirty="0" smtClean="0"/>
              <a:t>CRUD operation</a:t>
            </a:r>
          </a:p>
          <a:p>
            <a:r>
              <a:rPr lang="en-US" altLang="zh-TW" dirty="0" smtClean="0"/>
              <a:t>Demo </a:t>
            </a:r>
            <a:r>
              <a:rPr lang="zh-TW" altLang="en-US" dirty="0" smtClean="0"/>
              <a:t>版本是</a:t>
            </a:r>
            <a:r>
              <a:rPr lang="en-US" altLang="zh-TW" dirty="0" smtClean="0"/>
              <a:t>EF6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7902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sz="4000" dirty="0" err="1" smtClean="0"/>
              <a:t>Demo:Code</a:t>
            </a:r>
            <a:r>
              <a:rPr lang="en-US" altLang="zh-TW" sz="4000" dirty="0" smtClean="0"/>
              <a:t> First</a:t>
            </a:r>
            <a:endParaRPr lang="zh-TW" altLang="en-US" sz="40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989172"/>
            <a:ext cx="8229600" cy="36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37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Lazy load &amp; Eager fetch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Eager fetch : </a:t>
            </a:r>
            <a:r>
              <a:rPr lang="zh-TW" altLang="en-US" dirty="0" smtClean="0"/>
              <a:t>表示</a:t>
            </a:r>
            <a:r>
              <a:rPr lang="zh-TW" altLang="en-US" dirty="0"/>
              <a:t>取出</a:t>
            </a:r>
            <a:r>
              <a:rPr lang="zh-TW" altLang="en-US" dirty="0" smtClean="0"/>
              <a:t>這筆資料時</a:t>
            </a:r>
            <a:r>
              <a:rPr lang="zh-TW" altLang="en-US" dirty="0"/>
              <a:t>，它關聯的數據也同時取出放入內存</a:t>
            </a:r>
            <a:r>
              <a:rPr lang="zh-TW" altLang="en-US" dirty="0" smtClean="0"/>
              <a:t>中。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en-US" altLang="zh-TW" dirty="0" smtClean="0"/>
              <a:t>Lazy load : </a:t>
            </a:r>
            <a:r>
              <a:rPr lang="zh-TW" altLang="en-US" dirty="0" smtClean="0"/>
              <a:t>表示取出這筆資料時，它關聯的</a:t>
            </a:r>
            <a:r>
              <a:rPr lang="en-US" altLang="zh-TW" dirty="0" smtClean="0"/>
              <a:t>data</a:t>
            </a:r>
            <a:r>
              <a:rPr lang="zh-TW" altLang="en-US" dirty="0" smtClean="0"/>
              <a:t>並不取出來，要用時才會再次去</a:t>
            </a:r>
            <a:r>
              <a:rPr lang="en-US" altLang="zh-TW" dirty="0" smtClean="0"/>
              <a:t>DB</a:t>
            </a:r>
            <a:r>
              <a:rPr lang="zh-TW" altLang="en-US" dirty="0" smtClean="0"/>
              <a:t>取出。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9088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sz="4000" dirty="0" err="1"/>
              <a:t>Demo:Code</a:t>
            </a:r>
            <a:r>
              <a:rPr lang="en-US" altLang="zh-TW" sz="4000" dirty="0"/>
              <a:t> First</a:t>
            </a:r>
            <a:endParaRPr lang="zh-TW" altLang="en-US" sz="40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6560" y="2132856"/>
            <a:ext cx="8200758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66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sz="4000" dirty="0" err="1"/>
              <a:t>Demo:Code</a:t>
            </a:r>
            <a:r>
              <a:rPr lang="en-US" altLang="zh-TW" sz="4000" dirty="0"/>
              <a:t> First</a:t>
            </a:r>
            <a:endParaRPr lang="zh-TW" altLang="en-US" sz="40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1904" y="1612922"/>
            <a:ext cx="8229599" cy="3750799"/>
          </a:xfrm>
          <a:prstGeom prst="rect">
            <a:avLst/>
          </a:prstGeom>
        </p:spPr>
      </p:pic>
      <p:pic>
        <p:nvPicPr>
          <p:cNvPr id="5" name="內容版面配置區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351" y="5559006"/>
            <a:ext cx="8229600" cy="129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45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sz="4000" dirty="0" err="1"/>
              <a:t>Demo:Code</a:t>
            </a:r>
            <a:r>
              <a:rPr lang="en-US" altLang="zh-TW" sz="4000" dirty="0"/>
              <a:t> First</a:t>
            </a:r>
            <a:endParaRPr lang="zh-TW" altLang="en-US" sz="4000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1600199"/>
            <a:ext cx="3888329" cy="452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57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sz="4000" dirty="0" err="1" smtClean="0"/>
              <a:t>Demo:DB</a:t>
            </a:r>
            <a:r>
              <a:rPr lang="en-US" altLang="zh-TW" sz="4000" dirty="0" smtClean="0"/>
              <a:t> first</a:t>
            </a:r>
            <a:endParaRPr lang="zh-TW" altLang="en-US" sz="40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9335" y="1600200"/>
            <a:ext cx="6525329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4708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sz="4000" dirty="0" err="1"/>
              <a:t>Demo:DB</a:t>
            </a:r>
            <a:r>
              <a:rPr lang="en-US" altLang="zh-TW" sz="4000" dirty="0"/>
              <a:t> first</a:t>
            </a:r>
            <a:endParaRPr lang="zh-TW" altLang="en-US" sz="40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6414" y="1600200"/>
            <a:ext cx="5011171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9789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sz="4000" dirty="0" err="1"/>
              <a:t>Demo:DB</a:t>
            </a:r>
            <a:r>
              <a:rPr lang="en-US" altLang="zh-TW" sz="4000" dirty="0"/>
              <a:t> first</a:t>
            </a:r>
            <a:endParaRPr lang="zh-TW" altLang="en-US" sz="4000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1139" y="1600200"/>
            <a:ext cx="5061721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189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sz="4000" dirty="0" err="1"/>
              <a:t>Demo:DB</a:t>
            </a:r>
            <a:r>
              <a:rPr lang="en-US" altLang="zh-TW" sz="4000" dirty="0"/>
              <a:t> first</a:t>
            </a:r>
            <a:endParaRPr lang="zh-TW" altLang="en-US" sz="40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2323" y="1600200"/>
            <a:ext cx="4979354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414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Outlite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Introducing Entity Framework</a:t>
            </a:r>
          </a:p>
          <a:p>
            <a:r>
              <a:rPr lang="en-US" altLang="zh-TW" dirty="0" smtClean="0"/>
              <a:t>Demo(basic CRUD)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sz="4000" dirty="0" err="1" smtClean="0"/>
              <a:t>Demo:Model</a:t>
            </a:r>
            <a:r>
              <a:rPr lang="en-US" altLang="zh-TW" sz="4000" dirty="0" smtClean="0"/>
              <a:t> first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Entity Model </a:t>
            </a:r>
            <a:r>
              <a:rPr lang="en-US" altLang="zh-TW" dirty="0" smtClean="0"/>
              <a:t>Designer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4535655"/>
            <a:ext cx="4142857" cy="199047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2425086"/>
            <a:ext cx="2257143" cy="143809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2793" y="3002028"/>
            <a:ext cx="3456384" cy="3067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2837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sz="4000" dirty="0" smtClean="0"/>
              <a:t>Select</a:t>
            </a:r>
            <a:endParaRPr lang="zh-TW" altLang="en-US" sz="40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108711"/>
            <a:ext cx="8229600" cy="3508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072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sz="4000" dirty="0" smtClean="0"/>
              <a:t>Create</a:t>
            </a:r>
            <a:endParaRPr lang="zh-TW" altLang="en-US" sz="40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616273"/>
            <a:ext cx="8229600" cy="2493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53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sz="4000" dirty="0" smtClean="0"/>
              <a:t>Update</a:t>
            </a:r>
            <a:endParaRPr lang="zh-TW" altLang="en-US" sz="40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051441"/>
            <a:ext cx="8229600" cy="362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04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sz="4000" dirty="0" smtClean="0"/>
              <a:t>Delete</a:t>
            </a:r>
            <a:endParaRPr lang="zh-TW" altLang="en-US" sz="40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815431"/>
            <a:ext cx="82296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57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Summary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800" dirty="0" smtClean="0"/>
              <a:t>大量</a:t>
            </a:r>
            <a:r>
              <a:rPr lang="zh-TW" altLang="en-US" sz="2800" dirty="0"/>
              <a:t>資料存取時產生的效能</a:t>
            </a:r>
            <a:r>
              <a:rPr lang="zh-TW" altLang="en-US" sz="2800" dirty="0" smtClean="0"/>
              <a:t>問題</a:t>
            </a:r>
            <a:endParaRPr lang="en-US" altLang="zh-TW" sz="2800" dirty="0" smtClean="0"/>
          </a:p>
          <a:p>
            <a:pPr marL="0" indent="0">
              <a:buNone/>
            </a:pPr>
            <a:endParaRPr lang="en-US" altLang="zh-TW" sz="2800" dirty="0"/>
          </a:p>
          <a:p>
            <a:pPr marL="0" indent="0">
              <a:buNone/>
            </a:pPr>
            <a:endParaRPr lang="en-US" altLang="zh-TW" sz="2800" dirty="0" smtClean="0"/>
          </a:p>
          <a:p>
            <a:pPr marL="0" indent="0">
              <a:buNone/>
            </a:pPr>
            <a:endParaRPr lang="en-US" altLang="zh-TW" sz="2800" dirty="0"/>
          </a:p>
          <a:p>
            <a:r>
              <a:rPr lang="en-US" altLang="zh-TW" sz="2800" dirty="0" smtClean="0"/>
              <a:t>Demo code :</a:t>
            </a:r>
          </a:p>
          <a:p>
            <a:pPr marL="0" indent="0">
              <a:buNone/>
            </a:pPr>
            <a:r>
              <a:rPr lang="en-US" altLang="zh-TW" dirty="0"/>
              <a:t>https://github.com/Wei789/EF.git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4702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da-DK" altLang="zh-TW" dirty="0" smtClean="0"/>
              <a:t>Traditional way</a:t>
            </a:r>
            <a:endParaRPr lang="zh-TW" alt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2591" y="1268760"/>
            <a:ext cx="8198817" cy="48574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zh-TW" dirty="0"/>
              <a:t>Traditional way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/>
              <a:t>Tight coupling </a:t>
            </a:r>
            <a:r>
              <a:rPr lang="en-US" altLang="zh-TW" sz="2800" dirty="0" smtClean="0"/>
              <a:t>between </a:t>
            </a:r>
            <a:r>
              <a:rPr lang="en-US" altLang="zh-TW" sz="2800" dirty="0"/>
              <a:t>application and </a:t>
            </a:r>
            <a:r>
              <a:rPr lang="en-US" altLang="zh-TW" sz="2800" dirty="0" smtClean="0"/>
              <a:t>DB</a:t>
            </a:r>
          </a:p>
          <a:p>
            <a:r>
              <a:rPr lang="en-US" altLang="zh-TW" sz="2800" dirty="0"/>
              <a:t>Hard to </a:t>
            </a:r>
            <a:r>
              <a:rPr lang="en-US" altLang="zh-TW" sz="2800" dirty="0" smtClean="0"/>
              <a:t>maintain</a:t>
            </a:r>
          </a:p>
          <a:p>
            <a:r>
              <a:rPr lang="en-US" altLang="zh-TW" sz="2800" dirty="0"/>
              <a:t>Security problem</a:t>
            </a:r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2164622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is Entity Framework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/>
              <a:t>Entity Framework (</a:t>
            </a:r>
            <a:r>
              <a:rPr lang="zh-TW" altLang="en-US" sz="2800" dirty="0"/>
              <a:t>又稱</a:t>
            </a:r>
            <a:r>
              <a:rPr lang="en-US" altLang="zh-TW" sz="2800" dirty="0"/>
              <a:t>ADO.NET Entity Framework) </a:t>
            </a:r>
            <a:r>
              <a:rPr lang="zh-TW" altLang="en-US" sz="2800" dirty="0"/>
              <a:t>是微軟以 </a:t>
            </a:r>
            <a:r>
              <a:rPr lang="en-US" altLang="zh-TW" sz="2800" dirty="0"/>
              <a:t>ADO.NET </a:t>
            </a:r>
            <a:r>
              <a:rPr lang="zh-TW" altLang="en-US" sz="2800" dirty="0"/>
              <a:t>為基礎所發展出來的物件關聯對應 </a:t>
            </a:r>
            <a:r>
              <a:rPr lang="en-US" altLang="zh-TW" sz="2800" dirty="0"/>
              <a:t>(ORM) </a:t>
            </a:r>
            <a:r>
              <a:rPr lang="zh-TW" altLang="en-US" sz="2800" dirty="0"/>
              <a:t>解決</a:t>
            </a:r>
            <a:r>
              <a:rPr lang="zh-TW" altLang="en-US" sz="2800" dirty="0" smtClean="0"/>
              <a:t>方案</a:t>
            </a:r>
            <a:r>
              <a:rPr lang="zh-TW" altLang="en-US" sz="2800" dirty="0"/>
              <a:t>。</a:t>
            </a:r>
          </a:p>
          <a:p>
            <a:endParaRPr lang="en-US" altLang="zh-TW" dirty="0" smtClean="0"/>
          </a:p>
          <a:p>
            <a:r>
              <a:rPr lang="en-US" altLang="zh-TW" sz="2800" b="1" dirty="0"/>
              <a:t>Object Relational Mapping </a:t>
            </a:r>
            <a:r>
              <a:rPr lang="en-US" altLang="zh-TW" sz="2800" b="1" dirty="0" smtClean="0"/>
              <a:t>(</a:t>
            </a:r>
            <a:r>
              <a:rPr lang="en-US" altLang="zh-TW" sz="2800" dirty="0" smtClean="0"/>
              <a:t>ORM) </a:t>
            </a:r>
            <a:r>
              <a:rPr lang="en-US" altLang="zh-TW" sz="2800" dirty="0"/>
              <a:t>is</a:t>
            </a:r>
            <a:r>
              <a:rPr lang="en-US" altLang="zh-TW" sz="2800" dirty="0" smtClean="0"/>
              <a:t>:(</a:t>
            </a:r>
            <a:r>
              <a:rPr lang="en-US" altLang="zh-TW" sz="2800" dirty="0"/>
              <a:t>Wikipedia) A programming technique for converting data between incompatible type systems </a:t>
            </a:r>
            <a:r>
              <a:rPr lang="en-US" altLang="zh-TW" sz="2800" dirty="0" smtClean="0"/>
              <a:t>(</a:t>
            </a:r>
            <a:r>
              <a:rPr lang="en-US" altLang="zh-TW" sz="2800" dirty="0"/>
              <a:t>such as DBMS) in relational databases and object-oriented programming languages</a:t>
            </a:r>
            <a:r>
              <a:rPr lang="en-US" altLang="zh-TW" sz="2800" dirty="0" smtClean="0"/>
              <a:t>.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649984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Entity </a:t>
            </a:r>
            <a:r>
              <a:rPr lang="en-US" altLang="zh-TW" dirty="0" smtClean="0"/>
              <a:t>Framework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 smtClean="0"/>
              <a:t>優點 </a:t>
            </a:r>
            <a:r>
              <a:rPr lang="en-US" altLang="zh-TW" dirty="0" smtClean="0"/>
              <a:t>:</a:t>
            </a:r>
          </a:p>
          <a:p>
            <a:r>
              <a:rPr lang="en-US" altLang="zh-TW" sz="2600" dirty="0" smtClean="0"/>
              <a:t>loosely coupled(</a:t>
            </a:r>
            <a:r>
              <a:rPr lang="zh-TW" altLang="en-US" sz="2600" dirty="0" smtClean="0"/>
              <a:t>減少</a:t>
            </a:r>
            <a:r>
              <a:rPr lang="en-US" altLang="zh-TW" sz="2600" dirty="0" smtClean="0"/>
              <a:t>DB</a:t>
            </a:r>
            <a:r>
              <a:rPr lang="zh-TW" altLang="en-US" sz="2600" dirty="0" smtClean="0"/>
              <a:t>與</a:t>
            </a:r>
            <a:r>
              <a:rPr lang="en-US" altLang="zh-TW" sz="2600" dirty="0" smtClean="0"/>
              <a:t>Application</a:t>
            </a:r>
            <a:r>
              <a:rPr lang="zh-TW" altLang="en-US" sz="2600" dirty="0" smtClean="0"/>
              <a:t> 之間的</a:t>
            </a:r>
            <a:r>
              <a:rPr lang="zh-TW" altLang="zh-TW" sz="2400" dirty="0"/>
              <a:t>藕合</a:t>
            </a:r>
            <a:r>
              <a:rPr lang="zh-TW" altLang="zh-TW" sz="2400" dirty="0" smtClean="0"/>
              <a:t>性</a:t>
            </a:r>
            <a:r>
              <a:rPr lang="en-US" altLang="zh-TW" sz="2400" dirty="0" smtClean="0"/>
              <a:t>)</a:t>
            </a:r>
            <a:r>
              <a:rPr lang="zh-TW" altLang="en-US" sz="2400" dirty="0" smtClean="0"/>
              <a:t>。</a:t>
            </a:r>
            <a:endParaRPr lang="en-US" altLang="zh-TW" sz="2600" dirty="0" smtClean="0"/>
          </a:p>
          <a:p>
            <a:endParaRPr lang="en-US" altLang="zh-TW" sz="2600" dirty="0" smtClean="0"/>
          </a:p>
          <a:p>
            <a:r>
              <a:rPr lang="zh-TW" altLang="en-US" sz="2600" dirty="0"/>
              <a:t>提供一個</a:t>
            </a:r>
            <a:r>
              <a:rPr lang="en-US" altLang="zh-TW" sz="2600" dirty="0"/>
              <a:t>O/R Mapping</a:t>
            </a:r>
            <a:r>
              <a:rPr lang="zh-TW" altLang="en-US" sz="2600" dirty="0"/>
              <a:t>的解決</a:t>
            </a:r>
            <a:r>
              <a:rPr lang="zh-TW" altLang="en-US" sz="2600" dirty="0" smtClean="0"/>
              <a:t>方案，使用物件導向設計角度來操作資料庫。</a:t>
            </a:r>
            <a:endParaRPr lang="en-US" altLang="zh-TW" sz="2600" dirty="0" smtClean="0"/>
          </a:p>
          <a:p>
            <a:endParaRPr lang="en-US" altLang="zh-TW" sz="2600" dirty="0"/>
          </a:p>
          <a:p>
            <a:r>
              <a:rPr lang="zh-TW" altLang="en-US" sz="2600" dirty="0" smtClean="0"/>
              <a:t>自動產生</a:t>
            </a:r>
            <a:r>
              <a:rPr lang="en-US" altLang="zh-TW" sz="2600" dirty="0" smtClean="0"/>
              <a:t>SQL</a:t>
            </a:r>
            <a:r>
              <a:rPr lang="zh-TW" altLang="en-US" sz="2600" dirty="0" smtClean="0"/>
              <a:t>語法，避免開發人員寫出不安全的應用程式</a:t>
            </a:r>
            <a:r>
              <a:rPr lang="en-US" altLang="zh-TW" sz="2600" dirty="0" smtClean="0"/>
              <a:t>(</a:t>
            </a:r>
            <a:r>
              <a:rPr lang="en-US" altLang="zh-TW" sz="2600" dirty="0" err="1" smtClean="0"/>
              <a:t>ex:SQL</a:t>
            </a:r>
            <a:r>
              <a:rPr lang="en-US" altLang="zh-TW" sz="2600" dirty="0" smtClean="0"/>
              <a:t> Injection)</a:t>
            </a:r>
            <a:r>
              <a:rPr lang="zh-TW" altLang="en-US" sz="2600" dirty="0" smtClean="0"/>
              <a:t>。</a:t>
            </a:r>
            <a:endParaRPr lang="en-US" altLang="zh-TW" sz="2600" dirty="0" smtClean="0"/>
          </a:p>
          <a:p>
            <a:pPr marL="0" indent="0">
              <a:buNone/>
            </a:pPr>
            <a:endParaRPr lang="en-US" altLang="zh-TW" sz="2600" dirty="0" smtClean="0"/>
          </a:p>
          <a:p>
            <a:pPr marL="0" indent="0">
              <a:buNone/>
            </a:pPr>
            <a:endParaRPr lang="en-US" altLang="zh-TW" sz="2600" dirty="0" smtClean="0"/>
          </a:p>
        </p:txBody>
      </p:sp>
    </p:spTree>
    <p:extLst>
      <p:ext uri="{BB962C8B-B14F-4D97-AF65-F5344CB8AC3E}">
        <p14:creationId xmlns:p14="http://schemas.microsoft.com/office/powerpoint/2010/main" val="2310203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Entity Framework</a:t>
            </a:r>
            <a:endParaRPr lang="zh-TW" altLang="en-US" dirty="0"/>
          </a:p>
        </p:txBody>
      </p:sp>
      <p:pic>
        <p:nvPicPr>
          <p:cNvPr id="3" name="內容版面配置區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691" y="1432912"/>
            <a:ext cx="6257669" cy="4693252"/>
          </a:xfrm>
        </p:spPr>
      </p:pic>
    </p:spTree>
    <p:extLst>
      <p:ext uri="{BB962C8B-B14F-4D97-AF65-F5344CB8AC3E}">
        <p14:creationId xmlns:p14="http://schemas.microsoft.com/office/powerpoint/2010/main" val="322703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Entity Framework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/>
          <a:lstStyle/>
          <a:p>
            <a:r>
              <a:rPr lang="en-US" altLang="zh-TW" dirty="0"/>
              <a:t>Database </a:t>
            </a:r>
            <a:r>
              <a:rPr lang="en-US" altLang="zh-TW" dirty="0" smtClean="0"/>
              <a:t>First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de-CH" altLang="zh-TW" dirty="0"/>
              <a:t>Model </a:t>
            </a:r>
            <a:r>
              <a:rPr lang="de-CH" altLang="zh-TW" dirty="0" smtClean="0"/>
              <a:t>First</a:t>
            </a:r>
          </a:p>
          <a:p>
            <a:endParaRPr lang="de-CH" altLang="zh-TW" dirty="0"/>
          </a:p>
          <a:p>
            <a:endParaRPr lang="de-CH" altLang="zh-TW" dirty="0" smtClean="0"/>
          </a:p>
          <a:p>
            <a:r>
              <a:rPr lang="de-CH" altLang="zh-TW" dirty="0" smtClean="0"/>
              <a:t>Code </a:t>
            </a:r>
            <a:r>
              <a:rPr lang="de-CH" altLang="zh-TW" dirty="0"/>
              <a:t>First</a:t>
            </a:r>
            <a:endParaRPr lang="en-US" altLang="zh-TW" dirty="0" smtClean="0"/>
          </a:p>
        </p:txBody>
      </p:sp>
      <p:sp>
        <p:nvSpPr>
          <p:cNvPr id="7" name="流程圖: 磁碟 6"/>
          <p:cNvSpPr/>
          <p:nvPr/>
        </p:nvSpPr>
        <p:spPr>
          <a:xfrm>
            <a:off x="1331640" y="2451284"/>
            <a:ext cx="914400" cy="612648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流程圖: 磁碟 7"/>
          <p:cNvSpPr/>
          <p:nvPr/>
        </p:nvSpPr>
        <p:spPr>
          <a:xfrm>
            <a:off x="1331640" y="4070560"/>
            <a:ext cx="914400" cy="612648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流程圖: 磁碟 8"/>
          <p:cNvSpPr/>
          <p:nvPr/>
        </p:nvSpPr>
        <p:spPr>
          <a:xfrm>
            <a:off x="1331640" y="5819839"/>
            <a:ext cx="914400" cy="612648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/>
          <p:cNvCxnSpPr>
            <a:stCxn id="7" idx="4"/>
            <a:endCxn id="12" idx="1"/>
          </p:cNvCxnSpPr>
          <p:nvPr/>
        </p:nvCxnSpPr>
        <p:spPr>
          <a:xfrm flipV="1">
            <a:off x="2246040" y="2752675"/>
            <a:ext cx="1398240" cy="49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圓角矩形 11"/>
          <p:cNvSpPr/>
          <p:nvPr/>
        </p:nvSpPr>
        <p:spPr>
          <a:xfrm>
            <a:off x="3644280" y="2355070"/>
            <a:ext cx="1512168" cy="79521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Model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3" name="圓角矩形 12"/>
          <p:cNvSpPr/>
          <p:nvPr/>
        </p:nvSpPr>
        <p:spPr>
          <a:xfrm>
            <a:off x="3644280" y="3979279"/>
            <a:ext cx="1512168" cy="79521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>
                <a:solidFill>
                  <a:schemeClr val="tx1"/>
                </a:solidFill>
              </a:rPr>
              <a:t>Model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3644280" y="5694410"/>
            <a:ext cx="1512168" cy="79521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>
                <a:solidFill>
                  <a:schemeClr val="tx1"/>
                </a:solidFill>
              </a:rPr>
              <a:t>Model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2" name="橢圓 21"/>
          <p:cNvSpPr/>
          <p:nvPr/>
        </p:nvSpPr>
        <p:spPr>
          <a:xfrm>
            <a:off x="6554688" y="2295475"/>
            <a:ext cx="914400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code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3" name="直線單箭頭接點 22"/>
          <p:cNvCxnSpPr/>
          <p:nvPr/>
        </p:nvCxnSpPr>
        <p:spPr>
          <a:xfrm flipV="1">
            <a:off x="5133050" y="2765539"/>
            <a:ext cx="1398240" cy="49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橢圓 23"/>
          <p:cNvSpPr/>
          <p:nvPr/>
        </p:nvSpPr>
        <p:spPr>
          <a:xfrm>
            <a:off x="6554688" y="3979279"/>
            <a:ext cx="914400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>
                <a:solidFill>
                  <a:schemeClr val="tx1"/>
                </a:solidFill>
              </a:rPr>
              <a:t>code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5" name="橢圓 24"/>
          <p:cNvSpPr/>
          <p:nvPr/>
        </p:nvSpPr>
        <p:spPr>
          <a:xfrm>
            <a:off x="6572652" y="5610454"/>
            <a:ext cx="914400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>
                <a:solidFill>
                  <a:schemeClr val="tx1"/>
                </a:solidFill>
              </a:rPr>
              <a:t>code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6" name="直線單箭頭接點 25"/>
          <p:cNvCxnSpPr/>
          <p:nvPr/>
        </p:nvCxnSpPr>
        <p:spPr>
          <a:xfrm flipV="1">
            <a:off x="5156448" y="4381000"/>
            <a:ext cx="1398240" cy="49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1563090" y="2693125"/>
            <a:ext cx="649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DB</a:t>
            </a:r>
            <a:endParaRPr lang="zh-TW" altLang="en-US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1563090" y="4313876"/>
            <a:ext cx="649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DB</a:t>
            </a:r>
            <a:endParaRPr lang="zh-TW" altLang="en-US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1563090" y="6074261"/>
            <a:ext cx="649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DB</a:t>
            </a:r>
            <a:endParaRPr lang="zh-TW" altLang="en-US" dirty="0"/>
          </a:p>
        </p:txBody>
      </p:sp>
      <p:sp>
        <p:nvSpPr>
          <p:cNvPr id="31" name="TextBox 33"/>
          <p:cNvSpPr txBox="1"/>
          <p:nvPr/>
        </p:nvSpPr>
        <p:spPr>
          <a:xfrm>
            <a:off x="2353182" y="2508257"/>
            <a:ext cx="121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solidFill>
                  <a:schemeClr val="tx2"/>
                </a:solidFill>
              </a:rPr>
              <a:t>Design time</a:t>
            </a:r>
            <a:endParaRPr lang="en-US" sz="1200" i="1" dirty="0">
              <a:solidFill>
                <a:schemeClr val="tx2"/>
              </a:solidFill>
            </a:endParaRPr>
          </a:p>
        </p:txBody>
      </p:sp>
      <p:sp>
        <p:nvSpPr>
          <p:cNvPr id="32" name="TextBox 33"/>
          <p:cNvSpPr txBox="1"/>
          <p:nvPr/>
        </p:nvSpPr>
        <p:spPr>
          <a:xfrm>
            <a:off x="5391572" y="2508257"/>
            <a:ext cx="121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solidFill>
                  <a:schemeClr val="tx2"/>
                </a:solidFill>
              </a:rPr>
              <a:t>Design time</a:t>
            </a:r>
            <a:endParaRPr lang="en-US" sz="1200" i="1" dirty="0">
              <a:solidFill>
                <a:schemeClr val="tx2"/>
              </a:solidFill>
            </a:endParaRPr>
          </a:p>
        </p:txBody>
      </p:sp>
      <p:sp>
        <p:nvSpPr>
          <p:cNvPr id="33" name="TextBox 33"/>
          <p:cNvSpPr txBox="1"/>
          <p:nvPr/>
        </p:nvSpPr>
        <p:spPr>
          <a:xfrm>
            <a:off x="2426568" y="4117252"/>
            <a:ext cx="121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solidFill>
                  <a:schemeClr val="tx2"/>
                </a:solidFill>
              </a:rPr>
              <a:t>Design time</a:t>
            </a:r>
            <a:endParaRPr lang="en-US" sz="1200" i="1" dirty="0">
              <a:solidFill>
                <a:schemeClr val="tx2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373256" y="4133165"/>
            <a:ext cx="121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solidFill>
                  <a:schemeClr val="tx2"/>
                </a:solidFill>
              </a:rPr>
              <a:t>Design time</a:t>
            </a:r>
            <a:endParaRPr lang="en-US" sz="1200" i="1" dirty="0">
              <a:solidFill>
                <a:schemeClr val="tx2"/>
              </a:solidFill>
            </a:endParaRPr>
          </a:p>
        </p:txBody>
      </p:sp>
      <p:cxnSp>
        <p:nvCxnSpPr>
          <p:cNvPr id="36" name="直線單箭頭接點 35"/>
          <p:cNvCxnSpPr/>
          <p:nvPr/>
        </p:nvCxnSpPr>
        <p:spPr>
          <a:xfrm flipH="1">
            <a:off x="2246040" y="4376884"/>
            <a:ext cx="139824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 flipH="1">
            <a:off x="5133050" y="6092015"/>
            <a:ext cx="139824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 flipH="1">
            <a:off x="2263662" y="6092015"/>
            <a:ext cx="139824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TextBox 37"/>
          <p:cNvSpPr txBox="1"/>
          <p:nvPr/>
        </p:nvSpPr>
        <p:spPr>
          <a:xfrm>
            <a:off x="2477490" y="5797262"/>
            <a:ext cx="99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solidFill>
                  <a:schemeClr val="tx2"/>
                </a:solidFill>
              </a:rPr>
              <a:t>Runtime</a:t>
            </a:r>
            <a:endParaRPr lang="en-US" sz="1200" i="1" dirty="0">
              <a:solidFill>
                <a:schemeClr val="tx2"/>
              </a:solidFill>
            </a:endParaRPr>
          </a:p>
        </p:txBody>
      </p:sp>
      <p:sp>
        <p:nvSpPr>
          <p:cNvPr id="44" name="TextBox 37"/>
          <p:cNvSpPr txBox="1"/>
          <p:nvPr/>
        </p:nvSpPr>
        <p:spPr>
          <a:xfrm>
            <a:off x="5505872" y="5813397"/>
            <a:ext cx="99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solidFill>
                  <a:schemeClr val="tx2"/>
                </a:solidFill>
              </a:rPr>
              <a:t>Runtime</a:t>
            </a:r>
            <a:endParaRPr lang="en-US" sz="1200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3316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3" grpId="0"/>
      <p:bldP spid="34" grpId="0"/>
      <p:bldP spid="43" grpId="0"/>
      <p:bldP spid="4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Querying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sz="2800" dirty="0"/>
              <a:t>Language-Integrated Query (LINQ</a:t>
            </a:r>
            <a:r>
              <a:rPr lang="en-US" altLang="zh-TW" sz="2800" dirty="0" smtClean="0"/>
              <a:t>)</a:t>
            </a:r>
            <a:endParaRPr lang="en-US" altLang="zh-TW" sz="2800" b="1" dirty="0" smtClean="0"/>
          </a:p>
          <a:p>
            <a:r>
              <a:rPr lang="en-US" altLang="zh-TW" sz="2800" dirty="0" smtClean="0"/>
              <a:t>Entity SQL</a:t>
            </a:r>
          </a:p>
          <a:p>
            <a:endParaRPr lang="en-US" altLang="zh-TW" sz="2800" dirty="0" smtClean="0"/>
          </a:p>
          <a:p>
            <a:endParaRPr lang="en-US" altLang="zh-TW" sz="2800" dirty="0"/>
          </a:p>
          <a:p>
            <a:endParaRPr lang="en-US" altLang="zh-TW" sz="2800" dirty="0" smtClean="0"/>
          </a:p>
          <a:p>
            <a:endParaRPr lang="en-US" altLang="zh-TW" sz="2800" dirty="0"/>
          </a:p>
          <a:p>
            <a:pPr marL="0" indent="0">
              <a:buNone/>
            </a:pPr>
            <a:endParaRPr lang="en-US" altLang="zh-TW" sz="2800" dirty="0"/>
          </a:p>
          <a:p>
            <a:pPr marL="0" indent="0">
              <a:buNone/>
            </a:pPr>
            <a:r>
              <a:rPr lang="zh-TW" altLang="en-US" sz="2800" dirty="0"/>
              <a:t>不管</a:t>
            </a:r>
            <a:r>
              <a:rPr lang="zh-TW" altLang="en-US" sz="2800" dirty="0" smtClean="0"/>
              <a:t>是</a:t>
            </a:r>
            <a:r>
              <a:rPr lang="en-US" altLang="zh-TW" sz="2800" dirty="0"/>
              <a:t>LINQ</a:t>
            </a:r>
            <a:r>
              <a:rPr lang="zh-TW" altLang="en-US" sz="2800" dirty="0" smtClean="0"/>
              <a:t>还</a:t>
            </a:r>
            <a:r>
              <a:rPr lang="zh-TW" altLang="en-US" sz="2800" dirty="0"/>
              <a:t>是</a:t>
            </a:r>
            <a:r>
              <a:rPr lang="en-US" altLang="zh-TW" sz="2800" dirty="0"/>
              <a:t>Entity SQL</a:t>
            </a:r>
            <a:r>
              <a:rPr lang="zh-TW" altLang="en-US" sz="2800" dirty="0"/>
              <a:t>都最</a:t>
            </a:r>
            <a:r>
              <a:rPr lang="zh-TW" altLang="en-US" sz="2800" dirty="0" smtClean="0"/>
              <a:t>终會轉換成 對應</a:t>
            </a:r>
            <a:r>
              <a:rPr lang="en-US" altLang="zh-TW" sz="2800" dirty="0" smtClean="0"/>
              <a:t>DB</a:t>
            </a:r>
            <a:r>
              <a:rPr lang="zh-TW" altLang="en-US" sz="2800" dirty="0" smtClean="0"/>
              <a:t> 的</a:t>
            </a:r>
            <a:r>
              <a:rPr lang="en-US" altLang="zh-TW" sz="2800" dirty="0" smtClean="0"/>
              <a:t>SQL</a:t>
            </a:r>
            <a:r>
              <a:rPr lang="zh-TW" altLang="en-US" sz="2800" dirty="0"/>
              <a:t>交给</a:t>
            </a:r>
            <a:r>
              <a:rPr lang="en-US" altLang="zh-TW" sz="2800" dirty="0" smtClean="0"/>
              <a:t>ADO.NET</a:t>
            </a:r>
            <a:r>
              <a:rPr lang="zh-TW" altLang="en-US" sz="2800" dirty="0" smtClean="0"/>
              <a:t>執行。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127466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1965</TotalTime>
  <Words>320</Words>
  <Application>Microsoft Office PowerPoint</Application>
  <PresentationFormat>如螢幕大小 (4:3)</PresentationFormat>
  <Paragraphs>87</Paragraphs>
  <Slides>25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29" baseType="lpstr">
      <vt:lpstr>新細明體</vt:lpstr>
      <vt:lpstr>Arial</vt:lpstr>
      <vt:lpstr>Calibri</vt:lpstr>
      <vt:lpstr>Office 佈景主題</vt:lpstr>
      <vt:lpstr>Introducing Entity Framework</vt:lpstr>
      <vt:lpstr>Outlite</vt:lpstr>
      <vt:lpstr>Traditional way</vt:lpstr>
      <vt:lpstr>Traditional way</vt:lpstr>
      <vt:lpstr>What is Entity Framework</vt:lpstr>
      <vt:lpstr>Entity Framework</vt:lpstr>
      <vt:lpstr>Entity Framework</vt:lpstr>
      <vt:lpstr>Entity Framework</vt:lpstr>
      <vt:lpstr>Querying</vt:lpstr>
      <vt:lpstr>DEMO</vt:lpstr>
      <vt:lpstr>Demo:Code First</vt:lpstr>
      <vt:lpstr>Lazy load &amp; Eager fetch</vt:lpstr>
      <vt:lpstr>Demo:Code First</vt:lpstr>
      <vt:lpstr>Demo:Code First</vt:lpstr>
      <vt:lpstr>Demo:Code First</vt:lpstr>
      <vt:lpstr>Demo:DB first</vt:lpstr>
      <vt:lpstr>Demo:DB first</vt:lpstr>
      <vt:lpstr>Demo:DB first</vt:lpstr>
      <vt:lpstr>Demo:DB first</vt:lpstr>
      <vt:lpstr>Demo:Model first</vt:lpstr>
      <vt:lpstr>Select</vt:lpstr>
      <vt:lpstr>Create</vt:lpstr>
      <vt:lpstr>Update</vt:lpstr>
      <vt:lpstr>Delete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Entity Framework</dc:title>
  <dc:creator>Administrator</dc:creator>
  <cp:lastModifiedBy>Wei Cheng [MIGOTP]</cp:lastModifiedBy>
  <cp:revision>74</cp:revision>
  <dcterms:created xsi:type="dcterms:W3CDTF">2014-11-18T13:47:26Z</dcterms:created>
  <dcterms:modified xsi:type="dcterms:W3CDTF">2014-11-24T06:36:42Z</dcterms:modified>
</cp:coreProperties>
</file>