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68" r:id="rId3"/>
    <p:sldId id="269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80" r:id="rId12"/>
    <p:sldId id="281" r:id="rId13"/>
    <p:sldId id="282" r:id="rId14"/>
    <p:sldId id="283" r:id="rId15"/>
    <p:sldId id="285" r:id="rId16"/>
    <p:sldId id="286" r:id="rId17"/>
    <p:sldId id="288" r:id="rId18"/>
    <p:sldId id="289" r:id="rId19"/>
    <p:sldId id="291" r:id="rId20"/>
    <p:sldId id="292" r:id="rId21"/>
    <p:sldId id="296" r:id="rId22"/>
    <p:sldId id="293" r:id="rId23"/>
    <p:sldId id="294" r:id="rId24"/>
    <p:sldId id="295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89" autoAdjust="0"/>
    <p:restoredTop sz="94660"/>
  </p:normalViewPr>
  <p:slideViewPr>
    <p:cSldViewPr snapToGrid="0">
      <p:cViewPr varScale="1">
        <p:scale>
          <a:sx n="79" d="100"/>
          <a:sy n="79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C37E0-12D4-4668-B28B-8900BB32FE53}" type="datetimeFigureOut">
              <a:rPr lang="zh-HK" altLang="en-US" smtClean="0"/>
              <a:t>20/2/2017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53DED-7352-4C6C-AAD8-4A9DD8A4CEC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1776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53DED-7352-4C6C-AAD8-4A9DD8A4CEC4}" type="slidenum">
              <a:rPr lang="zh-HK" altLang="en-US" smtClean="0"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66908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53DED-7352-4C6C-AAD8-4A9DD8A4CEC4}" type="slidenum">
              <a:rPr lang="zh-HK" altLang="en-US" smtClean="0"/>
              <a:t>10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2855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53DED-7352-4C6C-AAD8-4A9DD8A4CEC4}" type="slidenum">
              <a:rPr lang="zh-HK" altLang="en-US" smtClean="0"/>
              <a:t>11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75600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53DED-7352-4C6C-AAD8-4A9DD8A4CEC4}" type="slidenum">
              <a:rPr lang="zh-HK" altLang="en-US" smtClean="0"/>
              <a:t>12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78253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53DED-7352-4C6C-AAD8-4A9DD8A4CEC4}" type="slidenum">
              <a:rPr lang="zh-HK" altLang="en-US" smtClean="0"/>
              <a:t>13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0679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53DED-7352-4C6C-AAD8-4A9DD8A4CEC4}" type="slidenum">
              <a:rPr lang="zh-HK" altLang="en-US" smtClean="0"/>
              <a:t>14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53608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53DED-7352-4C6C-AAD8-4A9DD8A4CEC4}" type="slidenum">
              <a:rPr lang="zh-HK" altLang="en-US" smtClean="0"/>
              <a:t>15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80504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53DED-7352-4C6C-AAD8-4A9DD8A4CEC4}" type="slidenum">
              <a:rPr lang="zh-HK" altLang="en-US" smtClean="0"/>
              <a:t>16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81383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53DED-7352-4C6C-AAD8-4A9DD8A4CEC4}" type="slidenum">
              <a:rPr lang="zh-HK" altLang="en-US" smtClean="0"/>
              <a:t>17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75259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53DED-7352-4C6C-AAD8-4A9DD8A4CEC4}" type="slidenum">
              <a:rPr lang="zh-HK" altLang="en-US" smtClean="0"/>
              <a:t>18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394695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53DED-7352-4C6C-AAD8-4A9DD8A4CEC4}" type="slidenum">
              <a:rPr lang="zh-HK" altLang="en-US" smtClean="0"/>
              <a:t>19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24208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53DED-7352-4C6C-AAD8-4A9DD8A4CEC4}" type="slidenum">
              <a:rPr lang="zh-HK" altLang="en-US" smtClean="0"/>
              <a:t>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105420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53DED-7352-4C6C-AAD8-4A9DD8A4CEC4}" type="slidenum">
              <a:rPr lang="zh-HK" altLang="en-US" smtClean="0"/>
              <a:t>20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374012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53DED-7352-4C6C-AAD8-4A9DD8A4CEC4}" type="slidenum">
              <a:rPr lang="zh-HK" altLang="en-US" smtClean="0"/>
              <a:t>21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15025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53DED-7352-4C6C-AAD8-4A9DD8A4CEC4}" type="slidenum">
              <a:rPr lang="zh-HK" altLang="en-US" smtClean="0"/>
              <a:t>22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759065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53DED-7352-4C6C-AAD8-4A9DD8A4CEC4}" type="slidenum">
              <a:rPr lang="zh-HK" altLang="en-US" smtClean="0"/>
              <a:t>23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23590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53DED-7352-4C6C-AAD8-4A9DD8A4CEC4}" type="slidenum">
              <a:rPr lang="zh-HK" altLang="en-US" smtClean="0"/>
              <a:t>24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97594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53DED-7352-4C6C-AAD8-4A9DD8A4CEC4}" type="slidenum">
              <a:rPr lang="zh-HK" altLang="en-US" smtClean="0"/>
              <a:t>25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149143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53DED-7352-4C6C-AAD8-4A9DD8A4CEC4}" type="slidenum">
              <a:rPr lang="zh-HK" altLang="en-US" smtClean="0"/>
              <a:t>26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884166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53DED-7352-4C6C-AAD8-4A9DD8A4CEC4}" type="slidenum">
              <a:rPr lang="zh-HK" altLang="en-US" smtClean="0"/>
              <a:t>27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100039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53DED-7352-4C6C-AAD8-4A9DD8A4CEC4}" type="slidenum">
              <a:rPr lang="zh-HK" altLang="en-US" smtClean="0"/>
              <a:t>28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406986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53DED-7352-4C6C-AAD8-4A9DD8A4CEC4}" type="slidenum">
              <a:rPr lang="zh-HK" altLang="en-US" smtClean="0"/>
              <a:t>29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98149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53DED-7352-4C6C-AAD8-4A9DD8A4CEC4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781178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53DED-7352-4C6C-AAD8-4A9DD8A4CEC4}" type="slidenum">
              <a:rPr lang="zh-HK" altLang="en-US" smtClean="0"/>
              <a:t>30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657644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53DED-7352-4C6C-AAD8-4A9DD8A4CEC4}" type="slidenum">
              <a:rPr lang="zh-HK" altLang="en-US" smtClean="0"/>
              <a:t>31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756087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53DED-7352-4C6C-AAD8-4A9DD8A4CEC4}" type="slidenum">
              <a:rPr lang="zh-HK" altLang="en-US" smtClean="0"/>
              <a:t>32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585073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53DED-7352-4C6C-AAD8-4A9DD8A4CEC4}" type="slidenum">
              <a:rPr lang="zh-HK" altLang="en-US" smtClean="0"/>
              <a:t>33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3195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53DED-7352-4C6C-AAD8-4A9DD8A4CEC4}" type="slidenum">
              <a:rPr lang="zh-HK" altLang="en-US" smtClean="0"/>
              <a:t>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40365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53DED-7352-4C6C-AAD8-4A9DD8A4CEC4}" type="slidenum">
              <a:rPr lang="zh-HK" altLang="en-US" smtClean="0"/>
              <a:t>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34894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53DED-7352-4C6C-AAD8-4A9DD8A4CEC4}" type="slidenum">
              <a:rPr lang="zh-HK" altLang="en-US" smtClean="0"/>
              <a:t>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02556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53DED-7352-4C6C-AAD8-4A9DD8A4CEC4}" type="slidenum">
              <a:rPr lang="zh-HK" altLang="en-US" smtClean="0"/>
              <a:t>7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39168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53DED-7352-4C6C-AAD8-4A9DD8A4CEC4}" type="slidenum">
              <a:rPr lang="zh-HK" altLang="en-US" smtClean="0"/>
              <a:t>8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28794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53DED-7352-4C6C-AAD8-4A9DD8A4CEC4}" type="slidenum">
              <a:rPr lang="zh-HK" altLang="en-US" smtClean="0"/>
              <a:t>9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91706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20/2/2017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0838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20/2/2017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7374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20/2/2017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5807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20/2/2017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93487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20/2/2017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8586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20/2/2017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15782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20/2/2017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76822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20/2/2017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3080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20/2/2017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118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20/2/2017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4763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436914"/>
            <a:ext cx="4184035" cy="4604447"/>
          </a:xfrm>
        </p:spPr>
        <p:txBody>
          <a:bodyPr/>
          <a:lstStyle/>
          <a:p>
            <a:pPr lvl="0"/>
            <a:r>
              <a:rPr lang="en-US" altLang="zh-HK" dirty="0"/>
              <a:t>Click to edit Master text styles</a:t>
            </a:r>
          </a:p>
          <a:p>
            <a:pPr lvl="1"/>
            <a:r>
              <a:rPr lang="en-US" altLang="zh-HK" dirty="0"/>
              <a:t>Second level</a:t>
            </a:r>
          </a:p>
          <a:p>
            <a:pPr lvl="2"/>
            <a:r>
              <a:rPr lang="en-US" altLang="zh-HK" dirty="0"/>
              <a:t>Third level</a:t>
            </a:r>
          </a:p>
          <a:p>
            <a:pPr lvl="3"/>
            <a:r>
              <a:rPr lang="en-US" altLang="zh-HK" dirty="0"/>
              <a:t>Fourth level</a:t>
            </a:r>
          </a:p>
          <a:p>
            <a:pPr lvl="4"/>
            <a:r>
              <a:rPr lang="en-US" altLang="zh-HK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436915"/>
            <a:ext cx="4184034" cy="460444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20/2/2017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069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431680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095671"/>
            <a:ext cx="4185623" cy="3945691"/>
          </a:xfrm>
        </p:spPr>
        <p:txBody>
          <a:bodyPr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1431680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095671"/>
            <a:ext cx="4185617" cy="3945691"/>
          </a:xfrm>
        </p:spPr>
        <p:txBody>
          <a:bodyPr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20/2/2017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0510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20/2/2017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3747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20/2/2017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74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20/2/2017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8904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HK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20/2/2017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080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HK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435497"/>
            <a:ext cx="8596668" cy="4605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2CBE9-3B32-4DA5-A53B-5D396AE1AC34}" type="datetimeFigureOut">
              <a:rPr lang="zh-HK" altLang="en-US" smtClean="0"/>
              <a:t>20/2/2017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5891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lassfish.java.net/download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localhost:4848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dirty="0"/>
              <a:t>Tutorial: JMS</a:t>
            </a:r>
            <a:endParaRPr lang="zh-HK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CSIS0402/COMP3402 System Architecture and Distributed Computing</a:t>
            </a:r>
          </a:p>
          <a:p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324440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Preparing JMS communication</a:t>
            </a:r>
            <a:endParaRPr lang="zh-HK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08976" y="292608"/>
            <a:ext cx="4288536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dirty="0"/>
              <a:t>In order to use JMS communication, JNDI lookup is done to get the connection factory and destinations</a:t>
            </a:r>
            <a:endParaRPr lang="zh-HK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26558" y="2827773"/>
            <a:ext cx="9850774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JMSHelper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host) throws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NamingException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JMSException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 = DEFAULT_PORT;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System.setProperty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org.omg.CORBA.ORBInitialHost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host);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System.setProperty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org.omg.CORBA.ORBInitialPort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""+port);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try {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jndiContext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InitialContext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connectionFactory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ConnectionFactory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jndiContext.lookup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(JMS_CONNECTION_FACTORY);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queue = (Queue)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jndiContext.lookup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(JMS_QUEUE);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topic = (Topic)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jndiContext.lookup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(JMS_TOPIC);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catch (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NamingException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System.err.println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("JNDI failed: " + e);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throw e;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HK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26558" y="2454128"/>
            <a:ext cx="175528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K" dirty="0"/>
              <a:t>JMSHelper.java</a:t>
            </a:r>
            <a:endParaRPr lang="zh-HK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82270" y="1343951"/>
            <a:ext cx="7595349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ChatClient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host) throws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NamingException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JMSException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jmsHelper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JMSHelper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(host);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//...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HK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2740" y="1343951"/>
            <a:ext cx="180530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K" dirty="0"/>
              <a:t>ChatClient.java</a:t>
            </a:r>
            <a:endParaRPr lang="zh-HK" alt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239491" y="1801091"/>
            <a:ext cx="1570182" cy="1022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26924" y="2330428"/>
            <a:ext cx="310982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K" dirty="0"/>
              <a:t>Also used in ChatServer.java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457154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Connect to JMS provider</a:t>
            </a:r>
            <a:endParaRPr lang="zh-HK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08976" y="292608"/>
            <a:ext cx="428853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dirty="0"/>
              <a:t>Start a connection to the JMS provider</a:t>
            </a:r>
            <a:endParaRPr lang="zh-HK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26558" y="2273594"/>
            <a:ext cx="8776762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JMSHelper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host) throws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NamingException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JMSException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...following what is added in the previous page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try {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connection =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connectionFactory.createConnection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connection.start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catch (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JMSException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System.err.println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("Failed to create connection to JMS provider: " + e);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throw e;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HK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26558" y="1899949"/>
            <a:ext cx="175528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K" dirty="0"/>
              <a:t>JMSHelper.java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58672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Checkpoint 1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Start the server:</a:t>
            </a:r>
          </a:p>
          <a:p>
            <a:pPr lvl="1"/>
            <a:r>
              <a:rPr lang="en-US" altLang="zh-HK" dirty="0"/>
              <a:t>Message showing that a connection to JMS provider is achieved</a:t>
            </a:r>
          </a:p>
          <a:p>
            <a:pPr lvl="1"/>
            <a:r>
              <a:rPr lang="en-US" altLang="zh-HK" dirty="0"/>
              <a:t>Kill the server</a:t>
            </a:r>
          </a:p>
          <a:p>
            <a:r>
              <a:rPr lang="en-US" altLang="zh-HK" dirty="0"/>
              <a:t>Start the client:</a:t>
            </a:r>
          </a:p>
          <a:p>
            <a:pPr lvl="1"/>
            <a:r>
              <a:rPr lang="en-US" altLang="zh-HK" dirty="0"/>
              <a:t>Message showing that a connection to JMS provider is achieved</a:t>
            </a:r>
          </a:p>
          <a:p>
            <a:pPr lvl="1"/>
            <a:r>
              <a:rPr lang="en-US" altLang="zh-HK" dirty="0"/>
              <a:t>GUI is shown </a:t>
            </a:r>
          </a:p>
          <a:p>
            <a:pPr lvl="1"/>
            <a:r>
              <a:rPr lang="en-US" altLang="zh-HK" dirty="0"/>
              <a:t>Close and leave (or just kill it)</a:t>
            </a:r>
          </a:p>
        </p:txBody>
      </p:sp>
    </p:spTree>
    <p:extLst>
      <p:ext uri="{BB962C8B-B14F-4D97-AF65-F5344CB8AC3E}">
        <p14:creationId xmlns:p14="http://schemas.microsoft.com/office/powerpoint/2010/main" val="2344637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Session and message</a:t>
            </a:r>
            <a:endParaRPr lang="zh-HK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4267" y="1717596"/>
            <a:ext cx="8454559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Session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createSession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throws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JMSException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if(session != null) {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session;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try {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connection.createSession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(false,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Session.AUTO_ACKNOWLEDGE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catch (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JMSException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System.err.println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("Failed creating session: " + e);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throw e;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HK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4267" y="1343951"/>
            <a:ext cx="175528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K" dirty="0"/>
              <a:t>JMSHelper.java</a:t>
            </a:r>
            <a:endParaRPr lang="zh-HK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8619" y="292608"/>
            <a:ext cx="6758894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dirty="0" err="1"/>
              <a:t>createSession</a:t>
            </a:r>
            <a:r>
              <a:rPr lang="en-US" altLang="zh-HK" dirty="0"/>
              <a:t>() will be called when a session is needed.</a:t>
            </a:r>
          </a:p>
          <a:p>
            <a:r>
              <a:rPr lang="en-US" altLang="zh-HK" dirty="0"/>
              <a:t>Keep using one session for all operations.</a:t>
            </a:r>
          </a:p>
          <a:p>
            <a:r>
              <a:rPr lang="en-US" altLang="zh-HK" dirty="0"/>
              <a:t>When sending messages, </a:t>
            </a:r>
            <a:r>
              <a:rPr lang="en-US" altLang="zh-HK" dirty="0" err="1"/>
              <a:t>createMessage</a:t>
            </a:r>
            <a:r>
              <a:rPr lang="en-US" altLang="zh-HK" dirty="0"/>
              <a:t> is used to get a JMS message to send.</a:t>
            </a:r>
            <a:endParaRPr lang="zh-HK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54267" y="4500080"/>
            <a:ext cx="8132354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ObjectMessage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createMessage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(Serializable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JMSException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createSession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createObjectMessage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catch (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JMSException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System.err.println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("Error preparing message: " + e);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throw e;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HK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853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Prepare queue sender (</a:t>
            </a:r>
            <a:r>
              <a:rPr lang="en-US" altLang="zh-HK" dirty="0" err="1"/>
              <a:t>MessageProducer</a:t>
            </a:r>
            <a:r>
              <a:rPr lang="en-US" altLang="zh-HK" dirty="0"/>
              <a:t>)</a:t>
            </a:r>
            <a:endParaRPr lang="zh-HK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82270" y="1343951"/>
            <a:ext cx="6091732" cy="11695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throws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JMSException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//... Note the following line (already in code)    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queueSender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jmsHelper.createQueueSender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//...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HK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2740" y="1343951"/>
            <a:ext cx="180530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K" dirty="0"/>
              <a:t>ChatClient.java</a:t>
            </a:r>
            <a:endParaRPr lang="zh-HK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2740" y="3454032"/>
            <a:ext cx="7058343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MessageProducer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createQueueSender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throws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JMSException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try {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createSession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createProducer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(queue);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 catch (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JMSException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System.err.println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("Failed sending to queue: " + e);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throw e;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	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HK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2740" y="3080387"/>
            <a:ext cx="175528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K" dirty="0"/>
              <a:t>JMSHelper.java</a:t>
            </a:r>
            <a:endParaRPr lang="zh-HK" alt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578764" y="2078302"/>
            <a:ext cx="840509" cy="13576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35085" y="5428026"/>
            <a:ext cx="4288536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dirty="0"/>
              <a:t>To send a message to queue, we need a </a:t>
            </a:r>
            <a:r>
              <a:rPr lang="en-US" altLang="zh-HK" dirty="0" err="1"/>
              <a:t>MessageProducer</a:t>
            </a:r>
            <a:r>
              <a:rPr lang="en-US" altLang="zh-HK" dirty="0"/>
              <a:t> object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612892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Send message to queue</a:t>
            </a:r>
            <a:endParaRPr lang="zh-HK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2740" y="2511927"/>
            <a:ext cx="7380547" cy="4185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sendMessage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ChatMessage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chatMessage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getChatMessage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messageBox.setText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("");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chatMessage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!= null) {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("Trying to send message: "+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chatMessage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Message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try {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message =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jmsHelper.createMessage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chatMessage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catch (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JMSException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if(message != null) {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try {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queueSender.send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(message);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 catch (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JMSException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System.err.println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("Failed to send message");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HK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18197" y="1343951"/>
            <a:ext cx="5447325" cy="1600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messageBox.addKeyListener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KeyAdapter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keyPressed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KeyEvent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e.getKeyCode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KeyEvent.VK_ENTER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sendMessage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8667" y="1343951"/>
            <a:ext cx="180530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K" dirty="0"/>
              <a:t>ChatClient.java</a:t>
            </a:r>
            <a:endParaRPr lang="zh-HK" alt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100945" y="2142595"/>
            <a:ext cx="3786910" cy="36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41122" y="5982208"/>
            <a:ext cx="4288536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dirty="0"/>
              <a:t>Client will send a message when user pressed enter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75352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/>
              <a:t>Prepare queue reader (</a:t>
            </a:r>
            <a:r>
              <a:rPr lang="en-US" altLang="zh-HK" dirty="0" err="1"/>
              <a:t>MessageConsumer</a:t>
            </a:r>
            <a:r>
              <a:rPr lang="en-US" altLang="zh-HK" dirty="0"/>
              <a:t>)</a:t>
            </a:r>
            <a:endParaRPr lang="zh-HK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82270" y="1343951"/>
            <a:ext cx="7058343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start() throws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JMSException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MessageConsumer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queueReader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jmsHelper.createQueueReader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//...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2740" y="1343951"/>
            <a:ext cx="181620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K" dirty="0"/>
              <a:t>ChatServer.java</a:t>
            </a:r>
            <a:endParaRPr lang="zh-HK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2740" y="3454032"/>
            <a:ext cx="7058343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MessageConsumer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createQueueReader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throws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JMSException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try {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createSession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createConsumer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(queue);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catch (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JMSException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System.err.println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("Failed reading from queue: " + e);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throw e;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	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HK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2740" y="3080387"/>
            <a:ext cx="175528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K" dirty="0"/>
              <a:t>JMSHelper.java</a:t>
            </a:r>
            <a:endParaRPr lang="zh-HK" alt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578765" y="1819564"/>
            <a:ext cx="2852318" cy="1616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41122" y="5982208"/>
            <a:ext cx="4288536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dirty="0"/>
              <a:t>To read from a queue, we need a </a:t>
            </a:r>
            <a:r>
              <a:rPr lang="en-US" altLang="zh-HK" dirty="0" err="1"/>
              <a:t>MessageConsumer</a:t>
            </a:r>
            <a:r>
              <a:rPr lang="en-US" altLang="zh-HK" dirty="0"/>
              <a:t> object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737191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Read message from queue</a:t>
            </a:r>
            <a:endParaRPr lang="zh-HK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2740" y="2756749"/>
            <a:ext cx="181620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K" dirty="0"/>
              <a:t>ChatServer.java</a:t>
            </a:r>
            <a:endParaRPr lang="zh-HK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2740" y="3139998"/>
            <a:ext cx="9528571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Message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receiveMessage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MessageConsumer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queueReader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JMSException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try {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Message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jmsMessage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queueReader.receive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ChatMessage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chatMessage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ChatMessage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)((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ObjectMessage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jmsMessage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getObject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chatMessage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jmsMessage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catch(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JMSException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System.err.println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("Failed to receive message "+e);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throw e;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HK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82270" y="1343951"/>
            <a:ext cx="5876930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while(true) {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Message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jmsMessage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receiveMessage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queueReader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broadcastMessage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topicSender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jmsMessage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2740" y="1343951"/>
            <a:ext cx="181620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K" dirty="0"/>
              <a:t>ChatServer.java</a:t>
            </a:r>
            <a:endParaRPr lang="zh-HK" alt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322618" y="1821004"/>
            <a:ext cx="2253673" cy="1384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41122" y="5982208"/>
            <a:ext cx="4288536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dirty="0"/>
              <a:t>Server will read from the queue, send to topic and read again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096263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Checkpoint 2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Start the server</a:t>
            </a:r>
          </a:p>
          <a:p>
            <a:r>
              <a:rPr lang="en-US" altLang="zh-HK" dirty="0"/>
              <a:t>Start the client</a:t>
            </a:r>
          </a:p>
          <a:p>
            <a:pPr lvl="1"/>
            <a:r>
              <a:rPr lang="en-US" altLang="zh-HK" dirty="0"/>
              <a:t>Input a name to start the client</a:t>
            </a:r>
          </a:p>
          <a:p>
            <a:pPr lvl="1"/>
            <a:r>
              <a:rPr lang="en-US" altLang="zh-HK" dirty="0"/>
              <a:t>Try to send out a message</a:t>
            </a:r>
          </a:p>
          <a:p>
            <a:pPr lvl="1"/>
            <a:r>
              <a:rPr lang="en-US" altLang="zh-HK" dirty="0"/>
              <a:t>Message must be send to server, check the console of the server for the message received</a:t>
            </a:r>
          </a:p>
          <a:p>
            <a:pPr lvl="1"/>
            <a:r>
              <a:rPr lang="en-US" altLang="zh-HK" dirty="0"/>
              <a:t>Close/kill all the client and server</a:t>
            </a:r>
          </a:p>
          <a:p>
            <a:pPr lvl="1"/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436298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Prepare topic sender (</a:t>
            </a:r>
            <a:r>
              <a:rPr lang="en-US" altLang="zh-HK" dirty="0" err="1"/>
              <a:t>MessageProducer</a:t>
            </a:r>
            <a:r>
              <a:rPr lang="en-US" altLang="zh-HK" dirty="0"/>
              <a:t>)</a:t>
            </a:r>
            <a:endParaRPr lang="zh-HK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82270" y="1343951"/>
            <a:ext cx="7058343" cy="11695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void start() throws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JMSException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//... Note the following line (already in code)    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MessageProducer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topicSender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jmsHelper.createTopicSender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//...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HK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2740" y="1343951"/>
            <a:ext cx="181620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K" dirty="0"/>
              <a:t>ChatServer.java</a:t>
            </a:r>
            <a:endParaRPr lang="zh-HK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2740" y="3454032"/>
            <a:ext cx="7058343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MessageProducer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createTopicSender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throws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JMSException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try {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createSession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createProducer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(topic);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catch (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JMSException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System.err.println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("Failed sending to queue: " + e);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throw e;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	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HK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2740" y="3080387"/>
            <a:ext cx="175528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K" dirty="0"/>
              <a:t>JMSHelper.java</a:t>
            </a:r>
            <a:endParaRPr lang="zh-HK" alt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578765" y="2041236"/>
            <a:ext cx="1634835" cy="1394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93522" y="6134608"/>
            <a:ext cx="4288536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dirty="0"/>
              <a:t>To send message to a topic, a </a:t>
            </a:r>
            <a:r>
              <a:rPr lang="en-US" altLang="zh-HK" dirty="0" err="1"/>
              <a:t>MessageProducer</a:t>
            </a:r>
            <a:r>
              <a:rPr lang="en-US" altLang="zh-HK" dirty="0"/>
              <a:t> object is needed 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46889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JMS setup for this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JMS provider: </a:t>
            </a:r>
            <a:r>
              <a:rPr lang="en-US" b="1" dirty="0" err="1"/>
              <a:t>GlassFish</a:t>
            </a:r>
            <a:r>
              <a:rPr lang="en-US" b="1" dirty="0"/>
              <a:t> 4</a:t>
            </a:r>
          </a:p>
          <a:p>
            <a:pPr lvl="1"/>
            <a:r>
              <a:rPr lang="en-US" altLang="zh-HK" dirty="0">
                <a:hlinkClick r:id="rId3"/>
              </a:rPr>
              <a:t>https://glassfish.java.net/download.html</a:t>
            </a:r>
            <a:r>
              <a:rPr lang="en-US" altLang="zh-HK" dirty="0"/>
              <a:t>  (Download Full Platform)</a:t>
            </a:r>
          </a:p>
          <a:p>
            <a:pPr lvl="1"/>
            <a:r>
              <a:rPr lang="en-US" altLang="zh-HK" b="1" dirty="0" err="1"/>
              <a:t>GlassFish</a:t>
            </a:r>
            <a:r>
              <a:rPr lang="en-US" altLang="zh-HK" dirty="0"/>
              <a:t> is available in lab under </a:t>
            </a:r>
            <a:r>
              <a:rPr lang="en-US" altLang="zh-HK" b="1" dirty="0">
                <a:latin typeface="Courier New" panose="02070309020205020404" pitchFamily="49" charset="0"/>
                <a:cs typeface="Courier New" panose="02070309020205020404" pitchFamily="49" charset="0"/>
              </a:rPr>
              <a:t>C:\Program Files\glassfish-4.0 </a:t>
            </a:r>
            <a:r>
              <a:rPr lang="en-US" altLang="zh-HK" dirty="0"/>
              <a:t>folder</a:t>
            </a:r>
            <a:endParaRPr lang="zh-HK" altLang="en-US" dirty="0"/>
          </a:p>
          <a:p>
            <a:endParaRPr lang="en-US" dirty="0"/>
          </a:p>
          <a:p>
            <a:r>
              <a:rPr lang="en-US" dirty="0"/>
              <a:t>Connection factory: </a:t>
            </a:r>
            <a:r>
              <a:rPr lang="en-US" b="1" dirty="0" err="1"/>
              <a:t>jms</a:t>
            </a:r>
            <a:r>
              <a:rPr lang="en-US" b="1" dirty="0"/>
              <a:t>/</a:t>
            </a:r>
            <a:r>
              <a:rPr lang="en-US" altLang="zh-TW" b="1" dirty="0" err="1"/>
              <a:t>TestConnectionFactory</a:t>
            </a:r>
            <a:endParaRPr lang="en-US" b="1" dirty="0"/>
          </a:p>
          <a:p>
            <a:r>
              <a:rPr lang="en-US" dirty="0"/>
              <a:t>Destination </a:t>
            </a:r>
            <a:r>
              <a:rPr lang="en-US" altLang="zh-TW" dirty="0"/>
              <a:t>(Queue)</a:t>
            </a:r>
            <a:r>
              <a:rPr lang="en-US" dirty="0"/>
              <a:t>: </a:t>
            </a:r>
            <a:r>
              <a:rPr lang="en-US" b="1" dirty="0" err="1"/>
              <a:t>jms</a:t>
            </a:r>
            <a:r>
              <a:rPr lang="en-US" b="1" dirty="0"/>
              <a:t>/</a:t>
            </a:r>
            <a:r>
              <a:rPr lang="en-US" b="1" dirty="0" err="1"/>
              <a:t>TestQueue</a:t>
            </a:r>
            <a:endParaRPr lang="en-US" dirty="0"/>
          </a:p>
          <a:p>
            <a:r>
              <a:rPr lang="en-US" dirty="0"/>
              <a:t>Destination (Topic): </a:t>
            </a:r>
            <a:r>
              <a:rPr lang="en-US" b="1" dirty="0" err="1"/>
              <a:t>jms</a:t>
            </a:r>
            <a:r>
              <a:rPr lang="en-US" b="1" dirty="0"/>
              <a:t>/</a:t>
            </a:r>
            <a:r>
              <a:rPr lang="en-US" altLang="zh-TW" b="1" dirty="0" err="1"/>
              <a:t>Test</a:t>
            </a:r>
            <a:r>
              <a:rPr lang="en-US" b="1" dirty="0" err="1"/>
              <a:t>Topic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6442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30994" y="1815006"/>
            <a:ext cx="181620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K" dirty="0"/>
              <a:t>ChatServer.java</a:t>
            </a:r>
            <a:endParaRPr lang="zh-HK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Send message to topic</a:t>
            </a:r>
            <a:endParaRPr lang="zh-HK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0994" y="3582848"/>
            <a:ext cx="10817385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broadcastMessage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MessageProducer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topicSender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Message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jmsMessage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JMSException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try {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topicSender.send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jmsMessage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catch(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JMSException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System.err.println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("Failed to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boardcast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message "+e);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throw e;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HK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0524" y="1815006"/>
            <a:ext cx="5876930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while(true) {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Message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jmsMessage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receiveMessage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queueReader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broadcastMessage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topicSender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jmsMessage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980873" y="2483974"/>
            <a:ext cx="675854" cy="1192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0994" y="3204647"/>
            <a:ext cx="181620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K" dirty="0"/>
              <a:t>ChatServer.java</a:t>
            </a:r>
            <a:endParaRPr lang="zh-HK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93522" y="6134608"/>
            <a:ext cx="4288536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dirty="0"/>
              <a:t>Server will relay the message received to the topic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975563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Prepare topic reader (</a:t>
            </a:r>
            <a:r>
              <a:rPr lang="en-US" altLang="zh-HK" dirty="0" err="1"/>
              <a:t>MessageConsumer</a:t>
            </a:r>
            <a:r>
              <a:rPr lang="en-US" altLang="zh-HK" dirty="0"/>
              <a:t>)</a:t>
            </a:r>
            <a:endParaRPr lang="zh-HK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82270" y="1343951"/>
            <a:ext cx="5984331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throws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JMSException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//...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topicReceiver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jmsHelper.createTopicReader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(name);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2740" y="1343951"/>
            <a:ext cx="181620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K" dirty="0"/>
              <a:t>ChatServer.java</a:t>
            </a:r>
            <a:endParaRPr lang="zh-HK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2740" y="3454032"/>
            <a:ext cx="7058343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MessageConsumer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createTopicReader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throws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JMSException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try {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createSession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createConsumer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(topic);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catch (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JMSException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System.err.println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("Failed reading from queue: " + e);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throw e;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	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HK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2740" y="3080387"/>
            <a:ext cx="175528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K" dirty="0"/>
              <a:t>JMSHelper.java</a:t>
            </a:r>
            <a:endParaRPr lang="zh-HK" alt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578765" y="2041236"/>
            <a:ext cx="1634835" cy="1394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35085" y="6019153"/>
            <a:ext cx="4288536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dirty="0"/>
              <a:t>To receive message from topic, a </a:t>
            </a:r>
            <a:r>
              <a:rPr lang="en-US" altLang="zh-HK" dirty="0" err="1"/>
              <a:t>MessageConsumer</a:t>
            </a:r>
            <a:r>
              <a:rPr lang="en-US" altLang="zh-HK" dirty="0"/>
              <a:t> object is needed </a:t>
            </a:r>
            <a:endParaRPr lang="zh-HK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84103" y="3854141"/>
            <a:ext cx="428853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dirty="0"/>
              <a:t>No need to be durable in our case</a:t>
            </a:r>
            <a:endParaRPr lang="zh-HK" alt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093527" y="4038807"/>
            <a:ext cx="258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471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Prepare topic reader (</a:t>
            </a:r>
            <a:r>
              <a:rPr lang="en-US" altLang="zh-HK" dirty="0" err="1"/>
              <a:t>MessageConsumer</a:t>
            </a:r>
            <a:r>
              <a:rPr lang="en-US" altLang="zh-HK" dirty="0"/>
              <a:t>)</a:t>
            </a:r>
            <a:endParaRPr lang="zh-HK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2740" y="1755136"/>
            <a:ext cx="5984331" cy="11695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throws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JMSException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//...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topicReceiver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jmsHelper.createTopicReader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(name);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topicReceiver.setMessageListener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(this);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2740" y="1343951"/>
            <a:ext cx="181620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K" dirty="0"/>
              <a:t>ChatServer.java</a:t>
            </a:r>
            <a:endParaRPr lang="zh-HK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38995" y="4033300"/>
            <a:ext cx="9528571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onMessage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(Message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jmsMessage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try {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ChatMessage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chatMessage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ChatMessage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)((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ObjectMessage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jmsMessage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getObject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messageArea.append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chatMessage.toString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()+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System.lineSeparator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messageArea.invalidate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catch (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JMSException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System.err.println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("Failed to receive message");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HK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65397" y="2664138"/>
            <a:ext cx="125803" cy="559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80633" y="3223844"/>
            <a:ext cx="57695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ChatClient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MessageListener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zh-HK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682836" y="3550387"/>
            <a:ext cx="1108365" cy="4829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93522" y="6134608"/>
            <a:ext cx="4288536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dirty="0"/>
              <a:t>Client register a message listener to handle incoming message from topic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673612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Checkpoint 3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Start the server</a:t>
            </a:r>
          </a:p>
          <a:p>
            <a:r>
              <a:rPr lang="en-US" altLang="zh-HK" dirty="0"/>
              <a:t>Start the client</a:t>
            </a:r>
          </a:p>
          <a:p>
            <a:pPr lvl="1"/>
            <a:r>
              <a:rPr lang="en-US" altLang="zh-HK" dirty="0"/>
              <a:t>Input a name to start the client</a:t>
            </a:r>
          </a:p>
          <a:p>
            <a:pPr lvl="1"/>
            <a:r>
              <a:rPr lang="en-US" altLang="zh-HK" dirty="0"/>
              <a:t>Try to send out a message</a:t>
            </a:r>
          </a:p>
          <a:p>
            <a:pPr lvl="1"/>
            <a:r>
              <a:rPr lang="en-US" altLang="zh-HK" dirty="0"/>
              <a:t>Message must be send to server, server will relay the message back to the client</a:t>
            </a:r>
          </a:p>
          <a:p>
            <a:r>
              <a:rPr lang="en-US" altLang="zh-HK" dirty="0"/>
              <a:t>Start another client</a:t>
            </a:r>
          </a:p>
          <a:p>
            <a:pPr lvl="1"/>
            <a:r>
              <a:rPr lang="en-US" altLang="zh-HK" dirty="0"/>
              <a:t>Input another name to start the client</a:t>
            </a:r>
          </a:p>
          <a:p>
            <a:pPr lvl="1"/>
            <a:r>
              <a:rPr lang="en-US" altLang="zh-HK" dirty="0"/>
              <a:t>Try to send some messages</a:t>
            </a:r>
          </a:p>
          <a:p>
            <a:pPr lvl="1"/>
            <a:r>
              <a:rPr lang="en-US" altLang="zh-HK" dirty="0"/>
              <a:t>Message must be send to server, server will relay the message back to all clients</a:t>
            </a:r>
          </a:p>
          <a:p>
            <a:r>
              <a:rPr lang="en-US" altLang="zh-HK" dirty="0"/>
              <a:t>Close/kill all the client and server</a:t>
            </a:r>
          </a:p>
          <a:p>
            <a:pPr lvl="1"/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1210040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Private message</a:t>
            </a:r>
            <a:endParaRPr lang="zh-HK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083" y="1440011"/>
            <a:ext cx="8646919" cy="4832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ChatMessage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Serializable {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static final long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-1675867563027817666L;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String from;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String to;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String message;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ChatMessage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from, String message) {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this(from, null, message);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ChatMessage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from, String to, String message) {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this.from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from;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this.to = to;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this.message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message;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String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if(to == null) {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from+": "+message;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 else {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from+": (private message to "+to+") "+message;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89958" y="376610"/>
            <a:ext cx="4288536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dirty="0"/>
              <a:t>The </a:t>
            </a:r>
            <a:r>
              <a:rPr lang="en-US" altLang="zh-HK" dirty="0" err="1"/>
              <a:t>ChatMessage</a:t>
            </a:r>
            <a:r>
              <a:rPr lang="en-US" altLang="zh-HK" dirty="0"/>
              <a:t> object support private message</a:t>
            </a:r>
          </a:p>
          <a:p>
            <a:r>
              <a:rPr lang="en-US" altLang="zh-HK" dirty="0"/>
              <a:t>The “to” field is used to specify the receiver</a:t>
            </a:r>
            <a:endParaRPr lang="zh-HK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89958" y="3856057"/>
            <a:ext cx="4288536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dirty="0"/>
              <a:t>To use this we change how the client works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496505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83" y="1440011"/>
            <a:ext cx="7165744" cy="3754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ChatMessage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getChatMessage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message =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messageBox.getText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().trim();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colonPos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message.indexOf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(":");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colonPos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0) {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 target =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message.substring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(0,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colonPos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).trim();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newMessage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message.substring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(colonPos+1).trim();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if(!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target.isEmpty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&amp;&amp; !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newMessage.isEmpty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new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ChatMessage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(name, target,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newMessage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altLang="zh-H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if(!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message.isEmpty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new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ChatMessage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(name, message);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null;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Change in client</a:t>
            </a:r>
            <a:endParaRPr lang="zh-HK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38977" y="1343951"/>
            <a:ext cx="4288536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dirty="0"/>
              <a:t>Add this to allow user to type a name followed by a “:” to send private message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657632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JMS Selector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Client can check the “to” field in the message to see if the message is for them, but that is a waste of resources</a:t>
            </a:r>
          </a:p>
          <a:p>
            <a:r>
              <a:rPr lang="en-US" altLang="zh-HK" dirty="0"/>
              <a:t>We can actually set up the </a:t>
            </a:r>
            <a:r>
              <a:rPr lang="en-US" altLang="zh-HK" dirty="0" err="1"/>
              <a:t>MessageConsumer</a:t>
            </a:r>
            <a:r>
              <a:rPr lang="en-US" altLang="zh-HK" dirty="0"/>
              <a:t> (topic receiver) to filter the message to read</a:t>
            </a:r>
          </a:p>
          <a:p>
            <a:r>
              <a:rPr lang="en-US" altLang="zh-HK" dirty="0"/>
              <a:t>Filter can be applied on the header of message</a:t>
            </a:r>
          </a:p>
          <a:p>
            <a:r>
              <a:rPr lang="en-US" altLang="zh-HK" dirty="0"/>
              <a:t>Two steps:</a:t>
            </a:r>
          </a:p>
          <a:p>
            <a:pPr lvl="1"/>
            <a:r>
              <a:rPr lang="en-US" altLang="zh-HK" dirty="0"/>
              <a:t>Add header to message</a:t>
            </a:r>
          </a:p>
          <a:p>
            <a:pPr lvl="1"/>
            <a:r>
              <a:rPr lang="en-US" altLang="zh-HK" dirty="0"/>
              <a:t>Specify JMS Selector when creating </a:t>
            </a:r>
            <a:r>
              <a:rPr lang="en-US" altLang="zh-HK" dirty="0" err="1"/>
              <a:t>MessageConsumer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064021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Adding header to message</a:t>
            </a:r>
            <a:endParaRPr lang="zh-HK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5142" y="1865380"/>
            <a:ext cx="9528571" cy="3754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start() throws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JMSException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MessageConsumer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queueReader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jmsHelper.createQueueReader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MessageProducer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topicSender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jmsHelper.createTopicSender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while(true) {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Message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jmsMessage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receiveMessage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queueReader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ChatMessage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chatMessage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ChatMessage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)((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ObjectMessage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jmsMessage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getObject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if(chatMessage.to != null &amp;&amp; !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chatMessage.to.isEmpty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jmsMessage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jmsHelper.createMessage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chatMessage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jmsMessage.setStringProperty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privateMessageTo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chatMessage.to);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jmsMessage.setStringProperty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privateMessageFrom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chatMessage.from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broadcastMessage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topicSender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jmsMessage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HK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142" y="1491735"/>
            <a:ext cx="181620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K" dirty="0"/>
              <a:t>ChatServer.java</a:t>
            </a:r>
            <a:endParaRPr lang="zh-HK" alt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756935" y="4042775"/>
            <a:ext cx="1290688" cy="731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47623" y="4544421"/>
            <a:ext cx="375645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dirty="0"/>
              <a:t>Received messages are read-only,</a:t>
            </a:r>
          </a:p>
          <a:p>
            <a:r>
              <a:rPr lang="en-US" altLang="zh-HK" dirty="0"/>
              <a:t>We need to create a new message</a:t>
            </a:r>
            <a:endParaRPr lang="zh-HK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75192" y="5324744"/>
            <a:ext cx="4288536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dirty="0"/>
              <a:t>Adding two properties in message header</a:t>
            </a:r>
            <a:endParaRPr lang="zh-HK" alt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197601" y="4544421"/>
            <a:ext cx="249381" cy="7803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15441" y="3673443"/>
            <a:ext cx="375645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dirty="0"/>
              <a:t>Check if it is a private message</a:t>
            </a:r>
            <a:endParaRPr lang="zh-HK" altLang="en-US" dirty="0"/>
          </a:p>
        </p:txBody>
      </p:sp>
      <p:cxnSp>
        <p:nvCxnSpPr>
          <p:cNvPr id="20" name="Straight Arrow Connector 19"/>
          <p:cNvCxnSpPr>
            <a:stCxn id="18" idx="1"/>
          </p:cNvCxnSpPr>
          <p:nvPr/>
        </p:nvCxnSpPr>
        <p:spPr>
          <a:xfrm flipH="1" flipV="1">
            <a:off x="7333673" y="3742817"/>
            <a:ext cx="881768" cy="115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860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Specifying JMS Selector</a:t>
            </a:r>
            <a:endParaRPr lang="zh-HK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5142" y="1865380"/>
            <a:ext cx="10280378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MessageConsumer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createTopicReader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JMSException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try {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name =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name.replace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("'", "''");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 selector = "(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privateMessageFrom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NULL AND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privateMessageTo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NULL) OR "+</a:t>
            </a:r>
          </a:p>
          <a:p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"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privateMessageTo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'"+name+"' OR </a:t>
            </a:r>
            <a:r>
              <a:rPr lang="en-US" altLang="zh-H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privateMessageFrom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'"+name+"'";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createSession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createConsumer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(topic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selector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 catch (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JMSException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System.err.println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("Failed reading from queue: " + e);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throw e;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	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142" y="1491735"/>
            <a:ext cx="175528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K" dirty="0"/>
              <a:t>JMSHelper.java</a:t>
            </a:r>
            <a:endParaRPr lang="zh-HK" alt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641883" y="3137468"/>
            <a:ext cx="1425001" cy="1322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52051" y="4451768"/>
            <a:ext cx="192454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dirty="0"/>
              <a:t>Specify selector</a:t>
            </a:r>
            <a:endParaRPr lang="zh-HK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46982" y="4976404"/>
            <a:ext cx="428853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dirty="0"/>
              <a:t>Add parameter</a:t>
            </a:r>
            <a:endParaRPr lang="zh-HK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17550" y="1013477"/>
            <a:ext cx="182448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dirty="0"/>
              <a:t>Add parameter</a:t>
            </a:r>
            <a:endParaRPr lang="zh-HK" altLang="en-US" dirty="0"/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5809674" y="1198143"/>
            <a:ext cx="807876" cy="695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50909" y="3060187"/>
            <a:ext cx="4230254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dirty="0"/>
              <a:t>Selector is like the where clause of a SQL query</a:t>
            </a:r>
          </a:p>
          <a:p>
            <a:r>
              <a:rPr lang="en-US" altLang="zh-HK" dirty="0"/>
              <a:t>Here we select public message, and private message send to/from the user</a:t>
            </a:r>
            <a:endParaRPr lang="zh-HK" alt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7234919" y="2921193"/>
            <a:ext cx="589748" cy="608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5142" y="4849022"/>
            <a:ext cx="5984331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throws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JMSException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//...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topicReceiver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jmsHelper.createTopicReader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H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H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topicReceiver.setMessageListener</a:t>
            </a:r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(this);</a:t>
            </a:r>
          </a:p>
          <a:p>
            <a:r>
              <a:rPr lang="en-US" altLang="zh-H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5142" y="4475377"/>
            <a:ext cx="180530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K" dirty="0"/>
              <a:t>ChatClient.java</a:t>
            </a:r>
            <a:endParaRPr lang="zh-HK" alt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091380" y="5324745"/>
            <a:ext cx="341747" cy="109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938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Checkpoint 4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Start the server</a:t>
            </a:r>
          </a:p>
          <a:p>
            <a:r>
              <a:rPr lang="en-US" altLang="zh-HK" dirty="0"/>
              <a:t>Start three clients</a:t>
            </a:r>
          </a:p>
          <a:p>
            <a:pPr lvl="1"/>
            <a:r>
              <a:rPr lang="en-US" altLang="zh-HK" dirty="0"/>
              <a:t>Input two different names to each client, say, “a”, “b” and “c”</a:t>
            </a:r>
          </a:p>
          <a:p>
            <a:pPr lvl="1"/>
            <a:r>
              <a:rPr lang="en-US" altLang="zh-HK" dirty="0"/>
              <a:t>In a’s client, send message “</a:t>
            </a:r>
            <a:r>
              <a:rPr lang="en-US" altLang="zh-HK" dirty="0" err="1"/>
              <a:t>b:hi</a:t>
            </a:r>
            <a:r>
              <a:rPr lang="en-US" altLang="zh-HK" dirty="0"/>
              <a:t>!”</a:t>
            </a:r>
          </a:p>
          <a:p>
            <a:pPr lvl="1"/>
            <a:r>
              <a:rPr lang="en-US" altLang="zh-HK" dirty="0"/>
              <a:t>Check that the private message appears in a and b only</a:t>
            </a:r>
          </a:p>
          <a:p>
            <a:r>
              <a:rPr lang="en-US" altLang="zh-HK" dirty="0"/>
              <a:t>Close/kill all the client and server</a:t>
            </a:r>
          </a:p>
          <a:p>
            <a:pPr lvl="1"/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331975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Starting </a:t>
            </a:r>
            <a:r>
              <a:rPr lang="en-US" altLang="zh-HK" dirty="0" err="1"/>
              <a:t>GlassFish</a:t>
            </a:r>
            <a:r>
              <a:rPr lang="en-US" altLang="zh-HK" dirty="0"/>
              <a:t> server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Server can be started using command line utilities</a:t>
            </a:r>
          </a:p>
          <a:p>
            <a:r>
              <a:rPr lang="en-US" altLang="zh-HK" dirty="0"/>
              <a:t>Command-line utilities: </a:t>
            </a:r>
            <a:r>
              <a:rPr lang="en-US" altLang="zh-H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asadmin</a:t>
            </a:r>
            <a:endParaRPr lang="en-US" altLang="zh-H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HK" dirty="0"/>
              <a:t>In a command console, execute “</a:t>
            </a:r>
            <a:r>
              <a:rPr lang="en-US" altLang="zh-H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asadmin</a:t>
            </a:r>
            <a:r>
              <a:rPr lang="en-US" altLang="zh-HK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start-domain</a:t>
            </a:r>
            <a:r>
              <a:rPr lang="en-US" altLang="zh-HK" dirty="0"/>
              <a:t>” to start a domain</a:t>
            </a:r>
          </a:p>
          <a:p>
            <a:pPr lvl="1"/>
            <a:endParaRPr lang="en-US" altLang="zh-HK" dirty="0"/>
          </a:p>
          <a:p>
            <a:pPr lvl="1"/>
            <a:endParaRPr lang="en-US" altLang="zh-HK" dirty="0"/>
          </a:p>
          <a:p>
            <a:pPr lvl="1"/>
            <a:endParaRPr lang="en-US" altLang="zh-HK" dirty="0"/>
          </a:p>
          <a:p>
            <a:pPr lvl="1"/>
            <a:endParaRPr lang="en-US" altLang="zh-HK" dirty="0"/>
          </a:p>
          <a:p>
            <a:pPr lvl="1"/>
            <a:endParaRPr lang="en-US" altLang="zh-HK" dirty="0"/>
          </a:p>
          <a:p>
            <a:pPr lvl="1"/>
            <a:endParaRPr lang="en-US" altLang="zh-HK" dirty="0"/>
          </a:p>
          <a:p>
            <a:endParaRPr lang="en-US" altLang="zh-HK" dirty="0"/>
          </a:p>
          <a:p>
            <a:pPr lvl="1"/>
            <a:endParaRPr lang="zh-HK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53348"/>
          <a:stretch/>
        </p:blipFill>
        <p:spPr>
          <a:xfrm>
            <a:off x="1751455" y="2754179"/>
            <a:ext cx="6448425" cy="1968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90139" y="5249337"/>
            <a:ext cx="630974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K" b="1" dirty="0"/>
              <a:t>Admin console </a:t>
            </a:r>
            <a:r>
              <a:rPr lang="en-US" altLang="zh-HK" dirty="0"/>
              <a:t>will be accessible after a </a:t>
            </a:r>
            <a:r>
              <a:rPr lang="en-US" altLang="zh-HK" b="1" dirty="0"/>
              <a:t>domain</a:t>
            </a:r>
            <a:r>
              <a:rPr lang="en-US" altLang="zh-HK" dirty="0"/>
              <a:t> is started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90139" y="5704298"/>
            <a:ext cx="409759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K" dirty="0"/>
              <a:t>Admin console: http://localhost:4848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6673255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Running on remote machines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Suppose we would like to run the chat client in another machine. There are two ways to achieve that</a:t>
            </a:r>
          </a:p>
          <a:p>
            <a:pPr>
              <a:buFont typeface="+mj-lt"/>
              <a:buAutoNum type="arabicPeriod"/>
            </a:pPr>
            <a:endParaRPr lang="en-US" altLang="zh-HK" dirty="0"/>
          </a:p>
          <a:p>
            <a:pPr>
              <a:buFont typeface="+mj-lt"/>
              <a:buAutoNum type="arabicPeriod"/>
            </a:pPr>
            <a:r>
              <a:rPr lang="en-US" altLang="zh-HK" dirty="0"/>
              <a:t>Every remote JMS client install glassfish, setup the </a:t>
            </a:r>
            <a:r>
              <a:rPr lang="en-US" altLang="zh-HK" b="1" dirty="0" err="1"/>
              <a:t>AddressList</a:t>
            </a:r>
            <a:r>
              <a:rPr lang="en-US" altLang="zh-HK" dirty="0"/>
              <a:t> property in connection factory to the major server</a:t>
            </a:r>
          </a:p>
          <a:p>
            <a:pPr lvl="1"/>
            <a:r>
              <a:rPr lang="en-US" altLang="zh-HK" dirty="0"/>
              <a:t>Read the lecturer notes about this method</a:t>
            </a:r>
          </a:p>
          <a:p>
            <a:pPr>
              <a:buFont typeface="+mj-lt"/>
              <a:buAutoNum type="arabicPeriod"/>
            </a:pPr>
            <a:r>
              <a:rPr lang="en-US" altLang="zh-HK" dirty="0"/>
              <a:t>Every remote JMS client runs in </a:t>
            </a:r>
            <a:r>
              <a:rPr lang="en-US" altLang="zh-HK" b="1" dirty="0"/>
              <a:t>standalone</a:t>
            </a:r>
            <a:r>
              <a:rPr lang="en-US" altLang="zh-HK" dirty="0"/>
              <a:t> mode</a:t>
            </a:r>
          </a:p>
          <a:p>
            <a:pPr lvl="1"/>
            <a:r>
              <a:rPr lang="en-US" altLang="zh-HK" dirty="0"/>
              <a:t>Read the following slides</a:t>
            </a:r>
          </a:p>
          <a:p>
            <a:pPr lvl="1"/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808193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Glassfish setup: host address</a:t>
            </a:r>
            <a:endParaRPr lang="zh-HK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9132"/>
          <a:stretch/>
        </p:blipFill>
        <p:spPr>
          <a:xfrm>
            <a:off x="2425700" y="1343951"/>
            <a:ext cx="7391400" cy="45677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28434" y="5001611"/>
            <a:ext cx="1557866" cy="2540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Rectangle 8"/>
          <p:cNvSpPr/>
          <p:nvPr/>
        </p:nvSpPr>
        <p:spPr>
          <a:xfrm>
            <a:off x="6519334" y="3183301"/>
            <a:ext cx="1557866" cy="2540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23002" y="3310301"/>
            <a:ext cx="195919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K" dirty="0"/>
              <a:t>Modify to 0.0.0.0</a:t>
            </a:r>
            <a:endParaRPr lang="zh-HK" alt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8647469" y="1470950"/>
            <a:ext cx="572731" cy="256249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12" name="Curved Connector 11"/>
          <p:cNvCxnSpPr>
            <a:stCxn id="7" idx="3"/>
            <a:endCxn id="9" idx="1"/>
          </p:cNvCxnSpPr>
          <p:nvPr/>
        </p:nvCxnSpPr>
        <p:spPr>
          <a:xfrm flipV="1">
            <a:off x="4686300" y="3310301"/>
            <a:ext cx="1833034" cy="181831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9" idx="3"/>
            <a:endCxn id="10" idx="1"/>
          </p:cNvCxnSpPr>
          <p:nvPr/>
        </p:nvCxnSpPr>
        <p:spPr>
          <a:xfrm flipV="1">
            <a:off x="8077200" y="1599075"/>
            <a:ext cx="570269" cy="171122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02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Glassfish setup: </a:t>
            </a:r>
            <a:r>
              <a:rPr lang="en-US" altLang="zh-HK" dirty="0" err="1"/>
              <a:t>imqAdressList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By default the address “</a:t>
            </a:r>
            <a:r>
              <a:rPr lang="en-US" altLang="zh-HK" b="1" dirty="0"/>
              <a:t>localhost</a:t>
            </a:r>
            <a:r>
              <a:rPr lang="en-US" altLang="zh-HK" dirty="0"/>
              <a:t>” is registered to JNDI</a:t>
            </a:r>
          </a:p>
          <a:p>
            <a:r>
              <a:rPr lang="en-US" altLang="zh-HK" dirty="0"/>
              <a:t>Clients on other machine will not be able to connect to JMS provider even when the JNDI on the remote machine is accessed</a:t>
            </a:r>
          </a:p>
          <a:p>
            <a:pPr lvl="1"/>
            <a:r>
              <a:rPr lang="en-US" altLang="zh-HK" dirty="0"/>
              <a:t>The property </a:t>
            </a:r>
            <a:r>
              <a:rPr lang="en-US" altLang="zh-HK" b="1" dirty="0" err="1"/>
              <a:t>imqAddressList</a:t>
            </a:r>
            <a:r>
              <a:rPr lang="en-US" altLang="zh-HK" dirty="0"/>
              <a:t> can be used to override this setting</a:t>
            </a:r>
            <a:endParaRPr lang="zh-HK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62017" b="47550"/>
          <a:stretch/>
        </p:blipFill>
        <p:spPr>
          <a:xfrm>
            <a:off x="1215187" y="3231337"/>
            <a:ext cx="2434834" cy="28126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7724" y="3807174"/>
            <a:ext cx="5781675" cy="12763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45733" y="4383672"/>
            <a:ext cx="1804287" cy="289928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936420" y="5166355"/>
            <a:ext cx="441659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K" dirty="0"/>
              <a:t>Modify to the </a:t>
            </a:r>
            <a:r>
              <a:rPr lang="en-US" altLang="zh-HK" dirty="0" err="1"/>
              <a:t>ip</a:t>
            </a:r>
            <a:r>
              <a:rPr lang="en-US" altLang="zh-HK" dirty="0"/>
              <a:t> address of your machine</a:t>
            </a:r>
            <a:endParaRPr lang="zh-HK" alt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7242773" y="4653481"/>
            <a:ext cx="1222218" cy="117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11" name="Straight Arrow Connector 10"/>
          <p:cNvCxnSpPr>
            <a:stCxn id="7" idx="0"/>
          </p:cNvCxnSpPr>
          <p:nvPr/>
        </p:nvCxnSpPr>
        <p:spPr>
          <a:xfrm flipH="1" flipV="1">
            <a:off x="8139065" y="4771176"/>
            <a:ext cx="5652" cy="395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47369" y="4600086"/>
            <a:ext cx="9156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9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172.16……….</a:t>
            </a:r>
            <a:endParaRPr lang="zh-HK" altLang="en-US" sz="9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8830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Running the program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Prepare a folder with the following content:</a:t>
            </a:r>
          </a:p>
          <a:p>
            <a:pPr lvl="1"/>
            <a:r>
              <a:rPr lang="en-US" altLang="zh-HK" dirty="0"/>
              <a:t>the class file</a:t>
            </a:r>
          </a:p>
          <a:p>
            <a:pPr lvl="1"/>
            <a:r>
              <a:rPr lang="en-US" altLang="zh-HK" dirty="0"/>
              <a:t>a modules folder from </a:t>
            </a:r>
            <a:r>
              <a:rPr lang="en-US" altLang="zh-HK" b="1" i="1" dirty="0"/>
              <a:t>&lt;glassfish folder</a:t>
            </a:r>
            <a:r>
              <a:rPr lang="en-US" altLang="zh-HK" b="1" dirty="0"/>
              <a:t>&gt;/glassfish/modules</a:t>
            </a:r>
            <a:endParaRPr lang="en-US" altLang="zh-HK" dirty="0"/>
          </a:p>
          <a:p>
            <a:pPr lvl="1"/>
            <a:r>
              <a:rPr lang="en-US" altLang="zh-HK" dirty="0"/>
              <a:t>a lib folder, with </a:t>
            </a:r>
            <a:r>
              <a:rPr lang="en-US" altLang="zh-HK" b="1" dirty="0"/>
              <a:t>gf-client.jar</a:t>
            </a:r>
            <a:r>
              <a:rPr lang="en-US" altLang="zh-HK" dirty="0"/>
              <a:t> inside (copy from </a:t>
            </a:r>
            <a:r>
              <a:rPr lang="en-US" altLang="zh-HK" b="1" i="1" dirty="0"/>
              <a:t>&lt;glassfish folder&gt;</a:t>
            </a:r>
            <a:r>
              <a:rPr lang="en-US" altLang="zh-HK" b="1" dirty="0"/>
              <a:t>/glassfish/lib</a:t>
            </a:r>
            <a:r>
              <a:rPr lang="en-US" altLang="zh-HK" dirty="0"/>
              <a:t>)</a:t>
            </a:r>
          </a:p>
          <a:p>
            <a:pPr lvl="1"/>
            <a:r>
              <a:rPr lang="en-US" altLang="zh-HK" dirty="0"/>
              <a:t>Also in the lib folder, </a:t>
            </a:r>
            <a:r>
              <a:rPr lang="en-US" altLang="zh-HK" b="1" dirty="0"/>
              <a:t>imqjmsra.jar</a:t>
            </a:r>
            <a:r>
              <a:rPr lang="en-US" altLang="zh-HK" dirty="0"/>
              <a:t> (copy from </a:t>
            </a:r>
            <a:r>
              <a:rPr lang="en-US" altLang="zh-HK" b="1" i="1" dirty="0"/>
              <a:t>&lt;glassfish folder&gt;</a:t>
            </a:r>
            <a:r>
              <a:rPr lang="en-US" altLang="zh-HK" b="1" dirty="0"/>
              <a:t>/glassfish/lib /install/applications/</a:t>
            </a:r>
            <a:r>
              <a:rPr lang="en-US" altLang="zh-HK" b="1" dirty="0" err="1"/>
              <a:t>jmsra</a:t>
            </a:r>
            <a:r>
              <a:rPr lang="en-US" altLang="zh-HK" dirty="0"/>
              <a:t>)</a:t>
            </a:r>
          </a:p>
          <a:p>
            <a:r>
              <a:rPr lang="en-US" altLang="zh-HK" dirty="0"/>
              <a:t>Copy the folder to another machine, execute the program with this command:</a:t>
            </a:r>
          </a:p>
          <a:p>
            <a:pPr lvl="1"/>
            <a:r>
              <a:rPr lang="en-US" altLang="zh-HK" b="1" dirty="0">
                <a:cs typeface="Courier New" panose="02070309020205020404" pitchFamily="49" charset="0"/>
              </a:rPr>
              <a:t>java –</a:t>
            </a:r>
            <a:r>
              <a:rPr lang="en-US" altLang="zh-HK" b="1" dirty="0" err="1">
                <a:cs typeface="Courier New" panose="02070309020205020404" pitchFamily="49" charset="0"/>
              </a:rPr>
              <a:t>cp</a:t>
            </a:r>
            <a:r>
              <a:rPr lang="en-US" altLang="zh-HK" b="1" dirty="0">
                <a:cs typeface="Courier New" panose="02070309020205020404" pitchFamily="49" charset="0"/>
              </a:rPr>
              <a:t> .;lib/</a:t>
            </a:r>
            <a:r>
              <a:rPr lang="en-US" altLang="zh-HK" b="1" dirty="0" err="1">
                <a:cs typeface="Courier New" panose="02070309020205020404" pitchFamily="49" charset="0"/>
              </a:rPr>
              <a:t>gf-client.jar;lib</a:t>
            </a:r>
            <a:r>
              <a:rPr lang="en-US" altLang="zh-HK" b="1" dirty="0">
                <a:cs typeface="Courier New" panose="02070309020205020404" pitchFamily="49" charset="0"/>
              </a:rPr>
              <a:t>/imqjmsra.jar </a:t>
            </a:r>
            <a:r>
              <a:rPr lang="en-US" altLang="zh-HK" b="1" dirty="0" err="1">
                <a:cs typeface="Courier New" panose="02070309020205020404" pitchFamily="49" charset="0"/>
              </a:rPr>
              <a:t>ChatClient</a:t>
            </a:r>
            <a:r>
              <a:rPr lang="en-US" altLang="zh-HK" b="1" dirty="0">
                <a:cs typeface="Courier New" panose="02070309020205020404" pitchFamily="49" charset="0"/>
              </a:rPr>
              <a:t> </a:t>
            </a:r>
            <a:r>
              <a:rPr lang="en-US" altLang="zh-HK" b="1" i="1" dirty="0">
                <a:cs typeface="Courier New" panose="02070309020205020404" pitchFamily="49" charset="0"/>
              </a:rPr>
              <a:t>&lt;</a:t>
            </a:r>
            <a:r>
              <a:rPr lang="en-US" altLang="zh-HK" b="1" i="1" dirty="0" err="1">
                <a:cs typeface="Courier New" panose="02070309020205020404" pitchFamily="49" charset="0"/>
              </a:rPr>
              <a:t>ip</a:t>
            </a:r>
            <a:r>
              <a:rPr lang="en-US" altLang="zh-HK" b="1" i="1" dirty="0">
                <a:cs typeface="Courier New" panose="02070309020205020404" pitchFamily="49" charset="0"/>
              </a:rPr>
              <a:t> address&gt;</a:t>
            </a:r>
          </a:p>
          <a:p>
            <a:endParaRPr lang="zh-HK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43725" y="4620983"/>
            <a:ext cx="298992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K" dirty="0"/>
              <a:t>Use “:” on Linux/Mac/Unix</a:t>
            </a:r>
            <a:endParaRPr lang="zh-HK" altLang="en-US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454849" y="4222466"/>
            <a:ext cx="0" cy="39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38685" y="5507081"/>
            <a:ext cx="499367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K" dirty="0"/>
              <a:t>The program need port 3700 and 7676 to work</a:t>
            </a:r>
            <a:endParaRPr lang="zh-HK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489238" y="420228"/>
            <a:ext cx="556952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dirty="0"/>
              <a:t>To do this in lab, you can just copy these files from the glassfish folder installed in the other machine</a:t>
            </a:r>
            <a:endParaRPr lang="zh-HK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132360" y="4209560"/>
            <a:ext cx="269058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dirty="0"/>
              <a:t>IP of your server</a:t>
            </a:r>
            <a:endParaRPr lang="zh-HK" altLang="en-US" b="1" dirty="0"/>
          </a:p>
        </p:txBody>
      </p:sp>
      <p:cxnSp>
        <p:nvCxnSpPr>
          <p:cNvPr id="5" name="Straight Arrow Connector 4"/>
          <p:cNvCxnSpPr>
            <a:stCxn id="8" idx="1"/>
          </p:cNvCxnSpPr>
          <p:nvPr/>
        </p:nvCxnSpPr>
        <p:spPr>
          <a:xfrm flipH="1" flipV="1">
            <a:off x="7915564" y="4222466"/>
            <a:ext cx="216796" cy="171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365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Submission</a:t>
            </a:r>
            <a:endParaRPr lang="zh-HK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All code/script you have modified and screen shots </a:t>
            </a:r>
            <a:r>
              <a:rPr lang="en-US" altLang="zh-CN"/>
              <a:t>of steps </a:t>
            </a:r>
            <a:r>
              <a:rPr lang="en-US" altLang="zh-CN" dirty="0"/>
              <a:t>on how to run </a:t>
            </a:r>
            <a:r>
              <a:rPr lang="en-US" altLang="zh-CN"/>
              <a:t>your program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44367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924" y="1986879"/>
            <a:ext cx="4772025" cy="23717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Connection Factory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Visit </a:t>
            </a:r>
            <a:r>
              <a:rPr lang="en-US" altLang="zh-HK" dirty="0">
                <a:hlinkClick r:id="rId4"/>
              </a:rPr>
              <a:t>http://localhost:4848</a:t>
            </a:r>
            <a:endParaRPr lang="en-US" altLang="zh-HK" dirty="0"/>
          </a:p>
          <a:p>
            <a:endParaRPr lang="zh-HK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t="12422" r="20591" b="24057"/>
          <a:stretch/>
        </p:blipFill>
        <p:spPr>
          <a:xfrm>
            <a:off x="139700" y="1343951"/>
            <a:ext cx="5589588" cy="5130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7334" y="5651500"/>
            <a:ext cx="1494366" cy="2921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Rectangle 6"/>
          <p:cNvSpPr/>
          <p:nvPr/>
        </p:nvSpPr>
        <p:spPr>
          <a:xfrm>
            <a:off x="7459134" y="3287051"/>
            <a:ext cx="1926166" cy="522949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Rectangle 8"/>
          <p:cNvSpPr/>
          <p:nvPr/>
        </p:nvSpPr>
        <p:spPr>
          <a:xfrm>
            <a:off x="9875136" y="2182615"/>
            <a:ext cx="571501" cy="2413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Rectangle 9"/>
          <p:cNvSpPr/>
          <p:nvPr/>
        </p:nvSpPr>
        <p:spPr>
          <a:xfrm>
            <a:off x="3263899" y="3909351"/>
            <a:ext cx="571501" cy="2413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12" name="Curved Connector 11"/>
          <p:cNvCxnSpPr>
            <a:stCxn id="6" idx="3"/>
            <a:endCxn id="10" idx="1"/>
          </p:cNvCxnSpPr>
          <p:nvPr/>
        </p:nvCxnSpPr>
        <p:spPr>
          <a:xfrm flipV="1">
            <a:off x="2171700" y="4030001"/>
            <a:ext cx="1092199" cy="176754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10" idx="3"/>
            <a:endCxn id="7" idx="1"/>
          </p:cNvCxnSpPr>
          <p:nvPr/>
        </p:nvCxnSpPr>
        <p:spPr>
          <a:xfrm flipV="1">
            <a:off x="3835400" y="3548526"/>
            <a:ext cx="3623734" cy="48147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7" idx="3"/>
            <a:endCxn id="9" idx="1"/>
          </p:cNvCxnSpPr>
          <p:nvPr/>
        </p:nvCxnSpPr>
        <p:spPr>
          <a:xfrm flipV="1">
            <a:off x="9385300" y="2303265"/>
            <a:ext cx="489836" cy="12452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96552" y="4034081"/>
            <a:ext cx="3981603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K" dirty="0"/>
              <a:t>Name: </a:t>
            </a:r>
            <a:r>
              <a:rPr lang="en-US" altLang="zh-HK" b="1" dirty="0" err="1"/>
              <a:t>jms</a:t>
            </a:r>
            <a:r>
              <a:rPr lang="en-US" altLang="zh-HK" b="1" dirty="0"/>
              <a:t>/</a:t>
            </a:r>
            <a:r>
              <a:rPr lang="en-US" altLang="zh-HK" b="1" dirty="0" err="1"/>
              <a:t>TestConnectionFactory</a:t>
            </a:r>
            <a:endParaRPr lang="en-US" altLang="zh-HK" b="1" dirty="0"/>
          </a:p>
          <a:p>
            <a:r>
              <a:rPr lang="en-US" altLang="zh-HK" dirty="0"/>
              <a:t>Type: </a:t>
            </a:r>
            <a:r>
              <a:rPr lang="en-US" altLang="zh-HK" b="1" dirty="0" err="1"/>
              <a:t>javax.jms.ConnectionFactory</a:t>
            </a:r>
            <a:endParaRPr lang="zh-HK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410335" y="765276"/>
            <a:ext cx="409759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K" dirty="0"/>
              <a:t>Admin console: http://localhost:4848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00701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413" y="1358438"/>
            <a:ext cx="4505325" cy="2657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Destinations</a:t>
            </a:r>
            <a:endParaRPr lang="zh-HK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2208212"/>
            <a:ext cx="5038725" cy="36099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59934" y="5486400"/>
            <a:ext cx="1557866" cy="2540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Rectangle 7"/>
          <p:cNvSpPr/>
          <p:nvPr/>
        </p:nvSpPr>
        <p:spPr>
          <a:xfrm>
            <a:off x="7916333" y="2623676"/>
            <a:ext cx="1992669" cy="1264819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Rectangle 8"/>
          <p:cNvSpPr/>
          <p:nvPr/>
        </p:nvSpPr>
        <p:spPr>
          <a:xfrm>
            <a:off x="9337502" y="1522081"/>
            <a:ext cx="571501" cy="2413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Rectangle 9"/>
          <p:cNvSpPr/>
          <p:nvPr/>
        </p:nvSpPr>
        <p:spPr>
          <a:xfrm>
            <a:off x="3023923" y="3543300"/>
            <a:ext cx="571501" cy="2413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11" name="Curved Connector 10"/>
          <p:cNvCxnSpPr>
            <a:stCxn id="7" idx="3"/>
            <a:endCxn id="10" idx="1"/>
          </p:cNvCxnSpPr>
          <p:nvPr/>
        </p:nvCxnSpPr>
        <p:spPr>
          <a:xfrm flipV="1">
            <a:off x="2717800" y="3663950"/>
            <a:ext cx="306123" cy="194945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10" idx="3"/>
            <a:endCxn id="8" idx="1"/>
          </p:cNvCxnSpPr>
          <p:nvPr/>
        </p:nvCxnSpPr>
        <p:spPr>
          <a:xfrm flipV="1">
            <a:off x="3595424" y="3256086"/>
            <a:ext cx="4320909" cy="40786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8" idx="3"/>
            <a:endCxn id="9" idx="1"/>
          </p:cNvCxnSpPr>
          <p:nvPr/>
        </p:nvCxnSpPr>
        <p:spPr>
          <a:xfrm flipH="1" flipV="1">
            <a:off x="9337502" y="1642731"/>
            <a:ext cx="571500" cy="1613355"/>
          </a:xfrm>
          <a:prstGeom prst="curvedConnector5">
            <a:avLst>
              <a:gd name="adj1" fmla="val -40000"/>
              <a:gd name="adj2" fmla="val 65860"/>
              <a:gd name="adj3" fmla="val 14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86502" y="4116381"/>
            <a:ext cx="3073342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K" dirty="0"/>
              <a:t>JNDI Name: </a:t>
            </a:r>
            <a:r>
              <a:rPr lang="en-US" altLang="zh-HK" b="1" dirty="0" err="1"/>
              <a:t>jms</a:t>
            </a:r>
            <a:r>
              <a:rPr lang="en-US" altLang="zh-HK" b="1" dirty="0"/>
              <a:t>/</a:t>
            </a:r>
            <a:r>
              <a:rPr lang="en-US" altLang="zh-HK" b="1" dirty="0" err="1"/>
              <a:t>TestQueue</a:t>
            </a:r>
            <a:endParaRPr lang="en-US" altLang="zh-HK" b="1" dirty="0"/>
          </a:p>
          <a:p>
            <a:r>
              <a:rPr lang="en-US" altLang="zh-HK" b="1" dirty="0"/>
              <a:t>Physical name: </a:t>
            </a:r>
            <a:r>
              <a:rPr lang="en-US" altLang="zh-HK" b="1" dirty="0" err="1"/>
              <a:t>TestQueue</a:t>
            </a:r>
            <a:endParaRPr lang="en-US" altLang="zh-HK" b="1" dirty="0"/>
          </a:p>
          <a:p>
            <a:r>
              <a:rPr lang="en-US" altLang="zh-HK" dirty="0"/>
              <a:t>Type: </a:t>
            </a:r>
            <a:r>
              <a:rPr lang="en-US" altLang="zh-HK" b="1" dirty="0" err="1"/>
              <a:t>javax.jms.Queue</a:t>
            </a:r>
            <a:endParaRPr lang="zh-HK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586502" y="5140179"/>
            <a:ext cx="2934586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K" dirty="0"/>
              <a:t>JNDI Name: </a:t>
            </a:r>
            <a:r>
              <a:rPr lang="en-US" altLang="zh-HK" b="1" dirty="0" err="1"/>
              <a:t>jms</a:t>
            </a:r>
            <a:r>
              <a:rPr lang="en-US" altLang="zh-HK" b="1" dirty="0"/>
              <a:t>/</a:t>
            </a:r>
            <a:r>
              <a:rPr lang="en-US" altLang="zh-HK" b="1" dirty="0" err="1"/>
              <a:t>TestTopic</a:t>
            </a:r>
            <a:endParaRPr lang="en-US" altLang="zh-HK" b="1" dirty="0"/>
          </a:p>
          <a:p>
            <a:r>
              <a:rPr lang="en-US" altLang="zh-HK" b="1" dirty="0"/>
              <a:t>Physical name: </a:t>
            </a:r>
            <a:r>
              <a:rPr lang="en-US" altLang="zh-HK" b="1" dirty="0" err="1"/>
              <a:t>Test</a:t>
            </a:r>
            <a:r>
              <a:rPr lang="en-US" altLang="zh-TW" b="1" dirty="0" err="1"/>
              <a:t>Topic</a:t>
            </a:r>
            <a:endParaRPr lang="en-US" altLang="zh-HK" b="1" dirty="0"/>
          </a:p>
          <a:p>
            <a:r>
              <a:rPr lang="en-US" altLang="zh-HK" dirty="0"/>
              <a:t>Type: </a:t>
            </a:r>
            <a:r>
              <a:rPr lang="en-US" altLang="zh-HK" b="1" dirty="0" err="1"/>
              <a:t>javax.jms.Topic</a:t>
            </a:r>
            <a:endParaRPr lang="zh-HK" altLang="en-US" b="1" dirty="0"/>
          </a:p>
        </p:txBody>
      </p:sp>
      <p:sp>
        <p:nvSpPr>
          <p:cNvPr id="3" name="Right Arrow 2"/>
          <p:cNvSpPr/>
          <p:nvPr/>
        </p:nvSpPr>
        <p:spPr>
          <a:xfrm>
            <a:off x="6455664" y="5366512"/>
            <a:ext cx="926503" cy="493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400" dirty="0"/>
              <a:t>NEW!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9777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/>
              <a:t>Setting up Eclipse execution environment</a:t>
            </a:r>
            <a:endParaRPr lang="zh-HK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4186" t="1868" r="74009" b="70115"/>
          <a:stretch/>
        </p:blipFill>
        <p:spPr>
          <a:xfrm>
            <a:off x="353488" y="1453108"/>
            <a:ext cx="2158898" cy="30955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b="43358"/>
          <a:stretch/>
        </p:blipFill>
        <p:spPr>
          <a:xfrm>
            <a:off x="6936108" y="1436109"/>
            <a:ext cx="4442460" cy="21192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3489" y="4230812"/>
            <a:ext cx="2300812" cy="317893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919987" y="1660195"/>
            <a:ext cx="359746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K" dirty="0"/>
              <a:t>Change to JDK installation folder</a:t>
            </a:r>
            <a:endParaRPr lang="zh-HK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b="40698"/>
          <a:stretch/>
        </p:blipFill>
        <p:spPr>
          <a:xfrm>
            <a:off x="2787057" y="3117419"/>
            <a:ext cx="5433060" cy="29146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58589" y="5500813"/>
            <a:ext cx="853011" cy="176087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Rectangle 9"/>
          <p:cNvSpPr/>
          <p:nvPr/>
        </p:nvSpPr>
        <p:spPr>
          <a:xfrm>
            <a:off x="4341289" y="4372620"/>
            <a:ext cx="256111" cy="176086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" name="Rectangle 10"/>
          <p:cNvSpPr/>
          <p:nvPr/>
        </p:nvSpPr>
        <p:spPr>
          <a:xfrm>
            <a:off x="7382476" y="4344510"/>
            <a:ext cx="761441" cy="31639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" name="Rectangle 11"/>
          <p:cNvSpPr/>
          <p:nvPr/>
        </p:nvSpPr>
        <p:spPr>
          <a:xfrm>
            <a:off x="7978674" y="2236651"/>
            <a:ext cx="2587726" cy="290649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14" name="Curved Connector 13"/>
          <p:cNvCxnSpPr>
            <a:stCxn id="6" idx="3"/>
            <a:endCxn id="9" idx="1"/>
          </p:cNvCxnSpPr>
          <p:nvPr/>
        </p:nvCxnSpPr>
        <p:spPr>
          <a:xfrm>
            <a:off x="2654301" y="4389759"/>
            <a:ext cx="404288" cy="119909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9" idx="3"/>
            <a:endCxn id="10" idx="1"/>
          </p:cNvCxnSpPr>
          <p:nvPr/>
        </p:nvCxnSpPr>
        <p:spPr>
          <a:xfrm flipV="1">
            <a:off x="3911600" y="4460663"/>
            <a:ext cx="429689" cy="112819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0" idx="2"/>
            <a:endCxn id="11" idx="1"/>
          </p:cNvCxnSpPr>
          <p:nvPr/>
        </p:nvCxnSpPr>
        <p:spPr>
          <a:xfrm rot="5400000" flipH="1" flipV="1">
            <a:off x="5902909" y="3069140"/>
            <a:ext cx="46001" cy="2913131"/>
          </a:xfrm>
          <a:prstGeom prst="curvedConnector4">
            <a:avLst>
              <a:gd name="adj1" fmla="val -496946"/>
              <a:gd name="adj2" fmla="val 5219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1" idx="3"/>
            <a:endCxn id="12" idx="1"/>
          </p:cNvCxnSpPr>
          <p:nvPr/>
        </p:nvCxnSpPr>
        <p:spPr>
          <a:xfrm flipH="1" flipV="1">
            <a:off x="7978674" y="2381976"/>
            <a:ext cx="165243" cy="2120729"/>
          </a:xfrm>
          <a:prstGeom prst="curvedConnector5">
            <a:avLst>
              <a:gd name="adj1" fmla="val -138342"/>
              <a:gd name="adj2" fmla="val 50303"/>
              <a:gd name="adj3" fmla="val 23834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56445" y="1531675"/>
            <a:ext cx="3619463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dirty="0"/>
              <a:t>It is advised to use the JRE in JDK installation instead of the default JRE installation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79639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Set up project in Eclipse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Create a new project for this tutorial</a:t>
            </a:r>
          </a:p>
          <a:p>
            <a:r>
              <a:rPr lang="en-US" altLang="zh-HK" dirty="0"/>
              <a:t>Add </a:t>
            </a:r>
            <a:r>
              <a:rPr lang="en-US" altLang="zh-HK" b="1" dirty="0"/>
              <a:t>gf-client.jar</a:t>
            </a:r>
            <a:r>
              <a:rPr lang="en-US" altLang="zh-HK" dirty="0"/>
              <a:t> to external library in Eclipse (right-click on project </a:t>
            </a:r>
            <a:r>
              <a:rPr lang="en-US" altLang="zh-HK" dirty="0">
                <a:sym typeface="Wingdings" panose="05000000000000000000" pitchFamily="2" charset="2"/>
              </a:rPr>
              <a:t> properties)</a:t>
            </a:r>
            <a:endParaRPr lang="en-US" altLang="zh-HK" dirty="0"/>
          </a:p>
          <a:p>
            <a:pPr lvl="1"/>
            <a:r>
              <a:rPr lang="en-US" altLang="zh-HK" dirty="0"/>
              <a:t>It can be found in </a:t>
            </a:r>
            <a:r>
              <a:rPr lang="en-US" altLang="zh-HK" b="1" i="1" dirty="0"/>
              <a:t>&lt;</a:t>
            </a:r>
            <a:r>
              <a:rPr lang="en-US" altLang="zh-HK" b="1" i="1" dirty="0" err="1"/>
              <a:t>GlassFish</a:t>
            </a:r>
            <a:r>
              <a:rPr lang="en-US" altLang="zh-HK" b="1" i="1" dirty="0"/>
              <a:t> folder&gt;</a:t>
            </a:r>
            <a:r>
              <a:rPr lang="en-US" altLang="zh-HK" b="1" dirty="0"/>
              <a:t>/glassfish/lib</a:t>
            </a:r>
            <a:r>
              <a:rPr lang="en-US" altLang="zh-HK" dirty="0"/>
              <a:t> </a:t>
            </a:r>
            <a:endParaRPr lang="zh-HK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36794"/>
          <a:stretch/>
        </p:blipFill>
        <p:spPr>
          <a:xfrm>
            <a:off x="1827617" y="2878698"/>
            <a:ext cx="7667625" cy="33473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40351" y="5856696"/>
            <a:ext cx="48421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You can now execute the programs in Eclipse</a:t>
            </a:r>
          </a:p>
        </p:txBody>
      </p:sp>
    </p:spTree>
    <p:extLst>
      <p:ext uri="{BB962C8B-B14F-4D97-AF65-F5344CB8AC3E}">
        <p14:creationId xmlns:p14="http://schemas.microsoft.com/office/powerpoint/2010/main" val="315407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699128" y="1255278"/>
            <a:ext cx="6808206" cy="23932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zh-HK" dirty="0"/>
              <a:t>JMS Client</a:t>
            </a:r>
            <a:endParaRPr lang="zh-HK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JMS overview</a:t>
            </a:r>
            <a:endParaRPr lang="zh-HK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783911" y="2761796"/>
            <a:ext cx="1774479" cy="552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JNDI Directory</a:t>
            </a:r>
            <a:endParaRPr lang="zh-HK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834931" y="1575303"/>
            <a:ext cx="1774479" cy="6518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Connection Object</a:t>
            </a:r>
            <a:endParaRPr lang="zh-HK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7103231" y="1575303"/>
            <a:ext cx="1774479" cy="6518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Session Object</a:t>
            </a:r>
            <a:endParaRPr lang="zh-HK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5980603" y="2743200"/>
            <a:ext cx="1774479" cy="6518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Message Sender</a:t>
            </a:r>
            <a:endParaRPr lang="zh-HK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8386762" y="2716040"/>
            <a:ext cx="1774479" cy="6518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Message Receiver</a:t>
            </a:r>
            <a:endParaRPr lang="zh-HK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2544727" y="5346561"/>
            <a:ext cx="1774479" cy="6518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Connection Factory</a:t>
            </a:r>
            <a:endParaRPr lang="zh-HK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6717185" y="5428040"/>
            <a:ext cx="1774479" cy="6518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Destination (queue/topic)</a:t>
            </a:r>
            <a:endParaRPr lang="zh-HK" alt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17695" y="4028791"/>
            <a:ext cx="1145263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0" idx="1"/>
            <a:endCxn id="4" idx="2"/>
          </p:cNvCxnSpPr>
          <p:nvPr/>
        </p:nvCxnSpPr>
        <p:spPr>
          <a:xfrm rot="10800000">
            <a:off x="1671151" y="3314058"/>
            <a:ext cx="873576" cy="23584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1" idx="1"/>
            <a:endCxn id="4" idx="2"/>
          </p:cNvCxnSpPr>
          <p:nvPr/>
        </p:nvCxnSpPr>
        <p:spPr>
          <a:xfrm rot="10800000">
            <a:off x="1671151" y="3314057"/>
            <a:ext cx="5046034" cy="24399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06248" y="358921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bind</a:t>
            </a:r>
            <a:endParaRPr lang="zh-HK" altLang="en-US" dirty="0"/>
          </a:p>
        </p:txBody>
      </p:sp>
      <p:cxnSp>
        <p:nvCxnSpPr>
          <p:cNvPr id="28" name="Curved Connector 27"/>
          <p:cNvCxnSpPr>
            <a:stCxn id="31" idx="1"/>
            <a:endCxn id="4" idx="0"/>
          </p:cNvCxnSpPr>
          <p:nvPr/>
        </p:nvCxnSpPr>
        <p:spPr>
          <a:xfrm rot="10800000" flipV="1">
            <a:off x="1671152" y="2451912"/>
            <a:ext cx="2027977" cy="3098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50559" y="2179217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Lookup</a:t>
            </a:r>
            <a:endParaRPr lang="zh-HK" altLang="en-US" dirty="0"/>
          </a:p>
        </p:txBody>
      </p:sp>
      <p:cxnSp>
        <p:nvCxnSpPr>
          <p:cNvPr id="39" name="Straight Arrow Connector 38"/>
          <p:cNvCxnSpPr>
            <a:stCxn id="10" idx="0"/>
            <a:endCxn id="5" idx="2"/>
          </p:cNvCxnSpPr>
          <p:nvPr/>
        </p:nvCxnSpPr>
        <p:spPr>
          <a:xfrm flipV="1">
            <a:off x="3431967" y="2227152"/>
            <a:ext cx="1290204" cy="311940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3"/>
            <a:endCxn id="6" idx="1"/>
          </p:cNvCxnSpPr>
          <p:nvPr/>
        </p:nvCxnSpPr>
        <p:spPr>
          <a:xfrm>
            <a:off x="5609410" y="1901228"/>
            <a:ext cx="1493821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" idx="2"/>
            <a:endCxn id="7" idx="0"/>
          </p:cNvCxnSpPr>
          <p:nvPr/>
        </p:nvCxnSpPr>
        <p:spPr>
          <a:xfrm flipH="1">
            <a:off x="6867843" y="2227152"/>
            <a:ext cx="1122628" cy="51604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" idx="2"/>
            <a:endCxn id="9" idx="0"/>
          </p:cNvCxnSpPr>
          <p:nvPr/>
        </p:nvCxnSpPr>
        <p:spPr>
          <a:xfrm>
            <a:off x="7990471" y="2227152"/>
            <a:ext cx="1283531" cy="48888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2"/>
            <a:endCxn id="11" idx="0"/>
          </p:cNvCxnSpPr>
          <p:nvPr/>
        </p:nvCxnSpPr>
        <p:spPr>
          <a:xfrm>
            <a:off x="6867843" y="3395049"/>
            <a:ext cx="736582" cy="2032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0"/>
            <a:endCxn id="9" idx="2"/>
          </p:cNvCxnSpPr>
          <p:nvPr/>
        </p:nvCxnSpPr>
        <p:spPr>
          <a:xfrm flipV="1">
            <a:off x="7604425" y="3367889"/>
            <a:ext cx="1669577" cy="20601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074385" y="4201296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Create</a:t>
            </a:r>
            <a:endParaRPr lang="zh-HK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599226" y="1513789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Create</a:t>
            </a:r>
            <a:endParaRPr lang="zh-HK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598528" y="233579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Create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02141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Tasks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Download the source files from Moodle, which consists of 4 files</a:t>
            </a:r>
          </a:p>
          <a:p>
            <a:pPr lvl="1"/>
            <a:r>
              <a:rPr lang="en-US" altLang="zh-HK" dirty="0"/>
              <a:t>ChatServer.java  - the server of a chat service</a:t>
            </a:r>
          </a:p>
          <a:p>
            <a:pPr lvl="1"/>
            <a:r>
              <a:rPr lang="en-US" altLang="zh-HK" dirty="0"/>
              <a:t>ChatClient.java  - the client GUI of a chat service</a:t>
            </a:r>
          </a:p>
          <a:p>
            <a:pPr lvl="1"/>
            <a:r>
              <a:rPr lang="en-US" altLang="zh-HK" dirty="0"/>
              <a:t>JMSHelper.java - used by server and client to initiate JMS communications</a:t>
            </a:r>
          </a:p>
          <a:p>
            <a:pPr lvl="1"/>
            <a:r>
              <a:rPr lang="en-US" altLang="zh-HK" dirty="0"/>
              <a:t>ChatMessage.java  - the message object used in communication</a:t>
            </a:r>
          </a:p>
          <a:p>
            <a:r>
              <a:rPr lang="en-US" altLang="zh-HK" dirty="0"/>
              <a:t>We will complete the implementation in this tutorial</a:t>
            </a:r>
          </a:p>
          <a:p>
            <a:pPr marL="0" indent="0">
              <a:buNone/>
            </a:pPr>
            <a:endParaRPr lang="zh-HK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941832" y="4224528"/>
            <a:ext cx="184708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Client</a:t>
            </a:r>
            <a:endParaRPr lang="zh-HK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216152" y="5248656"/>
            <a:ext cx="184708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Client</a:t>
            </a:r>
            <a:endParaRPr lang="zh-HK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591056" y="6132908"/>
            <a:ext cx="184708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Client</a:t>
            </a:r>
            <a:endParaRPr lang="zh-HK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10051565" y="4624463"/>
            <a:ext cx="1847088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Server</a:t>
            </a:r>
            <a:endParaRPr lang="zh-HK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6355080" y="4224528"/>
            <a:ext cx="1847088" cy="4023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JMS Queue</a:t>
            </a:r>
            <a:endParaRPr lang="zh-HK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6355080" y="5376672"/>
            <a:ext cx="1847088" cy="4023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JMS Topic</a:t>
            </a:r>
            <a:endParaRPr lang="zh-HK" altLang="en-US" dirty="0"/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2788920" y="4425696"/>
            <a:ext cx="3566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7" idx="1"/>
          </p:cNvCxnSpPr>
          <p:nvPr/>
        </p:nvCxnSpPr>
        <p:spPr>
          <a:xfrm>
            <a:off x="8202168" y="4425696"/>
            <a:ext cx="1849397" cy="3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1"/>
            <a:endCxn id="9" idx="3"/>
          </p:cNvCxnSpPr>
          <p:nvPr/>
        </p:nvCxnSpPr>
        <p:spPr>
          <a:xfrm flipH="1">
            <a:off x="8202168" y="4825631"/>
            <a:ext cx="1849397" cy="75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1"/>
            <a:endCxn id="4" idx="3"/>
          </p:cNvCxnSpPr>
          <p:nvPr/>
        </p:nvCxnSpPr>
        <p:spPr>
          <a:xfrm flipH="1" flipV="1">
            <a:off x="2788920" y="4425696"/>
            <a:ext cx="3566160" cy="115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8" idx="1"/>
          </p:cNvCxnSpPr>
          <p:nvPr/>
        </p:nvCxnSpPr>
        <p:spPr>
          <a:xfrm flipV="1">
            <a:off x="3063240" y="4425696"/>
            <a:ext cx="3291840" cy="1024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8" idx="1"/>
          </p:cNvCxnSpPr>
          <p:nvPr/>
        </p:nvCxnSpPr>
        <p:spPr>
          <a:xfrm flipV="1">
            <a:off x="3438144" y="4425696"/>
            <a:ext cx="2916936" cy="190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1"/>
            <a:endCxn id="5" idx="3"/>
          </p:cNvCxnSpPr>
          <p:nvPr/>
        </p:nvCxnSpPr>
        <p:spPr>
          <a:xfrm flipH="1" flipV="1">
            <a:off x="3063240" y="5449824"/>
            <a:ext cx="3291840" cy="128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1"/>
            <a:endCxn id="6" idx="3"/>
          </p:cNvCxnSpPr>
          <p:nvPr/>
        </p:nvCxnSpPr>
        <p:spPr>
          <a:xfrm flipH="1">
            <a:off x="3438144" y="5577840"/>
            <a:ext cx="2916936" cy="756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30871" y="3964818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Send message</a:t>
            </a:r>
            <a:endParaRPr lang="zh-HK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282857" y="4223537"/>
            <a:ext cx="1920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Receive message</a:t>
            </a:r>
            <a:endParaRPr lang="zh-HK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466666" y="5376672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Broadcast message</a:t>
            </a:r>
            <a:endParaRPr lang="zh-HK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96612" y="5800046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Subscribe topic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7900999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1568</TotalTime>
  <Words>2334</Words>
  <Application>Microsoft Office PowerPoint</Application>
  <PresentationFormat>宽屏</PresentationFormat>
  <Paragraphs>480</Paragraphs>
  <Slides>34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Arial Unicode MS</vt:lpstr>
      <vt:lpstr>方正姚体</vt:lpstr>
      <vt:lpstr>华文新魏</vt:lpstr>
      <vt:lpstr>微軟正黑體</vt:lpstr>
      <vt:lpstr>新細明體</vt:lpstr>
      <vt:lpstr>Arial</vt:lpstr>
      <vt:lpstr>Calibri</vt:lpstr>
      <vt:lpstr>Courier New</vt:lpstr>
      <vt:lpstr>Trebuchet MS</vt:lpstr>
      <vt:lpstr>Wingdings</vt:lpstr>
      <vt:lpstr>Wingdings 3</vt:lpstr>
      <vt:lpstr>Facet</vt:lpstr>
      <vt:lpstr>Tutorial: JMS</vt:lpstr>
      <vt:lpstr>JMS setup for this tutorial</vt:lpstr>
      <vt:lpstr>Starting GlassFish server</vt:lpstr>
      <vt:lpstr>Connection Factory</vt:lpstr>
      <vt:lpstr>Destinations</vt:lpstr>
      <vt:lpstr>Setting up Eclipse execution environment</vt:lpstr>
      <vt:lpstr>Set up project in Eclipse</vt:lpstr>
      <vt:lpstr>JMS overview</vt:lpstr>
      <vt:lpstr>Tasks</vt:lpstr>
      <vt:lpstr>Preparing JMS communication</vt:lpstr>
      <vt:lpstr>Connect to JMS provider</vt:lpstr>
      <vt:lpstr>Checkpoint 1</vt:lpstr>
      <vt:lpstr>Session and message</vt:lpstr>
      <vt:lpstr>Prepare queue sender (MessageProducer)</vt:lpstr>
      <vt:lpstr>Send message to queue</vt:lpstr>
      <vt:lpstr>Prepare queue reader (MessageConsumer)</vt:lpstr>
      <vt:lpstr>Read message from queue</vt:lpstr>
      <vt:lpstr>Checkpoint 2</vt:lpstr>
      <vt:lpstr>Prepare topic sender (MessageProducer)</vt:lpstr>
      <vt:lpstr>Send message to topic</vt:lpstr>
      <vt:lpstr>Prepare topic reader (MessageConsumer)</vt:lpstr>
      <vt:lpstr>Prepare topic reader (MessageConsumer)</vt:lpstr>
      <vt:lpstr>Checkpoint 3</vt:lpstr>
      <vt:lpstr>Private message</vt:lpstr>
      <vt:lpstr>Change in client</vt:lpstr>
      <vt:lpstr>JMS Selector</vt:lpstr>
      <vt:lpstr>Adding header to message</vt:lpstr>
      <vt:lpstr>Specifying JMS Selector</vt:lpstr>
      <vt:lpstr>Checkpoint 4</vt:lpstr>
      <vt:lpstr>Running on remote machines</vt:lpstr>
      <vt:lpstr>Glassfish setup: host address</vt:lpstr>
      <vt:lpstr>Glassfish setup: imqAdressList</vt:lpstr>
      <vt:lpstr>Running the program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1: Java Networking and Threads</dc:title>
  <dc:creator>Kevin Lam</dc:creator>
  <cp:lastModifiedBy>Lenovo's User</cp:lastModifiedBy>
  <cp:revision>862</cp:revision>
  <dcterms:created xsi:type="dcterms:W3CDTF">2015-01-21T10:31:17Z</dcterms:created>
  <dcterms:modified xsi:type="dcterms:W3CDTF">2017-02-19T18:49:40Z</dcterms:modified>
</cp:coreProperties>
</file>