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57" r:id="rId4"/>
    <p:sldId id="258" r:id="rId5"/>
    <p:sldId id="263" r:id="rId6"/>
    <p:sldId id="260" r:id="rId7"/>
    <p:sldId id="262" r:id="rId8"/>
    <p:sldId id="270" r:id="rId9"/>
    <p:sldId id="271" r:id="rId10"/>
    <p:sldId id="272" r:id="rId11"/>
    <p:sldId id="265" r:id="rId12"/>
    <p:sldId id="268" r:id="rId13"/>
    <p:sldId id="266" r:id="rId14"/>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2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C37E0-12D4-4668-B28B-8900BB32FE53}" type="datetimeFigureOut">
              <a:rPr lang="zh-HK" altLang="en-US" smtClean="0"/>
              <a:t>20/1/2016</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53DED-7352-4C6C-AAD8-4A9DD8A4CEC4}" type="slidenum">
              <a:rPr lang="zh-HK" altLang="en-US" smtClean="0"/>
              <a:t>‹#›</a:t>
            </a:fld>
            <a:endParaRPr lang="zh-HK" altLang="en-US"/>
          </a:p>
        </p:txBody>
      </p:sp>
    </p:spTree>
    <p:extLst>
      <p:ext uri="{BB962C8B-B14F-4D97-AF65-F5344CB8AC3E}">
        <p14:creationId xmlns:p14="http://schemas.microsoft.com/office/powerpoint/2010/main" val="361776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10"/>
          </p:nvPr>
        </p:nvSpPr>
        <p:spPr/>
        <p:txBody>
          <a:bodyPr/>
          <a:lstStyle/>
          <a:p>
            <a:fld id="{B6C53DED-7352-4C6C-AAD8-4A9DD8A4CEC4}" type="slidenum">
              <a:rPr lang="zh-HK" altLang="en-US" smtClean="0"/>
              <a:t>4</a:t>
            </a:fld>
            <a:endParaRPr lang="zh-HK" altLang="en-US"/>
          </a:p>
        </p:txBody>
      </p:sp>
    </p:spTree>
    <p:extLst>
      <p:ext uri="{BB962C8B-B14F-4D97-AF65-F5344CB8AC3E}">
        <p14:creationId xmlns:p14="http://schemas.microsoft.com/office/powerpoint/2010/main" val="36566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00838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37374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HK"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5807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419348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HK"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8586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HK"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411578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1676822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14308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HK" smtClean="0"/>
              <a:t>Click to edit Master title style</a:t>
            </a:r>
            <a:endParaRPr lang="en-US" dirty="0"/>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231118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284763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677334" y="1436914"/>
            <a:ext cx="4184035" cy="4604447"/>
          </a:xfrm>
        </p:spPr>
        <p:txBody>
          <a:bodyPr/>
          <a:lstStyle/>
          <a:p>
            <a:pPr lvl="0"/>
            <a:r>
              <a:rPr lang="en-US" altLang="zh-HK" dirty="0" smtClean="0"/>
              <a:t>Click to edit Master text styles</a:t>
            </a:r>
          </a:p>
          <a:p>
            <a:pPr lvl="1"/>
            <a:r>
              <a:rPr lang="en-US" altLang="zh-HK" dirty="0" smtClean="0"/>
              <a:t>Second level</a:t>
            </a:r>
          </a:p>
          <a:p>
            <a:pPr lvl="2"/>
            <a:r>
              <a:rPr lang="en-US" altLang="zh-HK" dirty="0" smtClean="0"/>
              <a:t>Third level</a:t>
            </a:r>
          </a:p>
          <a:p>
            <a:pPr lvl="3"/>
            <a:r>
              <a:rPr lang="en-US" altLang="zh-HK" dirty="0" smtClean="0"/>
              <a:t>Fourth level</a:t>
            </a:r>
          </a:p>
          <a:p>
            <a:pPr lvl="4"/>
            <a:r>
              <a:rPr lang="en-US" altLang="zh-HK" dirty="0" smtClean="0"/>
              <a:t>Fifth level</a:t>
            </a:r>
            <a:endParaRPr lang="en-US" dirty="0"/>
          </a:p>
        </p:txBody>
      </p:sp>
      <p:sp>
        <p:nvSpPr>
          <p:cNvPr id="4" name="Content Placeholder 3"/>
          <p:cNvSpPr>
            <a:spLocks noGrp="1"/>
          </p:cNvSpPr>
          <p:nvPr>
            <p:ph sz="half" idx="2"/>
          </p:nvPr>
        </p:nvSpPr>
        <p:spPr>
          <a:xfrm>
            <a:off x="5089970" y="1436915"/>
            <a:ext cx="4184034" cy="4604448"/>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74069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675745" y="1431680"/>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dirty="0" smtClean="0"/>
              <a:t>Click to edit Master text styles</a:t>
            </a:r>
          </a:p>
        </p:txBody>
      </p:sp>
      <p:sp>
        <p:nvSpPr>
          <p:cNvPr id="4" name="Content Placeholder 3"/>
          <p:cNvSpPr>
            <a:spLocks noGrp="1"/>
          </p:cNvSpPr>
          <p:nvPr>
            <p:ph sz="half" idx="2"/>
          </p:nvPr>
        </p:nvSpPr>
        <p:spPr>
          <a:xfrm>
            <a:off x="675745" y="2095671"/>
            <a:ext cx="4185623" cy="3945691"/>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088383" y="1431680"/>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5088384" y="2095671"/>
            <a:ext cx="4185617" cy="3945691"/>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50510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63747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974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HK"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228904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0422CBE9-3B32-4DA5-A53B-5D396AE1AC34}" type="datetimeFigureOut">
              <a:rPr lang="zh-HK" altLang="en-US" smtClean="0"/>
              <a:t>20/1/2016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13080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4351"/>
          </a:xfrm>
          <a:prstGeom prst="rect">
            <a:avLst/>
          </a:prstGeom>
        </p:spPr>
        <p:txBody>
          <a:bodyPr vert="horz" lIns="91440" tIns="45720" rIns="91440" bIns="45720" rtlCol="0" anchor="t">
            <a:normAutofit/>
          </a:bodyPr>
          <a:lstStyle/>
          <a:p>
            <a:r>
              <a:rPr lang="en-US" altLang="zh-HK" dirty="0" smtClean="0"/>
              <a:t>Click to edit Master title style</a:t>
            </a:r>
            <a:endParaRPr lang="en-US" dirty="0"/>
          </a:p>
        </p:txBody>
      </p:sp>
      <p:sp>
        <p:nvSpPr>
          <p:cNvPr id="3" name="Text Placeholder 2"/>
          <p:cNvSpPr>
            <a:spLocks noGrp="1"/>
          </p:cNvSpPr>
          <p:nvPr>
            <p:ph type="body" idx="1"/>
          </p:nvPr>
        </p:nvSpPr>
        <p:spPr>
          <a:xfrm>
            <a:off x="677334" y="1435497"/>
            <a:ext cx="8596668" cy="4605865"/>
          </a:xfrm>
          <a:prstGeom prst="rect">
            <a:avLst/>
          </a:prstGeom>
        </p:spPr>
        <p:txBody>
          <a:bodyPr vert="horz" lIns="91440" tIns="45720" rIns="91440" bIns="45720" rtlCol="0">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2CBE9-3B32-4DA5-A53B-5D396AE1AC34}" type="datetimeFigureOut">
              <a:rPr lang="zh-HK" altLang="en-US" smtClean="0"/>
              <a:t>20/1/2016</a:t>
            </a:fld>
            <a:endParaRPr lang="zh-HK"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3BBFDB-3614-47E9-8620-06FA90A2A09A}" type="slidenum">
              <a:rPr lang="zh-HK" altLang="en-US" smtClean="0"/>
              <a:t>‹#›</a:t>
            </a:fld>
            <a:endParaRPr lang="zh-HK" altLang="en-US"/>
          </a:p>
        </p:txBody>
      </p:sp>
    </p:spTree>
    <p:extLst>
      <p:ext uri="{BB962C8B-B14F-4D97-AF65-F5344CB8AC3E}">
        <p14:creationId xmlns:p14="http://schemas.microsoft.com/office/powerpoint/2010/main" val="355891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hyperlink" Target="http://www.oracle.com/technetwork/java/javase/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dirty="0" smtClean="0"/>
              <a:t>Tutorial 1</a:t>
            </a:r>
            <a:br>
              <a:rPr lang="en-US" altLang="zh-HK" dirty="0" smtClean="0"/>
            </a:br>
            <a:r>
              <a:rPr lang="en-US" altLang="zh-HK" dirty="0" smtClean="0"/>
              <a:t>Java Networking</a:t>
            </a:r>
            <a:endParaRPr lang="zh-HK" altLang="en-US" dirty="0"/>
          </a:p>
        </p:txBody>
      </p:sp>
      <p:sp>
        <p:nvSpPr>
          <p:cNvPr id="3" name="Subtitle 2"/>
          <p:cNvSpPr>
            <a:spLocks noGrp="1"/>
          </p:cNvSpPr>
          <p:nvPr>
            <p:ph type="subTitle" idx="1"/>
          </p:nvPr>
        </p:nvSpPr>
        <p:spPr/>
        <p:txBody>
          <a:bodyPr>
            <a:normAutofit fontScale="92500" lnSpcReduction="10000"/>
          </a:bodyPr>
          <a:lstStyle/>
          <a:p>
            <a:r>
              <a:rPr lang="en-US" altLang="zh-HK" dirty="0" smtClean="0"/>
              <a:t>CSIS0402/COMP3402 System Architecture and Distributed Computing</a:t>
            </a:r>
          </a:p>
          <a:p>
            <a:endParaRPr lang="en-US" altLang="zh-HK" dirty="0"/>
          </a:p>
          <a:p>
            <a:r>
              <a:rPr lang="en-US" altLang="zh-HK" dirty="0" smtClean="0"/>
              <a:t>Notes adopted from Dr. K.P. Chow, Dr. Ronald H. Y. Chung, and Dr. Heming Cui</a:t>
            </a:r>
            <a:endParaRPr lang="zh-HK" altLang="en-US" dirty="0"/>
          </a:p>
        </p:txBody>
      </p:sp>
    </p:spTree>
    <p:extLst>
      <p:ext uri="{BB962C8B-B14F-4D97-AF65-F5344CB8AC3E}">
        <p14:creationId xmlns:p14="http://schemas.microsoft.com/office/powerpoint/2010/main" val="32444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80"/>
          <p:cNvGrpSpPr>
            <a:grpSpLocks/>
          </p:cNvGrpSpPr>
          <p:nvPr/>
        </p:nvGrpSpPr>
        <p:grpSpPr bwMode="auto">
          <a:xfrm>
            <a:off x="302208" y="1367653"/>
            <a:ext cx="2886075" cy="3119438"/>
            <a:chOff x="720" y="956"/>
            <a:chExt cx="1818" cy="1965"/>
          </a:xfrm>
        </p:grpSpPr>
        <p:sp>
          <p:nvSpPr>
            <p:cNvPr id="16" name="Rectangle 79"/>
            <p:cNvSpPr>
              <a:spLocks noChangeArrowheads="1"/>
            </p:cNvSpPr>
            <p:nvPr/>
          </p:nvSpPr>
          <p:spPr bwMode="auto">
            <a:xfrm>
              <a:off x="720" y="956"/>
              <a:ext cx="1818" cy="1965"/>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7" name="文字方塊 8"/>
            <p:cNvSpPr txBox="1">
              <a:spLocks noChangeArrowheads="1"/>
            </p:cNvSpPr>
            <p:nvPr/>
          </p:nvSpPr>
          <p:spPr bwMode="auto">
            <a:xfrm>
              <a:off x="1092" y="960"/>
              <a:ext cx="960" cy="212"/>
            </a:xfrm>
            <a:prstGeom prst="rect">
              <a:avLst/>
            </a:prstGeom>
            <a:noFill/>
            <a:ln w="9525">
              <a:noFill/>
              <a:miter lim="800000"/>
              <a:headEnd/>
              <a:tailEnd/>
            </a:ln>
          </p:spPr>
          <p:txBody>
            <a:bodyPr>
              <a:spAutoFit/>
            </a:bodyPr>
            <a:lstStyle/>
            <a:p>
              <a:pPr algn="ctr"/>
              <a:r>
                <a:rPr lang="en-US" sz="1600" i="1"/>
                <a:t>Server</a:t>
              </a:r>
            </a:p>
          </p:txBody>
        </p:sp>
        <p:sp>
          <p:nvSpPr>
            <p:cNvPr id="18" name="矩形 35"/>
            <p:cNvSpPr>
              <a:spLocks noChangeArrowheads="1"/>
            </p:cNvSpPr>
            <p:nvPr/>
          </p:nvSpPr>
          <p:spPr bwMode="auto">
            <a:xfrm>
              <a:off x="1008" y="1152"/>
              <a:ext cx="1152" cy="192"/>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Listen to a port</a:t>
              </a:r>
            </a:p>
          </p:txBody>
        </p:sp>
        <p:sp>
          <p:nvSpPr>
            <p:cNvPr id="19" name="矩形 37"/>
            <p:cNvSpPr>
              <a:spLocks noChangeArrowheads="1"/>
            </p:cNvSpPr>
            <p:nvPr/>
          </p:nvSpPr>
          <p:spPr bwMode="auto">
            <a:xfrm>
              <a:off x="948" y="1968"/>
              <a:ext cx="1272" cy="288"/>
            </a:xfrm>
            <a:prstGeom prst="rect">
              <a:avLst/>
            </a:prstGeom>
            <a:solidFill>
              <a:srgbClr val="F8F8F8"/>
            </a:solidFill>
            <a:ln w="12700" algn="ctr">
              <a:solidFill>
                <a:schemeClr val="tx1"/>
              </a:solidFill>
              <a:miter lim="800000"/>
              <a:headEnd/>
              <a:tailEnd/>
            </a:ln>
          </p:spPr>
          <p:txBody>
            <a:bodyPr anchor="ctr"/>
            <a:lstStyle/>
            <a:p>
              <a:pPr algn="ctr"/>
              <a:r>
                <a:rPr lang="en-US" sz="1400" dirty="0">
                  <a:solidFill>
                    <a:srgbClr val="000000"/>
                  </a:solidFill>
                  <a:cs typeface="Times New Roman" pitchFamily="18" charset="0"/>
                </a:rPr>
                <a:t>Create a client handler</a:t>
              </a:r>
              <a:endParaRPr lang="en-US" sz="1400" i="1" baseline="-25000" dirty="0">
                <a:solidFill>
                  <a:srgbClr val="000000"/>
                </a:solidFill>
                <a:cs typeface="Times New Roman" pitchFamily="18" charset="0"/>
              </a:endParaRPr>
            </a:p>
          </p:txBody>
        </p:sp>
        <p:sp>
          <p:nvSpPr>
            <p:cNvPr id="20" name="矩形 35"/>
            <p:cNvSpPr>
              <a:spLocks noChangeArrowheads="1"/>
            </p:cNvSpPr>
            <p:nvPr/>
          </p:nvSpPr>
          <p:spPr bwMode="auto">
            <a:xfrm>
              <a:off x="912" y="1440"/>
              <a:ext cx="1344" cy="384"/>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Accept client connection</a:t>
              </a:r>
            </a:p>
          </p:txBody>
        </p:sp>
        <p:cxnSp>
          <p:nvCxnSpPr>
            <p:cNvPr id="21" name="AutoShape 32"/>
            <p:cNvCxnSpPr>
              <a:cxnSpLocks noChangeShapeType="1"/>
              <a:stCxn id="18" idx="2"/>
              <a:endCxn id="20" idx="0"/>
            </p:cNvCxnSpPr>
            <p:nvPr/>
          </p:nvCxnSpPr>
          <p:spPr bwMode="auto">
            <a:xfrm>
              <a:off x="1584" y="1344"/>
              <a:ext cx="0" cy="9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AutoShape 33"/>
            <p:cNvCxnSpPr>
              <a:cxnSpLocks noChangeShapeType="1"/>
              <a:endCxn id="19" idx="0"/>
            </p:cNvCxnSpPr>
            <p:nvPr/>
          </p:nvCxnSpPr>
          <p:spPr bwMode="auto">
            <a:xfrm>
              <a:off x="1584" y="1824"/>
              <a:ext cx="0" cy="1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3" name="AutoShape 75"/>
            <p:cNvCxnSpPr>
              <a:cxnSpLocks noChangeShapeType="1"/>
            </p:cNvCxnSpPr>
            <p:nvPr/>
          </p:nvCxnSpPr>
          <p:spPr bwMode="auto">
            <a:xfrm rot="10800000">
              <a:off x="912" y="1728"/>
              <a:ext cx="36" cy="456"/>
            </a:xfrm>
            <a:prstGeom prst="bentConnector3">
              <a:avLst>
                <a:gd name="adj1" fmla="val 5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altLang="zh-HK" dirty="0" smtClean="0"/>
              <a:t>Multithreaded client-server application</a:t>
            </a:r>
            <a:endParaRPr lang="zh-HK" altLang="en-US" dirty="0"/>
          </a:p>
        </p:txBody>
      </p:sp>
      <p:grpSp>
        <p:nvGrpSpPr>
          <p:cNvPr id="4" name="Group 85"/>
          <p:cNvGrpSpPr>
            <a:grpSpLocks/>
          </p:cNvGrpSpPr>
          <p:nvPr/>
        </p:nvGrpSpPr>
        <p:grpSpPr bwMode="auto">
          <a:xfrm>
            <a:off x="7671882" y="1342709"/>
            <a:ext cx="2235200" cy="1878013"/>
            <a:chOff x="4062" y="864"/>
            <a:chExt cx="1408" cy="1183"/>
          </a:xfrm>
        </p:grpSpPr>
        <p:sp>
          <p:nvSpPr>
            <p:cNvPr id="5" name="Rectangle 83"/>
            <p:cNvSpPr>
              <a:spLocks noChangeArrowheads="1"/>
            </p:cNvSpPr>
            <p:nvPr/>
          </p:nvSpPr>
          <p:spPr bwMode="auto">
            <a:xfrm>
              <a:off x="4062" y="864"/>
              <a:ext cx="1408" cy="1183"/>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6" name="文字方塊 8"/>
            <p:cNvSpPr txBox="1">
              <a:spLocks noChangeArrowheads="1"/>
            </p:cNvSpPr>
            <p:nvPr/>
          </p:nvSpPr>
          <p:spPr bwMode="auto">
            <a:xfrm>
              <a:off x="4272" y="892"/>
              <a:ext cx="960" cy="212"/>
            </a:xfrm>
            <a:prstGeom prst="rect">
              <a:avLst/>
            </a:prstGeom>
            <a:noFill/>
            <a:ln w="9525">
              <a:noFill/>
              <a:miter lim="800000"/>
              <a:headEnd/>
              <a:tailEnd/>
            </a:ln>
          </p:spPr>
          <p:txBody>
            <a:bodyPr>
              <a:spAutoFit/>
            </a:bodyPr>
            <a:lstStyle/>
            <a:p>
              <a:pPr algn="ctr"/>
              <a:r>
                <a:rPr lang="en-US" sz="1600" i="1" dirty="0" smtClean="0"/>
                <a:t>Client 1</a:t>
              </a:r>
              <a:endParaRPr lang="en-US" sz="1600" i="1" dirty="0"/>
            </a:p>
          </p:txBody>
        </p:sp>
        <p:sp>
          <p:nvSpPr>
            <p:cNvPr id="7" name="矩形 99"/>
            <p:cNvSpPr>
              <a:spLocks noChangeArrowheads="1"/>
            </p:cNvSpPr>
            <p:nvPr/>
          </p:nvSpPr>
          <p:spPr bwMode="auto">
            <a:xfrm>
              <a:off x="4272" y="1104"/>
              <a:ext cx="942" cy="240"/>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Connect to server</a:t>
              </a:r>
              <a:endParaRPr lang="en-US" sz="1400" i="1" baseline="-25000">
                <a:solidFill>
                  <a:srgbClr val="000000"/>
                </a:solidFill>
                <a:cs typeface="Times New Roman" pitchFamily="18" charset="0"/>
              </a:endParaRPr>
            </a:p>
          </p:txBody>
        </p:sp>
        <p:sp>
          <p:nvSpPr>
            <p:cNvPr id="8" name="矩形 99"/>
            <p:cNvSpPr>
              <a:spLocks noChangeArrowheads="1"/>
            </p:cNvSpPr>
            <p:nvPr/>
          </p:nvSpPr>
          <p:spPr bwMode="auto">
            <a:xfrm>
              <a:off x="4254" y="1442"/>
              <a:ext cx="978" cy="254"/>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Create response handler</a:t>
              </a:r>
              <a:endParaRPr lang="en-US" sz="1400" i="1" baseline="-25000" dirty="0">
                <a:solidFill>
                  <a:srgbClr val="000000"/>
                </a:solidFill>
                <a:cs typeface="Times New Roman" pitchFamily="18" charset="0"/>
              </a:endParaRPr>
            </a:p>
          </p:txBody>
        </p:sp>
        <p:cxnSp>
          <p:nvCxnSpPr>
            <p:cNvPr id="9" name="AutoShape 46"/>
            <p:cNvCxnSpPr>
              <a:cxnSpLocks noChangeShapeType="1"/>
              <a:endCxn id="8" idx="0"/>
            </p:cNvCxnSpPr>
            <p:nvPr/>
          </p:nvCxnSpPr>
          <p:spPr bwMode="auto">
            <a:xfrm>
              <a:off x="4743" y="1344"/>
              <a:ext cx="0" cy="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74" name="矩形 99"/>
            <p:cNvSpPr>
              <a:spLocks noChangeArrowheads="1"/>
            </p:cNvSpPr>
            <p:nvPr/>
          </p:nvSpPr>
          <p:spPr bwMode="auto">
            <a:xfrm>
              <a:off x="4254" y="1808"/>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Send request</a:t>
              </a:r>
              <a:endParaRPr lang="en-US" sz="1400" i="1" baseline="-25000" dirty="0">
                <a:solidFill>
                  <a:srgbClr val="000000"/>
                </a:solidFill>
                <a:cs typeface="Times New Roman" pitchFamily="18" charset="0"/>
              </a:endParaRPr>
            </a:p>
          </p:txBody>
        </p:sp>
        <p:cxnSp>
          <p:nvCxnSpPr>
            <p:cNvPr id="75" name="AutoShape 46"/>
            <p:cNvCxnSpPr>
              <a:cxnSpLocks noChangeShapeType="1"/>
              <a:endCxn id="74" idx="0"/>
            </p:cNvCxnSpPr>
            <p:nvPr/>
          </p:nvCxnSpPr>
          <p:spPr bwMode="auto">
            <a:xfrm>
              <a:off x="4743" y="1698"/>
              <a:ext cx="0" cy="1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10" name="Group 84"/>
          <p:cNvGrpSpPr>
            <a:grpSpLocks/>
          </p:cNvGrpSpPr>
          <p:nvPr/>
        </p:nvGrpSpPr>
        <p:grpSpPr bwMode="auto">
          <a:xfrm>
            <a:off x="3037244" y="2493053"/>
            <a:ext cx="2097088" cy="1600785"/>
            <a:chOff x="2724" y="1296"/>
            <a:chExt cx="1321" cy="847"/>
          </a:xfrm>
        </p:grpSpPr>
        <p:sp>
          <p:nvSpPr>
            <p:cNvPr id="11" name="Rectangle 82"/>
            <p:cNvSpPr>
              <a:spLocks noChangeArrowheads="1"/>
            </p:cNvSpPr>
            <p:nvPr/>
          </p:nvSpPr>
          <p:spPr bwMode="auto">
            <a:xfrm>
              <a:off x="2724" y="1296"/>
              <a:ext cx="1321" cy="847"/>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 name="Text Box 53"/>
            <p:cNvSpPr txBox="1">
              <a:spLocks noChangeArrowheads="1"/>
            </p:cNvSpPr>
            <p:nvPr/>
          </p:nvSpPr>
          <p:spPr bwMode="auto">
            <a:xfrm>
              <a:off x="2852" y="1332"/>
              <a:ext cx="1062" cy="179"/>
            </a:xfrm>
            <a:prstGeom prst="rect">
              <a:avLst/>
            </a:prstGeom>
            <a:noFill/>
            <a:ln w="9525">
              <a:noFill/>
              <a:miter lim="800000"/>
              <a:headEnd/>
              <a:tailEnd/>
            </a:ln>
            <a:effectLst/>
          </p:spPr>
          <p:txBody>
            <a:bodyPr wrap="none">
              <a:spAutoFit/>
            </a:bodyPr>
            <a:lstStyle/>
            <a:p>
              <a:r>
                <a:rPr lang="en-US" sz="1600" i="1" dirty="0"/>
                <a:t>Client </a:t>
              </a:r>
              <a:r>
                <a:rPr lang="en-US" sz="1600" i="1" dirty="0" smtClean="0"/>
                <a:t>handler 1</a:t>
              </a:r>
              <a:endParaRPr lang="en-US" sz="1600" i="1" dirty="0"/>
            </a:p>
          </p:txBody>
        </p:sp>
        <p:sp>
          <p:nvSpPr>
            <p:cNvPr id="13" name="矩形 37"/>
            <p:cNvSpPr>
              <a:spLocks noChangeArrowheads="1"/>
            </p:cNvSpPr>
            <p:nvPr/>
          </p:nvSpPr>
          <p:spPr bwMode="auto">
            <a:xfrm>
              <a:off x="2928" y="154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request</a:t>
              </a:r>
              <a:endParaRPr lang="en-US" sz="1400" dirty="0">
                <a:solidFill>
                  <a:srgbClr val="000000"/>
                </a:solidFill>
              </a:endParaRPr>
            </a:p>
          </p:txBody>
        </p:sp>
        <p:sp>
          <p:nvSpPr>
            <p:cNvPr id="70" name="矩形 37"/>
            <p:cNvSpPr>
              <a:spLocks noChangeArrowheads="1"/>
            </p:cNvSpPr>
            <p:nvPr/>
          </p:nvSpPr>
          <p:spPr bwMode="auto">
            <a:xfrm>
              <a:off x="2928" y="1819"/>
              <a:ext cx="912" cy="223"/>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Broadcast message</a:t>
              </a:r>
              <a:endParaRPr lang="en-US" sz="1400" dirty="0">
                <a:solidFill>
                  <a:srgbClr val="000000"/>
                </a:solidFill>
              </a:endParaRPr>
            </a:p>
          </p:txBody>
        </p:sp>
      </p:grpSp>
      <p:cxnSp>
        <p:nvCxnSpPr>
          <p:cNvPr id="14" name="AutoShape 57"/>
          <p:cNvCxnSpPr>
            <a:cxnSpLocks noChangeShapeType="1"/>
            <a:stCxn id="13" idx="3"/>
            <a:endCxn id="74" idx="1"/>
          </p:cNvCxnSpPr>
          <p:nvPr/>
        </p:nvCxnSpPr>
        <p:spPr bwMode="auto">
          <a:xfrm flipV="1">
            <a:off x="4808894" y="2992916"/>
            <a:ext cx="3167789" cy="120985"/>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24" name="AutoShape 76"/>
          <p:cNvCxnSpPr>
            <a:cxnSpLocks noChangeShapeType="1"/>
            <a:stCxn id="7" idx="1"/>
            <a:endCxn id="20" idx="3"/>
          </p:cNvCxnSpPr>
          <p:nvPr/>
        </p:nvCxnSpPr>
        <p:spPr bwMode="auto">
          <a:xfrm rot="10800000" flipV="1">
            <a:off x="2740608" y="1914209"/>
            <a:ext cx="5264650" cy="526594"/>
          </a:xfrm>
          <a:prstGeom prst="bentConnector3">
            <a:avLst>
              <a:gd name="adj1" fmla="val 269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60" name="Curved Connector 59"/>
          <p:cNvCxnSpPr>
            <a:stCxn id="19" idx="3"/>
            <a:endCxn id="11" idx="1"/>
          </p:cNvCxnSpPr>
          <p:nvPr/>
        </p:nvCxnSpPr>
        <p:spPr>
          <a:xfrm>
            <a:off x="2683458" y="3202803"/>
            <a:ext cx="353786" cy="9064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13" idx="2"/>
            <a:endCxn id="70" idx="0"/>
          </p:cNvCxnSpPr>
          <p:nvPr/>
        </p:nvCxnSpPr>
        <p:spPr>
          <a:xfrm>
            <a:off x="4084994" y="3266041"/>
            <a:ext cx="0" cy="2154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5" name="Elbow Connector 84"/>
          <p:cNvCxnSpPr>
            <a:stCxn id="70" idx="1"/>
            <a:endCxn id="13" idx="1"/>
          </p:cNvCxnSpPr>
          <p:nvPr/>
        </p:nvCxnSpPr>
        <p:spPr>
          <a:xfrm rot="10800000">
            <a:off x="3361094" y="3113902"/>
            <a:ext cx="12700" cy="57832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40" name="Group 84"/>
          <p:cNvGrpSpPr>
            <a:grpSpLocks/>
          </p:cNvGrpSpPr>
          <p:nvPr/>
        </p:nvGrpSpPr>
        <p:grpSpPr bwMode="auto">
          <a:xfrm>
            <a:off x="3037244" y="4307166"/>
            <a:ext cx="2097088" cy="1600785"/>
            <a:chOff x="2724" y="1296"/>
            <a:chExt cx="1321" cy="847"/>
          </a:xfrm>
        </p:grpSpPr>
        <p:sp>
          <p:nvSpPr>
            <p:cNvPr id="41" name="Rectangle 82"/>
            <p:cNvSpPr>
              <a:spLocks noChangeArrowheads="1"/>
            </p:cNvSpPr>
            <p:nvPr/>
          </p:nvSpPr>
          <p:spPr bwMode="auto">
            <a:xfrm>
              <a:off x="2724" y="1296"/>
              <a:ext cx="1321" cy="847"/>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42" name="Text Box 53"/>
            <p:cNvSpPr txBox="1">
              <a:spLocks noChangeArrowheads="1"/>
            </p:cNvSpPr>
            <p:nvPr/>
          </p:nvSpPr>
          <p:spPr bwMode="auto">
            <a:xfrm>
              <a:off x="2847" y="1372"/>
              <a:ext cx="1062" cy="179"/>
            </a:xfrm>
            <a:prstGeom prst="rect">
              <a:avLst/>
            </a:prstGeom>
            <a:noFill/>
            <a:ln w="9525">
              <a:noFill/>
              <a:miter lim="800000"/>
              <a:headEnd/>
              <a:tailEnd/>
            </a:ln>
            <a:effectLst/>
          </p:spPr>
          <p:txBody>
            <a:bodyPr wrap="none">
              <a:spAutoFit/>
            </a:bodyPr>
            <a:lstStyle/>
            <a:p>
              <a:r>
                <a:rPr lang="en-US" sz="1600" i="1" dirty="0"/>
                <a:t>Client </a:t>
              </a:r>
              <a:r>
                <a:rPr lang="en-US" sz="1600" i="1" dirty="0" smtClean="0"/>
                <a:t>handler 2</a:t>
              </a:r>
              <a:endParaRPr lang="en-US" sz="1600" i="1" dirty="0"/>
            </a:p>
          </p:txBody>
        </p:sp>
        <p:sp>
          <p:nvSpPr>
            <p:cNvPr id="43"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request</a:t>
              </a:r>
              <a:endParaRPr lang="en-US" sz="1400" dirty="0">
                <a:solidFill>
                  <a:srgbClr val="000000"/>
                </a:solidFill>
              </a:endParaRPr>
            </a:p>
          </p:txBody>
        </p:sp>
        <p:sp>
          <p:nvSpPr>
            <p:cNvPr id="44" name="矩形 37"/>
            <p:cNvSpPr>
              <a:spLocks noChangeArrowheads="1"/>
            </p:cNvSpPr>
            <p:nvPr/>
          </p:nvSpPr>
          <p:spPr bwMode="auto">
            <a:xfrm>
              <a:off x="2928" y="1837"/>
              <a:ext cx="912" cy="240"/>
            </a:xfrm>
            <a:prstGeom prst="rect">
              <a:avLst/>
            </a:prstGeom>
            <a:solidFill>
              <a:srgbClr val="F8F8F8"/>
            </a:solidFill>
            <a:ln w="12700" algn="ctr">
              <a:solidFill>
                <a:schemeClr val="tx1"/>
              </a:solidFill>
              <a:miter lim="800000"/>
              <a:headEnd/>
              <a:tailEnd/>
            </a:ln>
          </p:spPr>
          <p:txBody>
            <a:bodyPr anchor="ctr"/>
            <a:lstStyle/>
            <a:p>
              <a:pPr algn="ctr"/>
              <a:r>
                <a:rPr lang="en-US" altLang="zh-HK" sz="1400" dirty="0" smtClean="0">
                  <a:solidFill>
                    <a:srgbClr val="000000"/>
                  </a:solidFill>
                </a:rPr>
                <a:t>Broadcast message</a:t>
              </a:r>
              <a:endParaRPr lang="en-US" altLang="zh-HK" sz="1400" dirty="0">
                <a:solidFill>
                  <a:srgbClr val="000000"/>
                </a:solidFill>
              </a:endParaRPr>
            </a:p>
          </p:txBody>
        </p:sp>
      </p:grpSp>
      <p:cxnSp>
        <p:nvCxnSpPr>
          <p:cNvPr id="46" name="Curved Connector 45"/>
          <p:cNvCxnSpPr>
            <a:stCxn id="19" idx="3"/>
            <a:endCxn id="41" idx="1"/>
          </p:cNvCxnSpPr>
          <p:nvPr/>
        </p:nvCxnSpPr>
        <p:spPr>
          <a:xfrm>
            <a:off x="2683458" y="3202803"/>
            <a:ext cx="353786" cy="190475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2"/>
            <a:endCxn id="44" idx="0"/>
          </p:cNvCxnSpPr>
          <p:nvPr/>
        </p:nvCxnSpPr>
        <p:spPr>
          <a:xfrm>
            <a:off x="4084994" y="5155752"/>
            <a:ext cx="0" cy="17387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4" name="Elbow Connector 53"/>
          <p:cNvCxnSpPr>
            <a:stCxn id="44" idx="1"/>
            <a:endCxn id="43" idx="1"/>
          </p:cNvCxnSpPr>
          <p:nvPr/>
        </p:nvCxnSpPr>
        <p:spPr>
          <a:xfrm rot="10800000">
            <a:off x="3361094" y="5003613"/>
            <a:ext cx="12700" cy="552809"/>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7" name="Elbow Connector 76"/>
          <p:cNvCxnSpPr>
            <a:stCxn id="74" idx="3"/>
            <a:endCxn id="8" idx="3"/>
          </p:cNvCxnSpPr>
          <p:nvPr/>
        </p:nvCxnSpPr>
        <p:spPr>
          <a:xfrm flipV="1">
            <a:off x="9529258" y="2461897"/>
            <a:ext cx="12700" cy="531019"/>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94" name="Group 85"/>
          <p:cNvGrpSpPr>
            <a:grpSpLocks/>
          </p:cNvGrpSpPr>
          <p:nvPr/>
        </p:nvGrpSpPr>
        <p:grpSpPr bwMode="auto">
          <a:xfrm>
            <a:off x="7953003" y="3367677"/>
            <a:ext cx="2128838" cy="1900238"/>
            <a:chOff x="4129" y="864"/>
            <a:chExt cx="1341" cy="1197"/>
          </a:xfrm>
        </p:grpSpPr>
        <p:sp>
          <p:nvSpPr>
            <p:cNvPr id="95" name="Rectangle 83"/>
            <p:cNvSpPr>
              <a:spLocks noChangeArrowheads="1"/>
            </p:cNvSpPr>
            <p:nvPr/>
          </p:nvSpPr>
          <p:spPr bwMode="auto">
            <a:xfrm>
              <a:off x="4129" y="864"/>
              <a:ext cx="1341" cy="1197"/>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96" name="文字方塊 8"/>
            <p:cNvSpPr txBox="1">
              <a:spLocks noChangeArrowheads="1"/>
            </p:cNvSpPr>
            <p:nvPr/>
          </p:nvSpPr>
          <p:spPr bwMode="auto">
            <a:xfrm>
              <a:off x="4272" y="892"/>
              <a:ext cx="960" cy="212"/>
            </a:xfrm>
            <a:prstGeom prst="rect">
              <a:avLst/>
            </a:prstGeom>
            <a:noFill/>
            <a:ln w="9525">
              <a:noFill/>
              <a:miter lim="800000"/>
              <a:headEnd/>
              <a:tailEnd/>
            </a:ln>
          </p:spPr>
          <p:txBody>
            <a:bodyPr>
              <a:spAutoFit/>
            </a:bodyPr>
            <a:lstStyle/>
            <a:p>
              <a:pPr algn="ctr"/>
              <a:r>
                <a:rPr lang="en-US" sz="1600" i="1" dirty="0" smtClean="0"/>
                <a:t>Client 2</a:t>
              </a:r>
              <a:endParaRPr lang="en-US" sz="1600" i="1" dirty="0"/>
            </a:p>
          </p:txBody>
        </p:sp>
        <p:sp>
          <p:nvSpPr>
            <p:cNvPr id="97" name="矩形 99"/>
            <p:cNvSpPr>
              <a:spLocks noChangeArrowheads="1"/>
            </p:cNvSpPr>
            <p:nvPr/>
          </p:nvSpPr>
          <p:spPr bwMode="auto">
            <a:xfrm>
              <a:off x="4272" y="1104"/>
              <a:ext cx="942" cy="240"/>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Connect to server</a:t>
              </a:r>
              <a:endParaRPr lang="en-US" sz="1400" i="1" baseline="-25000">
                <a:solidFill>
                  <a:srgbClr val="000000"/>
                </a:solidFill>
                <a:cs typeface="Times New Roman" pitchFamily="18" charset="0"/>
              </a:endParaRPr>
            </a:p>
          </p:txBody>
        </p:sp>
        <p:sp>
          <p:nvSpPr>
            <p:cNvPr id="98" name="矩形 99"/>
            <p:cNvSpPr>
              <a:spLocks noChangeArrowheads="1"/>
            </p:cNvSpPr>
            <p:nvPr/>
          </p:nvSpPr>
          <p:spPr bwMode="auto">
            <a:xfrm>
              <a:off x="4254" y="1442"/>
              <a:ext cx="978" cy="254"/>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Create response handler</a:t>
              </a:r>
              <a:endParaRPr lang="en-US" sz="1400" i="1" baseline="-25000" dirty="0">
                <a:solidFill>
                  <a:srgbClr val="000000"/>
                </a:solidFill>
                <a:cs typeface="Times New Roman" pitchFamily="18" charset="0"/>
              </a:endParaRPr>
            </a:p>
          </p:txBody>
        </p:sp>
        <p:cxnSp>
          <p:nvCxnSpPr>
            <p:cNvPr id="99" name="AutoShape 46"/>
            <p:cNvCxnSpPr>
              <a:cxnSpLocks noChangeShapeType="1"/>
              <a:endCxn id="98" idx="0"/>
            </p:cNvCxnSpPr>
            <p:nvPr/>
          </p:nvCxnSpPr>
          <p:spPr bwMode="auto">
            <a:xfrm>
              <a:off x="4743" y="1344"/>
              <a:ext cx="0" cy="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00" name="矩形 99"/>
            <p:cNvSpPr>
              <a:spLocks noChangeArrowheads="1"/>
            </p:cNvSpPr>
            <p:nvPr/>
          </p:nvSpPr>
          <p:spPr bwMode="auto">
            <a:xfrm>
              <a:off x="4254" y="1808"/>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Send request</a:t>
              </a:r>
              <a:endParaRPr lang="en-US" sz="1400" i="1" baseline="-25000" dirty="0">
                <a:solidFill>
                  <a:srgbClr val="000000"/>
                </a:solidFill>
                <a:cs typeface="Times New Roman" pitchFamily="18" charset="0"/>
              </a:endParaRPr>
            </a:p>
          </p:txBody>
        </p:sp>
        <p:cxnSp>
          <p:nvCxnSpPr>
            <p:cNvPr id="101" name="AutoShape 46"/>
            <p:cNvCxnSpPr>
              <a:cxnSpLocks noChangeShapeType="1"/>
              <a:endCxn id="100" idx="0"/>
            </p:cNvCxnSpPr>
            <p:nvPr/>
          </p:nvCxnSpPr>
          <p:spPr bwMode="auto">
            <a:xfrm>
              <a:off x="4743" y="1698"/>
              <a:ext cx="0" cy="1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cxnSp>
        <p:nvCxnSpPr>
          <p:cNvPr id="102" name="Elbow Connector 101"/>
          <p:cNvCxnSpPr>
            <a:stCxn id="100" idx="3"/>
            <a:endCxn id="98" idx="3"/>
          </p:cNvCxnSpPr>
          <p:nvPr/>
        </p:nvCxnSpPr>
        <p:spPr>
          <a:xfrm flipV="1">
            <a:off x="9704016" y="4486865"/>
            <a:ext cx="12700" cy="531019"/>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103" name="Group 84"/>
          <p:cNvGrpSpPr>
            <a:grpSpLocks/>
          </p:cNvGrpSpPr>
          <p:nvPr/>
        </p:nvGrpSpPr>
        <p:grpSpPr bwMode="auto">
          <a:xfrm>
            <a:off x="5990587" y="5057546"/>
            <a:ext cx="2097089" cy="1491168"/>
            <a:chOff x="2724" y="1354"/>
            <a:chExt cx="1321" cy="789"/>
          </a:xfrm>
        </p:grpSpPr>
        <p:sp>
          <p:nvSpPr>
            <p:cNvPr id="104" name="Rectangle 82"/>
            <p:cNvSpPr>
              <a:spLocks noChangeArrowheads="1"/>
            </p:cNvSpPr>
            <p:nvPr/>
          </p:nvSpPr>
          <p:spPr bwMode="auto">
            <a:xfrm>
              <a:off x="2724" y="1354"/>
              <a:ext cx="1321" cy="789"/>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05" name="Text Box 53"/>
            <p:cNvSpPr txBox="1">
              <a:spLocks noChangeArrowheads="1"/>
            </p:cNvSpPr>
            <p:nvPr/>
          </p:nvSpPr>
          <p:spPr bwMode="auto">
            <a:xfrm>
              <a:off x="2852" y="1372"/>
              <a:ext cx="1174" cy="179"/>
            </a:xfrm>
            <a:prstGeom prst="rect">
              <a:avLst/>
            </a:prstGeom>
            <a:noFill/>
            <a:ln w="9525">
              <a:noFill/>
              <a:miter lim="800000"/>
              <a:headEnd/>
              <a:tailEnd/>
            </a:ln>
            <a:effectLst/>
          </p:spPr>
          <p:txBody>
            <a:bodyPr wrap="none">
              <a:spAutoFit/>
            </a:bodyPr>
            <a:lstStyle/>
            <a:p>
              <a:r>
                <a:rPr lang="en-US" sz="1600" i="1" dirty="0" smtClean="0"/>
                <a:t>Response handler</a:t>
              </a:r>
              <a:endParaRPr lang="en-US" sz="1600" i="1" dirty="0"/>
            </a:p>
          </p:txBody>
        </p:sp>
        <p:sp>
          <p:nvSpPr>
            <p:cNvPr id="106"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response</a:t>
              </a:r>
              <a:endParaRPr lang="en-US" sz="1400" dirty="0">
                <a:solidFill>
                  <a:srgbClr val="000000"/>
                </a:solidFill>
              </a:endParaRPr>
            </a:p>
          </p:txBody>
        </p:sp>
        <p:sp>
          <p:nvSpPr>
            <p:cNvPr id="107" name="矩形 37"/>
            <p:cNvSpPr>
              <a:spLocks noChangeArrowheads="1"/>
            </p:cNvSpPr>
            <p:nvPr/>
          </p:nvSpPr>
          <p:spPr bwMode="auto">
            <a:xfrm>
              <a:off x="2928" y="1859"/>
              <a:ext cx="912" cy="223"/>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Handle response</a:t>
              </a:r>
              <a:endParaRPr lang="en-US" sz="1400" dirty="0">
                <a:solidFill>
                  <a:srgbClr val="000000"/>
                </a:solidFill>
              </a:endParaRPr>
            </a:p>
          </p:txBody>
        </p:sp>
      </p:grpSp>
      <p:cxnSp>
        <p:nvCxnSpPr>
          <p:cNvPr id="108" name="Straight Arrow Connector 107"/>
          <p:cNvCxnSpPr>
            <a:stCxn id="106" idx="2"/>
            <a:endCxn id="107" idx="0"/>
          </p:cNvCxnSpPr>
          <p:nvPr/>
        </p:nvCxnSpPr>
        <p:spPr>
          <a:xfrm>
            <a:off x="7038338" y="5796515"/>
            <a:ext cx="0" cy="2154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09" name="Elbow Connector 108"/>
          <p:cNvCxnSpPr>
            <a:stCxn id="107" idx="3"/>
            <a:endCxn id="106" idx="3"/>
          </p:cNvCxnSpPr>
          <p:nvPr/>
        </p:nvCxnSpPr>
        <p:spPr>
          <a:xfrm flipV="1">
            <a:off x="7762238" y="5644375"/>
            <a:ext cx="12700" cy="57832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84" name="Group 84"/>
          <p:cNvGrpSpPr>
            <a:grpSpLocks/>
          </p:cNvGrpSpPr>
          <p:nvPr/>
        </p:nvGrpSpPr>
        <p:grpSpPr bwMode="auto">
          <a:xfrm>
            <a:off x="5645861" y="3110566"/>
            <a:ext cx="2097089" cy="1491168"/>
            <a:chOff x="2724" y="1354"/>
            <a:chExt cx="1321" cy="789"/>
          </a:xfrm>
        </p:grpSpPr>
        <p:sp>
          <p:nvSpPr>
            <p:cNvPr id="86" name="Rectangle 82"/>
            <p:cNvSpPr>
              <a:spLocks noChangeArrowheads="1"/>
            </p:cNvSpPr>
            <p:nvPr/>
          </p:nvSpPr>
          <p:spPr bwMode="auto">
            <a:xfrm>
              <a:off x="2724" y="1354"/>
              <a:ext cx="1321" cy="789"/>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87" name="Text Box 53"/>
            <p:cNvSpPr txBox="1">
              <a:spLocks noChangeArrowheads="1"/>
            </p:cNvSpPr>
            <p:nvPr/>
          </p:nvSpPr>
          <p:spPr bwMode="auto">
            <a:xfrm>
              <a:off x="2852" y="1372"/>
              <a:ext cx="1174" cy="179"/>
            </a:xfrm>
            <a:prstGeom prst="rect">
              <a:avLst/>
            </a:prstGeom>
            <a:noFill/>
            <a:ln w="9525">
              <a:noFill/>
              <a:miter lim="800000"/>
              <a:headEnd/>
              <a:tailEnd/>
            </a:ln>
            <a:effectLst/>
          </p:spPr>
          <p:txBody>
            <a:bodyPr wrap="none">
              <a:spAutoFit/>
            </a:bodyPr>
            <a:lstStyle/>
            <a:p>
              <a:r>
                <a:rPr lang="en-US" sz="1600" i="1" dirty="0" smtClean="0"/>
                <a:t>Response handler</a:t>
              </a:r>
              <a:endParaRPr lang="en-US" sz="1600" i="1" dirty="0"/>
            </a:p>
          </p:txBody>
        </p:sp>
        <p:sp>
          <p:nvSpPr>
            <p:cNvPr id="88"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response</a:t>
              </a:r>
              <a:endParaRPr lang="en-US" sz="1400" dirty="0">
                <a:solidFill>
                  <a:srgbClr val="000000"/>
                </a:solidFill>
              </a:endParaRPr>
            </a:p>
          </p:txBody>
        </p:sp>
        <p:sp>
          <p:nvSpPr>
            <p:cNvPr id="89" name="矩形 37"/>
            <p:cNvSpPr>
              <a:spLocks noChangeArrowheads="1"/>
            </p:cNvSpPr>
            <p:nvPr/>
          </p:nvSpPr>
          <p:spPr bwMode="auto">
            <a:xfrm>
              <a:off x="2928" y="1859"/>
              <a:ext cx="912" cy="223"/>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Handle response</a:t>
              </a:r>
              <a:endParaRPr lang="en-US" sz="1400" dirty="0">
                <a:solidFill>
                  <a:srgbClr val="000000"/>
                </a:solidFill>
              </a:endParaRPr>
            </a:p>
          </p:txBody>
        </p:sp>
      </p:grpSp>
      <p:cxnSp>
        <p:nvCxnSpPr>
          <p:cNvPr id="90" name="Straight Arrow Connector 89"/>
          <p:cNvCxnSpPr>
            <a:stCxn id="88" idx="2"/>
            <a:endCxn id="89" idx="0"/>
          </p:cNvCxnSpPr>
          <p:nvPr/>
        </p:nvCxnSpPr>
        <p:spPr>
          <a:xfrm>
            <a:off x="6693612" y="3849535"/>
            <a:ext cx="0" cy="2154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2" name="Elbow Connector 91"/>
          <p:cNvCxnSpPr>
            <a:stCxn id="89" idx="3"/>
            <a:endCxn id="88" idx="3"/>
          </p:cNvCxnSpPr>
          <p:nvPr/>
        </p:nvCxnSpPr>
        <p:spPr>
          <a:xfrm flipV="1">
            <a:off x="7417512" y="3697395"/>
            <a:ext cx="12700" cy="57832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1" name="Curved Connector 110"/>
          <p:cNvCxnSpPr>
            <a:stCxn id="8" idx="1"/>
            <a:endCxn id="86" idx="0"/>
          </p:cNvCxnSpPr>
          <p:nvPr/>
        </p:nvCxnSpPr>
        <p:spPr>
          <a:xfrm rot="10800000" flipV="1">
            <a:off x="6694406" y="2461896"/>
            <a:ext cx="1282276" cy="64866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Curved Connector 112"/>
          <p:cNvCxnSpPr>
            <a:stCxn id="98" idx="1"/>
            <a:endCxn id="104" idx="0"/>
          </p:cNvCxnSpPr>
          <p:nvPr/>
        </p:nvCxnSpPr>
        <p:spPr>
          <a:xfrm rot="10800000" flipV="1">
            <a:off x="7039133" y="4486864"/>
            <a:ext cx="1112309" cy="57068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0" idx="3"/>
            <a:endCxn id="88" idx="1"/>
          </p:cNvCxnSpPr>
          <p:nvPr/>
        </p:nvCxnSpPr>
        <p:spPr>
          <a:xfrm>
            <a:off x="4808894" y="3692224"/>
            <a:ext cx="1160817" cy="5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70" idx="3"/>
            <a:endCxn id="106" idx="1"/>
          </p:cNvCxnSpPr>
          <p:nvPr/>
        </p:nvCxnSpPr>
        <p:spPr>
          <a:xfrm>
            <a:off x="4808894" y="3692224"/>
            <a:ext cx="1505543" cy="1952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44" idx="3"/>
            <a:endCxn id="88" idx="1"/>
          </p:cNvCxnSpPr>
          <p:nvPr/>
        </p:nvCxnSpPr>
        <p:spPr>
          <a:xfrm flipV="1">
            <a:off x="4808894" y="3697395"/>
            <a:ext cx="1160817" cy="18590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44" idx="3"/>
            <a:endCxn id="106" idx="1"/>
          </p:cNvCxnSpPr>
          <p:nvPr/>
        </p:nvCxnSpPr>
        <p:spPr>
          <a:xfrm>
            <a:off x="4808894" y="5556421"/>
            <a:ext cx="1505543" cy="879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00" idx="1"/>
            <a:endCxn id="43" idx="3"/>
          </p:cNvCxnSpPr>
          <p:nvPr/>
        </p:nvCxnSpPr>
        <p:spPr>
          <a:xfrm flipH="1" flipV="1">
            <a:off x="4808894" y="5003612"/>
            <a:ext cx="3342547" cy="142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Elbow Connector 28"/>
          <p:cNvCxnSpPr>
            <a:stCxn id="97" idx="1"/>
            <a:endCxn id="20" idx="3"/>
          </p:cNvCxnSpPr>
          <p:nvPr/>
        </p:nvCxnSpPr>
        <p:spPr>
          <a:xfrm rot="10800000">
            <a:off x="2740608" y="2440803"/>
            <a:ext cx="5439408" cy="1498374"/>
          </a:xfrm>
          <a:prstGeom prst="bentConnector3">
            <a:avLst>
              <a:gd name="adj1" fmla="val 581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1893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Demo: Chat server</a:t>
            </a:r>
            <a:endParaRPr lang="zh-HK" altLang="en-US" dirty="0"/>
          </a:p>
        </p:txBody>
      </p:sp>
      <p:sp>
        <p:nvSpPr>
          <p:cNvPr id="3" name="Content Placeholder 2"/>
          <p:cNvSpPr>
            <a:spLocks noGrp="1"/>
          </p:cNvSpPr>
          <p:nvPr>
            <p:ph idx="1"/>
          </p:nvPr>
        </p:nvSpPr>
        <p:spPr/>
        <p:txBody>
          <a:bodyPr/>
          <a:lstStyle/>
          <a:p>
            <a:endParaRPr lang="en-US" altLang="zh-HK" dirty="0"/>
          </a:p>
          <a:p>
            <a:r>
              <a:rPr lang="en-US" altLang="zh-HK" dirty="0" smtClean="0"/>
              <a:t>An </a:t>
            </a:r>
            <a:r>
              <a:rPr lang="en-US" altLang="zh-HK" b="1" dirty="0" err="1" smtClean="0"/>
              <a:t>ArrayList</a:t>
            </a:r>
            <a:r>
              <a:rPr lang="en-US" altLang="zh-HK" dirty="0" smtClean="0"/>
              <a:t> object is used to maintain a list of clients</a:t>
            </a:r>
          </a:p>
          <a:p>
            <a:r>
              <a:rPr lang="en-US" altLang="zh-HK" dirty="0" smtClean="0"/>
              <a:t>The list will be updated when: </a:t>
            </a:r>
          </a:p>
          <a:p>
            <a:pPr lvl="1"/>
            <a:r>
              <a:rPr lang="en-US" altLang="zh-HK" dirty="0" smtClean="0"/>
              <a:t>A </a:t>
            </a:r>
            <a:r>
              <a:rPr lang="en-US" altLang="zh-HK" b="1" dirty="0" smtClean="0"/>
              <a:t>new client </a:t>
            </a:r>
            <a:r>
              <a:rPr lang="en-US" altLang="zh-HK" dirty="0" smtClean="0"/>
              <a:t>is connected</a:t>
            </a:r>
          </a:p>
          <a:p>
            <a:pPr lvl="1"/>
            <a:r>
              <a:rPr lang="en-US" altLang="zh-HK" dirty="0" smtClean="0"/>
              <a:t>A client </a:t>
            </a:r>
            <a:r>
              <a:rPr lang="en-US" altLang="zh-HK" b="1" dirty="0" smtClean="0"/>
              <a:t>terminates</a:t>
            </a:r>
          </a:p>
          <a:p>
            <a:pPr lvl="1"/>
            <a:endParaRPr lang="en-US" altLang="zh-HK" dirty="0"/>
          </a:p>
          <a:p>
            <a:r>
              <a:rPr lang="en-US" altLang="zh-HK" dirty="0" smtClean="0"/>
              <a:t>What happen if a number of clients are connecting to the server/terminating at the same time?</a:t>
            </a:r>
          </a:p>
          <a:p>
            <a:pPr lvl="1"/>
            <a:r>
              <a:rPr lang="en-US" altLang="zh-HK" dirty="0" smtClean="0"/>
              <a:t>Try to run </a:t>
            </a:r>
            <a:r>
              <a:rPr lang="en-US" altLang="zh-HK" dirty="0" smtClean="0">
                <a:latin typeface="Courier New" panose="02070309020205020404" pitchFamily="49" charset="0"/>
                <a:cs typeface="Courier New" panose="02070309020205020404" pitchFamily="49" charset="0"/>
              </a:rPr>
              <a:t>ChatClientTester.java</a:t>
            </a:r>
            <a:r>
              <a:rPr lang="en-US" altLang="zh-HK" dirty="0" smtClean="0"/>
              <a:t> with </a:t>
            </a:r>
            <a:r>
              <a:rPr lang="en-US" altLang="zh-HK" dirty="0" smtClean="0">
                <a:latin typeface="Courier New" panose="02070309020205020404" pitchFamily="49" charset="0"/>
                <a:cs typeface="Courier New" panose="02070309020205020404" pitchFamily="49" charset="0"/>
              </a:rPr>
              <a:t>ChatServer.java</a:t>
            </a:r>
          </a:p>
          <a:p>
            <a:pPr lvl="1"/>
            <a:r>
              <a:rPr lang="en-US" altLang="zh-HK" dirty="0" smtClean="0"/>
              <a:t>We need to avoid concurrent update to the object</a:t>
            </a:r>
          </a:p>
        </p:txBody>
      </p:sp>
    </p:spTree>
    <p:extLst>
      <p:ext uri="{BB962C8B-B14F-4D97-AF65-F5344CB8AC3E}">
        <p14:creationId xmlns:p14="http://schemas.microsoft.com/office/powerpoint/2010/main" val="24575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Synchronization</a:t>
            </a:r>
            <a:endParaRPr lang="zh-HK" altLang="en-US" dirty="0"/>
          </a:p>
        </p:txBody>
      </p:sp>
      <p:sp>
        <p:nvSpPr>
          <p:cNvPr id="3" name="Content Placeholder 2"/>
          <p:cNvSpPr>
            <a:spLocks noGrp="1"/>
          </p:cNvSpPr>
          <p:nvPr>
            <p:ph idx="1"/>
          </p:nvPr>
        </p:nvSpPr>
        <p:spPr/>
        <p:txBody>
          <a:bodyPr/>
          <a:lstStyle/>
          <a:p>
            <a:r>
              <a:rPr lang="en-US" altLang="zh-HK" dirty="0" smtClean="0"/>
              <a:t>The synchronized keyword can be added to a method to indicate that the method should only be executed by one thread at a time</a:t>
            </a:r>
          </a:p>
          <a:p>
            <a:r>
              <a:rPr lang="en-US" altLang="zh-HK" dirty="0" smtClean="0"/>
              <a:t>In our example, the </a:t>
            </a:r>
            <a:r>
              <a:rPr lang="en-US" altLang="zh-HK" b="1" dirty="0" err="1" smtClean="0"/>
              <a:t>ArrayList</a:t>
            </a:r>
            <a:r>
              <a:rPr lang="en-US" altLang="zh-HK" dirty="0" smtClean="0"/>
              <a:t> object need to be synchronized, so all method that access such object must be synchronized</a:t>
            </a:r>
          </a:p>
          <a:p>
            <a:endParaRPr lang="en-US" altLang="zh-HK" dirty="0"/>
          </a:p>
          <a:p>
            <a:endParaRPr lang="en-US" altLang="zh-HK" dirty="0" smtClean="0"/>
          </a:p>
          <a:p>
            <a:endParaRPr lang="en-US" altLang="zh-HK" dirty="0"/>
          </a:p>
          <a:p>
            <a:endParaRPr lang="en-US" altLang="zh-HK" dirty="0" smtClean="0"/>
          </a:p>
          <a:p>
            <a:endParaRPr lang="en-US" altLang="zh-HK" dirty="0"/>
          </a:p>
          <a:p>
            <a:r>
              <a:rPr lang="en-US" altLang="zh-HK" dirty="0" smtClean="0"/>
              <a:t>What other part of the code must be synchronized?</a:t>
            </a:r>
            <a:endParaRPr lang="zh-HK" altLang="en-US" dirty="0"/>
          </a:p>
        </p:txBody>
      </p:sp>
      <p:sp>
        <p:nvSpPr>
          <p:cNvPr id="4" name="TextBox 3"/>
          <p:cNvSpPr txBox="1"/>
          <p:nvPr/>
        </p:nvSpPr>
        <p:spPr>
          <a:xfrm>
            <a:off x="1105988" y="2999765"/>
            <a:ext cx="735329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HK" dirty="0" smtClean="0">
                <a:latin typeface="Courier New" panose="02070309020205020404" pitchFamily="49" charset="0"/>
                <a:cs typeface="Courier New" panose="02070309020205020404" pitchFamily="49" charset="0"/>
              </a:rPr>
              <a:t>public synchronized void broadcast(String message) {</a:t>
            </a:r>
          </a:p>
          <a:p>
            <a:r>
              <a:rPr lang="en-US" altLang="zh-HK" dirty="0" smtClean="0">
                <a:latin typeface="Courier New" panose="02070309020205020404" pitchFamily="49" charset="0"/>
                <a:cs typeface="Courier New" panose="02070309020205020404" pitchFamily="49" charset="0"/>
              </a:rPr>
              <a:t>	for(</a:t>
            </a:r>
            <a:r>
              <a:rPr lang="en-US" altLang="zh-HK" dirty="0" err="1" smtClean="0">
                <a:latin typeface="Courier New" panose="02070309020205020404" pitchFamily="49" charset="0"/>
                <a:cs typeface="Courier New" panose="02070309020205020404" pitchFamily="49" charset="0"/>
              </a:rPr>
              <a:t>ClientHandler</a:t>
            </a:r>
            <a:r>
              <a:rPr lang="en-US" altLang="zh-HK" dirty="0" smtClean="0">
                <a:latin typeface="Courier New" panose="02070309020205020404" pitchFamily="49" charset="0"/>
                <a:cs typeface="Courier New" panose="02070309020205020404" pitchFamily="49" charset="0"/>
              </a:rPr>
              <a:t> client: clients) {</a:t>
            </a:r>
          </a:p>
          <a:p>
            <a:r>
              <a:rPr lang="en-US" altLang="zh-HK" dirty="0" smtClean="0">
                <a:latin typeface="Courier New" panose="02070309020205020404" pitchFamily="49" charset="0"/>
                <a:cs typeface="Courier New" panose="02070309020205020404" pitchFamily="49" charset="0"/>
              </a:rPr>
              <a:t>		</a:t>
            </a:r>
            <a:r>
              <a:rPr lang="en-US" altLang="zh-HK" dirty="0" err="1" smtClean="0">
                <a:latin typeface="Courier New" panose="02070309020205020404" pitchFamily="49" charset="0"/>
                <a:cs typeface="Courier New" panose="02070309020205020404" pitchFamily="49" charset="0"/>
              </a:rPr>
              <a:t>client.send</a:t>
            </a:r>
            <a:r>
              <a:rPr lang="en-US" altLang="zh-HK" dirty="0" smtClean="0">
                <a:latin typeface="Courier New" panose="02070309020205020404" pitchFamily="49" charset="0"/>
                <a:cs typeface="Courier New" panose="02070309020205020404" pitchFamily="49" charset="0"/>
              </a:rPr>
              <a:t>(message);</a:t>
            </a:r>
          </a:p>
          <a:p>
            <a:r>
              <a:rPr lang="en-US" altLang="zh-HK" dirty="0" smtClean="0">
                <a:latin typeface="Courier New" panose="02070309020205020404" pitchFamily="49" charset="0"/>
                <a:cs typeface="Courier New" panose="02070309020205020404" pitchFamily="49" charset="0"/>
              </a:rPr>
              <a:t>	}</a:t>
            </a:r>
          </a:p>
          <a:p>
            <a:r>
              <a:rPr lang="en-US" altLang="zh-HK" dirty="0" smtClean="0">
                <a:latin typeface="Courier New" panose="02070309020205020404" pitchFamily="49" charset="0"/>
                <a:cs typeface="Courier New" panose="02070309020205020404" pitchFamily="49" charset="0"/>
              </a:rPr>
              <a:t>}</a:t>
            </a:r>
            <a:endParaRPr lang="zh-HK"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941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Exercise</a:t>
            </a:r>
            <a:endParaRPr lang="zh-HK" altLang="en-US" dirty="0"/>
          </a:p>
        </p:txBody>
      </p:sp>
      <p:sp>
        <p:nvSpPr>
          <p:cNvPr id="3" name="Content Placeholder 2"/>
          <p:cNvSpPr>
            <a:spLocks noGrp="1"/>
          </p:cNvSpPr>
          <p:nvPr>
            <p:ph idx="1"/>
          </p:nvPr>
        </p:nvSpPr>
        <p:spPr>
          <a:xfrm>
            <a:off x="790545" y="1461623"/>
            <a:ext cx="8596668" cy="4605865"/>
          </a:xfrm>
        </p:spPr>
        <p:txBody>
          <a:bodyPr>
            <a:normAutofit fontScale="92500" lnSpcReduction="20000"/>
          </a:bodyPr>
          <a:lstStyle/>
          <a:p>
            <a:r>
              <a:rPr lang="en-US" altLang="zh-HK" b="1" dirty="0" smtClean="0"/>
              <a:t>You can do all exercises and programming assignments either on your own laptops or on the lab machines, but you must make sure that your code can compile and run at least on the lab machines</a:t>
            </a:r>
          </a:p>
          <a:p>
            <a:endParaRPr lang="en-US" altLang="zh-HK" dirty="0"/>
          </a:p>
          <a:p>
            <a:r>
              <a:rPr lang="en-US" altLang="zh-HK" b="1" dirty="0" smtClean="0"/>
              <a:t>Submit all code you have written/modified and a word </a:t>
            </a:r>
            <a:r>
              <a:rPr lang="en-US" altLang="zh-HK" b="1" dirty="0" smtClean="0"/>
              <a:t>doc onto Moodle. The doc should contain </a:t>
            </a:r>
            <a:r>
              <a:rPr lang="en-US" altLang="zh-HK" b="1" dirty="0" smtClean="0"/>
              <a:t>the screen shots of the java server and client you executed below, and </a:t>
            </a:r>
            <a:r>
              <a:rPr lang="en-US" altLang="zh-HK" b="1" smtClean="0"/>
              <a:t>your </a:t>
            </a:r>
            <a:r>
              <a:rPr lang="en-US" altLang="zh-HK" b="1" smtClean="0"/>
              <a:t>answers </a:t>
            </a:r>
            <a:r>
              <a:rPr lang="en-US" altLang="zh-HK" b="1" dirty="0" smtClean="0"/>
              <a:t>to the two </a:t>
            </a:r>
            <a:r>
              <a:rPr lang="en-US" altLang="zh-HK" b="1" dirty="0" err="1" smtClean="0"/>
              <a:t>Wechat</a:t>
            </a:r>
            <a:r>
              <a:rPr lang="en-US" altLang="zh-HK" b="1" dirty="0" smtClean="0"/>
              <a:t> questions</a:t>
            </a:r>
          </a:p>
          <a:p>
            <a:endParaRPr lang="en-US" altLang="zh-HK" dirty="0"/>
          </a:p>
          <a:p>
            <a:r>
              <a:rPr lang="en-US" altLang="zh-HK" dirty="0" smtClean="0"/>
              <a:t>Modify </a:t>
            </a:r>
            <a:r>
              <a:rPr lang="en-US" altLang="zh-HK" dirty="0" smtClean="0">
                <a:latin typeface="Courier New" panose="02070309020205020404" pitchFamily="49" charset="0"/>
                <a:cs typeface="Courier New" panose="02070309020205020404" pitchFamily="49" charset="0"/>
              </a:rPr>
              <a:t>ChatServer.java</a:t>
            </a:r>
            <a:r>
              <a:rPr lang="en-US" altLang="zh-HK" dirty="0" smtClean="0"/>
              <a:t> so that running </a:t>
            </a:r>
            <a:r>
              <a:rPr lang="en-US" altLang="zh-HK" dirty="0" smtClean="0">
                <a:latin typeface="Courier New" panose="02070309020205020404" pitchFamily="49" charset="0"/>
                <a:cs typeface="Courier New" panose="02070309020205020404" pitchFamily="49" charset="0"/>
              </a:rPr>
              <a:t>ChatClientTest.java</a:t>
            </a:r>
            <a:r>
              <a:rPr lang="en-US" altLang="zh-HK" dirty="0" smtClean="0"/>
              <a:t> will not cause exception to be thrown in </a:t>
            </a:r>
            <a:r>
              <a:rPr lang="en-US" altLang="zh-HK" dirty="0">
                <a:latin typeface="Courier New" panose="02070309020205020404" pitchFamily="49" charset="0"/>
                <a:cs typeface="Courier New" panose="02070309020205020404" pitchFamily="49" charset="0"/>
              </a:rPr>
              <a:t>ChatServer.java</a:t>
            </a:r>
            <a:r>
              <a:rPr lang="en-US" altLang="zh-HK" dirty="0"/>
              <a:t> </a:t>
            </a:r>
            <a:endParaRPr lang="en-US" altLang="zh-HK" dirty="0" smtClean="0"/>
          </a:p>
          <a:p>
            <a:pPr lvl="1"/>
            <a:r>
              <a:rPr lang="en-US" altLang="zh-HK" dirty="0" smtClean="0"/>
              <a:t>Add screen shots of your commands and outputs on running the server and client</a:t>
            </a:r>
          </a:p>
          <a:p>
            <a:endParaRPr lang="en-US" altLang="zh-HK" dirty="0"/>
          </a:p>
          <a:p>
            <a:r>
              <a:rPr lang="en-US" altLang="zh-HK" dirty="0" smtClean="0"/>
              <a:t>Answer the two questions in the first lecture. You can just run your </a:t>
            </a:r>
            <a:r>
              <a:rPr lang="en-US" altLang="zh-HK" dirty="0" err="1" smtClean="0"/>
              <a:t>Wechat</a:t>
            </a:r>
            <a:r>
              <a:rPr lang="en-US" altLang="zh-HK" dirty="0" smtClean="0"/>
              <a:t> once and put your answers into the Word doc; screen shots not needed</a:t>
            </a:r>
          </a:p>
          <a:p>
            <a:pPr lvl="1"/>
            <a:r>
              <a:rPr lang="en-US" altLang="zh-HK" dirty="0" smtClean="0"/>
              <a:t>How much time does it take to send a </a:t>
            </a:r>
            <a:r>
              <a:rPr lang="en-US" altLang="zh-HK" dirty="0" err="1" smtClean="0"/>
              <a:t>Wechat</a:t>
            </a:r>
            <a:r>
              <a:rPr lang="en-US" altLang="zh-HK" dirty="0" smtClean="0"/>
              <a:t> text message from you to your friend?</a:t>
            </a:r>
          </a:p>
          <a:p>
            <a:pPr lvl="1"/>
            <a:r>
              <a:rPr lang="en-US" altLang="zh-HK" dirty="0" smtClean="0"/>
              <a:t>How much time does it take from uploading a picture to </a:t>
            </a:r>
            <a:r>
              <a:rPr lang="en-US" altLang="zh-HK" dirty="0" err="1" smtClean="0"/>
              <a:t>Wechat</a:t>
            </a:r>
            <a:r>
              <a:rPr lang="en-US" altLang="zh-HK" dirty="0" smtClean="0"/>
              <a:t> to others seeing it?</a:t>
            </a:r>
          </a:p>
          <a:p>
            <a:pPr marL="457200" lvl="1" indent="0">
              <a:buNone/>
            </a:pPr>
            <a:endParaRPr lang="zh-HK" altLang="en-US" dirty="0"/>
          </a:p>
        </p:txBody>
      </p:sp>
    </p:spTree>
    <p:extLst>
      <p:ext uri="{BB962C8B-B14F-4D97-AF65-F5344CB8AC3E}">
        <p14:creationId xmlns:p14="http://schemas.microsoft.com/office/powerpoint/2010/main" val="1559254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IDE</a:t>
            </a:r>
            <a:endParaRPr lang="zh-HK" altLang="en-US" dirty="0"/>
          </a:p>
        </p:txBody>
      </p:sp>
      <p:sp>
        <p:nvSpPr>
          <p:cNvPr id="3" name="Content Placeholder 2"/>
          <p:cNvSpPr>
            <a:spLocks noGrp="1"/>
          </p:cNvSpPr>
          <p:nvPr>
            <p:ph idx="1"/>
          </p:nvPr>
        </p:nvSpPr>
        <p:spPr/>
        <p:txBody>
          <a:bodyPr/>
          <a:lstStyle/>
          <a:p>
            <a:r>
              <a:rPr lang="en-US" altLang="zh-HK" dirty="0" smtClean="0"/>
              <a:t>We will use </a:t>
            </a:r>
            <a:r>
              <a:rPr lang="en-US" altLang="zh-HK" b="1" dirty="0" smtClean="0"/>
              <a:t>Eclipse</a:t>
            </a:r>
            <a:r>
              <a:rPr lang="en-US" altLang="zh-HK" dirty="0" smtClean="0"/>
              <a:t> in the tutorial</a:t>
            </a:r>
          </a:p>
          <a:p>
            <a:r>
              <a:rPr lang="en-US" altLang="zh-HK" dirty="0" smtClean="0"/>
              <a:t>In case you have not installed it yet:</a:t>
            </a:r>
          </a:p>
          <a:p>
            <a:pPr lvl="1"/>
            <a:r>
              <a:rPr lang="en-US" altLang="zh-HK" dirty="0" smtClean="0"/>
              <a:t>First install JDK 8: </a:t>
            </a:r>
            <a:r>
              <a:rPr lang="en-US" altLang="zh-HK" dirty="0">
                <a:hlinkClick r:id="rId2"/>
              </a:rPr>
              <a:t>http://</a:t>
            </a:r>
            <a:r>
              <a:rPr lang="en-US" altLang="zh-HK" dirty="0" smtClean="0">
                <a:hlinkClick r:id="rId2"/>
              </a:rPr>
              <a:t>www.oracle.com/technetwork/java/javase/downloads</a:t>
            </a:r>
            <a:r>
              <a:rPr lang="en-US" altLang="zh-HK" dirty="0" smtClean="0"/>
              <a:t> </a:t>
            </a:r>
          </a:p>
          <a:p>
            <a:pPr lvl="1"/>
            <a:r>
              <a:rPr lang="en-US" altLang="zh-HK" dirty="0" smtClean="0"/>
              <a:t>Then download and extract Eclipse Luna: </a:t>
            </a:r>
            <a:r>
              <a:rPr lang="en-US" altLang="zh-HK" dirty="0">
                <a:hlinkClick r:id="rId3"/>
              </a:rPr>
              <a:t>https://</a:t>
            </a:r>
            <a:r>
              <a:rPr lang="en-US" altLang="zh-HK" dirty="0" smtClean="0">
                <a:hlinkClick r:id="rId3"/>
              </a:rPr>
              <a:t>eclipse.org/downloads</a:t>
            </a:r>
            <a:r>
              <a:rPr lang="en-US" altLang="zh-HK" dirty="0"/>
              <a:t> </a:t>
            </a:r>
            <a:endParaRPr lang="zh-HK" altLang="en-US" dirty="0"/>
          </a:p>
        </p:txBody>
      </p:sp>
    </p:spTree>
    <p:extLst>
      <p:ext uri="{BB962C8B-B14F-4D97-AF65-F5344CB8AC3E}">
        <p14:creationId xmlns:p14="http://schemas.microsoft.com/office/powerpoint/2010/main" val="175955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Java Connection</a:t>
            </a:r>
            <a:endParaRPr lang="zh-HK" altLang="en-US" dirty="0"/>
          </a:p>
        </p:txBody>
      </p:sp>
      <p:sp>
        <p:nvSpPr>
          <p:cNvPr id="3" name="Content Placeholder 2"/>
          <p:cNvSpPr>
            <a:spLocks noGrp="1"/>
          </p:cNvSpPr>
          <p:nvPr>
            <p:ph idx="1"/>
          </p:nvPr>
        </p:nvSpPr>
        <p:spPr/>
        <p:txBody>
          <a:bodyPr/>
          <a:lstStyle/>
          <a:p>
            <a:r>
              <a:rPr lang="en-US" altLang="zh-HK" dirty="0" smtClean="0"/>
              <a:t>Supported by the package </a:t>
            </a:r>
            <a:r>
              <a:rPr lang="en-US" altLang="zh-HK" b="1" dirty="0" smtClean="0">
                <a:latin typeface="Courier New" panose="02070309020205020404" pitchFamily="49" charset="0"/>
                <a:cs typeface="Courier New" panose="02070309020205020404" pitchFamily="49" charset="0"/>
              </a:rPr>
              <a:t>java.net.*</a:t>
            </a:r>
          </a:p>
          <a:p>
            <a:r>
              <a:rPr lang="en-US" altLang="zh-HK" dirty="0" smtClean="0"/>
              <a:t>Classes in </a:t>
            </a:r>
            <a:r>
              <a:rPr lang="en-US" altLang="zh-HK" b="1" dirty="0" smtClean="0"/>
              <a:t>java.net</a:t>
            </a:r>
            <a:r>
              <a:rPr lang="en-US" altLang="zh-HK" dirty="0" smtClean="0"/>
              <a:t> handles all low-level networking details</a:t>
            </a:r>
          </a:p>
          <a:p>
            <a:r>
              <a:rPr lang="en-US" altLang="zh-HK" dirty="0" smtClean="0"/>
              <a:t>We only need to care about:</a:t>
            </a:r>
          </a:p>
          <a:p>
            <a:pPr lvl="1"/>
            <a:r>
              <a:rPr lang="en-US" altLang="zh-HK" dirty="0" smtClean="0"/>
              <a:t>Setting up server and client connection</a:t>
            </a:r>
          </a:p>
          <a:p>
            <a:pPr lvl="2"/>
            <a:r>
              <a:rPr lang="en-US" altLang="zh-HK" dirty="0" smtClean="0"/>
              <a:t>Through </a:t>
            </a:r>
            <a:r>
              <a:rPr lang="en-US" altLang="zh-HK" b="1" dirty="0" err="1" smtClean="0"/>
              <a:t>ServerSocket</a:t>
            </a:r>
            <a:r>
              <a:rPr lang="en-US" altLang="zh-HK" dirty="0" smtClean="0"/>
              <a:t> and </a:t>
            </a:r>
            <a:r>
              <a:rPr lang="en-US" altLang="zh-HK" b="1" dirty="0" smtClean="0"/>
              <a:t>Socket</a:t>
            </a:r>
            <a:r>
              <a:rPr lang="en-US" altLang="zh-HK" dirty="0" smtClean="0"/>
              <a:t> objects</a:t>
            </a:r>
          </a:p>
          <a:p>
            <a:pPr lvl="1"/>
            <a:r>
              <a:rPr lang="en-US" altLang="zh-HK" dirty="0" smtClean="0"/>
              <a:t>Sending and receiving of data</a:t>
            </a:r>
          </a:p>
          <a:p>
            <a:pPr lvl="2"/>
            <a:r>
              <a:rPr lang="en-US" altLang="zh-HK" dirty="0" smtClean="0"/>
              <a:t>Using I/O streams</a:t>
            </a:r>
            <a:endParaRPr lang="zh-HK" altLang="en-US" dirty="0"/>
          </a:p>
        </p:txBody>
      </p:sp>
    </p:spTree>
    <p:extLst>
      <p:ext uri="{BB962C8B-B14F-4D97-AF65-F5344CB8AC3E}">
        <p14:creationId xmlns:p14="http://schemas.microsoft.com/office/powerpoint/2010/main" val="239613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Client-server connection</a:t>
            </a:r>
            <a:endParaRPr lang="zh-HK" altLang="en-US" dirty="0"/>
          </a:p>
        </p:txBody>
      </p:sp>
      <p:sp>
        <p:nvSpPr>
          <p:cNvPr id="14" name="Content Placeholder 13"/>
          <p:cNvSpPr>
            <a:spLocks noGrp="1"/>
          </p:cNvSpPr>
          <p:nvPr>
            <p:ph idx="1"/>
          </p:nvPr>
        </p:nvSpPr>
        <p:spPr/>
        <p:txBody>
          <a:bodyPr/>
          <a:lstStyle/>
          <a:p>
            <a:r>
              <a:rPr lang="en-US" altLang="zh-HK" dirty="0" smtClean="0"/>
              <a:t>Server listen to a port</a:t>
            </a:r>
          </a:p>
          <a:p>
            <a:endParaRPr lang="en-US" altLang="zh-HK" dirty="0" smtClean="0"/>
          </a:p>
          <a:p>
            <a:r>
              <a:rPr lang="en-US" altLang="zh-HK" dirty="0" smtClean="0"/>
              <a:t>Client initiate connection to </a:t>
            </a:r>
            <a:br>
              <a:rPr lang="en-US" altLang="zh-HK" dirty="0" smtClean="0"/>
            </a:br>
            <a:r>
              <a:rPr lang="en-US" altLang="zh-HK" dirty="0" smtClean="0"/>
              <a:t>the server at the dedicated port</a:t>
            </a:r>
          </a:p>
          <a:p>
            <a:endParaRPr lang="en-US" altLang="zh-HK" dirty="0"/>
          </a:p>
          <a:p>
            <a:r>
              <a:rPr lang="en-US" altLang="zh-HK" dirty="0" smtClean="0"/>
              <a:t>Server accepts the connection</a:t>
            </a:r>
          </a:p>
          <a:p>
            <a:endParaRPr lang="en-US" altLang="zh-HK" dirty="0"/>
          </a:p>
          <a:p>
            <a:r>
              <a:rPr lang="en-US" altLang="zh-HK" dirty="0" smtClean="0"/>
              <a:t>Server and client collect input and </a:t>
            </a:r>
            <a:br>
              <a:rPr lang="en-US" altLang="zh-HK" dirty="0" smtClean="0"/>
            </a:br>
            <a:r>
              <a:rPr lang="en-US" altLang="zh-HK" dirty="0" smtClean="0"/>
              <a:t>output streams for communication</a:t>
            </a:r>
            <a:endParaRPr lang="zh-HK" altLang="en-US" dirty="0"/>
          </a:p>
        </p:txBody>
      </p:sp>
      <p:grpSp>
        <p:nvGrpSpPr>
          <p:cNvPr id="45" name="Group 44"/>
          <p:cNvGrpSpPr/>
          <p:nvPr/>
        </p:nvGrpSpPr>
        <p:grpSpPr>
          <a:xfrm>
            <a:off x="5217967" y="4704812"/>
            <a:ext cx="4041708" cy="1493629"/>
            <a:chOff x="7013846" y="251657"/>
            <a:chExt cx="4041708" cy="1493629"/>
          </a:xfrm>
        </p:grpSpPr>
        <p:grpSp>
          <p:nvGrpSpPr>
            <p:cNvPr id="26" name="Group 9"/>
            <p:cNvGrpSpPr>
              <a:grpSpLocks/>
            </p:cNvGrpSpPr>
            <p:nvPr/>
          </p:nvGrpSpPr>
          <p:grpSpPr bwMode="auto">
            <a:xfrm>
              <a:off x="10234816" y="279743"/>
              <a:ext cx="820738" cy="1433513"/>
              <a:chOff x="0" y="0"/>
              <a:chExt cx="516" cy="903"/>
            </a:xfrm>
          </p:grpSpPr>
          <p:sp>
            <p:nvSpPr>
              <p:cNvPr id="27" name="AutoShape 7"/>
              <p:cNvSpPr>
                <a:spLocks/>
              </p:cNvSpPr>
              <p:nvPr/>
            </p:nvSpPr>
            <p:spPr bwMode="auto">
              <a:xfrm>
                <a:off x="0" y="0"/>
                <a:ext cx="516" cy="903"/>
              </a:xfrm>
              <a:custGeom>
                <a:avLst/>
                <a:gdLst/>
                <a:ahLst/>
                <a:cxnLst/>
                <a:rect l="0" t="0" r="r" b="b"/>
                <a:pathLst>
                  <a:path w="21600" h="2160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moveTo>
                      <a:pt x="10800" y="21600"/>
                    </a:moveTo>
                  </a:path>
                </a:pathLst>
              </a:custGeom>
              <a:solidFill>
                <a:srgbClr val="99CCFF"/>
              </a:solidFill>
              <a:ln w="13547" cap="flat">
                <a:solidFill>
                  <a:schemeClr val="tx1"/>
                </a:solidFill>
                <a:prstDash val="solid"/>
                <a:round/>
                <a:headEnd type="none" w="med" len="med"/>
                <a:tailEnd type="none" w="med" len="med"/>
              </a:ln>
            </p:spPr>
            <p:txBody>
              <a:bodyPr lIns="0" tIns="0" rIns="0" bIns="0"/>
              <a:lstStyle/>
              <a:p>
                <a:endParaRPr lang="zh-HK" altLang="en-US"/>
              </a:p>
            </p:txBody>
          </p:sp>
          <p:sp>
            <p:nvSpPr>
              <p:cNvPr id="28" name="AutoShape 8"/>
              <p:cNvSpPr>
                <a:spLocks/>
              </p:cNvSpPr>
              <p:nvPr/>
            </p:nvSpPr>
            <p:spPr bwMode="auto">
              <a:xfrm>
                <a:off x="41" y="82"/>
                <a:ext cx="433" cy="821"/>
              </a:xfrm>
              <a:custGeom>
                <a:avLst/>
                <a:gdLst/>
                <a:ahLst/>
                <a:cxnLst/>
                <a:rect l="0" t="0" r="r" b="b"/>
                <a:pathLst>
                  <a:path w="21600" h="21600">
                    <a:moveTo>
                      <a:pt x="18771" y="10214"/>
                    </a:moveTo>
                    <a:lnTo>
                      <a:pt x="19029" y="10214"/>
                    </a:lnTo>
                    <a:lnTo>
                      <a:pt x="19286" y="10214"/>
                    </a:lnTo>
                    <a:lnTo>
                      <a:pt x="19286" y="10047"/>
                    </a:lnTo>
                    <a:lnTo>
                      <a:pt x="19543" y="10047"/>
                    </a:lnTo>
                    <a:lnTo>
                      <a:pt x="19543" y="9879"/>
                    </a:lnTo>
                    <a:lnTo>
                      <a:pt x="19543" y="9712"/>
                    </a:lnTo>
                    <a:lnTo>
                      <a:pt x="19543" y="670"/>
                    </a:lnTo>
                    <a:lnTo>
                      <a:pt x="19543" y="503"/>
                    </a:lnTo>
                    <a:lnTo>
                      <a:pt x="19543" y="336"/>
                    </a:lnTo>
                    <a:lnTo>
                      <a:pt x="19286" y="168"/>
                    </a:lnTo>
                    <a:lnTo>
                      <a:pt x="19029" y="0"/>
                    </a:lnTo>
                    <a:lnTo>
                      <a:pt x="18771" y="0"/>
                    </a:lnTo>
                    <a:lnTo>
                      <a:pt x="2571" y="0"/>
                    </a:lnTo>
                    <a:lnTo>
                      <a:pt x="2314" y="0"/>
                    </a:lnTo>
                    <a:lnTo>
                      <a:pt x="2057" y="0"/>
                    </a:lnTo>
                    <a:lnTo>
                      <a:pt x="2057" y="168"/>
                    </a:lnTo>
                    <a:lnTo>
                      <a:pt x="1800" y="168"/>
                    </a:lnTo>
                    <a:lnTo>
                      <a:pt x="1800" y="336"/>
                    </a:lnTo>
                    <a:lnTo>
                      <a:pt x="1543" y="336"/>
                    </a:lnTo>
                    <a:lnTo>
                      <a:pt x="1543" y="503"/>
                    </a:lnTo>
                    <a:lnTo>
                      <a:pt x="1543" y="670"/>
                    </a:lnTo>
                    <a:lnTo>
                      <a:pt x="1543" y="9712"/>
                    </a:lnTo>
                    <a:lnTo>
                      <a:pt x="1543" y="9879"/>
                    </a:lnTo>
                    <a:lnTo>
                      <a:pt x="1800" y="10047"/>
                    </a:lnTo>
                    <a:lnTo>
                      <a:pt x="2057" y="10214"/>
                    </a:lnTo>
                    <a:lnTo>
                      <a:pt x="2314" y="10214"/>
                    </a:lnTo>
                    <a:lnTo>
                      <a:pt x="2571" y="10214"/>
                    </a:lnTo>
                    <a:lnTo>
                      <a:pt x="18771" y="10214"/>
                    </a:lnTo>
                    <a:moveTo>
                      <a:pt x="1286" y="19424"/>
                    </a:moveTo>
                    <a:lnTo>
                      <a:pt x="1286" y="19758"/>
                    </a:lnTo>
                    <a:lnTo>
                      <a:pt x="1286" y="21098"/>
                    </a:lnTo>
                    <a:lnTo>
                      <a:pt x="1286" y="21600"/>
                    </a:lnTo>
                    <a:lnTo>
                      <a:pt x="1286" y="19424"/>
                    </a:lnTo>
                    <a:moveTo>
                      <a:pt x="2829" y="19424"/>
                    </a:moveTo>
                    <a:lnTo>
                      <a:pt x="2829" y="19758"/>
                    </a:lnTo>
                    <a:lnTo>
                      <a:pt x="2829" y="21098"/>
                    </a:lnTo>
                    <a:lnTo>
                      <a:pt x="2829" y="21600"/>
                    </a:lnTo>
                    <a:lnTo>
                      <a:pt x="2829" y="19424"/>
                    </a:lnTo>
                    <a:moveTo>
                      <a:pt x="4114" y="19424"/>
                    </a:moveTo>
                    <a:lnTo>
                      <a:pt x="4114" y="19758"/>
                    </a:lnTo>
                    <a:lnTo>
                      <a:pt x="4114" y="21098"/>
                    </a:lnTo>
                    <a:lnTo>
                      <a:pt x="4114" y="21600"/>
                    </a:lnTo>
                    <a:lnTo>
                      <a:pt x="4114" y="19424"/>
                    </a:lnTo>
                    <a:moveTo>
                      <a:pt x="5657" y="19424"/>
                    </a:moveTo>
                    <a:lnTo>
                      <a:pt x="5657" y="19758"/>
                    </a:lnTo>
                    <a:lnTo>
                      <a:pt x="5657" y="21098"/>
                    </a:lnTo>
                    <a:lnTo>
                      <a:pt x="5657" y="21600"/>
                    </a:lnTo>
                    <a:lnTo>
                      <a:pt x="5657" y="19424"/>
                    </a:lnTo>
                    <a:moveTo>
                      <a:pt x="6943" y="19424"/>
                    </a:moveTo>
                    <a:lnTo>
                      <a:pt x="6943" y="19758"/>
                    </a:lnTo>
                    <a:lnTo>
                      <a:pt x="6943" y="21098"/>
                    </a:lnTo>
                    <a:lnTo>
                      <a:pt x="6943" y="21600"/>
                    </a:lnTo>
                    <a:lnTo>
                      <a:pt x="6943" y="19424"/>
                    </a:lnTo>
                    <a:moveTo>
                      <a:pt x="8486" y="19424"/>
                    </a:moveTo>
                    <a:lnTo>
                      <a:pt x="8486" y="19758"/>
                    </a:lnTo>
                    <a:lnTo>
                      <a:pt x="8486" y="21098"/>
                    </a:lnTo>
                    <a:lnTo>
                      <a:pt x="8486" y="21600"/>
                    </a:lnTo>
                    <a:lnTo>
                      <a:pt x="8486" y="19424"/>
                    </a:lnTo>
                    <a:moveTo>
                      <a:pt x="10029" y="19424"/>
                    </a:moveTo>
                    <a:lnTo>
                      <a:pt x="10029" y="19758"/>
                    </a:lnTo>
                    <a:lnTo>
                      <a:pt x="10029" y="21098"/>
                    </a:lnTo>
                    <a:lnTo>
                      <a:pt x="10029" y="21600"/>
                    </a:lnTo>
                    <a:lnTo>
                      <a:pt x="10029" y="19424"/>
                    </a:lnTo>
                    <a:moveTo>
                      <a:pt x="11314" y="19424"/>
                    </a:moveTo>
                    <a:lnTo>
                      <a:pt x="11314" y="19758"/>
                    </a:lnTo>
                    <a:lnTo>
                      <a:pt x="11314" y="21098"/>
                    </a:lnTo>
                    <a:lnTo>
                      <a:pt x="11314" y="21600"/>
                    </a:lnTo>
                    <a:lnTo>
                      <a:pt x="11314" y="19424"/>
                    </a:lnTo>
                    <a:moveTo>
                      <a:pt x="12857" y="19424"/>
                    </a:moveTo>
                    <a:lnTo>
                      <a:pt x="12857" y="19758"/>
                    </a:lnTo>
                    <a:lnTo>
                      <a:pt x="12857" y="21098"/>
                    </a:lnTo>
                    <a:lnTo>
                      <a:pt x="12857" y="21600"/>
                    </a:lnTo>
                    <a:lnTo>
                      <a:pt x="12857" y="19424"/>
                    </a:lnTo>
                    <a:moveTo>
                      <a:pt x="14143" y="19424"/>
                    </a:moveTo>
                    <a:lnTo>
                      <a:pt x="14143" y="19758"/>
                    </a:lnTo>
                    <a:lnTo>
                      <a:pt x="14143" y="21098"/>
                    </a:lnTo>
                    <a:lnTo>
                      <a:pt x="14143" y="21600"/>
                    </a:lnTo>
                    <a:lnTo>
                      <a:pt x="14143" y="19424"/>
                    </a:lnTo>
                    <a:moveTo>
                      <a:pt x="15686" y="19424"/>
                    </a:moveTo>
                    <a:lnTo>
                      <a:pt x="15686" y="19758"/>
                    </a:lnTo>
                    <a:lnTo>
                      <a:pt x="15686" y="21098"/>
                    </a:lnTo>
                    <a:lnTo>
                      <a:pt x="15686" y="21600"/>
                    </a:lnTo>
                    <a:lnTo>
                      <a:pt x="15686" y="19424"/>
                    </a:lnTo>
                    <a:moveTo>
                      <a:pt x="17229" y="19424"/>
                    </a:moveTo>
                    <a:lnTo>
                      <a:pt x="17229" y="19758"/>
                    </a:lnTo>
                    <a:lnTo>
                      <a:pt x="17229" y="21098"/>
                    </a:lnTo>
                    <a:lnTo>
                      <a:pt x="17229" y="21600"/>
                    </a:lnTo>
                    <a:lnTo>
                      <a:pt x="17229" y="19424"/>
                    </a:lnTo>
                    <a:moveTo>
                      <a:pt x="18514" y="19424"/>
                    </a:moveTo>
                    <a:lnTo>
                      <a:pt x="18514" y="19758"/>
                    </a:lnTo>
                    <a:lnTo>
                      <a:pt x="18514" y="21098"/>
                    </a:lnTo>
                    <a:lnTo>
                      <a:pt x="18514" y="21600"/>
                    </a:lnTo>
                    <a:lnTo>
                      <a:pt x="18514" y="19424"/>
                    </a:lnTo>
                    <a:moveTo>
                      <a:pt x="20057" y="19424"/>
                    </a:moveTo>
                    <a:lnTo>
                      <a:pt x="20057" y="19758"/>
                    </a:lnTo>
                    <a:lnTo>
                      <a:pt x="20057" y="21098"/>
                    </a:lnTo>
                    <a:lnTo>
                      <a:pt x="20057" y="21600"/>
                    </a:lnTo>
                    <a:lnTo>
                      <a:pt x="20057" y="19424"/>
                    </a:lnTo>
                    <a:moveTo>
                      <a:pt x="21600" y="19424"/>
                    </a:moveTo>
                    <a:lnTo>
                      <a:pt x="18000" y="19424"/>
                    </a:lnTo>
                    <a:lnTo>
                      <a:pt x="4371" y="19424"/>
                    </a:lnTo>
                    <a:lnTo>
                      <a:pt x="0" y="19424"/>
                    </a:lnTo>
                    <a:lnTo>
                      <a:pt x="21600" y="19424"/>
                    </a:lnTo>
                    <a:moveTo>
                      <a:pt x="12343" y="13395"/>
                    </a:moveTo>
                    <a:lnTo>
                      <a:pt x="12343" y="12558"/>
                    </a:lnTo>
                    <a:lnTo>
                      <a:pt x="20829" y="12558"/>
                    </a:lnTo>
                    <a:lnTo>
                      <a:pt x="20829" y="13395"/>
                    </a:lnTo>
                    <a:lnTo>
                      <a:pt x="12343" y="13395"/>
                    </a:lnTo>
                  </a:path>
                </a:pathLst>
              </a:custGeom>
              <a:solidFill>
                <a:srgbClr val="000000">
                  <a:alpha val="0"/>
                </a:srgbClr>
              </a:solidFill>
              <a:ln w="13547" cap="flat">
                <a:solidFill>
                  <a:schemeClr val="tx1"/>
                </a:solidFill>
                <a:prstDash val="solid"/>
                <a:round/>
                <a:headEnd type="none" w="med" len="med"/>
                <a:tailEnd type="none" w="med" len="med"/>
              </a:ln>
            </p:spPr>
            <p:txBody>
              <a:bodyPr lIns="0" tIns="0" rIns="0" bIns="0"/>
              <a:lstStyle/>
              <a:p>
                <a:endParaRPr lang="zh-HK" altLang="en-US"/>
              </a:p>
            </p:txBody>
          </p:sp>
        </p:grpSp>
        <p:grpSp>
          <p:nvGrpSpPr>
            <p:cNvPr id="29" name="Group 15"/>
            <p:cNvGrpSpPr>
              <a:grpSpLocks/>
            </p:cNvGrpSpPr>
            <p:nvPr/>
          </p:nvGrpSpPr>
          <p:grpSpPr bwMode="auto">
            <a:xfrm>
              <a:off x="7013846" y="355535"/>
              <a:ext cx="922338" cy="1125538"/>
              <a:chOff x="0" y="0"/>
              <a:chExt cx="581" cy="709"/>
            </a:xfrm>
          </p:grpSpPr>
          <p:sp>
            <p:nvSpPr>
              <p:cNvPr id="30" name="AutoShape 13"/>
              <p:cNvSpPr>
                <a:spLocks/>
              </p:cNvSpPr>
              <p:nvPr/>
            </p:nvSpPr>
            <p:spPr bwMode="auto">
              <a:xfrm>
                <a:off x="0" y="0"/>
                <a:ext cx="581" cy="709"/>
              </a:xfrm>
              <a:custGeom>
                <a:avLst/>
                <a:gdLst/>
                <a:ahLst/>
                <a:cxnLst/>
                <a:rect l="0" t="0" r="r" b="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moveTo>
                      <a:pt x="16994" y="15388"/>
                    </a:moveTo>
                  </a:path>
                </a:pathLst>
              </a:custGeom>
              <a:solidFill>
                <a:srgbClr val="FFFFCC"/>
              </a:solidFill>
              <a:ln w="13547" cap="flat">
                <a:solidFill>
                  <a:schemeClr val="tx1"/>
                </a:solidFill>
                <a:prstDash val="solid"/>
                <a:round/>
                <a:headEnd type="none" w="med" len="med"/>
                <a:tailEnd type="none" w="med" len="med"/>
              </a:ln>
            </p:spPr>
            <p:txBody>
              <a:bodyPr lIns="0" tIns="0" rIns="0" bIns="0"/>
              <a:lstStyle/>
              <a:p>
                <a:endParaRPr lang="zh-HK" altLang="en-US"/>
              </a:p>
            </p:txBody>
          </p:sp>
          <p:sp>
            <p:nvSpPr>
              <p:cNvPr id="31" name="AutoShape 14"/>
              <p:cNvSpPr>
                <a:spLocks/>
              </p:cNvSpPr>
              <p:nvPr/>
            </p:nvSpPr>
            <p:spPr bwMode="auto">
              <a:xfrm>
                <a:off x="124" y="74"/>
                <a:ext cx="419" cy="487"/>
              </a:xfrm>
              <a:custGeom>
                <a:avLst/>
                <a:gdLst/>
                <a:ahLst/>
                <a:cxnLst/>
                <a:rect l="0" t="0" r="r" b="b"/>
                <a:pathLst>
                  <a:path w="21600" h="21600">
                    <a:moveTo>
                      <a:pt x="0" y="19132"/>
                    </a:moveTo>
                    <a:lnTo>
                      <a:pt x="0" y="16458"/>
                    </a:lnTo>
                    <a:lnTo>
                      <a:pt x="17191" y="16458"/>
                    </a:lnTo>
                    <a:lnTo>
                      <a:pt x="17191" y="19132"/>
                    </a:lnTo>
                    <a:lnTo>
                      <a:pt x="0" y="19132"/>
                    </a:lnTo>
                    <a:moveTo>
                      <a:pt x="0" y="13166"/>
                    </a:moveTo>
                    <a:lnTo>
                      <a:pt x="0" y="0"/>
                    </a:lnTo>
                    <a:lnTo>
                      <a:pt x="17191" y="0"/>
                    </a:lnTo>
                    <a:lnTo>
                      <a:pt x="17191" y="13166"/>
                    </a:lnTo>
                    <a:lnTo>
                      <a:pt x="0" y="13166"/>
                    </a:lnTo>
                    <a:moveTo>
                      <a:pt x="13003" y="21600"/>
                    </a:moveTo>
                    <a:lnTo>
                      <a:pt x="13003" y="20571"/>
                    </a:lnTo>
                    <a:lnTo>
                      <a:pt x="21600" y="20571"/>
                    </a:lnTo>
                    <a:lnTo>
                      <a:pt x="21600" y="21600"/>
                    </a:lnTo>
                    <a:lnTo>
                      <a:pt x="13003" y="21600"/>
                    </a:lnTo>
                  </a:path>
                </a:pathLst>
              </a:custGeom>
              <a:solidFill>
                <a:srgbClr val="000000">
                  <a:alpha val="0"/>
                </a:srgbClr>
              </a:solidFill>
              <a:ln w="13547" cap="flat">
                <a:solidFill>
                  <a:schemeClr val="tx1"/>
                </a:solidFill>
                <a:prstDash val="solid"/>
                <a:round/>
                <a:headEnd type="none" w="med" len="med"/>
                <a:tailEnd type="none" w="med" len="med"/>
              </a:ln>
            </p:spPr>
            <p:txBody>
              <a:bodyPr lIns="0" tIns="0" rIns="0" bIns="0"/>
              <a:lstStyle/>
              <a:p>
                <a:endParaRPr lang="zh-HK" altLang="en-US"/>
              </a:p>
            </p:txBody>
          </p:sp>
        </p:grpSp>
        <p:cxnSp>
          <p:nvCxnSpPr>
            <p:cNvPr id="32" name="Straight Arrow Connector 31"/>
            <p:cNvCxnSpPr/>
            <p:nvPr/>
          </p:nvCxnSpPr>
          <p:spPr>
            <a:xfrm>
              <a:off x="7920321" y="583523"/>
              <a:ext cx="2200593"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936184" y="859566"/>
              <a:ext cx="2231828" cy="136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936184" y="1375954"/>
              <a:ext cx="2200593" cy="58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973898" y="251657"/>
              <a:ext cx="1002454" cy="369332"/>
            </a:xfrm>
            <a:prstGeom prst="rect">
              <a:avLst/>
            </a:prstGeom>
            <a:noFill/>
          </p:spPr>
          <p:txBody>
            <a:bodyPr wrap="none" rtlCol="0">
              <a:spAutoFit/>
            </a:bodyPr>
            <a:lstStyle/>
            <a:p>
              <a:r>
                <a:rPr lang="en-US" altLang="zh-HK" dirty="0" smtClean="0"/>
                <a:t>Request</a:t>
              </a:r>
              <a:endParaRPr lang="zh-HK" altLang="en-US" dirty="0"/>
            </a:p>
          </p:txBody>
        </p:sp>
        <p:sp>
          <p:nvSpPr>
            <p:cNvPr id="36" name="TextBox 35"/>
            <p:cNvSpPr txBox="1"/>
            <p:nvPr/>
          </p:nvSpPr>
          <p:spPr>
            <a:xfrm>
              <a:off x="9701285" y="811833"/>
              <a:ext cx="473206" cy="369332"/>
            </a:xfrm>
            <a:prstGeom prst="rect">
              <a:avLst/>
            </a:prstGeom>
            <a:noFill/>
          </p:spPr>
          <p:txBody>
            <a:bodyPr wrap="none" rtlCol="0">
              <a:spAutoFit/>
            </a:bodyPr>
            <a:lstStyle/>
            <a:p>
              <a:r>
                <a:rPr lang="en-US" altLang="zh-HK" dirty="0" smtClean="0"/>
                <a:t>OK</a:t>
              </a:r>
              <a:endParaRPr lang="zh-HK" altLang="en-US" dirty="0"/>
            </a:p>
          </p:txBody>
        </p:sp>
        <p:sp>
          <p:nvSpPr>
            <p:cNvPr id="37" name="TextBox 36"/>
            <p:cNvSpPr txBox="1"/>
            <p:nvPr/>
          </p:nvSpPr>
          <p:spPr>
            <a:xfrm>
              <a:off x="8798077" y="1375954"/>
              <a:ext cx="647934" cy="369332"/>
            </a:xfrm>
            <a:prstGeom prst="rect">
              <a:avLst/>
            </a:prstGeom>
            <a:noFill/>
          </p:spPr>
          <p:txBody>
            <a:bodyPr wrap="none" rtlCol="0">
              <a:spAutoFit/>
            </a:bodyPr>
            <a:lstStyle/>
            <a:p>
              <a:r>
                <a:rPr lang="en-US" altLang="zh-HK" dirty="0" smtClean="0"/>
                <a:t>data</a:t>
              </a:r>
              <a:endParaRPr lang="zh-HK" altLang="en-US" dirty="0"/>
            </a:p>
          </p:txBody>
        </p:sp>
      </p:grpSp>
      <p:sp>
        <p:nvSpPr>
          <p:cNvPr id="41" name="Text Placeholder 3"/>
          <p:cNvSpPr txBox="1">
            <a:spLocks/>
          </p:cNvSpPr>
          <p:nvPr/>
        </p:nvSpPr>
        <p:spPr>
          <a:xfrm>
            <a:off x="4828266" y="1268527"/>
            <a:ext cx="4185623" cy="371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b="1" dirty="0" smtClean="0"/>
              <a:t>Server</a:t>
            </a:r>
            <a:endParaRPr lang="zh-HK" altLang="en-US" b="1" dirty="0"/>
          </a:p>
        </p:txBody>
      </p:sp>
      <p:sp>
        <p:nvSpPr>
          <p:cNvPr id="42" name="Content Placeholder 4"/>
          <p:cNvSpPr txBox="1">
            <a:spLocks/>
          </p:cNvSpPr>
          <p:nvPr/>
        </p:nvSpPr>
        <p:spPr>
          <a:xfrm>
            <a:off x="4828266" y="1706089"/>
            <a:ext cx="5968895" cy="1203197"/>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Font typeface="Wingdings 3" charset="2"/>
              <a:buNone/>
            </a:pPr>
            <a:r>
              <a:rPr lang="en-US" altLang="zh-HK" dirty="0" err="1" smtClean="0">
                <a:latin typeface="Courier New" panose="02070309020205020404" pitchFamily="49" charset="0"/>
                <a:cs typeface="Courier New" panose="02070309020205020404" pitchFamily="49" charset="0"/>
              </a:rPr>
              <a:t>ServerSocket</a:t>
            </a:r>
            <a:r>
              <a:rPr lang="en-US" altLang="zh-HK" dirty="0" smtClean="0">
                <a:latin typeface="Courier New" panose="02070309020205020404" pitchFamily="49" charset="0"/>
                <a:cs typeface="Courier New" panose="02070309020205020404" pitchFamily="49" charset="0"/>
              </a:rPr>
              <a:t> </a:t>
            </a:r>
            <a:r>
              <a:rPr lang="en-US" altLang="zh-HK" dirty="0" err="1" smtClean="0">
                <a:latin typeface="Courier New" panose="02070309020205020404" pitchFamily="49" charset="0"/>
                <a:cs typeface="Courier New" panose="02070309020205020404" pitchFamily="49" charset="0"/>
              </a:rPr>
              <a:t>ss</a:t>
            </a:r>
            <a:r>
              <a:rPr lang="en-US" altLang="zh-HK" dirty="0" smtClean="0">
                <a:latin typeface="Courier New" panose="02070309020205020404" pitchFamily="49" charset="0"/>
                <a:cs typeface="Courier New" panose="02070309020205020404" pitchFamily="49" charset="0"/>
              </a:rPr>
              <a:t> = new </a:t>
            </a:r>
            <a:r>
              <a:rPr lang="en-US" altLang="zh-HK" dirty="0" err="1" smtClean="0">
                <a:latin typeface="Courier New" panose="02070309020205020404" pitchFamily="49" charset="0"/>
                <a:cs typeface="Courier New" panose="02070309020205020404" pitchFamily="49" charset="0"/>
              </a:rPr>
              <a:t>ServerSocket</a:t>
            </a:r>
            <a:r>
              <a:rPr lang="en-US" altLang="zh-HK" dirty="0" smtClean="0">
                <a:latin typeface="Courier New" panose="02070309020205020404" pitchFamily="49" charset="0"/>
                <a:cs typeface="Courier New" panose="02070309020205020404" pitchFamily="49" charset="0"/>
              </a:rPr>
              <a:t>(10000);</a:t>
            </a:r>
          </a:p>
          <a:p>
            <a:pPr marL="0" indent="0">
              <a:spcBef>
                <a:spcPts val="0"/>
              </a:spcBef>
              <a:buFont typeface="Wingdings 3" charset="2"/>
              <a:buNone/>
            </a:pPr>
            <a:r>
              <a:rPr lang="en-US" altLang="zh-HK" dirty="0" smtClean="0">
                <a:latin typeface="Courier New" panose="02070309020205020404" pitchFamily="49" charset="0"/>
                <a:cs typeface="Courier New" panose="02070309020205020404" pitchFamily="49" charset="0"/>
              </a:rPr>
              <a:t>Socket s = </a:t>
            </a:r>
            <a:r>
              <a:rPr lang="en-US" altLang="zh-HK" dirty="0" err="1" smtClean="0">
                <a:latin typeface="Courier New" panose="02070309020205020404" pitchFamily="49" charset="0"/>
                <a:cs typeface="Courier New" panose="02070309020205020404" pitchFamily="49" charset="0"/>
              </a:rPr>
              <a:t>ss.accept</a:t>
            </a:r>
            <a:r>
              <a:rPr lang="en-US" altLang="zh-HK"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n-US" altLang="zh-HK" dirty="0" err="1" smtClean="0">
                <a:latin typeface="Courier New" panose="02070309020205020404" pitchFamily="49" charset="0"/>
                <a:cs typeface="Courier New" panose="02070309020205020404" pitchFamily="49" charset="0"/>
              </a:rPr>
              <a:t>InputStream</a:t>
            </a:r>
            <a:r>
              <a:rPr lang="en-US" altLang="zh-HK" dirty="0" smtClean="0">
                <a:latin typeface="Courier New" panose="02070309020205020404" pitchFamily="49" charset="0"/>
                <a:cs typeface="Courier New" panose="02070309020205020404" pitchFamily="49" charset="0"/>
              </a:rPr>
              <a:t> in = </a:t>
            </a:r>
            <a:r>
              <a:rPr lang="en-US" altLang="zh-HK" dirty="0" err="1" smtClean="0">
                <a:latin typeface="Courier New" panose="02070309020205020404" pitchFamily="49" charset="0"/>
                <a:cs typeface="Courier New" panose="02070309020205020404" pitchFamily="49" charset="0"/>
              </a:rPr>
              <a:t>s.getInputStream</a:t>
            </a:r>
            <a:r>
              <a:rPr lang="en-US" altLang="zh-HK"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n-US" altLang="zh-HK" dirty="0" err="1" smtClean="0">
                <a:latin typeface="Courier New" panose="02070309020205020404" pitchFamily="49" charset="0"/>
                <a:cs typeface="Courier New" panose="02070309020205020404" pitchFamily="49" charset="0"/>
              </a:rPr>
              <a:t>OutputStream</a:t>
            </a:r>
            <a:r>
              <a:rPr lang="en-US" altLang="zh-HK" dirty="0" smtClean="0">
                <a:latin typeface="Courier New" panose="02070309020205020404" pitchFamily="49" charset="0"/>
                <a:cs typeface="Courier New" panose="02070309020205020404" pitchFamily="49" charset="0"/>
              </a:rPr>
              <a:t> out = </a:t>
            </a:r>
            <a:r>
              <a:rPr lang="en-US" altLang="zh-HK" dirty="0" err="1" smtClean="0">
                <a:latin typeface="Courier New" panose="02070309020205020404" pitchFamily="49" charset="0"/>
                <a:cs typeface="Courier New" panose="02070309020205020404" pitchFamily="49" charset="0"/>
              </a:rPr>
              <a:t>s.getOutputStream</a:t>
            </a:r>
            <a:r>
              <a:rPr lang="en-US" altLang="zh-HK" dirty="0" smtClean="0">
                <a:latin typeface="Courier New" panose="02070309020205020404" pitchFamily="49" charset="0"/>
                <a:cs typeface="Courier New" panose="02070309020205020404" pitchFamily="49" charset="0"/>
              </a:rPr>
              <a:t>();</a:t>
            </a:r>
          </a:p>
          <a:p>
            <a:pPr marL="0" indent="0">
              <a:buFont typeface="Wingdings 3" charset="2"/>
              <a:buNone/>
            </a:pPr>
            <a:endParaRPr lang="zh-HK" altLang="en-US" dirty="0">
              <a:latin typeface="Courier New" panose="02070309020205020404" pitchFamily="49" charset="0"/>
              <a:cs typeface="Courier New" panose="02070309020205020404" pitchFamily="49" charset="0"/>
            </a:endParaRPr>
          </a:p>
        </p:txBody>
      </p:sp>
      <p:sp>
        <p:nvSpPr>
          <p:cNvPr id="43" name="Text Placeholder 5"/>
          <p:cNvSpPr txBox="1">
            <a:spLocks/>
          </p:cNvSpPr>
          <p:nvPr/>
        </p:nvSpPr>
        <p:spPr>
          <a:xfrm>
            <a:off x="4828271" y="2946452"/>
            <a:ext cx="4185618" cy="37166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b="1" dirty="0" smtClean="0"/>
              <a:t>Client</a:t>
            </a:r>
            <a:endParaRPr lang="zh-HK" altLang="en-US" b="1" dirty="0"/>
          </a:p>
        </p:txBody>
      </p:sp>
      <p:sp>
        <p:nvSpPr>
          <p:cNvPr id="44" name="Content Placeholder 6"/>
          <p:cNvSpPr txBox="1">
            <a:spLocks/>
          </p:cNvSpPr>
          <p:nvPr/>
        </p:nvSpPr>
        <p:spPr>
          <a:xfrm>
            <a:off x="4828267" y="3384014"/>
            <a:ext cx="5968895" cy="911972"/>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None/>
            </a:pPr>
            <a:r>
              <a:rPr lang="en-US" altLang="zh-HK" dirty="0" smtClean="0">
                <a:latin typeface="Courier New" panose="02070309020205020404" pitchFamily="49" charset="0"/>
                <a:cs typeface="Courier New" panose="02070309020205020404" pitchFamily="49" charset="0"/>
              </a:rPr>
              <a:t>Socket s = new Socket('localhost', 10000);</a:t>
            </a:r>
            <a:endParaRPr lang="en-US" altLang="zh-HK" dirty="0">
              <a:latin typeface="Courier New" panose="02070309020205020404" pitchFamily="49" charset="0"/>
              <a:cs typeface="Courier New" panose="02070309020205020404" pitchFamily="49" charset="0"/>
            </a:endParaRPr>
          </a:p>
          <a:p>
            <a:pPr marL="0" indent="0">
              <a:spcBef>
                <a:spcPts val="0"/>
              </a:spcBef>
              <a:buNone/>
            </a:pPr>
            <a:r>
              <a:rPr lang="en-US" altLang="zh-HK" dirty="0" err="1">
                <a:latin typeface="Courier New" panose="02070309020205020404" pitchFamily="49" charset="0"/>
                <a:cs typeface="Courier New" panose="02070309020205020404" pitchFamily="49" charset="0"/>
              </a:rPr>
              <a:t>InputStream</a:t>
            </a:r>
            <a:r>
              <a:rPr lang="en-US" altLang="zh-HK" dirty="0">
                <a:latin typeface="Courier New" panose="02070309020205020404" pitchFamily="49" charset="0"/>
                <a:cs typeface="Courier New" panose="02070309020205020404" pitchFamily="49" charset="0"/>
              </a:rPr>
              <a:t> in = </a:t>
            </a:r>
            <a:r>
              <a:rPr lang="en-US" altLang="zh-HK" dirty="0" err="1">
                <a:latin typeface="Courier New" panose="02070309020205020404" pitchFamily="49" charset="0"/>
                <a:cs typeface="Courier New" panose="02070309020205020404" pitchFamily="49" charset="0"/>
              </a:rPr>
              <a:t>s.getInputStream</a:t>
            </a:r>
            <a:r>
              <a:rPr lang="en-US" altLang="zh-HK" dirty="0">
                <a:latin typeface="Courier New" panose="02070309020205020404" pitchFamily="49" charset="0"/>
                <a:cs typeface="Courier New" panose="02070309020205020404" pitchFamily="49" charset="0"/>
              </a:rPr>
              <a:t>();</a:t>
            </a:r>
          </a:p>
          <a:p>
            <a:pPr marL="0" indent="0">
              <a:spcBef>
                <a:spcPts val="0"/>
              </a:spcBef>
              <a:buNone/>
            </a:pPr>
            <a:r>
              <a:rPr lang="en-US" altLang="zh-HK" dirty="0" err="1">
                <a:latin typeface="Courier New" panose="02070309020205020404" pitchFamily="49" charset="0"/>
                <a:cs typeface="Courier New" panose="02070309020205020404" pitchFamily="49" charset="0"/>
              </a:rPr>
              <a:t>OutputStream</a:t>
            </a:r>
            <a:r>
              <a:rPr lang="en-US" altLang="zh-HK" dirty="0">
                <a:latin typeface="Courier New" panose="02070309020205020404" pitchFamily="49" charset="0"/>
                <a:cs typeface="Courier New" panose="02070309020205020404" pitchFamily="49" charset="0"/>
              </a:rPr>
              <a:t> out = </a:t>
            </a:r>
            <a:r>
              <a:rPr lang="en-US" altLang="zh-HK" dirty="0" err="1">
                <a:latin typeface="Courier New" panose="02070309020205020404" pitchFamily="49" charset="0"/>
                <a:cs typeface="Courier New" panose="02070309020205020404" pitchFamily="49" charset="0"/>
              </a:rPr>
              <a:t>s.getOutputStream</a:t>
            </a:r>
            <a:r>
              <a:rPr lang="en-US" altLang="zh-HK" dirty="0">
                <a:latin typeface="Courier New" panose="02070309020205020404" pitchFamily="49" charset="0"/>
                <a:cs typeface="Courier New" panose="02070309020205020404" pitchFamily="49" charset="0"/>
              </a:rPr>
              <a:t>();</a:t>
            </a:r>
          </a:p>
          <a:p>
            <a:pPr marL="0" indent="0">
              <a:spcBef>
                <a:spcPts val="0"/>
              </a:spcBef>
              <a:buFont typeface="Wingdings 3" charset="2"/>
              <a:buNone/>
            </a:pPr>
            <a:endParaRPr lang="zh-HK" altLang="en-US" dirty="0">
              <a:latin typeface="Courier New" panose="02070309020205020404" pitchFamily="49" charset="0"/>
              <a:cs typeface="Courier New" panose="02070309020205020404" pitchFamily="49" charset="0"/>
            </a:endParaRPr>
          </a:p>
        </p:txBody>
      </p:sp>
      <p:cxnSp>
        <p:nvCxnSpPr>
          <p:cNvPr id="47" name="Straight Arrow Connector 46"/>
          <p:cNvCxnSpPr/>
          <p:nvPr/>
        </p:nvCxnSpPr>
        <p:spPr>
          <a:xfrm flipH="1" flipV="1">
            <a:off x="3483429" y="1670030"/>
            <a:ext cx="1436914" cy="585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1"/>
          </p:cNvCxnSpPr>
          <p:nvPr/>
        </p:nvCxnSpPr>
        <p:spPr>
          <a:xfrm flipH="1" flipV="1">
            <a:off x="4162697" y="2607936"/>
            <a:ext cx="665570" cy="123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4241074" y="2647406"/>
            <a:ext cx="679269" cy="83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26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I/O streams</a:t>
            </a:r>
            <a:endParaRPr lang="zh-HK" altLang="en-US" dirty="0"/>
          </a:p>
        </p:txBody>
      </p:sp>
      <p:sp>
        <p:nvSpPr>
          <p:cNvPr id="3" name="Content Placeholder 2"/>
          <p:cNvSpPr>
            <a:spLocks noGrp="1"/>
          </p:cNvSpPr>
          <p:nvPr>
            <p:ph idx="1"/>
          </p:nvPr>
        </p:nvSpPr>
        <p:spPr/>
        <p:txBody>
          <a:bodyPr/>
          <a:lstStyle/>
          <a:p>
            <a:r>
              <a:rPr lang="en-US" altLang="zh-HK" dirty="0" err="1" smtClean="0">
                <a:latin typeface="Courier New" panose="02070309020205020404" pitchFamily="49" charset="0"/>
                <a:cs typeface="Courier New" panose="02070309020205020404" pitchFamily="49" charset="0"/>
              </a:rPr>
              <a:t>getInputStream</a:t>
            </a:r>
            <a:r>
              <a:rPr lang="en-US" altLang="zh-HK" dirty="0" smtClean="0">
                <a:latin typeface="Courier New" panose="02070309020205020404" pitchFamily="49" charset="0"/>
                <a:cs typeface="Courier New" panose="02070309020205020404" pitchFamily="49" charset="0"/>
              </a:rPr>
              <a:t>()</a:t>
            </a:r>
            <a:r>
              <a:rPr lang="en-US" altLang="zh-HK" dirty="0" smtClean="0"/>
              <a:t> and </a:t>
            </a:r>
            <a:r>
              <a:rPr lang="en-US" altLang="zh-HK" dirty="0" err="1" smtClean="0">
                <a:latin typeface="Courier New" panose="02070309020205020404" pitchFamily="49" charset="0"/>
                <a:cs typeface="Courier New" panose="02070309020205020404" pitchFamily="49" charset="0"/>
              </a:rPr>
              <a:t>getOutputStream</a:t>
            </a:r>
            <a:r>
              <a:rPr lang="en-US" altLang="zh-HK" dirty="0" smtClean="0">
                <a:latin typeface="Courier New" panose="02070309020205020404" pitchFamily="49" charset="0"/>
                <a:cs typeface="Courier New" panose="02070309020205020404" pitchFamily="49" charset="0"/>
              </a:rPr>
              <a:t>()</a:t>
            </a:r>
            <a:r>
              <a:rPr lang="en-US" altLang="zh-HK" dirty="0" smtClean="0"/>
              <a:t> will only return low level I/O streams</a:t>
            </a:r>
          </a:p>
          <a:p>
            <a:r>
              <a:rPr lang="en-US" altLang="zh-HK" dirty="0" smtClean="0"/>
              <a:t>Buffered Streams are usually used instead</a:t>
            </a:r>
          </a:p>
          <a:p>
            <a:pPr lvl="1"/>
            <a:r>
              <a:rPr lang="en-US" altLang="zh-HK" dirty="0" smtClean="0"/>
              <a:t>One example will be to use </a:t>
            </a:r>
            <a:r>
              <a:rPr lang="en-US" altLang="zh-HK" b="1" dirty="0" err="1" smtClean="0"/>
              <a:t>BufferedReader</a:t>
            </a:r>
            <a:r>
              <a:rPr lang="en-US" altLang="zh-HK" dirty="0" smtClean="0"/>
              <a:t> for input and </a:t>
            </a:r>
            <a:r>
              <a:rPr lang="en-US" altLang="zh-HK" b="1" dirty="0" err="1" smtClean="0"/>
              <a:t>PrintWriter</a:t>
            </a:r>
            <a:r>
              <a:rPr lang="en-US" altLang="zh-HK" dirty="0" smtClean="0"/>
              <a:t> for output</a:t>
            </a:r>
          </a:p>
          <a:p>
            <a:endParaRPr lang="zh-HK" altLang="en-US" dirty="0"/>
          </a:p>
        </p:txBody>
      </p:sp>
      <p:sp>
        <p:nvSpPr>
          <p:cNvPr id="4" name="Text Placeholder 3"/>
          <p:cNvSpPr txBox="1">
            <a:spLocks/>
          </p:cNvSpPr>
          <p:nvPr/>
        </p:nvSpPr>
        <p:spPr>
          <a:xfrm>
            <a:off x="677334" y="2923729"/>
            <a:ext cx="4185623" cy="371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b="1" dirty="0" smtClean="0"/>
              <a:t>Server</a:t>
            </a:r>
            <a:endParaRPr lang="zh-HK" altLang="en-US" b="1" dirty="0"/>
          </a:p>
        </p:txBody>
      </p:sp>
      <p:sp>
        <p:nvSpPr>
          <p:cNvPr id="5" name="Content Placeholder 4"/>
          <p:cNvSpPr txBox="1">
            <a:spLocks/>
          </p:cNvSpPr>
          <p:nvPr/>
        </p:nvSpPr>
        <p:spPr>
          <a:xfrm>
            <a:off x="677334" y="3288067"/>
            <a:ext cx="10237562" cy="1142209"/>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Font typeface="Wingdings 3" charset="2"/>
              <a:buNone/>
            </a:pPr>
            <a:r>
              <a:rPr lang="en-US" altLang="zh-HK" sz="1600" dirty="0" err="1" smtClean="0">
                <a:latin typeface="Courier New" panose="02070309020205020404" pitchFamily="49" charset="0"/>
                <a:cs typeface="Courier New" panose="02070309020205020404" pitchFamily="49" charset="0"/>
              </a:rPr>
              <a:t>ServerSocket</a:t>
            </a:r>
            <a:r>
              <a:rPr lang="en-US" altLang="zh-HK" sz="1600" dirty="0" smtClean="0">
                <a:latin typeface="Courier New" panose="02070309020205020404" pitchFamily="49" charset="0"/>
                <a:cs typeface="Courier New" panose="02070309020205020404" pitchFamily="49" charset="0"/>
              </a:rPr>
              <a:t> </a:t>
            </a:r>
            <a:r>
              <a:rPr lang="en-US" altLang="zh-HK" sz="1600" dirty="0" err="1" smtClean="0">
                <a:latin typeface="Courier New" panose="02070309020205020404" pitchFamily="49" charset="0"/>
                <a:cs typeface="Courier New" panose="02070309020205020404" pitchFamily="49" charset="0"/>
              </a:rPr>
              <a:t>ss</a:t>
            </a:r>
            <a:r>
              <a:rPr lang="en-US" altLang="zh-HK" sz="1600" dirty="0" smtClean="0">
                <a:latin typeface="Courier New" panose="02070309020205020404" pitchFamily="49" charset="0"/>
                <a:cs typeface="Courier New" panose="02070309020205020404" pitchFamily="49" charset="0"/>
              </a:rPr>
              <a:t> = new </a:t>
            </a:r>
            <a:r>
              <a:rPr lang="en-US" altLang="zh-HK" sz="1600" dirty="0" err="1" smtClean="0">
                <a:latin typeface="Courier New" panose="02070309020205020404" pitchFamily="49" charset="0"/>
                <a:cs typeface="Courier New" panose="02070309020205020404" pitchFamily="49" charset="0"/>
              </a:rPr>
              <a:t>ServerSocket</a:t>
            </a:r>
            <a:r>
              <a:rPr lang="en-US" altLang="zh-HK" sz="1600" dirty="0" smtClean="0">
                <a:latin typeface="Courier New" panose="02070309020205020404" pitchFamily="49" charset="0"/>
                <a:cs typeface="Courier New" panose="02070309020205020404" pitchFamily="49" charset="0"/>
              </a:rPr>
              <a:t>(10000);</a:t>
            </a:r>
          </a:p>
          <a:p>
            <a:pPr marL="0" indent="0">
              <a:spcBef>
                <a:spcPts val="0"/>
              </a:spcBef>
              <a:buFont typeface="Wingdings 3" charset="2"/>
              <a:buNone/>
            </a:pPr>
            <a:r>
              <a:rPr lang="en-US" altLang="zh-HK" sz="1600" dirty="0" smtClean="0">
                <a:latin typeface="Courier New" panose="02070309020205020404" pitchFamily="49" charset="0"/>
                <a:cs typeface="Courier New" panose="02070309020205020404" pitchFamily="49" charset="0"/>
              </a:rPr>
              <a:t>Socket s = </a:t>
            </a:r>
            <a:r>
              <a:rPr lang="en-US" altLang="zh-HK" sz="1600" dirty="0" err="1" smtClean="0">
                <a:latin typeface="Courier New" panose="02070309020205020404" pitchFamily="49" charset="0"/>
                <a:cs typeface="Courier New" panose="02070309020205020404" pitchFamily="49" charset="0"/>
              </a:rPr>
              <a:t>ss.accept</a:t>
            </a:r>
            <a:r>
              <a:rPr lang="en-US" altLang="zh-HK" sz="1600"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n-US" altLang="zh-HK" sz="1600" dirty="0" err="1" smtClean="0">
                <a:latin typeface="Courier New" panose="02070309020205020404" pitchFamily="49" charset="0"/>
                <a:cs typeface="Courier New" panose="02070309020205020404" pitchFamily="49" charset="0"/>
              </a:rPr>
              <a:t>BufferedReader</a:t>
            </a:r>
            <a:r>
              <a:rPr lang="en-US" altLang="zh-HK" sz="1600" dirty="0" smtClean="0">
                <a:latin typeface="Courier New" panose="02070309020205020404" pitchFamily="49" charset="0"/>
                <a:cs typeface="Courier New" panose="02070309020205020404" pitchFamily="49" charset="0"/>
              </a:rPr>
              <a:t> in = new </a:t>
            </a:r>
            <a:r>
              <a:rPr lang="en-US" altLang="zh-HK" sz="1600" dirty="0" err="1" smtClean="0">
                <a:latin typeface="Courier New" panose="02070309020205020404" pitchFamily="49" charset="0"/>
                <a:cs typeface="Courier New" panose="02070309020205020404" pitchFamily="49" charset="0"/>
              </a:rPr>
              <a:t>BufferedReader</a:t>
            </a:r>
            <a:r>
              <a:rPr lang="en-US" altLang="zh-HK" sz="1600" dirty="0" smtClean="0">
                <a:latin typeface="Courier New" panose="02070309020205020404" pitchFamily="49" charset="0"/>
                <a:cs typeface="Courier New" panose="02070309020205020404" pitchFamily="49" charset="0"/>
              </a:rPr>
              <a:t>(new </a:t>
            </a:r>
            <a:r>
              <a:rPr lang="en-US" altLang="zh-HK" sz="1600" dirty="0" err="1" smtClean="0">
                <a:latin typeface="Courier New" panose="02070309020205020404" pitchFamily="49" charset="0"/>
                <a:cs typeface="Courier New" panose="02070309020205020404" pitchFamily="49" charset="0"/>
              </a:rPr>
              <a:t>InputStreamReader</a:t>
            </a:r>
            <a:r>
              <a:rPr lang="en-US" altLang="zh-HK" sz="1600" dirty="0" smtClean="0">
                <a:latin typeface="Courier New" panose="02070309020205020404" pitchFamily="49" charset="0"/>
                <a:cs typeface="Courier New" panose="02070309020205020404" pitchFamily="49" charset="0"/>
              </a:rPr>
              <a:t>(</a:t>
            </a:r>
            <a:r>
              <a:rPr lang="en-US" altLang="zh-HK" sz="1600" dirty="0" err="1" smtClean="0">
                <a:latin typeface="Courier New" panose="02070309020205020404" pitchFamily="49" charset="0"/>
                <a:cs typeface="Courier New" panose="02070309020205020404" pitchFamily="49" charset="0"/>
              </a:rPr>
              <a:t>s.getInputStream</a:t>
            </a:r>
            <a:r>
              <a:rPr lang="en-US" altLang="zh-HK" sz="1600"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n-US" altLang="zh-HK" sz="1600" dirty="0" err="1" smtClean="0">
                <a:latin typeface="Courier New" panose="02070309020205020404" pitchFamily="49" charset="0"/>
                <a:cs typeface="Courier New" panose="02070309020205020404" pitchFamily="49" charset="0"/>
              </a:rPr>
              <a:t>PrintWriter</a:t>
            </a:r>
            <a:r>
              <a:rPr lang="en-US" altLang="zh-HK" sz="1600" dirty="0" smtClean="0">
                <a:latin typeface="Courier New" panose="02070309020205020404" pitchFamily="49" charset="0"/>
                <a:cs typeface="Courier New" panose="02070309020205020404" pitchFamily="49" charset="0"/>
              </a:rPr>
              <a:t> out = new </a:t>
            </a:r>
            <a:r>
              <a:rPr lang="en-US" altLang="zh-HK" sz="1600" dirty="0" err="1" smtClean="0">
                <a:latin typeface="Courier New" panose="02070309020205020404" pitchFamily="49" charset="0"/>
                <a:cs typeface="Courier New" panose="02070309020205020404" pitchFamily="49" charset="0"/>
              </a:rPr>
              <a:t>PrintWriter</a:t>
            </a:r>
            <a:r>
              <a:rPr lang="en-US" altLang="zh-HK" sz="1600" dirty="0" smtClean="0">
                <a:latin typeface="Courier New" panose="02070309020205020404" pitchFamily="49" charset="0"/>
                <a:cs typeface="Courier New" panose="02070309020205020404" pitchFamily="49" charset="0"/>
              </a:rPr>
              <a:t>(</a:t>
            </a:r>
            <a:r>
              <a:rPr lang="en-US" altLang="zh-HK" sz="1600" dirty="0" err="1" smtClean="0">
                <a:latin typeface="Courier New" panose="02070309020205020404" pitchFamily="49" charset="0"/>
                <a:cs typeface="Courier New" panose="02070309020205020404" pitchFamily="49" charset="0"/>
              </a:rPr>
              <a:t>s.getOutputStream</a:t>
            </a:r>
            <a:r>
              <a:rPr lang="en-US" altLang="zh-HK" sz="1600" dirty="0" smtClean="0">
                <a:latin typeface="Courier New" panose="02070309020205020404" pitchFamily="49" charset="0"/>
                <a:cs typeface="Courier New" panose="02070309020205020404" pitchFamily="49" charset="0"/>
              </a:rPr>
              <a:t>());</a:t>
            </a:r>
          </a:p>
          <a:p>
            <a:pPr marL="0" indent="0">
              <a:buFont typeface="Wingdings 3" charset="2"/>
              <a:buNone/>
            </a:pPr>
            <a:endParaRPr lang="zh-HK" altLang="en-US" sz="1600" dirty="0">
              <a:latin typeface="Courier New" panose="02070309020205020404" pitchFamily="49" charset="0"/>
              <a:cs typeface="Courier New" panose="02070309020205020404" pitchFamily="49" charset="0"/>
            </a:endParaRPr>
          </a:p>
        </p:txBody>
      </p:sp>
      <p:sp>
        <p:nvSpPr>
          <p:cNvPr id="6" name="Text Placeholder 5"/>
          <p:cNvSpPr txBox="1">
            <a:spLocks/>
          </p:cNvSpPr>
          <p:nvPr/>
        </p:nvSpPr>
        <p:spPr>
          <a:xfrm>
            <a:off x="677339" y="4471043"/>
            <a:ext cx="4185618" cy="37166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b="1" dirty="0" smtClean="0"/>
              <a:t>Client</a:t>
            </a:r>
            <a:endParaRPr lang="zh-HK" altLang="en-US" b="1" dirty="0"/>
          </a:p>
        </p:txBody>
      </p:sp>
      <p:sp>
        <p:nvSpPr>
          <p:cNvPr id="7" name="Content Placeholder 6"/>
          <p:cNvSpPr txBox="1">
            <a:spLocks/>
          </p:cNvSpPr>
          <p:nvPr/>
        </p:nvSpPr>
        <p:spPr>
          <a:xfrm>
            <a:off x="677335" y="4835380"/>
            <a:ext cx="10237562" cy="892473"/>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None/>
            </a:pPr>
            <a:r>
              <a:rPr lang="en-US" altLang="zh-HK" sz="1600" dirty="0" smtClean="0">
                <a:latin typeface="Courier New" panose="02070309020205020404" pitchFamily="49" charset="0"/>
                <a:cs typeface="Courier New" panose="02070309020205020404" pitchFamily="49" charset="0"/>
              </a:rPr>
              <a:t>Socket s = new Socket('localhost', 10000);</a:t>
            </a:r>
            <a:endParaRPr lang="en-US" altLang="zh-HK" sz="1600" dirty="0">
              <a:latin typeface="Courier New" panose="02070309020205020404" pitchFamily="49" charset="0"/>
              <a:cs typeface="Courier New" panose="02070309020205020404" pitchFamily="49" charset="0"/>
            </a:endParaRPr>
          </a:p>
          <a:p>
            <a:pPr marL="0" indent="0">
              <a:spcBef>
                <a:spcPts val="0"/>
              </a:spcBef>
              <a:buNone/>
            </a:pPr>
            <a:r>
              <a:rPr lang="en-US" altLang="zh-HK" sz="1600" dirty="0" err="1">
                <a:latin typeface="Courier New" panose="02070309020205020404" pitchFamily="49" charset="0"/>
                <a:cs typeface="Courier New" panose="02070309020205020404" pitchFamily="49" charset="0"/>
              </a:rPr>
              <a:t>BufferedReader</a:t>
            </a:r>
            <a:r>
              <a:rPr lang="en-US" altLang="zh-HK" sz="1600" dirty="0">
                <a:latin typeface="Courier New" panose="02070309020205020404" pitchFamily="49" charset="0"/>
                <a:cs typeface="Courier New" panose="02070309020205020404" pitchFamily="49" charset="0"/>
              </a:rPr>
              <a:t> in = new </a:t>
            </a:r>
            <a:r>
              <a:rPr lang="en-US" altLang="zh-HK" sz="1600" dirty="0" err="1" smtClean="0">
                <a:latin typeface="Courier New" panose="02070309020205020404" pitchFamily="49" charset="0"/>
                <a:cs typeface="Courier New" panose="02070309020205020404" pitchFamily="49" charset="0"/>
              </a:rPr>
              <a:t>BufferedReader</a:t>
            </a:r>
            <a:r>
              <a:rPr lang="en-US" altLang="zh-HK" sz="1600" dirty="0" smtClean="0">
                <a:latin typeface="Courier New" panose="02070309020205020404" pitchFamily="49" charset="0"/>
                <a:cs typeface="Courier New" panose="02070309020205020404" pitchFamily="49" charset="0"/>
              </a:rPr>
              <a:t>(new </a:t>
            </a:r>
            <a:r>
              <a:rPr lang="en-US" altLang="zh-HK" sz="1600" dirty="0" err="1" smtClean="0">
                <a:latin typeface="Courier New" panose="02070309020205020404" pitchFamily="49" charset="0"/>
                <a:cs typeface="Courier New" panose="02070309020205020404" pitchFamily="49" charset="0"/>
              </a:rPr>
              <a:t>InputStreamReader</a:t>
            </a:r>
            <a:r>
              <a:rPr lang="en-US" altLang="zh-HK" sz="1600" dirty="0" smtClean="0">
                <a:latin typeface="Courier New" panose="02070309020205020404" pitchFamily="49" charset="0"/>
                <a:cs typeface="Courier New" panose="02070309020205020404" pitchFamily="49" charset="0"/>
              </a:rPr>
              <a:t>(</a:t>
            </a:r>
            <a:r>
              <a:rPr lang="en-US" altLang="zh-HK" sz="1600" dirty="0" err="1" smtClean="0">
                <a:latin typeface="Courier New" panose="02070309020205020404" pitchFamily="49" charset="0"/>
                <a:cs typeface="Courier New" panose="02070309020205020404" pitchFamily="49" charset="0"/>
              </a:rPr>
              <a:t>s.getInputStream</a:t>
            </a:r>
            <a:r>
              <a:rPr lang="en-US" altLang="zh-HK" sz="1600" dirty="0" smtClean="0">
                <a:latin typeface="Courier New" panose="02070309020205020404" pitchFamily="49" charset="0"/>
                <a:cs typeface="Courier New" panose="02070309020205020404" pitchFamily="49" charset="0"/>
              </a:rPr>
              <a:t>()));</a:t>
            </a:r>
            <a:endParaRPr lang="en-US" altLang="zh-HK" sz="1600" dirty="0">
              <a:latin typeface="Courier New" panose="02070309020205020404" pitchFamily="49" charset="0"/>
              <a:cs typeface="Courier New" panose="02070309020205020404" pitchFamily="49" charset="0"/>
            </a:endParaRPr>
          </a:p>
          <a:p>
            <a:pPr marL="0" indent="0">
              <a:spcBef>
                <a:spcPts val="0"/>
              </a:spcBef>
              <a:buNone/>
            </a:pPr>
            <a:r>
              <a:rPr lang="en-US" altLang="zh-HK" sz="1600" dirty="0" err="1">
                <a:latin typeface="Courier New" panose="02070309020205020404" pitchFamily="49" charset="0"/>
                <a:cs typeface="Courier New" panose="02070309020205020404" pitchFamily="49" charset="0"/>
              </a:rPr>
              <a:t>PrintWriter</a:t>
            </a:r>
            <a:r>
              <a:rPr lang="en-US" altLang="zh-HK" sz="1600" dirty="0">
                <a:latin typeface="Courier New" panose="02070309020205020404" pitchFamily="49" charset="0"/>
                <a:cs typeface="Courier New" panose="02070309020205020404" pitchFamily="49" charset="0"/>
              </a:rPr>
              <a:t> out = new </a:t>
            </a:r>
            <a:r>
              <a:rPr lang="en-US" altLang="zh-HK" sz="1600" dirty="0" err="1">
                <a:latin typeface="Courier New" panose="02070309020205020404" pitchFamily="49" charset="0"/>
                <a:cs typeface="Courier New" panose="02070309020205020404" pitchFamily="49" charset="0"/>
              </a:rPr>
              <a:t>PrintWriter</a:t>
            </a:r>
            <a:r>
              <a:rPr lang="en-US" altLang="zh-HK" sz="1600" dirty="0">
                <a:latin typeface="Courier New" panose="02070309020205020404" pitchFamily="49" charset="0"/>
                <a:cs typeface="Courier New" panose="02070309020205020404" pitchFamily="49" charset="0"/>
              </a:rPr>
              <a:t>(</a:t>
            </a:r>
            <a:r>
              <a:rPr lang="en-US" altLang="zh-HK" sz="1600" dirty="0" err="1">
                <a:latin typeface="Courier New" panose="02070309020205020404" pitchFamily="49" charset="0"/>
                <a:cs typeface="Courier New" panose="02070309020205020404" pitchFamily="49" charset="0"/>
              </a:rPr>
              <a:t>s.getOutputStream</a:t>
            </a:r>
            <a:r>
              <a:rPr lang="en-US" altLang="zh-HK" sz="1600" dirty="0">
                <a:latin typeface="Courier New" panose="02070309020205020404" pitchFamily="49" charset="0"/>
                <a:cs typeface="Courier New" panose="02070309020205020404" pitchFamily="49" charset="0"/>
              </a:rPr>
              <a:t>());</a:t>
            </a:r>
          </a:p>
          <a:p>
            <a:pPr marL="0" indent="0">
              <a:spcBef>
                <a:spcPts val="0"/>
              </a:spcBef>
              <a:buFont typeface="Wingdings 3" charset="2"/>
              <a:buNone/>
            </a:pPr>
            <a:endParaRPr lang="zh-HK"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70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ltLang="zh-HK" dirty="0" smtClean="0"/>
              <a:t>Demo: Echo server</a:t>
            </a:r>
            <a:endParaRPr lang="zh-HK" altLang="en-US" dirty="0"/>
          </a:p>
        </p:txBody>
      </p:sp>
      <p:sp>
        <p:nvSpPr>
          <p:cNvPr id="12" name="Content Placeholder 11"/>
          <p:cNvSpPr>
            <a:spLocks noGrp="1"/>
          </p:cNvSpPr>
          <p:nvPr>
            <p:ph idx="1"/>
          </p:nvPr>
        </p:nvSpPr>
        <p:spPr/>
        <p:txBody>
          <a:bodyPr/>
          <a:lstStyle/>
          <a:p>
            <a:r>
              <a:rPr lang="en-US" altLang="zh-HK" dirty="0" smtClean="0">
                <a:latin typeface="Courier New" panose="02070309020205020404" pitchFamily="49" charset="0"/>
                <a:cs typeface="Courier New" panose="02070309020205020404" pitchFamily="49" charset="0"/>
              </a:rPr>
              <a:t>EchoServer.java</a:t>
            </a:r>
            <a:r>
              <a:rPr lang="en-US" altLang="zh-HK" dirty="0" smtClean="0"/>
              <a:t> and </a:t>
            </a:r>
            <a:r>
              <a:rPr lang="en-US" altLang="zh-HK" dirty="0" smtClean="0">
                <a:latin typeface="Courier New" panose="02070309020205020404" pitchFamily="49" charset="0"/>
                <a:cs typeface="Courier New" panose="02070309020205020404" pitchFamily="49" charset="0"/>
              </a:rPr>
              <a:t>EchoClient.java</a:t>
            </a:r>
          </a:p>
          <a:p>
            <a:r>
              <a:rPr lang="en-US" altLang="zh-HK" dirty="0" smtClean="0"/>
              <a:t>The server can only handle one client at a time (Why?)</a:t>
            </a:r>
          </a:p>
          <a:p>
            <a:r>
              <a:rPr lang="en-US" altLang="zh-HK" dirty="0" smtClean="0"/>
              <a:t>How to handle multiple clients at the same time?</a:t>
            </a:r>
          </a:p>
          <a:p>
            <a:pPr lvl="1"/>
            <a:r>
              <a:rPr lang="en-US" altLang="zh-HK" dirty="0" smtClean="0"/>
              <a:t>We need multithreading!</a:t>
            </a:r>
            <a:endParaRPr lang="zh-HK" altLang="en-US" dirty="0"/>
          </a:p>
        </p:txBody>
      </p:sp>
    </p:spTree>
    <p:extLst>
      <p:ext uri="{BB962C8B-B14F-4D97-AF65-F5344CB8AC3E}">
        <p14:creationId xmlns:p14="http://schemas.microsoft.com/office/powerpoint/2010/main" val="204252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Java Thread</a:t>
            </a:r>
            <a:endParaRPr lang="zh-HK" altLang="en-US" dirty="0"/>
          </a:p>
        </p:txBody>
      </p:sp>
      <p:sp>
        <p:nvSpPr>
          <p:cNvPr id="3" name="Content Placeholder 2"/>
          <p:cNvSpPr>
            <a:spLocks noGrp="1"/>
          </p:cNvSpPr>
          <p:nvPr>
            <p:ph idx="1"/>
          </p:nvPr>
        </p:nvSpPr>
        <p:spPr/>
        <p:txBody>
          <a:bodyPr/>
          <a:lstStyle/>
          <a:p>
            <a:r>
              <a:rPr lang="en-US" altLang="zh-HK" dirty="0" smtClean="0"/>
              <a:t>Two ways to create a thread in Java</a:t>
            </a:r>
            <a:endParaRPr lang="zh-HK" altLang="en-US" dirty="0"/>
          </a:p>
        </p:txBody>
      </p:sp>
      <p:sp>
        <p:nvSpPr>
          <p:cNvPr id="4" name="Text Placeholder 3"/>
          <p:cNvSpPr txBox="1">
            <a:spLocks/>
          </p:cNvSpPr>
          <p:nvPr/>
        </p:nvSpPr>
        <p:spPr>
          <a:xfrm>
            <a:off x="787489" y="1860706"/>
            <a:ext cx="6545128" cy="371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dirty="0" smtClean="0"/>
              <a:t>Create an object of a subclass of </a:t>
            </a:r>
            <a:r>
              <a:rPr lang="en-US" altLang="zh-HK" b="1" dirty="0" smtClean="0"/>
              <a:t>Thread</a:t>
            </a:r>
            <a:endParaRPr lang="zh-HK" altLang="en-US" b="1" dirty="0"/>
          </a:p>
        </p:txBody>
      </p:sp>
      <p:sp>
        <p:nvSpPr>
          <p:cNvPr id="5" name="Content Placeholder 4"/>
          <p:cNvSpPr txBox="1">
            <a:spLocks/>
          </p:cNvSpPr>
          <p:nvPr/>
        </p:nvSpPr>
        <p:spPr>
          <a:xfrm>
            <a:off x="787489" y="2298268"/>
            <a:ext cx="6545128" cy="1455122"/>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Font typeface="Wingdings 3" charset="2"/>
              <a:buNone/>
            </a:pPr>
            <a:r>
              <a:rPr lang="en-US" altLang="zh-HK" dirty="0" smtClean="0">
                <a:latin typeface="Courier New" panose="02070309020205020404" pitchFamily="49" charset="0"/>
                <a:cs typeface="Courier New" panose="02070309020205020404" pitchFamily="49" charset="0"/>
              </a:rPr>
              <a:t>class </a:t>
            </a:r>
            <a:r>
              <a:rPr lang="en-US" altLang="zh-HK" dirty="0" err="1" smtClean="0">
                <a:latin typeface="Courier New" panose="02070309020205020404" pitchFamily="49" charset="0"/>
                <a:cs typeface="Courier New" panose="02070309020205020404" pitchFamily="49" charset="0"/>
              </a:rPr>
              <a:t>myThread</a:t>
            </a:r>
            <a:r>
              <a:rPr lang="en-US" altLang="zh-HK" dirty="0" smtClean="0">
                <a:latin typeface="Courier New" panose="02070309020205020404" pitchFamily="49" charset="0"/>
                <a:cs typeface="Courier New" panose="02070309020205020404" pitchFamily="49" charset="0"/>
              </a:rPr>
              <a:t> extends </a:t>
            </a:r>
            <a:r>
              <a:rPr lang="en-US" altLang="zh-TW" dirty="0" smtClean="0">
                <a:latin typeface="Courier New" panose="02070309020205020404" pitchFamily="49" charset="0"/>
                <a:cs typeface="Courier New" panose="02070309020205020404" pitchFamily="49" charset="0"/>
              </a:rPr>
              <a:t>Thread {</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public void run() {</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code to be executed in a thread */</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a:t>
            </a:r>
          </a:p>
          <a:p>
            <a:pPr marL="0" indent="0">
              <a:spcBef>
                <a:spcPts val="0"/>
              </a:spcBef>
              <a:buFont typeface="Wingdings 3" charset="2"/>
              <a:buNone/>
            </a:pPr>
            <a:r>
              <a:rPr lang="en-US" altLang="zh-TW" dirty="0" smtClean="0">
                <a:latin typeface="Courier New" panose="02070309020205020404" pitchFamily="49" charset="0"/>
                <a:cs typeface="Courier New" panose="02070309020205020404" pitchFamily="49" charset="0"/>
              </a:rPr>
              <a:t>}</a:t>
            </a:r>
          </a:p>
        </p:txBody>
      </p:sp>
      <p:sp>
        <p:nvSpPr>
          <p:cNvPr id="6" name="Content Placeholder 4"/>
          <p:cNvSpPr txBox="1">
            <a:spLocks/>
          </p:cNvSpPr>
          <p:nvPr/>
        </p:nvSpPr>
        <p:spPr>
          <a:xfrm>
            <a:off x="787489" y="3753390"/>
            <a:ext cx="6545128" cy="374469"/>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Font typeface="Wingdings 3" charset="2"/>
              <a:buNone/>
            </a:pPr>
            <a:r>
              <a:rPr lang="en-US" altLang="zh-HK" dirty="0" smtClean="0">
                <a:latin typeface="Courier New" panose="02070309020205020404" pitchFamily="49" charset="0"/>
                <a:cs typeface="Courier New" panose="02070309020205020404" pitchFamily="49" charset="0"/>
              </a:rPr>
              <a:t>new </a:t>
            </a:r>
            <a:r>
              <a:rPr lang="en-US" altLang="zh-HK" dirty="0" err="1" smtClean="0">
                <a:latin typeface="Courier New" panose="02070309020205020404" pitchFamily="49" charset="0"/>
                <a:cs typeface="Courier New" panose="02070309020205020404" pitchFamily="49" charset="0"/>
              </a:rPr>
              <a:t>myThread</a:t>
            </a:r>
            <a:r>
              <a:rPr lang="en-US" altLang="zh-HK" dirty="0" smtClean="0">
                <a:latin typeface="Courier New" panose="02070309020205020404" pitchFamily="49" charset="0"/>
                <a:cs typeface="Courier New" panose="02070309020205020404" pitchFamily="49" charset="0"/>
              </a:rPr>
              <a:t>().start();</a:t>
            </a:r>
            <a:endParaRPr lang="en-US" altLang="zh-TW" dirty="0" smtClean="0">
              <a:latin typeface="Courier New" panose="02070309020205020404" pitchFamily="49" charset="0"/>
              <a:cs typeface="Courier New" panose="02070309020205020404" pitchFamily="49" charset="0"/>
            </a:endParaRPr>
          </a:p>
        </p:txBody>
      </p:sp>
      <p:sp>
        <p:nvSpPr>
          <p:cNvPr id="7" name="Text Placeholder 3"/>
          <p:cNvSpPr txBox="1">
            <a:spLocks/>
          </p:cNvSpPr>
          <p:nvPr/>
        </p:nvSpPr>
        <p:spPr>
          <a:xfrm>
            <a:off x="787489" y="4253210"/>
            <a:ext cx="6545128" cy="3716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HK" dirty="0" smtClean="0"/>
              <a:t>Create a </a:t>
            </a:r>
            <a:r>
              <a:rPr lang="en-US" altLang="zh-HK" b="1" dirty="0" smtClean="0"/>
              <a:t>Thread</a:t>
            </a:r>
            <a:r>
              <a:rPr lang="en-US" altLang="zh-HK" dirty="0" smtClean="0"/>
              <a:t> object using a </a:t>
            </a:r>
            <a:r>
              <a:rPr lang="en-US" altLang="zh-HK" b="1" dirty="0" smtClean="0"/>
              <a:t>Runnable</a:t>
            </a:r>
            <a:r>
              <a:rPr lang="en-US" altLang="zh-HK" dirty="0" smtClean="0"/>
              <a:t> object</a:t>
            </a:r>
            <a:endParaRPr lang="zh-HK" altLang="en-US" dirty="0"/>
          </a:p>
        </p:txBody>
      </p:sp>
      <p:sp>
        <p:nvSpPr>
          <p:cNvPr id="8" name="Content Placeholder 4"/>
          <p:cNvSpPr txBox="1">
            <a:spLocks/>
          </p:cNvSpPr>
          <p:nvPr/>
        </p:nvSpPr>
        <p:spPr>
          <a:xfrm>
            <a:off x="787489" y="4690771"/>
            <a:ext cx="6545128" cy="1706127"/>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spcBef>
                <a:spcPts val="0"/>
              </a:spcBef>
              <a:buFont typeface="Wingdings 3" charset="2"/>
              <a:buNone/>
            </a:pPr>
            <a:r>
              <a:rPr lang="en-US" altLang="zh-HK" dirty="0" smtClean="0">
                <a:latin typeface="Courier New" panose="02070309020205020404" pitchFamily="49" charset="0"/>
                <a:cs typeface="Courier New" panose="02070309020205020404" pitchFamily="49" charset="0"/>
              </a:rPr>
              <a:t>Runnable job = new Runnable() {</a:t>
            </a:r>
            <a:endParaRPr lang="en-US" altLang="zh-TW" dirty="0" smtClean="0">
              <a:latin typeface="Courier New" panose="02070309020205020404" pitchFamily="49" charset="0"/>
              <a:cs typeface="Courier New" panose="02070309020205020404" pitchFamily="49" charset="0"/>
            </a:endParaRP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public void run() {</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 code to be executed in a thread */</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   }</a:t>
            </a:r>
          </a:p>
          <a:p>
            <a:pPr marL="0" indent="0">
              <a:spcBef>
                <a:spcPts val="0"/>
              </a:spcBef>
              <a:buFont typeface="Wingdings 3" charset="2"/>
              <a:buNone/>
            </a:pPr>
            <a:r>
              <a:rPr lang="en-US" altLang="zh-TW"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n-US" altLang="zh-TW" dirty="0">
                <a:latin typeface="Courier New" panose="02070309020205020404" pitchFamily="49" charset="0"/>
                <a:cs typeface="Courier New" panose="02070309020205020404" pitchFamily="49" charset="0"/>
              </a:rPr>
              <a:t>n</a:t>
            </a:r>
            <a:r>
              <a:rPr lang="en-US" altLang="zh-TW" dirty="0" smtClean="0">
                <a:latin typeface="Courier New" panose="02070309020205020404" pitchFamily="49" charset="0"/>
                <a:cs typeface="Courier New" panose="02070309020205020404" pitchFamily="49" charset="0"/>
              </a:rPr>
              <a:t>ew Thread(job).start();</a:t>
            </a:r>
          </a:p>
        </p:txBody>
      </p:sp>
    </p:spTree>
    <p:extLst>
      <p:ext uri="{BB962C8B-B14F-4D97-AF65-F5344CB8AC3E}">
        <p14:creationId xmlns:p14="http://schemas.microsoft.com/office/powerpoint/2010/main" val="172895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80"/>
          <p:cNvGrpSpPr>
            <a:grpSpLocks/>
          </p:cNvGrpSpPr>
          <p:nvPr/>
        </p:nvGrpSpPr>
        <p:grpSpPr bwMode="auto">
          <a:xfrm>
            <a:off x="746351" y="1367653"/>
            <a:ext cx="3014663" cy="2498725"/>
            <a:chOff x="720" y="956"/>
            <a:chExt cx="1899" cy="1574"/>
          </a:xfrm>
        </p:grpSpPr>
        <p:sp>
          <p:nvSpPr>
            <p:cNvPr id="16" name="Rectangle 79"/>
            <p:cNvSpPr>
              <a:spLocks noChangeArrowheads="1"/>
            </p:cNvSpPr>
            <p:nvPr/>
          </p:nvSpPr>
          <p:spPr bwMode="auto">
            <a:xfrm>
              <a:off x="720" y="956"/>
              <a:ext cx="1899" cy="1574"/>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7" name="文字方塊 8"/>
            <p:cNvSpPr txBox="1">
              <a:spLocks noChangeArrowheads="1"/>
            </p:cNvSpPr>
            <p:nvPr/>
          </p:nvSpPr>
          <p:spPr bwMode="auto">
            <a:xfrm>
              <a:off x="1092" y="960"/>
              <a:ext cx="960" cy="212"/>
            </a:xfrm>
            <a:prstGeom prst="rect">
              <a:avLst/>
            </a:prstGeom>
            <a:noFill/>
            <a:ln w="9525">
              <a:noFill/>
              <a:miter lim="800000"/>
              <a:headEnd/>
              <a:tailEnd/>
            </a:ln>
          </p:spPr>
          <p:txBody>
            <a:bodyPr>
              <a:spAutoFit/>
            </a:bodyPr>
            <a:lstStyle/>
            <a:p>
              <a:pPr algn="ctr"/>
              <a:r>
                <a:rPr lang="en-US" sz="1600" i="1"/>
                <a:t>Server</a:t>
              </a:r>
            </a:p>
          </p:txBody>
        </p:sp>
        <p:sp>
          <p:nvSpPr>
            <p:cNvPr id="18" name="矩形 35"/>
            <p:cNvSpPr>
              <a:spLocks noChangeArrowheads="1"/>
            </p:cNvSpPr>
            <p:nvPr/>
          </p:nvSpPr>
          <p:spPr bwMode="auto">
            <a:xfrm>
              <a:off x="1008" y="1152"/>
              <a:ext cx="1152" cy="192"/>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Listen to a port</a:t>
              </a:r>
            </a:p>
          </p:txBody>
        </p:sp>
        <p:sp>
          <p:nvSpPr>
            <p:cNvPr id="19" name="矩形 37"/>
            <p:cNvSpPr>
              <a:spLocks noChangeArrowheads="1"/>
            </p:cNvSpPr>
            <p:nvPr/>
          </p:nvSpPr>
          <p:spPr bwMode="auto">
            <a:xfrm>
              <a:off x="948" y="1968"/>
              <a:ext cx="1272" cy="288"/>
            </a:xfrm>
            <a:prstGeom prst="rect">
              <a:avLst/>
            </a:prstGeom>
            <a:solidFill>
              <a:srgbClr val="F8F8F8"/>
            </a:solidFill>
            <a:ln w="12700" algn="ctr">
              <a:solidFill>
                <a:schemeClr val="tx1"/>
              </a:solidFill>
              <a:miter lim="800000"/>
              <a:headEnd/>
              <a:tailEnd/>
            </a:ln>
          </p:spPr>
          <p:txBody>
            <a:bodyPr anchor="ctr"/>
            <a:lstStyle/>
            <a:p>
              <a:pPr algn="ctr"/>
              <a:r>
                <a:rPr lang="en-US" sz="1400" dirty="0">
                  <a:solidFill>
                    <a:srgbClr val="000000"/>
                  </a:solidFill>
                  <a:cs typeface="Times New Roman" pitchFamily="18" charset="0"/>
                </a:rPr>
                <a:t>Create a client handler</a:t>
              </a:r>
              <a:endParaRPr lang="en-US" sz="1400" i="1" baseline="-25000" dirty="0">
                <a:solidFill>
                  <a:srgbClr val="000000"/>
                </a:solidFill>
                <a:cs typeface="Times New Roman" pitchFamily="18" charset="0"/>
              </a:endParaRPr>
            </a:p>
          </p:txBody>
        </p:sp>
        <p:sp>
          <p:nvSpPr>
            <p:cNvPr id="20" name="矩形 35"/>
            <p:cNvSpPr>
              <a:spLocks noChangeArrowheads="1"/>
            </p:cNvSpPr>
            <p:nvPr/>
          </p:nvSpPr>
          <p:spPr bwMode="auto">
            <a:xfrm>
              <a:off x="912" y="1440"/>
              <a:ext cx="1344" cy="384"/>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Accept client connection</a:t>
              </a:r>
            </a:p>
          </p:txBody>
        </p:sp>
        <p:cxnSp>
          <p:nvCxnSpPr>
            <p:cNvPr id="21" name="AutoShape 32"/>
            <p:cNvCxnSpPr>
              <a:cxnSpLocks noChangeShapeType="1"/>
              <a:stCxn id="18" idx="2"/>
              <a:endCxn id="20" idx="0"/>
            </p:cNvCxnSpPr>
            <p:nvPr/>
          </p:nvCxnSpPr>
          <p:spPr bwMode="auto">
            <a:xfrm>
              <a:off x="1584" y="1344"/>
              <a:ext cx="0" cy="9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AutoShape 33"/>
            <p:cNvCxnSpPr>
              <a:cxnSpLocks noChangeShapeType="1"/>
              <a:endCxn id="19" idx="0"/>
            </p:cNvCxnSpPr>
            <p:nvPr/>
          </p:nvCxnSpPr>
          <p:spPr bwMode="auto">
            <a:xfrm>
              <a:off x="1584" y="1824"/>
              <a:ext cx="0" cy="1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3" name="AutoShape 75"/>
            <p:cNvCxnSpPr>
              <a:cxnSpLocks noChangeShapeType="1"/>
            </p:cNvCxnSpPr>
            <p:nvPr/>
          </p:nvCxnSpPr>
          <p:spPr bwMode="auto">
            <a:xfrm rot="10800000">
              <a:off x="912" y="1728"/>
              <a:ext cx="36" cy="456"/>
            </a:xfrm>
            <a:prstGeom prst="bentConnector3">
              <a:avLst>
                <a:gd name="adj1" fmla="val 5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altLang="zh-HK" dirty="0" smtClean="0"/>
              <a:t>Multithreaded client handling</a:t>
            </a:r>
            <a:endParaRPr lang="zh-HK" altLang="en-US" dirty="0"/>
          </a:p>
        </p:txBody>
      </p:sp>
      <p:grpSp>
        <p:nvGrpSpPr>
          <p:cNvPr id="4" name="Group 85"/>
          <p:cNvGrpSpPr>
            <a:grpSpLocks/>
          </p:cNvGrpSpPr>
          <p:nvPr/>
        </p:nvGrpSpPr>
        <p:grpSpPr bwMode="auto">
          <a:xfrm>
            <a:off x="6985229" y="1667691"/>
            <a:ext cx="2106613" cy="1927225"/>
            <a:chOff x="4089" y="864"/>
            <a:chExt cx="1327" cy="1214"/>
          </a:xfrm>
        </p:grpSpPr>
        <p:sp>
          <p:nvSpPr>
            <p:cNvPr id="5" name="Rectangle 83"/>
            <p:cNvSpPr>
              <a:spLocks noChangeArrowheads="1"/>
            </p:cNvSpPr>
            <p:nvPr/>
          </p:nvSpPr>
          <p:spPr bwMode="auto">
            <a:xfrm>
              <a:off x="4089" y="864"/>
              <a:ext cx="1327" cy="1214"/>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6" name="文字方塊 8"/>
            <p:cNvSpPr txBox="1">
              <a:spLocks noChangeArrowheads="1"/>
            </p:cNvSpPr>
            <p:nvPr/>
          </p:nvSpPr>
          <p:spPr bwMode="auto">
            <a:xfrm>
              <a:off x="4272" y="892"/>
              <a:ext cx="960" cy="212"/>
            </a:xfrm>
            <a:prstGeom prst="rect">
              <a:avLst/>
            </a:prstGeom>
            <a:noFill/>
            <a:ln w="9525">
              <a:noFill/>
              <a:miter lim="800000"/>
              <a:headEnd/>
              <a:tailEnd/>
            </a:ln>
          </p:spPr>
          <p:txBody>
            <a:bodyPr>
              <a:spAutoFit/>
            </a:bodyPr>
            <a:lstStyle/>
            <a:p>
              <a:pPr algn="ctr"/>
              <a:r>
                <a:rPr lang="en-US" sz="1600" i="1"/>
                <a:t>Client</a:t>
              </a:r>
            </a:p>
          </p:txBody>
        </p:sp>
        <p:sp>
          <p:nvSpPr>
            <p:cNvPr id="7" name="矩形 99"/>
            <p:cNvSpPr>
              <a:spLocks noChangeArrowheads="1"/>
            </p:cNvSpPr>
            <p:nvPr/>
          </p:nvSpPr>
          <p:spPr bwMode="auto">
            <a:xfrm>
              <a:off x="4272" y="1104"/>
              <a:ext cx="942" cy="240"/>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Connect to server</a:t>
              </a:r>
              <a:endParaRPr lang="en-US" sz="1400" i="1" baseline="-25000">
                <a:solidFill>
                  <a:srgbClr val="000000"/>
                </a:solidFill>
                <a:cs typeface="Times New Roman" pitchFamily="18" charset="0"/>
              </a:endParaRPr>
            </a:p>
          </p:txBody>
        </p:sp>
        <p:sp>
          <p:nvSpPr>
            <p:cNvPr id="8" name="矩形 99"/>
            <p:cNvSpPr>
              <a:spLocks noChangeArrowheads="1"/>
            </p:cNvSpPr>
            <p:nvPr/>
          </p:nvSpPr>
          <p:spPr bwMode="auto">
            <a:xfrm>
              <a:off x="4254" y="1442"/>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Send request</a:t>
              </a:r>
              <a:endParaRPr lang="en-US" sz="1400" i="1" baseline="-25000" dirty="0">
                <a:solidFill>
                  <a:srgbClr val="000000"/>
                </a:solidFill>
                <a:cs typeface="Times New Roman" pitchFamily="18" charset="0"/>
              </a:endParaRPr>
            </a:p>
          </p:txBody>
        </p:sp>
        <p:cxnSp>
          <p:nvCxnSpPr>
            <p:cNvPr id="9" name="AutoShape 46"/>
            <p:cNvCxnSpPr>
              <a:cxnSpLocks noChangeShapeType="1"/>
              <a:endCxn id="8" idx="0"/>
            </p:cNvCxnSpPr>
            <p:nvPr/>
          </p:nvCxnSpPr>
          <p:spPr bwMode="auto">
            <a:xfrm>
              <a:off x="4743" y="1344"/>
              <a:ext cx="0" cy="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74" name="矩形 99"/>
            <p:cNvSpPr>
              <a:spLocks noChangeArrowheads="1"/>
            </p:cNvSpPr>
            <p:nvPr/>
          </p:nvSpPr>
          <p:spPr bwMode="auto">
            <a:xfrm>
              <a:off x="4254" y="1743"/>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Get response</a:t>
              </a:r>
              <a:endParaRPr lang="en-US" sz="1400" i="1" baseline="-25000" dirty="0">
                <a:solidFill>
                  <a:srgbClr val="000000"/>
                </a:solidFill>
                <a:cs typeface="Times New Roman" pitchFamily="18" charset="0"/>
              </a:endParaRPr>
            </a:p>
          </p:txBody>
        </p:sp>
        <p:cxnSp>
          <p:nvCxnSpPr>
            <p:cNvPr id="75" name="AutoShape 46"/>
            <p:cNvCxnSpPr>
              <a:cxnSpLocks noChangeShapeType="1"/>
              <a:endCxn id="74" idx="0"/>
            </p:cNvCxnSpPr>
            <p:nvPr/>
          </p:nvCxnSpPr>
          <p:spPr bwMode="auto">
            <a:xfrm>
              <a:off x="4743" y="1633"/>
              <a:ext cx="0" cy="1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10" name="Group 84"/>
          <p:cNvGrpSpPr>
            <a:grpSpLocks/>
          </p:cNvGrpSpPr>
          <p:nvPr/>
        </p:nvGrpSpPr>
        <p:grpSpPr bwMode="auto">
          <a:xfrm>
            <a:off x="3490096" y="2745604"/>
            <a:ext cx="2097088" cy="1600785"/>
            <a:chOff x="2724" y="1296"/>
            <a:chExt cx="1321" cy="847"/>
          </a:xfrm>
        </p:grpSpPr>
        <p:sp>
          <p:nvSpPr>
            <p:cNvPr id="11" name="Rectangle 82"/>
            <p:cNvSpPr>
              <a:spLocks noChangeArrowheads="1"/>
            </p:cNvSpPr>
            <p:nvPr/>
          </p:nvSpPr>
          <p:spPr bwMode="auto">
            <a:xfrm>
              <a:off x="2724" y="1296"/>
              <a:ext cx="1321" cy="847"/>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 name="Text Box 53"/>
            <p:cNvSpPr txBox="1">
              <a:spLocks noChangeArrowheads="1"/>
            </p:cNvSpPr>
            <p:nvPr/>
          </p:nvSpPr>
          <p:spPr bwMode="auto">
            <a:xfrm>
              <a:off x="2928" y="1372"/>
              <a:ext cx="904" cy="212"/>
            </a:xfrm>
            <a:prstGeom prst="rect">
              <a:avLst/>
            </a:prstGeom>
            <a:noFill/>
            <a:ln w="9525">
              <a:noFill/>
              <a:miter lim="800000"/>
              <a:headEnd/>
              <a:tailEnd/>
            </a:ln>
            <a:effectLst/>
          </p:spPr>
          <p:txBody>
            <a:bodyPr wrap="none">
              <a:spAutoFit/>
            </a:bodyPr>
            <a:lstStyle/>
            <a:p>
              <a:r>
                <a:rPr lang="en-US" sz="1600" i="1"/>
                <a:t>Client handler</a:t>
              </a:r>
            </a:p>
          </p:txBody>
        </p:sp>
        <p:sp>
          <p:nvSpPr>
            <p:cNvPr id="13"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request</a:t>
              </a:r>
              <a:endParaRPr lang="en-US" sz="1400" dirty="0">
                <a:solidFill>
                  <a:srgbClr val="000000"/>
                </a:solidFill>
              </a:endParaRPr>
            </a:p>
          </p:txBody>
        </p:sp>
        <p:sp>
          <p:nvSpPr>
            <p:cNvPr id="70" name="矩形 37"/>
            <p:cNvSpPr>
              <a:spLocks noChangeArrowheads="1"/>
            </p:cNvSpPr>
            <p:nvPr/>
          </p:nvSpPr>
          <p:spPr bwMode="auto">
            <a:xfrm>
              <a:off x="2928" y="1889"/>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Send response</a:t>
              </a:r>
              <a:endParaRPr lang="en-US" sz="1400" dirty="0">
                <a:solidFill>
                  <a:srgbClr val="000000"/>
                </a:solidFill>
              </a:endParaRPr>
            </a:p>
          </p:txBody>
        </p:sp>
      </p:grpSp>
      <p:cxnSp>
        <p:nvCxnSpPr>
          <p:cNvPr id="14" name="AutoShape 57"/>
          <p:cNvCxnSpPr>
            <a:cxnSpLocks noChangeShapeType="1"/>
            <a:stCxn id="13" idx="3"/>
            <a:endCxn id="8" idx="1"/>
          </p:cNvCxnSpPr>
          <p:nvPr/>
        </p:nvCxnSpPr>
        <p:spPr bwMode="auto">
          <a:xfrm flipV="1">
            <a:off x="5261745" y="2737253"/>
            <a:ext cx="1985419" cy="704796"/>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24" name="AutoShape 76"/>
          <p:cNvCxnSpPr>
            <a:cxnSpLocks noChangeShapeType="1"/>
            <a:stCxn id="7" idx="1"/>
            <a:endCxn id="20" idx="3"/>
          </p:cNvCxnSpPr>
          <p:nvPr/>
        </p:nvCxnSpPr>
        <p:spPr bwMode="auto">
          <a:xfrm rot="10800000" flipV="1">
            <a:off x="3184751" y="2239191"/>
            <a:ext cx="4090988" cy="201612"/>
          </a:xfrm>
          <a:prstGeom prst="bentConnector3">
            <a:avLst>
              <a:gd name="adj1" fmla="val 500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60" name="Curved Connector 59"/>
          <p:cNvCxnSpPr>
            <a:stCxn id="19" idx="3"/>
            <a:endCxn id="11" idx="1"/>
          </p:cNvCxnSpPr>
          <p:nvPr/>
        </p:nvCxnSpPr>
        <p:spPr>
          <a:xfrm>
            <a:off x="3127601" y="3202803"/>
            <a:ext cx="362495" cy="34278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0" idx="3"/>
            <a:endCxn id="74" idx="1"/>
          </p:cNvCxnSpPr>
          <p:nvPr/>
        </p:nvCxnSpPr>
        <p:spPr>
          <a:xfrm flipV="1">
            <a:off x="5261745" y="3214711"/>
            <a:ext cx="1985420" cy="8037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p:cNvCxnSpPr>
            <a:stCxn id="13" idx="2"/>
            <a:endCxn id="70" idx="0"/>
          </p:cNvCxnSpPr>
          <p:nvPr/>
        </p:nvCxnSpPr>
        <p:spPr>
          <a:xfrm>
            <a:off x="4537845" y="3594189"/>
            <a:ext cx="0" cy="27215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5" name="Elbow Connector 84"/>
          <p:cNvCxnSpPr>
            <a:stCxn id="70" idx="1"/>
            <a:endCxn id="13" idx="1"/>
          </p:cNvCxnSpPr>
          <p:nvPr/>
        </p:nvCxnSpPr>
        <p:spPr>
          <a:xfrm rot="10800000">
            <a:off x="3813945" y="3442050"/>
            <a:ext cx="12700" cy="57643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1" name="Elbow Connector 90"/>
          <p:cNvCxnSpPr>
            <a:stCxn id="74" idx="3"/>
            <a:endCxn id="8" idx="3"/>
          </p:cNvCxnSpPr>
          <p:nvPr/>
        </p:nvCxnSpPr>
        <p:spPr>
          <a:xfrm flipV="1">
            <a:off x="8799742" y="2736873"/>
            <a:ext cx="12700" cy="477838"/>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891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80"/>
          <p:cNvGrpSpPr>
            <a:grpSpLocks/>
          </p:cNvGrpSpPr>
          <p:nvPr/>
        </p:nvGrpSpPr>
        <p:grpSpPr bwMode="auto">
          <a:xfrm>
            <a:off x="746351" y="1367653"/>
            <a:ext cx="2946401" cy="3509963"/>
            <a:chOff x="720" y="956"/>
            <a:chExt cx="1856" cy="2211"/>
          </a:xfrm>
        </p:grpSpPr>
        <p:sp>
          <p:nvSpPr>
            <p:cNvPr id="16" name="Rectangle 79"/>
            <p:cNvSpPr>
              <a:spLocks noChangeArrowheads="1"/>
            </p:cNvSpPr>
            <p:nvPr/>
          </p:nvSpPr>
          <p:spPr bwMode="auto">
            <a:xfrm>
              <a:off x="720" y="956"/>
              <a:ext cx="1856" cy="2211"/>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7" name="文字方塊 8"/>
            <p:cNvSpPr txBox="1">
              <a:spLocks noChangeArrowheads="1"/>
            </p:cNvSpPr>
            <p:nvPr/>
          </p:nvSpPr>
          <p:spPr bwMode="auto">
            <a:xfrm>
              <a:off x="1092" y="960"/>
              <a:ext cx="960" cy="212"/>
            </a:xfrm>
            <a:prstGeom prst="rect">
              <a:avLst/>
            </a:prstGeom>
            <a:noFill/>
            <a:ln w="9525">
              <a:noFill/>
              <a:miter lim="800000"/>
              <a:headEnd/>
              <a:tailEnd/>
            </a:ln>
          </p:spPr>
          <p:txBody>
            <a:bodyPr>
              <a:spAutoFit/>
            </a:bodyPr>
            <a:lstStyle/>
            <a:p>
              <a:pPr algn="ctr"/>
              <a:r>
                <a:rPr lang="en-US" sz="1600" i="1"/>
                <a:t>Server</a:t>
              </a:r>
            </a:p>
          </p:txBody>
        </p:sp>
        <p:sp>
          <p:nvSpPr>
            <p:cNvPr id="18" name="矩形 35"/>
            <p:cNvSpPr>
              <a:spLocks noChangeArrowheads="1"/>
            </p:cNvSpPr>
            <p:nvPr/>
          </p:nvSpPr>
          <p:spPr bwMode="auto">
            <a:xfrm>
              <a:off x="1008" y="1152"/>
              <a:ext cx="1152" cy="192"/>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Listen to a port</a:t>
              </a:r>
            </a:p>
          </p:txBody>
        </p:sp>
        <p:sp>
          <p:nvSpPr>
            <p:cNvPr id="19" name="矩形 37"/>
            <p:cNvSpPr>
              <a:spLocks noChangeArrowheads="1"/>
            </p:cNvSpPr>
            <p:nvPr/>
          </p:nvSpPr>
          <p:spPr bwMode="auto">
            <a:xfrm>
              <a:off x="948" y="1968"/>
              <a:ext cx="1272" cy="288"/>
            </a:xfrm>
            <a:prstGeom prst="rect">
              <a:avLst/>
            </a:prstGeom>
            <a:solidFill>
              <a:srgbClr val="F8F8F8"/>
            </a:solidFill>
            <a:ln w="12700" algn="ctr">
              <a:solidFill>
                <a:schemeClr val="tx1"/>
              </a:solidFill>
              <a:miter lim="800000"/>
              <a:headEnd/>
              <a:tailEnd/>
            </a:ln>
          </p:spPr>
          <p:txBody>
            <a:bodyPr anchor="ctr"/>
            <a:lstStyle/>
            <a:p>
              <a:pPr algn="ctr"/>
              <a:r>
                <a:rPr lang="en-US" sz="1400" dirty="0">
                  <a:solidFill>
                    <a:srgbClr val="000000"/>
                  </a:solidFill>
                  <a:cs typeface="Times New Roman" pitchFamily="18" charset="0"/>
                </a:rPr>
                <a:t>Create a client handler</a:t>
              </a:r>
              <a:endParaRPr lang="en-US" sz="1400" i="1" baseline="-25000" dirty="0">
                <a:solidFill>
                  <a:srgbClr val="000000"/>
                </a:solidFill>
                <a:cs typeface="Times New Roman" pitchFamily="18" charset="0"/>
              </a:endParaRPr>
            </a:p>
          </p:txBody>
        </p:sp>
        <p:sp>
          <p:nvSpPr>
            <p:cNvPr id="20" name="矩形 35"/>
            <p:cNvSpPr>
              <a:spLocks noChangeArrowheads="1"/>
            </p:cNvSpPr>
            <p:nvPr/>
          </p:nvSpPr>
          <p:spPr bwMode="auto">
            <a:xfrm>
              <a:off x="912" y="1440"/>
              <a:ext cx="1344" cy="384"/>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Accept client connection</a:t>
              </a:r>
            </a:p>
          </p:txBody>
        </p:sp>
        <p:cxnSp>
          <p:nvCxnSpPr>
            <p:cNvPr id="21" name="AutoShape 32"/>
            <p:cNvCxnSpPr>
              <a:cxnSpLocks noChangeShapeType="1"/>
              <a:stCxn id="18" idx="2"/>
              <a:endCxn id="20" idx="0"/>
            </p:cNvCxnSpPr>
            <p:nvPr/>
          </p:nvCxnSpPr>
          <p:spPr bwMode="auto">
            <a:xfrm>
              <a:off x="1584" y="1344"/>
              <a:ext cx="0" cy="9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AutoShape 33"/>
            <p:cNvCxnSpPr>
              <a:cxnSpLocks noChangeShapeType="1"/>
              <a:endCxn id="19" idx="0"/>
            </p:cNvCxnSpPr>
            <p:nvPr/>
          </p:nvCxnSpPr>
          <p:spPr bwMode="auto">
            <a:xfrm>
              <a:off x="1584" y="1824"/>
              <a:ext cx="0" cy="1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3" name="AutoShape 75"/>
            <p:cNvCxnSpPr>
              <a:cxnSpLocks noChangeShapeType="1"/>
            </p:cNvCxnSpPr>
            <p:nvPr/>
          </p:nvCxnSpPr>
          <p:spPr bwMode="auto">
            <a:xfrm rot="10800000">
              <a:off x="912" y="1728"/>
              <a:ext cx="36" cy="456"/>
            </a:xfrm>
            <a:prstGeom prst="bentConnector3">
              <a:avLst>
                <a:gd name="adj1" fmla="val 5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altLang="zh-HK" dirty="0" smtClean="0"/>
              <a:t>Multithreaded clients handling</a:t>
            </a:r>
            <a:endParaRPr lang="zh-HK" altLang="en-US" dirty="0"/>
          </a:p>
        </p:txBody>
      </p:sp>
      <p:grpSp>
        <p:nvGrpSpPr>
          <p:cNvPr id="4" name="Group 85"/>
          <p:cNvGrpSpPr>
            <a:grpSpLocks/>
          </p:cNvGrpSpPr>
          <p:nvPr/>
        </p:nvGrpSpPr>
        <p:grpSpPr bwMode="auto">
          <a:xfrm>
            <a:off x="6985229" y="1667691"/>
            <a:ext cx="2106613" cy="1927225"/>
            <a:chOff x="4089" y="864"/>
            <a:chExt cx="1327" cy="1214"/>
          </a:xfrm>
        </p:grpSpPr>
        <p:sp>
          <p:nvSpPr>
            <p:cNvPr id="5" name="Rectangle 83"/>
            <p:cNvSpPr>
              <a:spLocks noChangeArrowheads="1"/>
            </p:cNvSpPr>
            <p:nvPr/>
          </p:nvSpPr>
          <p:spPr bwMode="auto">
            <a:xfrm>
              <a:off x="4089" y="864"/>
              <a:ext cx="1327" cy="1214"/>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6" name="文字方塊 8"/>
            <p:cNvSpPr txBox="1">
              <a:spLocks noChangeArrowheads="1"/>
            </p:cNvSpPr>
            <p:nvPr/>
          </p:nvSpPr>
          <p:spPr bwMode="auto">
            <a:xfrm>
              <a:off x="4272" y="892"/>
              <a:ext cx="960" cy="212"/>
            </a:xfrm>
            <a:prstGeom prst="rect">
              <a:avLst/>
            </a:prstGeom>
            <a:noFill/>
            <a:ln w="9525">
              <a:noFill/>
              <a:miter lim="800000"/>
              <a:headEnd/>
              <a:tailEnd/>
            </a:ln>
          </p:spPr>
          <p:txBody>
            <a:bodyPr>
              <a:spAutoFit/>
            </a:bodyPr>
            <a:lstStyle/>
            <a:p>
              <a:pPr algn="ctr"/>
              <a:r>
                <a:rPr lang="en-US" sz="1600" i="1" dirty="0" smtClean="0"/>
                <a:t>Client 1</a:t>
              </a:r>
              <a:endParaRPr lang="en-US" sz="1600" i="1" dirty="0"/>
            </a:p>
          </p:txBody>
        </p:sp>
        <p:sp>
          <p:nvSpPr>
            <p:cNvPr id="7" name="矩形 99"/>
            <p:cNvSpPr>
              <a:spLocks noChangeArrowheads="1"/>
            </p:cNvSpPr>
            <p:nvPr/>
          </p:nvSpPr>
          <p:spPr bwMode="auto">
            <a:xfrm>
              <a:off x="4272" y="1104"/>
              <a:ext cx="942" cy="240"/>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Connect to server</a:t>
              </a:r>
              <a:endParaRPr lang="en-US" sz="1400" i="1" baseline="-25000">
                <a:solidFill>
                  <a:srgbClr val="000000"/>
                </a:solidFill>
                <a:cs typeface="Times New Roman" pitchFamily="18" charset="0"/>
              </a:endParaRPr>
            </a:p>
          </p:txBody>
        </p:sp>
        <p:sp>
          <p:nvSpPr>
            <p:cNvPr id="8" name="矩形 99"/>
            <p:cNvSpPr>
              <a:spLocks noChangeArrowheads="1"/>
            </p:cNvSpPr>
            <p:nvPr/>
          </p:nvSpPr>
          <p:spPr bwMode="auto">
            <a:xfrm>
              <a:off x="4254" y="1442"/>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Send request</a:t>
              </a:r>
              <a:endParaRPr lang="en-US" sz="1400" i="1" baseline="-25000" dirty="0">
                <a:solidFill>
                  <a:srgbClr val="000000"/>
                </a:solidFill>
                <a:cs typeface="Times New Roman" pitchFamily="18" charset="0"/>
              </a:endParaRPr>
            </a:p>
          </p:txBody>
        </p:sp>
        <p:cxnSp>
          <p:nvCxnSpPr>
            <p:cNvPr id="9" name="AutoShape 46"/>
            <p:cNvCxnSpPr>
              <a:cxnSpLocks noChangeShapeType="1"/>
              <a:endCxn id="8" idx="0"/>
            </p:cNvCxnSpPr>
            <p:nvPr/>
          </p:nvCxnSpPr>
          <p:spPr bwMode="auto">
            <a:xfrm>
              <a:off x="4743" y="1344"/>
              <a:ext cx="0" cy="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74" name="矩形 99"/>
            <p:cNvSpPr>
              <a:spLocks noChangeArrowheads="1"/>
            </p:cNvSpPr>
            <p:nvPr/>
          </p:nvSpPr>
          <p:spPr bwMode="auto">
            <a:xfrm>
              <a:off x="4254" y="1743"/>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Get response</a:t>
              </a:r>
              <a:endParaRPr lang="en-US" sz="1400" i="1" baseline="-25000" dirty="0">
                <a:solidFill>
                  <a:srgbClr val="000000"/>
                </a:solidFill>
                <a:cs typeface="Times New Roman" pitchFamily="18" charset="0"/>
              </a:endParaRPr>
            </a:p>
          </p:txBody>
        </p:sp>
        <p:cxnSp>
          <p:nvCxnSpPr>
            <p:cNvPr id="75" name="AutoShape 46"/>
            <p:cNvCxnSpPr>
              <a:cxnSpLocks noChangeShapeType="1"/>
              <a:endCxn id="74" idx="0"/>
            </p:cNvCxnSpPr>
            <p:nvPr/>
          </p:nvCxnSpPr>
          <p:spPr bwMode="auto">
            <a:xfrm>
              <a:off x="4743" y="1633"/>
              <a:ext cx="0" cy="1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10" name="Group 84"/>
          <p:cNvGrpSpPr>
            <a:grpSpLocks/>
          </p:cNvGrpSpPr>
          <p:nvPr/>
        </p:nvGrpSpPr>
        <p:grpSpPr bwMode="auto">
          <a:xfrm>
            <a:off x="3490096" y="2745604"/>
            <a:ext cx="2097088" cy="1600785"/>
            <a:chOff x="2724" y="1296"/>
            <a:chExt cx="1321" cy="847"/>
          </a:xfrm>
        </p:grpSpPr>
        <p:sp>
          <p:nvSpPr>
            <p:cNvPr id="11" name="Rectangle 82"/>
            <p:cNvSpPr>
              <a:spLocks noChangeArrowheads="1"/>
            </p:cNvSpPr>
            <p:nvPr/>
          </p:nvSpPr>
          <p:spPr bwMode="auto">
            <a:xfrm>
              <a:off x="2724" y="1296"/>
              <a:ext cx="1321" cy="847"/>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12" name="Text Box 53"/>
            <p:cNvSpPr txBox="1">
              <a:spLocks noChangeArrowheads="1"/>
            </p:cNvSpPr>
            <p:nvPr/>
          </p:nvSpPr>
          <p:spPr bwMode="auto">
            <a:xfrm>
              <a:off x="2852" y="1372"/>
              <a:ext cx="1062" cy="179"/>
            </a:xfrm>
            <a:prstGeom prst="rect">
              <a:avLst/>
            </a:prstGeom>
            <a:noFill/>
            <a:ln w="9525">
              <a:noFill/>
              <a:miter lim="800000"/>
              <a:headEnd/>
              <a:tailEnd/>
            </a:ln>
            <a:effectLst/>
          </p:spPr>
          <p:txBody>
            <a:bodyPr wrap="none">
              <a:spAutoFit/>
            </a:bodyPr>
            <a:lstStyle/>
            <a:p>
              <a:r>
                <a:rPr lang="en-US" sz="1600" i="1" dirty="0"/>
                <a:t>Client </a:t>
              </a:r>
              <a:r>
                <a:rPr lang="en-US" sz="1600" i="1" dirty="0" smtClean="0"/>
                <a:t>handler 1</a:t>
              </a:r>
              <a:endParaRPr lang="en-US" sz="1600" i="1" dirty="0"/>
            </a:p>
          </p:txBody>
        </p:sp>
        <p:sp>
          <p:nvSpPr>
            <p:cNvPr id="13"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request</a:t>
              </a:r>
              <a:endParaRPr lang="en-US" sz="1400" dirty="0">
                <a:solidFill>
                  <a:srgbClr val="000000"/>
                </a:solidFill>
              </a:endParaRPr>
            </a:p>
          </p:txBody>
        </p:sp>
        <p:sp>
          <p:nvSpPr>
            <p:cNvPr id="70" name="矩形 37"/>
            <p:cNvSpPr>
              <a:spLocks noChangeArrowheads="1"/>
            </p:cNvSpPr>
            <p:nvPr/>
          </p:nvSpPr>
          <p:spPr bwMode="auto">
            <a:xfrm>
              <a:off x="2928" y="1889"/>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Send response</a:t>
              </a:r>
              <a:endParaRPr lang="en-US" sz="1400" dirty="0">
                <a:solidFill>
                  <a:srgbClr val="000000"/>
                </a:solidFill>
              </a:endParaRPr>
            </a:p>
          </p:txBody>
        </p:sp>
      </p:grpSp>
      <p:cxnSp>
        <p:nvCxnSpPr>
          <p:cNvPr id="14" name="AutoShape 57"/>
          <p:cNvCxnSpPr>
            <a:cxnSpLocks noChangeShapeType="1"/>
            <a:stCxn id="13" idx="3"/>
            <a:endCxn id="8" idx="1"/>
          </p:cNvCxnSpPr>
          <p:nvPr/>
        </p:nvCxnSpPr>
        <p:spPr bwMode="auto">
          <a:xfrm flipV="1">
            <a:off x="5261745" y="2737253"/>
            <a:ext cx="1985419" cy="704796"/>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24" name="AutoShape 76"/>
          <p:cNvCxnSpPr>
            <a:cxnSpLocks noChangeShapeType="1"/>
            <a:stCxn id="7" idx="1"/>
            <a:endCxn id="20" idx="3"/>
          </p:cNvCxnSpPr>
          <p:nvPr/>
        </p:nvCxnSpPr>
        <p:spPr bwMode="auto">
          <a:xfrm rot="10800000" flipV="1">
            <a:off x="3184751" y="2239191"/>
            <a:ext cx="4090988" cy="201612"/>
          </a:xfrm>
          <a:prstGeom prst="bentConnector3">
            <a:avLst>
              <a:gd name="adj1" fmla="val 14025"/>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60" name="Curved Connector 59"/>
          <p:cNvCxnSpPr>
            <a:stCxn id="19" idx="3"/>
            <a:endCxn id="11" idx="1"/>
          </p:cNvCxnSpPr>
          <p:nvPr/>
        </p:nvCxnSpPr>
        <p:spPr>
          <a:xfrm>
            <a:off x="3127601" y="3202803"/>
            <a:ext cx="362495" cy="34278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0" idx="3"/>
            <a:endCxn id="74" idx="1"/>
          </p:cNvCxnSpPr>
          <p:nvPr/>
        </p:nvCxnSpPr>
        <p:spPr>
          <a:xfrm flipV="1">
            <a:off x="5261745" y="3214711"/>
            <a:ext cx="1985420" cy="8037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p:cNvCxnSpPr>
            <a:stCxn id="13" idx="2"/>
            <a:endCxn id="70" idx="0"/>
          </p:cNvCxnSpPr>
          <p:nvPr/>
        </p:nvCxnSpPr>
        <p:spPr>
          <a:xfrm>
            <a:off x="4537845" y="3594189"/>
            <a:ext cx="0" cy="27215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5" name="Elbow Connector 84"/>
          <p:cNvCxnSpPr>
            <a:stCxn id="70" idx="1"/>
            <a:endCxn id="13" idx="1"/>
          </p:cNvCxnSpPr>
          <p:nvPr/>
        </p:nvCxnSpPr>
        <p:spPr>
          <a:xfrm rot="10800000">
            <a:off x="3813945" y="3442050"/>
            <a:ext cx="12700" cy="57643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1" name="Elbow Connector 90"/>
          <p:cNvCxnSpPr>
            <a:stCxn id="74" idx="3"/>
            <a:endCxn id="8" idx="3"/>
          </p:cNvCxnSpPr>
          <p:nvPr/>
        </p:nvCxnSpPr>
        <p:spPr>
          <a:xfrm flipV="1">
            <a:off x="8799742" y="2736873"/>
            <a:ext cx="12700" cy="477838"/>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32" name="Group 85"/>
          <p:cNvGrpSpPr>
            <a:grpSpLocks/>
          </p:cNvGrpSpPr>
          <p:nvPr/>
        </p:nvGrpSpPr>
        <p:grpSpPr bwMode="auto">
          <a:xfrm>
            <a:off x="6985229" y="3960041"/>
            <a:ext cx="2106613" cy="1927225"/>
            <a:chOff x="4089" y="864"/>
            <a:chExt cx="1327" cy="1214"/>
          </a:xfrm>
        </p:grpSpPr>
        <p:sp>
          <p:nvSpPr>
            <p:cNvPr id="33" name="Rectangle 83"/>
            <p:cNvSpPr>
              <a:spLocks noChangeArrowheads="1"/>
            </p:cNvSpPr>
            <p:nvPr/>
          </p:nvSpPr>
          <p:spPr bwMode="auto">
            <a:xfrm>
              <a:off x="4089" y="864"/>
              <a:ext cx="1327" cy="1214"/>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34" name="文字方塊 8"/>
            <p:cNvSpPr txBox="1">
              <a:spLocks noChangeArrowheads="1"/>
            </p:cNvSpPr>
            <p:nvPr/>
          </p:nvSpPr>
          <p:spPr bwMode="auto">
            <a:xfrm>
              <a:off x="4272" y="892"/>
              <a:ext cx="960" cy="212"/>
            </a:xfrm>
            <a:prstGeom prst="rect">
              <a:avLst/>
            </a:prstGeom>
            <a:noFill/>
            <a:ln w="9525">
              <a:noFill/>
              <a:miter lim="800000"/>
              <a:headEnd/>
              <a:tailEnd/>
            </a:ln>
          </p:spPr>
          <p:txBody>
            <a:bodyPr>
              <a:spAutoFit/>
            </a:bodyPr>
            <a:lstStyle/>
            <a:p>
              <a:pPr algn="ctr"/>
              <a:r>
                <a:rPr lang="en-US" sz="1600" i="1" dirty="0" smtClean="0"/>
                <a:t>Client 2</a:t>
              </a:r>
              <a:endParaRPr lang="en-US" sz="1600" i="1" dirty="0"/>
            </a:p>
          </p:txBody>
        </p:sp>
        <p:sp>
          <p:nvSpPr>
            <p:cNvPr id="35" name="矩形 99"/>
            <p:cNvSpPr>
              <a:spLocks noChangeArrowheads="1"/>
            </p:cNvSpPr>
            <p:nvPr/>
          </p:nvSpPr>
          <p:spPr bwMode="auto">
            <a:xfrm>
              <a:off x="4272" y="1104"/>
              <a:ext cx="942" cy="240"/>
            </a:xfrm>
            <a:prstGeom prst="rect">
              <a:avLst/>
            </a:prstGeom>
            <a:solidFill>
              <a:srgbClr val="F8F8F8"/>
            </a:solidFill>
            <a:ln w="12700" algn="ctr">
              <a:solidFill>
                <a:schemeClr val="tx1"/>
              </a:solidFill>
              <a:miter lim="800000"/>
              <a:headEnd/>
              <a:tailEnd/>
            </a:ln>
          </p:spPr>
          <p:txBody>
            <a:bodyPr anchor="ctr"/>
            <a:lstStyle/>
            <a:p>
              <a:pPr algn="ctr"/>
              <a:r>
                <a:rPr lang="en-US" sz="1400">
                  <a:solidFill>
                    <a:srgbClr val="000000"/>
                  </a:solidFill>
                  <a:cs typeface="Times New Roman" pitchFamily="18" charset="0"/>
                </a:rPr>
                <a:t>Connect to server</a:t>
              </a:r>
              <a:endParaRPr lang="en-US" sz="1400" i="1" baseline="-25000">
                <a:solidFill>
                  <a:srgbClr val="000000"/>
                </a:solidFill>
                <a:cs typeface="Times New Roman" pitchFamily="18" charset="0"/>
              </a:endParaRPr>
            </a:p>
          </p:txBody>
        </p:sp>
        <p:sp>
          <p:nvSpPr>
            <p:cNvPr id="36" name="矩形 99"/>
            <p:cNvSpPr>
              <a:spLocks noChangeArrowheads="1"/>
            </p:cNvSpPr>
            <p:nvPr/>
          </p:nvSpPr>
          <p:spPr bwMode="auto">
            <a:xfrm>
              <a:off x="4254" y="1442"/>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Send request</a:t>
              </a:r>
              <a:endParaRPr lang="en-US" sz="1400" i="1" baseline="-25000" dirty="0">
                <a:solidFill>
                  <a:srgbClr val="000000"/>
                </a:solidFill>
                <a:cs typeface="Times New Roman" pitchFamily="18" charset="0"/>
              </a:endParaRPr>
            </a:p>
          </p:txBody>
        </p:sp>
        <p:cxnSp>
          <p:nvCxnSpPr>
            <p:cNvPr id="37" name="AutoShape 46"/>
            <p:cNvCxnSpPr>
              <a:cxnSpLocks noChangeShapeType="1"/>
              <a:endCxn id="36" idx="0"/>
            </p:cNvCxnSpPr>
            <p:nvPr/>
          </p:nvCxnSpPr>
          <p:spPr bwMode="auto">
            <a:xfrm>
              <a:off x="4743" y="1344"/>
              <a:ext cx="0" cy="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8" name="矩形 99"/>
            <p:cNvSpPr>
              <a:spLocks noChangeArrowheads="1"/>
            </p:cNvSpPr>
            <p:nvPr/>
          </p:nvSpPr>
          <p:spPr bwMode="auto">
            <a:xfrm>
              <a:off x="4254" y="1743"/>
              <a:ext cx="978" cy="19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cs typeface="Times New Roman" pitchFamily="18" charset="0"/>
                </a:rPr>
                <a:t>Get response</a:t>
              </a:r>
              <a:endParaRPr lang="en-US" sz="1400" i="1" baseline="-25000" dirty="0">
                <a:solidFill>
                  <a:srgbClr val="000000"/>
                </a:solidFill>
                <a:cs typeface="Times New Roman" pitchFamily="18" charset="0"/>
              </a:endParaRPr>
            </a:p>
          </p:txBody>
        </p:sp>
        <p:cxnSp>
          <p:nvCxnSpPr>
            <p:cNvPr id="39" name="AutoShape 46"/>
            <p:cNvCxnSpPr>
              <a:cxnSpLocks noChangeShapeType="1"/>
              <a:endCxn id="38" idx="0"/>
            </p:cNvCxnSpPr>
            <p:nvPr/>
          </p:nvCxnSpPr>
          <p:spPr bwMode="auto">
            <a:xfrm>
              <a:off x="4743" y="1633"/>
              <a:ext cx="0" cy="1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40" name="Group 84"/>
          <p:cNvGrpSpPr>
            <a:grpSpLocks/>
          </p:cNvGrpSpPr>
          <p:nvPr/>
        </p:nvGrpSpPr>
        <p:grpSpPr bwMode="auto">
          <a:xfrm>
            <a:off x="3490096" y="4559717"/>
            <a:ext cx="2097088" cy="1600785"/>
            <a:chOff x="2724" y="1296"/>
            <a:chExt cx="1321" cy="847"/>
          </a:xfrm>
        </p:grpSpPr>
        <p:sp>
          <p:nvSpPr>
            <p:cNvPr id="41" name="Rectangle 82"/>
            <p:cNvSpPr>
              <a:spLocks noChangeArrowheads="1"/>
            </p:cNvSpPr>
            <p:nvPr/>
          </p:nvSpPr>
          <p:spPr bwMode="auto">
            <a:xfrm>
              <a:off x="2724" y="1296"/>
              <a:ext cx="1321" cy="847"/>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42" name="Text Box 53"/>
            <p:cNvSpPr txBox="1">
              <a:spLocks noChangeArrowheads="1"/>
            </p:cNvSpPr>
            <p:nvPr/>
          </p:nvSpPr>
          <p:spPr bwMode="auto">
            <a:xfrm>
              <a:off x="2847" y="1372"/>
              <a:ext cx="1062" cy="179"/>
            </a:xfrm>
            <a:prstGeom prst="rect">
              <a:avLst/>
            </a:prstGeom>
            <a:noFill/>
            <a:ln w="9525">
              <a:noFill/>
              <a:miter lim="800000"/>
              <a:headEnd/>
              <a:tailEnd/>
            </a:ln>
            <a:effectLst/>
          </p:spPr>
          <p:txBody>
            <a:bodyPr wrap="none">
              <a:spAutoFit/>
            </a:bodyPr>
            <a:lstStyle/>
            <a:p>
              <a:r>
                <a:rPr lang="en-US" sz="1600" i="1" dirty="0"/>
                <a:t>Client </a:t>
              </a:r>
              <a:r>
                <a:rPr lang="en-US" sz="1600" i="1" dirty="0" smtClean="0"/>
                <a:t>handler 2</a:t>
              </a:r>
              <a:endParaRPr lang="en-US" sz="1600" i="1" dirty="0"/>
            </a:p>
          </p:txBody>
        </p:sp>
        <p:sp>
          <p:nvSpPr>
            <p:cNvPr id="43" name="矩形 37"/>
            <p:cNvSpPr>
              <a:spLocks noChangeArrowheads="1"/>
            </p:cNvSpPr>
            <p:nvPr/>
          </p:nvSpPr>
          <p:spPr bwMode="auto">
            <a:xfrm>
              <a:off x="2928" y="1584"/>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Get request</a:t>
              </a:r>
              <a:endParaRPr lang="en-US" sz="1400" dirty="0">
                <a:solidFill>
                  <a:srgbClr val="000000"/>
                </a:solidFill>
              </a:endParaRPr>
            </a:p>
          </p:txBody>
        </p:sp>
        <p:sp>
          <p:nvSpPr>
            <p:cNvPr id="44" name="矩形 37"/>
            <p:cNvSpPr>
              <a:spLocks noChangeArrowheads="1"/>
            </p:cNvSpPr>
            <p:nvPr/>
          </p:nvSpPr>
          <p:spPr bwMode="auto">
            <a:xfrm>
              <a:off x="2928" y="1889"/>
              <a:ext cx="912" cy="161"/>
            </a:xfrm>
            <a:prstGeom prst="rect">
              <a:avLst/>
            </a:prstGeom>
            <a:solidFill>
              <a:srgbClr val="F8F8F8"/>
            </a:solidFill>
            <a:ln w="12700" algn="ctr">
              <a:solidFill>
                <a:schemeClr val="tx1"/>
              </a:solidFill>
              <a:miter lim="800000"/>
              <a:headEnd/>
              <a:tailEnd/>
            </a:ln>
          </p:spPr>
          <p:txBody>
            <a:bodyPr anchor="ctr"/>
            <a:lstStyle/>
            <a:p>
              <a:pPr algn="ctr"/>
              <a:r>
                <a:rPr lang="en-US" sz="1400" dirty="0" smtClean="0">
                  <a:solidFill>
                    <a:srgbClr val="000000"/>
                  </a:solidFill>
                </a:rPr>
                <a:t>Send response</a:t>
              </a:r>
              <a:endParaRPr lang="en-US" sz="1400" dirty="0">
                <a:solidFill>
                  <a:srgbClr val="000000"/>
                </a:solidFill>
              </a:endParaRPr>
            </a:p>
          </p:txBody>
        </p:sp>
      </p:grpSp>
      <p:cxnSp>
        <p:nvCxnSpPr>
          <p:cNvPr id="25" name="Straight Arrow Connector 24"/>
          <p:cNvCxnSpPr>
            <a:stCxn id="36" idx="1"/>
            <a:endCxn id="43" idx="3"/>
          </p:cNvCxnSpPr>
          <p:nvPr/>
        </p:nvCxnSpPr>
        <p:spPr>
          <a:xfrm flipH="1">
            <a:off x="5261746" y="5029223"/>
            <a:ext cx="1985421" cy="226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44" idx="3"/>
            <a:endCxn id="38" idx="1"/>
          </p:cNvCxnSpPr>
          <p:nvPr/>
        </p:nvCxnSpPr>
        <p:spPr>
          <a:xfrm flipV="1">
            <a:off x="5261746" y="5507061"/>
            <a:ext cx="1985421" cy="3255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Elbow Connector 28"/>
          <p:cNvCxnSpPr>
            <a:stCxn id="35" idx="1"/>
            <a:endCxn id="20" idx="3"/>
          </p:cNvCxnSpPr>
          <p:nvPr/>
        </p:nvCxnSpPr>
        <p:spPr>
          <a:xfrm rot="10800000">
            <a:off x="3184752" y="2440803"/>
            <a:ext cx="4090991" cy="2090738"/>
          </a:xfrm>
          <a:prstGeom prst="bentConnector3">
            <a:avLst>
              <a:gd name="adj1" fmla="val 14238"/>
            </a:avLst>
          </a:prstGeom>
          <a:ln>
            <a:tailEnd type="triangle"/>
          </a:ln>
        </p:spPr>
        <p:style>
          <a:lnRef idx="2">
            <a:schemeClr val="dk1"/>
          </a:lnRef>
          <a:fillRef idx="0">
            <a:schemeClr val="dk1"/>
          </a:fillRef>
          <a:effectRef idx="1">
            <a:schemeClr val="dk1"/>
          </a:effectRef>
          <a:fontRef idx="minor">
            <a:schemeClr val="tx1"/>
          </a:fontRef>
        </p:style>
      </p:cxnSp>
      <p:cxnSp>
        <p:nvCxnSpPr>
          <p:cNvPr id="46" name="Curved Connector 45"/>
          <p:cNvCxnSpPr>
            <a:stCxn id="19" idx="3"/>
            <a:endCxn id="41" idx="1"/>
          </p:cNvCxnSpPr>
          <p:nvPr/>
        </p:nvCxnSpPr>
        <p:spPr>
          <a:xfrm>
            <a:off x="3127601" y="3202803"/>
            <a:ext cx="362495" cy="215730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2"/>
            <a:endCxn id="44" idx="0"/>
          </p:cNvCxnSpPr>
          <p:nvPr/>
        </p:nvCxnSpPr>
        <p:spPr>
          <a:xfrm>
            <a:off x="4537846" y="5408303"/>
            <a:ext cx="0" cy="27215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4" name="Elbow Connector 53"/>
          <p:cNvCxnSpPr>
            <a:stCxn id="44" idx="1"/>
            <a:endCxn id="43" idx="1"/>
          </p:cNvCxnSpPr>
          <p:nvPr/>
        </p:nvCxnSpPr>
        <p:spPr>
          <a:xfrm rot="10800000">
            <a:off x="3813946" y="5256164"/>
            <a:ext cx="12700" cy="576433"/>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9352192" y="3132524"/>
            <a:ext cx="207477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HK" dirty="0" smtClean="0"/>
              <a:t>Assume every request will get one response only</a:t>
            </a:r>
            <a:endParaRPr lang="zh-HK" altLang="en-US" dirty="0"/>
          </a:p>
        </p:txBody>
      </p:sp>
      <p:cxnSp>
        <p:nvCxnSpPr>
          <p:cNvPr id="57" name="Elbow Connector 56"/>
          <p:cNvCxnSpPr>
            <a:stCxn id="38" idx="3"/>
            <a:endCxn id="36" idx="3"/>
          </p:cNvCxnSpPr>
          <p:nvPr/>
        </p:nvCxnSpPr>
        <p:spPr>
          <a:xfrm flipV="1">
            <a:off x="8799742" y="5029223"/>
            <a:ext cx="12700" cy="477838"/>
          </a:xfrm>
          <a:prstGeom prst="bentConnector3">
            <a:avLst>
              <a:gd name="adj1" fmla="val 1800000"/>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409550"/>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343</TotalTime>
  <Words>808</Words>
  <Application>Microsoft Office PowerPoint</Application>
  <PresentationFormat>自定义</PresentationFormat>
  <Paragraphs>164</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Facet</vt:lpstr>
      <vt:lpstr>Tutorial 1 Java Networking</vt:lpstr>
      <vt:lpstr>IDE</vt:lpstr>
      <vt:lpstr>Java Connection</vt:lpstr>
      <vt:lpstr>Client-server connection</vt:lpstr>
      <vt:lpstr>I/O streams</vt:lpstr>
      <vt:lpstr>Demo: Echo server</vt:lpstr>
      <vt:lpstr>Java Thread</vt:lpstr>
      <vt:lpstr>Multithreaded client handling</vt:lpstr>
      <vt:lpstr>Multithreaded clients handling</vt:lpstr>
      <vt:lpstr>Multithreaded client-server application</vt:lpstr>
      <vt:lpstr>Demo: Chat server</vt:lpstr>
      <vt:lpstr>Synchronization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Java Networking and Threads</dc:title>
  <dc:creator>Kevin Lam</dc:creator>
  <cp:lastModifiedBy>heming</cp:lastModifiedBy>
  <cp:revision>158</cp:revision>
  <dcterms:created xsi:type="dcterms:W3CDTF">2015-01-21T10:31:17Z</dcterms:created>
  <dcterms:modified xsi:type="dcterms:W3CDTF">2016-01-20T09:17:40Z</dcterms:modified>
</cp:coreProperties>
</file>