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75" r:id="rId4"/>
    <p:sldId id="267" r:id="rId5"/>
    <p:sldId id="271" r:id="rId6"/>
    <p:sldId id="268" r:id="rId7"/>
    <p:sldId id="272" r:id="rId8"/>
    <p:sldId id="273" r:id="rId9"/>
    <p:sldId id="274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惟" initials="鄭惟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鄭惟" initials="鄭惟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鄭惟" initials="鄭惟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鄭惟" initials="鄭惟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鄭惟" initials="鄭惟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鄭惟" initials="鄭惟 [6]" lastIdx="1" clrIdx="5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4"/>
    <p:restoredTop sz="94652"/>
  </p:normalViewPr>
  <p:slideViewPr>
    <p:cSldViewPr snapToGrid="0">
      <p:cViewPr>
        <p:scale>
          <a:sx n="115" d="100"/>
          <a:sy n="115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9T12:49:43.512" idx="1">
    <p:pos x="3383" y="2661"/>
    <p:text>is main thread kept running in the background ? </p:text>
    <p:extLst>
      <p:ext uri="{C676402C-5697-4E1C-873F-D02D1690AC5C}">
        <p15:threadingInfo xmlns:p15="http://schemas.microsoft.com/office/powerpoint/2012/main" timeZoneBias="-480"/>
      </p:ext>
    </p:extLst>
  </p:cm>
  <p:cm authorId="6" dt="2017-01-19T13:15:19.615" idx="1">
    <p:pos x="3383" y="2797"/>
    <p:text>it runs only once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  <p:cm authorId="2" dt="2017-01-19T12:50:00.039" idx="1">
    <p:pos x="10" y="10"/>
    <p:text>is worker thread a running thread ? </p:text>
    <p:extLst>
      <p:ext uri="{C676402C-5697-4E1C-873F-D02D1690AC5C}">
        <p15:threadingInfo xmlns:p15="http://schemas.microsoft.com/office/powerpoint/2012/main" timeZoneBias="-480"/>
      </p:ext>
    </p:extLst>
  </p:cm>
  <p:cm authorId="5" dt="2017-01-19T13:14:57.760" idx="1">
    <p:pos x="10" y="146"/>
    <p:text>worker thread is defined by yourselves</p:text>
    <p:extLst>
      <p:ext uri="{C676402C-5697-4E1C-873F-D02D1690AC5C}">
        <p15:threadingInfo xmlns:p15="http://schemas.microsoft.com/office/powerpoint/2012/main" timeZoneBias="-480">
          <p15:parentCm authorId="2" idx="1"/>
        </p15:threadingInfo>
      </p:ext>
    </p:extLst>
  </p:cm>
  <p:cm authorId="4" dt="2017-01-19T13:12:27.925" idx="1">
    <p:pos x="146" y="146"/>
    <p:text>search swing thread for details 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1-19T12:59:53.523" idx="1">
    <p:pos x="10" y="10"/>
    <p:text>this method doesn't work because repaint() function isn't called 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C37E0-12D4-4668-B28B-8900BB32FE53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3DED-7352-4C6C-AAD8-4A9DD8A4CE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77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3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7374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8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348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58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57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7682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8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1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76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36914"/>
            <a:ext cx="4184035" cy="4604447"/>
          </a:xfrm>
        </p:spPr>
        <p:txBody>
          <a:bodyPr/>
          <a:lstStyle/>
          <a:p>
            <a:pPr lvl="0"/>
            <a:r>
              <a:rPr lang="en-US" altLang="zh-HK" dirty="0" smtClean="0"/>
              <a:t>Click to 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36915"/>
            <a:ext cx="4184034" cy="460444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69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31680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095671"/>
            <a:ext cx="4185623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431680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095671"/>
            <a:ext cx="4185617" cy="3945691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51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747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4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90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8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5497"/>
            <a:ext cx="8596668" cy="46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CBE9-3B32-4DA5-A53B-5D396AE1AC34}" type="datetimeFigureOut">
              <a:rPr lang="zh-HK" altLang="en-US" smtClean="0"/>
              <a:t>19/01/17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3BBFDB-3614-47E9-8620-06FA90A2A09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89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uiswing/layout/visua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uiswing/events/intro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Tutorial 2</a:t>
            </a:r>
            <a:br>
              <a:rPr lang="en-US" altLang="zh-HK" dirty="0" smtClean="0"/>
            </a:br>
            <a:r>
              <a:rPr lang="en-US" altLang="zh-HK" dirty="0" smtClean="0"/>
              <a:t>Java GUI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CSIS0402/COMP3402 System Architecture and Distributed Computing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2444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DemoThreadGUI.java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534602"/>
            <a:ext cx="611257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SwingUtilities.invokeLater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run()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9463" y="2030102"/>
            <a:ext cx="547844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generateGUI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will manipulate GUI components, so ideally it should be done in the event-dispatching thread.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SwingUtilities.invokeLater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will queue the execution for you.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3698081"/>
            <a:ext cx="62504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repaint();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9463" y="4269043"/>
            <a:ext cx="547844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will be executed in the event dispatching thread.</a:t>
            </a:r>
          </a:p>
          <a:p>
            <a:r>
              <a:rPr lang="en-US" dirty="0" smtClean="0"/>
              <a:t>Action here must be finished quickly or otherwise the thread will be occupied and GUI becomes irresponsive.</a:t>
            </a:r>
          </a:p>
        </p:txBody>
      </p:sp>
    </p:spTree>
    <p:extLst>
      <p:ext uri="{BB962C8B-B14F-4D97-AF65-F5344CB8AC3E}">
        <p14:creationId xmlns:p14="http://schemas.microsoft.com/office/powerpoint/2010/main" val="426759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last demo is modified to create an animation…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980599"/>
            <a:ext cx="699422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event)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event.getX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=0;i&lt;10;++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x+targetX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y+targetY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repaint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try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144" y="5165142"/>
            <a:ext cx="23774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Does it work? Why?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7231" y="2886602"/>
            <a:ext cx="35967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Move towards target 10 times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882101" y="3005593"/>
            <a:ext cx="795130" cy="6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6829" y="3939300"/>
            <a:ext cx="359677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 once every 0.1s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79381" y="4141760"/>
            <a:ext cx="297448" cy="12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9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needed in the previous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4364" y="784718"/>
            <a:ext cx="62504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event)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Animation(this, event).start();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1883166"/>
            <a:ext cx="715131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Animation extends Thread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… */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run()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event.getX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event.getY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=0;i&lt;10;++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panel.x+targetX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panel.y+targetY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panel.repaint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try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 catch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8740" y="3948596"/>
            <a:ext cx="359677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Call repaint to update GUI in event dispatching thread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510254" y="4271762"/>
            <a:ext cx="2108486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7985" y="1883166"/>
            <a:ext cx="359677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Start a thread in background to release the event dispatching thread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8213697" y="1343951"/>
            <a:ext cx="232674" cy="5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6740" y="6132908"/>
            <a:ext cx="629274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more intensive tasks, we can use </a:t>
            </a:r>
            <a:r>
              <a:rPr lang="en-US" dirty="0" err="1" smtClean="0"/>
              <a:t>SwingWorker</a:t>
            </a:r>
            <a:r>
              <a:rPr lang="en-US" dirty="0" smtClean="0"/>
              <a:t> instead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45" y="1461623"/>
            <a:ext cx="8596668" cy="4605865"/>
          </a:xfrm>
        </p:spPr>
        <p:txBody>
          <a:bodyPr/>
          <a:lstStyle/>
          <a:p>
            <a:r>
              <a:rPr lang="en-US" altLang="zh-HK" dirty="0" smtClean="0"/>
              <a:t>Modify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DemoThreadGUI.java</a:t>
            </a:r>
            <a:r>
              <a:rPr lang="en-US" dirty="0" smtClean="0"/>
              <a:t> and c</a:t>
            </a:r>
            <a:r>
              <a:rPr lang="en-US" altLang="zh-HK" dirty="0" smtClean="0"/>
              <a:t>omplete the animation as shown in the last two slides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592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java.awt.*</a:t>
            </a:r>
          </a:p>
          <a:p>
            <a:pPr lvl="1"/>
            <a:r>
              <a:rPr lang="en-US" dirty="0" smtClean="0"/>
              <a:t>Native GUI components</a:t>
            </a:r>
          </a:p>
          <a:p>
            <a:r>
              <a:rPr lang="en-US" dirty="0" smtClean="0"/>
              <a:t>java.awt.event.*</a:t>
            </a:r>
          </a:p>
          <a:p>
            <a:pPr lvl="1"/>
            <a:r>
              <a:rPr lang="en-US" dirty="0" smtClean="0"/>
              <a:t>Events handling</a:t>
            </a:r>
          </a:p>
          <a:p>
            <a:r>
              <a:rPr lang="en-US" dirty="0" smtClean="0"/>
              <a:t>javax.swing.*</a:t>
            </a:r>
          </a:p>
          <a:p>
            <a:pPr lvl="1"/>
            <a:r>
              <a:rPr lang="en-US" dirty="0" smtClean="0"/>
              <a:t>High level GUI built on AWT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4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GUI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("Demo");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79" y="1780431"/>
            <a:ext cx="1371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6989" y="2897891"/>
            <a:ext cx="279068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Terminate program when frame closed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3179" y="4558416"/>
            <a:ext cx="25843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Calculate size of frame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4317" y="5299889"/>
            <a:ext cx="14013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Show frame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8173279" y="3544222"/>
            <a:ext cx="609051" cy="50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74720" y="4619708"/>
            <a:ext cx="1658459" cy="12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4357315" y="5112689"/>
            <a:ext cx="247675" cy="1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and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7" y="1748755"/>
            <a:ext cx="2124075" cy="177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6810" y="1313856"/>
            <a:ext cx="32769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Top-level </a:t>
            </a:r>
            <a:r>
              <a:rPr lang="en-US" dirty="0" err="1" smtClean="0"/>
              <a:t>containter</a:t>
            </a:r>
            <a:r>
              <a:rPr lang="en-US" dirty="0" smtClean="0"/>
              <a:t> (</a:t>
            </a:r>
            <a:r>
              <a:rPr lang="en-US" dirty="0" err="1" smtClean="0"/>
              <a:t>JFrame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861" y="2110674"/>
            <a:ext cx="488467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Container (</a:t>
            </a:r>
            <a:r>
              <a:rPr lang="en-US" dirty="0" err="1" smtClean="0"/>
              <a:t>JPanel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used to hold one or more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4485" y="3068831"/>
            <a:ext cx="330891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Component (</a:t>
            </a:r>
            <a:r>
              <a:rPr lang="en-US" dirty="0" err="1" smtClean="0"/>
              <a:t>JLabel</a:t>
            </a:r>
            <a:r>
              <a:rPr lang="en-US" dirty="0" smtClean="0"/>
              <a:t>, </a:t>
            </a:r>
            <a:r>
              <a:rPr lang="en-US" dirty="0" err="1" smtClean="0"/>
              <a:t>JButton</a:t>
            </a:r>
            <a:r>
              <a:rPr lang="en-US" dirty="0" smtClean="0"/>
              <a:t>)</a:t>
            </a:r>
          </a:p>
          <a:p>
            <a:r>
              <a:rPr lang="en-US" altLang="zh-TW" dirty="0" smtClean="0"/>
              <a:t>Container is also a component</a:t>
            </a:r>
            <a:endParaRPr lang="en-US" dirty="0"/>
          </a:p>
        </p:txBody>
      </p:sp>
      <p:cxnSp>
        <p:nvCxnSpPr>
          <p:cNvPr id="10" name="Curved Connector 9"/>
          <p:cNvCxnSpPr>
            <a:stCxn id="5" idx="1"/>
            <a:endCxn id="4" idx="0"/>
          </p:cNvCxnSpPr>
          <p:nvPr/>
        </p:nvCxnSpPr>
        <p:spPr>
          <a:xfrm rot="10800000" flipV="1">
            <a:off x="1506046" y="1498521"/>
            <a:ext cx="1300765" cy="250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1"/>
            <a:endCxn id="28" idx="0"/>
          </p:cNvCxnSpPr>
          <p:nvPr/>
        </p:nvCxnSpPr>
        <p:spPr>
          <a:xfrm rot="10800000" flipV="1">
            <a:off x="2731273" y="2433839"/>
            <a:ext cx="2679588" cy="1336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1"/>
            <a:endCxn id="38" idx="3"/>
          </p:cNvCxnSpPr>
          <p:nvPr/>
        </p:nvCxnSpPr>
        <p:spPr>
          <a:xfrm rot="10800000" flipV="1">
            <a:off x="5957655" y="3391996"/>
            <a:ext cx="666831" cy="1537885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33" idx="3"/>
          </p:cNvCxnSpPr>
          <p:nvPr/>
        </p:nvCxnSpPr>
        <p:spPr>
          <a:xfrm rot="10800000" flipV="1">
            <a:off x="5957655" y="3391997"/>
            <a:ext cx="666831" cy="244954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3613" t="16601" r="3925" b="4857"/>
          <a:stretch/>
        </p:blipFill>
        <p:spPr>
          <a:xfrm>
            <a:off x="1749287" y="3770639"/>
            <a:ext cx="1963972" cy="139147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3613" t="82339" r="3925" b="4857"/>
          <a:stretch/>
        </p:blipFill>
        <p:spPr>
          <a:xfrm>
            <a:off x="3993682" y="5728128"/>
            <a:ext cx="1963972" cy="2268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3613" t="16601" r="3925" b="18782"/>
          <a:stretch/>
        </p:blipFill>
        <p:spPr>
          <a:xfrm>
            <a:off x="3993682" y="4357498"/>
            <a:ext cx="1963972" cy="1144768"/>
          </a:xfrm>
          <a:prstGeom prst="rect">
            <a:avLst/>
          </a:prstGeom>
        </p:spPr>
      </p:pic>
      <p:cxnSp>
        <p:nvCxnSpPr>
          <p:cNvPr id="6" name="Curved Connector 5"/>
          <p:cNvCxnSpPr>
            <a:stCxn id="8" idx="1"/>
            <a:endCxn id="28" idx="0"/>
          </p:cNvCxnSpPr>
          <p:nvPr/>
        </p:nvCxnSpPr>
        <p:spPr>
          <a:xfrm rot="10800000" flipV="1">
            <a:off x="2731273" y="3391997"/>
            <a:ext cx="3893212" cy="378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JFrame</a:t>
            </a:r>
            <a:r>
              <a:rPr lang="en-US" dirty="0" smtClean="0"/>
              <a:t> use </a:t>
            </a:r>
            <a:r>
              <a:rPr lang="en-US" b="1" dirty="0" err="1" smtClean="0"/>
              <a:t>BorderLayout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Layout can be set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docs.oracle.com/javase/tutorial/uiswing/layout/visual.html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24" y="3246773"/>
            <a:ext cx="2390775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743" y="3046748"/>
            <a:ext cx="125730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689" y="4247311"/>
            <a:ext cx="487184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panel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panel.setLayout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("3"));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("4"));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("5"));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0683" y="4247311"/>
            <a:ext cx="528542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panel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panel.setLayout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(0,2));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("3"));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("4"));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panel.add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("5"));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8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 to control the sizing of GUI components</a:t>
            </a:r>
          </a:p>
          <a:p>
            <a:pPr lvl="1"/>
            <a:r>
              <a:rPr lang="en-US" dirty="0" smtClean="0"/>
              <a:t>Absolute sizing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 smtClean="0"/>
              <a:t>Need to set the size of every component</a:t>
            </a:r>
          </a:p>
          <a:p>
            <a:pPr lvl="2"/>
            <a:r>
              <a:rPr lang="en-US" dirty="0" smtClean="0"/>
              <a:t>Not flexible, resizing may not be possible</a:t>
            </a:r>
          </a:p>
          <a:p>
            <a:pPr lvl="2"/>
            <a:r>
              <a:rPr lang="en-US" dirty="0" smtClean="0"/>
              <a:t>Some component/container will ignore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Optimal sizing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setPreferredSize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– more preferred</a:t>
            </a:r>
          </a:p>
          <a:p>
            <a:pPr lvl="2"/>
            <a:r>
              <a:rPr lang="en-US" dirty="0" smtClean="0"/>
              <a:t>Allow Java to layout/resize component automatically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20" y="2231996"/>
            <a:ext cx="14859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7524" y="4071069"/>
            <a:ext cx="587693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("Demo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3");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frame.setLayout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(0,2));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(""+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btn.setPreferredSize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Dimension(70,70));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frame.add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2924" y="4763781"/>
            <a:ext cx="411882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Preferred size of each button is 70x70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146358" y="4948447"/>
            <a:ext cx="366566" cy="1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2924" y="5330252"/>
            <a:ext cx="53273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Resize frame to fit with the preferred button size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2544417" y="5514918"/>
            <a:ext cx="396850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9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are handled by:</a:t>
            </a:r>
          </a:p>
          <a:p>
            <a:pPr lvl="1"/>
            <a:r>
              <a:rPr lang="en-US" dirty="0" smtClean="0"/>
              <a:t>Register a listener to a event</a:t>
            </a:r>
          </a:p>
          <a:p>
            <a:pPr lvl="1"/>
            <a:r>
              <a:rPr lang="en-US" dirty="0" smtClean="0"/>
              <a:t>Implement a listener to handle the event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docs.oracle.com/javase/tutorial/uiswing/events/intro.html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Alternatively, we could use anonymous object (not recommended)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0071" y="3515228"/>
            <a:ext cx="697178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BtnListener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(null, "Hello!");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0071" y="2893217"/>
            <a:ext cx="46955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("Click me");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BtnListener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0071" y="5162994"/>
            <a:ext cx="697178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("Click me");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(null, "Hello!");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existing GUI component and customize how it is painted in Java by:</a:t>
            </a:r>
          </a:p>
          <a:p>
            <a:pPr lvl="1"/>
            <a:r>
              <a:rPr lang="en-US" dirty="0" smtClean="0"/>
              <a:t>Create a class extending the component</a:t>
            </a:r>
          </a:p>
          <a:p>
            <a:pPr lvl="1"/>
            <a:r>
              <a:rPr lang="en-US" dirty="0" smtClean="0"/>
              <a:t>Overriding implementation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(Graphic 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908" y="1907144"/>
            <a:ext cx="1257300" cy="1314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3081204"/>
            <a:ext cx="697178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this.setPreferredSize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Dimension(100,100));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(Graphics g)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super.paintComponent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Dimension size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g.fillOval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size.width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/4,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/4,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size.width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size.height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1592" y="3892814"/>
            <a:ext cx="378482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allow the component to paint the background properly</a:t>
            </a:r>
          </a:p>
          <a:p>
            <a:r>
              <a:rPr lang="en-US" dirty="0" smtClean="0"/>
              <a:t>Alternative you can paint the background yourself by drawing a big rectangle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160397" y="4301656"/>
            <a:ext cx="2221195" cy="32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3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and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Ideally, a Java SWING program consists of three types of threads:</a:t>
            </a:r>
          </a:p>
          <a:p>
            <a:pPr lvl="1"/>
            <a:r>
              <a:rPr lang="en-US" dirty="0" smtClean="0"/>
              <a:t>The initial </a:t>
            </a:r>
            <a:r>
              <a:rPr lang="en-US" b="1" dirty="0" smtClean="0"/>
              <a:t>main thread</a:t>
            </a:r>
          </a:p>
          <a:p>
            <a:pPr lvl="2"/>
            <a:r>
              <a:rPr lang="en-US" dirty="0" smtClean="0"/>
              <a:t>Responsible to initiate the SWING application</a:t>
            </a:r>
          </a:p>
          <a:p>
            <a:pPr lvl="1"/>
            <a:r>
              <a:rPr lang="en-US" b="1" dirty="0" smtClean="0"/>
              <a:t>Event-dispatching thread</a:t>
            </a:r>
          </a:p>
          <a:p>
            <a:pPr lvl="2"/>
            <a:r>
              <a:rPr lang="en-US" dirty="0" smtClean="0"/>
              <a:t>Responsible to handle event</a:t>
            </a:r>
          </a:p>
          <a:p>
            <a:pPr lvl="2"/>
            <a:r>
              <a:rPr lang="en-US" dirty="0" smtClean="0"/>
              <a:t>It should be the only thread that manipulate SWING components</a:t>
            </a:r>
          </a:p>
          <a:p>
            <a:pPr lvl="1"/>
            <a:r>
              <a:rPr lang="en-US" b="1" dirty="0" smtClean="0"/>
              <a:t>Worker threads</a:t>
            </a:r>
          </a:p>
          <a:p>
            <a:pPr lvl="2"/>
            <a:r>
              <a:rPr lang="en-US" dirty="0" smtClean="0"/>
              <a:t>Any other thread the runs in the background</a:t>
            </a:r>
          </a:p>
          <a:p>
            <a:pPr lvl="2"/>
            <a:r>
              <a:rPr lang="en-US" dirty="0" smtClean="0"/>
              <a:t>Mostly manipulating data in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1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624</Words>
  <Application>Microsoft Macintosh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Courier New</vt:lpstr>
      <vt:lpstr>Trebuchet MS</vt:lpstr>
      <vt:lpstr>Wingdings 3</vt:lpstr>
      <vt:lpstr>微軟正黑體</vt:lpstr>
      <vt:lpstr>新細明體</vt:lpstr>
      <vt:lpstr>Arial</vt:lpstr>
      <vt:lpstr>Facet</vt:lpstr>
      <vt:lpstr>Tutorial 2 Java GUI</vt:lpstr>
      <vt:lpstr>GUI packages</vt:lpstr>
      <vt:lpstr>Simple GUI program</vt:lpstr>
      <vt:lpstr>Container and component</vt:lpstr>
      <vt:lpstr>Layout</vt:lpstr>
      <vt:lpstr>Sizing</vt:lpstr>
      <vt:lpstr>Events</vt:lpstr>
      <vt:lpstr>Custom painting</vt:lpstr>
      <vt:lpstr>Thread and GUI</vt:lpstr>
      <vt:lpstr>Demo: DemoThreadGUI.java</vt:lpstr>
      <vt:lpstr>Animation</vt:lpstr>
      <vt:lpstr>Worker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Java Networking and Threads</dc:title>
  <dc:creator>Kevin Lam</dc:creator>
  <cp:lastModifiedBy>鄭惟</cp:lastModifiedBy>
  <cp:revision>249</cp:revision>
  <dcterms:created xsi:type="dcterms:W3CDTF">2015-01-21T10:31:17Z</dcterms:created>
  <dcterms:modified xsi:type="dcterms:W3CDTF">2017-01-19T05:15:30Z</dcterms:modified>
</cp:coreProperties>
</file>