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1" r:id="rId6"/>
    <p:sldId id="272" r:id="rId7"/>
    <p:sldId id="270" r:id="rId8"/>
    <p:sldId id="273" r:id="rId9"/>
    <p:sldId id="274" r:id="rId10"/>
    <p:sldId id="275" r:id="rId11"/>
    <p:sldId id="277" r:id="rId12"/>
    <p:sldId id="278" r:id="rId13"/>
    <p:sldId id="276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 smtClean="0"/>
              <a:t>Click to 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23/01/17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Tutorial 3</a:t>
            </a:r>
            <a:br>
              <a:rPr lang="en-US" altLang="zh-HK" dirty="0" smtClean="0"/>
            </a:br>
            <a:r>
              <a:rPr lang="en-US" altLang="zh-HK" dirty="0" smtClean="0"/>
              <a:t>RMI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Staring RMI registry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>
                <a:sym typeface="Wingdings" panose="05000000000000000000" pitchFamily="2" charset="2"/>
              </a:rPr>
              <a:t> External Tools  External Tools Configurations…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993"/>
          <a:stretch/>
        </p:blipFill>
        <p:spPr>
          <a:xfrm>
            <a:off x="1130127" y="2269071"/>
            <a:ext cx="8143875" cy="3863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138" y="4502890"/>
            <a:ext cx="252647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 Right click here to add new configuration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19917" y="4138446"/>
            <a:ext cx="349857" cy="34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4969" y="2777457"/>
            <a:ext cx="4199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Give a name, you need to setup one configuration for each project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5854" y="3214779"/>
            <a:ext cx="469127" cy="1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5616" y="3502342"/>
            <a:ext cx="4199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 Pick rmiregistry.exe from the latest JDK/JRE installation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86761" y="4148673"/>
            <a:ext cx="1" cy="21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1686" y="5453097"/>
            <a:ext cx="4199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4. Pick the “bin” folder of your current project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62261" y="5215642"/>
            <a:ext cx="0" cy="2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6407" y="481783"/>
            <a:ext cx="4529833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Alternatively, you can either: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Execute “</a:t>
            </a:r>
            <a:r>
              <a:rPr lang="en-US" sz="1600" b="1" dirty="0" err="1" smtClean="0"/>
              <a:t>rmiregistry</a:t>
            </a:r>
            <a:r>
              <a:rPr lang="en-US" sz="1600" dirty="0" smtClean="0"/>
              <a:t>” in the “</a:t>
            </a:r>
            <a:r>
              <a:rPr lang="en-US" sz="1600" b="1" dirty="0" smtClean="0"/>
              <a:t>bin</a:t>
            </a:r>
            <a:r>
              <a:rPr lang="en-US" sz="1600" dirty="0" smtClean="0"/>
              <a:t>” folder of your current project in a command prompt/terminal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Set up the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600" dirty="0" smtClean="0"/>
              <a:t> environment variable in your system so that </a:t>
            </a:r>
            <a:r>
              <a:rPr lang="en-US" sz="1600" b="1" dirty="0" err="1" smtClean="0"/>
              <a:t>rmiregistry</a:t>
            </a:r>
            <a:r>
              <a:rPr lang="en-US" sz="1600" dirty="0" smtClean="0"/>
              <a:t> knows where to find the class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73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Security.policy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If you run the server now, you will get </a:t>
            </a:r>
            <a:r>
              <a:rPr lang="en-US" altLang="zh-HK" dirty="0" smtClean="0"/>
              <a:t>“</a:t>
            </a:r>
            <a:r>
              <a:rPr lang="en-US" altLang="zh-HK" b="1" u="sng" dirty="0" err="1" smtClean="0"/>
              <a:t>AccessControlException</a:t>
            </a:r>
            <a:r>
              <a:rPr lang="en-US" altLang="zh-HK" dirty="0"/>
              <a:t>” because of the security setting!</a:t>
            </a:r>
          </a:p>
          <a:p>
            <a:r>
              <a:rPr lang="en-US" dirty="0" smtClean="0"/>
              <a:t>Create file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security.policy</a:t>
            </a:r>
            <a:r>
              <a:rPr lang="en-US" dirty="0" smtClean="0"/>
              <a:t> and put it under the Eclipse project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NOT </a:t>
            </a:r>
            <a:r>
              <a:rPr lang="en-US" dirty="0" smtClean="0"/>
              <a:t>under </a:t>
            </a:r>
            <a:r>
              <a:rPr lang="en-US" b="1" dirty="0" err="1" smtClean="0"/>
              <a:t>src</a:t>
            </a:r>
            <a:r>
              <a:rPr lang="en-US" dirty="0" smtClean="0"/>
              <a:t> folder)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Your project folder should looks something like this: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612" y="2793815"/>
            <a:ext cx="974085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grant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java.net.SocketPermission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"*:1024-65535",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connect,accept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java.net.SocketPermission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"*:80", "connect";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2" y="4343389"/>
            <a:ext cx="2419350" cy="1400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306723" y="5535412"/>
            <a:ext cx="1262743" cy="27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29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server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WordCounter.java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Run As  Run Configurations…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4" b="57114"/>
          <a:stretch/>
        </p:blipFill>
        <p:spPr>
          <a:xfrm>
            <a:off x="856671" y="2041168"/>
            <a:ext cx="7865911" cy="2761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58" y="3856385"/>
            <a:ext cx="364761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sure that you are configuring  the execution of </a:t>
            </a:r>
            <a:r>
              <a:rPr lang="en-US" b="1" dirty="0" err="1" smtClean="0"/>
              <a:t>WordCounter</a:t>
            </a:r>
            <a:r>
              <a:rPr lang="en-US" dirty="0" smtClean="0"/>
              <a:t> in your current project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28800" y="3164621"/>
            <a:ext cx="7951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2370" y="3093060"/>
            <a:ext cx="588395" cy="76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38252" y="3556511"/>
            <a:ext cx="107212" cy="29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8257" y="3856385"/>
            <a:ext cx="374095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it is not the case, Right click “</a:t>
            </a:r>
            <a:r>
              <a:rPr lang="en-US" b="1" dirty="0" smtClean="0"/>
              <a:t>Java Application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New</a:t>
            </a:r>
            <a:r>
              <a:rPr lang="en-US" dirty="0" smtClean="0">
                <a:sym typeface="Wingdings" panose="05000000000000000000" pitchFamily="2" charset="2"/>
              </a:rPr>
              <a:t> and set up the Project and Main Class accordingly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226365" y="2910180"/>
            <a:ext cx="3323645" cy="9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3151" y="3093060"/>
            <a:ext cx="500932" cy="7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879743" y="3556511"/>
            <a:ext cx="143123" cy="29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“</a:t>
            </a:r>
            <a:r>
              <a:rPr lang="en-US" b="1" dirty="0" smtClean="0"/>
              <a:t>Arguments</a:t>
            </a:r>
            <a:r>
              <a:rPr lang="en-US" dirty="0" smtClean="0"/>
              <a:t>” tab and set up the </a:t>
            </a:r>
            <a:r>
              <a:rPr lang="en-US" b="1" dirty="0" smtClean="0"/>
              <a:t>VM arguments </a:t>
            </a:r>
            <a:r>
              <a:rPr lang="en-US" dirty="0" smtClean="0"/>
              <a:t>as follow: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551" b="16100"/>
          <a:stretch/>
        </p:blipFill>
        <p:spPr>
          <a:xfrm>
            <a:off x="677334" y="1817459"/>
            <a:ext cx="7281614" cy="4805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0302" y="3458347"/>
            <a:ext cx="91454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Djava.security.policy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:*******/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security.policy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503028" y="3827679"/>
            <a:ext cx="213961" cy="46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5559" y="2622990"/>
            <a:ext cx="15684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7958948" y="2992322"/>
            <a:ext cx="530833" cy="55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00846" y="5850529"/>
            <a:ext cx="1483796" cy="3101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4242744" y="4405023"/>
            <a:ext cx="544964" cy="144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9093" y="5734818"/>
            <a:ext cx="28287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can refer to this field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2" idx="3"/>
          </p:cNvCxnSpPr>
          <p:nvPr/>
        </p:nvCxnSpPr>
        <p:spPr>
          <a:xfrm flipH="1">
            <a:off x="4984642" y="5916330"/>
            <a:ext cx="478928" cy="8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401" y="4697905"/>
            <a:ext cx="379037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Update: Please omit “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file:</a:t>
            </a:r>
            <a:r>
              <a:rPr lang="en-US" sz="1600" dirty="0" smtClean="0"/>
              <a:t>” and the “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/>
              <a:t>” afterwards, as it is not necessary and may cause problem on </a:t>
            </a:r>
            <a:r>
              <a:rPr lang="en-US" sz="1600" dirty="0" err="1" smtClean="0"/>
              <a:t>MacOS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674041" y="4293704"/>
            <a:ext cx="237808" cy="8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40992" y="4405023"/>
            <a:ext cx="367683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do the same configuration for the execution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MessageBox.java</a:t>
            </a:r>
          </a:p>
          <a:p>
            <a:r>
              <a:rPr lang="en-US" dirty="0" smtClean="0"/>
              <a:t>The server and client should be working now</a:t>
            </a:r>
          </a:p>
          <a:p>
            <a:r>
              <a:rPr lang="en-US" dirty="0" smtClean="0"/>
              <a:t>Note that </a:t>
            </a:r>
            <a:r>
              <a:rPr lang="en-US" b="1" dirty="0" err="1" smtClean="0"/>
              <a:t>rmic</a:t>
            </a:r>
            <a:r>
              <a:rPr lang="en-US" dirty="0" smtClean="0"/>
              <a:t> is not needed now, stub and skeleton are now set up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Modify </a:t>
            </a:r>
            <a:r>
              <a:rPr lang="en-US" altLang="zh-HK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MessageBox.java</a:t>
            </a:r>
            <a:r>
              <a:rPr lang="en-US" altLang="zh-HK" dirty="0"/>
              <a:t> so that it can be executed in another </a:t>
            </a:r>
            <a:r>
              <a:rPr lang="en-US" altLang="zh-HK" dirty="0" smtClean="0"/>
              <a:t>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HK" dirty="0" smtClean="0"/>
              <a:t>Use </a:t>
            </a:r>
            <a:r>
              <a:rPr lang="en-US" altLang="zh-HK" b="1" dirty="0" smtClean="0"/>
              <a:t>command line argument </a:t>
            </a:r>
            <a:r>
              <a:rPr lang="en-US" altLang="zh-HK" dirty="0" smtClean="0"/>
              <a:t>to determine the location of RMI registry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HK" dirty="0"/>
          </a:p>
          <a:p>
            <a:pPr marL="800100" lvl="1" indent="-342900">
              <a:buFont typeface="+mj-lt"/>
              <a:buAutoNum type="arabicPeriod"/>
            </a:pPr>
            <a:endParaRPr lang="en-US" altLang="zh-HK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HK" dirty="0"/>
          </a:p>
          <a:p>
            <a:pPr marL="800100" lvl="1" indent="-342900">
              <a:buFont typeface="+mj-lt"/>
              <a:buAutoNum type="arabicPeriod"/>
            </a:pPr>
            <a:endParaRPr lang="en-US" altLang="zh-HK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HK" dirty="0"/>
          </a:p>
          <a:p>
            <a:pPr marL="800100" lvl="1" indent="-342900">
              <a:buFont typeface="+mj-lt"/>
              <a:buAutoNum type="arabicPeriod"/>
            </a:pPr>
            <a:endParaRPr lang="en-US" altLang="zh-HK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HK" dirty="0"/>
          </a:p>
          <a:p>
            <a:pPr marL="800100" lvl="1" indent="-342900">
              <a:buFont typeface="+mj-lt"/>
              <a:buAutoNum type="arabicPeriod"/>
            </a:pPr>
            <a:endParaRPr lang="en-US" altLang="zh-HK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HK" dirty="0" smtClean="0"/>
              <a:t>Import the </a:t>
            </a:r>
            <a:r>
              <a:rPr lang="en-US" altLang="zh-HK" b="1" dirty="0" smtClean="0"/>
              <a:t>registry</a:t>
            </a:r>
            <a:r>
              <a:rPr lang="en-US" altLang="zh-HK" dirty="0" smtClean="0"/>
              <a:t> package which is required by the new code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7211" y="2293709"/>
            <a:ext cx="619913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SwingUtilities.invokeLater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211" y="3199148"/>
            <a:ext cx="705834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host)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Registry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LocateRegistry.getRegistry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(host);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registry.lookup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("Failed accessing RMI: "+e);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09806" y="2541865"/>
            <a:ext cx="844732" cy="263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412274" y="3657600"/>
            <a:ext cx="6183085" cy="224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207725" y="3914565"/>
            <a:ext cx="888275" cy="224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89152" y="1984505"/>
            <a:ext cx="361735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Take the first command line argument and pass it to </a:t>
            </a:r>
            <a:r>
              <a:rPr lang="en-US" b="1" dirty="0" err="1" smtClean="0"/>
              <a:t>MessageBox</a:t>
            </a:r>
            <a:r>
              <a:rPr lang="en-US" dirty="0" smtClean="0"/>
              <a:t> object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>
            <a:off x="7454538" y="2446170"/>
            <a:ext cx="734614" cy="22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222" y="2999381"/>
            <a:ext cx="32530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Take the parameter passed in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26909" y="3234437"/>
            <a:ext cx="1184788" cy="263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76222" y="3456843"/>
            <a:ext cx="325302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Access the registry at the specific location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76222" y="4210750"/>
            <a:ext cx="32530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Look up from that registry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1"/>
            <a:endCxn id="15" idx="3"/>
          </p:cNvCxnSpPr>
          <p:nvPr/>
        </p:nvCxnSpPr>
        <p:spPr>
          <a:xfrm flipH="1">
            <a:off x="4811697" y="3184047"/>
            <a:ext cx="3964525" cy="18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 flipV="1">
            <a:off x="8557994" y="3738429"/>
            <a:ext cx="218228" cy="41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flipH="1" flipV="1">
            <a:off x="6096000" y="4026703"/>
            <a:ext cx="2680222" cy="368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5234" y="5596041"/>
            <a:ext cx="30844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java.rmi.registry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 (cont’d)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zh-HK" dirty="0" smtClean="0"/>
              <a:t>Set up the execution of </a:t>
            </a:r>
            <a:r>
              <a:rPr lang="en-US" altLang="zh-HK" b="1" dirty="0" err="1" smtClean="0"/>
              <a:t>MessageBox</a:t>
            </a:r>
            <a:r>
              <a:rPr lang="en-US" altLang="zh-HK" dirty="0" smtClean="0"/>
              <a:t> to test the program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264" r="43621" b="55806"/>
          <a:stretch/>
        </p:blipFill>
        <p:spPr>
          <a:xfrm>
            <a:off x="1113449" y="1903770"/>
            <a:ext cx="4591423" cy="2297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16809" y="1984505"/>
            <a:ext cx="38025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Type “localhost” as the argument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875314" y="2169171"/>
            <a:ext cx="2441495" cy="574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3449" y="4485305"/>
            <a:ext cx="32823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Run the client again to 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 (cont’d)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zh-HK" dirty="0" smtClean="0"/>
              <a:t>Find out the IP of your machine</a:t>
            </a:r>
          </a:p>
          <a:p>
            <a:pPr lvl="1"/>
            <a:r>
              <a:rPr lang="en-US" altLang="zh-HK" dirty="0"/>
              <a:t>Open command prompt from </a:t>
            </a:r>
            <a:r>
              <a:rPr lang="en-US" altLang="zh-HK" b="1" dirty="0"/>
              <a:t>start menu</a:t>
            </a:r>
            <a:r>
              <a:rPr lang="en-US" altLang="zh-HK" dirty="0"/>
              <a:t> </a:t>
            </a:r>
            <a:r>
              <a:rPr lang="en-US" altLang="zh-HK" dirty="0">
                <a:sym typeface="Wingdings" panose="05000000000000000000" pitchFamily="2" charset="2"/>
              </a:rPr>
              <a:t> </a:t>
            </a:r>
            <a:r>
              <a:rPr lang="en-US" altLang="zh-H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altLang="zh-H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dirty="0"/>
              <a:t>Issue command “</a:t>
            </a:r>
            <a:r>
              <a:rPr lang="en-US" altLang="zh-HK" b="1" dirty="0"/>
              <a:t>ipconfig</a:t>
            </a:r>
            <a:r>
              <a:rPr lang="en-US" altLang="zh-HK" dirty="0"/>
              <a:t>” and look for the IP address of your machine (In the lab, it should be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147.8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.????.????</a:t>
            </a:r>
            <a:r>
              <a:rPr lang="en-US" altLang="zh-HK" dirty="0" smtClean="0"/>
              <a:t>)</a:t>
            </a:r>
          </a:p>
          <a:p>
            <a:pPr>
              <a:buFont typeface="+mj-lt"/>
              <a:buAutoNum type="arabicPeriod" startAt="4"/>
            </a:pPr>
            <a:r>
              <a:rPr lang="en-US" altLang="zh-HK" dirty="0" smtClean="0"/>
              <a:t>Copy your </a:t>
            </a:r>
            <a:r>
              <a:rPr lang="en-US" altLang="zh-HK" b="1" dirty="0" smtClean="0"/>
              <a:t>class files </a:t>
            </a:r>
            <a:r>
              <a:rPr lang="en-US" altLang="zh-HK" dirty="0" smtClean="0"/>
              <a:t>and </a:t>
            </a:r>
            <a:r>
              <a:rPr lang="en-US" altLang="zh-HK" b="1" dirty="0" err="1" smtClean="0"/>
              <a:t>security.policy</a:t>
            </a:r>
            <a:r>
              <a:rPr lang="en-US" altLang="zh-HK" dirty="0" smtClean="0"/>
              <a:t> to another machine, place them in the same folder</a:t>
            </a:r>
          </a:p>
          <a:p>
            <a:pPr>
              <a:buFont typeface="+mj-lt"/>
              <a:buAutoNum type="arabicPeriod" startAt="4"/>
            </a:pPr>
            <a:r>
              <a:rPr lang="en-US" altLang="zh-HK" dirty="0"/>
              <a:t>Browse to your files in Explorer, type “</a:t>
            </a:r>
            <a:r>
              <a:rPr lang="en-US" altLang="zh-H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HK" dirty="0"/>
              <a:t>” on 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the </a:t>
            </a:r>
            <a:r>
              <a:rPr lang="en-US" altLang="zh-HK" dirty="0"/>
              <a:t>location bar to start a command prompt in 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that folder</a:t>
            </a:r>
          </a:p>
          <a:p>
            <a:pPr>
              <a:buFont typeface="+mj-lt"/>
              <a:buAutoNum type="arabicPeriod" startAt="4"/>
            </a:pPr>
            <a:r>
              <a:rPr lang="en-US" altLang="zh-HK" dirty="0"/>
              <a:t>Run the command:</a:t>
            </a:r>
          </a:p>
          <a:p>
            <a:pPr>
              <a:buFont typeface="+mj-lt"/>
              <a:buAutoNum type="arabicPeriod" startAt="4"/>
            </a:pPr>
            <a:endParaRPr lang="en-US" altLang="zh-HK" dirty="0"/>
          </a:p>
          <a:p>
            <a:pPr>
              <a:buFont typeface="+mj-lt"/>
              <a:buAutoNum type="arabicPeriod" startAt="4"/>
            </a:pPr>
            <a:endParaRPr lang="en-US" altLang="zh-HK" dirty="0" smtClean="0"/>
          </a:p>
          <a:p>
            <a:pPr lvl="1"/>
            <a:endParaRPr lang="en-US" altLang="zh-HK" dirty="0" smtClean="0"/>
          </a:p>
          <a:p>
            <a:pPr lvl="1"/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85143" r="85000" b="-1143"/>
          <a:stretch/>
        </p:blipFill>
        <p:spPr>
          <a:xfrm>
            <a:off x="6338456" y="429550"/>
            <a:ext cx="2743200" cy="18288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9456" b="80292"/>
          <a:stretch/>
        </p:blipFill>
        <p:spPr>
          <a:xfrm>
            <a:off x="6338456" y="3284053"/>
            <a:ext cx="5216056" cy="10429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2870" y="4901931"/>
            <a:ext cx="9421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Djava.security.policy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security.policy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" y="5538651"/>
            <a:ext cx="629629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smtClean="0"/>
              <a:t>You may need to type the full path to the java executable</a:t>
            </a:r>
          </a:p>
          <a:p>
            <a:r>
              <a:rPr lang="en-US" altLang="zh-HK" dirty="0" smtClean="0"/>
              <a:t>In Windows, java is usually installed under </a:t>
            </a:r>
            <a:br>
              <a:rPr lang="en-US" altLang="zh-HK" dirty="0" smtClean="0"/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Files\Java\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???\bin</a:t>
            </a:r>
            <a:endParaRPr lang="zh-HK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23703" y="5207726"/>
            <a:ext cx="43543" cy="32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3632" y="5630984"/>
            <a:ext cx="48593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Enter the IP address you have found in step 4</a:t>
            </a:r>
            <a:endParaRPr lang="zh-HK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9344297" y="5207726"/>
            <a:ext cx="59027" cy="423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RMI</a:t>
            </a:r>
            <a:r>
              <a:rPr lang="en-US" dirty="0" smtClean="0"/>
              <a:t> allow clients to invoke a method on the server and collect the result</a:t>
            </a: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866828" y="2919018"/>
            <a:ext cx="692425" cy="1183439"/>
            <a:chOff x="0" y="0"/>
            <a:chExt cx="516" cy="903"/>
          </a:xfrm>
        </p:grpSpPr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0" y="0"/>
              <a:ext cx="516" cy="9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  <a:moveTo>
                    <a:pt x="10800" y="21600"/>
                  </a:moveTo>
                </a:path>
              </a:pathLst>
            </a:custGeom>
            <a:solidFill>
              <a:srgbClr val="99CCFF"/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  <p:sp>
          <p:nvSpPr>
            <p:cNvPr id="16" name="AutoShape 8"/>
            <p:cNvSpPr>
              <a:spLocks/>
            </p:cNvSpPr>
            <p:nvPr/>
          </p:nvSpPr>
          <p:spPr bwMode="auto">
            <a:xfrm>
              <a:off x="41" y="82"/>
              <a:ext cx="433" cy="8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771" y="10214"/>
                  </a:moveTo>
                  <a:lnTo>
                    <a:pt x="19029" y="10214"/>
                  </a:lnTo>
                  <a:lnTo>
                    <a:pt x="19286" y="10214"/>
                  </a:lnTo>
                  <a:lnTo>
                    <a:pt x="19286" y="10047"/>
                  </a:lnTo>
                  <a:lnTo>
                    <a:pt x="19543" y="10047"/>
                  </a:lnTo>
                  <a:lnTo>
                    <a:pt x="19543" y="9879"/>
                  </a:lnTo>
                  <a:lnTo>
                    <a:pt x="19543" y="9712"/>
                  </a:lnTo>
                  <a:lnTo>
                    <a:pt x="19543" y="670"/>
                  </a:lnTo>
                  <a:lnTo>
                    <a:pt x="19543" y="503"/>
                  </a:lnTo>
                  <a:lnTo>
                    <a:pt x="19543" y="336"/>
                  </a:lnTo>
                  <a:lnTo>
                    <a:pt x="19286" y="168"/>
                  </a:lnTo>
                  <a:lnTo>
                    <a:pt x="19029" y="0"/>
                  </a:lnTo>
                  <a:lnTo>
                    <a:pt x="18771" y="0"/>
                  </a:lnTo>
                  <a:lnTo>
                    <a:pt x="2571" y="0"/>
                  </a:lnTo>
                  <a:lnTo>
                    <a:pt x="2314" y="0"/>
                  </a:lnTo>
                  <a:lnTo>
                    <a:pt x="2057" y="0"/>
                  </a:lnTo>
                  <a:lnTo>
                    <a:pt x="2057" y="168"/>
                  </a:lnTo>
                  <a:lnTo>
                    <a:pt x="1800" y="168"/>
                  </a:lnTo>
                  <a:lnTo>
                    <a:pt x="1800" y="336"/>
                  </a:lnTo>
                  <a:lnTo>
                    <a:pt x="1543" y="336"/>
                  </a:lnTo>
                  <a:lnTo>
                    <a:pt x="1543" y="503"/>
                  </a:lnTo>
                  <a:lnTo>
                    <a:pt x="1543" y="670"/>
                  </a:lnTo>
                  <a:lnTo>
                    <a:pt x="1543" y="9712"/>
                  </a:lnTo>
                  <a:lnTo>
                    <a:pt x="1543" y="9879"/>
                  </a:lnTo>
                  <a:lnTo>
                    <a:pt x="1800" y="10047"/>
                  </a:lnTo>
                  <a:lnTo>
                    <a:pt x="2057" y="10214"/>
                  </a:lnTo>
                  <a:lnTo>
                    <a:pt x="2314" y="10214"/>
                  </a:lnTo>
                  <a:lnTo>
                    <a:pt x="2571" y="10214"/>
                  </a:lnTo>
                  <a:lnTo>
                    <a:pt x="18771" y="10214"/>
                  </a:lnTo>
                  <a:moveTo>
                    <a:pt x="1286" y="19424"/>
                  </a:moveTo>
                  <a:lnTo>
                    <a:pt x="1286" y="19758"/>
                  </a:lnTo>
                  <a:lnTo>
                    <a:pt x="1286" y="21098"/>
                  </a:lnTo>
                  <a:lnTo>
                    <a:pt x="1286" y="21600"/>
                  </a:lnTo>
                  <a:lnTo>
                    <a:pt x="1286" y="19424"/>
                  </a:lnTo>
                  <a:moveTo>
                    <a:pt x="2829" y="19424"/>
                  </a:moveTo>
                  <a:lnTo>
                    <a:pt x="2829" y="19758"/>
                  </a:lnTo>
                  <a:lnTo>
                    <a:pt x="2829" y="21098"/>
                  </a:lnTo>
                  <a:lnTo>
                    <a:pt x="2829" y="21600"/>
                  </a:lnTo>
                  <a:lnTo>
                    <a:pt x="2829" y="19424"/>
                  </a:lnTo>
                  <a:moveTo>
                    <a:pt x="4114" y="19424"/>
                  </a:moveTo>
                  <a:lnTo>
                    <a:pt x="4114" y="19758"/>
                  </a:lnTo>
                  <a:lnTo>
                    <a:pt x="4114" y="21098"/>
                  </a:lnTo>
                  <a:lnTo>
                    <a:pt x="4114" y="21600"/>
                  </a:lnTo>
                  <a:lnTo>
                    <a:pt x="4114" y="19424"/>
                  </a:lnTo>
                  <a:moveTo>
                    <a:pt x="5657" y="19424"/>
                  </a:moveTo>
                  <a:lnTo>
                    <a:pt x="5657" y="19758"/>
                  </a:lnTo>
                  <a:lnTo>
                    <a:pt x="5657" y="21098"/>
                  </a:lnTo>
                  <a:lnTo>
                    <a:pt x="5657" y="21600"/>
                  </a:lnTo>
                  <a:lnTo>
                    <a:pt x="5657" y="19424"/>
                  </a:lnTo>
                  <a:moveTo>
                    <a:pt x="6943" y="19424"/>
                  </a:moveTo>
                  <a:lnTo>
                    <a:pt x="6943" y="19758"/>
                  </a:lnTo>
                  <a:lnTo>
                    <a:pt x="6943" y="21098"/>
                  </a:lnTo>
                  <a:lnTo>
                    <a:pt x="6943" y="21600"/>
                  </a:lnTo>
                  <a:lnTo>
                    <a:pt x="6943" y="19424"/>
                  </a:lnTo>
                  <a:moveTo>
                    <a:pt x="8486" y="19424"/>
                  </a:moveTo>
                  <a:lnTo>
                    <a:pt x="8486" y="19758"/>
                  </a:lnTo>
                  <a:lnTo>
                    <a:pt x="8486" y="21098"/>
                  </a:lnTo>
                  <a:lnTo>
                    <a:pt x="8486" y="21600"/>
                  </a:lnTo>
                  <a:lnTo>
                    <a:pt x="8486" y="19424"/>
                  </a:lnTo>
                  <a:moveTo>
                    <a:pt x="10029" y="19424"/>
                  </a:moveTo>
                  <a:lnTo>
                    <a:pt x="10029" y="19758"/>
                  </a:lnTo>
                  <a:lnTo>
                    <a:pt x="10029" y="21098"/>
                  </a:lnTo>
                  <a:lnTo>
                    <a:pt x="10029" y="21600"/>
                  </a:lnTo>
                  <a:lnTo>
                    <a:pt x="10029" y="19424"/>
                  </a:lnTo>
                  <a:moveTo>
                    <a:pt x="11314" y="19424"/>
                  </a:moveTo>
                  <a:lnTo>
                    <a:pt x="11314" y="19758"/>
                  </a:lnTo>
                  <a:lnTo>
                    <a:pt x="11314" y="21098"/>
                  </a:lnTo>
                  <a:lnTo>
                    <a:pt x="11314" y="21600"/>
                  </a:lnTo>
                  <a:lnTo>
                    <a:pt x="11314" y="19424"/>
                  </a:lnTo>
                  <a:moveTo>
                    <a:pt x="12857" y="19424"/>
                  </a:moveTo>
                  <a:lnTo>
                    <a:pt x="12857" y="19758"/>
                  </a:lnTo>
                  <a:lnTo>
                    <a:pt x="12857" y="21098"/>
                  </a:lnTo>
                  <a:lnTo>
                    <a:pt x="12857" y="21600"/>
                  </a:lnTo>
                  <a:lnTo>
                    <a:pt x="12857" y="19424"/>
                  </a:lnTo>
                  <a:moveTo>
                    <a:pt x="14143" y="19424"/>
                  </a:moveTo>
                  <a:lnTo>
                    <a:pt x="14143" y="19758"/>
                  </a:lnTo>
                  <a:lnTo>
                    <a:pt x="14143" y="21098"/>
                  </a:lnTo>
                  <a:lnTo>
                    <a:pt x="14143" y="21600"/>
                  </a:lnTo>
                  <a:lnTo>
                    <a:pt x="14143" y="19424"/>
                  </a:lnTo>
                  <a:moveTo>
                    <a:pt x="15686" y="19424"/>
                  </a:moveTo>
                  <a:lnTo>
                    <a:pt x="15686" y="19758"/>
                  </a:lnTo>
                  <a:lnTo>
                    <a:pt x="15686" y="21098"/>
                  </a:lnTo>
                  <a:lnTo>
                    <a:pt x="15686" y="21600"/>
                  </a:lnTo>
                  <a:lnTo>
                    <a:pt x="15686" y="19424"/>
                  </a:lnTo>
                  <a:moveTo>
                    <a:pt x="17229" y="19424"/>
                  </a:moveTo>
                  <a:lnTo>
                    <a:pt x="17229" y="19758"/>
                  </a:lnTo>
                  <a:lnTo>
                    <a:pt x="17229" y="21098"/>
                  </a:lnTo>
                  <a:lnTo>
                    <a:pt x="17229" y="21600"/>
                  </a:lnTo>
                  <a:lnTo>
                    <a:pt x="17229" y="19424"/>
                  </a:lnTo>
                  <a:moveTo>
                    <a:pt x="18514" y="19424"/>
                  </a:moveTo>
                  <a:lnTo>
                    <a:pt x="18514" y="19758"/>
                  </a:lnTo>
                  <a:lnTo>
                    <a:pt x="18514" y="21098"/>
                  </a:lnTo>
                  <a:lnTo>
                    <a:pt x="18514" y="21600"/>
                  </a:lnTo>
                  <a:lnTo>
                    <a:pt x="18514" y="19424"/>
                  </a:lnTo>
                  <a:moveTo>
                    <a:pt x="20057" y="19424"/>
                  </a:moveTo>
                  <a:lnTo>
                    <a:pt x="20057" y="19758"/>
                  </a:lnTo>
                  <a:lnTo>
                    <a:pt x="20057" y="21098"/>
                  </a:lnTo>
                  <a:lnTo>
                    <a:pt x="20057" y="21600"/>
                  </a:lnTo>
                  <a:lnTo>
                    <a:pt x="20057" y="19424"/>
                  </a:lnTo>
                  <a:moveTo>
                    <a:pt x="21600" y="19424"/>
                  </a:moveTo>
                  <a:lnTo>
                    <a:pt x="18000" y="19424"/>
                  </a:lnTo>
                  <a:lnTo>
                    <a:pt x="4371" y="19424"/>
                  </a:lnTo>
                  <a:lnTo>
                    <a:pt x="0" y="19424"/>
                  </a:lnTo>
                  <a:lnTo>
                    <a:pt x="21600" y="19424"/>
                  </a:lnTo>
                  <a:moveTo>
                    <a:pt x="12343" y="13395"/>
                  </a:moveTo>
                  <a:lnTo>
                    <a:pt x="12343" y="12558"/>
                  </a:lnTo>
                  <a:lnTo>
                    <a:pt x="20829" y="12558"/>
                  </a:lnTo>
                  <a:lnTo>
                    <a:pt x="20829" y="13395"/>
                  </a:lnTo>
                  <a:lnTo>
                    <a:pt x="12343" y="13395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203923" y="3477989"/>
            <a:ext cx="778141" cy="929189"/>
            <a:chOff x="0" y="0"/>
            <a:chExt cx="581" cy="709"/>
          </a:xfrm>
        </p:grpSpPr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0" y="0"/>
              <a:ext cx="581" cy="7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  <a:moveTo>
                    <a:pt x="16994" y="15388"/>
                  </a:moveTo>
                </a:path>
              </a:pathLst>
            </a:custGeom>
            <a:solidFill>
              <a:srgbClr val="FFFFCC"/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124" y="74"/>
              <a:ext cx="419" cy="4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9132"/>
                  </a:moveTo>
                  <a:lnTo>
                    <a:pt x="0" y="16458"/>
                  </a:lnTo>
                  <a:lnTo>
                    <a:pt x="17191" y="16458"/>
                  </a:lnTo>
                  <a:lnTo>
                    <a:pt x="17191" y="19132"/>
                  </a:lnTo>
                  <a:lnTo>
                    <a:pt x="0" y="19132"/>
                  </a:lnTo>
                  <a:moveTo>
                    <a:pt x="0" y="13166"/>
                  </a:moveTo>
                  <a:lnTo>
                    <a:pt x="0" y="0"/>
                  </a:lnTo>
                  <a:lnTo>
                    <a:pt x="17191" y="0"/>
                  </a:lnTo>
                  <a:lnTo>
                    <a:pt x="17191" y="13166"/>
                  </a:lnTo>
                  <a:lnTo>
                    <a:pt x="0" y="13166"/>
                  </a:lnTo>
                  <a:moveTo>
                    <a:pt x="13003" y="21600"/>
                  </a:moveTo>
                  <a:lnTo>
                    <a:pt x="13003" y="20571"/>
                  </a:lnTo>
                  <a:lnTo>
                    <a:pt x="21600" y="20571"/>
                  </a:lnTo>
                  <a:lnTo>
                    <a:pt x="21600" y="21600"/>
                  </a:lnTo>
                  <a:lnTo>
                    <a:pt x="13003" y="2160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</p:grpSp>
      <p:sp>
        <p:nvSpPr>
          <p:cNvPr id="26" name="Can 25"/>
          <p:cNvSpPr/>
          <p:nvPr/>
        </p:nvSpPr>
        <p:spPr>
          <a:xfrm>
            <a:off x="3678595" y="1997327"/>
            <a:ext cx="1234311" cy="6713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RMI registry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30362" y="2739991"/>
            <a:ext cx="1161926" cy="55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990413">
            <a:off x="2399281" y="2905943"/>
            <a:ext cx="202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Register service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877871" y="2734890"/>
            <a:ext cx="2298314" cy="88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327111">
            <a:off x="5602740" y="3012921"/>
            <a:ext cx="165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Find service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614271" y="3634195"/>
            <a:ext cx="4524023" cy="6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4531" y="3639947"/>
            <a:ext cx="160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/>
              <a:t>Use service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33686" y="3747148"/>
            <a:ext cx="4570237" cy="49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324858">
            <a:off x="2514098" y="3783475"/>
            <a:ext cx="186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/>
              <a:t>Serve result</a:t>
            </a:r>
            <a:endParaRPr lang="en-US" sz="1600" dirty="0"/>
          </a:p>
        </p:txBody>
      </p:sp>
      <p:sp>
        <p:nvSpPr>
          <p:cNvPr id="39" name="Cloud 38"/>
          <p:cNvSpPr/>
          <p:nvPr/>
        </p:nvSpPr>
        <p:spPr>
          <a:xfrm>
            <a:off x="3992327" y="2896727"/>
            <a:ext cx="1851490" cy="14225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421655" y="5072660"/>
            <a:ext cx="820738" cy="1402742"/>
            <a:chOff x="0" y="0"/>
            <a:chExt cx="516" cy="903"/>
          </a:xfrm>
        </p:grpSpPr>
        <p:sp>
          <p:nvSpPr>
            <p:cNvPr id="49" name="AutoShape 7"/>
            <p:cNvSpPr>
              <a:spLocks/>
            </p:cNvSpPr>
            <p:nvPr/>
          </p:nvSpPr>
          <p:spPr bwMode="auto">
            <a:xfrm>
              <a:off x="0" y="0"/>
              <a:ext cx="516" cy="9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  <a:moveTo>
                    <a:pt x="10800" y="21600"/>
                  </a:moveTo>
                </a:path>
              </a:pathLst>
            </a:custGeom>
            <a:solidFill>
              <a:srgbClr val="99CCFF"/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  <p:sp>
          <p:nvSpPr>
            <p:cNvPr id="50" name="AutoShape 8"/>
            <p:cNvSpPr>
              <a:spLocks/>
            </p:cNvSpPr>
            <p:nvPr/>
          </p:nvSpPr>
          <p:spPr bwMode="auto">
            <a:xfrm>
              <a:off x="41" y="82"/>
              <a:ext cx="433" cy="8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771" y="10214"/>
                  </a:moveTo>
                  <a:lnTo>
                    <a:pt x="19029" y="10214"/>
                  </a:lnTo>
                  <a:lnTo>
                    <a:pt x="19286" y="10214"/>
                  </a:lnTo>
                  <a:lnTo>
                    <a:pt x="19286" y="10047"/>
                  </a:lnTo>
                  <a:lnTo>
                    <a:pt x="19543" y="10047"/>
                  </a:lnTo>
                  <a:lnTo>
                    <a:pt x="19543" y="9879"/>
                  </a:lnTo>
                  <a:lnTo>
                    <a:pt x="19543" y="9712"/>
                  </a:lnTo>
                  <a:lnTo>
                    <a:pt x="19543" y="670"/>
                  </a:lnTo>
                  <a:lnTo>
                    <a:pt x="19543" y="503"/>
                  </a:lnTo>
                  <a:lnTo>
                    <a:pt x="19543" y="336"/>
                  </a:lnTo>
                  <a:lnTo>
                    <a:pt x="19286" y="168"/>
                  </a:lnTo>
                  <a:lnTo>
                    <a:pt x="19029" y="0"/>
                  </a:lnTo>
                  <a:lnTo>
                    <a:pt x="18771" y="0"/>
                  </a:lnTo>
                  <a:lnTo>
                    <a:pt x="2571" y="0"/>
                  </a:lnTo>
                  <a:lnTo>
                    <a:pt x="2314" y="0"/>
                  </a:lnTo>
                  <a:lnTo>
                    <a:pt x="2057" y="0"/>
                  </a:lnTo>
                  <a:lnTo>
                    <a:pt x="2057" y="168"/>
                  </a:lnTo>
                  <a:lnTo>
                    <a:pt x="1800" y="168"/>
                  </a:lnTo>
                  <a:lnTo>
                    <a:pt x="1800" y="336"/>
                  </a:lnTo>
                  <a:lnTo>
                    <a:pt x="1543" y="336"/>
                  </a:lnTo>
                  <a:lnTo>
                    <a:pt x="1543" y="503"/>
                  </a:lnTo>
                  <a:lnTo>
                    <a:pt x="1543" y="670"/>
                  </a:lnTo>
                  <a:lnTo>
                    <a:pt x="1543" y="9712"/>
                  </a:lnTo>
                  <a:lnTo>
                    <a:pt x="1543" y="9879"/>
                  </a:lnTo>
                  <a:lnTo>
                    <a:pt x="1800" y="10047"/>
                  </a:lnTo>
                  <a:lnTo>
                    <a:pt x="2057" y="10214"/>
                  </a:lnTo>
                  <a:lnTo>
                    <a:pt x="2314" y="10214"/>
                  </a:lnTo>
                  <a:lnTo>
                    <a:pt x="2571" y="10214"/>
                  </a:lnTo>
                  <a:lnTo>
                    <a:pt x="18771" y="10214"/>
                  </a:lnTo>
                  <a:moveTo>
                    <a:pt x="1286" y="19424"/>
                  </a:moveTo>
                  <a:lnTo>
                    <a:pt x="1286" y="19758"/>
                  </a:lnTo>
                  <a:lnTo>
                    <a:pt x="1286" y="21098"/>
                  </a:lnTo>
                  <a:lnTo>
                    <a:pt x="1286" y="21600"/>
                  </a:lnTo>
                  <a:lnTo>
                    <a:pt x="1286" y="19424"/>
                  </a:lnTo>
                  <a:moveTo>
                    <a:pt x="2829" y="19424"/>
                  </a:moveTo>
                  <a:lnTo>
                    <a:pt x="2829" y="19758"/>
                  </a:lnTo>
                  <a:lnTo>
                    <a:pt x="2829" y="21098"/>
                  </a:lnTo>
                  <a:lnTo>
                    <a:pt x="2829" y="21600"/>
                  </a:lnTo>
                  <a:lnTo>
                    <a:pt x="2829" y="19424"/>
                  </a:lnTo>
                  <a:moveTo>
                    <a:pt x="4114" y="19424"/>
                  </a:moveTo>
                  <a:lnTo>
                    <a:pt x="4114" y="19758"/>
                  </a:lnTo>
                  <a:lnTo>
                    <a:pt x="4114" y="21098"/>
                  </a:lnTo>
                  <a:lnTo>
                    <a:pt x="4114" y="21600"/>
                  </a:lnTo>
                  <a:lnTo>
                    <a:pt x="4114" y="19424"/>
                  </a:lnTo>
                  <a:moveTo>
                    <a:pt x="5657" y="19424"/>
                  </a:moveTo>
                  <a:lnTo>
                    <a:pt x="5657" y="19758"/>
                  </a:lnTo>
                  <a:lnTo>
                    <a:pt x="5657" y="21098"/>
                  </a:lnTo>
                  <a:lnTo>
                    <a:pt x="5657" y="21600"/>
                  </a:lnTo>
                  <a:lnTo>
                    <a:pt x="5657" y="19424"/>
                  </a:lnTo>
                  <a:moveTo>
                    <a:pt x="6943" y="19424"/>
                  </a:moveTo>
                  <a:lnTo>
                    <a:pt x="6943" y="19758"/>
                  </a:lnTo>
                  <a:lnTo>
                    <a:pt x="6943" y="21098"/>
                  </a:lnTo>
                  <a:lnTo>
                    <a:pt x="6943" y="21600"/>
                  </a:lnTo>
                  <a:lnTo>
                    <a:pt x="6943" y="19424"/>
                  </a:lnTo>
                  <a:moveTo>
                    <a:pt x="8486" y="19424"/>
                  </a:moveTo>
                  <a:lnTo>
                    <a:pt x="8486" y="19758"/>
                  </a:lnTo>
                  <a:lnTo>
                    <a:pt x="8486" y="21098"/>
                  </a:lnTo>
                  <a:lnTo>
                    <a:pt x="8486" y="21600"/>
                  </a:lnTo>
                  <a:lnTo>
                    <a:pt x="8486" y="19424"/>
                  </a:lnTo>
                  <a:moveTo>
                    <a:pt x="10029" y="19424"/>
                  </a:moveTo>
                  <a:lnTo>
                    <a:pt x="10029" y="19758"/>
                  </a:lnTo>
                  <a:lnTo>
                    <a:pt x="10029" y="21098"/>
                  </a:lnTo>
                  <a:lnTo>
                    <a:pt x="10029" y="21600"/>
                  </a:lnTo>
                  <a:lnTo>
                    <a:pt x="10029" y="19424"/>
                  </a:lnTo>
                  <a:moveTo>
                    <a:pt x="11314" y="19424"/>
                  </a:moveTo>
                  <a:lnTo>
                    <a:pt x="11314" y="19758"/>
                  </a:lnTo>
                  <a:lnTo>
                    <a:pt x="11314" y="21098"/>
                  </a:lnTo>
                  <a:lnTo>
                    <a:pt x="11314" y="21600"/>
                  </a:lnTo>
                  <a:lnTo>
                    <a:pt x="11314" y="19424"/>
                  </a:lnTo>
                  <a:moveTo>
                    <a:pt x="12857" y="19424"/>
                  </a:moveTo>
                  <a:lnTo>
                    <a:pt x="12857" y="19758"/>
                  </a:lnTo>
                  <a:lnTo>
                    <a:pt x="12857" y="21098"/>
                  </a:lnTo>
                  <a:lnTo>
                    <a:pt x="12857" y="21600"/>
                  </a:lnTo>
                  <a:lnTo>
                    <a:pt x="12857" y="19424"/>
                  </a:lnTo>
                  <a:moveTo>
                    <a:pt x="14143" y="19424"/>
                  </a:moveTo>
                  <a:lnTo>
                    <a:pt x="14143" y="19758"/>
                  </a:lnTo>
                  <a:lnTo>
                    <a:pt x="14143" y="21098"/>
                  </a:lnTo>
                  <a:lnTo>
                    <a:pt x="14143" y="21600"/>
                  </a:lnTo>
                  <a:lnTo>
                    <a:pt x="14143" y="19424"/>
                  </a:lnTo>
                  <a:moveTo>
                    <a:pt x="15686" y="19424"/>
                  </a:moveTo>
                  <a:lnTo>
                    <a:pt x="15686" y="19758"/>
                  </a:lnTo>
                  <a:lnTo>
                    <a:pt x="15686" y="21098"/>
                  </a:lnTo>
                  <a:lnTo>
                    <a:pt x="15686" y="21600"/>
                  </a:lnTo>
                  <a:lnTo>
                    <a:pt x="15686" y="19424"/>
                  </a:lnTo>
                  <a:moveTo>
                    <a:pt x="17229" y="19424"/>
                  </a:moveTo>
                  <a:lnTo>
                    <a:pt x="17229" y="19758"/>
                  </a:lnTo>
                  <a:lnTo>
                    <a:pt x="17229" y="21098"/>
                  </a:lnTo>
                  <a:lnTo>
                    <a:pt x="17229" y="21600"/>
                  </a:lnTo>
                  <a:lnTo>
                    <a:pt x="17229" y="19424"/>
                  </a:lnTo>
                  <a:moveTo>
                    <a:pt x="18514" y="19424"/>
                  </a:moveTo>
                  <a:lnTo>
                    <a:pt x="18514" y="19758"/>
                  </a:lnTo>
                  <a:lnTo>
                    <a:pt x="18514" y="21098"/>
                  </a:lnTo>
                  <a:lnTo>
                    <a:pt x="18514" y="21600"/>
                  </a:lnTo>
                  <a:lnTo>
                    <a:pt x="18514" y="19424"/>
                  </a:lnTo>
                  <a:moveTo>
                    <a:pt x="20057" y="19424"/>
                  </a:moveTo>
                  <a:lnTo>
                    <a:pt x="20057" y="19758"/>
                  </a:lnTo>
                  <a:lnTo>
                    <a:pt x="20057" y="21098"/>
                  </a:lnTo>
                  <a:lnTo>
                    <a:pt x="20057" y="21600"/>
                  </a:lnTo>
                  <a:lnTo>
                    <a:pt x="20057" y="19424"/>
                  </a:lnTo>
                  <a:moveTo>
                    <a:pt x="21600" y="19424"/>
                  </a:moveTo>
                  <a:lnTo>
                    <a:pt x="18000" y="19424"/>
                  </a:lnTo>
                  <a:lnTo>
                    <a:pt x="4371" y="19424"/>
                  </a:lnTo>
                  <a:lnTo>
                    <a:pt x="0" y="19424"/>
                  </a:lnTo>
                  <a:lnTo>
                    <a:pt x="21600" y="19424"/>
                  </a:lnTo>
                  <a:moveTo>
                    <a:pt x="12343" y="13395"/>
                  </a:moveTo>
                  <a:lnTo>
                    <a:pt x="12343" y="12558"/>
                  </a:lnTo>
                  <a:lnTo>
                    <a:pt x="20829" y="12558"/>
                  </a:lnTo>
                  <a:lnTo>
                    <a:pt x="20829" y="13395"/>
                  </a:lnTo>
                  <a:lnTo>
                    <a:pt x="12343" y="13395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</p:grp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8455205" y="5289191"/>
            <a:ext cx="922338" cy="1101377"/>
            <a:chOff x="0" y="0"/>
            <a:chExt cx="581" cy="709"/>
          </a:xfrm>
        </p:grpSpPr>
        <p:sp>
          <p:nvSpPr>
            <p:cNvPr id="52" name="AutoShape 13"/>
            <p:cNvSpPr>
              <a:spLocks/>
            </p:cNvSpPr>
            <p:nvPr/>
          </p:nvSpPr>
          <p:spPr bwMode="auto">
            <a:xfrm>
              <a:off x="0" y="0"/>
              <a:ext cx="581" cy="7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  <a:moveTo>
                    <a:pt x="16994" y="15388"/>
                  </a:moveTo>
                </a:path>
              </a:pathLst>
            </a:custGeom>
            <a:solidFill>
              <a:srgbClr val="FFFFCC"/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  <p:sp>
          <p:nvSpPr>
            <p:cNvPr id="53" name="AutoShape 14"/>
            <p:cNvSpPr>
              <a:spLocks/>
            </p:cNvSpPr>
            <p:nvPr/>
          </p:nvSpPr>
          <p:spPr bwMode="auto">
            <a:xfrm>
              <a:off x="124" y="74"/>
              <a:ext cx="419" cy="4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9132"/>
                  </a:moveTo>
                  <a:lnTo>
                    <a:pt x="0" y="16458"/>
                  </a:lnTo>
                  <a:lnTo>
                    <a:pt x="17191" y="16458"/>
                  </a:lnTo>
                  <a:lnTo>
                    <a:pt x="17191" y="19132"/>
                  </a:lnTo>
                  <a:lnTo>
                    <a:pt x="0" y="19132"/>
                  </a:lnTo>
                  <a:moveTo>
                    <a:pt x="0" y="13166"/>
                  </a:moveTo>
                  <a:lnTo>
                    <a:pt x="0" y="0"/>
                  </a:lnTo>
                  <a:lnTo>
                    <a:pt x="17191" y="0"/>
                  </a:lnTo>
                  <a:lnTo>
                    <a:pt x="17191" y="13166"/>
                  </a:lnTo>
                  <a:lnTo>
                    <a:pt x="0" y="13166"/>
                  </a:lnTo>
                  <a:moveTo>
                    <a:pt x="13003" y="21600"/>
                  </a:moveTo>
                  <a:lnTo>
                    <a:pt x="13003" y="20571"/>
                  </a:lnTo>
                  <a:lnTo>
                    <a:pt x="21600" y="20571"/>
                  </a:lnTo>
                  <a:lnTo>
                    <a:pt x="21600" y="21600"/>
                  </a:lnTo>
                  <a:lnTo>
                    <a:pt x="13003" y="2160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3547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HK" altLang="en-US" sz="160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3093057" y="5560414"/>
            <a:ext cx="1129420" cy="57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Skeleton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295595" y="5560414"/>
            <a:ext cx="1129420" cy="57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Stub</a:t>
            </a:r>
            <a:endParaRPr lang="en-US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01990" y="5710341"/>
            <a:ext cx="199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54618" y="5945946"/>
            <a:ext cx="191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84938" y="5132415"/>
            <a:ext cx="133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3-a invoke method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425016" y="5700364"/>
            <a:ext cx="95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796" y="4953082"/>
            <a:ext cx="201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3-b generate request to server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242393" y="5668555"/>
            <a:ext cx="790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76102" y="5200041"/>
            <a:ext cx="201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3-c invoke method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2176102" y="6129468"/>
            <a:ext cx="201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4-a return result</a:t>
            </a:r>
            <a:endParaRPr lang="en-US" sz="16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72555" y="5945947"/>
            <a:ext cx="850664" cy="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493538" y="5914475"/>
            <a:ext cx="89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97182" y="5934307"/>
            <a:ext cx="209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4-b generate response to client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384938" y="5873966"/>
            <a:ext cx="146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4-c return result</a:t>
            </a:r>
            <a:endParaRPr lang="en-US" sz="1600" dirty="0"/>
          </a:p>
        </p:txBody>
      </p:sp>
      <p:sp>
        <p:nvSpPr>
          <p:cNvPr id="81" name="Cloud 80"/>
          <p:cNvSpPr/>
          <p:nvPr/>
        </p:nvSpPr>
        <p:spPr>
          <a:xfrm>
            <a:off x="4824227" y="5515886"/>
            <a:ext cx="930304" cy="5629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2175589" y="3552367"/>
            <a:ext cx="5417404" cy="8888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Rectangle 57"/>
          <p:cNvSpPr/>
          <p:nvPr/>
        </p:nvSpPr>
        <p:spPr>
          <a:xfrm>
            <a:off x="1140956" y="4789217"/>
            <a:ext cx="8368804" cy="1896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40823" y="4426708"/>
            <a:ext cx="1034766" cy="3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2993" y="4407178"/>
            <a:ext cx="1916767" cy="34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21313" y="4572431"/>
            <a:ext cx="169503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works just like a method is being invoked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9225135" y="4554519"/>
            <a:ext cx="1649813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works like it is just invoking a method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03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b="1" dirty="0" smtClean="0"/>
              <a:t>Define </a:t>
            </a:r>
            <a:r>
              <a:rPr lang="en-US" dirty="0" smtClean="0"/>
              <a:t>service (Remote interface)</a:t>
            </a:r>
          </a:p>
          <a:p>
            <a:pPr lvl="1"/>
            <a:r>
              <a:rPr lang="en-US" dirty="0" smtClean="0"/>
              <a:t>Server </a:t>
            </a:r>
            <a:r>
              <a:rPr lang="en-US" b="1" dirty="0" smtClean="0"/>
              <a:t>register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Server </a:t>
            </a:r>
            <a:r>
              <a:rPr lang="en-US" b="1" dirty="0" smtClean="0"/>
              <a:t>implement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Client </a:t>
            </a:r>
            <a:r>
              <a:rPr lang="en-US" b="1" dirty="0" smtClean="0"/>
              <a:t>find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Client </a:t>
            </a:r>
            <a:r>
              <a:rPr lang="en-US" b="1" dirty="0" smtClean="0"/>
              <a:t>use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b="1" dirty="0" smtClean="0"/>
              <a:t>Compile</a:t>
            </a:r>
            <a:r>
              <a:rPr lang="en-US" dirty="0" smtClean="0"/>
              <a:t> interface, server, client</a:t>
            </a:r>
          </a:p>
          <a:p>
            <a:pPr lvl="1"/>
            <a:r>
              <a:rPr lang="en-US" strike="sngStrike" dirty="0" smtClean="0"/>
              <a:t>Generate skeleton with </a:t>
            </a:r>
            <a:r>
              <a:rPr lang="en-US" strike="sngStrike" dirty="0" err="1" smtClean="0"/>
              <a:t>rmic</a:t>
            </a:r>
            <a:endParaRPr lang="en-US" strike="sngStrike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Start RMI </a:t>
            </a:r>
            <a:r>
              <a:rPr lang="en-US" b="1" dirty="0" smtClean="0"/>
              <a:t>registry</a:t>
            </a:r>
          </a:p>
          <a:p>
            <a:pPr lvl="1"/>
            <a:r>
              <a:rPr lang="en-US" dirty="0" smtClean="0"/>
              <a:t>Start </a:t>
            </a:r>
            <a:r>
              <a:rPr lang="en-US" b="1" dirty="0" smtClean="0"/>
              <a:t>server</a:t>
            </a:r>
          </a:p>
          <a:p>
            <a:pPr lvl="1"/>
            <a:r>
              <a:rPr lang="en-US" dirty="0" smtClean="0"/>
              <a:t>Start </a:t>
            </a:r>
            <a:r>
              <a:rPr lang="en-US" b="1" dirty="0" smtClean="0"/>
              <a:t>client(s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080883"/>
            <a:ext cx="24272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 needed anymore!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949934" y="4738977"/>
            <a:ext cx="92500" cy="34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setting up a word counting service</a:t>
            </a:r>
          </a:p>
          <a:p>
            <a:pPr lvl="1"/>
            <a:r>
              <a:rPr lang="en-US" b="1" dirty="0" smtClean="0"/>
              <a:t>Interface</a:t>
            </a:r>
            <a:r>
              <a:rPr lang="en-US" dirty="0" smtClean="0"/>
              <a:t>: to be implemented</a:t>
            </a:r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: modifying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WordCounter.java</a:t>
            </a:r>
            <a:r>
              <a:rPr lang="en-US" dirty="0" smtClean="0"/>
              <a:t> on Moodle</a:t>
            </a:r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: modifying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MessageBox.java</a:t>
            </a:r>
            <a:r>
              <a:rPr lang="en-US" dirty="0" smtClean="0"/>
              <a:t> on Moodle</a:t>
            </a:r>
          </a:p>
          <a:p>
            <a:r>
              <a:rPr lang="en-US" dirty="0" smtClean="0"/>
              <a:t>Start a </a:t>
            </a:r>
            <a:r>
              <a:rPr lang="en-US" b="1" dirty="0" smtClean="0"/>
              <a:t>new project </a:t>
            </a:r>
            <a:r>
              <a:rPr lang="en-US" dirty="0" smtClean="0"/>
              <a:t>in Eclipse, import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WordCounter.java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MessageBox.java</a:t>
            </a:r>
            <a:r>
              <a:rPr lang="en-US" dirty="0" smtClean="0"/>
              <a:t> to the new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5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WordCounter.java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b="1" dirty="0" err="1" smtClean="0"/>
              <a:t>WordCounter</a:t>
            </a:r>
            <a:r>
              <a:rPr lang="en-US" dirty="0" smtClean="0"/>
              <a:t> provides a method that can be used to count the number of words in a </a:t>
            </a:r>
            <a:r>
              <a:rPr lang="en-US" b="1" dirty="0" smtClean="0"/>
              <a:t>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Executing the program will print: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1376" y="2064888"/>
            <a:ext cx="10424649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quick  brown fox jumps over a lazy dog");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"+count+" words");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count(String message)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+").length;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376" y="5325769"/>
            <a:ext cx="228299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9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3136" y="3993744"/>
            <a:ext cx="26468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will be our service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315939" y="3808675"/>
            <a:ext cx="326003" cy="73947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MessageBox.java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b="1" dirty="0" err="1" smtClean="0"/>
              <a:t>MessageBox</a:t>
            </a:r>
            <a:r>
              <a:rPr lang="en-US" dirty="0" smtClean="0"/>
              <a:t> is a program with a single message box</a:t>
            </a:r>
          </a:p>
          <a:p>
            <a:pPr lvl="1"/>
            <a:r>
              <a:rPr lang="en-US" dirty="0" smtClean="0"/>
              <a:t>Method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updateCount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yet to be implemented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68" y="3091851"/>
            <a:ext cx="39624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37" y="2181918"/>
            <a:ext cx="962475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TODO: update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according to the content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7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Create new interface “</a:t>
            </a:r>
            <a:r>
              <a:rPr lang="en-US" b="1" dirty="0" err="1" smtClean="0"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cs typeface="Courier New" panose="02070309020205020404" pitchFamily="49" charset="0"/>
              </a:rPr>
              <a:t>”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232" y="1984103"/>
            <a:ext cx="78630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Remote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count(String message)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500" y="3829975"/>
            <a:ext cx="64681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are making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/>
              <a:t> in </a:t>
            </a:r>
            <a:r>
              <a:rPr lang="en-US" b="1" dirty="0" err="1" smtClean="0"/>
              <a:t>WordCounter</a:t>
            </a:r>
            <a:r>
              <a:rPr lang="en-US" dirty="0" smtClean="0"/>
              <a:t> class a 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48717" y="3331597"/>
            <a:ext cx="1089328" cy="49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01814" y="2310751"/>
            <a:ext cx="32993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Must throw </a:t>
            </a:r>
            <a:r>
              <a:rPr lang="en-US" b="1" dirty="0" err="1" smtClean="0"/>
              <a:t>RemoteException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826777" y="2690949"/>
            <a:ext cx="420240" cy="51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5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WordCounter.java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Import</a:t>
            </a:r>
            <a:r>
              <a:rPr lang="en-US" dirty="0" smtClean="0"/>
              <a:t> RMI packages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Extends </a:t>
            </a:r>
            <a:r>
              <a:rPr lang="en-US" b="1" dirty="0" err="1" smtClean="0"/>
              <a:t>UnicastRemoteObject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Implements </a:t>
            </a:r>
            <a:r>
              <a:rPr lang="en-US" b="1" dirty="0" err="1" smtClean="0"/>
              <a:t>WordCount</a:t>
            </a:r>
            <a:r>
              <a:rPr lang="en-US" dirty="0" smtClean="0"/>
              <a:t>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constructor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/>
              <a:t> should throw </a:t>
            </a:r>
            <a:r>
              <a:rPr lang="en-US" b="1" dirty="0" err="1" smtClean="0"/>
              <a:t>RemoteException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Register the service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</a:t>
            </a:r>
          </a:p>
          <a:p>
            <a:pPr marL="1200150" lvl="2" indent="-342900"/>
            <a:r>
              <a:rPr lang="en-US" dirty="0" smtClean="0"/>
              <a:t>And comment out the two lines of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9897" y="1343951"/>
            <a:ext cx="28696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9897" y="1939680"/>
            <a:ext cx="57695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UnicastRemoteObject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2817" y="4625845"/>
            <a:ext cx="576952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System.setSecurityManager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SecurityManager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Naming.rebind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app);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("Service registered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9897" y="2535409"/>
            <a:ext cx="491031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9897" y="2879387"/>
            <a:ext cx="609173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count(String message) throws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79223" y="1605561"/>
            <a:ext cx="2270674" cy="40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4711337" y="2201290"/>
            <a:ext cx="1138560" cy="43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4432663" y="2689298"/>
            <a:ext cx="1417234" cy="27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4432663" y="2961245"/>
            <a:ext cx="1417234" cy="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97234" y="4084320"/>
            <a:ext cx="191589" cy="5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2994" y="3444839"/>
            <a:ext cx="517643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/>
              <a:t>Define security manager so that a policy can be enforced. This is required in order to register a service to the RMI registry.</a:t>
            </a:r>
            <a:endParaRPr lang="zh-HK" alt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38949" y="4035857"/>
            <a:ext cx="704045" cy="65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17327" y="4389593"/>
            <a:ext cx="369030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/>
              <a:t>Register a service (the </a:t>
            </a:r>
            <a:r>
              <a:rPr lang="en-US" altLang="zh-HK" sz="1600" b="1" dirty="0" err="1" smtClean="0"/>
              <a:t>WordCounter</a:t>
            </a:r>
            <a:r>
              <a:rPr lang="en-US" altLang="zh-HK" sz="1600" dirty="0" smtClean="0"/>
              <a:t> object) to the RMI registry on the same machine.</a:t>
            </a:r>
            <a:endParaRPr lang="zh-HK" altLang="en-US" sz="1600" dirty="0"/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5111931" y="4805092"/>
            <a:ext cx="2205396" cy="22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1910" y="5932977"/>
            <a:ext cx="288043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/>
              <a:t>Comment out these two lines</a:t>
            </a:r>
            <a:endParaRPr lang="zh-HK" alt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71703" y="5719382"/>
            <a:ext cx="60960" cy="21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7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MessageBox.java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Import</a:t>
            </a:r>
            <a:r>
              <a:rPr lang="en-US" dirty="0"/>
              <a:t> RMI </a:t>
            </a:r>
            <a:r>
              <a:rPr lang="en-US" dirty="0" smtClean="0"/>
              <a:t>packages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b="1" dirty="0" err="1" smtClean="0"/>
              <a:t>WordCount</a:t>
            </a:r>
            <a:r>
              <a:rPr lang="en-US" dirty="0" smtClean="0"/>
              <a:t> object from </a:t>
            </a:r>
            <a:r>
              <a:rPr lang="en-US" b="1" dirty="0" smtClean="0"/>
              <a:t>RMI </a:t>
            </a:r>
            <a:br>
              <a:rPr lang="en-US" b="1" dirty="0" smtClean="0"/>
            </a:br>
            <a:r>
              <a:rPr lang="en-US" b="1" dirty="0" smtClean="0"/>
              <a:t>registr</a:t>
            </a:r>
            <a:r>
              <a:rPr lang="en-US" dirty="0" smtClean="0"/>
              <a:t>y in constructor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updateCount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0053" y="1531767"/>
            <a:ext cx="211788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0053" y="1957748"/>
            <a:ext cx="68435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Naming.lookup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("Failed accessing RMI: "+e);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4502" y="4010037"/>
            <a:ext cx="662873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!= null)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wordCounter.count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msgBox.getText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("Failed invoking RMI: ");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2469" y="673024"/>
            <a:ext cx="3690307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/>
              <a:t>Find a service from the RMI registry on the same machine.</a:t>
            </a:r>
            <a:endParaRPr lang="zh-HK" alt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01349" y="1257799"/>
            <a:ext cx="252548" cy="138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1208" y="4075530"/>
            <a:ext cx="194431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/>
              <a:t>Using the service</a:t>
            </a:r>
            <a:endParaRPr lang="zh-HK" altLang="en-US" sz="16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5303520" y="4244807"/>
            <a:ext cx="1267688" cy="49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352" y="3307058"/>
            <a:ext cx="3790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Update: Please remove “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 smtClean="0"/>
              <a:t>” from this method.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231540" y="3891833"/>
            <a:ext cx="198922" cy="18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1437" y="4128240"/>
            <a:ext cx="1280160" cy="1165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4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817</TotalTime>
  <Words>1032</Words>
  <Application>Microsoft Macintosh PowerPoint</Application>
  <PresentationFormat>Widescreen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</vt:lpstr>
      <vt:lpstr>Wingdings 3</vt:lpstr>
      <vt:lpstr>微軟正黑體</vt:lpstr>
      <vt:lpstr>新細明體</vt:lpstr>
      <vt:lpstr>Facet</vt:lpstr>
      <vt:lpstr>Tutorial 3 RMI</vt:lpstr>
      <vt:lpstr>Overview</vt:lpstr>
      <vt:lpstr>RMI usage</vt:lpstr>
      <vt:lpstr>Example: Word counting service</vt:lpstr>
      <vt:lpstr>WordCounter.java</vt:lpstr>
      <vt:lpstr>MessageBox.java</vt:lpstr>
      <vt:lpstr>Interface WordCount</vt:lpstr>
      <vt:lpstr>Implementing the server</vt:lpstr>
      <vt:lpstr>Implementing the client</vt:lpstr>
      <vt:lpstr>Staring RMI registry in Eclipse</vt:lpstr>
      <vt:lpstr>Security.policy</vt:lpstr>
      <vt:lpstr>Configure server execution</vt:lpstr>
      <vt:lpstr>Execution parameter</vt:lpstr>
      <vt:lpstr>Client configuration</vt:lpstr>
      <vt:lpstr>Exercise</vt:lpstr>
      <vt:lpstr>Exercise (cont’d)</vt:lpstr>
      <vt:lpstr>Exercise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鄭惟</cp:lastModifiedBy>
  <cp:revision>457</cp:revision>
  <dcterms:created xsi:type="dcterms:W3CDTF">2015-01-21T10:31:17Z</dcterms:created>
  <dcterms:modified xsi:type="dcterms:W3CDTF">2017-01-23T05:13:09Z</dcterms:modified>
</cp:coreProperties>
</file>