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1" autoAdjust="0"/>
    <p:restoredTop sz="93393" autoAdjust="0"/>
  </p:normalViewPr>
  <p:slideViewPr>
    <p:cSldViewPr snapToGrid="0">
      <p:cViewPr varScale="1">
        <p:scale>
          <a:sx n="105" d="100"/>
          <a:sy n="105" d="100"/>
        </p:scale>
        <p:origin x="1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22/3/2017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COMP3402 Tutorial</a:t>
            </a:r>
            <a:br>
              <a:rPr lang="en-US" altLang="zh-HK" dirty="0"/>
            </a:br>
            <a:r>
              <a:rPr lang="en-US" altLang="zh-HK" dirty="0"/>
              <a:t>postfix, JAR, ANT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Export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52942" y="204924"/>
            <a:ext cx="5429250" cy="6343650"/>
            <a:chOff x="3613754" y="701312"/>
            <a:chExt cx="5429250" cy="63436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54" y="701312"/>
              <a:ext cx="5429250" cy="63436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8800" y="2434910"/>
              <a:ext cx="2219325" cy="107424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800" y="1929027"/>
              <a:ext cx="2219325" cy="70485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91636" y="3713912"/>
            <a:ext cx="26613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Include source files also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248" y="1735866"/>
            <a:ext cx="389080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Include logo.png in the project 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983" y="2252794"/>
            <a:ext cx="47291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Check the “</a:t>
            </a:r>
            <a:r>
              <a:rPr lang="en-US" b="1" dirty="0" err="1"/>
              <a:t>src</a:t>
            </a:r>
            <a:r>
              <a:rPr lang="en-US" dirty="0"/>
              <a:t>” folder to include all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1397" y="4779553"/>
            <a:ext cx="272260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Pick location to save file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2289" y="5568342"/>
            <a:ext cx="91083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Optional</a:t>
            </a:r>
            <a:r>
              <a:rPr lang="en-US" dirty="0"/>
              <a:t>: Click “Next” twice to select the main class, to generate a Runnable JAR file</a:t>
            </a: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7262949" y="1920532"/>
            <a:ext cx="35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97988" y="1920532"/>
            <a:ext cx="203749" cy="3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73591" y="3577300"/>
            <a:ext cx="224397" cy="27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54717" y="4387638"/>
            <a:ext cx="157982" cy="39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6876452" y="5937674"/>
            <a:ext cx="1" cy="26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8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JAR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an empty folder, copy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PostFix.jar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PostFixGUI.jar</a:t>
            </a:r>
            <a:r>
              <a:rPr lang="en-US" dirty="0"/>
              <a:t> to there</a:t>
            </a:r>
          </a:p>
          <a:p>
            <a:r>
              <a:rPr lang="en-US" dirty="0"/>
              <a:t>Execute the JAR file in command line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PostFix.jar;PostFixGUI.jar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PostFixGUI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logo is gone!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93" y="2709729"/>
            <a:ext cx="5191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change our code to make use of the image in the JAR file</a:t>
            </a:r>
          </a:p>
          <a:p>
            <a:r>
              <a:rPr lang="en-US" dirty="0"/>
              <a:t>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771" y="2364377"/>
            <a:ext cx="73116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Component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("logo.png"));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71" y="3981829"/>
            <a:ext cx="104406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Component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URL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("logo.png").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URISyntaxException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7879" y="3658663"/>
            <a:ext cx="506637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used to access resources in a JAR file</a:t>
            </a:r>
          </a:p>
        </p:txBody>
      </p:sp>
    </p:spTree>
    <p:extLst>
      <p:ext uri="{BB962C8B-B14F-4D97-AF65-F5344CB8AC3E}">
        <p14:creationId xmlns:p14="http://schemas.microsoft.com/office/powerpoint/2010/main" val="115002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10" y="2614041"/>
            <a:ext cx="6877050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JAR file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menu: </a:t>
            </a:r>
            <a:r>
              <a:rPr lang="en-US" b="1" dirty="0"/>
              <a:t>Run </a:t>
            </a:r>
            <a:r>
              <a:rPr lang="en-US" b="1" dirty="0">
                <a:sym typeface="Wingdings" panose="05000000000000000000" pitchFamily="2" charset="2"/>
              </a:rPr>
              <a:t> Run Configurations…</a:t>
            </a:r>
          </a:p>
          <a:p>
            <a:r>
              <a:rPr lang="en-US" dirty="0">
                <a:sym typeface="Wingdings" panose="05000000000000000000" pitchFamily="2" charset="2"/>
              </a:rPr>
              <a:t>Right-click on “</a:t>
            </a:r>
            <a:r>
              <a:rPr lang="en-US" b="1" dirty="0">
                <a:sym typeface="Wingdings" panose="05000000000000000000" pitchFamily="2" charset="2"/>
              </a:rPr>
              <a:t>Java Application</a:t>
            </a:r>
            <a:r>
              <a:rPr lang="en-US" dirty="0">
                <a:sym typeface="Wingdings" panose="05000000000000000000" pitchFamily="2" charset="2"/>
              </a:rPr>
              <a:t>”  </a:t>
            </a:r>
            <a:r>
              <a:rPr lang="en-US" b="1" dirty="0">
                <a:sym typeface="Wingdings" panose="05000000000000000000" pitchFamily="2" charset="2"/>
              </a:rPr>
              <a:t>New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5812" y="2522495"/>
            <a:ext cx="19852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Pick a good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952" y="3260056"/>
            <a:ext cx="21916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Clear project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1952" y="3827844"/>
            <a:ext cx="43230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Type the main class name “</a:t>
            </a:r>
            <a:r>
              <a:rPr lang="en-US" b="1" dirty="0" err="1"/>
              <a:t>PostFixGUI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JAR file in Eclipse (cont’d)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5" y="1538641"/>
            <a:ext cx="692467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5" y="4223696"/>
            <a:ext cx="5295900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4020" y="3118544"/>
            <a:ext cx="364284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PostFix.jar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PostFixGUI.jar</a:t>
            </a:r>
            <a:r>
              <a:rPr lang="en-US" dirty="0"/>
              <a:t> to User Entries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9935" y="4844951"/>
            <a:ext cx="364284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Remove the original default </a:t>
            </a:r>
            <a:r>
              <a:rPr lang="en-US" dirty="0" err="1"/>
              <a:t>classpath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29771" y="2952045"/>
            <a:ext cx="2340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9935" y="5669280"/>
            <a:ext cx="16543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Apply and Run</a:t>
            </a:r>
          </a:p>
        </p:txBody>
      </p:sp>
    </p:spTree>
    <p:extLst>
      <p:ext uri="{BB962C8B-B14F-4D97-AF65-F5344CB8AC3E}">
        <p14:creationId xmlns:p14="http://schemas.microsoft.com/office/powerpoint/2010/main" val="412083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are going to modify PostFix.java so support more operators, we need to:</a:t>
            </a:r>
          </a:p>
          <a:p>
            <a:pPr lvl="1"/>
            <a:r>
              <a:rPr lang="en-US" dirty="0"/>
              <a:t>Modify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PostFix.java</a:t>
            </a:r>
          </a:p>
          <a:p>
            <a:pPr lvl="1"/>
            <a:r>
              <a:rPr lang="en-US" dirty="0"/>
              <a:t>Re-generate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PostFix.jar</a:t>
            </a:r>
          </a:p>
          <a:p>
            <a:pPr lvl="1"/>
            <a:r>
              <a:rPr lang="en-US" dirty="0"/>
              <a:t>Change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PostFixGUI.java</a:t>
            </a:r>
            <a:r>
              <a:rPr lang="en-US" dirty="0"/>
              <a:t> to test the new operators</a:t>
            </a:r>
          </a:p>
          <a:p>
            <a:pPr lvl="1"/>
            <a:r>
              <a:rPr lang="en-US" dirty="0"/>
              <a:t>Re-generate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PostFixGUI.jar</a:t>
            </a:r>
          </a:p>
          <a:p>
            <a:pPr lvl="1"/>
            <a:r>
              <a:rPr lang="en-US" dirty="0"/>
              <a:t>Test</a:t>
            </a:r>
          </a:p>
          <a:p>
            <a:r>
              <a:rPr lang="en-US" dirty="0"/>
              <a:t>We can automate the process using builder scripts</a:t>
            </a:r>
          </a:p>
          <a:p>
            <a:pPr lvl="1"/>
            <a:r>
              <a:rPr lang="en-US" dirty="0"/>
              <a:t>Ant is an example of them</a:t>
            </a:r>
          </a:p>
          <a:p>
            <a:r>
              <a:rPr lang="en-US" dirty="0"/>
              <a:t>An example script is available on Moodle, we need to setup Eclipse to use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new project</a:t>
            </a:r>
          </a:p>
          <a:p>
            <a:r>
              <a:rPr lang="en-US" dirty="0"/>
              <a:t>Right-click on the project and create two new “Source Folder”</a:t>
            </a:r>
          </a:p>
          <a:p>
            <a:pPr lvl="1"/>
            <a:r>
              <a:rPr lang="en-US" dirty="0"/>
              <a:t>Name them </a:t>
            </a:r>
            <a:r>
              <a:rPr lang="en-US" b="1" dirty="0"/>
              <a:t>PostFix</a:t>
            </a:r>
            <a:r>
              <a:rPr lang="en-US" dirty="0"/>
              <a:t> and </a:t>
            </a:r>
            <a:r>
              <a:rPr lang="en-US" b="1" dirty="0" err="1"/>
              <a:t>PostFixGUI</a:t>
            </a:r>
            <a:endParaRPr lang="en-US" b="1" dirty="0"/>
          </a:p>
          <a:p>
            <a:r>
              <a:rPr lang="en-US" dirty="0"/>
              <a:t>Move/Copy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PostFix.java</a:t>
            </a:r>
            <a:r>
              <a:rPr lang="en-US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PostFixGUI.java</a:t>
            </a:r>
            <a:r>
              <a:rPr lang="en-US" dirty="0"/>
              <a:t> to the corresponding source folder</a:t>
            </a:r>
          </a:p>
          <a:p>
            <a:r>
              <a:rPr lang="en-US" dirty="0"/>
              <a:t>Move/Copy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logo.png</a:t>
            </a:r>
            <a:r>
              <a:rPr lang="en-US" dirty="0"/>
              <a:t> to project root</a:t>
            </a:r>
          </a:p>
          <a:p>
            <a:r>
              <a:rPr lang="en-US" dirty="0"/>
              <a:t>Download Ant script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build.xml</a:t>
            </a:r>
            <a:r>
              <a:rPr lang="en-US" dirty="0"/>
              <a:t>) from Moodle and import to project root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57" y="4136362"/>
            <a:ext cx="24193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29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24" y="2473250"/>
            <a:ext cx="2562225" cy="2000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run Ant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 </a:t>
            </a:r>
            <a:r>
              <a:rPr lang="en-US" b="1" dirty="0">
                <a:sym typeface="Wingdings" panose="05000000000000000000" pitchFamily="2" charset="2"/>
              </a:rPr>
              <a:t> Show View  Ant</a:t>
            </a:r>
          </a:p>
          <a:p>
            <a:r>
              <a:rPr lang="en-US" dirty="0">
                <a:sym typeface="Wingdings" panose="05000000000000000000" pitchFamily="2" charset="2"/>
              </a:rPr>
              <a:t>Click “</a:t>
            </a:r>
            <a:r>
              <a:rPr lang="en-US" b="1" dirty="0">
                <a:sym typeface="Wingdings" panose="05000000000000000000" pitchFamily="2" charset="2"/>
              </a:rPr>
              <a:t>Add</a:t>
            </a:r>
            <a:r>
              <a:rPr lang="en-US" dirty="0">
                <a:sym typeface="Wingdings" panose="05000000000000000000" pitchFamily="2" charset="2"/>
              </a:rPr>
              <a:t>” and pick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build.xml</a:t>
            </a:r>
            <a:r>
              <a:rPr lang="en-US" dirty="0">
                <a:sym typeface="Wingdings" panose="05000000000000000000" pitchFamily="2" charset="2"/>
              </a:rPr>
              <a:t> just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added in the project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635" t="2862" r="46466" b="64815"/>
          <a:stretch/>
        </p:blipFill>
        <p:spPr>
          <a:xfrm>
            <a:off x="5608310" y="333829"/>
            <a:ext cx="4455887" cy="304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44247" y="2730425"/>
            <a:ext cx="362855" cy="304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69686" y="3883496"/>
            <a:ext cx="327394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Double click on “</a:t>
            </a:r>
            <a:r>
              <a:rPr lang="en-US" b="1" dirty="0"/>
              <a:t>all</a:t>
            </a:r>
            <a:r>
              <a:rPr lang="en-US" dirty="0"/>
              <a:t>” to compile the project using the script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07102" y="3280171"/>
            <a:ext cx="678998" cy="58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800" y="3864446"/>
            <a:ext cx="23145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8750438" y="5331891"/>
            <a:ext cx="327394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should see the build folder if you refresh the project (press F5)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8201025" y="5781675"/>
            <a:ext cx="549413" cy="1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9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run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 </a:t>
            </a:r>
            <a:r>
              <a:rPr lang="en-US" b="1" dirty="0">
                <a:sym typeface="Wingdings" panose="05000000000000000000" pitchFamily="2" charset="2"/>
              </a:rPr>
              <a:t> Run Configurations…</a:t>
            </a:r>
            <a:r>
              <a:rPr lang="en-US" dirty="0">
                <a:sym typeface="Wingdings" panose="05000000000000000000" pitchFamily="2" charset="2"/>
              </a:rPr>
              <a:t>, modify previous run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09" y="1914525"/>
            <a:ext cx="691515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375" y="2707243"/>
            <a:ext cx="29899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Choose the current project</a:t>
            </a:r>
          </a:p>
        </p:txBody>
      </p:sp>
    </p:spTree>
    <p:extLst>
      <p:ext uri="{BB962C8B-B14F-4D97-AF65-F5344CB8AC3E}">
        <p14:creationId xmlns:p14="http://schemas.microsoft.com/office/powerpoint/2010/main" val="254263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run configuration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276350"/>
            <a:ext cx="6953250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9125" y="5640943"/>
            <a:ext cx="53117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“</a:t>
            </a:r>
            <a:r>
              <a:rPr lang="en-US" b="1" dirty="0"/>
              <a:t>Workspace…</a:t>
            </a:r>
            <a:r>
              <a:rPr lang="en-US" dirty="0"/>
              <a:t>” and  choose the build folder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6175" y="3649001"/>
            <a:ext cx="581025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we specify the working directory</a:t>
            </a:r>
          </a:p>
          <a:p>
            <a:r>
              <a:rPr lang="en-US" dirty="0"/>
              <a:t>We can specify program arguments or VM arguments (e.g., for security policy)</a:t>
            </a:r>
          </a:p>
        </p:txBody>
      </p:sp>
    </p:spTree>
    <p:extLst>
      <p:ext uri="{BB962C8B-B14F-4D97-AF65-F5344CB8AC3E}">
        <p14:creationId xmlns:p14="http://schemas.microsoft.com/office/powerpoint/2010/main" val="257577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consists of a sequence of exercise that helps you get familiar with </a:t>
            </a:r>
            <a:r>
              <a:rPr lang="en-US"/>
              <a:t>Java development tools. </a:t>
            </a:r>
            <a:r>
              <a:rPr lang="en-US" dirty="0"/>
              <a:t>It answers three questions: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evaluate</a:t>
            </a:r>
            <a:r>
              <a:rPr lang="en-US" dirty="0"/>
              <a:t> an expression?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generate JAR </a:t>
            </a:r>
            <a:r>
              <a:rPr lang="en-US" dirty="0"/>
              <a:t>file for submission?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automate</a:t>
            </a:r>
            <a:r>
              <a:rPr lang="en-US" dirty="0"/>
              <a:t> the JAR building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3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run configuration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3987"/>
            <a:ext cx="7000875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9026" y="2563593"/>
            <a:ext cx="33909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“</a:t>
            </a:r>
            <a:r>
              <a:rPr lang="en-US" b="1" dirty="0"/>
              <a:t>Add JARs…</a:t>
            </a:r>
            <a:r>
              <a:rPr lang="en-US" dirty="0"/>
              <a:t>” instead of “</a:t>
            </a:r>
            <a:r>
              <a:rPr lang="en-US" b="1" dirty="0"/>
              <a:t>Add External JARs…</a:t>
            </a:r>
            <a:r>
              <a:rPr lang="en-US" dirty="0"/>
              <a:t>”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10425" y="3209924"/>
            <a:ext cx="276225" cy="2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0697" y="3209924"/>
            <a:ext cx="408622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 the new JARs first, and remove the original two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4952" y="5457526"/>
            <a:ext cx="21916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Apply and run now!</a:t>
            </a:r>
          </a:p>
        </p:txBody>
      </p:sp>
    </p:spTree>
    <p:extLst>
      <p:ext uri="{BB962C8B-B14F-4D97-AF65-F5344CB8AC3E}">
        <p14:creationId xmlns:p14="http://schemas.microsoft.com/office/powerpoint/2010/main" val="237290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up Eclipse to build the JAR file automatically when you update the program</a:t>
            </a:r>
          </a:p>
          <a:p>
            <a:r>
              <a:rPr lang="en-US" dirty="0"/>
              <a:t>Right-click on the project and select “</a:t>
            </a:r>
            <a:r>
              <a:rPr lang="en-US" b="1" dirty="0"/>
              <a:t>Properties</a:t>
            </a:r>
            <a:r>
              <a:rPr lang="en-US" dirty="0"/>
              <a:t>”</a:t>
            </a:r>
          </a:p>
          <a:p>
            <a:r>
              <a:rPr lang="en-US" b="1" dirty="0"/>
              <a:t>Builders </a:t>
            </a:r>
            <a:r>
              <a:rPr lang="en-US" b="1" dirty="0">
                <a:sym typeface="Wingdings" panose="05000000000000000000" pitchFamily="2" charset="2"/>
              </a:rPr>
              <a:t> New…  Ant Builder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619375"/>
            <a:ext cx="6962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automatically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290" b="25901"/>
          <a:stretch/>
        </p:blipFill>
        <p:spPr>
          <a:xfrm>
            <a:off x="395287" y="1343951"/>
            <a:ext cx="6553200" cy="1446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981325"/>
            <a:ext cx="6467475" cy="3219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6475" y="1254535"/>
            <a:ext cx="19852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Pick a good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3431" y="1988886"/>
            <a:ext cx="75559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“</a:t>
            </a:r>
            <a:r>
              <a:rPr lang="en-US" b="1" dirty="0"/>
              <a:t>Browser Workspace…</a:t>
            </a:r>
            <a:r>
              <a:rPr lang="en-US" dirty="0"/>
              <a:t>” and pick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build.xml</a:t>
            </a:r>
            <a:r>
              <a:rPr lang="en-US" dirty="0"/>
              <a:t> in your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1781" y="5360736"/>
            <a:ext cx="73044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“</a:t>
            </a:r>
            <a:r>
              <a:rPr lang="en-US" b="1" dirty="0"/>
              <a:t>Set Targets…</a:t>
            </a:r>
            <a:r>
              <a:rPr lang="en-US" dirty="0"/>
              <a:t>” for Auto Build, click “</a:t>
            </a:r>
            <a:r>
              <a:rPr lang="en-US" b="1" dirty="0"/>
              <a:t>OK</a:t>
            </a:r>
            <a:r>
              <a:rPr lang="en-US" dirty="0"/>
              <a:t>” to accept the default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86500" y="5172075"/>
            <a:ext cx="1905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4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automatically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94" y="1471612"/>
            <a:ext cx="6324600" cy="135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2528" y="5010274"/>
            <a:ext cx="79544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Apply and save! Eclipse will use the builder when you modify 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203" y="2779278"/>
            <a:ext cx="628598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Choose a </a:t>
            </a:r>
            <a:r>
              <a:rPr lang="en-US" b="1" dirty="0"/>
              <a:t>Separate JRE</a:t>
            </a:r>
          </a:p>
          <a:p>
            <a:r>
              <a:rPr lang="en-US" dirty="0"/>
              <a:t>You should set up Installed JREs with a JDK environment, refer to tutorial 8 on how to do it!</a:t>
            </a:r>
          </a:p>
        </p:txBody>
      </p:sp>
    </p:spTree>
    <p:extLst>
      <p:ext uri="{BB962C8B-B14F-4D97-AF65-F5344CB8AC3E}">
        <p14:creationId xmlns:p14="http://schemas.microsoft.com/office/powerpoint/2010/main" val="2442837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if the JAR files are updated automatically, try to modify the program:</a:t>
            </a:r>
          </a:p>
          <a:p>
            <a:pPr lvl="1"/>
            <a:r>
              <a:rPr lang="en-US" dirty="0"/>
              <a:t>Modify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PostFix.java</a:t>
            </a:r>
            <a:r>
              <a:rPr lang="en-US" dirty="0"/>
              <a:t> to add operator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” which means “to the power of”</a:t>
            </a:r>
          </a:p>
          <a:p>
            <a:pPr lvl="1"/>
            <a:r>
              <a:rPr lang="en-US" dirty="0"/>
              <a:t>Modify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PostFixGUI.java</a:t>
            </a:r>
            <a:r>
              <a:rPr lang="en-US" dirty="0"/>
              <a:t> to add a new case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{"2", "10", "^"}</a:t>
            </a:r>
          </a:p>
        </p:txBody>
      </p:sp>
    </p:spTree>
    <p:extLst>
      <p:ext uri="{BB962C8B-B14F-4D97-AF65-F5344CB8AC3E}">
        <p14:creationId xmlns:p14="http://schemas.microsoft.com/office/powerpoint/2010/main" val="30640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Expressions like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6/(1−3/4)</m:t>
                    </m:r>
                  </m:oMath>
                </a14:m>
                <a:r>
                  <a:rPr lang="en-US" dirty="0"/>
                  <a:t>  are represented in the </a:t>
                </a:r>
                <a:r>
                  <a:rPr lang="en-US" b="1" dirty="0"/>
                  <a:t>infix</a:t>
                </a:r>
                <a:r>
                  <a:rPr lang="en-US" dirty="0"/>
                  <a:t> notation</a:t>
                </a:r>
              </a:p>
              <a:p>
                <a:pPr lvl="1"/>
                <a:r>
                  <a:rPr lang="en-US" dirty="0"/>
                  <a:t>It can be difficult to evaluate such expression in a program</a:t>
                </a:r>
              </a:p>
              <a:p>
                <a:r>
                  <a:rPr lang="en-US" dirty="0"/>
                  <a:t>An expression can be represented as a </a:t>
                </a:r>
                <a:r>
                  <a:rPr lang="en-US" b="1" dirty="0"/>
                  <a:t>binary tree</a:t>
                </a:r>
              </a:p>
              <a:p>
                <a:r>
                  <a:rPr lang="en-US" b="1" dirty="0"/>
                  <a:t>Postfix notation </a:t>
                </a:r>
                <a:r>
                  <a:rPr lang="en-US" dirty="0"/>
                  <a:t>is the post-order of such tree</a:t>
                </a:r>
              </a:p>
              <a:p>
                <a:pPr lvl="1"/>
                <a:r>
                  <a:rPr lang="en-US" dirty="0"/>
                  <a:t>Postfix can be easily evaluated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018986" y="3383279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6" name="Oval 5"/>
          <p:cNvSpPr/>
          <p:nvPr/>
        </p:nvSpPr>
        <p:spPr>
          <a:xfrm>
            <a:off x="3338892" y="3990622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Oval 6"/>
          <p:cNvSpPr/>
          <p:nvPr/>
        </p:nvSpPr>
        <p:spPr>
          <a:xfrm>
            <a:off x="3622221" y="4620201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768" y="4003605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3581" y="4641087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8450" y="5379099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4218" y="5379099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" name="Straight Connector 12"/>
          <p:cNvCxnSpPr>
            <a:stCxn id="8" idx="0"/>
            <a:endCxn id="5" idx="4"/>
          </p:cNvCxnSpPr>
          <p:nvPr/>
        </p:nvCxnSpPr>
        <p:spPr>
          <a:xfrm flipV="1">
            <a:off x="2889504" y="3756716"/>
            <a:ext cx="316201" cy="24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6" idx="0"/>
          </p:cNvCxnSpPr>
          <p:nvPr/>
        </p:nvCxnSpPr>
        <p:spPr>
          <a:xfrm>
            <a:off x="3205705" y="3756716"/>
            <a:ext cx="319906" cy="23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 flipH="1">
            <a:off x="3247317" y="4364059"/>
            <a:ext cx="278294" cy="27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7" idx="0"/>
          </p:cNvCxnSpPr>
          <p:nvPr/>
        </p:nvCxnSpPr>
        <p:spPr>
          <a:xfrm>
            <a:off x="3525611" y="4364059"/>
            <a:ext cx="283329" cy="25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0" idx="0"/>
          </p:cNvCxnSpPr>
          <p:nvPr/>
        </p:nvCxnSpPr>
        <p:spPr>
          <a:xfrm flipH="1">
            <a:off x="3562186" y="4993638"/>
            <a:ext cx="246754" cy="38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4"/>
            <a:endCxn id="11" idx="0"/>
          </p:cNvCxnSpPr>
          <p:nvPr/>
        </p:nvCxnSpPr>
        <p:spPr>
          <a:xfrm>
            <a:off x="3808940" y="4993638"/>
            <a:ext cx="269014" cy="38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4922790" y="41564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00151" y="4190323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54594" y="4190323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99893" y="4186485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44922" y="4186485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7961656" y="4177340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40" name="Oval 39"/>
          <p:cNvSpPr/>
          <p:nvPr/>
        </p:nvSpPr>
        <p:spPr>
          <a:xfrm>
            <a:off x="8404220" y="4173502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3" name="Oval 42"/>
          <p:cNvSpPr/>
          <p:nvPr/>
        </p:nvSpPr>
        <p:spPr>
          <a:xfrm>
            <a:off x="8846056" y="4156455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25848" y="4988559"/>
            <a:ext cx="333230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that parenthesis is not needed in postfix notation</a:t>
            </a:r>
          </a:p>
        </p:txBody>
      </p:sp>
    </p:spTree>
    <p:extLst>
      <p:ext uri="{BB962C8B-B14F-4D97-AF65-F5344CB8AC3E}">
        <p14:creationId xmlns:p14="http://schemas.microsoft.com/office/powerpoint/2010/main" val="107731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97"/>
            <a:ext cx="7712123" cy="4605865"/>
          </a:xfrm>
        </p:spPr>
        <p:txBody>
          <a:bodyPr/>
          <a:lstStyle/>
          <a:p>
            <a:r>
              <a:rPr lang="en-US" dirty="0"/>
              <a:t>Scan from left to right</a:t>
            </a:r>
          </a:p>
          <a:p>
            <a:r>
              <a:rPr lang="en-US" dirty="0"/>
              <a:t>For every operator encountered:</a:t>
            </a:r>
          </a:p>
          <a:p>
            <a:pPr lvl="1"/>
            <a:r>
              <a:rPr lang="en-US" dirty="0"/>
              <a:t>Apply operation to the two preceding values </a:t>
            </a:r>
          </a:p>
          <a:p>
            <a:pPr lvl="1"/>
            <a:r>
              <a:rPr lang="en-US" dirty="0"/>
              <a:t>Replace the two values + operator with the result</a:t>
            </a:r>
          </a:p>
          <a:p>
            <a:r>
              <a:rPr lang="en-US" dirty="0"/>
              <a:t>Can be implemented with a </a:t>
            </a:r>
            <a:r>
              <a:rPr lang="en-US" b="1" dirty="0"/>
              <a:t>stack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81753" y="1334696"/>
            <a:ext cx="3019342" cy="373437"/>
            <a:chOff x="8458719" y="1427541"/>
            <a:chExt cx="3019342" cy="373437"/>
          </a:xfrm>
        </p:grpSpPr>
        <p:sp>
          <p:nvSpPr>
            <p:cNvPr id="4" name="Rectangle 3"/>
            <p:cNvSpPr/>
            <p:nvPr/>
          </p:nvSpPr>
          <p:spPr>
            <a:xfrm>
              <a:off x="8458719" y="1440523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891048" y="1440523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323377" y="1440523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755706" y="1440523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188035" y="1427541"/>
              <a:ext cx="373437" cy="373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646329" y="1427541"/>
              <a:ext cx="373437" cy="373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1104624" y="1427541"/>
              <a:ext cx="373437" cy="373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81753" y="1753867"/>
            <a:ext cx="2104614" cy="373437"/>
            <a:chOff x="8456857" y="1873057"/>
            <a:chExt cx="2104614" cy="373437"/>
          </a:xfrm>
        </p:grpSpPr>
        <p:sp>
          <p:nvSpPr>
            <p:cNvPr id="11" name="Rectangle 10"/>
            <p:cNvSpPr/>
            <p:nvPr/>
          </p:nvSpPr>
          <p:spPr>
            <a:xfrm>
              <a:off x="8456857" y="1886039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92781" y="1886039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19001" y="1886039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¾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737769" y="1873057"/>
              <a:ext cx="373437" cy="373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0188034" y="1873057"/>
              <a:ext cx="373437" cy="373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1753" y="2173038"/>
            <a:ext cx="1220736" cy="373437"/>
            <a:chOff x="8458719" y="2272565"/>
            <a:chExt cx="1220736" cy="373437"/>
          </a:xfrm>
        </p:grpSpPr>
        <p:sp>
          <p:nvSpPr>
            <p:cNvPr id="18" name="Rectangle 17"/>
            <p:cNvSpPr/>
            <p:nvPr/>
          </p:nvSpPr>
          <p:spPr>
            <a:xfrm>
              <a:off x="8458719" y="2285547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89877" y="2285547"/>
              <a:ext cx="347472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¼ 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9306018" y="2272565"/>
              <a:ext cx="373437" cy="373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481753" y="2592210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24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48665" y="3497923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80994" y="3497923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13323" y="3497923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45652" y="3497923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4077981" y="3484941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5" name="Oval 34"/>
          <p:cNvSpPr/>
          <p:nvPr/>
        </p:nvSpPr>
        <p:spPr>
          <a:xfrm>
            <a:off x="4536275" y="3484941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6" name="Oval 35"/>
          <p:cNvSpPr/>
          <p:nvPr/>
        </p:nvSpPr>
        <p:spPr>
          <a:xfrm>
            <a:off x="4994570" y="3484941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40916" y="3452203"/>
            <a:ext cx="1344168" cy="438912"/>
            <a:chOff x="749808" y="4123944"/>
            <a:chExt cx="1344168" cy="43891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58952" y="4123944"/>
              <a:ext cx="0" cy="438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9808" y="4123944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58952" y="4562856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Down Arrow 44"/>
          <p:cNvSpPr/>
          <p:nvPr/>
        </p:nvSpPr>
        <p:spPr>
          <a:xfrm>
            <a:off x="2435533" y="3300984"/>
            <a:ext cx="173736" cy="17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10715" y="4101141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18841" y="4104979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26648" y="4104979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23154" y="4104979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4077981" y="4091997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52" name="Oval 51"/>
          <p:cNvSpPr/>
          <p:nvPr/>
        </p:nvSpPr>
        <p:spPr>
          <a:xfrm>
            <a:off x="4536275" y="4091997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3" name="Oval 52"/>
          <p:cNvSpPr/>
          <p:nvPr/>
        </p:nvSpPr>
        <p:spPr>
          <a:xfrm>
            <a:off x="4994570" y="4091997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840916" y="4059259"/>
            <a:ext cx="1344168" cy="438912"/>
            <a:chOff x="749808" y="4123944"/>
            <a:chExt cx="1344168" cy="43891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58952" y="4123944"/>
              <a:ext cx="0" cy="438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49808" y="4123944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58952" y="4562856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Down Arrow 57"/>
          <p:cNvSpPr/>
          <p:nvPr/>
        </p:nvSpPr>
        <p:spPr>
          <a:xfrm>
            <a:off x="4177831" y="3887781"/>
            <a:ext cx="173736" cy="17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0715" y="4725056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18841" y="4728894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26648" y="4728894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¾</a:t>
            </a:r>
          </a:p>
        </p:txBody>
      </p:sp>
      <p:sp>
        <p:nvSpPr>
          <p:cNvPr id="64" name="Oval 63"/>
          <p:cNvSpPr/>
          <p:nvPr/>
        </p:nvSpPr>
        <p:spPr>
          <a:xfrm>
            <a:off x="4536275" y="4715912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65" name="Oval 64"/>
          <p:cNvSpPr/>
          <p:nvPr/>
        </p:nvSpPr>
        <p:spPr>
          <a:xfrm>
            <a:off x="4994570" y="4715912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40916" y="4683174"/>
            <a:ext cx="1344168" cy="438912"/>
            <a:chOff x="749808" y="4123944"/>
            <a:chExt cx="1344168" cy="43891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58952" y="4123944"/>
              <a:ext cx="0" cy="438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808" y="4123944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58952" y="4562856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Down Arrow 69"/>
          <p:cNvSpPr/>
          <p:nvPr/>
        </p:nvSpPr>
        <p:spPr>
          <a:xfrm>
            <a:off x="4636125" y="4511696"/>
            <a:ext cx="173736" cy="17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0715" y="5332127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318841" y="5335965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¼</a:t>
            </a:r>
          </a:p>
        </p:txBody>
      </p:sp>
      <p:sp>
        <p:nvSpPr>
          <p:cNvPr id="75" name="Oval 74"/>
          <p:cNvSpPr/>
          <p:nvPr/>
        </p:nvSpPr>
        <p:spPr>
          <a:xfrm>
            <a:off x="4994570" y="5322983"/>
            <a:ext cx="373437" cy="3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840916" y="5290245"/>
            <a:ext cx="1344168" cy="438912"/>
            <a:chOff x="749808" y="4123944"/>
            <a:chExt cx="1344168" cy="43891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58952" y="4123944"/>
              <a:ext cx="0" cy="438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49808" y="4123944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58952" y="4562856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Down Arrow 79"/>
          <p:cNvSpPr/>
          <p:nvPr/>
        </p:nvSpPr>
        <p:spPr>
          <a:xfrm>
            <a:off x="5113534" y="5118767"/>
            <a:ext cx="173736" cy="17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910715" y="5965442"/>
            <a:ext cx="347472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24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840916" y="5923560"/>
            <a:ext cx="1344168" cy="438912"/>
            <a:chOff x="749808" y="4123944"/>
            <a:chExt cx="1344168" cy="438912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758952" y="4123944"/>
              <a:ext cx="0" cy="438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49808" y="4123944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58952" y="4562856"/>
              <a:ext cx="1335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23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PostFix.java</a:t>
            </a:r>
            <a:r>
              <a:rPr lang="en-US" dirty="0"/>
              <a:t> from Moodle and complete the implementation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evaluate()</a:t>
            </a:r>
          </a:p>
          <a:p>
            <a:pPr lvl="1"/>
            <a:r>
              <a:rPr lang="en-US" dirty="0"/>
              <a:t>Assume that the input is always valid</a:t>
            </a:r>
          </a:p>
        </p:txBody>
      </p:sp>
    </p:spTree>
    <p:extLst>
      <p:ext uri="{BB962C8B-B14F-4D97-AF65-F5344CB8AC3E}">
        <p14:creationId xmlns:p14="http://schemas.microsoft.com/office/powerpoint/2010/main" val="16160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package a program into JAR file</a:t>
            </a:r>
          </a:p>
          <a:p>
            <a:pPr lvl="1"/>
            <a:r>
              <a:rPr lang="en-US" dirty="0"/>
              <a:t>Package class files and resources (e.g., images) to a single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.jar</a:t>
            </a:r>
            <a:r>
              <a:rPr lang="en-US" dirty="0"/>
              <a:t> file for execution</a:t>
            </a:r>
          </a:p>
          <a:p>
            <a:pPr lvl="1"/>
            <a:r>
              <a:rPr lang="en-US" dirty="0"/>
              <a:t>Allow others to use the classes as external library</a:t>
            </a:r>
          </a:p>
        </p:txBody>
      </p:sp>
    </p:spTree>
    <p:extLst>
      <p:ext uri="{BB962C8B-B14F-4D97-AF65-F5344CB8AC3E}">
        <p14:creationId xmlns:p14="http://schemas.microsoft.com/office/powerpoint/2010/main" val="236966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to JAR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on the project and select “</a:t>
            </a:r>
            <a:r>
              <a:rPr lang="en-US" b="1" dirty="0"/>
              <a:t>Export...</a:t>
            </a:r>
            <a:r>
              <a:rPr lang="en-US" dirty="0"/>
              <a:t>”</a:t>
            </a:r>
          </a:p>
          <a:p>
            <a:r>
              <a:rPr lang="en-US" dirty="0"/>
              <a:t>Select </a:t>
            </a:r>
            <a:r>
              <a:rPr lang="en-US" b="1" dirty="0"/>
              <a:t>Runnable JAR file </a:t>
            </a:r>
          </a:p>
          <a:p>
            <a:pPr lvl="1"/>
            <a:r>
              <a:rPr lang="en-US" dirty="0"/>
              <a:t>or JAR file for external library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413"/>
          <a:stretch/>
        </p:blipFill>
        <p:spPr>
          <a:xfrm>
            <a:off x="677334" y="2899799"/>
            <a:ext cx="5000625" cy="3435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3876"/>
          <a:stretch/>
        </p:blipFill>
        <p:spPr>
          <a:xfrm>
            <a:off x="5912901" y="2060647"/>
            <a:ext cx="5000625" cy="36512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5783" y="2086666"/>
            <a:ext cx="484632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Pick the launch configuration for your program, need to run the program at least once first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8182" y="4041338"/>
            <a:ext cx="337021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Pick a location to save the file, name it PostFix.jar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173" y="5177851"/>
            <a:ext cx="34095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Useful to for manual execution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9392194" y="3009996"/>
            <a:ext cx="116749" cy="33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9589009" y="3790358"/>
            <a:ext cx="194282" cy="25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9312925" y="4848341"/>
            <a:ext cx="196019" cy="32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1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JAR file as external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in Eclipse</a:t>
            </a:r>
          </a:p>
          <a:p>
            <a:r>
              <a:rPr lang="en-US" dirty="0"/>
              <a:t>Download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PostFixGUI.java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logo.png</a:t>
            </a:r>
            <a:r>
              <a:rPr lang="en-US" dirty="0"/>
              <a:t> from Moodle</a:t>
            </a:r>
          </a:p>
          <a:p>
            <a:pPr lvl="1"/>
            <a:r>
              <a:rPr lang="en-US" dirty="0"/>
              <a:t>Import the file to the new project in Eclipse</a:t>
            </a:r>
          </a:p>
          <a:p>
            <a:pPr lvl="1"/>
            <a:r>
              <a:rPr lang="en-US" dirty="0"/>
              <a:t>Put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logo.png</a:t>
            </a:r>
            <a:r>
              <a:rPr lang="en-US" dirty="0"/>
              <a:t> in the project root</a:t>
            </a:r>
          </a:p>
          <a:p>
            <a:r>
              <a:rPr lang="en-US" dirty="0"/>
              <a:t>Right-click on the project and select Properties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PostFix.jar</a:t>
            </a:r>
            <a:r>
              <a:rPr lang="en-US" dirty="0"/>
              <a:t> as external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371"/>
          <a:stretch/>
        </p:blipFill>
        <p:spPr>
          <a:xfrm>
            <a:off x="1837099" y="3738429"/>
            <a:ext cx="7629525" cy="2623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09" y="1582646"/>
            <a:ext cx="3686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3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PostFixGUI.java</a:t>
            </a:r>
            <a:r>
              <a:rPr lang="en-US" dirty="0"/>
              <a:t> requires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logo.png</a:t>
            </a:r>
            <a:r>
              <a:rPr lang="en-US" dirty="0"/>
              <a:t> to be placed at a specific location to run	</a:t>
            </a:r>
          </a:p>
          <a:p>
            <a:pPr lvl="1"/>
            <a:r>
              <a:rPr lang="en-US" dirty="0"/>
              <a:t>Which is troublesome, as it requires user to set up the environment</a:t>
            </a:r>
          </a:p>
          <a:p>
            <a:r>
              <a:rPr lang="en-US" dirty="0"/>
              <a:t>We can package such resources into a JAR file!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0898"/>
          <a:stretch/>
        </p:blipFill>
        <p:spPr>
          <a:xfrm>
            <a:off x="3020484" y="2945192"/>
            <a:ext cx="5429250" cy="3096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1384" y="5394960"/>
            <a:ext cx="30139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Choose “JAR file” this time</a:t>
            </a:r>
          </a:p>
        </p:txBody>
      </p:sp>
    </p:spTree>
    <p:extLst>
      <p:ext uri="{BB962C8B-B14F-4D97-AF65-F5344CB8AC3E}">
        <p14:creationId xmlns:p14="http://schemas.microsoft.com/office/powerpoint/2010/main" val="510098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1423</TotalTime>
  <Words>964</Words>
  <Application>Microsoft Office PowerPoint</Application>
  <PresentationFormat>宽屏</PresentationFormat>
  <Paragraphs>190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Cambria Math</vt:lpstr>
      <vt:lpstr>Courier New</vt:lpstr>
      <vt:lpstr>Trebuchet MS</vt:lpstr>
      <vt:lpstr>Wingdings</vt:lpstr>
      <vt:lpstr>Wingdings 3</vt:lpstr>
      <vt:lpstr>Facet</vt:lpstr>
      <vt:lpstr>COMP3402 Tutorial postfix, JAR, ANT</vt:lpstr>
      <vt:lpstr>Overview</vt:lpstr>
      <vt:lpstr>Postfix notation</vt:lpstr>
      <vt:lpstr>Postfix evaluation</vt:lpstr>
      <vt:lpstr>Exercise 1</vt:lpstr>
      <vt:lpstr>JAR</vt:lpstr>
      <vt:lpstr>Package to JAR file</vt:lpstr>
      <vt:lpstr>Using JAR file as external library</vt:lpstr>
      <vt:lpstr>Packaging resources</vt:lpstr>
      <vt:lpstr>JAR Export</vt:lpstr>
      <vt:lpstr>Running the JAR file</vt:lpstr>
      <vt:lpstr>Exercise 2</vt:lpstr>
      <vt:lpstr>Running JAR file in Eclipse</vt:lpstr>
      <vt:lpstr>Running JAR file in Eclipse (cont’d)</vt:lpstr>
      <vt:lpstr>ANT builder</vt:lpstr>
      <vt:lpstr>Eclipse project</vt:lpstr>
      <vt:lpstr>Trial run Ant script</vt:lpstr>
      <vt:lpstr>Edit run configuration</vt:lpstr>
      <vt:lpstr>Edit run configuration (2)</vt:lpstr>
      <vt:lpstr>Edit run configuration (3)</vt:lpstr>
      <vt:lpstr>Build automatically</vt:lpstr>
      <vt:lpstr>Build automatically (2)</vt:lpstr>
      <vt:lpstr>Build automatically (3)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Lenovo's User</cp:lastModifiedBy>
  <cp:revision>825</cp:revision>
  <dcterms:created xsi:type="dcterms:W3CDTF">2015-01-21T10:31:17Z</dcterms:created>
  <dcterms:modified xsi:type="dcterms:W3CDTF">2017-03-22T12:48:05Z</dcterms:modified>
</cp:coreProperties>
</file>