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954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9/4/2015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lassfish.java.net/downloa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84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mtClean="0"/>
              <a:t>Tutorial 8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Assignment 3 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submission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assignment, you can only submit 3 files:</a:t>
            </a:r>
          </a:p>
          <a:p>
            <a:pPr lvl="1"/>
            <a:r>
              <a:rPr lang="en-US" b="1" dirty="0" smtClean="0"/>
              <a:t>JPoker24Game.jar</a:t>
            </a:r>
            <a:r>
              <a:rPr lang="en-US" dirty="0" smtClean="0"/>
              <a:t>: the packaged client program, with source</a:t>
            </a:r>
          </a:p>
          <a:p>
            <a:pPr lvl="1"/>
            <a:r>
              <a:rPr lang="en-US" b="1" dirty="0" smtClean="0"/>
              <a:t>JPoker24GameServer.jar</a:t>
            </a:r>
            <a:r>
              <a:rPr lang="en-US" dirty="0" smtClean="0"/>
              <a:t>: the packaged server program, with source</a:t>
            </a:r>
          </a:p>
          <a:p>
            <a:pPr lvl="1"/>
            <a:r>
              <a:rPr lang="en-US" b="1" dirty="0" smtClean="0"/>
              <a:t>lib.zip</a:t>
            </a:r>
            <a:r>
              <a:rPr lang="en-US" dirty="0" smtClean="0"/>
              <a:t>  </a:t>
            </a:r>
            <a:r>
              <a:rPr lang="en-US" dirty="0" smtClean="0"/>
              <a:t>(optional): external libraries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7489" y="4604659"/>
            <a:ext cx="65694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details on how to create JAR file, see part 2 of tutorial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JMS provider: </a:t>
            </a:r>
            <a:r>
              <a:rPr lang="en-US" b="1" dirty="0" err="1" smtClean="0"/>
              <a:t>GlassFish</a:t>
            </a:r>
            <a:r>
              <a:rPr lang="en-US" b="1" dirty="0" smtClean="0"/>
              <a:t> 4</a:t>
            </a:r>
          </a:p>
          <a:p>
            <a:pPr lvl="1"/>
            <a:r>
              <a:rPr lang="en-US" altLang="zh-HK" dirty="0">
                <a:hlinkClick r:id="rId2"/>
              </a:rPr>
              <a:t>https://glassfish.java.net/download.html</a:t>
            </a:r>
            <a:r>
              <a:rPr lang="en-US" altLang="zh-HK" dirty="0"/>
              <a:t>  (Download Full Platform)</a:t>
            </a:r>
          </a:p>
          <a:p>
            <a:endParaRPr lang="en-US" altLang="zh-HK" dirty="0" smtClean="0"/>
          </a:p>
          <a:p>
            <a:r>
              <a:rPr lang="en-US" altLang="zh-HK" b="1" dirty="0" err="1" smtClean="0"/>
              <a:t>GlassFish</a:t>
            </a:r>
            <a:r>
              <a:rPr lang="en-US" altLang="zh-HK" dirty="0" smtClean="0"/>
              <a:t> </a:t>
            </a:r>
            <a:r>
              <a:rPr lang="en-US" altLang="zh-HK" dirty="0"/>
              <a:t>is available in lab under </a:t>
            </a:r>
            <a:r>
              <a:rPr lang="en-US" altLang="zh-HK" b="1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Files\glassfish-4.0 </a:t>
            </a:r>
            <a:r>
              <a:rPr lang="en-US" altLang="zh-HK" dirty="0"/>
              <a:t>folder</a:t>
            </a:r>
            <a:endParaRPr lang="zh-HK" altLang="en-US" dirty="0"/>
          </a:p>
          <a:p>
            <a:endParaRPr lang="en-US" dirty="0" smtClean="0"/>
          </a:p>
          <a:p>
            <a:r>
              <a:rPr lang="en-US" dirty="0" smtClean="0"/>
              <a:t>Connection factory: </a:t>
            </a:r>
            <a:r>
              <a:rPr lang="en-US" b="1" dirty="0" err="1" smtClean="0"/>
              <a:t>jms</a:t>
            </a:r>
            <a:r>
              <a:rPr lang="en-US" b="1" dirty="0" smtClean="0"/>
              <a:t>/JPoker24GameConnectionFactory</a:t>
            </a:r>
          </a:p>
          <a:p>
            <a:r>
              <a:rPr lang="en-US" dirty="0" smtClean="0"/>
              <a:t>Destination: </a:t>
            </a:r>
            <a:r>
              <a:rPr lang="en-US" b="1" dirty="0" err="1" smtClean="0"/>
              <a:t>jms</a:t>
            </a:r>
            <a:r>
              <a:rPr lang="en-US" b="1" dirty="0" smtClean="0"/>
              <a:t>/JPoker24GameQueue</a:t>
            </a:r>
            <a:r>
              <a:rPr lang="en-US" dirty="0" smtClean="0"/>
              <a:t>, </a:t>
            </a:r>
            <a:r>
              <a:rPr lang="en-US" b="1" dirty="0" err="1" smtClean="0"/>
              <a:t>jms</a:t>
            </a:r>
            <a:r>
              <a:rPr lang="en-US" b="1" dirty="0" smtClean="0"/>
              <a:t>/JPoker24GameTopic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9500" y="5113867"/>
            <a:ext cx="637450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 the assignment sheet for details</a:t>
            </a:r>
          </a:p>
          <a:p>
            <a:pPr algn="ctr"/>
            <a:r>
              <a:rPr lang="en-US" dirty="0" smtClean="0"/>
              <a:t>We will explain the settings through examples in tutorial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a pair of demo program from Moodle</a:t>
            </a:r>
          </a:p>
          <a:p>
            <a:pPr lvl="1"/>
            <a:r>
              <a:rPr lang="en-US" altLang="zh-HK" b="1" dirty="0" smtClean="0"/>
              <a:t>QueueSenderExample.java</a:t>
            </a:r>
            <a:r>
              <a:rPr lang="en-US" altLang="zh-HK" dirty="0" smtClean="0"/>
              <a:t>: Sending message to JMS queue</a:t>
            </a:r>
          </a:p>
          <a:p>
            <a:pPr lvl="1"/>
            <a:r>
              <a:rPr lang="en-US" altLang="zh-HK" b="1" dirty="0" smtClean="0"/>
              <a:t>QueueReceiverExample.java</a:t>
            </a:r>
            <a:r>
              <a:rPr lang="en-US" altLang="zh-HK" dirty="0" smtClean="0"/>
              <a:t>: Receive message from JMS queue</a:t>
            </a:r>
          </a:p>
          <a:p>
            <a:endParaRPr lang="en-US" dirty="0" smtClean="0"/>
          </a:p>
          <a:p>
            <a:r>
              <a:rPr lang="en-US" dirty="0" smtClean="0"/>
              <a:t>You need to setup </a:t>
            </a:r>
            <a:r>
              <a:rPr lang="en-US" b="1" dirty="0" err="1" smtClean="0"/>
              <a:t>GlassFish</a:t>
            </a:r>
            <a:r>
              <a:rPr lang="en-US" dirty="0" smtClean="0"/>
              <a:t> for the program to be executed</a:t>
            </a:r>
          </a:p>
          <a:p>
            <a:pPr lvl="1"/>
            <a:r>
              <a:rPr lang="en-US" dirty="0" smtClean="0"/>
              <a:t>See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0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Starting </a:t>
            </a:r>
            <a:r>
              <a:rPr lang="en-US" altLang="zh-HK" dirty="0" err="1" smtClean="0"/>
              <a:t>GlassFish</a:t>
            </a:r>
            <a:r>
              <a:rPr lang="en-US" altLang="zh-HK" dirty="0" smtClean="0"/>
              <a:t> server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Server can be started using command line utilities</a:t>
            </a:r>
          </a:p>
          <a:p>
            <a:r>
              <a:rPr lang="en-US" altLang="zh-HK" dirty="0" smtClean="0"/>
              <a:t>Command-line utilities: </a:t>
            </a:r>
            <a:r>
              <a:rPr lang="en-US" altLang="zh-H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asadmin</a:t>
            </a:r>
            <a:endParaRPr lang="en-US" altLang="zh-H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dirty="0" smtClean="0"/>
              <a:t>In a command console, execute “</a:t>
            </a:r>
            <a:r>
              <a:rPr lang="en-US" altLang="zh-H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asadmin</a:t>
            </a:r>
            <a:r>
              <a:rPr lang="en-US" altLang="zh-H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start-domain</a:t>
            </a:r>
            <a:r>
              <a:rPr lang="en-US" altLang="zh-HK" dirty="0" smtClean="0"/>
              <a:t>” to start a domain</a:t>
            </a:r>
          </a:p>
          <a:p>
            <a:pPr lvl="1"/>
            <a:endParaRPr lang="en-US" altLang="zh-HK" dirty="0"/>
          </a:p>
          <a:p>
            <a:pPr lvl="1"/>
            <a:endParaRPr lang="en-US" altLang="zh-HK" dirty="0" smtClean="0"/>
          </a:p>
          <a:p>
            <a:pPr lvl="1"/>
            <a:endParaRPr lang="en-US" altLang="zh-HK" dirty="0"/>
          </a:p>
          <a:p>
            <a:pPr lvl="1"/>
            <a:endParaRPr lang="en-US" altLang="zh-HK" dirty="0" smtClean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 smtClean="0"/>
          </a:p>
          <a:p>
            <a:pPr lvl="1"/>
            <a:endParaRPr lang="zh-HK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3348"/>
          <a:stretch/>
        </p:blipFill>
        <p:spPr>
          <a:xfrm>
            <a:off x="1751455" y="2754179"/>
            <a:ext cx="6448425" cy="196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139" y="5249337"/>
            <a:ext cx="63097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b="1" dirty="0"/>
              <a:t>Admin console </a:t>
            </a:r>
            <a:r>
              <a:rPr lang="en-US" altLang="zh-HK" dirty="0" smtClean="0"/>
              <a:t>will be accessible </a:t>
            </a:r>
            <a:r>
              <a:rPr lang="en-US" altLang="zh-HK" dirty="0"/>
              <a:t>after </a:t>
            </a:r>
            <a:r>
              <a:rPr lang="en-US" altLang="zh-HK" dirty="0" smtClean="0"/>
              <a:t>a </a:t>
            </a:r>
            <a:r>
              <a:rPr lang="en-US" altLang="zh-HK" b="1" dirty="0"/>
              <a:t>domain</a:t>
            </a:r>
            <a:r>
              <a:rPr lang="en-US" altLang="zh-HK" dirty="0"/>
              <a:t> </a:t>
            </a:r>
            <a:r>
              <a:rPr lang="en-US" altLang="zh-HK" dirty="0" smtClean="0"/>
              <a:t>is started</a:t>
            </a:r>
            <a:endParaRPr lang="en-US" altLang="zh-HK" dirty="0"/>
          </a:p>
        </p:txBody>
      </p:sp>
      <p:sp>
        <p:nvSpPr>
          <p:cNvPr id="6" name="TextBox 5"/>
          <p:cNvSpPr txBox="1"/>
          <p:nvPr/>
        </p:nvSpPr>
        <p:spPr>
          <a:xfrm>
            <a:off x="1890139" y="5704298"/>
            <a:ext cx="4097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Admin console: http://localhost:4848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732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24" y="1986879"/>
            <a:ext cx="4772025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Connection Factory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Visit </a:t>
            </a:r>
            <a:r>
              <a:rPr lang="en-US" altLang="zh-HK" dirty="0" smtClean="0">
                <a:hlinkClick r:id="rId3"/>
              </a:rPr>
              <a:t>http://localhost:4848</a:t>
            </a:r>
            <a:endParaRPr lang="en-US" altLang="zh-HK" dirty="0" smtClean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2422" r="20591" b="24057"/>
          <a:stretch/>
        </p:blipFill>
        <p:spPr>
          <a:xfrm>
            <a:off x="139700" y="1343951"/>
            <a:ext cx="5589588" cy="513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651500"/>
            <a:ext cx="1494366" cy="292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7459134" y="3287051"/>
            <a:ext cx="1926166" cy="52294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9875136" y="2182615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3263899" y="3909351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2" name="Curved Connector 11"/>
          <p:cNvCxnSpPr>
            <a:stCxn id="6" idx="3"/>
            <a:endCxn id="10" idx="1"/>
          </p:cNvCxnSpPr>
          <p:nvPr/>
        </p:nvCxnSpPr>
        <p:spPr>
          <a:xfrm flipV="1">
            <a:off x="2171700" y="4030001"/>
            <a:ext cx="1092199" cy="17675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3"/>
            <a:endCxn id="7" idx="1"/>
          </p:cNvCxnSpPr>
          <p:nvPr/>
        </p:nvCxnSpPr>
        <p:spPr>
          <a:xfrm flipV="1">
            <a:off x="3835400" y="3548526"/>
            <a:ext cx="3623734" cy="4814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9" idx="1"/>
          </p:cNvCxnSpPr>
          <p:nvPr/>
        </p:nvCxnSpPr>
        <p:spPr>
          <a:xfrm flipV="1">
            <a:off x="9385300" y="2303265"/>
            <a:ext cx="489836" cy="12452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96552" y="4034081"/>
            <a:ext cx="398160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Name: </a:t>
            </a:r>
            <a:r>
              <a:rPr lang="en-US" altLang="zh-HK" b="1" dirty="0" err="1" smtClean="0"/>
              <a:t>jms</a:t>
            </a:r>
            <a:r>
              <a:rPr lang="en-US" altLang="zh-HK" b="1" dirty="0" smtClean="0"/>
              <a:t>/</a:t>
            </a:r>
            <a:r>
              <a:rPr lang="en-US" altLang="zh-HK" b="1" dirty="0" err="1" smtClean="0"/>
              <a:t>TestConnectionFactory</a:t>
            </a:r>
            <a:endParaRPr lang="en-US" altLang="zh-HK" b="1" dirty="0" smtClean="0"/>
          </a:p>
          <a:p>
            <a:r>
              <a:rPr lang="en-US" altLang="zh-HK" dirty="0" smtClean="0"/>
              <a:t>Type: </a:t>
            </a:r>
            <a:r>
              <a:rPr lang="en-US" altLang="zh-HK" b="1" dirty="0" err="1" smtClean="0"/>
              <a:t>javax.jms.ConnectionFactory</a:t>
            </a:r>
            <a:endParaRPr lang="zh-HK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0335" y="765276"/>
            <a:ext cx="4097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Admin console: http://localhost:4848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0701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3" y="1358438"/>
            <a:ext cx="4505325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Destination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08212"/>
            <a:ext cx="5038725" cy="3609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9934" y="5486400"/>
            <a:ext cx="1557866" cy="254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Rectangle 7"/>
          <p:cNvSpPr/>
          <p:nvPr/>
        </p:nvSpPr>
        <p:spPr>
          <a:xfrm>
            <a:off x="7916333" y="2623676"/>
            <a:ext cx="1992669" cy="12648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9337502" y="1522081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3023923" y="3543300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1" name="Curved Connector 10"/>
          <p:cNvCxnSpPr>
            <a:stCxn id="7" idx="3"/>
            <a:endCxn id="10" idx="1"/>
          </p:cNvCxnSpPr>
          <p:nvPr/>
        </p:nvCxnSpPr>
        <p:spPr>
          <a:xfrm flipV="1">
            <a:off x="2717800" y="3663950"/>
            <a:ext cx="306123" cy="19494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0" idx="3"/>
            <a:endCxn id="8" idx="1"/>
          </p:cNvCxnSpPr>
          <p:nvPr/>
        </p:nvCxnSpPr>
        <p:spPr>
          <a:xfrm flipV="1">
            <a:off x="3595424" y="3256086"/>
            <a:ext cx="4320909" cy="4078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3"/>
            <a:endCxn id="9" idx="1"/>
          </p:cNvCxnSpPr>
          <p:nvPr/>
        </p:nvCxnSpPr>
        <p:spPr>
          <a:xfrm flipH="1" flipV="1">
            <a:off x="9337502" y="1642731"/>
            <a:ext cx="571500" cy="1613355"/>
          </a:xfrm>
          <a:prstGeom prst="curvedConnector5">
            <a:avLst>
              <a:gd name="adj1" fmla="val -40000"/>
              <a:gd name="adj2" fmla="val 65860"/>
              <a:gd name="adj3" fmla="val 14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6502" y="4116381"/>
            <a:ext cx="307334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JNDI Name: </a:t>
            </a:r>
            <a:r>
              <a:rPr lang="en-US" altLang="zh-HK" b="1" dirty="0" err="1" smtClean="0"/>
              <a:t>jms</a:t>
            </a:r>
            <a:r>
              <a:rPr lang="en-US" altLang="zh-HK" b="1" dirty="0" smtClean="0"/>
              <a:t>/</a:t>
            </a:r>
            <a:r>
              <a:rPr lang="en-US" altLang="zh-HK" b="1" dirty="0" err="1" smtClean="0"/>
              <a:t>TestQueue</a:t>
            </a:r>
            <a:endParaRPr lang="en-US" altLang="zh-HK" b="1" dirty="0" smtClean="0"/>
          </a:p>
          <a:p>
            <a:r>
              <a:rPr lang="en-US" altLang="zh-HK" b="1" dirty="0" smtClean="0"/>
              <a:t>Physical name: </a:t>
            </a:r>
            <a:r>
              <a:rPr lang="en-US" altLang="zh-HK" b="1" dirty="0" err="1" smtClean="0"/>
              <a:t>TestQueue</a:t>
            </a:r>
            <a:endParaRPr lang="en-US" altLang="zh-HK" b="1" dirty="0" smtClean="0"/>
          </a:p>
          <a:p>
            <a:r>
              <a:rPr lang="en-US" altLang="zh-HK" dirty="0" smtClean="0"/>
              <a:t>Type: </a:t>
            </a:r>
            <a:r>
              <a:rPr lang="en-US" altLang="zh-HK" b="1" dirty="0" err="1" smtClean="0"/>
              <a:t>javax.jms.Queue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39777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Setting up Eclipse execution environment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86" t="1868" r="74009" b="70115"/>
          <a:stretch/>
        </p:blipFill>
        <p:spPr>
          <a:xfrm>
            <a:off x="353488" y="1453108"/>
            <a:ext cx="2158898" cy="3095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3358"/>
          <a:stretch/>
        </p:blipFill>
        <p:spPr>
          <a:xfrm>
            <a:off x="6936108" y="1436109"/>
            <a:ext cx="4442460" cy="2119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489" y="4230812"/>
            <a:ext cx="2300812" cy="31789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19987" y="1660195"/>
            <a:ext cx="35974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smtClean="0"/>
              <a:t>Change to JDK installation folder</a:t>
            </a:r>
            <a:endParaRPr lang="zh-HK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0698"/>
          <a:stretch/>
        </p:blipFill>
        <p:spPr>
          <a:xfrm>
            <a:off x="2787057" y="3117419"/>
            <a:ext cx="5433060" cy="2914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8589" y="5500813"/>
            <a:ext cx="853011" cy="17608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4341289" y="4372620"/>
            <a:ext cx="256111" cy="17608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7382476" y="4344510"/>
            <a:ext cx="761441" cy="3163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ectangle 11"/>
          <p:cNvSpPr/>
          <p:nvPr/>
        </p:nvSpPr>
        <p:spPr>
          <a:xfrm>
            <a:off x="7978674" y="2236651"/>
            <a:ext cx="2587726" cy="29064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4" name="Curved Connector 13"/>
          <p:cNvCxnSpPr>
            <a:stCxn id="6" idx="3"/>
            <a:endCxn id="9" idx="1"/>
          </p:cNvCxnSpPr>
          <p:nvPr/>
        </p:nvCxnSpPr>
        <p:spPr>
          <a:xfrm>
            <a:off x="2654301" y="4389759"/>
            <a:ext cx="404288" cy="11990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3"/>
            <a:endCxn id="10" idx="1"/>
          </p:cNvCxnSpPr>
          <p:nvPr/>
        </p:nvCxnSpPr>
        <p:spPr>
          <a:xfrm flipV="1">
            <a:off x="3911600" y="4460663"/>
            <a:ext cx="429689" cy="11281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11" idx="1"/>
          </p:cNvCxnSpPr>
          <p:nvPr/>
        </p:nvCxnSpPr>
        <p:spPr>
          <a:xfrm rot="5400000" flipH="1" flipV="1">
            <a:off x="5902909" y="3069140"/>
            <a:ext cx="46001" cy="2913131"/>
          </a:xfrm>
          <a:prstGeom prst="curvedConnector4">
            <a:avLst>
              <a:gd name="adj1" fmla="val -496946"/>
              <a:gd name="adj2" fmla="val 521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3"/>
            <a:endCxn id="12" idx="1"/>
          </p:cNvCxnSpPr>
          <p:nvPr/>
        </p:nvCxnSpPr>
        <p:spPr>
          <a:xfrm flipH="1" flipV="1">
            <a:off x="7978674" y="2381976"/>
            <a:ext cx="165243" cy="2120729"/>
          </a:xfrm>
          <a:prstGeom prst="curvedConnector5">
            <a:avLst>
              <a:gd name="adj1" fmla="val -138342"/>
              <a:gd name="adj2" fmla="val 50303"/>
              <a:gd name="adj3" fmla="val 238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6445" y="1531675"/>
            <a:ext cx="361946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/>
              <a:t>It is advised to use the JRE in JDK installation instead of the default JRE installation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963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Set up project in Eclipse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Create a new project and import the two Java files</a:t>
            </a:r>
          </a:p>
          <a:p>
            <a:r>
              <a:rPr lang="en-US" altLang="zh-HK" dirty="0" smtClean="0"/>
              <a:t>Add </a:t>
            </a:r>
            <a:r>
              <a:rPr lang="en-US" altLang="zh-HK" b="1" dirty="0" smtClean="0"/>
              <a:t>gf-client.jar</a:t>
            </a:r>
            <a:r>
              <a:rPr lang="en-US" altLang="zh-HK" dirty="0" smtClean="0"/>
              <a:t> to external library in Eclipse (right-click on project </a:t>
            </a:r>
            <a:r>
              <a:rPr lang="en-US" altLang="zh-HK" dirty="0" smtClean="0">
                <a:sym typeface="Wingdings" panose="05000000000000000000" pitchFamily="2" charset="2"/>
              </a:rPr>
              <a:t> properties)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It can be found in </a:t>
            </a:r>
            <a:r>
              <a:rPr lang="en-US" altLang="zh-HK" b="1" i="1" dirty="0" smtClean="0"/>
              <a:t>&lt;</a:t>
            </a:r>
            <a:r>
              <a:rPr lang="en-US" altLang="zh-HK" b="1" i="1" dirty="0" err="1" smtClean="0"/>
              <a:t>GlassFish</a:t>
            </a:r>
            <a:r>
              <a:rPr lang="en-US" altLang="zh-HK" b="1" i="1" dirty="0" smtClean="0"/>
              <a:t> folder&gt;</a:t>
            </a:r>
            <a:r>
              <a:rPr lang="en-US" altLang="zh-HK" b="1" dirty="0" smtClean="0"/>
              <a:t>/glassfish/lib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794"/>
          <a:stretch/>
        </p:blipFill>
        <p:spPr>
          <a:xfrm>
            <a:off x="1827617" y="2878698"/>
            <a:ext cx="7667625" cy="334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0351" y="5856696"/>
            <a:ext cx="48421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can now execute the programs in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7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Finishing the game</a:t>
            </a:r>
          </a:p>
          <a:p>
            <a:r>
              <a:rPr lang="en-US" dirty="0" smtClean="0"/>
              <a:t>Actually </a:t>
            </a:r>
            <a:r>
              <a:rPr lang="en-US" b="1" dirty="0" smtClean="0"/>
              <a:t>assignment 3 + 4</a:t>
            </a:r>
          </a:p>
          <a:p>
            <a:pPr lvl="1"/>
            <a:r>
              <a:rPr lang="en-US" dirty="0" smtClean="0"/>
              <a:t>Weighted </a:t>
            </a:r>
            <a:r>
              <a:rPr lang="en-US" b="1" dirty="0" smtClean="0"/>
              <a:t>more</a:t>
            </a:r>
            <a:r>
              <a:rPr lang="en-US" dirty="0" smtClean="0"/>
              <a:t> than assignment 1 or 2</a:t>
            </a:r>
          </a:p>
          <a:p>
            <a:pPr lvl="1"/>
            <a:endParaRPr lang="en-US" dirty="0"/>
          </a:p>
          <a:p>
            <a:r>
              <a:rPr lang="en-US" dirty="0" smtClean="0"/>
              <a:t>Three major components</a:t>
            </a:r>
          </a:p>
          <a:p>
            <a:pPr lvl="1"/>
            <a:r>
              <a:rPr lang="en-US" dirty="0" smtClean="0"/>
              <a:t>The game-play </a:t>
            </a:r>
            <a:r>
              <a:rPr lang="en-US" b="1" dirty="0" smtClean="0"/>
              <a:t>GUI</a:t>
            </a:r>
            <a:r>
              <a:rPr lang="en-US" dirty="0" smtClean="0"/>
              <a:t> (client)</a:t>
            </a:r>
          </a:p>
          <a:p>
            <a:pPr lvl="1"/>
            <a:r>
              <a:rPr lang="en-US" dirty="0" smtClean="0"/>
              <a:t>The game-play </a:t>
            </a:r>
            <a:r>
              <a:rPr lang="en-US" b="1" dirty="0" smtClean="0"/>
              <a:t>mechanism</a:t>
            </a:r>
            <a:r>
              <a:rPr lang="en-US" dirty="0" smtClean="0"/>
              <a:t> (server + client)</a:t>
            </a:r>
          </a:p>
          <a:p>
            <a:pPr lvl="1"/>
            <a:r>
              <a:rPr lang="en-US" b="1" dirty="0" smtClean="0"/>
              <a:t>Evaluating</a:t>
            </a:r>
            <a:r>
              <a:rPr lang="en-US" dirty="0" smtClean="0"/>
              <a:t> (and </a:t>
            </a:r>
            <a:r>
              <a:rPr lang="en-US" b="1" dirty="0" smtClean="0"/>
              <a:t>validating</a:t>
            </a:r>
            <a:r>
              <a:rPr lang="en-US" dirty="0" smtClean="0"/>
              <a:t>) answer</a:t>
            </a:r>
          </a:p>
          <a:p>
            <a:pPr lvl="1"/>
            <a:endParaRPr lang="en-US" dirty="0"/>
          </a:p>
          <a:p>
            <a:r>
              <a:rPr lang="en-US" dirty="0" smtClean="0"/>
              <a:t>You must use </a:t>
            </a:r>
            <a:r>
              <a:rPr lang="en-US" b="1" dirty="0" smtClean="0"/>
              <a:t>JMS</a:t>
            </a:r>
            <a:r>
              <a:rPr lang="en-US" dirty="0" smtClean="0"/>
              <a:t> to support the game-play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13059"/>
            <a:ext cx="3632200" cy="23253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1444" y="818220"/>
            <a:ext cx="3617595" cy="23145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672646" y="4156534"/>
            <a:ext cx="3617595" cy="23145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152937" y="4156533"/>
            <a:ext cx="3617595" cy="2314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9736" y="37242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3006" y="31552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Game-joining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8979" y="643416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Game-playing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01938" y="643416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Game-over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585063" y="2272937"/>
            <a:ext cx="5747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868182">
            <a:off x="5966148" y="3544060"/>
            <a:ext cx="5747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445722" y="5085220"/>
            <a:ext cx="5747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4045480">
            <a:off x="8720376" y="3449054"/>
            <a:ext cx="5747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2149" y="2309578"/>
            <a:ext cx="3632200" cy="2325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1967" y="2309578"/>
            <a:ext cx="2326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logged-in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1967" y="3280563"/>
            <a:ext cx="2350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Clicked “Play Game”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2298" y="3287597"/>
            <a:ext cx="2364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Clicked “New Game”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8860" y="4813432"/>
            <a:ext cx="21916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Game-joining stage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195106" y="2678910"/>
            <a:ext cx="12023" cy="60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3382290" y="3465229"/>
            <a:ext cx="759859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7774349" y="3472263"/>
            <a:ext cx="80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9764673" y="3656929"/>
            <a:ext cx="0" cy="1156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Game-joining stage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1392" y="1443449"/>
            <a:ext cx="3617595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3" y="2416070"/>
            <a:ext cx="1574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Inform server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0329337" y="874094"/>
            <a:ext cx="1216152" cy="1541976"/>
          </a:xfrm>
          <a:prstGeom prst="cube">
            <a:avLst>
              <a:gd name="adj" fmla="val 13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3918" y="2417297"/>
            <a:ext cx="24272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Match player to game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4098987" y="2600736"/>
            <a:ext cx="3423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6015843" y="2600736"/>
            <a:ext cx="1988075" cy="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2861" y="3573358"/>
            <a:ext cx="3129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Wait for game ready to start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0180" y="4748117"/>
            <a:ext cx="22317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Game-playing stage</a:t>
            </a:r>
            <a:endParaRPr lang="en-US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76011" y="424934"/>
            <a:ext cx="0" cy="5975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217552" y="2786629"/>
            <a:ext cx="1" cy="78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4362" y="4748117"/>
            <a:ext cx="15263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Inform client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8" idx="2"/>
            <a:endCxn id="29" idx="0"/>
          </p:cNvCxnSpPr>
          <p:nvPr/>
        </p:nvCxnSpPr>
        <p:spPr>
          <a:xfrm flipH="1">
            <a:off x="9217552" y="3942690"/>
            <a:ext cx="1" cy="805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22" idx="3"/>
          </p:cNvCxnSpPr>
          <p:nvPr/>
        </p:nvCxnSpPr>
        <p:spPr>
          <a:xfrm flipH="1">
            <a:off x="6501881" y="4932783"/>
            <a:ext cx="19524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start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</a:t>
            </a:r>
            <a:r>
              <a:rPr lang="en-US" b="1" dirty="0" smtClean="0"/>
              <a:t>4 players</a:t>
            </a:r>
            <a:r>
              <a:rPr lang="en-US" dirty="0" smtClean="0"/>
              <a:t>, 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there are </a:t>
            </a:r>
            <a:r>
              <a:rPr lang="en-US" b="1" dirty="0" smtClean="0"/>
              <a:t>2 players </a:t>
            </a:r>
            <a:r>
              <a:rPr lang="en-US" dirty="0" smtClean="0"/>
              <a:t>and </a:t>
            </a:r>
            <a:r>
              <a:rPr lang="en-US" b="1" dirty="0" smtClean="0"/>
              <a:t>10 seconds </a:t>
            </a:r>
            <a:r>
              <a:rPr lang="en-US" dirty="0" smtClean="0"/>
              <a:t>has passed since the first player joined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45875" y="1567539"/>
            <a:ext cx="70800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4389121" y="1195197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389120" y="1874571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1630" y="2188078"/>
            <a:ext cx="165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1 joined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89121" y="155897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5621439" y="1208924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778193" y="1874571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5469" y="2188078"/>
            <a:ext cx="138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2 joined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8194" y="155897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3s</a:t>
            </a:r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5999783" y="1204760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7482466" y="1874571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38752" y="2188078"/>
            <a:ext cx="143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3 joined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82467" y="155897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7s</a:t>
            </a:r>
            <a:endParaRPr 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7483658" y="118992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135480" y="1186207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846537" y="118992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85030" y="155897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9s</a:t>
            </a:r>
            <a:endParaRPr lang="en-US" dirty="0"/>
          </a:p>
        </p:txBody>
      </p:sp>
      <p:sp>
        <p:nvSpPr>
          <p:cNvPr id="23" name="Up Arrow 22"/>
          <p:cNvSpPr/>
          <p:nvPr/>
        </p:nvSpPr>
        <p:spPr>
          <a:xfrm>
            <a:off x="9028009" y="1874571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1916" y="2188078"/>
            <a:ext cx="152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4 joined</a:t>
            </a:r>
            <a:br>
              <a:rPr lang="en-US" sz="1400" dirty="0" smtClean="0"/>
            </a:br>
            <a:r>
              <a:rPr lang="en-US" sz="1400" dirty="0" smtClean="0"/>
              <a:t>Game start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583597" y="3539500"/>
            <a:ext cx="70800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Smiley Face 51"/>
          <p:cNvSpPr/>
          <p:nvPr/>
        </p:nvSpPr>
        <p:spPr>
          <a:xfrm>
            <a:off x="2426843" y="316715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2426842" y="3846532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0295" y="4160039"/>
            <a:ext cx="152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1 joined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426843" y="35309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37985" y="316715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3815915" y="3846532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09368" y="4160039"/>
            <a:ext cx="152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2 joined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5916" y="35309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3s</a:t>
            </a:r>
            <a:endParaRPr lang="en-US" dirty="0"/>
          </a:p>
        </p:txBody>
      </p:sp>
      <p:sp>
        <p:nvSpPr>
          <p:cNvPr id="60" name="Smiley Face 59"/>
          <p:cNvSpPr/>
          <p:nvPr/>
        </p:nvSpPr>
        <p:spPr>
          <a:xfrm>
            <a:off x="3659384" y="316715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>
            <a:off x="6378212" y="3846532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771665" y="4160039"/>
            <a:ext cx="152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3 joined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378213" y="35309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8s</a:t>
            </a:r>
            <a:endParaRPr lang="en-US" dirty="0"/>
          </a:p>
        </p:txBody>
      </p:sp>
      <p:sp>
        <p:nvSpPr>
          <p:cNvPr id="64" name="Smiley Face 63"/>
          <p:cNvSpPr/>
          <p:nvPr/>
        </p:nvSpPr>
        <p:spPr>
          <a:xfrm>
            <a:off x="6378214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6015335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iley Face 65"/>
          <p:cNvSpPr/>
          <p:nvPr/>
        </p:nvSpPr>
        <p:spPr>
          <a:xfrm>
            <a:off x="6741093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556575" y="353093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68" name="Up Arrow 67"/>
          <p:cNvSpPr/>
          <p:nvPr/>
        </p:nvSpPr>
        <p:spPr>
          <a:xfrm>
            <a:off x="7660470" y="3846532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053923" y="4160039"/>
            <a:ext cx="152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start</a:t>
            </a:r>
            <a:endParaRPr lang="en-US" sz="1400" dirty="0"/>
          </a:p>
        </p:txBody>
      </p:sp>
      <p:sp>
        <p:nvSpPr>
          <p:cNvPr id="73" name="Smiley Face 72"/>
          <p:cNvSpPr/>
          <p:nvPr/>
        </p:nvSpPr>
        <p:spPr>
          <a:xfrm>
            <a:off x="8858246" y="118992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8510068" y="1186207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9221125" y="118992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9603266" y="1189928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7629806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266927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miley Face 78"/>
          <p:cNvSpPr/>
          <p:nvPr/>
        </p:nvSpPr>
        <p:spPr>
          <a:xfrm>
            <a:off x="7992685" y="3141085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2583597" y="5187643"/>
            <a:ext cx="70800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Smiley Face 81"/>
          <p:cNvSpPr/>
          <p:nvPr/>
        </p:nvSpPr>
        <p:spPr>
          <a:xfrm>
            <a:off x="2426843" y="4815301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 Arrow 82"/>
          <p:cNvSpPr/>
          <p:nvPr/>
        </p:nvSpPr>
        <p:spPr>
          <a:xfrm>
            <a:off x="2426842" y="5494675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820295" y="5808182"/>
            <a:ext cx="152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1 joined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426843" y="51790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9303651" y="4815301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/>
          <p:cNvSpPr/>
          <p:nvPr/>
        </p:nvSpPr>
        <p:spPr>
          <a:xfrm>
            <a:off x="9133833" y="5494675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527286" y="5808182"/>
            <a:ext cx="152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2 joined</a:t>
            </a:r>
          </a:p>
          <a:p>
            <a:pPr algn="ctr"/>
            <a:r>
              <a:rPr lang="en-US" sz="1400" dirty="0" smtClean="0"/>
              <a:t>Game start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9029330" y="517908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13s</a:t>
            </a:r>
            <a:endParaRPr lang="en-US" dirty="0"/>
          </a:p>
        </p:txBody>
      </p:sp>
      <p:sp>
        <p:nvSpPr>
          <p:cNvPr id="90" name="Smiley Face 89"/>
          <p:cNvSpPr/>
          <p:nvPr/>
        </p:nvSpPr>
        <p:spPr>
          <a:xfrm>
            <a:off x="8925050" y="4815301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556575" y="517908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98" name="Up Arrow 97"/>
          <p:cNvSpPr/>
          <p:nvPr/>
        </p:nvSpPr>
        <p:spPr>
          <a:xfrm>
            <a:off x="7660470" y="5494675"/>
            <a:ext cx="313509" cy="293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7679177" y="4815301"/>
            <a:ext cx="313508" cy="313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Game-playing stage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0576003" y="918530"/>
            <a:ext cx="1216152" cy="1541976"/>
          </a:xfrm>
          <a:prstGeom prst="cube">
            <a:avLst>
              <a:gd name="adj" fmla="val 13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5370" y="2460506"/>
            <a:ext cx="3334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 cards and inform client(s)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52860" y="4077509"/>
            <a:ext cx="1824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Validate answer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11645" y="5535336"/>
            <a:ext cx="19383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Game-over stage</a:t>
            </a:r>
            <a:endParaRPr lang="en-US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76011" y="424934"/>
            <a:ext cx="0" cy="5975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0237" y="5535336"/>
            <a:ext cx="1789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Inform client(s)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8" idx="2"/>
            <a:endCxn id="29" idx="0"/>
          </p:cNvCxnSpPr>
          <p:nvPr/>
        </p:nvCxnSpPr>
        <p:spPr>
          <a:xfrm>
            <a:off x="8564873" y="4446841"/>
            <a:ext cx="0" cy="108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22" idx="3"/>
          </p:cNvCxnSpPr>
          <p:nvPr/>
        </p:nvCxnSpPr>
        <p:spPr>
          <a:xfrm flipH="1">
            <a:off x="6149996" y="5720002"/>
            <a:ext cx="1520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50" y="1528617"/>
            <a:ext cx="3617595" cy="231457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1"/>
            <a:endCxn id="16" idx="3"/>
          </p:cNvCxnSpPr>
          <p:nvPr/>
        </p:nvCxnSpPr>
        <p:spPr>
          <a:xfrm flipH="1">
            <a:off x="4211645" y="2645172"/>
            <a:ext cx="3263725" cy="4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8584" y="4077509"/>
            <a:ext cx="1697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Submit answer</a:t>
            </a:r>
            <a:endParaRPr lang="en-US" dirty="0"/>
          </a:p>
        </p:txBody>
      </p:sp>
      <p:cxnSp>
        <p:nvCxnSpPr>
          <p:cNvPr id="25" name="Elbow Connector 24"/>
          <p:cNvCxnSpPr>
            <a:stCxn id="16" idx="2"/>
            <a:endCxn id="28" idx="1"/>
          </p:cNvCxnSpPr>
          <p:nvPr/>
        </p:nvCxnSpPr>
        <p:spPr>
          <a:xfrm rot="16200000" flipH="1">
            <a:off x="3381225" y="2864815"/>
            <a:ext cx="418983" cy="2375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8" idx="1"/>
          </p:cNvCxnSpPr>
          <p:nvPr/>
        </p:nvCxnSpPr>
        <p:spPr>
          <a:xfrm>
            <a:off x="6476485" y="4262175"/>
            <a:ext cx="1176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10033" y="4806422"/>
            <a:ext cx="19191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 statistics</a:t>
            </a:r>
            <a:endParaRPr lang="en-US" dirty="0"/>
          </a:p>
        </p:txBody>
      </p:sp>
      <p:cxnSp>
        <p:nvCxnSpPr>
          <p:cNvPr id="46" name="Elbow Connector 45"/>
          <p:cNvCxnSpPr>
            <a:stCxn id="18" idx="2"/>
            <a:endCxn id="44" idx="1"/>
          </p:cNvCxnSpPr>
          <p:nvPr/>
        </p:nvCxnSpPr>
        <p:spPr>
          <a:xfrm rot="16200000" flipH="1">
            <a:off x="8815330" y="4196384"/>
            <a:ext cx="544247" cy="1045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6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Cards of </a:t>
            </a:r>
            <a:r>
              <a:rPr lang="en-US" b="1" dirty="0" smtClean="0"/>
              <a:t>different values</a:t>
            </a:r>
            <a:r>
              <a:rPr lang="en-US" dirty="0" smtClean="0"/>
              <a:t> should be drawn.</a:t>
            </a:r>
          </a:p>
          <a:p>
            <a:r>
              <a:rPr lang="en-US" dirty="0" smtClean="0"/>
              <a:t>Suit doesn’t matters</a:t>
            </a:r>
          </a:p>
          <a:p>
            <a:r>
              <a:rPr lang="en-US" dirty="0" smtClean="0"/>
              <a:t>Goal: an expression that equals </a:t>
            </a:r>
            <a:r>
              <a:rPr lang="en-US" b="1" dirty="0" smtClean="0"/>
              <a:t>24</a:t>
            </a:r>
            <a:endParaRPr lang="en-US" b="1" dirty="0"/>
          </a:p>
          <a:p>
            <a:r>
              <a:rPr lang="en-US" dirty="0" smtClean="0"/>
              <a:t>Available operations: +,-,×,÷</a:t>
            </a:r>
          </a:p>
          <a:p>
            <a:r>
              <a:rPr lang="en-US" b="1" dirty="0" smtClean="0"/>
              <a:t>Parenthesis</a:t>
            </a:r>
            <a:r>
              <a:rPr lang="en-US" dirty="0" smtClean="0"/>
              <a:t> can be used to override precedence</a:t>
            </a:r>
          </a:p>
          <a:p>
            <a:r>
              <a:rPr lang="en-US" b="1" dirty="0" smtClean="0"/>
              <a:t>Fraction</a:t>
            </a:r>
            <a:r>
              <a:rPr lang="en-US" dirty="0" smtClean="0"/>
              <a:t> may appear in intermediate result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79" y="4112492"/>
            <a:ext cx="1137542" cy="1651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95" y="4112491"/>
            <a:ext cx="1137542" cy="16517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63" y="4112494"/>
            <a:ext cx="1137542" cy="1651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47" y="4112493"/>
            <a:ext cx="1137542" cy="16517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4812" y="585669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answer?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149451" y="2307941"/>
            <a:ext cx="3617595" cy="2314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Game-over stage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2298" y="3287597"/>
            <a:ext cx="2400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Clicked “Next Game”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8860" y="4813432"/>
            <a:ext cx="21916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Game-joining stage</a:t>
            </a:r>
            <a:endParaRPr lang="en-US" i="1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7774349" y="3472263"/>
            <a:ext cx="80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9764673" y="3656929"/>
            <a:ext cx="17633" cy="1156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27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536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Tutorial 8 Assignment 3 </vt:lpstr>
      <vt:lpstr>Assignment 3</vt:lpstr>
      <vt:lpstr>Game Stages</vt:lpstr>
      <vt:lpstr>Initial stage</vt:lpstr>
      <vt:lpstr>Game-joining stage</vt:lpstr>
      <vt:lpstr>When to start a game?</vt:lpstr>
      <vt:lpstr>Game-playing stage</vt:lpstr>
      <vt:lpstr>Game rule</vt:lpstr>
      <vt:lpstr>Game-over stage</vt:lpstr>
      <vt:lpstr>New submission requirements</vt:lpstr>
      <vt:lpstr>JMS setup</vt:lpstr>
      <vt:lpstr>JMS Demo</vt:lpstr>
      <vt:lpstr>Starting GlassFish server</vt:lpstr>
      <vt:lpstr>Connection Factory</vt:lpstr>
      <vt:lpstr>Destination</vt:lpstr>
      <vt:lpstr>Setting up Eclipse execution environment</vt:lpstr>
      <vt:lpstr>Set up project in Eclipse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Kevin Lam</cp:lastModifiedBy>
  <cp:revision>746</cp:revision>
  <dcterms:created xsi:type="dcterms:W3CDTF">2015-01-21T10:31:17Z</dcterms:created>
  <dcterms:modified xsi:type="dcterms:W3CDTF">2015-04-09T06:48:37Z</dcterms:modified>
</cp:coreProperties>
</file>