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Montserrat Light"/>
      <p:regular r:id="rId27"/>
      <p:bold r:id="rId28"/>
      <p:italic r:id="rId29"/>
      <p:boldItalic r:id="rId30"/>
    </p:embeddedFont>
    <p:embeddedFont>
      <p:font typeface="Montserrat ExtraBold"/>
      <p:bold r:id="rId31"/>
      <p:boldItalic r:id="rId32"/>
    </p:embeddedFont>
    <p:embeddedFont>
      <p:font typeface="Lexend Dec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4205B6-9521-4380-A0C2-BF4C2FDA6260}">
  <a:tblStyle styleId="{644205B6-9521-4380-A0C2-BF4C2FDA62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C38C2CD-40DC-4DAB-AAE4-1DC711DE71D1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Light-bold.fntdata"/><Relationship Id="rId27" Type="http://schemas.openxmlformats.org/officeDocument/2006/relationships/font" Target="fonts/Montserrat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ExtraBold-bold.fntdata"/><Relationship Id="rId30" Type="http://schemas.openxmlformats.org/officeDocument/2006/relationships/font" Target="fonts/MontserratLight-boldItalic.fntdata"/><Relationship Id="rId11" Type="http://schemas.openxmlformats.org/officeDocument/2006/relationships/slide" Target="slides/slide6.xml"/><Relationship Id="rId33" Type="http://schemas.openxmlformats.org/officeDocument/2006/relationships/font" Target="fonts/LexendDeca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Extra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exendDec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3704b224b0_0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3704b224b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3704b224b0_0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3704b224b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10490247c5_0_3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110490247c5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10490247c5_0_2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110490247c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10490247c5_0_2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10490247c5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10490247c5_0_2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10490247c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10490247c5_0_2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10490247c5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d1c43bc613_6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d1c43bc613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d1c43bc613_6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d1c43bc613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d1c43bc613_6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d1c43bc613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10490247c5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10490247c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10490247c5_0_2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10490247c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10490247c5_0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110490247c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10490247c5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10490247c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704b224b0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3704b224b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6464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2"/>
          <p:cNvSpPr txBox="1"/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1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497" name="Google Shape;497;p11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11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510" name="Google Shape;510;p11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Google Shape;53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ateral pattern">
  <p:cSld name="BLANK_2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2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Google Shape;536;p12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ottom pattern">
  <p:cSld name="BLANK_2_1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13"/>
          <p:cNvGrpSpPr/>
          <p:nvPr/>
        </p:nvGrpSpPr>
        <p:grpSpPr>
          <a:xfrm flipH="1" rot="10800000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Google Shape;574;p13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2" name="Google Shape;62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A400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4" name="Google Shape;94;p3"/>
          <p:cNvSpPr txBox="1"/>
          <p:nvPr>
            <p:ph idx="1" type="subTitle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95" name="Google Shape;95;p3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Google Shape;96;p3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109812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109812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717668" y="1286669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717668" y="2573381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325495" y="289595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109812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717668" y="22526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325495" y="257338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4"/>
          <p:cNvGrpSpPr/>
          <p:nvPr/>
        </p:nvGrpSpPr>
        <p:grpSpPr>
          <a:xfrm>
            <a:off x="900" y="0"/>
            <a:ext cx="9143992" cy="2564787"/>
            <a:chOff x="900" y="0"/>
            <a:chExt cx="9143992" cy="2564787"/>
          </a:xfrm>
        </p:grpSpPr>
        <p:sp>
          <p:nvSpPr>
            <p:cNvPr id="152" name="Google Shape;152;p4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rect b="b" l="l" r="r" t="t"/>
              <a:pathLst>
                <a:path extrusionOk="0" h="40072" w="40799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900" y="643324"/>
              <a:ext cx="609923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610793" y="322545"/>
              <a:ext cx="608281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658671" y="863"/>
              <a:ext cx="608281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828968" y="322545"/>
              <a:ext cx="609923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266922" y="321642"/>
              <a:ext cx="609953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900" y="0"/>
              <a:ext cx="609923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610793" y="0"/>
              <a:ext cx="608281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219044" y="0"/>
              <a:ext cx="609953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1828968" y="0"/>
              <a:ext cx="609923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438861" y="0"/>
              <a:ext cx="609953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900" y="322545"/>
              <a:ext cx="609923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610793" y="643324"/>
              <a:ext cx="608281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048778" y="863"/>
              <a:ext cx="609923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3658671" y="321642"/>
              <a:ext cx="608281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219044" y="322545"/>
              <a:ext cx="609953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266922" y="863"/>
              <a:ext cx="609953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900" y="0"/>
              <a:ext cx="609923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610793" y="0"/>
              <a:ext cx="608281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219044" y="0"/>
              <a:ext cx="609953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4266958" y="0"/>
              <a:ext cx="609923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657035" y="0"/>
              <a:ext cx="609923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3048784" y="0"/>
              <a:ext cx="608281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438861" y="0"/>
              <a:ext cx="609953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047936" y="321645"/>
              <a:ext cx="609923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222480" y="9650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834119" y="192138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4"/>
          <p:cNvSpPr txBox="1"/>
          <p:nvPr>
            <p:ph idx="1" type="body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◂"/>
              <a:defRPr i="1"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204" name="Google Shape;204;p4"/>
          <p:cNvSpPr txBox="1"/>
          <p:nvPr/>
        </p:nvSpPr>
        <p:spPr>
          <a:xfrm>
            <a:off x="1295501" y="1558650"/>
            <a:ext cx="735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4"/>
          <p:cNvSpPr txBox="1"/>
          <p:nvPr>
            <p:ph idx="12" type="sldNum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5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Google Shape;208;p5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Google Shape;221;p5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5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45" name="Google Shape;245;p5"/>
          <p:cNvSpPr txBox="1"/>
          <p:nvPr>
            <p:ph idx="1" type="body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46" name="Google Shape;246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6"/>
          <p:cNvGrpSpPr/>
          <p:nvPr/>
        </p:nvGrpSpPr>
        <p:grpSpPr>
          <a:xfrm>
            <a:off x="4894945" y="-11"/>
            <a:ext cx="4251603" cy="5146816"/>
            <a:chOff x="4894945" y="-11"/>
            <a:chExt cx="4251603" cy="5146816"/>
          </a:xfrm>
        </p:grpSpPr>
        <p:sp>
          <p:nvSpPr>
            <p:cNvPr id="249" name="Google Shape;249;p6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502772" y="643313"/>
              <a:ext cx="3643776" cy="3860168"/>
            </a:xfrm>
            <a:custGeom>
              <a:rect b="b" l="l" r="r" t="t"/>
              <a:pathLst>
                <a:path extrusionOk="0" h="120217" w="122449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6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287" name="Google Shape;287;p6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6"/>
          <p:cNvSpPr txBox="1"/>
          <p:nvPr>
            <p:ph type="title"/>
          </p:nvPr>
        </p:nvSpPr>
        <p:spPr>
          <a:xfrm>
            <a:off x="742725" y="1652750"/>
            <a:ext cx="3892200" cy="5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0" name="Google Shape;300;p6"/>
          <p:cNvSpPr txBox="1"/>
          <p:nvPr>
            <p:ph idx="1" type="body"/>
          </p:nvPr>
        </p:nvSpPr>
        <p:spPr>
          <a:xfrm>
            <a:off x="742725" y="2227229"/>
            <a:ext cx="3892200" cy="22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◂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1" name="Google Shape;30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6"/>
          <p:cNvSpPr/>
          <p:nvPr/>
        </p:nvSpPr>
        <p:spPr>
          <a:xfrm>
            <a:off x="8538692" y="4825993"/>
            <a:ext cx="607856" cy="320811"/>
          </a:xfrm>
          <a:custGeom>
            <a:rect b="b" l="l" r="r" t="t"/>
            <a:pathLst>
              <a:path extrusionOk="0" h="9991" w="20427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7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05" name="Google Shape;305;p7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29" name="Google Shape;329;p7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7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42" name="Google Shape;342;p7"/>
          <p:cNvSpPr txBox="1"/>
          <p:nvPr>
            <p:ph idx="1" type="body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43" name="Google Shape;343;p7"/>
          <p:cNvSpPr txBox="1"/>
          <p:nvPr>
            <p:ph idx="2" type="body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44" name="Google Shape;34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8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47" name="Google Shape;347;p8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8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60" name="Google Shape;360;p8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8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4" name="Google Shape;384;p8"/>
          <p:cNvSpPr txBox="1"/>
          <p:nvPr>
            <p:ph idx="1" type="body"/>
          </p:nvPr>
        </p:nvSpPr>
        <p:spPr>
          <a:xfrm>
            <a:off x="1320025" y="1849075"/>
            <a:ext cx="2080800" cy="26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5" name="Google Shape;385;p8"/>
          <p:cNvSpPr txBox="1"/>
          <p:nvPr>
            <p:ph idx="2" type="body"/>
          </p:nvPr>
        </p:nvSpPr>
        <p:spPr>
          <a:xfrm>
            <a:off x="3507463" y="1849075"/>
            <a:ext cx="2080800" cy="26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6" name="Google Shape;386;p8"/>
          <p:cNvSpPr txBox="1"/>
          <p:nvPr>
            <p:ph idx="3" type="body"/>
          </p:nvPr>
        </p:nvSpPr>
        <p:spPr>
          <a:xfrm>
            <a:off x="5694901" y="1849075"/>
            <a:ext cx="2080800" cy="26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7" name="Google Shape;387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9"/>
          <p:cNvGrpSpPr/>
          <p:nvPr/>
        </p:nvGrpSpPr>
        <p:grpSpPr>
          <a:xfrm flipH="1" rot="10800000">
            <a:off x="900" y="3856775"/>
            <a:ext cx="9143992" cy="1286721"/>
            <a:chOff x="900" y="0"/>
            <a:chExt cx="9143992" cy="1286721"/>
          </a:xfrm>
        </p:grpSpPr>
        <p:sp>
          <p:nvSpPr>
            <p:cNvPr id="390" name="Google Shape;390;p9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9"/>
          <p:cNvSpPr txBox="1"/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9" name="Google Shape;43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10"/>
          <p:cNvGrpSpPr/>
          <p:nvPr/>
        </p:nvGrpSpPr>
        <p:grpSpPr>
          <a:xfrm>
            <a:off x="4283712" y="3856784"/>
            <a:ext cx="4860278" cy="1286730"/>
            <a:chOff x="4283712" y="3856784"/>
            <a:chExt cx="4860278" cy="1286730"/>
          </a:xfrm>
        </p:grpSpPr>
        <p:sp>
          <p:nvSpPr>
            <p:cNvPr id="442" name="Google Shape;442;p10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 flipH="1" rot="10800000">
              <a:off x="6713429" y="41839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10"/>
          <p:cNvSpPr txBox="1"/>
          <p:nvPr>
            <p:ph idx="1" type="body"/>
          </p:nvPr>
        </p:nvSpPr>
        <p:spPr>
          <a:xfrm>
            <a:off x="457200" y="4101500"/>
            <a:ext cx="3539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465" name="Google Shape;46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6" name="Google Shape;466;p10"/>
          <p:cNvGrpSpPr/>
          <p:nvPr/>
        </p:nvGrpSpPr>
        <p:grpSpPr>
          <a:xfrm>
            <a:off x="892" y="-11"/>
            <a:ext cx="5467280" cy="1287607"/>
            <a:chOff x="892" y="-11"/>
            <a:chExt cx="5467280" cy="1287607"/>
          </a:xfrm>
        </p:grpSpPr>
        <p:sp>
          <p:nvSpPr>
            <p:cNvPr id="467" name="Google Shape;467;p10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3646269" y="852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4252459" y="32163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4860316" y="85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3038442" y="85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3646269" y="32163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4252459" y="85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4252459" y="64420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1822755" y="64332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4252495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3644639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03844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43059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3037603" y="3216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b="1" sz="24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9.png"/><Relationship Id="rId13" Type="http://schemas.openxmlformats.org/officeDocument/2006/relationships/image" Target="../media/image19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7.png"/><Relationship Id="rId15" Type="http://schemas.openxmlformats.org/officeDocument/2006/relationships/image" Target="../media/image5.png"/><Relationship Id="rId14" Type="http://schemas.openxmlformats.org/officeDocument/2006/relationships/image" Target="../media/image15.png"/><Relationship Id="rId16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4646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/>
          <p:nvPr>
            <p:ph type="ctrTitle"/>
          </p:nvPr>
        </p:nvSpPr>
        <p:spPr>
          <a:xfrm>
            <a:off x="415200" y="1741575"/>
            <a:ext cx="6046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VLSI system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</a:t>
            </a:r>
            <a:endParaRPr/>
          </a:p>
        </p:txBody>
      </p:sp>
      <p:sp>
        <p:nvSpPr>
          <p:cNvPr id="628" name="Google Shape;628;p14"/>
          <p:cNvSpPr txBox="1"/>
          <p:nvPr/>
        </p:nvSpPr>
        <p:spPr>
          <a:xfrm>
            <a:off x="0" y="3224425"/>
            <a:ext cx="6461700" cy="1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CNN mask detection accelerator</a:t>
            </a:r>
            <a:endParaRPr b="1" i="1"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 謝宜紘 鄭惟 楊承翰</a:t>
            </a:r>
            <a:endParaRPr b="1" i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陳韋綸 陳柏廷 王傑世 顧芳宜</a:t>
            </a:r>
            <a:endParaRPr b="1" i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3"/>
          <p:cNvSpPr txBox="1"/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Verification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5" name="Google Shape;825;p23"/>
          <p:cNvSpPr txBox="1"/>
          <p:nvPr>
            <p:ph idx="1" type="subTitle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EPU verification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Full sys verify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4"/>
          <p:cNvSpPr txBox="1"/>
          <p:nvPr>
            <p:ph idx="4294967295" type="body"/>
          </p:nvPr>
        </p:nvSpPr>
        <p:spPr>
          <a:xfrm>
            <a:off x="0" y="693400"/>
            <a:ext cx="4386000" cy="3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◂"/>
            </a:pPr>
            <a:r>
              <a:rPr lang="en" sz="1800"/>
              <a:t>Stand-alone testbench for EPU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r>
              <a:rPr lang="en" sz="1800"/>
              <a:t>TB loads input/weight/bias data into RTL-simulated SRAM buffers.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r>
              <a:rPr lang="en" sz="1800"/>
              <a:t>TB pulls </a:t>
            </a:r>
            <a:r>
              <a:rPr lang="en" sz="1800" u="sng"/>
              <a:t>start</a:t>
            </a:r>
            <a:r>
              <a:rPr lang="en" sz="1800"/>
              <a:t> signal to high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r>
              <a:rPr lang="en" sz="1800"/>
              <a:t>EPU starts computation and writes results to output buffer.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r>
              <a:rPr lang="en" sz="1800"/>
              <a:t>EPU pulls </a:t>
            </a:r>
            <a:r>
              <a:rPr lang="en" sz="1800" u="sng"/>
              <a:t>finish</a:t>
            </a:r>
            <a:r>
              <a:rPr lang="en" sz="1800"/>
              <a:t> signal to high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r>
              <a:rPr lang="en" sz="1800"/>
              <a:t>TB verify the content of output buffer.</a:t>
            </a:r>
            <a:endParaRPr sz="1800"/>
          </a:p>
        </p:txBody>
      </p:sp>
      <p:sp>
        <p:nvSpPr>
          <p:cNvPr id="831" name="Google Shape;83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32" name="Google Shape;832;p24"/>
          <p:cNvSpPr txBox="1"/>
          <p:nvPr>
            <p:ph idx="4294967295" type="title"/>
          </p:nvPr>
        </p:nvSpPr>
        <p:spPr>
          <a:xfrm>
            <a:off x="1243825" y="104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EPU verification</a:t>
            </a:r>
            <a:endParaRPr/>
          </a:p>
        </p:txBody>
      </p:sp>
      <p:graphicFrame>
        <p:nvGraphicFramePr>
          <p:cNvPr id="833" name="Google Shape;833;p24"/>
          <p:cNvGraphicFramePr/>
          <p:nvPr/>
        </p:nvGraphicFramePr>
        <p:xfrm>
          <a:off x="4386000" y="19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{644205B6-9521-4380-A0C2-BF4C2FDA6260}</a:tableStyleId>
              </a:tblPr>
              <a:tblGrid>
                <a:gridCol w="780600"/>
                <a:gridCol w="780600"/>
                <a:gridCol w="780600"/>
                <a:gridCol w="780600"/>
                <a:gridCol w="780600"/>
                <a:gridCol w="780600"/>
              </a:tblGrid>
              <a:tr h="29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Imap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Kernel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Omap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Note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Time (s)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46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Conv 0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32*32*3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3*3*3*60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32*32*60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3x3 conv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0.009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6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Conv 1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32*32*60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1*1*60*2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32*32*2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1x1 conv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Pool 0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32*32*2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32x32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1*1*2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32x32 Max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~0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6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Total</a:t>
                      </a:r>
                      <a:endParaRPr sz="1100"/>
                    </a:p>
                  </a:txBody>
                  <a:tcPr marT="63500" marB="63500" marR="63500" marL="63500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10,909,710 cycles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0.011s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(90 fps)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834" name="Google Shape;834;p2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813" y="2524375"/>
            <a:ext cx="3865983" cy="2390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5"/>
          <p:cNvSpPr/>
          <p:nvPr/>
        </p:nvSpPr>
        <p:spPr>
          <a:xfrm>
            <a:off x="6204175" y="75"/>
            <a:ext cx="29397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25"/>
          <p:cNvSpPr txBox="1"/>
          <p:nvPr>
            <p:ph idx="4294967295" type="title"/>
          </p:nvPr>
        </p:nvSpPr>
        <p:spPr>
          <a:xfrm>
            <a:off x="1243825" y="104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sys verification – program flow</a:t>
            </a:r>
            <a:endParaRPr/>
          </a:p>
        </p:txBody>
      </p:sp>
      <p:sp>
        <p:nvSpPr>
          <p:cNvPr id="841" name="Google Shape;841;p25"/>
          <p:cNvSpPr/>
          <p:nvPr/>
        </p:nvSpPr>
        <p:spPr>
          <a:xfrm>
            <a:off x="384925" y="2373525"/>
            <a:ext cx="8394900" cy="565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 bus</a:t>
            </a:r>
            <a:endParaRPr/>
          </a:p>
        </p:txBody>
      </p:sp>
      <p:grpSp>
        <p:nvGrpSpPr>
          <p:cNvPr id="842" name="Google Shape;842;p25"/>
          <p:cNvGrpSpPr/>
          <p:nvPr/>
        </p:nvGrpSpPr>
        <p:grpSpPr>
          <a:xfrm>
            <a:off x="384925" y="901975"/>
            <a:ext cx="8394900" cy="1319938"/>
            <a:chOff x="384925" y="749575"/>
            <a:chExt cx="8394900" cy="1319938"/>
          </a:xfrm>
        </p:grpSpPr>
        <p:sp>
          <p:nvSpPr>
            <p:cNvPr id="843" name="Google Shape;843;p25"/>
            <p:cNvSpPr/>
            <p:nvPr/>
          </p:nvSpPr>
          <p:spPr>
            <a:xfrm>
              <a:off x="384925" y="981613"/>
              <a:ext cx="1052700" cy="833700"/>
            </a:xfrm>
            <a:prstGeom prst="roundRect">
              <a:avLst>
                <a:gd fmla="val 0" name="adj"/>
              </a:avLst>
            </a:prstGeom>
            <a:solidFill>
              <a:srgbClr val="FFA4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DMA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(master2)(slave5)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44" name="Google Shape;844;p25"/>
            <p:cNvGrpSpPr/>
            <p:nvPr/>
          </p:nvGrpSpPr>
          <p:grpSpPr>
            <a:xfrm>
              <a:off x="2059125" y="749575"/>
              <a:ext cx="2650500" cy="1297800"/>
              <a:chOff x="1767400" y="749575"/>
              <a:chExt cx="2650500" cy="1297800"/>
            </a:xfrm>
          </p:grpSpPr>
          <p:sp>
            <p:nvSpPr>
              <p:cNvPr id="845" name="Google Shape;845;p25"/>
              <p:cNvSpPr/>
              <p:nvPr/>
            </p:nvSpPr>
            <p:spPr>
              <a:xfrm>
                <a:off x="1767400" y="749575"/>
                <a:ext cx="2650500" cy="1297800"/>
              </a:xfrm>
              <a:prstGeom prst="roundRect">
                <a:avLst>
                  <a:gd fmla="val 0" name="adj"/>
                </a:avLst>
              </a:prstGeom>
              <a:solidFill>
                <a:srgbClr val="FFA4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5"/>
              <p:cNvSpPr/>
              <p:nvPr/>
            </p:nvSpPr>
            <p:spPr>
              <a:xfrm>
                <a:off x="1940850" y="906057"/>
                <a:ext cx="595200" cy="964800"/>
              </a:xfrm>
              <a:prstGeom prst="roundRect">
                <a:avLst>
                  <a:gd fmla="val 0" name="adj"/>
                </a:avLst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Montserrat"/>
                    <a:ea typeface="Montserrat"/>
                    <a:cs typeface="Montserrat"/>
                    <a:sym typeface="Montserrat"/>
                  </a:rPr>
                  <a:t>CPU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47" name="Google Shape;847;p25"/>
              <p:cNvSpPr/>
              <p:nvPr/>
            </p:nvSpPr>
            <p:spPr>
              <a:xfrm>
                <a:off x="2764150" y="906050"/>
                <a:ext cx="1446300" cy="393600"/>
              </a:xfrm>
              <a:prstGeom prst="roundRect">
                <a:avLst>
                  <a:gd fmla="val 0" name="adj"/>
                </a:avLst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Montserrat"/>
                    <a:ea typeface="Montserrat"/>
                    <a:cs typeface="Montserrat"/>
                    <a:sym typeface="Montserrat"/>
                  </a:rPr>
                  <a:t>L1 I$ (Master0)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48" name="Google Shape;848;p25"/>
              <p:cNvSpPr/>
              <p:nvPr/>
            </p:nvSpPr>
            <p:spPr>
              <a:xfrm>
                <a:off x="2764150" y="1477250"/>
                <a:ext cx="1544400" cy="393600"/>
              </a:xfrm>
              <a:prstGeom prst="roundRect">
                <a:avLst>
                  <a:gd fmla="val 0" name="adj"/>
                </a:avLst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Montserrat"/>
                    <a:ea typeface="Montserrat"/>
                    <a:cs typeface="Montserrat"/>
                    <a:sym typeface="Montserrat"/>
                  </a:rPr>
                  <a:t>L1 D$ (Master1)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849" name="Google Shape;849;p25"/>
            <p:cNvGrpSpPr/>
            <p:nvPr/>
          </p:nvGrpSpPr>
          <p:grpSpPr>
            <a:xfrm>
              <a:off x="5331125" y="749575"/>
              <a:ext cx="1413600" cy="1297800"/>
              <a:chOff x="4694875" y="749575"/>
              <a:chExt cx="1413600" cy="1297800"/>
            </a:xfrm>
          </p:grpSpPr>
          <p:sp>
            <p:nvSpPr>
              <p:cNvPr id="850" name="Google Shape;850;p25"/>
              <p:cNvSpPr/>
              <p:nvPr/>
            </p:nvSpPr>
            <p:spPr>
              <a:xfrm>
                <a:off x="4694875" y="749575"/>
                <a:ext cx="1413600" cy="1297800"/>
              </a:xfrm>
              <a:prstGeom prst="roundRect">
                <a:avLst>
                  <a:gd fmla="val 0" name="adj"/>
                </a:avLst>
              </a:prstGeom>
              <a:solidFill>
                <a:srgbClr val="FFA4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5"/>
              <p:cNvSpPr txBox="1"/>
              <p:nvPr/>
            </p:nvSpPr>
            <p:spPr>
              <a:xfrm>
                <a:off x="4766750" y="801600"/>
                <a:ext cx="12519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IM wrapper (Slave1)</a:t>
                </a:r>
                <a:endParaRPr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852" name="Google Shape;852;p25"/>
              <p:cNvSpPr/>
              <p:nvPr/>
            </p:nvSpPr>
            <p:spPr>
              <a:xfrm>
                <a:off x="4885475" y="1522500"/>
                <a:ext cx="1080600" cy="400200"/>
              </a:xfrm>
              <a:prstGeom prst="roundRect">
                <a:avLst>
                  <a:gd fmla="val 0" name="adj"/>
                </a:avLst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Montserrat"/>
                    <a:ea typeface="Montserrat"/>
                    <a:cs typeface="Montserrat"/>
                    <a:sym typeface="Montserrat"/>
                  </a:rPr>
                  <a:t>IM 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853" name="Google Shape;853;p25"/>
            <p:cNvGrpSpPr/>
            <p:nvPr/>
          </p:nvGrpSpPr>
          <p:grpSpPr>
            <a:xfrm>
              <a:off x="7366225" y="771713"/>
              <a:ext cx="1413600" cy="1297800"/>
              <a:chOff x="4694875" y="749575"/>
              <a:chExt cx="1413600" cy="1297800"/>
            </a:xfrm>
          </p:grpSpPr>
          <p:sp>
            <p:nvSpPr>
              <p:cNvPr id="854" name="Google Shape;854;p25"/>
              <p:cNvSpPr/>
              <p:nvPr/>
            </p:nvSpPr>
            <p:spPr>
              <a:xfrm>
                <a:off x="4694875" y="749575"/>
                <a:ext cx="1413600" cy="1297800"/>
              </a:xfrm>
              <a:prstGeom prst="roundRect">
                <a:avLst>
                  <a:gd fmla="val 0" name="adj"/>
                </a:avLst>
              </a:prstGeom>
              <a:solidFill>
                <a:srgbClr val="FFA4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5"/>
              <p:cNvSpPr txBox="1"/>
              <p:nvPr/>
            </p:nvSpPr>
            <p:spPr>
              <a:xfrm>
                <a:off x="4726250" y="804838"/>
                <a:ext cx="13329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DM wrapper (Slave2)</a:t>
                </a:r>
                <a:endParaRPr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856" name="Google Shape;856;p25"/>
              <p:cNvSpPr/>
              <p:nvPr/>
            </p:nvSpPr>
            <p:spPr>
              <a:xfrm>
                <a:off x="4852400" y="1528969"/>
                <a:ext cx="1080600" cy="393600"/>
              </a:xfrm>
              <a:prstGeom prst="roundRect">
                <a:avLst>
                  <a:gd fmla="val 0" name="adj"/>
                </a:avLst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Montserrat"/>
                    <a:ea typeface="Montserrat"/>
                    <a:cs typeface="Montserrat"/>
                    <a:sym typeface="Montserrat"/>
                  </a:rPr>
                  <a:t>DM 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857" name="Google Shape;857;p25"/>
          <p:cNvGrpSpPr/>
          <p:nvPr/>
        </p:nvGrpSpPr>
        <p:grpSpPr>
          <a:xfrm>
            <a:off x="280381" y="3161679"/>
            <a:ext cx="4163814" cy="1625102"/>
            <a:chOff x="640125" y="2888923"/>
            <a:chExt cx="1832100" cy="1625102"/>
          </a:xfrm>
        </p:grpSpPr>
        <p:sp>
          <p:nvSpPr>
            <p:cNvPr id="858" name="Google Shape;858;p25"/>
            <p:cNvSpPr/>
            <p:nvPr/>
          </p:nvSpPr>
          <p:spPr>
            <a:xfrm>
              <a:off x="640125" y="2888925"/>
              <a:ext cx="1832100" cy="1625100"/>
            </a:xfrm>
            <a:prstGeom prst="roundRect">
              <a:avLst>
                <a:gd fmla="val 0" name="adj"/>
              </a:avLst>
            </a:prstGeom>
            <a:solidFill>
              <a:srgbClr val="FFA4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5"/>
            <p:cNvSpPr txBox="1"/>
            <p:nvPr/>
          </p:nvSpPr>
          <p:spPr>
            <a:xfrm>
              <a:off x="744984" y="2888923"/>
              <a:ext cx="1622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EPU wrapper (slave 6)</a:t>
              </a:r>
              <a:endParaRPr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860" name="Google Shape;860;p25"/>
          <p:cNvGrpSpPr/>
          <p:nvPr/>
        </p:nvGrpSpPr>
        <p:grpSpPr>
          <a:xfrm>
            <a:off x="4976460" y="3161675"/>
            <a:ext cx="1631718" cy="624856"/>
            <a:chOff x="4694875" y="722686"/>
            <a:chExt cx="1413600" cy="1324689"/>
          </a:xfrm>
        </p:grpSpPr>
        <p:sp>
          <p:nvSpPr>
            <p:cNvPr id="861" name="Google Shape;861;p25"/>
            <p:cNvSpPr/>
            <p:nvPr/>
          </p:nvSpPr>
          <p:spPr>
            <a:xfrm>
              <a:off x="4694875" y="749575"/>
              <a:ext cx="1413600" cy="1297800"/>
            </a:xfrm>
            <a:prstGeom prst="roundRect">
              <a:avLst>
                <a:gd fmla="val 0" name="adj"/>
              </a:avLst>
            </a:prstGeom>
            <a:solidFill>
              <a:srgbClr val="FFA4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5"/>
            <p:cNvSpPr txBox="1"/>
            <p:nvPr/>
          </p:nvSpPr>
          <p:spPr>
            <a:xfrm>
              <a:off x="4775725" y="722686"/>
              <a:ext cx="12519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ROM wrapper (slave 0)</a:t>
              </a:r>
              <a:endParaRPr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863" name="Google Shape;863;p25"/>
          <p:cNvGrpSpPr/>
          <p:nvPr/>
        </p:nvGrpSpPr>
        <p:grpSpPr>
          <a:xfrm>
            <a:off x="7148111" y="3161675"/>
            <a:ext cx="1631718" cy="624854"/>
            <a:chOff x="4694875" y="722689"/>
            <a:chExt cx="1413600" cy="1324686"/>
          </a:xfrm>
        </p:grpSpPr>
        <p:sp>
          <p:nvSpPr>
            <p:cNvPr id="864" name="Google Shape;864;p25"/>
            <p:cNvSpPr/>
            <p:nvPr/>
          </p:nvSpPr>
          <p:spPr>
            <a:xfrm>
              <a:off x="4694875" y="749575"/>
              <a:ext cx="1413600" cy="1297800"/>
            </a:xfrm>
            <a:prstGeom prst="roundRect">
              <a:avLst>
                <a:gd fmla="val 0" name="adj"/>
              </a:avLst>
            </a:prstGeom>
            <a:solidFill>
              <a:srgbClr val="FFA4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5"/>
            <p:cNvSpPr txBox="1"/>
            <p:nvPr/>
          </p:nvSpPr>
          <p:spPr>
            <a:xfrm>
              <a:off x="4694886" y="722689"/>
              <a:ext cx="13674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DRAM wrapper (slave 4)</a:t>
              </a:r>
              <a:endParaRPr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866" name="Google Shape;866;p25"/>
          <p:cNvSpPr/>
          <p:nvPr/>
        </p:nvSpPr>
        <p:spPr>
          <a:xfrm>
            <a:off x="4744850" y="4187100"/>
            <a:ext cx="4258200" cy="95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25"/>
          <p:cNvSpPr txBox="1"/>
          <p:nvPr/>
        </p:nvSpPr>
        <p:spPr>
          <a:xfrm>
            <a:off x="6052836" y="4726276"/>
            <a:ext cx="16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Off-chip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868" name="Google Shape;868;p25"/>
          <p:cNvGrpSpPr/>
          <p:nvPr/>
        </p:nvGrpSpPr>
        <p:grpSpPr>
          <a:xfrm>
            <a:off x="4976453" y="4349657"/>
            <a:ext cx="1631718" cy="400194"/>
            <a:chOff x="4694875" y="722686"/>
            <a:chExt cx="1413600" cy="1347000"/>
          </a:xfrm>
        </p:grpSpPr>
        <p:sp>
          <p:nvSpPr>
            <p:cNvPr id="869" name="Google Shape;869;p25"/>
            <p:cNvSpPr/>
            <p:nvPr/>
          </p:nvSpPr>
          <p:spPr>
            <a:xfrm>
              <a:off x="4694875" y="749575"/>
              <a:ext cx="1413600" cy="1297800"/>
            </a:xfrm>
            <a:prstGeom prst="roundRect">
              <a:avLst>
                <a:gd fmla="val 0" name="adj"/>
              </a:avLst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5"/>
            <p:cNvSpPr txBox="1"/>
            <p:nvPr/>
          </p:nvSpPr>
          <p:spPr>
            <a:xfrm>
              <a:off x="4775725" y="722686"/>
              <a:ext cx="1251900" cy="13470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ROM</a:t>
              </a:r>
              <a:endParaRPr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871" name="Google Shape;871;p25"/>
          <p:cNvGrpSpPr/>
          <p:nvPr/>
        </p:nvGrpSpPr>
        <p:grpSpPr>
          <a:xfrm>
            <a:off x="7148103" y="4349657"/>
            <a:ext cx="1631718" cy="400194"/>
            <a:chOff x="4694875" y="722686"/>
            <a:chExt cx="1413600" cy="1347000"/>
          </a:xfrm>
        </p:grpSpPr>
        <p:sp>
          <p:nvSpPr>
            <p:cNvPr id="872" name="Google Shape;872;p25"/>
            <p:cNvSpPr/>
            <p:nvPr/>
          </p:nvSpPr>
          <p:spPr>
            <a:xfrm>
              <a:off x="4694875" y="749575"/>
              <a:ext cx="1413600" cy="1297800"/>
            </a:xfrm>
            <a:prstGeom prst="roundRect">
              <a:avLst>
                <a:gd fmla="val 0" name="adj"/>
              </a:avLst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5"/>
            <p:cNvSpPr txBox="1"/>
            <p:nvPr/>
          </p:nvSpPr>
          <p:spPr>
            <a:xfrm>
              <a:off x="4775725" y="722686"/>
              <a:ext cx="1251900" cy="13470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DRAM</a:t>
              </a:r>
              <a:endParaRPr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874" name="Google Shape;874;p25"/>
          <p:cNvSpPr/>
          <p:nvPr/>
        </p:nvSpPr>
        <p:spPr>
          <a:xfrm>
            <a:off x="426750" y="3534075"/>
            <a:ext cx="884400" cy="487200"/>
          </a:xfrm>
          <a:prstGeom prst="roundRect">
            <a:avLst>
              <a:gd fmla="val 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5" name="Google Shape;875;p25"/>
          <p:cNvSpPr/>
          <p:nvPr/>
        </p:nvSpPr>
        <p:spPr>
          <a:xfrm>
            <a:off x="1422300" y="3534075"/>
            <a:ext cx="884400" cy="487200"/>
          </a:xfrm>
          <a:prstGeom prst="roundRect">
            <a:avLst>
              <a:gd fmla="val 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Bias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25"/>
          <p:cNvSpPr/>
          <p:nvPr/>
        </p:nvSpPr>
        <p:spPr>
          <a:xfrm>
            <a:off x="2417850" y="3534075"/>
            <a:ext cx="884400" cy="487200"/>
          </a:xfrm>
          <a:prstGeom prst="roundRect">
            <a:avLst>
              <a:gd fmla="val 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25"/>
          <p:cNvSpPr/>
          <p:nvPr/>
        </p:nvSpPr>
        <p:spPr>
          <a:xfrm>
            <a:off x="3413400" y="3534075"/>
            <a:ext cx="884400" cy="487200"/>
          </a:xfrm>
          <a:prstGeom prst="roundRect">
            <a:avLst>
              <a:gd fmla="val 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78" name="Google Shape;878;p25"/>
          <p:cNvGrpSpPr/>
          <p:nvPr/>
        </p:nvGrpSpPr>
        <p:grpSpPr>
          <a:xfrm>
            <a:off x="860775" y="4154098"/>
            <a:ext cx="2875500" cy="487200"/>
            <a:chOff x="4831450" y="3765325"/>
            <a:chExt cx="2875500" cy="487200"/>
          </a:xfrm>
        </p:grpSpPr>
        <p:sp>
          <p:nvSpPr>
            <p:cNvPr id="879" name="Google Shape;879;p25"/>
            <p:cNvSpPr/>
            <p:nvPr/>
          </p:nvSpPr>
          <p:spPr>
            <a:xfrm>
              <a:off x="4831450" y="3765325"/>
              <a:ext cx="884400" cy="487200"/>
            </a:xfrm>
            <a:prstGeom prst="roundRect">
              <a:avLst>
                <a:gd fmla="val 0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Conv 3x3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80" name="Google Shape;880;p25"/>
            <p:cNvSpPr/>
            <p:nvPr/>
          </p:nvSpPr>
          <p:spPr>
            <a:xfrm>
              <a:off x="5827000" y="3765325"/>
              <a:ext cx="884400" cy="487200"/>
            </a:xfrm>
            <a:prstGeom prst="roundRect">
              <a:avLst>
                <a:gd fmla="val 0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Conv 1x1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81" name="Google Shape;881;p25"/>
            <p:cNvSpPr/>
            <p:nvPr/>
          </p:nvSpPr>
          <p:spPr>
            <a:xfrm>
              <a:off x="6822550" y="3765325"/>
              <a:ext cx="884400" cy="487200"/>
            </a:xfrm>
            <a:prstGeom prst="roundRect">
              <a:avLst>
                <a:gd fmla="val 0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Max 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Pooling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882" name="Google Shape;8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350" y="4267150"/>
            <a:ext cx="405463" cy="5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263" y="2888992"/>
            <a:ext cx="405475" cy="56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4175" y="4349648"/>
            <a:ext cx="71204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625" y="1687073"/>
            <a:ext cx="71204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350" y="1687073"/>
            <a:ext cx="71204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25"/>
          <p:cNvSpPr/>
          <p:nvPr/>
        </p:nvSpPr>
        <p:spPr>
          <a:xfrm>
            <a:off x="3552125" y="3622675"/>
            <a:ext cx="884400" cy="487200"/>
          </a:xfrm>
          <a:prstGeom prst="roundRect">
            <a:avLst>
              <a:gd fmla="val 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8" name="Google Shape;888;p25"/>
          <p:cNvSpPr/>
          <p:nvPr/>
        </p:nvSpPr>
        <p:spPr>
          <a:xfrm>
            <a:off x="2529000" y="3622675"/>
            <a:ext cx="884400" cy="487200"/>
          </a:xfrm>
          <a:prstGeom prst="roundRect">
            <a:avLst>
              <a:gd fmla="val 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6"/>
          <p:cNvSpPr txBox="1"/>
          <p:nvPr>
            <p:ph idx="4294967295" type="body"/>
          </p:nvPr>
        </p:nvSpPr>
        <p:spPr>
          <a:xfrm>
            <a:off x="241950" y="848825"/>
            <a:ext cx="7397700" cy="42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◂"/>
            </a:pPr>
            <a:r>
              <a:rPr lang="en" sz="1800"/>
              <a:t>Assume ALL input/weight/bias data in DRAM.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r>
              <a:rPr lang="en" sz="1800"/>
              <a:t>CPU runs booting program with DMA.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r>
              <a:rPr lang="en" sz="1800"/>
              <a:t>Use DMA to m</a:t>
            </a:r>
            <a:r>
              <a:rPr lang="en" sz="1800"/>
              <a:t>ove data from DRAM to EPU’s buffer.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r>
              <a:rPr lang="en" sz="1800"/>
              <a:t>CPU writes to EPU ctrl registers.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r>
              <a:rPr lang="en" sz="1800"/>
              <a:t>8-bit weight shared by that layer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r>
              <a:rPr lang="en" sz="1800"/>
              <a:t>“start” signal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r>
              <a:rPr lang="en" sz="1800"/>
              <a:t>EPU writes to output buffer as CPU stuck at WFI.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r>
              <a:rPr lang="en" sz="1800"/>
              <a:t>EPU finishes and send interrupt. CPU continues with ISR.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r>
              <a:rPr lang="en" sz="1800"/>
              <a:t>CPU writes ctrl signals for next layer.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r>
              <a:rPr lang="en" sz="1800"/>
              <a:t>Trigger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“In-Output buffer swap”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r>
              <a:rPr lang="en" sz="1800"/>
              <a:t>Output of this layer is the input of next layer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r>
              <a:rPr lang="en" sz="1800"/>
              <a:t>If done, DMA move data from EPU to DRAM.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r>
              <a:rPr lang="en" sz="1800"/>
              <a:t>TB verify the content of DRAM.</a:t>
            </a:r>
            <a:endParaRPr sz="1800"/>
          </a:p>
        </p:txBody>
      </p:sp>
      <p:sp>
        <p:nvSpPr>
          <p:cNvPr id="894" name="Google Shape;894;p26"/>
          <p:cNvSpPr txBox="1"/>
          <p:nvPr>
            <p:ph idx="4294967295" type="title"/>
          </p:nvPr>
        </p:nvSpPr>
        <p:spPr>
          <a:xfrm>
            <a:off x="1243825" y="104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sys </a:t>
            </a:r>
            <a:r>
              <a:rPr lang="en"/>
              <a:t>verification – program flow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00" name="Google Shape;900;p27"/>
          <p:cNvSpPr txBox="1"/>
          <p:nvPr>
            <p:ph idx="4294967295" type="title"/>
          </p:nvPr>
        </p:nvSpPr>
        <p:spPr>
          <a:xfrm>
            <a:off x="786625" y="104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sys verification</a:t>
            </a:r>
            <a:endParaRPr/>
          </a:p>
        </p:txBody>
      </p:sp>
      <p:graphicFrame>
        <p:nvGraphicFramePr>
          <p:cNvPr id="901" name="Google Shape;901;p27"/>
          <p:cNvGraphicFramePr/>
          <p:nvPr/>
        </p:nvGraphicFramePr>
        <p:xfrm>
          <a:off x="145300" y="1116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{644205B6-9521-4380-A0C2-BF4C2FDA6260}</a:tableStyleId>
              </a:tblPr>
              <a:tblGrid>
                <a:gridCol w="810350"/>
                <a:gridCol w="810350"/>
                <a:gridCol w="810350"/>
                <a:gridCol w="810350"/>
                <a:gridCol w="906050"/>
                <a:gridCol w="7146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(EPU </a:t>
                      </a:r>
                      <a:r>
                        <a:rPr lang="en" sz="1100"/>
                        <a:t>full sys)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Imap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Kernel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Omap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Cycle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Time (s)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DMA 0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239,305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~0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Conv 0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32*32*3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3*3*3*60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32*32*60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8,588,693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0.009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DMA 1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11,693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~0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Conv 1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32*32*60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1*1*60*2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32*32*2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2,298,321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DMA 2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3949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~0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Pool 0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32*32*2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32x32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1*1*2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22,696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~0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11,459,657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0.011s (90 fps)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902" name="Google Shape;902;p2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400" y="1236550"/>
            <a:ext cx="3944175" cy="24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8"/>
          <p:cNvSpPr txBox="1"/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Overall results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8" name="Google Shape;908;p28"/>
          <p:cNvSpPr txBox="1"/>
          <p:nvPr>
            <p:ph idx="1" type="subTitle"/>
          </p:nvPr>
        </p:nvSpPr>
        <p:spPr>
          <a:xfrm>
            <a:off x="685800" y="2687649"/>
            <a:ext cx="4252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Speed perf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Accuracy perf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Area perf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/>
          <p:cNvSpPr/>
          <p:nvPr/>
        </p:nvSpPr>
        <p:spPr>
          <a:xfrm>
            <a:off x="6204175" y="75"/>
            <a:ext cx="29397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15" name="Google Shape;915;p29"/>
          <p:cNvSpPr txBox="1"/>
          <p:nvPr>
            <p:ph idx="4294967295" type="title"/>
          </p:nvPr>
        </p:nvSpPr>
        <p:spPr>
          <a:xfrm>
            <a:off x="939025" y="-4787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PPA perf</a:t>
            </a:r>
            <a:endParaRPr/>
          </a:p>
        </p:txBody>
      </p:sp>
      <p:graphicFrame>
        <p:nvGraphicFramePr>
          <p:cNvPr id="916" name="Google Shape;916;p29"/>
          <p:cNvGraphicFramePr/>
          <p:nvPr/>
        </p:nvGraphicFramePr>
        <p:xfrm>
          <a:off x="4583350" y="142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{FC38C2CD-40DC-4DAB-AAE4-1DC711DE71D1}</a:tableStyleId>
              </a:tblPr>
              <a:tblGrid>
                <a:gridCol w="823025"/>
                <a:gridCol w="1212525"/>
                <a:gridCol w="2345375"/>
              </a:tblGrid>
              <a:tr h="2950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Assumption: Cycle time: 10 ns (100 MHz), U18 process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</a:tr>
              <a:tr h="29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Area (um^2)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  <a:tr h="29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93C47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CPU </a:t>
                      </a:r>
                      <a:endParaRPr b="1" sz="1200" u="none" cap="none" strike="noStrike">
                        <a:solidFill>
                          <a:srgbClr val="93C47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CPU+I$+D$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~ 1 mm^2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  <a:tr h="46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93C47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Memory</a:t>
                      </a:r>
                      <a:endParaRPr b="1" sz="1200" u="none" cap="none" strike="noStrike">
                        <a:solidFill>
                          <a:srgbClr val="93C47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~ 5.3 mm^2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  <a:tr h="29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 (32 KB)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2,681,940</a:t>
                      </a: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um^2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  <a:tr h="29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DM (32 KB)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2,682,393 </a:t>
                      </a: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um^2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  <a:tr h="46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EPU Buffers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40.23 mm^2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  <a:tr h="29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Bias buffer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319,990 um^2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  <a:tr h="29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Weight Buffer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7,864,482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um^2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  <a:tr h="29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Input Buffer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16,035,081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um^2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  <a:tr h="46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Output Buffer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16,036,266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um^2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EPU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 mm^2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 area: (</a:t>
                      </a: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</a:t>
                      </a:r>
                      <a:r>
                        <a:rPr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) </a:t>
                      </a:r>
                      <a:r>
                        <a:rPr b="1"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47.6 mm^2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9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Core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area: (APR)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67.9 mm^2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917" name="Google Shape;9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6800"/>
            <a:ext cx="4196684" cy="4218474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Google Shape;918;p29"/>
          <p:cNvSpPr/>
          <p:nvPr/>
        </p:nvSpPr>
        <p:spPr>
          <a:xfrm>
            <a:off x="63875" y="622525"/>
            <a:ext cx="1228200" cy="2392200"/>
          </a:xfrm>
          <a:prstGeom prst="roundRect">
            <a:avLst>
              <a:gd fmla="val 0" name="adj"/>
            </a:avLst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4" name="Google Shape;924;p30"/>
          <p:cNvSpPr txBox="1"/>
          <p:nvPr>
            <p:ph idx="4294967295" type="ctrTitle"/>
          </p:nvPr>
        </p:nvSpPr>
        <p:spPr>
          <a:xfrm>
            <a:off x="685800" y="1126150"/>
            <a:ext cx="3954900" cy="9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64646"/>
                </a:solidFill>
              </a:rPr>
              <a:t>Thanks</a:t>
            </a:r>
            <a:r>
              <a:rPr lang="en" sz="6000">
                <a:solidFill>
                  <a:srgbClr val="F64646"/>
                </a:solidFill>
              </a:rPr>
              <a:t>!</a:t>
            </a:r>
            <a:endParaRPr sz="6000">
              <a:solidFill>
                <a:srgbClr val="F64646"/>
              </a:solidFill>
            </a:endParaRPr>
          </a:p>
        </p:txBody>
      </p:sp>
      <p:sp>
        <p:nvSpPr>
          <p:cNvPr id="925" name="Google Shape;925;p30"/>
          <p:cNvSpPr txBox="1"/>
          <p:nvPr>
            <p:ph idx="4294967295" type="subTitle"/>
          </p:nvPr>
        </p:nvSpPr>
        <p:spPr>
          <a:xfrm>
            <a:off x="685800" y="2109249"/>
            <a:ext cx="3954900" cy="25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Questions?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5"/>
          <p:cNvSpPr txBox="1"/>
          <p:nvPr>
            <p:ph idx="4294967295"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34" name="Google Shape;634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5" name="Google Shape;635;p15"/>
          <p:cNvGrpSpPr/>
          <p:nvPr/>
        </p:nvGrpSpPr>
        <p:grpSpPr>
          <a:xfrm>
            <a:off x="2513305" y="1431372"/>
            <a:ext cx="3285294" cy="3039647"/>
            <a:chOff x="2991269" y="1153325"/>
            <a:chExt cx="3514811" cy="3252003"/>
          </a:xfrm>
        </p:grpSpPr>
        <p:sp>
          <p:nvSpPr>
            <p:cNvPr id="636" name="Google Shape;636;p15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</p:sp>
        <p:sp>
          <p:nvSpPr>
            <p:cNvPr id="637" name="Google Shape;637;p15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</p:sp>
        <p:sp>
          <p:nvSpPr>
            <p:cNvPr id="638" name="Google Shape;638;p15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</p:sp>
        <p:sp>
          <p:nvSpPr>
            <p:cNvPr id="639" name="Google Shape;639;p15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</p:sp>
        <p:sp>
          <p:nvSpPr>
            <p:cNvPr id="640" name="Google Shape;640;p15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</p:sp>
        <p:sp>
          <p:nvSpPr>
            <p:cNvPr id="641" name="Google Shape;641;p15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</p:sp>
        <p:sp>
          <p:nvSpPr>
            <p:cNvPr id="642" name="Google Shape;642;p15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</p:sp>
        <p:sp>
          <p:nvSpPr>
            <p:cNvPr id="643" name="Google Shape;643;p15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</p:sp>
      </p:grpSp>
      <p:cxnSp>
        <p:nvCxnSpPr>
          <p:cNvPr id="644" name="Google Shape;644;p15"/>
          <p:cNvCxnSpPr/>
          <p:nvPr/>
        </p:nvCxnSpPr>
        <p:spPr>
          <a:xfrm>
            <a:off x="4538675" y="1921675"/>
            <a:ext cx="1841400" cy="1500"/>
          </a:xfrm>
          <a:prstGeom prst="straightConnector1">
            <a:avLst/>
          </a:prstGeom>
          <a:noFill/>
          <a:ln cap="flat" cmpd="sng" w="28575">
            <a:solidFill>
              <a:srgbClr val="FFC8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5" name="Google Shape;645;p15"/>
          <p:cNvSpPr txBox="1"/>
          <p:nvPr/>
        </p:nvSpPr>
        <p:spPr>
          <a:xfrm>
            <a:off x="6513572" y="1231025"/>
            <a:ext cx="23130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System architecture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HW architecture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EPU architecture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 architecture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NN architecture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15"/>
          <p:cNvSpPr/>
          <p:nvPr/>
        </p:nvSpPr>
        <p:spPr>
          <a:xfrm>
            <a:off x="6314980" y="1824127"/>
            <a:ext cx="198600" cy="198300"/>
          </a:xfrm>
          <a:prstGeom prst="ellipse">
            <a:avLst/>
          </a:pr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5"/>
          <p:cNvSpPr txBox="1"/>
          <p:nvPr/>
        </p:nvSpPr>
        <p:spPr>
          <a:xfrm>
            <a:off x="6290520" y="1766837"/>
            <a:ext cx="247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50060"/>
                </a:solidFill>
                <a:latin typeface="Lexend Deca"/>
                <a:ea typeface="Lexend Deca"/>
                <a:cs typeface="Lexend Deca"/>
                <a:sym typeface="Lexend Deca"/>
              </a:rPr>
              <a:t>1</a:t>
            </a:r>
            <a:endParaRPr sz="800">
              <a:solidFill>
                <a:srgbClr val="050060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648" name="Google Shape;648;p15"/>
          <p:cNvCxnSpPr/>
          <p:nvPr/>
        </p:nvCxnSpPr>
        <p:spPr>
          <a:xfrm flipH="1">
            <a:off x="2160825" y="2769400"/>
            <a:ext cx="1049100" cy="6300"/>
          </a:xfrm>
          <a:prstGeom prst="straightConnector1">
            <a:avLst/>
          </a:prstGeom>
          <a:noFill/>
          <a:ln cap="flat" cmpd="sng" w="28575">
            <a:solidFill>
              <a:srgbClr val="FFC8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9" name="Google Shape;649;p15"/>
          <p:cNvSpPr txBox="1"/>
          <p:nvPr/>
        </p:nvSpPr>
        <p:spPr>
          <a:xfrm flipH="1">
            <a:off x="43100" y="2083275"/>
            <a:ext cx="23130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Verification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EPU verification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Full sys verify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15"/>
          <p:cNvSpPr/>
          <p:nvPr/>
        </p:nvSpPr>
        <p:spPr>
          <a:xfrm>
            <a:off x="2157505" y="2672827"/>
            <a:ext cx="198600" cy="198300"/>
          </a:xfrm>
          <a:prstGeom prst="ellipse">
            <a:avLst/>
          </a:pr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5"/>
          <p:cNvSpPr txBox="1"/>
          <p:nvPr/>
        </p:nvSpPr>
        <p:spPr>
          <a:xfrm flipH="1">
            <a:off x="2133052" y="2619087"/>
            <a:ext cx="247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50060"/>
                </a:solidFill>
                <a:latin typeface="Lexend Deca"/>
                <a:ea typeface="Lexend Deca"/>
                <a:cs typeface="Lexend Deca"/>
                <a:sym typeface="Lexend Deca"/>
              </a:rPr>
              <a:t>2</a:t>
            </a:r>
            <a:endParaRPr sz="800">
              <a:solidFill>
                <a:srgbClr val="050060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652" name="Google Shape;652;p15"/>
          <p:cNvCxnSpPr/>
          <p:nvPr/>
        </p:nvCxnSpPr>
        <p:spPr>
          <a:xfrm>
            <a:off x="5584025" y="3481400"/>
            <a:ext cx="855000" cy="0"/>
          </a:xfrm>
          <a:prstGeom prst="straightConnector1">
            <a:avLst/>
          </a:prstGeom>
          <a:noFill/>
          <a:ln cap="flat" cmpd="sng" w="28575">
            <a:solidFill>
              <a:srgbClr val="FFC8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3" name="Google Shape;653;p15"/>
          <p:cNvSpPr txBox="1"/>
          <p:nvPr/>
        </p:nvSpPr>
        <p:spPr>
          <a:xfrm>
            <a:off x="6513572" y="2767350"/>
            <a:ext cx="23130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Overall results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Speed perf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Accuracy perf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Area perf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15"/>
          <p:cNvSpPr/>
          <p:nvPr/>
        </p:nvSpPr>
        <p:spPr>
          <a:xfrm>
            <a:off x="6385305" y="3382552"/>
            <a:ext cx="198600" cy="198300"/>
          </a:xfrm>
          <a:prstGeom prst="ellipse">
            <a:avLst/>
          </a:pr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15"/>
          <p:cNvSpPr txBox="1"/>
          <p:nvPr/>
        </p:nvSpPr>
        <p:spPr>
          <a:xfrm>
            <a:off x="6360845" y="3325262"/>
            <a:ext cx="247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50060"/>
                </a:solidFill>
                <a:latin typeface="Lexend Deca"/>
                <a:ea typeface="Lexend Deca"/>
                <a:cs typeface="Lexend Deca"/>
                <a:sym typeface="Lexend Deca"/>
              </a:rPr>
              <a:t>3</a:t>
            </a:r>
            <a:endParaRPr sz="800">
              <a:solidFill>
                <a:srgbClr val="050060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6"/>
          <p:cNvSpPr txBox="1"/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661" name="Google Shape;661;p16"/>
          <p:cNvSpPr txBox="1"/>
          <p:nvPr>
            <p:ph idx="1" type="subTitle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HW architecture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EPU architecture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NN architecture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7"/>
          <p:cNvSpPr/>
          <p:nvPr/>
        </p:nvSpPr>
        <p:spPr>
          <a:xfrm>
            <a:off x="2496050" y="4187100"/>
            <a:ext cx="6648000" cy="95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8" name="Google Shape;668;p17"/>
          <p:cNvSpPr txBox="1"/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 architecture</a:t>
            </a:r>
            <a:endParaRPr/>
          </a:p>
        </p:txBody>
      </p:sp>
      <p:sp>
        <p:nvSpPr>
          <p:cNvPr id="669" name="Google Shape;669;p17"/>
          <p:cNvSpPr/>
          <p:nvPr/>
        </p:nvSpPr>
        <p:spPr>
          <a:xfrm>
            <a:off x="384925" y="2373525"/>
            <a:ext cx="8394900" cy="565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 bus</a:t>
            </a:r>
            <a:endParaRPr/>
          </a:p>
        </p:txBody>
      </p:sp>
      <p:grpSp>
        <p:nvGrpSpPr>
          <p:cNvPr id="670" name="Google Shape;670;p17"/>
          <p:cNvGrpSpPr/>
          <p:nvPr/>
        </p:nvGrpSpPr>
        <p:grpSpPr>
          <a:xfrm>
            <a:off x="384925" y="901975"/>
            <a:ext cx="8394900" cy="1319938"/>
            <a:chOff x="384925" y="749575"/>
            <a:chExt cx="8394900" cy="1319938"/>
          </a:xfrm>
        </p:grpSpPr>
        <p:sp>
          <p:nvSpPr>
            <p:cNvPr id="671" name="Google Shape;671;p17"/>
            <p:cNvSpPr/>
            <p:nvPr/>
          </p:nvSpPr>
          <p:spPr>
            <a:xfrm>
              <a:off x="384925" y="981613"/>
              <a:ext cx="1052700" cy="833700"/>
            </a:xfrm>
            <a:prstGeom prst="roundRect">
              <a:avLst>
                <a:gd fmla="val 0" name="adj"/>
              </a:avLst>
            </a:prstGeom>
            <a:solidFill>
              <a:srgbClr val="FFA4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DMA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(master2)(slave5)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672" name="Google Shape;672;p17"/>
            <p:cNvGrpSpPr/>
            <p:nvPr/>
          </p:nvGrpSpPr>
          <p:grpSpPr>
            <a:xfrm>
              <a:off x="2059125" y="749575"/>
              <a:ext cx="2650500" cy="1297800"/>
              <a:chOff x="1767400" y="749575"/>
              <a:chExt cx="2650500" cy="1297800"/>
            </a:xfrm>
          </p:grpSpPr>
          <p:sp>
            <p:nvSpPr>
              <p:cNvPr id="673" name="Google Shape;673;p17"/>
              <p:cNvSpPr/>
              <p:nvPr/>
            </p:nvSpPr>
            <p:spPr>
              <a:xfrm>
                <a:off x="1767400" y="749575"/>
                <a:ext cx="2650500" cy="1297800"/>
              </a:xfrm>
              <a:prstGeom prst="roundRect">
                <a:avLst>
                  <a:gd fmla="val 0" name="adj"/>
                </a:avLst>
              </a:prstGeom>
              <a:solidFill>
                <a:srgbClr val="FFA4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7"/>
              <p:cNvSpPr/>
              <p:nvPr/>
            </p:nvSpPr>
            <p:spPr>
              <a:xfrm>
                <a:off x="1940850" y="906057"/>
                <a:ext cx="595200" cy="964800"/>
              </a:xfrm>
              <a:prstGeom prst="roundRect">
                <a:avLst>
                  <a:gd fmla="val 0" name="adj"/>
                </a:avLst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Montserrat"/>
                    <a:ea typeface="Montserrat"/>
                    <a:cs typeface="Montserrat"/>
                    <a:sym typeface="Montserrat"/>
                  </a:rPr>
                  <a:t>CPU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75" name="Google Shape;675;p17"/>
              <p:cNvSpPr/>
              <p:nvPr/>
            </p:nvSpPr>
            <p:spPr>
              <a:xfrm>
                <a:off x="2764150" y="906050"/>
                <a:ext cx="1446300" cy="393600"/>
              </a:xfrm>
              <a:prstGeom prst="roundRect">
                <a:avLst>
                  <a:gd fmla="val 0" name="adj"/>
                </a:avLst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Montserrat"/>
                    <a:ea typeface="Montserrat"/>
                    <a:cs typeface="Montserrat"/>
                    <a:sym typeface="Montserrat"/>
                  </a:rPr>
                  <a:t>L1 I$ (Master0)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76" name="Google Shape;676;p17"/>
              <p:cNvSpPr/>
              <p:nvPr/>
            </p:nvSpPr>
            <p:spPr>
              <a:xfrm>
                <a:off x="2764150" y="1477250"/>
                <a:ext cx="1544400" cy="393600"/>
              </a:xfrm>
              <a:prstGeom prst="roundRect">
                <a:avLst>
                  <a:gd fmla="val 0" name="adj"/>
                </a:avLst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Montserrat"/>
                    <a:ea typeface="Montserrat"/>
                    <a:cs typeface="Montserrat"/>
                    <a:sym typeface="Montserrat"/>
                  </a:rPr>
                  <a:t>L1 D$ (Master1)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677" name="Google Shape;677;p17"/>
            <p:cNvGrpSpPr/>
            <p:nvPr/>
          </p:nvGrpSpPr>
          <p:grpSpPr>
            <a:xfrm>
              <a:off x="5331125" y="749575"/>
              <a:ext cx="1413600" cy="1297800"/>
              <a:chOff x="4694875" y="749575"/>
              <a:chExt cx="1413600" cy="1297800"/>
            </a:xfrm>
          </p:grpSpPr>
          <p:sp>
            <p:nvSpPr>
              <p:cNvPr id="678" name="Google Shape;678;p17"/>
              <p:cNvSpPr/>
              <p:nvPr/>
            </p:nvSpPr>
            <p:spPr>
              <a:xfrm>
                <a:off x="4694875" y="749575"/>
                <a:ext cx="1413600" cy="1297800"/>
              </a:xfrm>
              <a:prstGeom prst="roundRect">
                <a:avLst>
                  <a:gd fmla="val 0" name="adj"/>
                </a:avLst>
              </a:prstGeom>
              <a:solidFill>
                <a:srgbClr val="FFA4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7"/>
              <p:cNvSpPr txBox="1"/>
              <p:nvPr/>
            </p:nvSpPr>
            <p:spPr>
              <a:xfrm>
                <a:off x="4766750" y="801600"/>
                <a:ext cx="12519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IM wrapper (Slave1)</a:t>
                </a:r>
                <a:endParaRPr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680" name="Google Shape;680;p17"/>
              <p:cNvSpPr/>
              <p:nvPr/>
            </p:nvSpPr>
            <p:spPr>
              <a:xfrm>
                <a:off x="4885475" y="1522500"/>
                <a:ext cx="1080600" cy="400200"/>
              </a:xfrm>
              <a:prstGeom prst="roundRect">
                <a:avLst>
                  <a:gd fmla="val 0" name="adj"/>
                </a:avLst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Montserrat"/>
                    <a:ea typeface="Montserrat"/>
                    <a:cs typeface="Montserrat"/>
                    <a:sym typeface="Montserrat"/>
                  </a:rPr>
                  <a:t>IM 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681" name="Google Shape;681;p17"/>
            <p:cNvGrpSpPr/>
            <p:nvPr/>
          </p:nvGrpSpPr>
          <p:grpSpPr>
            <a:xfrm>
              <a:off x="7366225" y="771713"/>
              <a:ext cx="1413600" cy="1297800"/>
              <a:chOff x="4694875" y="749575"/>
              <a:chExt cx="1413600" cy="1297800"/>
            </a:xfrm>
          </p:grpSpPr>
          <p:sp>
            <p:nvSpPr>
              <p:cNvPr id="682" name="Google Shape;682;p17"/>
              <p:cNvSpPr/>
              <p:nvPr/>
            </p:nvSpPr>
            <p:spPr>
              <a:xfrm>
                <a:off x="4694875" y="749575"/>
                <a:ext cx="1413600" cy="1297800"/>
              </a:xfrm>
              <a:prstGeom prst="roundRect">
                <a:avLst>
                  <a:gd fmla="val 0" name="adj"/>
                </a:avLst>
              </a:prstGeom>
              <a:solidFill>
                <a:srgbClr val="FFA4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7"/>
              <p:cNvSpPr txBox="1"/>
              <p:nvPr/>
            </p:nvSpPr>
            <p:spPr>
              <a:xfrm>
                <a:off x="4726250" y="804838"/>
                <a:ext cx="13329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</a:t>
                </a:r>
                <a:r>
                  <a:rPr lang="en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M wrapper </a:t>
                </a:r>
                <a:r>
                  <a:rPr lang="en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(Slave2)</a:t>
                </a:r>
                <a:endParaRPr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684" name="Google Shape;684;p17"/>
              <p:cNvSpPr/>
              <p:nvPr/>
            </p:nvSpPr>
            <p:spPr>
              <a:xfrm>
                <a:off x="4852400" y="1528969"/>
                <a:ext cx="1080600" cy="393600"/>
              </a:xfrm>
              <a:prstGeom prst="roundRect">
                <a:avLst>
                  <a:gd fmla="val 0" name="adj"/>
                </a:avLst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Montserrat"/>
                    <a:ea typeface="Montserrat"/>
                    <a:cs typeface="Montserrat"/>
                    <a:sym typeface="Montserrat"/>
                  </a:rPr>
                  <a:t>D</a:t>
                </a:r>
                <a:r>
                  <a:rPr lang="en">
                    <a:latin typeface="Montserrat"/>
                    <a:ea typeface="Montserrat"/>
                    <a:cs typeface="Montserrat"/>
                    <a:sym typeface="Montserrat"/>
                  </a:rPr>
                  <a:t>M 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685" name="Google Shape;685;p17"/>
          <p:cNvSpPr/>
          <p:nvPr/>
        </p:nvSpPr>
        <p:spPr>
          <a:xfrm>
            <a:off x="-125" y="3278000"/>
            <a:ext cx="9144000" cy="186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6" name="Google Shape;686;p17"/>
          <p:cNvGrpSpPr/>
          <p:nvPr/>
        </p:nvGrpSpPr>
        <p:grpSpPr>
          <a:xfrm>
            <a:off x="432775" y="3161675"/>
            <a:ext cx="8347055" cy="1625102"/>
            <a:chOff x="432775" y="2856875"/>
            <a:chExt cx="8347055" cy="1625102"/>
          </a:xfrm>
        </p:grpSpPr>
        <p:grpSp>
          <p:nvGrpSpPr>
            <p:cNvPr id="687" name="Google Shape;687;p17"/>
            <p:cNvGrpSpPr/>
            <p:nvPr/>
          </p:nvGrpSpPr>
          <p:grpSpPr>
            <a:xfrm>
              <a:off x="432775" y="2856875"/>
              <a:ext cx="1832100" cy="1625102"/>
              <a:chOff x="640125" y="2888923"/>
              <a:chExt cx="1832100" cy="1625102"/>
            </a:xfrm>
          </p:grpSpPr>
          <p:sp>
            <p:nvSpPr>
              <p:cNvPr id="688" name="Google Shape;688;p17"/>
              <p:cNvSpPr/>
              <p:nvPr/>
            </p:nvSpPr>
            <p:spPr>
              <a:xfrm>
                <a:off x="640125" y="2888925"/>
                <a:ext cx="1832100" cy="1625100"/>
              </a:xfrm>
              <a:prstGeom prst="roundRect">
                <a:avLst>
                  <a:gd fmla="val 0" name="adj"/>
                </a:avLst>
              </a:prstGeom>
              <a:solidFill>
                <a:srgbClr val="FFA4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7"/>
              <p:cNvSpPr txBox="1"/>
              <p:nvPr/>
            </p:nvSpPr>
            <p:spPr>
              <a:xfrm>
                <a:off x="744984" y="2888923"/>
                <a:ext cx="16224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EPU</a:t>
                </a:r>
                <a:r>
                  <a:rPr lang="en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wrapper </a:t>
                </a:r>
                <a:r>
                  <a:rPr lang="en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(slave 6)</a:t>
                </a:r>
                <a:endParaRPr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690" name="Google Shape;690;p17"/>
              <p:cNvSpPr/>
              <p:nvPr/>
            </p:nvSpPr>
            <p:spPr>
              <a:xfrm>
                <a:off x="812400" y="3453500"/>
                <a:ext cx="1492200" cy="917100"/>
              </a:xfrm>
              <a:prstGeom prst="roundRect">
                <a:avLst>
                  <a:gd fmla="val 0" name="adj"/>
                </a:avLst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Montserrat"/>
                    <a:ea typeface="Montserrat"/>
                    <a:cs typeface="Montserrat"/>
                    <a:sym typeface="Montserrat"/>
                  </a:rPr>
                  <a:t>Bias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Montserrat"/>
                    <a:ea typeface="Montserrat"/>
                    <a:cs typeface="Montserrat"/>
                    <a:sym typeface="Montserrat"/>
                  </a:rPr>
                  <a:t>Weight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Montserrat"/>
                    <a:ea typeface="Montserrat"/>
                    <a:cs typeface="Montserrat"/>
                    <a:sym typeface="Montserrat"/>
                  </a:rPr>
                  <a:t>Input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Montserrat"/>
                    <a:ea typeface="Montserrat"/>
                    <a:cs typeface="Montserrat"/>
                    <a:sym typeface="Montserrat"/>
                  </a:rPr>
                  <a:t>Output Buffer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691" name="Google Shape;691;p17"/>
            <p:cNvGrpSpPr/>
            <p:nvPr/>
          </p:nvGrpSpPr>
          <p:grpSpPr>
            <a:xfrm>
              <a:off x="2804808" y="2856875"/>
              <a:ext cx="1631718" cy="624856"/>
              <a:chOff x="4694875" y="722686"/>
              <a:chExt cx="1413600" cy="1324689"/>
            </a:xfrm>
          </p:grpSpPr>
          <p:sp>
            <p:nvSpPr>
              <p:cNvPr id="692" name="Google Shape;692;p17"/>
              <p:cNvSpPr/>
              <p:nvPr/>
            </p:nvSpPr>
            <p:spPr>
              <a:xfrm>
                <a:off x="4694875" y="749575"/>
                <a:ext cx="1413600" cy="1297800"/>
              </a:xfrm>
              <a:prstGeom prst="roundRect">
                <a:avLst>
                  <a:gd fmla="val 0" name="adj"/>
                </a:avLst>
              </a:prstGeom>
              <a:solidFill>
                <a:srgbClr val="FFA4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7"/>
              <p:cNvSpPr txBox="1"/>
              <p:nvPr/>
            </p:nvSpPr>
            <p:spPr>
              <a:xfrm>
                <a:off x="4775725" y="722686"/>
                <a:ext cx="1251900" cy="130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Sctrl </a:t>
                </a:r>
                <a:r>
                  <a:rPr lang="en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wrapper </a:t>
                </a:r>
                <a:r>
                  <a:rPr lang="en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(slave 3)</a:t>
                </a:r>
                <a:endParaRPr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</p:grpSp>
        <p:grpSp>
          <p:nvGrpSpPr>
            <p:cNvPr id="694" name="Google Shape;694;p17"/>
            <p:cNvGrpSpPr/>
            <p:nvPr/>
          </p:nvGrpSpPr>
          <p:grpSpPr>
            <a:xfrm>
              <a:off x="4976460" y="2856875"/>
              <a:ext cx="1631718" cy="624856"/>
              <a:chOff x="4694875" y="722686"/>
              <a:chExt cx="1413600" cy="1324689"/>
            </a:xfrm>
          </p:grpSpPr>
          <p:sp>
            <p:nvSpPr>
              <p:cNvPr id="695" name="Google Shape;695;p17"/>
              <p:cNvSpPr/>
              <p:nvPr/>
            </p:nvSpPr>
            <p:spPr>
              <a:xfrm>
                <a:off x="4694875" y="749575"/>
                <a:ext cx="1413600" cy="1297800"/>
              </a:xfrm>
              <a:prstGeom prst="roundRect">
                <a:avLst>
                  <a:gd fmla="val 0" name="adj"/>
                </a:avLst>
              </a:prstGeom>
              <a:solidFill>
                <a:srgbClr val="FFA4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7"/>
              <p:cNvSpPr txBox="1"/>
              <p:nvPr/>
            </p:nvSpPr>
            <p:spPr>
              <a:xfrm>
                <a:off x="4775725" y="722686"/>
                <a:ext cx="1251900" cy="130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ROM</a:t>
                </a:r>
                <a:r>
                  <a:rPr lang="en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wrapper </a:t>
                </a:r>
                <a:r>
                  <a:rPr lang="en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(slave 0)</a:t>
                </a:r>
                <a:endParaRPr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</p:grpSp>
        <p:grpSp>
          <p:nvGrpSpPr>
            <p:cNvPr id="697" name="Google Shape;697;p17"/>
            <p:cNvGrpSpPr/>
            <p:nvPr/>
          </p:nvGrpSpPr>
          <p:grpSpPr>
            <a:xfrm>
              <a:off x="7148111" y="2856875"/>
              <a:ext cx="1631718" cy="624854"/>
              <a:chOff x="4694875" y="722689"/>
              <a:chExt cx="1413600" cy="1324686"/>
            </a:xfrm>
          </p:grpSpPr>
          <p:sp>
            <p:nvSpPr>
              <p:cNvPr id="698" name="Google Shape;698;p17"/>
              <p:cNvSpPr/>
              <p:nvPr/>
            </p:nvSpPr>
            <p:spPr>
              <a:xfrm>
                <a:off x="4694875" y="749575"/>
                <a:ext cx="1413600" cy="1297800"/>
              </a:xfrm>
              <a:prstGeom prst="roundRect">
                <a:avLst>
                  <a:gd fmla="val 0" name="adj"/>
                </a:avLst>
              </a:prstGeom>
              <a:solidFill>
                <a:srgbClr val="FFA4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7"/>
              <p:cNvSpPr txBox="1"/>
              <p:nvPr/>
            </p:nvSpPr>
            <p:spPr>
              <a:xfrm>
                <a:off x="4694886" y="722689"/>
                <a:ext cx="1367400" cy="130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DRAM</a:t>
                </a:r>
                <a:r>
                  <a:rPr lang="en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wrapper (slave 4)</a:t>
                </a:r>
                <a:endParaRPr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</p:grpSp>
      </p:grpSp>
      <p:grpSp>
        <p:nvGrpSpPr>
          <p:cNvPr id="700" name="Google Shape;700;p17"/>
          <p:cNvGrpSpPr/>
          <p:nvPr/>
        </p:nvGrpSpPr>
        <p:grpSpPr>
          <a:xfrm>
            <a:off x="2804803" y="4349657"/>
            <a:ext cx="1631718" cy="400194"/>
            <a:chOff x="4694875" y="722686"/>
            <a:chExt cx="1413600" cy="1347000"/>
          </a:xfrm>
        </p:grpSpPr>
        <p:sp>
          <p:nvSpPr>
            <p:cNvPr id="701" name="Google Shape;701;p17"/>
            <p:cNvSpPr/>
            <p:nvPr/>
          </p:nvSpPr>
          <p:spPr>
            <a:xfrm>
              <a:off x="4694875" y="749575"/>
              <a:ext cx="1413600" cy="1297800"/>
            </a:xfrm>
            <a:prstGeom prst="roundRect">
              <a:avLst>
                <a:gd fmla="val 0" name="adj"/>
              </a:avLst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7"/>
            <p:cNvSpPr txBox="1"/>
            <p:nvPr/>
          </p:nvSpPr>
          <p:spPr>
            <a:xfrm>
              <a:off x="4775725" y="722686"/>
              <a:ext cx="1251900" cy="13470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Sensor</a:t>
              </a:r>
              <a:endParaRPr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703" name="Google Shape;703;p17"/>
          <p:cNvGrpSpPr/>
          <p:nvPr/>
        </p:nvGrpSpPr>
        <p:grpSpPr>
          <a:xfrm>
            <a:off x="4976453" y="4349657"/>
            <a:ext cx="1631718" cy="400194"/>
            <a:chOff x="4694875" y="722686"/>
            <a:chExt cx="1413600" cy="1347000"/>
          </a:xfrm>
        </p:grpSpPr>
        <p:sp>
          <p:nvSpPr>
            <p:cNvPr id="704" name="Google Shape;704;p17"/>
            <p:cNvSpPr/>
            <p:nvPr/>
          </p:nvSpPr>
          <p:spPr>
            <a:xfrm>
              <a:off x="4694875" y="749575"/>
              <a:ext cx="1413600" cy="1297800"/>
            </a:xfrm>
            <a:prstGeom prst="roundRect">
              <a:avLst>
                <a:gd fmla="val 0" name="adj"/>
              </a:avLst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7"/>
            <p:cNvSpPr txBox="1"/>
            <p:nvPr/>
          </p:nvSpPr>
          <p:spPr>
            <a:xfrm>
              <a:off x="4775725" y="722686"/>
              <a:ext cx="1251900" cy="13470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ROM</a:t>
              </a:r>
              <a:endParaRPr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706" name="Google Shape;706;p17"/>
          <p:cNvGrpSpPr/>
          <p:nvPr/>
        </p:nvGrpSpPr>
        <p:grpSpPr>
          <a:xfrm>
            <a:off x="7148103" y="4349657"/>
            <a:ext cx="1631718" cy="400194"/>
            <a:chOff x="4694875" y="722686"/>
            <a:chExt cx="1413600" cy="1347000"/>
          </a:xfrm>
        </p:grpSpPr>
        <p:sp>
          <p:nvSpPr>
            <p:cNvPr id="707" name="Google Shape;707;p17"/>
            <p:cNvSpPr/>
            <p:nvPr/>
          </p:nvSpPr>
          <p:spPr>
            <a:xfrm>
              <a:off x="4694875" y="749575"/>
              <a:ext cx="1413600" cy="1297800"/>
            </a:xfrm>
            <a:prstGeom prst="roundRect">
              <a:avLst>
                <a:gd fmla="val 0" name="adj"/>
              </a:avLst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7"/>
            <p:cNvSpPr txBox="1"/>
            <p:nvPr/>
          </p:nvSpPr>
          <p:spPr>
            <a:xfrm>
              <a:off x="4775725" y="722686"/>
              <a:ext cx="1251900" cy="13470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DRAM</a:t>
              </a:r>
              <a:endParaRPr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709" name="Google Shape;709;p17"/>
          <p:cNvSpPr txBox="1"/>
          <p:nvPr/>
        </p:nvSpPr>
        <p:spPr>
          <a:xfrm>
            <a:off x="4976461" y="4746551"/>
            <a:ext cx="16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Off-chip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710" name="Google Shape;710;p17"/>
          <p:cNvGrpSpPr/>
          <p:nvPr/>
        </p:nvGrpSpPr>
        <p:grpSpPr>
          <a:xfrm>
            <a:off x="3445025" y="3844200"/>
            <a:ext cx="4656527" cy="465578"/>
            <a:chOff x="3445025" y="3844200"/>
            <a:chExt cx="4656527" cy="465578"/>
          </a:xfrm>
        </p:grpSpPr>
        <p:sp>
          <p:nvSpPr>
            <p:cNvPr id="711" name="Google Shape;711;p17"/>
            <p:cNvSpPr/>
            <p:nvPr/>
          </p:nvSpPr>
          <p:spPr>
            <a:xfrm>
              <a:off x="3445025" y="3844200"/>
              <a:ext cx="239100" cy="4626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5700500" y="3847178"/>
              <a:ext cx="239100" cy="4626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7862452" y="3844200"/>
              <a:ext cx="239100" cy="4626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4" name="Google Shape;714;p17"/>
          <p:cNvSpPr/>
          <p:nvPr/>
        </p:nvSpPr>
        <p:spPr>
          <a:xfrm>
            <a:off x="2551875" y="4067475"/>
            <a:ext cx="6553500" cy="1020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8"/>
          <p:cNvSpPr txBox="1"/>
          <p:nvPr>
            <p:ph type="title"/>
          </p:nvPr>
        </p:nvSpPr>
        <p:spPr>
          <a:xfrm>
            <a:off x="1320025" y="2569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EPU </a:t>
            </a:r>
            <a:r>
              <a:rPr lang="en"/>
              <a:t>architecture</a:t>
            </a:r>
            <a:endParaRPr/>
          </a:p>
        </p:txBody>
      </p:sp>
      <p:sp>
        <p:nvSpPr>
          <p:cNvPr id="720" name="Google Shape;720;p18"/>
          <p:cNvSpPr/>
          <p:nvPr/>
        </p:nvSpPr>
        <p:spPr>
          <a:xfrm>
            <a:off x="4752850" y="610875"/>
            <a:ext cx="4035900" cy="4369200"/>
          </a:xfrm>
          <a:prstGeom prst="roundRect">
            <a:avLst>
              <a:gd fmla="val 0" name="adj"/>
            </a:avLst>
          </a:prstGeom>
          <a:solidFill>
            <a:srgbClr val="FFA4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8"/>
          <p:cNvSpPr txBox="1"/>
          <p:nvPr/>
        </p:nvSpPr>
        <p:spPr>
          <a:xfrm>
            <a:off x="4983839" y="610865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EPU wrapper (slave 6)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22" name="Google Shape;722;p18"/>
          <p:cNvSpPr/>
          <p:nvPr/>
        </p:nvSpPr>
        <p:spPr>
          <a:xfrm>
            <a:off x="5255200" y="1093025"/>
            <a:ext cx="3141900" cy="1084500"/>
          </a:xfrm>
          <a:prstGeom prst="roundRect">
            <a:avLst>
              <a:gd fmla="val 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3" name="Google Shape;723;p18"/>
          <p:cNvSpPr txBox="1"/>
          <p:nvPr>
            <p:ph idx="1" type="body"/>
          </p:nvPr>
        </p:nvSpPr>
        <p:spPr>
          <a:xfrm>
            <a:off x="430425" y="1357550"/>
            <a:ext cx="4035900" cy="3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EPU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Weight Buffer (180KiB)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Bias Buffer (2 KiB)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Output Buffer (384 KiB)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Input Buffer (384 KiB)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EPU mode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AXI R/W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EPU R/W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EPU functionality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 3x3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 1x1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Max pooling</a:t>
            </a:r>
            <a:endParaRPr/>
          </a:p>
        </p:txBody>
      </p:sp>
      <p:sp>
        <p:nvSpPr>
          <p:cNvPr id="724" name="Google Shape;72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5" name="Google Shape;725;p18"/>
          <p:cNvSpPr/>
          <p:nvPr/>
        </p:nvSpPr>
        <p:spPr>
          <a:xfrm>
            <a:off x="4831300" y="4243075"/>
            <a:ext cx="3871200" cy="565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 bus</a:t>
            </a:r>
            <a:endParaRPr/>
          </a:p>
        </p:txBody>
      </p:sp>
      <p:grpSp>
        <p:nvGrpSpPr>
          <p:cNvPr id="726" name="Google Shape;726;p18"/>
          <p:cNvGrpSpPr/>
          <p:nvPr/>
        </p:nvGrpSpPr>
        <p:grpSpPr>
          <a:xfrm>
            <a:off x="4831450" y="3003325"/>
            <a:ext cx="3871050" cy="487200"/>
            <a:chOff x="4831450" y="3765325"/>
            <a:chExt cx="3871050" cy="487200"/>
          </a:xfrm>
        </p:grpSpPr>
        <p:sp>
          <p:nvSpPr>
            <p:cNvPr id="727" name="Google Shape;727;p18"/>
            <p:cNvSpPr/>
            <p:nvPr/>
          </p:nvSpPr>
          <p:spPr>
            <a:xfrm>
              <a:off x="4831450" y="3765325"/>
              <a:ext cx="884400" cy="487200"/>
            </a:xfrm>
            <a:prstGeom prst="roundRect">
              <a:avLst>
                <a:gd fmla="val 0" name="adj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Weight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5827000" y="3765325"/>
              <a:ext cx="884400" cy="487200"/>
            </a:xfrm>
            <a:prstGeom prst="roundRect">
              <a:avLst>
                <a:gd fmla="val 0" name="adj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Bias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6822550" y="3765325"/>
              <a:ext cx="884400" cy="487200"/>
            </a:xfrm>
            <a:prstGeom prst="roundRect">
              <a:avLst>
                <a:gd fmla="val 0" name="adj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Output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7818100" y="3765325"/>
              <a:ext cx="884400" cy="487200"/>
            </a:xfrm>
            <a:prstGeom prst="roundRect">
              <a:avLst>
                <a:gd fmla="val 0" name="adj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In</a:t>
              </a: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put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31" name="Google Shape;731;p18"/>
          <p:cNvSpPr txBox="1"/>
          <p:nvPr/>
        </p:nvSpPr>
        <p:spPr>
          <a:xfrm>
            <a:off x="6387575" y="1104525"/>
            <a:ext cx="9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EPU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732" name="Google Shape;732;p18"/>
          <p:cNvGrpSpPr/>
          <p:nvPr/>
        </p:nvGrpSpPr>
        <p:grpSpPr>
          <a:xfrm>
            <a:off x="5410050" y="1511225"/>
            <a:ext cx="2875500" cy="487200"/>
            <a:chOff x="4831450" y="3765325"/>
            <a:chExt cx="2875500" cy="487200"/>
          </a:xfrm>
        </p:grpSpPr>
        <p:sp>
          <p:nvSpPr>
            <p:cNvPr id="733" name="Google Shape;733;p18"/>
            <p:cNvSpPr/>
            <p:nvPr/>
          </p:nvSpPr>
          <p:spPr>
            <a:xfrm>
              <a:off x="4831450" y="3765325"/>
              <a:ext cx="884400" cy="487200"/>
            </a:xfrm>
            <a:prstGeom prst="roundRect">
              <a:avLst>
                <a:gd fmla="val 0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Conv 3x3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5827000" y="3765325"/>
              <a:ext cx="884400" cy="487200"/>
            </a:xfrm>
            <a:prstGeom prst="roundRect">
              <a:avLst>
                <a:gd fmla="val 0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Conv 1x1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6822550" y="3765325"/>
              <a:ext cx="884400" cy="487200"/>
            </a:xfrm>
            <a:prstGeom prst="roundRect">
              <a:avLst>
                <a:gd fmla="val 0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Max 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Pooling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36" name="Google Shape;736;p18"/>
          <p:cNvGrpSpPr/>
          <p:nvPr/>
        </p:nvGrpSpPr>
        <p:grpSpPr>
          <a:xfrm>
            <a:off x="5143575" y="2235675"/>
            <a:ext cx="3276150" cy="709500"/>
            <a:chOff x="5143575" y="2235675"/>
            <a:chExt cx="3276150" cy="709500"/>
          </a:xfrm>
        </p:grpSpPr>
        <p:sp>
          <p:nvSpPr>
            <p:cNvPr id="737" name="Google Shape;737;p18"/>
            <p:cNvSpPr/>
            <p:nvPr/>
          </p:nvSpPr>
          <p:spPr>
            <a:xfrm>
              <a:off x="5143575" y="2235675"/>
              <a:ext cx="311100" cy="709500"/>
            </a:xfrm>
            <a:prstGeom prst="upDownArrow">
              <a:avLst>
                <a:gd fmla="val 58984" name="adj1"/>
                <a:gd fmla="val 58213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6131925" y="2235675"/>
              <a:ext cx="311100" cy="709500"/>
            </a:xfrm>
            <a:prstGeom prst="upDownArrow">
              <a:avLst>
                <a:gd fmla="val 58984" name="adj1"/>
                <a:gd fmla="val 58213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7120275" y="2235675"/>
              <a:ext cx="311100" cy="709500"/>
            </a:xfrm>
            <a:prstGeom prst="upDownArrow">
              <a:avLst>
                <a:gd fmla="val 58984" name="adj1"/>
                <a:gd fmla="val 58213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8108625" y="2235675"/>
              <a:ext cx="311100" cy="709500"/>
            </a:xfrm>
            <a:prstGeom prst="upDownArrow">
              <a:avLst>
                <a:gd fmla="val 58984" name="adj1"/>
                <a:gd fmla="val 58213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8"/>
          <p:cNvGrpSpPr/>
          <p:nvPr/>
        </p:nvGrpSpPr>
        <p:grpSpPr>
          <a:xfrm>
            <a:off x="5143575" y="3547924"/>
            <a:ext cx="3276150" cy="709500"/>
            <a:chOff x="5143575" y="2235675"/>
            <a:chExt cx="3276150" cy="709500"/>
          </a:xfrm>
        </p:grpSpPr>
        <p:sp>
          <p:nvSpPr>
            <p:cNvPr id="742" name="Google Shape;742;p18"/>
            <p:cNvSpPr/>
            <p:nvPr/>
          </p:nvSpPr>
          <p:spPr>
            <a:xfrm>
              <a:off x="5143575" y="2235675"/>
              <a:ext cx="311100" cy="709500"/>
            </a:xfrm>
            <a:prstGeom prst="upDownArrow">
              <a:avLst>
                <a:gd fmla="val 58984" name="adj1"/>
                <a:gd fmla="val 58213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6131925" y="2235675"/>
              <a:ext cx="311100" cy="709500"/>
            </a:xfrm>
            <a:prstGeom prst="upDownArrow">
              <a:avLst>
                <a:gd fmla="val 58984" name="adj1"/>
                <a:gd fmla="val 58213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8"/>
            <p:cNvSpPr/>
            <p:nvPr/>
          </p:nvSpPr>
          <p:spPr>
            <a:xfrm>
              <a:off x="7120275" y="2235675"/>
              <a:ext cx="311100" cy="709500"/>
            </a:xfrm>
            <a:prstGeom prst="upDownArrow">
              <a:avLst>
                <a:gd fmla="val 58984" name="adj1"/>
                <a:gd fmla="val 58213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8"/>
            <p:cNvSpPr/>
            <p:nvPr/>
          </p:nvSpPr>
          <p:spPr>
            <a:xfrm>
              <a:off x="8108625" y="2235675"/>
              <a:ext cx="311100" cy="709500"/>
            </a:xfrm>
            <a:prstGeom prst="upDownArrow">
              <a:avLst>
                <a:gd fmla="val 58984" name="adj1"/>
                <a:gd fmla="val 58213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9"/>
          <p:cNvSpPr txBox="1"/>
          <p:nvPr>
            <p:ph type="title"/>
          </p:nvPr>
        </p:nvSpPr>
        <p:spPr>
          <a:xfrm>
            <a:off x="1320025" y="2569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 </a:t>
            </a:r>
            <a:r>
              <a:rPr lang="en"/>
              <a:t>architecture</a:t>
            </a:r>
            <a:endParaRPr/>
          </a:p>
        </p:txBody>
      </p:sp>
      <p:sp>
        <p:nvSpPr>
          <p:cNvPr id="751" name="Google Shape;751;p19"/>
          <p:cNvSpPr/>
          <p:nvPr/>
        </p:nvSpPr>
        <p:spPr>
          <a:xfrm>
            <a:off x="4354100" y="610875"/>
            <a:ext cx="4434600" cy="4369200"/>
          </a:xfrm>
          <a:prstGeom prst="roundRect">
            <a:avLst>
              <a:gd fmla="val 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9"/>
          <p:cNvSpPr txBox="1"/>
          <p:nvPr/>
        </p:nvSpPr>
        <p:spPr>
          <a:xfrm>
            <a:off x="4784439" y="610865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EPU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53" name="Google Shape;753;p19"/>
          <p:cNvSpPr txBox="1"/>
          <p:nvPr>
            <p:ph idx="1" type="body"/>
          </p:nvPr>
        </p:nvSpPr>
        <p:spPr>
          <a:xfrm>
            <a:off x="-48025" y="2009825"/>
            <a:ext cx="40359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 3x3 unit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 PE, each with 9 MACs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Weight stationary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 1x1 unit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 PE with 9 MACs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Weight stationary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Max pooling unit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 PE with 1 comparator</a:t>
            </a:r>
            <a:endParaRPr/>
          </a:p>
        </p:txBody>
      </p:sp>
      <p:sp>
        <p:nvSpPr>
          <p:cNvPr id="754" name="Google Shape;75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5" name="Google Shape;755;p19"/>
          <p:cNvSpPr/>
          <p:nvPr/>
        </p:nvSpPr>
        <p:spPr>
          <a:xfrm>
            <a:off x="6045950" y="1950750"/>
            <a:ext cx="2583600" cy="824700"/>
          </a:xfrm>
          <a:prstGeom prst="roundRect">
            <a:avLst>
              <a:gd fmla="val 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p19"/>
          <p:cNvSpPr/>
          <p:nvPr/>
        </p:nvSpPr>
        <p:spPr>
          <a:xfrm>
            <a:off x="6807525" y="1174225"/>
            <a:ext cx="884400" cy="487200"/>
          </a:xfrm>
          <a:prstGeom prst="roundRect">
            <a:avLst>
              <a:gd fmla="val 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Max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Pooling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57" name="Google Shape;757;p19"/>
          <p:cNvGrpSpPr/>
          <p:nvPr/>
        </p:nvGrpSpPr>
        <p:grpSpPr>
          <a:xfrm rot="-5400000">
            <a:off x="2804175" y="2669750"/>
            <a:ext cx="3871050" cy="487200"/>
            <a:chOff x="4831450" y="3765325"/>
            <a:chExt cx="3871050" cy="487200"/>
          </a:xfrm>
        </p:grpSpPr>
        <p:sp>
          <p:nvSpPr>
            <p:cNvPr id="758" name="Google Shape;758;p19"/>
            <p:cNvSpPr/>
            <p:nvPr/>
          </p:nvSpPr>
          <p:spPr>
            <a:xfrm>
              <a:off x="4831450" y="3765325"/>
              <a:ext cx="884400" cy="487200"/>
            </a:xfrm>
            <a:prstGeom prst="roundRect">
              <a:avLst>
                <a:gd fmla="val 0" name="adj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Weight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5827000" y="3765325"/>
              <a:ext cx="884400" cy="487200"/>
            </a:xfrm>
            <a:prstGeom prst="roundRect">
              <a:avLst>
                <a:gd fmla="val 0" name="adj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Bias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6822550" y="3765325"/>
              <a:ext cx="884400" cy="487200"/>
            </a:xfrm>
            <a:prstGeom prst="roundRect">
              <a:avLst>
                <a:gd fmla="val 0" name="adj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Output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7818100" y="3765325"/>
              <a:ext cx="884400" cy="487200"/>
            </a:xfrm>
            <a:prstGeom prst="roundRect">
              <a:avLst>
                <a:gd fmla="val 0" name="adj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Input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62" name="Google Shape;762;p19"/>
          <p:cNvGrpSpPr/>
          <p:nvPr/>
        </p:nvGrpSpPr>
        <p:grpSpPr>
          <a:xfrm>
            <a:off x="5058250" y="1174225"/>
            <a:ext cx="884400" cy="3416825"/>
            <a:chOff x="4677250" y="1174225"/>
            <a:chExt cx="884400" cy="3416825"/>
          </a:xfrm>
        </p:grpSpPr>
        <p:sp>
          <p:nvSpPr>
            <p:cNvPr id="763" name="Google Shape;763;p19"/>
            <p:cNvSpPr/>
            <p:nvPr/>
          </p:nvSpPr>
          <p:spPr>
            <a:xfrm>
              <a:off x="4677250" y="1174225"/>
              <a:ext cx="884400" cy="393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16 bit </a:t>
              </a: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 flipH="1">
              <a:off x="4677250" y="2203800"/>
              <a:ext cx="884400" cy="393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16</a:t>
              </a:r>
              <a:r>
                <a:rPr lang="en"/>
                <a:t> bit </a:t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4677250" y="3200625"/>
              <a:ext cx="884400" cy="393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32</a:t>
              </a:r>
              <a:r>
                <a:rPr lang="en"/>
                <a:t> bit</a:t>
              </a:r>
              <a:endParaRPr/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4677250" y="4103850"/>
              <a:ext cx="884400" cy="487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18 </a:t>
              </a:r>
              <a:r>
                <a:rPr lang="en"/>
                <a:t>bit</a:t>
              </a:r>
              <a:endParaRPr/>
            </a:p>
          </p:txBody>
        </p:sp>
      </p:grpSp>
      <p:sp>
        <p:nvSpPr>
          <p:cNvPr id="767" name="Google Shape;767;p19"/>
          <p:cNvSpPr/>
          <p:nvPr/>
        </p:nvSpPr>
        <p:spPr>
          <a:xfrm>
            <a:off x="6278651" y="2162999"/>
            <a:ext cx="717600" cy="400200"/>
          </a:xfrm>
          <a:prstGeom prst="roundRect">
            <a:avLst>
              <a:gd fmla="val 0" name="adj"/>
            </a:avLst>
          </a:prstGeom>
          <a:solidFill>
            <a:srgbClr val="FFFFFF">
              <a:alpha val="51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68" name="Google Shape;768;p19"/>
          <p:cNvGrpSpPr/>
          <p:nvPr/>
        </p:nvGrpSpPr>
        <p:grpSpPr>
          <a:xfrm>
            <a:off x="6045950" y="3262050"/>
            <a:ext cx="2663225" cy="1365600"/>
            <a:chOff x="5805525" y="3286000"/>
            <a:chExt cx="2663225" cy="1365600"/>
          </a:xfrm>
        </p:grpSpPr>
        <p:grpSp>
          <p:nvGrpSpPr>
            <p:cNvPr id="769" name="Google Shape;769;p19"/>
            <p:cNvGrpSpPr/>
            <p:nvPr/>
          </p:nvGrpSpPr>
          <p:grpSpPr>
            <a:xfrm>
              <a:off x="5805525" y="3286000"/>
              <a:ext cx="2583600" cy="1365600"/>
              <a:chOff x="5853425" y="3501300"/>
              <a:chExt cx="2583600" cy="1365600"/>
            </a:xfrm>
          </p:grpSpPr>
          <p:sp>
            <p:nvSpPr>
              <p:cNvPr id="770" name="Google Shape;770;p19"/>
              <p:cNvSpPr/>
              <p:nvPr/>
            </p:nvSpPr>
            <p:spPr>
              <a:xfrm>
                <a:off x="5853425" y="3501300"/>
                <a:ext cx="2583600" cy="1365600"/>
              </a:xfrm>
              <a:prstGeom prst="roundRect">
                <a:avLst>
                  <a:gd fmla="val 0" name="adj"/>
                </a:avLst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71" name="Google Shape;771;p19"/>
              <p:cNvSpPr/>
              <p:nvPr/>
            </p:nvSpPr>
            <p:spPr>
              <a:xfrm>
                <a:off x="6036701" y="3702424"/>
                <a:ext cx="717600" cy="400200"/>
              </a:xfrm>
              <a:prstGeom prst="roundRect">
                <a:avLst>
                  <a:gd fmla="val 0" name="adj"/>
                </a:avLst>
              </a:prstGeom>
              <a:solidFill>
                <a:srgbClr val="FFFFFF">
                  <a:alpha val="51540"/>
                </a:srgbClr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Montserrat"/>
                    <a:ea typeface="Montserrat"/>
                    <a:cs typeface="Montserrat"/>
                    <a:sym typeface="Montserrat"/>
                  </a:rPr>
                  <a:t>PE0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72" name="Google Shape;772;p19"/>
              <p:cNvSpPr/>
              <p:nvPr/>
            </p:nvSpPr>
            <p:spPr>
              <a:xfrm>
                <a:off x="6036701" y="4285449"/>
                <a:ext cx="717600" cy="400200"/>
              </a:xfrm>
              <a:prstGeom prst="roundRect">
                <a:avLst>
                  <a:gd fmla="val 0" name="adj"/>
                </a:avLst>
              </a:prstGeom>
              <a:solidFill>
                <a:srgbClr val="FFFFFF">
                  <a:alpha val="51540"/>
                </a:srgbClr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Montserrat"/>
                    <a:ea typeface="Montserrat"/>
                    <a:cs typeface="Montserrat"/>
                    <a:sym typeface="Montserrat"/>
                  </a:rPr>
                  <a:t>PE1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73" name="Google Shape;773;p19"/>
              <p:cNvSpPr/>
              <p:nvPr/>
            </p:nvSpPr>
            <p:spPr>
              <a:xfrm>
                <a:off x="6978376" y="3702424"/>
                <a:ext cx="717600" cy="400200"/>
              </a:xfrm>
              <a:prstGeom prst="roundRect">
                <a:avLst>
                  <a:gd fmla="val 0" name="adj"/>
                </a:avLst>
              </a:prstGeom>
              <a:solidFill>
                <a:srgbClr val="FFFFFF">
                  <a:alpha val="51540"/>
                </a:srgbClr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Montserrat"/>
                    <a:ea typeface="Montserrat"/>
                    <a:cs typeface="Montserrat"/>
                    <a:sym typeface="Montserrat"/>
                  </a:rPr>
                  <a:t>PE2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6978376" y="4285449"/>
                <a:ext cx="717600" cy="400200"/>
              </a:xfrm>
              <a:prstGeom prst="roundRect">
                <a:avLst>
                  <a:gd fmla="val 0" name="adj"/>
                </a:avLst>
              </a:prstGeom>
              <a:solidFill>
                <a:srgbClr val="FFFFFF">
                  <a:alpha val="51540"/>
                </a:srgbClr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Montserrat"/>
                    <a:ea typeface="Montserrat"/>
                    <a:cs typeface="Montserrat"/>
                    <a:sym typeface="Montserrat"/>
                  </a:rPr>
                  <a:t>PE3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775" name="Google Shape;775;p19"/>
            <p:cNvSpPr txBox="1"/>
            <p:nvPr/>
          </p:nvSpPr>
          <p:spPr>
            <a:xfrm>
              <a:off x="7640450" y="4312900"/>
              <a:ext cx="82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ontserrat Light"/>
                  <a:ea typeface="Montserrat Light"/>
                  <a:cs typeface="Montserrat Light"/>
                  <a:sym typeface="Montserrat Light"/>
                </a:rPr>
                <a:t>Conv 3x3</a:t>
              </a:r>
              <a:endParaRPr sz="1000"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776" name="Google Shape;776;p19"/>
          <p:cNvSpPr txBox="1"/>
          <p:nvPr/>
        </p:nvSpPr>
        <p:spPr>
          <a:xfrm>
            <a:off x="7901373" y="2428776"/>
            <a:ext cx="82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Conv 1x1</a:t>
            </a:r>
            <a:endParaRPr sz="1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0"/>
          <p:cNvSpPr/>
          <p:nvPr/>
        </p:nvSpPr>
        <p:spPr>
          <a:xfrm>
            <a:off x="-125" y="3278000"/>
            <a:ext cx="9144000" cy="186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20"/>
          <p:cNvSpPr txBox="1"/>
          <p:nvPr>
            <p:ph idx="4294967295" type="title"/>
          </p:nvPr>
        </p:nvSpPr>
        <p:spPr>
          <a:xfrm>
            <a:off x="610302" y="1807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 </a:t>
            </a:r>
            <a:r>
              <a:rPr lang="en"/>
              <a:t>architecture</a:t>
            </a:r>
            <a:endParaRPr/>
          </a:p>
        </p:txBody>
      </p:sp>
      <p:sp>
        <p:nvSpPr>
          <p:cNvPr id="783" name="Google Shape;783;p20"/>
          <p:cNvSpPr txBox="1"/>
          <p:nvPr>
            <p:ph idx="4294967295" type="body"/>
          </p:nvPr>
        </p:nvSpPr>
        <p:spPr>
          <a:xfrm>
            <a:off x="31975" y="783075"/>
            <a:ext cx="3955500" cy="3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Font typeface="Montserrat"/>
              <a:buChar char="-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NIN for CIFAR-10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3x conv 3x3 layer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6x conv 1x1 layer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3x max pooling layer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No FC layer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Remove BN layer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FP NIN with BN layer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89.59% [1]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CLIP-Q </a:t>
            </a:r>
            <a:r>
              <a:rPr lang="en"/>
              <a:t>without </a:t>
            </a:r>
            <a:r>
              <a:rPr lang="en"/>
              <a:t>BN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~</a:t>
            </a:r>
            <a:r>
              <a:rPr lang="en"/>
              <a:t>82</a:t>
            </a:r>
            <a:r>
              <a:rPr lang="en"/>
              <a:t>%</a:t>
            </a:r>
            <a:endParaRPr/>
          </a:p>
        </p:txBody>
      </p:sp>
      <p:graphicFrame>
        <p:nvGraphicFramePr>
          <p:cNvPr id="784" name="Google Shape;784;p20"/>
          <p:cNvGraphicFramePr/>
          <p:nvPr/>
        </p:nvGraphicFramePr>
        <p:xfrm>
          <a:off x="4048025" y="44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{644205B6-9521-4380-A0C2-BF4C2FDA6260}</a:tableStyleId>
              </a:tblPr>
              <a:tblGrid>
                <a:gridCol w="971925"/>
                <a:gridCol w="971925"/>
                <a:gridCol w="971925"/>
                <a:gridCol w="971925"/>
                <a:gridCol w="971925"/>
              </a:tblGrid>
              <a:tr h="50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CNN for CIFAR-10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Imap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Kernel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Omap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Note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3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Conv </a:t>
                      </a: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32*32*3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3*3*3*96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32*32*96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3x3 conv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Conv </a:t>
                      </a: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32*32*96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1*1*96*160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32*32*160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1x1 conv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Conv </a:t>
                      </a:r>
                      <a:r>
                        <a:rPr b="1" lang="en" sz="1100"/>
                        <a:t>2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32*32*160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1*1*160*192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32*32*192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1x1 conv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Max Pool 0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32*32*192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2x2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16*16*192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2x2 Max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Conv </a:t>
                      </a:r>
                      <a:r>
                        <a:rPr b="1" lang="en" sz="1100"/>
                        <a:t>3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16*16*192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3*3*192*96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16*16*96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3x3 conv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Conv </a:t>
                      </a:r>
                      <a:r>
                        <a:rPr b="1" lang="en" sz="1100"/>
                        <a:t>4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16*16*96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1*1*96*192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16*16*192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1x1 conv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Conv </a:t>
                      </a:r>
                      <a:r>
                        <a:rPr b="1" lang="en" sz="1100"/>
                        <a:t>5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16*16*192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1*1*192*192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16*16*192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1x1 conv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Max Pool 1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16*16*192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2x2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8*8*192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2x2 Max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Conv </a:t>
                      </a:r>
                      <a:r>
                        <a:rPr b="1" lang="en" sz="1100"/>
                        <a:t>6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8*8*192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3*3*192*384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8*8*384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3x3 conv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Conv </a:t>
                      </a:r>
                      <a:r>
                        <a:rPr b="1" lang="en" sz="1100"/>
                        <a:t>7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8*8*384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1*1*384*192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8*8*192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1x1 conv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Conv </a:t>
                      </a: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8*8*192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1*1*192*10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8*8*10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1x1 conv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Max Pool 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8*8*10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8x8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1*1*10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8x8 Max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785" name="Google Shape;78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6" name="Google Shape;786;p20"/>
          <p:cNvSpPr txBox="1"/>
          <p:nvPr/>
        </p:nvSpPr>
        <p:spPr>
          <a:xfrm>
            <a:off x="207400" y="4402400"/>
            <a:ext cx="363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87" name="Google Shape;787;p20"/>
          <p:cNvSpPr txBox="1"/>
          <p:nvPr/>
        </p:nvSpPr>
        <p:spPr>
          <a:xfrm>
            <a:off x="96025" y="4239465"/>
            <a:ext cx="3891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[1] Lin, M., Chen, Q., &amp; Yan, S. (2013). Network in network. arXiv preprint arXiv:1312.4400.</a:t>
            </a:r>
            <a:endParaRPr sz="10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[2] F. Tung and G. Mori, "CLIP-Q: Deep Network Compression Learning by In-parallel Pruning-Quantization," 2018 CVPR</a:t>
            </a:r>
            <a:endParaRPr sz="1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21"/>
          <p:cNvSpPr/>
          <p:nvPr/>
        </p:nvSpPr>
        <p:spPr>
          <a:xfrm>
            <a:off x="0" y="3278050"/>
            <a:ext cx="9144000" cy="186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21"/>
          <p:cNvSpPr txBox="1"/>
          <p:nvPr>
            <p:ph idx="4294967295" type="title"/>
          </p:nvPr>
        </p:nvSpPr>
        <p:spPr>
          <a:xfrm>
            <a:off x="610302" y="1807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 architecture</a:t>
            </a:r>
            <a:endParaRPr/>
          </a:p>
        </p:txBody>
      </p:sp>
      <p:sp>
        <p:nvSpPr>
          <p:cNvPr id="794" name="Google Shape;794;p21"/>
          <p:cNvSpPr txBox="1"/>
          <p:nvPr>
            <p:ph idx="4294967295" type="body"/>
          </p:nvPr>
        </p:nvSpPr>
        <p:spPr>
          <a:xfrm>
            <a:off x="-56650" y="951425"/>
            <a:ext cx="3944400" cy="3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Font typeface="Montserrat"/>
              <a:buChar char="-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Custom arch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for mask dataset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One</a:t>
            </a:r>
            <a:r>
              <a:rPr lang="en"/>
              <a:t> conv 3x3 layer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One</a:t>
            </a:r>
            <a:r>
              <a:rPr lang="en"/>
              <a:t> conv 1x1 layer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One max pooling layer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With CLIP-Q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~</a:t>
            </a:r>
            <a:r>
              <a:rPr lang="en"/>
              <a:t>82%</a:t>
            </a:r>
            <a:endParaRPr/>
          </a:p>
        </p:txBody>
      </p:sp>
      <p:sp>
        <p:nvSpPr>
          <p:cNvPr id="795" name="Google Shape;79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96" name="Google Shape;796;p21"/>
          <p:cNvGraphicFramePr/>
          <p:nvPr/>
        </p:nvGraphicFramePr>
        <p:xfrm>
          <a:off x="4196350" y="114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{644205B6-9521-4380-A0C2-BF4C2FDA6260}</a:tableStyleId>
              </a:tblPr>
              <a:tblGrid>
                <a:gridCol w="955200"/>
                <a:gridCol w="955200"/>
                <a:gridCol w="955200"/>
                <a:gridCol w="955200"/>
                <a:gridCol w="955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MASK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Imap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Kernel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Omap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Note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Conv 0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32*32*3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3*3*3*60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32*32*60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3x3 conv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Conv 1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32*32*60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1*1*60*2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32*32*2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1x1 conv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Pool 0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32*32*2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32x32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1*1*2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32x32 Max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pSp>
        <p:nvGrpSpPr>
          <p:cNvPr id="797" name="Google Shape;797;p21"/>
          <p:cNvGrpSpPr/>
          <p:nvPr/>
        </p:nvGrpSpPr>
        <p:grpSpPr>
          <a:xfrm>
            <a:off x="4367944" y="2882050"/>
            <a:ext cx="4432806" cy="1691887"/>
            <a:chOff x="4196344" y="2324425"/>
            <a:chExt cx="4432806" cy="1691887"/>
          </a:xfrm>
        </p:grpSpPr>
        <p:pic>
          <p:nvPicPr>
            <p:cNvPr id="798" name="Google Shape;79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96350" y="2324525"/>
              <a:ext cx="628650" cy="87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9" name="Google Shape;799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25000" y="2324525"/>
              <a:ext cx="698301" cy="87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0" name="Google Shape;800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23300" y="2324525"/>
              <a:ext cx="590161" cy="87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1" name="Google Shape;801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06750" y="2324519"/>
              <a:ext cx="698300" cy="8551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2" name="Google Shape;802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757200" y="2324425"/>
              <a:ext cx="628650" cy="8844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3" name="Google Shape;803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388495" y="2324425"/>
              <a:ext cx="628650" cy="898071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804" name="Google Shape;804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019795" y="2328400"/>
              <a:ext cx="598602" cy="876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5" name="Google Shape;805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196344" y="3354575"/>
              <a:ext cx="628650" cy="6617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6" name="Google Shape;806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825000" y="3354569"/>
              <a:ext cx="698300" cy="565072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807" name="Google Shape;807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523293" y="3354575"/>
              <a:ext cx="598600" cy="527438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808" name="Google Shape;808;p21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6113450" y="3354575"/>
              <a:ext cx="698300" cy="619618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809" name="Google Shape;809;p2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6820200" y="3354575"/>
              <a:ext cx="590150" cy="5365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810" name="Google Shape;810;p21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7401893" y="3354568"/>
              <a:ext cx="598600" cy="522183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811" name="Google Shape;811;p21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000500" y="3354568"/>
              <a:ext cx="628650" cy="606514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2"/>
          <p:cNvSpPr txBox="1"/>
          <p:nvPr>
            <p:ph type="title"/>
          </p:nvPr>
        </p:nvSpPr>
        <p:spPr>
          <a:xfrm>
            <a:off x="272675" y="228800"/>
            <a:ext cx="8451300" cy="7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CLIP-Q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Deep Network </a:t>
            </a:r>
            <a:r>
              <a:rPr lang="en" sz="1400" u="sng"/>
              <a:t>C</a:t>
            </a:r>
            <a:r>
              <a:rPr lang="en" sz="1400"/>
              <a:t>ompression </a:t>
            </a:r>
            <a:r>
              <a:rPr lang="en" sz="1400" u="sng"/>
              <a:t>L</a:t>
            </a:r>
            <a:r>
              <a:rPr lang="en" sz="1400"/>
              <a:t>earning by </a:t>
            </a:r>
            <a:r>
              <a:rPr lang="en" sz="1400" u="sng"/>
              <a:t>I</a:t>
            </a:r>
            <a:r>
              <a:rPr lang="en" sz="1400"/>
              <a:t>n-parallel </a:t>
            </a:r>
            <a:r>
              <a:rPr lang="en" sz="1400" u="sng"/>
              <a:t>P</a:t>
            </a:r>
            <a:r>
              <a:rPr lang="en" sz="1400"/>
              <a:t>runing-</a:t>
            </a:r>
            <a:r>
              <a:rPr lang="en" sz="1400" u="sng"/>
              <a:t>Q</a:t>
            </a:r>
            <a:r>
              <a:rPr lang="en" sz="1400"/>
              <a:t>uantization</a:t>
            </a:r>
            <a:endParaRPr sz="1400"/>
          </a:p>
        </p:txBody>
      </p:sp>
      <p:sp>
        <p:nvSpPr>
          <p:cNvPr id="817" name="Google Shape;81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8" name="Google Shape;8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7250"/>
            <a:ext cx="9144000" cy="29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22"/>
          <p:cNvSpPr/>
          <p:nvPr/>
        </p:nvSpPr>
        <p:spPr>
          <a:xfrm>
            <a:off x="7260325" y="271650"/>
            <a:ext cx="1871400" cy="765600"/>
          </a:xfrm>
          <a:prstGeom prst="wedgeEllipseCallout">
            <a:avLst>
              <a:gd fmla="val -28694" name="adj1"/>
              <a:gd fmla="val 77074" name="adj2"/>
            </a:avLst>
          </a:prstGeom>
          <a:solidFill>
            <a:srgbClr val="FFC8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8-bit Quantization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