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  <dgm:t>
        <a:bodyPr/>
        <a:lstStyle/>
        <a:p>
          <a:endParaRPr lang="ru-RU"/>
        </a:p>
      </dgm:t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  <dgm:t>
        <a:bodyPr/>
        <a:lstStyle/>
        <a:p>
          <a:endParaRPr lang="ru-RU"/>
        </a:p>
      </dgm:t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  <dgm:t>
        <a:bodyPr/>
        <a:lstStyle/>
        <a:p>
          <a:endParaRPr lang="ru-RU"/>
        </a:p>
      </dgm:t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  <dgm:t>
        <a:bodyPr/>
        <a:lstStyle/>
        <a:p>
          <a:endParaRPr lang="ru-RU"/>
        </a:p>
      </dgm:t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  <dgm:t>
        <a:bodyPr/>
        <a:lstStyle/>
        <a:p>
          <a:endParaRPr lang="ru-RU"/>
        </a:p>
      </dgm:t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  <dgm:t>
        <a:bodyPr/>
        <a:lstStyle/>
        <a:p>
          <a:endParaRPr lang="ru-RU"/>
        </a:p>
      </dgm:t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4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  <dgm:t>
        <a:bodyPr/>
        <a:lstStyle/>
        <a:p>
          <a:endParaRPr lang="ru-RU"/>
        </a:p>
      </dgm:t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  <dgm:t>
        <a:bodyPr/>
        <a:lstStyle/>
        <a:p>
          <a:endParaRPr lang="ru-RU"/>
        </a:p>
      </dgm:t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fir_DecInt_tb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cic_DecInt_tb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</a:t>
          </a:r>
          <a:r>
            <a:rPr lang="en-US" dirty="0" smtClean="0"/>
            <a:t>(</a:t>
          </a:r>
          <a:r>
            <a:rPr lang="de-DE" dirty="0" err="1" smtClean="0"/>
            <a:t>hilbert_tb</a:t>
          </a:r>
          <a:r>
            <a:rPr lang="en-US" dirty="0" smtClean="0"/>
            <a:t>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IQ demodulation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1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1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fir_DecInt_tb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cic_DecInt_tb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7661D-32F8-4EBE-9FC5-7D1E3E4FEF8D}">
      <dsp:nvSpPr>
        <dsp:cNvPr id="0" name=""/>
        <dsp:cNvSpPr/>
      </dsp:nvSpPr>
      <dsp:spPr>
        <a:xfrm>
          <a:off x="1856754" y="491873"/>
          <a:ext cx="91440" cy="206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RTL Testbench </a:t>
          </a:r>
          <a:r>
            <a:rPr lang="en-US" sz="1300" kern="1200" dirty="0" smtClean="0"/>
            <a:t>(</a:t>
          </a:r>
          <a:r>
            <a:rPr lang="de-DE" sz="1300" kern="1200" dirty="0" err="1" smtClean="0"/>
            <a:t>hilbert_tb</a:t>
          </a:r>
          <a:r>
            <a:rPr lang="en-US" sz="1300" kern="1200" dirty="0" smtClean="0"/>
            <a:t>.v</a:t>
          </a:r>
          <a:r>
            <a:rPr lang="en-US" sz="1300" kern="1200" dirty="0" smtClean="0"/>
            <a:t>)</a:t>
          </a:r>
          <a:endParaRPr lang="ru-RU" sz="13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1410715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IQ demodulation</a:t>
          </a:r>
          <a:endParaRPr lang="ru-RU" sz="1300" kern="1200" dirty="0"/>
        </a:p>
      </dsp:txBody>
      <dsp:txXfrm>
        <a:off x="1410715" y="698412"/>
        <a:ext cx="983517" cy="4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6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jp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2.png"/><Relationship Id="rId9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9903" y="2019631"/>
            <a:ext cx="9144000" cy="12995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Xilinx IP cores for Digital Signal Processing: modelling and RTL simulation</a:t>
            </a:r>
            <a:endParaRPr lang="ru-RU" sz="4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228760" y="9668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9436222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 structure:</a:t>
            </a:r>
          </a:p>
          <a:p>
            <a:pPr marL="342900" indent="-342900">
              <a:buAutoNum type="arabicPeriod"/>
            </a:pPr>
            <a:r>
              <a:rPr lang="en-US" smtClean="0"/>
              <a:t>Applications </a:t>
            </a:r>
            <a:r>
              <a:rPr lang="en-US" dirty="0" smtClean="0"/>
              <a:t>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Low, Pass, High band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1668088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687" y="3294338"/>
            <a:ext cx="63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Anti Aliasing Filtering in Decimator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" y="1206569"/>
            <a:ext cx="4463332" cy="2582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77" y="3680940"/>
            <a:ext cx="489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rate conversion by a rational factor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a) Combination </a:t>
            </a:r>
            <a:r>
              <a:rPr lang="en-US" sz="1400" dirty="0"/>
              <a:t>of interpolation and </a:t>
            </a:r>
            <a:r>
              <a:rPr lang="en-US" sz="1400" dirty="0" smtClean="0"/>
              <a:t>decimation </a:t>
            </a:r>
          </a:p>
          <a:p>
            <a:pPr algn="ctr"/>
            <a:r>
              <a:rPr lang="en-US" sz="1400" dirty="0" smtClean="0"/>
              <a:t>b) Sample rate converter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231617" y="1316697"/>
            <a:ext cx="6864646" cy="2040203"/>
            <a:chOff x="5231617" y="1316697"/>
            <a:chExt cx="6864646" cy="204020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617" y="1316697"/>
              <a:ext cx="3396335" cy="204020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52" y="1316698"/>
              <a:ext cx="3468311" cy="204020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50227" y="6023470"/>
            <a:ext cx="40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Decimator and Interpolator with loading coefficients via COE files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92" y="3594867"/>
            <a:ext cx="5008659" cy="2611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70192" y="6131192"/>
            <a:ext cx="528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a) Low rate signal                b) Up sampling               c) Interpolation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9287821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0227" y="6023470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CIC Decimator and Interpolator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3" y="1343018"/>
            <a:ext cx="4805091" cy="20891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2462" y="3418105"/>
            <a:ext cx="4937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CIC filter applications: (a) for decimation; (b) for interpolation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7" y="1535269"/>
            <a:ext cx="6074598" cy="20367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31564" y="3387327"/>
            <a:ext cx="4443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CIC filter </a:t>
            </a:r>
            <a:r>
              <a:rPr lang="en-US" sz="1400" dirty="0" smtClean="0">
                <a:solidFill>
                  <a:srgbClr val="000000"/>
                </a:solidFill>
              </a:rPr>
              <a:t>structure: </a:t>
            </a:r>
            <a:r>
              <a:rPr lang="en-US" sz="1400" dirty="0">
                <a:solidFill>
                  <a:srgbClr val="000000"/>
                </a:solidFill>
              </a:rPr>
              <a:t>(a) for decimation; (b) for interpolation</a:t>
            </a:r>
            <a:endParaRPr lang="ru-RU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42" y="4194725"/>
            <a:ext cx="5703858" cy="22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Hilbert Transform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6" y="1378748"/>
            <a:ext cx="4212203" cy="27063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86" y="4484535"/>
            <a:ext cx="4516830" cy="1942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6" y="1378748"/>
            <a:ext cx="3335488" cy="26130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150843466"/>
              </p:ext>
            </p:extLst>
          </p:nvPr>
        </p:nvGraphicFramePr>
        <p:xfrm>
          <a:off x="6746516" y="4860510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8183" y="6272883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IQ demodulation by using Hilbert Transform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86" y="4085088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Representation of an analytical signal 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5186" y="4114861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Hilbert Transform impulse response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46516" y="6272882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</a:t>
            </a:r>
            <a:r>
              <a:rPr lang="en-US" sz="1400" dirty="0" smtClean="0"/>
              <a:t>Hilbert Transform with FIR Compiler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FFT</a:t>
            </a:r>
            <a:r>
              <a:rPr lang="ru-RU" dirty="0" smtClean="0"/>
              <a:t> </a:t>
            </a:r>
            <a:r>
              <a:rPr lang="en-US" dirty="0" smtClean="0"/>
              <a:t>and IFFT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359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Pass, High band filters</vt:lpstr>
      <vt:lpstr>Xilinx IP FIR compiler (7.2), decimation / interpolation</vt:lpstr>
      <vt:lpstr>Xilinx IP CIC compiler (4.0), decimation / interpolation</vt:lpstr>
      <vt:lpstr>Xilinx IP FIR compiler (7.2): Hilbert Transform</vt:lpstr>
      <vt:lpstr>FFT IP core: FFT and IFFT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42</cp:revision>
  <dcterms:created xsi:type="dcterms:W3CDTF">2022-03-06T19:26:40Z</dcterms:created>
  <dcterms:modified xsi:type="dcterms:W3CDTF">2022-04-15T12:24:05Z</dcterms:modified>
</cp:coreProperties>
</file>