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476" r:id="rId2"/>
    <p:sldId id="479" r:id="rId3"/>
    <p:sldId id="57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477" r:id="rId12"/>
    <p:sldId id="579" r:id="rId13"/>
    <p:sldId id="580" r:id="rId14"/>
    <p:sldId id="582" r:id="rId15"/>
    <p:sldId id="583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85" r:id="rId27"/>
    <p:sldId id="598" r:id="rId28"/>
    <p:sldId id="584" r:id="rId29"/>
    <p:sldId id="586" r:id="rId30"/>
    <p:sldId id="599" r:id="rId3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3">
          <p15:clr>
            <a:srgbClr val="A4A3A4"/>
          </p15:clr>
        </p15:guide>
        <p15:guide id="2" pos="2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6FF"/>
    <a:srgbClr val="FFE38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8" autoAdjust="0"/>
    <p:restoredTop sz="94637" autoAdjust="0"/>
  </p:normalViewPr>
  <p:slideViewPr>
    <p:cSldViewPr showGuides="1">
      <p:cViewPr varScale="1">
        <p:scale>
          <a:sx n="85" d="100"/>
          <a:sy n="85" d="100"/>
        </p:scale>
        <p:origin x="72" y="168"/>
      </p:cViewPr>
      <p:guideLst>
        <p:guide orient="horz" pos="1763"/>
        <p:guide pos="2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6F2DCA2-C174-45C6-BAF5-05A2FBD3F6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99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76B44C-64D3-4BEB-AFCB-151125781E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6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400690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5040645" cy="468059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67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5040645" cy="5400690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59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9"/>
            <a:ext cx="6300806" cy="6120782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693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913"/>
            <a:ext cx="4140529" cy="648050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751388" y="188913"/>
            <a:ext cx="4141787" cy="6480175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951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1104" cy="1080138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913"/>
            <a:ext cx="8641104" cy="89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32" r:id="rId3"/>
    <p:sldLayoutId id="2147483733" r:id="rId4"/>
    <p:sldLayoutId id="2147483730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None/>
        <a:tabLst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895600"/>
            <a:ext cx="7921625" cy="1066800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Check Prime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997824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26712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032125"/>
            <a:ext cx="7921625" cy="792163"/>
          </a:xfrm>
        </p:spPr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Number of Primes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</a:t>
            </a:r>
            <a:r>
              <a:rPr lang="en-US" altLang="zh-TW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number: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0;</a:t>
            </a:r>
          </a:p>
          <a:p>
            <a:r>
              <a:rPr lang="en-US" altLang="zh-TW" dirty="0">
                <a:solidFill>
                  <a:schemeClr val="bg1"/>
                </a:solidFill>
                <a:latin typeface="+mn-ea"/>
              </a:rPr>
              <a:t>   for( int i = 2; i &lt;= number; i++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n-ea"/>
              </a:rPr>
              <a:t>      if( </a:t>
            </a:r>
            <a:r>
              <a:rPr lang="en-US" altLang="zh-TW" dirty="0" err="1">
                <a:solidFill>
                  <a:schemeClr val="bg1"/>
                </a:solidFill>
                <a:latin typeface="+mn-ea"/>
              </a:rPr>
              <a:t>isPrime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( i ) )</a:t>
            </a:r>
          </a:p>
          <a:p>
            <a:r>
              <a:rPr lang="en-US" altLang="zh-TW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chemeClr val="bg1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err="1">
                <a:latin typeface="+mn-ea"/>
              </a:rPr>
              <a:t>numPrimes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2; j &lt; </a:t>
            </a:r>
            <a:r>
              <a:rPr lang="nb-NO" altLang="zh-TW" dirty="0">
                <a:latin typeface="+mn-ea"/>
              </a:rPr>
              <a:t>i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j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5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number: "</a:t>
            </a:r>
            <a:r>
              <a:rPr lang="en-US" altLang="zh-TW" dirty="0">
                <a:solidFill>
                  <a:srgbClr val="000000"/>
                </a:solidFill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2; 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i )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err="1">
                <a:latin typeface="+mn-ea"/>
              </a:rPr>
              <a:t>numPrimes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2; j &lt; </a:t>
            </a:r>
            <a:r>
              <a:rPr lang="nb-NO" altLang="zh-TW" dirty="0">
                <a:latin typeface="+mn-ea"/>
              </a:rPr>
              <a:t>i;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j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Ins="0"/>
          <a:lstStyle/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>
                <a:latin typeface="+mn-ea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number: "</a:t>
            </a:r>
            <a:r>
              <a:rPr lang="en-US" altLang="zh-TW" sz="1500" dirty="0">
                <a:solidFill>
                  <a:srgbClr val="000000"/>
                </a:solidFill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latin typeface="+mn-ea"/>
              </a:rPr>
              <a:t>cin &gt;&gt;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number;</a:t>
            </a: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= 0;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i = 2; i &lt;= number; i++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i )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err="1">
                <a:latin typeface="+mn-ea"/>
              </a:rPr>
              <a:t>numPrimes</a:t>
            </a:r>
            <a:r>
              <a:rPr lang="en-US" altLang="zh-TW" sz="1500" dirty="0">
                <a:latin typeface="+mn-ea"/>
              </a:rPr>
              <a:t>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squareRoot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+mn-ea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sqrt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+mn-ea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double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j = 2; j &lt;=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squareRoot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j++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% j ) == 0 )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29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788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81844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34699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2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788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924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34699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52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0280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924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34699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2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0280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924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55688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8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0280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6924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7853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03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cout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cin</a:t>
            </a:r>
            <a:r>
              <a:rPr lang="en-US" altLang="zh-TW" sz="1600" dirty="0" smtClean="0">
                <a:ea typeface="新細明體" pitchFamily="18" charset="-120"/>
              </a:rPr>
              <a:t> &gt;&gt;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   if</a:t>
            </a:r>
            <a:r>
              <a:rPr lang="en-US" altLang="zh-TW" sz="1600" dirty="0" smtClean="0">
                <a:ea typeface="新細明體" pitchFamily="18" charset="-120"/>
              </a:rPr>
              <a:t>( !</a:t>
            </a:r>
            <a:r>
              <a:rPr lang="en-US" altLang="zh-TW" sz="1600" dirty="0" err="1" smtClean="0">
                <a:ea typeface="新細明體" pitchFamily="18" charset="-120"/>
              </a:rPr>
              <a:t>isPrime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bool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isPrime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  for( </a:t>
            </a:r>
            <a:r>
              <a:rPr lang="en-US" altLang="zh-TW" sz="1600" dirty="0" err="1" smtClean="0">
                <a:solidFill>
                  <a:schemeClr val="bg1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j = 2; j &lt; </a:t>
            </a:r>
            <a:r>
              <a:rPr lang="en-US" altLang="zh-TW" sz="1600" dirty="0" err="1" smtClean="0">
                <a:solidFill>
                  <a:schemeClr val="bg1"/>
                </a:solidFill>
                <a:ea typeface="新細明體" pitchFamily="18" charset="-120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; j++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     if( ( </a:t>
            </a:r>
            <a:r>
              <a:rPr lang="en-US" altLang="zh-TW" sz="1600" dirty="0" err="1" smtClean="0">
                <a:solidFill>
                  <a:schemeClr val="bg1"/>
                </a:solidFill>
                <a:ea typeface="新細明體" pitchFamily="18" charset="-120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% j ) == 0 )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        return false;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新細明體" pitchFamily="18" charset="-120"/>
              </a:rPr>
              <a:t>   return true;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0280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6980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7853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7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66344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6980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7853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92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66344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6980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44239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6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66344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6980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184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8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66344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6139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184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80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primes[ 100000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</a:t>
            </a:r>
            <a:r>
              <a:rPr lang="nb-NO" altLang="zh-TW" dirty="0">
                <a:solidFill>
                  <a:schemeClr val="bg1"/>
                </a:solidFill>
                <a:latin typeface="+mn-ea"/>
              </a:rPr>
              <a:t>numPrimes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chemeClr val="bg1"/>
                </a:solidFill>
                <a:latin typeface="+mn-ea"/>
              </a:rPr>
              <a:t>[ j ]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358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61393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4184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primes[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100000 ];</a:t>
            </a:r>
            <a:endParaRPr lang="en-US" altLang="zh-TW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dirty="0"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i,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err="1">
                <a:latin typeface="+mn-ea"/>
              </a:rPr>
              <a:t>numPrimes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&lt;&lt;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en-US" altLang="zh-TW" sz="1400" dirty="0">
              <a:solidFill>
                <a:srgbClr val="000000"/>
              </a:solidFill>
              <a:latin typeface="+mn-ea"/>
            </a:endParaRPr>
          </a:p>
          <a:p>
            <a:endParaRPr lang="zh-TW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primes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i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fr-FR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latin typeface="+mn-ea"/>
              </a:rPr>
              <a:t>numPrimes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nb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dirty="0">
                <a:solidFill>
                  <a:srgbClr val="000000"/>
                </a:solidFill>
                <a:latin typeface="+mn-ea"/>
              </a:rPr>
              <a:t> j = 1; j &lt;= numPrimes; j++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>
                <a:latin typeface="+mn-ea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%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primes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j ] ) == 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623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580712"/>
          </a:xfrm>
        </p:spPr>
        <p:txBody>
          <a:bodyPr rIns="0"/>
          <a:lstStyle/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primes[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10000000 ];</a:t>
            </a:r>
            <a:endParaRPr lang="en-US" altLang="zh-TW" sz="15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sz="1500" dirty="0">
                <a:latin typeface="+mn-ea"/>
              </a:rPr>
              <a:t>&gt;&gt;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sz="15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i ) )</a:t>
            </a:r>
          </a:p>
          <a:p>
            <a:r>
              <a:rPr lang="zh-TW" altLang="en-US" sz="15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err="1">
                <a:latin typeface="+mn-ea"/>
              </a:rPr>
              <a:t>numPrimes</a:t>
            </a:r>
            <a:r>
              <a:rPr lang="en-US" altLang="zh-TW" sz="1500" dirty="0">
                <a:latin typeface="+mn-ea"/>
              </a:rPr>
              <a:t>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sz="1500" dirty="0">
                <a:latin typeface="+mn-ea"/>
              </a:rPr>
              <a:t>primes</a:t>
            </a:r>
            <a:r>
              <a:rPr lang="fr-FR" altLang="zh-TW" sz="1500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sz="1500" dirty="0" smtClean="0">
                <a:latin typeface="+mn-ea"/>
              </a:rPr>
              <a:t>i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</a:rPr>
              <a:t>squareRoot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=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</a:rPr>
              <a:t>sqrt</a:t>
            </a:r>
            <a:r>
              <a:rPr lang="en-US" altLang="zh-TW" sz="1500" dirty="0">
                <a:solidFill>
                  <a:srgbClr val="000000"/>
                </a:solidFill>
              </a:rPr>
              <a:t>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double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/>
              <a:t>i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 j = 1; </a:t>
            </a:r>
            <a:r>
              <a:rPr lang="nb-NO" altLang="zh-TW" sz="1500" dirty="0">
                <a:solidFill>
                  <a:schemeClr val="bg1"/>
                </a:solidFill>
                <a:latin typeface="+mn-ea"/>
              </a:rPr>
              <a:t>primes[ j ] &lt;= squareRoot</a:t>
            </a:r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; j++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sz="1500" dirty="0">
                <a:latin typeface="+mn-ea"/>
              </a:rPr>
              <a:t>i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%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[ j ] ) == 0 )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sz="1500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2948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5826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37307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18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580712"/>
          </a:xfrm>
        </p:spPr>
        <p:txBody>
          <a:bodyPr rIns="0"/>
          <a:lstStyle/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primes[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10000000 ];</a:t>
            </a:r>
            <a:endParaRPr lang="en-US" altLang="zh-TW" sz="150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main()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cin </a:t>
            </a:r>
            <a:r>
              <a:rPr lang="en-US" altLang="zh-TW" sz="1500" dirty="0">
                <a:latin typeface="+mn-ea"/>
              </a:rPr>
              <a:t>&gt;&gt;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number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sz="15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primes[ 1 ] = 2;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1;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i =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3;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i &lt;= number; i++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( 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i ) )</a:t>
            </a:r>
          </a:p>
          <a:p>
            <a:r>
              <a:rPr lang="zh-TW" altLang="en-US" sz="15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primes[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] = i;</a:t>
            </a:r>
          </a:p>
          <a:p>
            <a:r>
              <a:rPr lang="zh-TW" altLang="en-US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err="1">
                <a:latin typeface="+mn-ea"/>
              </a:rPr>
              <a:t>numPrimes</a:t>
            </a:r>
            <a:r>
              <a:rPr lang="en-US" altLang="zh-TW" sz="1500" dirty="0">
                <a:latin typeface="+mn-ea"/>
              </a:rPr>
              <a:t>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( </a:t>
            </a:r>
            <a:r>
              <a:rPr lang="fr-FR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sz="1500" dirty="0">
                <a:latin typeface="+mn-ea"/>
              </a:rPr>
              <a:t>primes</a:t>
            </a:r>
            <a:r>
              <a:rPr lang="fr-FR" altLang="zh-TW" sz="1500" dirty="0">
                <a:solidFill>
                  <a:srgbClr val="000000"/>
                </a:solidFill>
                <a:latin typeface="+mn-ea"/>
              </a:rPr>
              <a:t>[], </a:t>
            </a:r>
            <a:r>
              <a:rPr lang="fr-FR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fr-FR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sz="1500" dirty="0" smtClean="0">
                <a:latin typeface="+mn-ea"/>
              </a:rPr>
              <a:t>i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</a:rPr>
              <a:t>squareRoot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=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</a:rPr>
              <a:t>sqrt</a:t>
            </a:r>
            <a:r>
              <a:rPr lang="en-US" altLang="zh-TW" sz="1500" dirty="0">
                <a:solidFill>
                  <a:srgbClr val="000000"/>
                </a:solidFill>
              </a:rPr>
              <a:t>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FF"/>
                </a:solidFill>
              </a:rPr>
              <a:t>double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/>
              <a:t>i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sz="1500" dirty="0">
                <a:solidFill>
                  <a:srgbClr val="000000"/>
                </a:solidFill>
              </a:rPr>
              <a:t>);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b-NO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nb-NO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b-NO" altLang="zh-TW" sz="1500" dirty="0">
                <a:solidFill>
                  <a:srgbClr val="000000"/>
                </a:solidFill>
                <a:latin typeface="+mn-ea"/>
              </a:rPr>
              <a:t> j = 1; primes[ j ] &lt;= squareRoot; j++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sz="1500" dirty="0">
                <a:latin typeface="+mn-ea"/>
              </a:rPr>
              <a:t>i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%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[ j ] ) == 0 )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sz="1500" dirty="0">
              <a:latin typeface="+mn-ea"/>
            </a:endParaRP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29487"/>
              </p:ext>
            </p:extLst>
          </p:nvPr>
        </p:nvGraphicFramePr>
        <p:xfrm>
          <a:off x="5292092" y="2888931"/>
          <a:ext cx="34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5826"/>
              </p:ext>
            </p:extLst>
          </p:nvPr>
        </p:nvGraphicFramePr>
        <p:xfrm>
          <a:off x="5652138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40538402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478534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numPrimes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37307"/>
              </p:ext>
            </p:extLst>
          </p:nvPr>
        </p:nvGraphicFramePr>
        <p:xfrm>
          <a:off x="7632391" y="396906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cout</a:t>
            </a:r>
            <a:r>
              <a:rPr lang="en-US" altLang="zh-TW" sz="1600" dirty="0" smtClean="0">
                <a:ea typeface="新細明體" pitchFamily="18" charset="-120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ea typeface="新細明體" pitchFamily="18" charset="-120"/>
              </a:rPr>
              <a:t>cin</a:t>
            </a:r>
            <a:r>
              <a:rPr lang="en-US" altLang="zh-TW" sz="1600" dirty="0" smtClean="0">
                <a:ea typeface="新細明體" pitchFamily="18" charset="-120"/>
              </a:rPr>
              <a:t> &gt;&gt;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</a:t>
            </a: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   if</a:t>
            </a:r>
            <a:r>
              <a:rPr lang="en-US" altLang="zh-TW" sz="1600" dirty="0" smtClean="0">
                <a:ea typeface="新細明體" pitchFamily="18" charset="-120"/>
              </a:rPr>
              <a:t>( !</a:t>
            </a:r>
            <a:r>
              <a:rPr lang="en-US" altLang="zh-TW" sz="1600" dirty="0" err="1" smtClean="0">
                <a:ea typeface="新細明體" pitchFamily="18" charset="-120"/>
              </a:rPr>
              <a:t>isPrime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bool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isPrime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for</a:t>
            </a:r>
            <a:r>
              <a:rPr lang="en-US" altLang="zh-TW" sz="1600" dirty="0" smtClean="0">
                <a:ea typeface="新細明體" pitchFamily="18" charset="-120"/>
              </a:rPr>
              <a:t>( </a:t>
            </a:r>
            <a:r>
              <a:rPr lang="en-US" altLang="zh-TW" sz="1600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ea typeface="新細明體" pitchFamily="18" charset="-120"/>
              </a:rPr>
              <a:t> j = 2; j &lt;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; j++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if</a:t>
            </a:r>
            <a:r>
              <a:rPr lang="en-US" altLang="zh-TW" sz="1600" dirty="0" smtClean="0">
                <a:ea typeface="新細明體" pitchFamily="18" charset="-120"/>
              </a:rPr>
              <a:t>( ( </a:t>
            </a:r>
            <a:r>
              <a:rPr lang="en-US" altLang="zh-TW" sz="1600" dirty="0" err="1" smtClean="0">
                <a:ea typeface="新細明體" pitchFamily="18" charset="-120"/>
              </a:rPr>
              <a:t>i</a:t>
            </a:r>
            <a:r>
              <a:rPr lang="en-US" altLang="zh-TW" sz="1600" dirty="0" smtClean="0">
                <a:ea typeface="新細明體" pitchFamily="18" charset="-120"/>
              </a:rPr>
              <a:t> % j ) == 0 )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   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return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false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endParaRPr lang="en-US" altLang="zh-TW" sz="1600" dirty="0" smtClean="0"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   </a:t>
            </a:r>
            <a:r>
              <a:rPr lang="en-US" altLang="zh-TW" sz="1600" dirty="0" smtClean="0">
                <a:solidFill>
                  <a:schemeClr val="hlink"/>
                </a:solidFill>
                <a:ea typeface="新細明體" pitchFamily="18" charset="-120"/>
              </a:rPr>
              <a:t>return true</a:t>
            </a:r>
            <a:r>
              <a:rPr lang="en-US" altLang="zh-TW" sz="1600" dirty="0" smtClean="0"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940758"/>
          </a:xfrm>
        </p:spPr>
        <p:txBody>
          <a:bodyPr rIns="0"/>
          <a:lstStyle/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 smtClean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number;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>
                <a:latin typeface="+mn-ea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number: "</a:t>
            </a:r>
            <a:r>
              <a:rPr lang="en-US" altLang="zh-TW" sz="1500" dirty="0">
                <a:solidFill>
                  <a:srgbClr val="000000"/>
                </a:solidFill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latin typeface="+mn-ea"/>
              </a:rPr>
              <a:t>cin &gt;&gt;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number;</a:t>
            </a: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= 0;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i = 2; i &lt;= number; i++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i )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numPrimes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++;</a:t>
            </a: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err="1">
                <a:latin typeface="+mn-ea"/>
              </a:rPr>
              <a:t>numPrimes</a:t>
            </a:r>
            <a:r>
              <a:rPr lang="en-US" altLang="zh-TW" sz="1500" dirty="0">
                <a:latin typeface="+mn-ea"/>
              </a:rPr>
              <a:t> </a:t>
            </a:r>
            <a:r>
              <a:rPr lang="en-US" altLang="zh-TW" sz="1500" dirty="0" smtClean="0">
                <a:latin typeface="+mn-ea"/>
              </a:rPr>
              <a:t>&lt;&lt; 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endl;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endParaRPr lang="en-US" altLang="zh-TW" sz="1500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TW" sz="1500" dirty="0">
              <a:solidFill>
                <a:srgbClr val="000000"/>
              </a:solidFill>
              <a:latin typeface="+mn-ea"/>
            </a:endParaRPr>
          </a:p>
          <a:p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isPrime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squareRoot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+mn-ea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sqrt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+mn-ea"/>
              </a:rPr>
              <a:t>static_cast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double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j = 2; j &lt;=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squareRoot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 </a:t>
            </a:r>
            <a:r>
              <a:rPr lang="en-US" altLang="zh-TW" sz="1500" dirty="0" err="1">
                <a:solidFill>
                  <a:srgbClr val="000000"/>
                </a:solidFill>
                <a:latin typeface="+mn-ea"/>
              </a:rPr>
              <a:t>j++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sz="1500" dirty="0">
                <a:latin typeface="+mn-ea"/>
              </a:rPr>
              <a:t>i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% j ) == 0 )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false</a:t>
            </a:r>
            <a:r>
              <a:rPr lang="en-US" altLang="zh-TW" sz="1500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sz="15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+mn-ea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8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88874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553117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94690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05769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31492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3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92997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7766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087072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246839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5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"Enter a positive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"not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"a prime number\n\n"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isPrime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j = 2; j 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% j ) == 0 )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 true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3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823603"/>
              </p:ext>
            </p:extLst>
          </p:nvPr>
        </p:nvGraphicFramePr>
        <p:xfrm>
          <a:off x="6372230" y="3609023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0012FF27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38294"/>
              </p:ext>
            </p:extLst>
          </p:nvPr>
        </p:nvGraphicFramePr>
        <p:xfrm>
          <a:off x="6372230" y="368609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5">
      <a:majorFont>
        <a:latin typeface="Times New Roman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5647</TotalTime>
  <Words>3579</Words>
  <Application>Microsoft Office PowerPoint</Application>
  <PresentationFormat>如螢幕大小 (4:3)</PresentationFormat>
  <Paragraphs>944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Check Prime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Number of Primes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1449</cp:revision>
  <dcterms:created xsi:type="dcterms:W3CDTF">2000-06-12T17:02:08Z</dcterms:created>
  <dcterms:modified xsi:type="dcterms:W3CDTF">2020-12-15T04:14:51Z</dcterms:modified>
</cp:coreProperties>
</file>