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1"/>
  </p:notesMasterIdLst>
  <p:handoutMasterIdLst>
    <p:handoutMasterId r:id="rId152"/>
  </p:handoutMasterIdLst>
  <p:sldIdLst>
    <p:sldId id="761" r:id="rId2"/>
    <p:sldId id="798" r:id="rId3"/>
    <p:sldId id="767" r:id="rId4"/>
    <p:sldId id="781" r:id="rId5"/>
    <p:sldId id="809" r:id="rId6"/>
    <p:sldId id="811" r:id="rId7"/>
    <p:sldId id="810" r:id="rId8"/>
    <p:sldId id="762" r:id="rId9"/>
    <p:sldId id="775" r:id="rId10"/>
    <p:sldId id="777" r:id="rId11"/>
    <p:sldId id="768" r:id="rId12"/>
    <p:sldId id="778" r:id="rId13"/>
    <p:sldId id="769" r:id="rId14"/>
    <p:sldId id="771" r:id="rId15"/>
    <p:sldId id="772" r:id="rId16"/>
    <p:sldId id="773" r:id="rId17"/>
    <p:sldId id="774" r:id="rId18"/>
    <p:sldId id="807" r:id="rId19"/>
    <p:sldId id="813" r:id="rId20"/>
    <p:sldId id="779" r:id="rId21"/>
    <p:sldId id="799" r:id="rId22"/>
    <p:sldId id="780" r:id="rId23"/>
    <p:sldId id="782" r:id="rId24"/>
    <p:sldId id="808" r:id="rId25"/>
    <p:sldId id="712" r:id="rId26"/>
    <p:sldId id="797" r:id="rId27"/>
    <p:sldId id="723" r:id="rId28"/>
    <p:sldId id="796" r:id="rId29"/>
    <p:sldId id="751" r:id="rId30"/>
    <p:sldId id="758" r:id="rId31"/>
    <p:sldId id="752" r:id="rId32"/>
    <p:sldId id="754" r:id="rId33"/>
    <p:sldId id="753" r:id="rId34"/>
    <p:sldId id="755" r:id="rId35"/>
    <p:sldId id="757" r:id="rId36"/>
    <p:sldId id="783" r:id="rId37"/>
    <p:sldId id="784" r:id="rId38"/>
    <p:sldId id="786" r:id="rId39"/>
    <p:sldId id="785" r:id="rId40"/>
    <p:sldId id="787" r:id="rId41"/>
    <p:sldId id="790" r:id="rId42"/>
    <p:sldId id="789" r:id="rId43"/>
    <p:sldId id="788" r:id="rId44"/>
    <p:sldId id="792" r:id="rId45"/>
    <p:sldId id="791" r:id="rId46"/>
    <p:sldId id="793" r:id="rId47"/>
    <p:sldId id="794" r:id="rId48"/>
    <p:sldId id="795" r:id="rId49"/>
    <p:sldId id="802" r:id="rId50"/>
    <p:sldId id="804" r:id="rId51"/>
    <p:sldId id="814" r:id="rId52"/>
    <p:sldId id="815" r:id="rId53"/>
    <p:sldId id="670" r:id="rId54"/>
    <p:sldId id="691" r:id="rId55"/>
    <p:sldId id="724" r:id="rId56"/>
    <p:sldId id="692" r:id="rId57"/>
    <p:sldId id="693" r:id="rId58"/>
    <p:sldId id="699" r:id="rId59"/>
    <p:sldId id="702" r:id="rId60"/>
    <p:sldId id="703" r:id="rId61"/>
    <p:sldId id="700" r:id="rId62"/>
    <p:sldId id="701" r:id="rId63"/>
    <p:sldId id="705" r:id="rId64"/>
    <p:sldId id="704" r:id="rId65"/>
    <p:sldId id="816" r:id="rId66"/>
    <p:sldId id="818" r:id="rId67"/>
    <p:sldId id="886" r:id="rId68"/>
    <p:sldId id="819" r:id="rId69"/>
    <p:sldId id="800" r:id="rId70"/>
    <p:sldId id="801" r:id="rId71"/>
    <p:sldId id="805" r:id="rId72"/>
    <p:sldId id="847" r:id="rId73"/>
    <p:sldId id="823" r:id="rId74"/>
    <p:sldId id="826" r:id="rId75"/>
    <p:sldId id="828" r:id="rId76"/>
    <p:sldId id="827" r:id="rId77"/>
    <p:sldId id="829" r:id="rId78"/>
    <p:sldId id="831" r:id="rId79"/>
    <p:sldId id="830" r:id="rId80"/>
    <p:sldId id="833" r:id="rId81"/>
    <p:sldId id="834" r:id="rId82"/>
    <p:sldId id="835" r:id="rId83"/>
    <p:sldId id="836" r:id="rId84"/>
    <p:sldId id="832" r:id="rId85"/>
    <p:sldId id="825" r:id="rId86"/>
    <p:sldId id="837" r:id="rId87"/>
    <p:sldId id="839" r:id="rId88"/>
    <p:sldId id="838" r:id="rId89"/>
    <p:sldId id="840" r:id="rId90"/>
    <p:sldId id="842" r:id="rId91"/>
    <p:sldId id="841" r:id="rId92"/>
    <p:sldId id="843" r:id="rId93"/>
    <p:sldId id="844" r:id="rId94"/>
    <p:sldId id="845" r:id="rId95"/>
    <p:sldId id="846" r:id="rId96"/>
    <p:sldId id="690" r:id="rId97"/>
    <p:sldId id="679" r:id="rId98"/>
    <p:sldId id="759" r:id="rId99"/>
    <p:sldId id="766" r:id="rId100"/>
    <p:sldId id="765" r:id="rId101"/>
    <p:sldId id="683" r:id="rId102"/>
    <p:sldId id="684" r:id="rId103"/>
    <p:sldId id="685" r:id="rId104"/>
    <p:sldId id="686" r:id="rId105"/>
    <p:sldId id="613" r:id="rId106"/>
    <p:sldId id="615" r:id="rId107"/>
    <p:sldId id="616" r:id="rId108"/>
    <p:sldId id="618" r:id="rId109"/>
    <p:sldId id="621" r:id="rId110"/>
    <p:sldId id="622" r:id="rId111"/>
    <p:sldId id="848" r:id="rId112"/>
    <p:sldId id="849" r:id="rId113"/>
    <p:sldId id="851" r:id="rId114"/>
    <p:sldId id="850" r:id="rId115"/>
    <p:sldId id="856" r:id="rId116"/>
    <p:sldId id="855" r:id="rId117"/>
    <p:sldId id="854" r:id="rId118"/>
    <p:sldId id="853" r:id="rId119"/>
    <p:sldId id="852" r:id="rId120"/>
    <p:sldId id="857" r:id="rId121"/>
    <p:sldId id="858" r:id="rId122"/>
    <p:sldId id="859" r:id="rId123"/>
    <p:sldId id="860" r:id="rId124"/>
    <p:sldId id="861" r:id="rId125"/>
    <p:sldId id="862" r:id="rId126"/>
    <p:sldId id="909" r:id="rId127"/>
    <p:sldId id="910" r:id="rId128"/>
    <p:sldId id="911" r:id="rId129"/>
    <p:sldId id="912" r:id="rId130"/>
    <p:sldId id="913" r:id="rId131"/>
    <p:sldId id="914" r:id="rId132"/>
    <p:sldId id="915" r:id="rId133"/>
    <p:sldId id="916" r:id="rId134"/>
    <p:sldId id="917" r:id="rId135"/>
    <p:sldId id="918" r:id="rId136"/>
    <p:sldId id="919" r:id="rId137"/>
    <p:sldId id="920" r:id="rId138"/>
    <p:sldId id="921" r:id="rId139"/>
    <p:sldId id="922" r:id="rId140"/>
    <p:sldId id="923" r:id="rId141"/>
    <p:sldId id="924" r:id="rId142"/>
    <p:sldId id="925" r:id="rId143"/>
    <p:sldId id="926" r:id="rId144"/>
    <p:sldId id="927" r:id="rId145"/>
    <p:sldId id="928" r:id="rId146"/>
    <p:sldId id="929" r:id="rId147"/>
    <p:sldId id="930" r:id="rId148"/>
    <p:sldId id="931" r:id="rId149"/>
    <p:sldId id="932" r:id="rId150"/>
  </p:sldIdLst>
  <p:sldSz cx="9144000" cy="6858000" type="screen4x3"/>
  <p:notesSz cx="6946900" cy="92329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253">
          <p15:clr>
            <a:srgbClr val="A4A3A4"/>
          </p15:clr>
        </p15:guide>
        <p15:guide id="2" pos="56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FFE699"/>
    <a:srgbClr val="0099FF"/>
    <a:srgbClr val="00B0F0"/>
    <a:srgbClr val="0000FF"/>
    <a:srgbClr val="5F5F5F"/>
    <a:srgbClr val="0033CC"/>
    <a:srgbClr val="CCCC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13" autoAdjust="0"/>
    <p:restoredTop sz="94660"/>
  </p:normalViewPr>
  <p:slideViewPr>
    <p:cSldViewPr showGuides="1">
      <p:cViewPr varScale="1">
        <p:scale>
          <a:sx n="92" d="100"/>
          <a:sy n="92" d="100"/>
        </p:scale>
        <p:origin x="67" y="134"/>
      </p:cViewPr>
      <p:guideLst>
        <p:guide orient="horz" pos="1253"/>
        <p:guide pos="56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144001" cy="144001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notesMaster" Target="notesMasters/notesMaster1.xml"/><Relationship Id="rId156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viewProps" Target="view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5402874F-8350-4991-876A-DD9D9DAB747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5533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</a:defRPr>
            </a:lvl1pPr>
          </a:lstStyle>
          <a:p>
            <a:pPr>
              <a:defRPr/>
            </a:pPr>
            <a:fld id="{CAE8B083-1D94-4D98-86AD-FB305454C45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28773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0"/>
              </a:spcBef>
              <a:defRPr/>
            </a:pPr>
            <a:endParaRPr lang="zh-TW" altLang="en-US" sz="1400">
              <a:latin typeface="AvantGarde" pitchFamily="34" charset="0"/>
              <a:ea typeface="新細明體" pitchFamily="18" charset="-120"/>
            </a:endParaRPr>
          </a:p>
        </p:txBody>
      </p:sp>
      <p:sp>
        <p:nvSpPr>
          <p:cNvPr id="33800" name="Rectangle 103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1460" y="260604"/>
            <a:ext cx="8641080" cy="6336792"/>
          </a:xfrm>
        </p:spPr>
        <p:txBody>
          <a:bodyPr tIns="90000" bIns="90000"/>
          <a:lstStyle>
            <a:lvl1pPr marL="0" indent="0">
              <a:buFontTx/>
              <a:buNone/>
              <a:defRPr sz="1400" b="0">
                <a:latin typeface="Lucida Console" panose="020B0609040504020204" pitchFamily="49" charset="0"/>
              </a:defRPr>
            </a:lvl1pPr>
          </a:lstStyle>
          <a:p>
            <a:r>
              <a:rPr lang="en-US" altLang="zh-TW" dirty="0"/>
              <a:t>Click to edit Master subtitle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972" y="260978"/>
            <a:ext cx="3600000" cy="1008007"/>
          </a:xfrm>
          <a:noFill/>
        </p:spPr>
        <p:txBody>
          <a:bodyPr lIns="72000" rIns="72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251969" y="1988990"/>
            <a:ext cx="4176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2"/>
          </p:nvPr>
        </p:nvSpPr>
        <p:spPr>
          <a:xfrm>
            <a:off x="4716001" y="1988990"/>
            <a:ext cx="4176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251969" y="3717002"/>
            <a:ext cx="4176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4"/>
          </p:nvPr>
        </p:nvSpPr>
        <p:spPr>
          <a:xfrm>
            <a:off x="4716001" y="3717002"/>
            <a:ext cx="4176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10"/>
          </p:nvPr>
        </p:nvSpPr>
        <p:spPr>
          <a:xfrm>
            <a:off x="251969" y="5445014"/>
            <a:ext cx="4176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5"/>
          </p:nvPr>
        </p:nvSpPr>
        <p:spPr>
          <a:xfrm>
            <a:off x="5004004" y="260978"/>
            <a:ext cx="3600000" cy="1008007"/>
          </a:xfrm>
          <a:noFill/>
        </p:spPr>
        <p:txBody>
          <a:bodyPr lIns="72000" rIns="72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4096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974" y="836982"/>
            <a:ext cx="3311996" cy="1008007"/>
          </a:xfrm>
          <a:noFill/>
        </p:spPr>
        <p:txBody>
          <a:bodyPr rIns="90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251970" y="2420993"/>
            <a:ext cx="3888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2"/>
          </p:nvPr>
        </p:nvSpPr>
        <p:spPr>
          <a:xfrm>
            <a:off x="5004004" y="2420993"/>
            <a:ext cx="3888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251970" y="4005004"/>
            <a:ext cx="3888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4"/>
          </p:nvPr>
        </p:nvSpPr>
        <p:spPr>
          <a:xfrm>
            <a:off x="5004004" y="4005004"/>
            <a:ext cx="3888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10"/>
          </p:nvPr>
        </p:nvSpPr>
        <p:spPr>
          <a:xfrm>
            <a:off x="251970" y="5589015"/>
            <a:ext cx="3888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2"/>
          </p:nvPr>
        </p:nvSpPr>
        <p:spPr>
          <a:xfrm>
            <a:off x="5004004" y="5589015"/>
            <a:ext cx="3888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5"/>
          </p:nvPr>
        </p:nvSpPr>
        <p:spPr>
          <a:xfrm>
            <a:off x="5580007" y="836982"/>
            <a:ext cx="3311996" cy="1008007"/>
          </a:xfrm>
          <a:noFill/>
        </p:spPr>
        <p:txBody>
          <a:bodyPr rIns="90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46047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970" y="548980"/>
            <a:ext cx="3888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251970" y="2708995"/>
            <a:ext cx="3888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2"/>
          </p:nvPr>
        </p:nvSpPr>
        <p:spPr>
          <a:xfrm>
            <a:off x="5004004" y="2708995"/>
            <a:ext cx="3888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251970" y="4869010"/>
            <a:ext cx="3888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4"/>
          </p:nvPr>
        </p:nvSpPr>
        <p:spPr>
          <a:xfrm>
            <a:off x="5004004" y="4869010"/>
            <a:ext cx="3888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5"/>
          </p:nvPr>
        </p:nvSpPr>
        <p:spPr>
          <a:xfrm>
            <a:off x="5004003" y="548980"/>
            <a:ext cx="3888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0885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970" y="404979"/>
            <a:ext cx="4176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251970" y="2564994"/>
            <a:ext cx="4176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2"/>
          </p:nvPr>
        </p:nvSpPr>
        <p:spPr>
          <a:xfrm>
            <a:off x="4716002" y="2564994"/>
            <a:ext cx="4176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251970" y="4725009"/>
            <a:ext cx="4176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4"/>
          </p:nvPr>
        </p:nvSpPr>
        <p:spPr>
          <a:xfrm>
            <a:off x="4716002" y="4725009"/>
            <a:ext cx="4176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5"/>
          </p:nvPr>
        </p:nvSpPr>
        <p:spPr>
          <a:xfrm>
            <a:off x="4716001" y="404979"/>
            <a:ext cx="4176000" cy="1728000"/>
          </a:xfrm>
          <a:noFill/>
        </p:spPr>
        <p:txBody>
          <a:bodyPr rIns="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3489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260604"/>
            <a:ext cx="8641080" cy="6337046"/>
          </a:xfrm>
        </p:spPr>
        <p:txBody>
          <a:bodyPr/>
          <a:lstStyle>
            <a:lvl1pPr marL="0" indent="0">
              <a:buNone/>
              <a:defRPr sz="2400">
                <a:latin typeface="+mn-ea"/>
                <a:ea typeface="+mn-ea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8586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970" y="2708994"/>
            <a:ext cx="8640060" cy="1440011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260604"/>
            <a:ext cx="8641080" cy="633704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493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972" y="548980"/>
            <a:ext cx="8064056" cy="576004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377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496" y="548640"/>
            <a:ext cx="5760720" cy="2160270"/>
          </a:xfrm>
        </p:spPr>
        <p:txBody>
          <a:bodyPr rIns="36000"/>
          <a:lstStyle>
            <a:lvl1pPr marL="0" indent="0"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4257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368608"/>
            <a:ext cx="8281059" cy="3060392"/>
          </a:xfrm>
          <a:noFill/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611494" y="4329115"/>
            <a:ext cx="7200920" cy="2160276"/>
          </a:xfrm>
          <a:noFill/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2296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971" y="404978"/>
            <a:ext cx="8352057" cy="3024022"/>
          </a:xfrm>
          <a:noFill/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539971" y="4301027"/>
            <a:ext cx="7344051" cy="2160015"/>
          </a:xfrm>
          <a:noFill/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9267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23983" y="404979"/>
            <a:ext cx="3456024" cy="1008007"/>
          </a:xfrm>
          <a:noFill/>
        </p:spPr>
        <p:txBody>
          <a:bodyPr rIns="90000"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395971" y="2132991"/>
            <a:ext cx="3312021" cy="1008007"/>
          </a:xfrm>
          <a:noFill/>
        </p:spPr>
        <p:txBody>
          <a:bodyPr rIns="36000"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2"/>
          </p:nvPr>
        </p:nvSpPr>
        <p:spPr>
          <a:xfrm>
            <a:off x="3995996" y="2132991"/>
            <a:ext cx="4752033" cy="1008007"/>
          </a:xfrm>
          <a:noFill/>
        </p:spPr>
        <p:txBody>
          <a:bodyPr rIns="36000"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395971" y="3861003"/>
            <a:ext cx="3312021" cy="1008007"/>
          </a:xfrm>
          <a:noFill/>
        </p:spPr>
        <p:txBody>
          <a:bodyPr rIns="36000"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4"/>
          </p:nvPr>
        </p:nvSpPr>
        <p:spPr>
          <a:xfrm>
            <a:off x="3995996" y="3861003"/>
            <a:ext cx="4752033" cy="1008007"/>
          </a:xfrm>
          <a:noFill/>
        </p:spPr>
        <p:txBody>
          <a:bodyPr rIns="36000"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10"/>
          </p:nvPr>
        </p:nvSpPr>
        <p:spPr>
          <a:xfrm>
            <a:off x="395971" y="5589015"/>
            <a:ext cx="3312021" cy="1008007"/>
          </a:xfrm>
          <a:noFill/>
        </p:spPr>
        <p:txBody>
          <a:bodyPr rIns="36000"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2"/>
          </p:nvPr>
        </p:nvSpPr>
        <p:spPr>
          <a:xfrm>
            <a:off x="3995996" y="5589015"/>
            <a:ext cx="4752033" cy="1008007"/>
          </a:xfrm>
          <a:noFill/>
        </p:spPr>
        <p:txBody>
          <a:bodyPr rIns="36000"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557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970" y="260978"/>
            <a:ext cx="4176000" cy="1008007"/>
          </a:xfrm>
          <a:noFill/>
        </p:spPr>
        <p:txBody>
          <a:bodyPr rIns="90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251969" y="1988990"/>
            <a:ext cx="4176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2"/>
          </p:nvPr>
        </p:nvSpPr>
        <p:spPr>
          <a:xfrm>
            <a:off x="4716001" y="1988990"/>
            <a:ext cx="4176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251969" y="3717002"/>
            <a:ext cx="4176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4"/>
          </p:nvPr>
        </p:nvSpPr>
        <p:spPr>
          <a:xfrm>
            <a:off x="4716001" y="3717002"/>
            <a:ext cx="4176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10"/>
          </p:nvPr>
        </p:nvSpPr>
        <p:spPr>
          <a:xfrm>
            <a:off x="251969" y="5445014"/>
            <a:ext cx="4176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5"/>
          </p:nvPr>
        </p:nvSpPr>
        <p:spPr>
          <a:xfrm>
            <a:off x="4716001" y="260978"/>
            <a:ext cx="4176000" cy="1008007"/>
          </a:xfrm>
          <a:noFill/>
        </p:spPr>
        <p:txBody>
          <a:bodyPr rIns="90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8181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974" y="260978"/>
            <a:ext cx="2736019" cy="1008007"/>
          </a:xfrm>
          <a:noFill/>
        </p:spPr>
        <p:txBody>
          <a:bodyPr rIns="90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251969" y="1988990"/>
            <a:ext cx="3888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2"/>
          </p:nvPr>
        </p:nvSpPr>
        <p:spPr>
          <a:xfrm>
            <a:off x="5004003" y="1988990"/>
            <a:ext cx="3888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251969" y="3717002"/>
            <a:ext cx="3888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8" name="內容版面配置區 2"/>
          <p:cNvSpPr>
            <a:spLocks noGrp="1"/>
          </p:cNvSpPr>
          <p:nvPr>
            <p:ph idx="14"/>
          </p:nvPr>
        </p:nvSpPr>
        <p:spPr>
          <a:xfrm>
            <a:off x="5004003" y="3717002"/>
            <a:ext cx="3888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9" name="內容版面配置區 2"/>
          <p:cNvSpPr>
            <a:spLocks noGrp="1"/>
          </p:cNvSpPr>
          <p:nvPr>
            <p:ph idx="10"/>
          </p:nvPr>
        </p:nvSpPr>
        <p:spPr>
          <a:xfrm>
            <a:off x="251969" y="5445014"/>
            <a:ext cx="3888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  <a:noFill/>
        </p:spPr>
        <p:txBody>
          <a:bodyPr rIns="36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11" name="內容版面配置區 2"/>
          <p:cNvSpPr>
            <a:spLocks noGrp="1"/>
          </p:cNvSpPr>
          <p:nvPr>
            <p:ph idx="15"/>
          </p:nvPr>
        </p:nvSpPr>
        <p:spPr>
          <a:xfrm>
            <a:off x="5724008" y="260978"/>
            <a:ext cx="2736019" cy="1008007"/>
          </a:xfrm>
          <a:noFill/>
        </p:spPr>
        <p:txBody>
          <a:bodyPr rIns="90000"/>
          <a:lstStyle>
            <a:lvl1pPr marL="0" indent="0" algn="l">
              <a:buNone/>
              <a:defRPr sz="160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6941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496" y="116586"/>
            <a:ext cx="8065008" cy="10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496" y="1268730"/>
            <a:ext cx="8065008" cy="532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6" r:id="rId3"/>
    <p:sldLayoutId id="2147483885" r:id="rId4"/>
    <p:sldLayoutId id="2147483884" r:id="rId5"/>
    <p:sldLayoutId id="2147483889" r:id="rId6"/>
    <p:sldLayoutId id="2147483887" r:id="rId7"/>
    <p:sldLayoutId id="2147483888" r:id="rId8"/>
    <p:sldLayoutId id="2147483892" r:id="rId9"/>
    <p:sldLayoutId id="2147483893" r:id="rId10"/>
    <p:sldLayoutId id="2147483891" r:id="rId11"/>
    <p:sldLayoutId id="2147483890" r:id="rId12"/>
    <p:sldLayoutId id="2147483894" r:id="rId13"/>
    <p:sldLayoutId id="2147483883" r:id="rId14"/>
    <p:sldLayoutId id="2147483864" r:id="rId15"/>
    <p:sldLayoutId id="2147483865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FontTx/>
        <a:buNone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Number of  Digits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130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395971" y="404979"/>
            <a:ext cx="5040461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+mn-lt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  <a:endParaRPr lang="en-US" altLang="zh-TW" sz="1600" kern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683973" y="1700988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7" name="副標題 3"/>
          <p:cNvSpPr txBox="1">
            <a:spLocks/>
          </p:cNvSpPr>
          <p:nvPr/>
        </p:nvSpPr>
        <p:spPr bwMode="auto">
          <a:xfrm>
            <a:off x="1691980" y="3429000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2843988" y="5157012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276501" y="1557225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267984" y="126898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4283998" y="242099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275991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157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/>
        <p:txBody>
          <a:bodyPr lIns="90000" rIns="90000"/>
          <a:lstStyle/>
          <a:p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arraySize = 3;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 arraySize ];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{</a:t>
            </a:r>
            <a:endParaRPr lang="zh-TW" altLang="en-US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b="0" dirty="0">
                <a:solidFill>
                  <a:prstClr val="black"/>
                </a:solidFill>
                <a:latin typeface="Lucida Console"/>
              </a:rPr>
              <a:t> i = 0;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      data[ i ] = rand() % 10;</a:t>
            </a:r>
          </a:p>
          <a:p>
            <a:pPr>
              <a:spcBef>
                <a:spcPts val="0"/>
              </a:spcBef>
            </a:pPr>
            <a:endParaRPr lang="zh-TW" altLang="en-US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latin typeface="Lucida Console"/>
              </a:rPr>
              <a:t>   cout &lt;&lt; </a:t>
            </a:r>
            <a:r>
              <a:rPr lang="en-US" altLang="zh-TW" b="0" dirty="0">
                <a:solidFill>
                  <a:srgbClr val="0099FF"/>
                </a:solidFill>
                <a:latin typeface="Lucida Console"/>
              </a:rPr>
              <a:t>"The sum of elements in the array is: "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     &lt;&lt; sum( arraySize - 1 ) &lt;&lt; endl &lt;&lt; endl;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sum( last - 1 ) + data[ last ];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800" dirty="0"/>
          </a:p>
        </p:txBody>
      </p:sp>
      <p:sp>
        <p:nvSpPr>
          <p:cNvPr id="3" name="矩形 2"/>
          <p:cNvSpPr/>
          <p:nvPr/>
        </p:nvSpPr>
        <p:spPr>
          <a:xfrm>
            <a:off x="5580126" y="548640"/>
            <a:ext cx="3168396" cy="1015663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l"/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sum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TW" sz="2200" b="0" i="1" kern="0" dirty="0" err="1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kern="0" baseline="-25000" dirty="0" err="1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) </a:t>
            </a:r>
            <a:r>
              <a:rPr lang="en-US" altLang="zh-TW" sz="2200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TW" sz="2200" b="0" i="1" kern="0" dirty="0" err="1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kern="0" baseline="-25000" dirty="0" err="1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altLang="zh-TW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lvl="0" algn="l"/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sum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i="1" kern="0" baseline="-25000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) </a:t>
            </a:r>
            <a:r>
              <a:rPr lang="en-US" altLang="zh-TW" sz="2200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sum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i="1" kern="0" spc="200" baseline="-25000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altLang="zh-TW" sz="2200" b="0" kern="0" baseline="-25000" dirty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lang="en-US" altLang="zh-TW" sz="2200" b="0" kern="0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) </a:t>
            </a:r>
            <a:r>
              <a:rPr lang="en-US" altLang="zh-TW" sz="2200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i="1" kern="0" baseline="-25000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altLang="zh-TW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627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432000" y="549000"/>
            <a:ext cx="7380530" cy="2880393"/>
          </a:xfrm>
        </p:spPr>
        <p:txBody>
          <a:bodyPr lIns="162000" tIns="108000" rIns="90000"/>
          <a:lstStyle/>
          <a:p>
            <a:r>
              <a:rPr lang="en-US" altLang="zh-TW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arraySize = </a:t>
            </a:r>
            <a:r>
              <a:rPr lang="en-US" altLang="zh-TW" dirty="0">
                <a:solidFill>
                  <a:srgbClr val="0099FF"/>
                </a:solidFill>
              </a:rPr>
              <a:t>1</a:t>
            </a:r>
            <a:r>
              <a:rPr lang="en-US" altLang="zh-TW" dirty="0">
                <a:solidFill>
                  <a:prstClr val="black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data[ arraySize </a:t>
            </a:r>
            <a:r>
              <a:rPr lang="en-US" altLang="zh-TW" dirty="0" smtClean="0">
                <a:solidFill>
                  <a:prstClr val="black"/>
                </a:solidFill>
              </a:rPr>
              <a:t>];</a:t>
            </a:r>
          </a:p>
          <a:p>
            <a:pPr>
              <a:spcBef>
                <a:spcPts val="0"/>
              </a:spcBef>
            </a:pPr>
            <a:endParaRPr lang="en-US" altLang="zh-TW" sz="1600" b="0" dirty="0" smtClean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zh-TW" altLang="en-US" sz="16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b="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b="0" dirty="0" smtClean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data[ i ] = rand() %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latin typeface="Lucida Console"/>
              </a:rPr>
              <a:t>   </a:t>
            </a:r>
            <a:r>
              <a:rPr lang="en-US" altLang="zh-TW" sz="1600" b="0" dirty="0" err="1">
                <a:latin typeface="Lucida Console"/>
              </a:rPr>
              <a:t>cout</a:t>
            </a:r>
            <a:r>
              <a:rPr lang="en-US" altLang="zh-TW" sz="1600" b="0" dirty="0">
                <a:latin typeface="Lucida Console"/>
              </a:rPr>
              <a:t> &lt;&lt;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"\n\</a:t>
            </a:r>
            <a:r>
              <a:rPr lang="en-US" altLang="zh-TW" sz="1600" b="0" dirty="0" err="1">
                <a:solidFill>
                  <a:srgbClr val="0099FF"/>
                </a:solidFill>
                <a:latin typeface="Lucida Console"/>
              </a:rPr>
              <a:t>nThe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 sum of all elements in the array is: "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  &lt;&lt; sum( arraySize -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) &lt;&lt; endl &lt;&lt; endl;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/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611494" y="4508999"/>
            <a:ext cx="6480506" cy="1980391"/>
          </a:xfrm>
        </p:spPr>
        <p:txBody>
          <a:bodyPr lIns="144000" tIns="72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last ==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sum( last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 + data[ last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132000" y="30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0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412000" y="4149000"/>
            <a:ext cx="360000" cy="360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800" b="0" dirty="0">
              <a:solidFill>
                <a:srgbClr val="339933"/>
              </a:solidFill>
              <a:latin typeface="+mn-lt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921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111E-6 L -0.07864 0.157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7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432000" y="549000"/>
            <a:ext cx="7380529" cy="2880393"/>
          </a:xfrm>
        </p:spPr>
        <p:txBody>
          <a:bodyPr lIns="162000" tIns="108000" rIns="90000"/>
          <a:lstStyle/>
          <a:p>
            <a:pPr lvl="0"/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arraySize = </a:t>
            </a:r>
            <a:r>
              <a:rPr lang="en-US" altLang="zh-TW" dirty="0" smtClean="0">
                <a:solidFill>
                  <a:srgbClr val="0099FF"/>
                </a:solidFill>
              </a:rPr>
              <a:t>2</a:t>
            </a:r>
            <a:r>
              <a:rPr lang="en-US" altLang="zh-TW" dirty="0" smtClean="0">
                <a:solidFill>
                  <a:prstClr val="black"/>
                </a:solidFill>
              </a:rPr>
              <a:t>;</a:t>
            </a:r>
            <a:endParaRPr lang="en-US" altLang="zh-TW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 arraySize </a:t>
            </a:r>
            <a:r>
              <a:rPr lang="en-US" altLang="zh-TW" dirty="0" smtClean="0">
                <a:solidFill>
                  <a:prstClr val="black"/>
                </a:solidFill>
              </a:rPr>
              <a:t>];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{</a:t>
            </a:r>
            <a:endParaRPr lang="zh-TW" altLang="en-US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b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   data[ i ] = rand() %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latin typeface="Lucida Console"/>
              </a:rPr>
              <a:t>   </a:t>
            </a:r>
            <a:r>
              <a:rPr lang="en-US" altLang="zh-TW" sz="1600" b="0" dirty="0" err="1">
                <a:latin typeface="Lucida Console"/>
              </a:rPr>
              <a:t>cout</a:t>
            </a:r>
            <a:r>
              <a:rPr lang="en-US" altLang="zh-TW" sz="1600" b="0" dirty="0">
                <a:latin typeface="Lucida Console"/>
              </a:rPr>
              <a:t> &lt;&lt;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"\n\</a:t>
            </a:r>
            <a:r>
              <a:rPr lang="en-US" altLang="zh-TW" sz="1600" b="0" dirty="0" err="1">
                <a:solidFill>
                  <a:srgbClr val="0099FF"/>
                </a:solidFill>
                <a:latin typeface="Lucida Console"/>
              </a:rPr>
              <a:t>nThe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 sum of all elements in the array is: "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  &lt;&lt; sum( arraySize -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) &lt;&lt; endl &lt;&lt; endl;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/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612000" y="4509000"/>
            <a:ext cx="6480506" cy="1979885"/>
          </a:xfrm>
        </p:spPr>
        <p:txBody>
          <a:bodyPr lIns="144000" tIns="72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last ==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sum( last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 + data[ last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132000" y="30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412000" y="4149000"/>
            <a:ext cx="360000" cy="360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800" b="0" dirty="0">
              <a:solidFill>
                <a:srgbClr val="339933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312000" y="61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bIns="180000" anchor="ctr" anchorCtr="0">
            <a:noAutofit/>
          </a:bodyPr>
          <a:lstStyle/>
          <a:p>
            <a:r>
              <a:rPr lang="en-US" altLang="zh-TW" sz="18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69655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111E-6 L -0.07864 0.157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7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432000" y="549000"/>
            <a:ext cx="7380529" cy="2880393"/>
          </a:xfrm>
        </p:spPr>
        <p:txBody>
          <a:bodyPr lIns="162000" tIns="108000" rIns="90000"/>
          <a:lstStyle/>
          <a:p>
            <a:pPr lvl="0"/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arraySize = </a:t>
            </a:r>
            <a:r>
              <a:rPr lang="en-US" altLang="zh-TW" dirty="0" smtClean="0">
                <a:solidFill>
                  <a:srgbClr val="0099FF"/>
                </a:solidFill>
              </a:rPr>
              <a:t>3</a:t>
            </a:r>
            <a:r>
              <a:rPr lang="en-US" altLang="zh-TW" dirty="0" smtClean="0">
                <a:solidFill>
                  <a:prstClr val="black"/>
                </a:solidFill>
              </a:rPr>
              <a:t>;</a:t>
            </a:r>
            <a:endParaRPr lang="en-US" altLang="zh-TW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 arraySize </a:t>
            </a:r>
            <a:r>
              <a:rPr lang="en-US" altLang="zh-TW" dirty="0" smtClean="0">
                <a:solidFill>
                  <a:prstClr val="black"/>
                </a:solidFill>
              </a:rPr>
              <a:t>];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{</a:t>
            </a:r>
            <a:endParaRPr lang="zh-TW" altLang="en-US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b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   data[ i ] = rand() %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latin typeface="Lucida Console"/>
              </a:rPr>
              <a:t>   </a:t>
            </a:r>
            <a:r>
              <a:rPr lang="en-US" altLang="zh-TW" sz="1600" b="0" dirty="0" err="1">
                <a:latin typeface="Lucida Console"/>
              </a:rPr>
              <a:t>cout</a:t>
            </a:r>
            <a:r>
              <a:rPr lang="en-US" altLang="zh-TW" sz="1600" b="0" dirty="0">
                <a:latin typeface="Lucida Console"/>
              </a:rPr>
              <a:t> &lt;&lt;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"\n\</a:t>
            </a:r>
            <a:r>
              <a:rPr lang="en-US" altLang="zh-TW" sz="1600" b="0" dirty="0" err="1">
                <a:solidFill>
                  <a:srgbClr val="0099FF"/>
                </a:solidFill>
                <a:latin typeface="Lucida Console"/>
              </a:rPr>
              <a:t>nThe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 sum of all elements in the array is: "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  &lt;&lt; sum( arraySize -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) &lt;&lt; endl &lt;&lt; endl;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/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611494" y="4508999"/>
            <a:ext cx="6480506" cy="1980391"/>
          </a:xfrm>
        </p:spPr>
        <p:txBody>
          <a:bodyPr lIns="144000" tIns="72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last ==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sum( last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 + data[ last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132000" y="30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2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412000" y="4149000"/>
            <a:ext cx="360000" cy="360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800" b="0" dirty="0">
              <a:solidFill>
                <a:srgbClr val="339933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312000" y="61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bIns="180000" anchor="ctr" anchorCtr="0">
            <a:noAutofit/>
          </a:bodyPr>
          <a:lstStyle/>
          <a:p>
            <a:r>
              <a:rPr lang="en-US" altLang="zh-TW" sz="18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4835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111E-6 L -0.07864 0.157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7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432000" y="549000"/>
            <a:ext cx="7380529" cy="2880393"/>
          </a:xfrm>
        </p:spPr>
        <p:txBody>
          <a:bodyPr lIns="162000" tIns="108000" rIns="90000"/>
          <a:lstStyle/>
          <a:p>
            <a:pPr lvl="0"/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arraySize = </a:t>
            </a:r>
            <a:r>
              <a:rPr lang="en-US" altLang="zh-TW" dirty="0" smtClean="0">
                <a:solidFill>
                  <a:srgbClr val="0099FF"/>
                </a:solidFill>
              </a:rPr>
              <a:t>4</a:t>
            </a:r>
            <a:r>
              <a:rPr lang="en-US" altLang="zh-TW" dirty="0" smtClean="0">
                <a:solidFill>
                  <a:prstClr val="black"/>
                </a:solidFill>
              </a:rPr>
              <a:t>;</a:t>
            </a:r>
            <a:endParaRPr lang="en-US" altLang="zh-TW" dirty="0">
              <a:solidFill>
                <a:prstClr val="black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 arraySize </a:t>
            </a:r>
            <a:r>
              <a:rPr lang="en-US" altLang="zh-TW" dirty="0" smtClean="0">
                <a:solidFill>
                  <a:prstClr val="black"/>
                </a:solidFill>
              </a:rPr>
              <a:t>];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{</a:t>
            </a:r>
            <a:endParaRPr lang="zh-TW" altLang="en-US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b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   data[ i ] = rand() %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latin typeface="Lucida Console"/>
              </a:rPr>
              <a:t>   </a:t>
            </a:r>
            <a:r>
              <a:rPr lang="en-US" altLang="zh-TW" sz="1600" b="0" dirty="0" err="1">
                <a:latin typeface="Lucida Console"/>
              </a:rPr>
              <a:t>cout</a:t>
            </a:r>
            <a:r>
              <a:rPr lang="en-US" altLang="zh-TW" sz="1600" b="0" dirty="0">
                <a:latin typeface="Lucida Console"/>
              </a:rPr>
              <a:t> &lt;&lt;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"\n\</a:t>
            </a:r>
            <a:r>
              <a:rPr lang="en-US" altLang="zh-TW" sz="1600" b="0" dirty="0" err="1">
                <a:solidFill>
                  <a:srgbClr val="0099FF"/>
                </a:solidFill>
                <a:latin typeface="Lucida Console"/>
              </a:rPr>
              <a:t>nThe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 sum of all elements in the array is: "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  &lt;&lt; sum( arraySize -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) &lt;&lt; endl &lt;&lt; endl;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/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611494" y="4508999"/>
            <a:ext cx="6480506" cy="1980391"/>
          </a:xfrm>
        </p:spPr>
        <p:txBody>
          <a:bodyPr lIns="144000" tIns="72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last ==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sum( last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 + data[ last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132000" y="30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8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3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412000" y="4149000"/>
            <a:ext cx="360000" cy="360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800" b="0" dirty="0">
              <a:solidFill>
                <a:srgbClr val="339933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3312000" y="61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bIns="180000" anchor="ctr" anchorCtr="0">
            <a:noAutofit/>
          </a:bodyPr>
          <a:lstStyle/>
          <a:p>
            <a:r>
              <a:rPr lang="en-US" altLang="zh-TW" sz="18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0002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111E-6 L -0.07864 0.157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7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568"/>
            <a:ext cx="6624828" cy="864108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</a:t>
            </a:r>
            <a:r>
              <a:rPr lang="en-US" altLang="zh-TW" sz="1500" b="0" dirty="0">
                <a:latin typeface="Lucida Console"/>
              </a:rPr>
              <a:t>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5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sum( arraySize - 1 ) &lt;&lt; endl &lt;&lt; endl; }</a:t>
            </a:r>
            <a:endParaRPr lang="en-US" altLang="zh-TW" sz="1500" b="0" dirty="0"/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700784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573018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6624828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305390"/>
              </p:ext>
            </p:extLst>
          </p:nvPr>
        </p:nvGraphicFramePr>
        <p:xfrm>
          <a:off x="7740396" y="3140964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131990" y="980983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2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131990" y="980983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2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411730" y="40462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1192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-0.09444 0.084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568"/>
            <a:ext cx="6624828" cy="864108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</a:t>
            </a:r>
            <a:r>
              <a:rPr lang="en-US" altLang="zh-TW" sz="1500" b="0" dirty="0">
                <a:latin typeface="Lucida Console"/>
              </a:rPr>
              <a:t>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5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sum( arraySize - 1 ) &lt;&lt; endl &lt;&lt; endl; }</a:t>
            </a:r>
            <a:endParaRPr lang="en-US" altLang="zh-TW" sz="1500" b="0" dirty="0"/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700784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573018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6624828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131888" y="98069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2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267984" y="1556987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2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11730" y="40462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3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5004003" y="285299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7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915457"/>
              </p:ext>
            </p:extLst>
          </p:nvPr>
        </p:nvGraphicFramePr>
        <p:xfrm>
          <a:off x="7740396" y="3140964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66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96296E-6 L -0.09444 0.084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568"/>
            <a:ext cx="6624828" cy="864108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</a:t>
            </a:r>
            <a:r>
              <a:rPr lang="en-US" altLang="zh-TW" sz="1500" b="0" dirty="0">
                <a:latin typeface="Lucida Console"/>
              </a:rPr>
              <a:t>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5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sum( arraySize - 1 ) &lt;&lt; endl &lt;&lt; endl; }</a:t>
            </a:r>
            <a:endParaRPr lang="en-US" altLang="zh-TW" sz="1500" b="0" dirty="0"/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700784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573018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6624828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131990" y="98091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2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131990" y="472500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0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267984" y="1556987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2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267984" y="342900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3131990" y="472500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0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411730" y="40462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3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5004003" y="285277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7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5004003" y="472500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6</a:t>
            </a: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915457"/>
              </p:ext>
            </p:extLst>
          </p:nvPr>
        </p:nvGraphicFramePr>
        <p:xfrm>
          <a:off x="7740396" y="3140964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0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7037E-6 L -0.09444 0.084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568"/>
            <a:ext cx="6624828" cy="864108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</a:t>
            </a:r>
            <a:r>
              <a:rPr lang="en-US" altLang="zh-TW" sz="1500" b="0" dirty="0">
                <a:latin typeface="Lucida Console"/>
              </a:rPr>
              <a:t>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5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sum( arraySize - 1 ) &lt;&lt; endl &lt;&lt; endl; }</a:t>
            </a:r>
            <a:endParaRPr lang="en-US" altLang="zh-TW" sz="1500" b="0" dirty="0"/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700784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573018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6624828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411730" y="40462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131990" y="98091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131990" y="472523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411730" y="616534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9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267984" y="1556987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267984" y="342900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267984" y="5301013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411730" y="616534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9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5004003" y="285277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5004003" y="472500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6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915457"/>
              </p:ext>
            </p:extLst>
          </p:nvPr>
        </p:nvGraphicFramePr>
        <p:xfrm>
          <a:off x="7740396" y="3140964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07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9.73861E-7 L -0.01579 -0.209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-105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568"/>
            <a:ext cx="6624828" cy="864108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</a:t>
            </a:r>
            <a:r>
              <a:rPr lang="en-US" altLang="zh-TW" sz="1500" b="0" dirty="0">
                <a:latin typeface="Lucida Console"/>
              </a:rPr>
              <a:t>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arraySize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sum( arraySize - 1 ) &lt;&lt; endl &lt;&lt; endl; }</a:t>
            </a:r>
            <a:endParaRPr lang="en-US" altLang="zh-TW" sz="1500" b="0" dirty="0"/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700784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573018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6624828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411730" y="4045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131990" y="98091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131990" y="472523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411730" y="616534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9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3707994" y="4293006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15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267984" y="1556987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267984" y="342900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267984" y="5301013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267712" y="472516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9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5004003" y="285299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5004003" y="472500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6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707994" y="4293006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15</a:t>
            </a:r>
          </a:p>
        </p:txBody>
      </p: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915457"/>
              </p:ext>
            </p:extLst>
          </p:nvPr>
        </p:nvGraphicFramePr>
        <p:xfrm>
          <a:off x="7740396" y="3140964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00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-0.17326 -0.2099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63" y="-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395971" y="404979"/>
            <a:ext cx="5040461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+mn-lt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  <a:endParaRPr lang="en-US" altLang="zh-TW" sz="1600" kern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683973" y="1700988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276501" y="1557225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328499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98" y="242099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7" name="副標題 3"/>
          <p:cNvSpPr txBox="1">
            <a:spLocks/>
          </p:cNvSpPr>
          <p:nvPr/>
        </p:nvSpPr>
        <p:spPr bwMode="auto">
          <a:xfrm>
            <a:off x="1691980" y="3429000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2843988" y="5157012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4283998" y="2420993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275991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267984" y="126898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5580007" y="41490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4427999" y="472500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891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0.126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568"/>
            <a:ext cx="6624828" cy="864108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</a:t>
            </a:r>
            <a:r>
              <a:rPr lang="en-US" altLang="zh-TW" sz="1500" b="0" dirty="0">
                <a:latin typeface="Lucida Console"/>
              </a:rPr>
              <a:t>  </a:t>
            </a:r>
            <a:r>
              <a:rPr lang="en-US" altLang="zh-TW" sz="15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sz="1500" b="0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sum( arraySize - 1 ) &lt;&lt; endl &lt;&lt; endl; }</a:t>
            </a:r>
            <a:endParaRPr lang="en-US" altLang="zh-TW" sz="1500" b="0" dirty="0"/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700784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573018"/>
            <a:ext cx="6624828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6624828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90000" tIns="9000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data[ 0 ];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sum( last - 1 ) + data[ last ]; }</a:t>
            </a:r>
            <a:endParaRPr lang="zh-TW" altLang="en-US" sz="1800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411730" y="4045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3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131990" y="98091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2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3131990" y="472523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0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411730" y="616534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9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23694" y="2852928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15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707994" y="2420993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22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267984" y="1556987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2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267984" y="342900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267984" y="5301013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0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267712" y="472516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9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5004003" y="285299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7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5004003" y="472500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6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707994" y="4293006"/>
            <a:ext cx="57607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15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707994" y="2420993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22</a:t>
            </a: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915457"/>
              </p:ext>
            </p:extLst>
          </p:nvPr>
        </p:nvGraphicFramePr>
        <p:xfrm>
          <a:off x="7740396" y="3140964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2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9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7</a:t>
                      </a:r>
                      <a:endParaRPr lang="zh-TW" altLang="en-US" sz="16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23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-0.20469 -0.2097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3" y="-10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14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recursiveSum1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recursiveSum1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 +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recursiveSum2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recursiveSum2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864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+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==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sum2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+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034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data[ size ];</a:t>
            </a:r>
            <a:endParaRPr lang="en-US" altLang="zh-TW" sz="1500" dirty="0" smtClean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{</a:t>
            </a:r>
            <a:endParaRPr lang="en-US" altLang="zh-TW" sz="1500" dirty="0">
              <a:solidFill>
                <a:prstClr val="black"/>
              </a:solidFill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</a:t>
            </a:r>
            <a:r>
              <a:rPr lang="en-US" altLang="zh-TW" sz="1500" dirty="0" smtClean="0">
                <a:solidFill>
                  <a:prstClr val="black"/>
                </a:solidFill>
              </a:rPr>
              <a:t>0, size </a:t>
            </a:r>
            <a:r>
              <a:rPr lang="en-US" altLang="zh-TW" sz="1500" dirty="0">
                <a:solidFill>
                  <a:prstClr val="black"/>
                </a:solidFill>
              </a:rPr>
              <a:t>- 1 </a:t>
            </a:r>
            <a:r>
              <a:rPr lang="en-US" altLang="zh-TW" sz="1500" dirty="0" smtClean="0">
                <a:solidFill>
                  <a:prstClr val="black"/>
                </a:solidFill>
              </a:rPr>
              <a:t>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idx="13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idx="14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0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" name="內容版面配置區 12"/>
          <p:cNvSpPr>
            <a:spLocks noGrp="1"/>
          </p:cNvSpPr>
          <p:nvPr>
            <p:ph idx="12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0"/>
          </p:nvPr>
        </p:nvSpPr>
        <p:spPr>
          <a:xfrm>
            <a:off x="251970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67775"/>
              </p:ext>
            </p:extLst>
          </p:nvPr>
        </p:nvGraphicFramePr>
        <p:xfrm>
          <a:off x="3707994" y="1412986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11985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596021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87601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835982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6300013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144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data[ size ];</a:t>
            </a:r>
            <a:endParaRPr lang="en-US" altLang="zh-TW" sz="1500" dirty="0" smtClean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{</a:t>
            </a:r>
            <a:endParaRPr lang="en-US" altLang="zh-TW" sz="1500" dirty="0">
              <a:solidFill>
                <a:prstClr val="black"/>
              </a:solidFill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</a:t>
            </a:r>
            <a:r>
              <a:rPr lang="en-US" altLang="zh-TW" sz="1500" dirty="0" smtClean="0">
                <a:solidFill>
                  <a:prstClr val="black"/>
                </a:solidFill>
              </a:rPr>
              <a:t>0, size </a:t>
            </a:r>
            <a:r>
              <a:rPr lang="en-US" altLang="zh-TW" sz="1500" dirty="0">
                <a:solidFill>
                  <a:prstClr val="black"/>
                </a:solidFill>
              </a:rPr>
              <a:t>- 1 </a:t>
            </a:r>
            <a:r>
              <a:rPr lang="en-US" altLang="zh-TW" sz="1500" dirty="0" smtClean="0">
                <a:solidFill>
                  <a:prstClr val="black"/>
                </a:solidFill>
              </a:rPr>
              <a:t>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idx="13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idx="14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0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" name="內容版面配置區 12"/>
          <p:cNvSpPr>
            <a:spLocks noGrp="1"/>
          </p:cNvSpPr>
          <p:nvPr>
            <p:ph idx="12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0"/>
          </p:nvPr>
        </p:nvSpPr>
        <p:spPr>
          <a:xfrm>
            <a:off x="251970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67775"/>
              </p:ext>
            </p:extLst>
          </p:nvPr>
        </p:nvGraphicFramePr>
        <p:xfrm>
          <a:off x="3707994" y="1412986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11985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596021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87601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164018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300012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835982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6300013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6895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data[ size ];</a:t>
            </a:r>
            <a:endParaRPr lang="en-US" altLang="zh-TW" sz="1500" dirty="0" smtClean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{</a:t>
            </a:r>
            <a:endParaRPr lang="en-US" altLang="zh-TW" sz="1500" dirty="0">
              <a:solidFill>
                <a:prstClr val="black"/>
              </a:solidFill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</a:t>
            </a:r>
            <a:r>
              <a:rPr lang="en-US" altLang="zh-TW" sz="1500" dirty="0" smtClean="0">
                <a:solidFill>
                  <a:prstClr val="black"/>
                </a:solidFill>
              </a:rPr>
              <a:t>0, size </a:t>
            </a:r>
            <a:r>
              <a:rPr lang="en-US" altLang="zh-TW" sz="1500" dirty="0">
                <a:solidFill>
                  <a:prstClr val="black"/>
                </a:solidFill>
              </a:rPr>
              <a:t>- 1 </a:t>
            </a:r>
            <a:r>
              <a:rPr lang="en-US" altLang="zh-TW" sz="1500" dirty="0" smtClean="0">
                <a:solidFill>
                  <a:prstClr val="black"/>
                </a:solidFill>
              </a:rPr>
              <a:t>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idx="13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idx="14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0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" name="內容版面配置區 12"/>
          <p:cNvSpPr>
            <a:spLocks noGrp="1"/>
          </p:cNvSpPr>
          <p:nvPr>
            <p:ph idx="12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0"/>
          </p:nvPr>
        </p:nvSpPr>
        <p:spPr>
          <a:xfrm>
            <a:off x="251970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67775"/>
              </p:ext>
            </p:extLst>
          </p:nvPr>
        </p:nvGraphicFramePr>
        <p:xfrm>
          <a:off x="3707994" y="1412986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23983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11985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596021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732015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308019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87601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164018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300012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835982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6300013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298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data[ size ];</a:t>
            </a:r>
            <a:endParaRPr lang="en-US" altLang="zh-TW" sz="1500" dirty="0" smtClean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{</a:t>
            </a:r>
            <a:endParaRPr lang="en-US" altLang="zh-TW" sz="1500" dirty="0">
              <a:solidFill>
                <a:prstClr val="black"/>
              </a:solidFill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</a:t>
            </a:r>
            <a:r>
              <a:rPr lang="en-US" altLang="zh-TW" sz="1500" dirty="0" smtClean="0">
                <a:solidFill>
                  <a:prstClr val="black"/>
                </a:solidFill>
              </a:rPr>
              <a:t>0, size </a:t>
            </a:r>
            <a:r>
              <a:rPr lang="en-US" altLang="zh-TW" sz="1500" dirty="0">
                <a:solidFill>
                  <a:prstClr val="black"/>
                </a:solidFill>
              </a:rPr>
              <a:t>- 1 </a:t>
            </a:r>
            <a:r>
              <a:rPr lang="en-US" altLang="zh-TW" sz="1500" dirty="0" smtClean="0">
                <a:solidFill>
                  <a:prstClr val="black"/>
                </a:solidFill>
              </a:rPr>
              <a:t>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idx="13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idx="14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0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" name="內容版面配置區 12"/>
          <p:cNvSpPr>
            <a:spLocks noGrp="1"/>
          </p:cNvSpPr>
          <p:nvPr>
            <p:ph idx="12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0"/>
          </p:nvPr>
        </p:nvSpPr>
        <p:spPr>
          <a:xfrm>
            <a:off x="251970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67775"/>
              </p:ext>
            </p:extLst>
          </p:nvPr>
        </p:nvGraphicFramePr>
        <p:xfrm>
          <a:off x="3707994" y="1412986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23983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11985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596021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732015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308019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87601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164018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300012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164018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300012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835982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6300013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090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data[ size ];</a:t>
            </a:r>
            <a:endParaRPr lang="en-US" altLang="zh-TW" sz="1500" dirty="0" smtClean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{</a:t>
            </a:r>
            <a:endParaRPr lang="en-US" altLang="zh-TW" sz="1500" dirty="0">
              <a:solidFill>
                <a:prstClr val="black"/>
              </a:solidFill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</a:t>
            </a:r>
            <a:r>
              <a:rPr lang="en-US" altLang="zh-TW" sz="1500" dirty="0" smtClean="0">
                <a:solidFill>
                  <a:prstClr val="black"/>
                </a:solidFill>
              </a:rPr>
              <a:t>0, size </a:t>
            </a:r>
            <a:r>
              <a:rPr lang="en-US" altLang="zh-TW" sz="1500" dirty="0">
                <a:solidFill>
                  <a:prstClr val="black"/>
                </a:solidFill>
              </a:rPr>
              <a:t>- 1 </a:t>
            </a:r>
            <a:r>
              <a:rPr lang="en-US" altLang="zh-TW" sz="1500" dirty="0" smtClean="0">
                <a:solidFill>
                  <a:prstClr val="black"/>
                </a:solidFill>
              </a:rPr>
              <a:t>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idx="13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idx="14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0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" name="內容版面配置區 12"/>
          <p:cNvSpPr>
            <a:spLocks noGrp="1"/>
          </p:cNvSpPr>
          <p:nvPr>
            <p:ph idx="12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0"/>
          </p:nvPr>
        </p:nvSpPr>
        <p:spPr>
          <a:xfrm>
            <a:off x="251970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67775"/>
              </p:ext>
            </p:extLst>
          </p:nvPr>
        </p:nvGraphicFramePr>
        <p:xfrm>
          <a:off x="3707994" y="1412986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23983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11985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555986" y="4581008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123983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596021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732015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308019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87601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164018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300012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6732015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164018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300012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835982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6300013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004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data[ size ];</a:t>
            </a:r>
            <a:endParaRPr lang="en-US" altLang="zh-TW" sz="1500" dirty="0" smtClean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{</a:t>
            </a:r>
            <a:endParaRPr lang="en-US" altLang="zh-TW" sz="1500" dirty="0">
              <a:solidFill>
                <a:prstClr val="black"/>
              </a:solidFill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</a:t>
            </a:r>
            <a:r>
              <a:rPr lang="en-US" altLang="zh-TW" sz="1500" dirty="0" smtClean="0">
                <a:solidFill>
                  <a:prstClr val="black"/>
                </a:solidFill>
              </a:rPr>
              <a:t>0, size </a:t>
            </a:r>
            <a:r>
              <a:rPr lang="en-US" altLang="zh-TW" sz="1500" dirty="0">
                <a:solidFill>
                  <a:prstClr val="black"/>
                </a:solidFill>
              </a:rPr>
              <a:t>- 1 </a:t>
            </a:r>
            <a:r>
              <a:rPr lang="en-US" altLang="zh-TW" sz="1500" dirty="0" smtClean="0">
                <a:solidFill>
                  <a:prstClr val="black"/>
                </a:solidFill>
              </a:rPr>
              <a:t>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idx="13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idx="14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0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" name="內容版面配置區 12"/>
          <p:cNvSpPr>
            <a:spLocks noGrp="1"/>
          </p:cNvSpPr>
          <p:nvPr>
            <p:ph idx="12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0"/>
          </p:nvPr>
        </p:nvSpPr>
        <p:spPr>
          <a:xfrm>
            <a:off x="251970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67775"/>
              </p:ext>
            </p:extLst>
          </p:nvPr>
        </p:nvGraphicFramePr>
        <p:xfrm>
          <a:off x="3707994" y="1412986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23983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11985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555986" y="4581008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123983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596021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732015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308019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87601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164018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300012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6732015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164018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300012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7164018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6300012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835982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6300013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986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395971" y="404979"/>
            <a:ext cx="5040461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+mn-lt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  <a:endParaRPr lang="en-US" altLang="zh-TW" sz="1600" kern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683973" y="1700988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276501" y="1557225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328499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98" y="242099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7" name="副標題 3"/>
          <p:cNvSpPr txBox="1">
            <a:spLocks/>
          </p:cNvSpPr>
          <p:nvPr/>
        </p:nvSpPr>
        <p:spPr bwMode="auto">
          <a:xfrm>
            <a:off x="1691980" y="3429000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2843988" y="5157012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275991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267984" y="126898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5580007" y="41490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4427999" y="472500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194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data[ size ];</a:t>
            </a:r>
            <a:endParaRPr lang="en-US" altLang="zh-TW" sz="1500" dirty="0" smtClean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{</a:t>
            </a:r>
            <a:endParaRPr lang="en-US" altLang="zh-TW" sz="1500" dirty="0">
              <a:solidFill>
                <a:prstClr val="black"/>
              </a:solidFill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</a:t>
            </a:r>
            <a:r>
              <a:rPr lang="en-US" altLang="zh-TW" sz="1500" dirty="0" smtClean="0">
                <a:solidFill>
                  <a:prstClr val="black"/>
                </a:solidFill>
              </a:rPr>
              <a:t>0, size </a:t>
            </a:r>
            <a:r>
              <a:rPr lang="en-US" altLang="zh-TW" sz="1500" dirty="0">
                <a:solidFill>
                  <a:prstClr val="black"/>
                </a:solidFill>
              </a:rPr>
              <a:t>- 1 </a:t>
            </a:r>
            <a:r>
              <a:rPr lang="en-US" altLang="zh-TW" sz="1500" dirty="0" smtClean="0">
                <a:solidFill>
                  <a:prstClr val="black"/>
                </a:solidFill>
              </a:rPr>
              <a:t>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idx="13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idx="14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0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" name="內容版面配置區 12"/>
          <p:cNvSpPr>
            <a:spLocks noGrp="1"/>
          </p:cNvSpPr>
          <p:nvPr>
            <p:ph idx="12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0"/>
          </p:nvPr>
        </p:nvSpPr>
        <p:spPr>
          <a:xfrm>
            <a:off x="251970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67775"/>
              </p:ext>
            </p:extLst>
          </p:nvPr>
        </p:nvGraphicFramePr>
        <p:xfrm>
          <a:off x="3707994" y="1412986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23983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11985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555986" y="4581008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123983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596021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732015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308019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87601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164018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300012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6732015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164018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300012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7164018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6300012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835982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6300013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3275991" y="558901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9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7740022" y="558901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347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data[ size ];</a:t>
            </a:r>
            <a:endParaRPr lang="en-US" altLang="zh-TW" sz="1500" dirty="0" smtClean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{</a:t>
            </a:r>
            <a:endParaRPr lang="en-US" altLang="zh-TW" sz="1500" dirty="0">
              <a:solidFill>
                <a:prstClr val="black"/>
              </a:solidFill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</a:t>
            </a:r>
            <a:r>
              <a:rPr lang="en-US" altLang="zh-TW" sz="1500" dirty="0" smtClean="0">
                <a:solidFill>
                  <a:prstClr val="black"/>
                </a:solidFill>
              </a:rPr>
              <a:t>0, size </a:t>
            </a:r>
            <a:r>
              <a:rPr lang="en-US" altLang="zh-TW" sz="1500" dirty="0">
                <a:solidFill>
                  <a:prstClr val="black"/>
                </a:solidFill>
              </a:rPr>
              <a:t>- 1 </a:t>
            </a:r>
            <a:r>
              <a:rPr lang="en-US" altLang="zh-TW" sz="1500" dirty="0" smtClean="0">
                <a:solidFill>
                  <a:prstClr val="black"/>
                </a:solidFill>
              </a:rPr>
              <a:t>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idx="13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idx="14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0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" name="內容版面配置區 12"/>
          <p:cNvSpPr>
            <a:spLocks noGrp="1"/>
          </p:cNvSpPr>
          <p:nvPr>
            <p:ph idx="12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0"/>
          </p:nvPr>
        </p:nvSpPr>
        <p:spPr>
          <a:xfrm>
            <a:off x="251970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67775"/>
              </p:ext>
            </p:extLst>
          </p:nvPr>
        </p:nvGraphicFramePr>
        <p:xfrm>
          <a:off x="3707994" y="1412986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23983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11985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555986" y="4581008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123983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596021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732015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308019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87601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164018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300012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6732015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164018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300012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7164018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6300012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835982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6300013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3275991" y="558901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9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7740022" y="558901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1547979" y="4581008"/>
            <a:ext cx="432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9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6012010" y="4581008"/>
            <a:ext cx="432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969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data[ size ];</a:t>
            </a:r>
            <a:endParaRPr lang="en-US" altLang="zh-TW" sz="1500" dirty="0" smtClean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{</a:t>
            </a:r>
            <a:endParaRPr lang="en-US" altLang="zh-TW" sz="1500" dirty="0">
              <a:solidFill>
                <a:prstClr val="black"/>
              </a:solidFill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</a:t>
            </a:r>
            <a:r>
              <a:rPr lang="en-US" altLang="zh-TW" sz="1500" dirty="0" smtClean="0">
                <a:solidFill>
                  <a:prstClr val="black"/>
                </a:solidFill>
              </a:rPr>
              <a:t>0, size </a:t>
            </a:r>
            <a:r>
              <a:rPr lang="en-US" altLang="zh-TW" sz="1500" dirty="0">
                <a:solidFill>
                  <a:prstClr val="black"/>
                </a:solidFill>
              </a:rPr>
              <a:t>- 1 </a:t>
            </a:r>
            <a:r>
              <a:rPr lang="en-US" altLang="zh-TW" sz="1500" dirty="0" smtClean="0">
                <a:solidFill>
                  <a:prstClr val="black"/>
                </a:solidFill>
              </a:rPr>
              <a:t>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idx="13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idx="14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0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" name="內容版面配置區 12"/>
          <p:cNvSpPr>
            <a:spLocks noGrp="1"/>
          </p:cNvSpPr>
          <p:nvPr>
            <p:ph idx="12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0"/>
          </p:nvPr>
        </p:nvSpPr>
        <p:spPr>
          <a:xfrm>
            <a:off x="251970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67775"/>
              </p:ext>
            </p:extLst>
          </p:nvPr>
        </p:nvGraphicFramePr>
        <p:xfrm>
          <a:off x="3707994" y="1412986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23983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11985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555986" y="4581008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123983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596021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732015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308019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87601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164018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300012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6732015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164018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300012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7164018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6300012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835982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6300013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3275991" y="558901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9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7740022" y="558901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1547979" y="4581008"/>
            <a:ext cx="432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9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6012010" y="4581008"/>
            <a:ext cx="432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3275990" y="4581008"/>
            <a:ext cx="287999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15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740022" y="4581008"/>
            <a:ext cx="287999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13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882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data[ size ];</a:t>
            </a:r>
            <a:endParaRPr lang="en-US" altLang="zh-TW" sz="1500" dirty="0" smtClean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{</a:t>
            </a:r>
            <a:endParaRPr lang="en-US" altLang="zh-TW" sz="1500" dirty="0">
              <a:solidFill>
                <a:prstClr val="black"/>
              </a:solidFill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</a:t>
            </a:r>
            <a:r>
              <a:rPr lang="en-US" altLang="zh-TW" sz="1500" dirty="0" smtClean="0">
                <a:solidFill>
                  <a:prstClr val="black"/>
                </a:solidFill>
              </a:rPr>
              <a:t>0, size </a:t>
            </a:r>
            <a:r>
              <a:rPr lang="en-US" altLang="zh-TW" sz="1500" dirty="0">
                <a:solidFill>
                  <a:prstClr val="black"/>
                </a:solidFill>
              </a:rPr>
              <a:t>- 1 </a:t>
            </a:r>
            <a:r>
              <a:rPr lang="en-US" altLang="zh-TW" sz="1500" dirty="0" smtClean="0">
                <a:solidFill>
                  <a:prstClr val="black"/>
                </a:solidFill>
              </a:rPr>
              <a:t>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idx="13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idx="14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0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" name="內容版面配置區 12"/>
          <p:cNvSpPr>
            <a:spLocks noGrp="1"/>
          </p:cNvSpPr>
          <p:nvPr>
            <p:ph idx="12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0"/>
          </p:nvPr>
        </p:nvSpPr>
        <p:spPr>
          <a:xfrm>
            <a:off x="251970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67775"/>
              </p:ext>
            </p:extLst>
          </p:nvPr>
        </p:nvGraphicFramePr>
        <p:xfrm>
          <a:off x="3707994" y="1412986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23983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11985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555986" y="4581008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123983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596021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732015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308019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87601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164018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300012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6732015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164018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300012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7164018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6300012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835982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6300013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3275991" y="558901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9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7740022" y="558901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1547979" y="4581008"/>
            <a:ext cx="432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9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6012010" y="4581008"/>
            <a:ext cx="432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3275990" y="4581008"/>
            <a:ext cx="287999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15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740022" y="4581008"/>
            <a:ext cx="287999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13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1547979" y="2852996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15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8" name="Text Box 11"/>
          <p:cNvSpPr txBox="1">
            <a:spLocks noChangeArrowheads="1"/>
          </p:cNvSpPr>
          <p:nvPr/>
        </p:nvSpPr>
        <p:spPr bwMode="auto">
          <a:xfrm>
            <a:off x="6012010" y="2852996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13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69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data[ size ];</a:t>
            </a:r>
            <a:endParaRPr lang="en-US" altLang="zh-TW" sz="1500" dirty="0" smtClean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{</a:t>
            </a:r>
            <a:endParaRPr lang="en-US" altLang="zh-TW" sz="1500" dirty="0">
              <a:solidFill>
                <a:prstClr val="black"/>
              </a:solidFill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</a:t>
            </a:r>
            <a:r>
              <a:rPr lang="en-US" altLang="zh-TW" sz="1500" dirty="0" smtClean="0">
                <a:solidFill>
                  <a:prstClr val="black"/>
                </a:solidFill>
              </a:rPr>
              <a:t>0, size </a:t>
            </a:r>
            <a:r>
              <a:rPr lang="en-US" altLang="zh-TW" sz="1500" dirty="0">
                <a:solidFill>
                  <a:prstClr val="black"/>
                </a:solidFill>
              </a:rPr>
              <a:t>- 1 </a:t>
            </a:r>
            <a:r>
              <a:rPr lang="en-US" altLang="zh-TW" sz="1500" dirty="0" smtClean="0">
                <a:solidFill>
                  <a:prstClr val="black"/>
                </a:solidFill>
              </a:rPr>
              <a:t>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idx="13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idx="14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0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" name="內容版面配置區 12"/>
          <p:cNvSpPr>
            <a:spLocks noGrp="1"/>
          </p:cNvSpPr>
          <p:nvPr>
            <p:ph idx="12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0"/>
          </p:nvPr>
        </p:nvSpPr>
        <p:spPr>
          <a:xfrm>
            <a:off x="251970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67775"/>
              </p:ext>
            </p:extLst>
          </p:nvPr>
        </p:nvGraphicFramePr>
        <p:xfrm>
          <a:off x="3707994" y="1412986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23983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11985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555986" y="4581008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123983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596021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732015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308019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87601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164018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300012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6732015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164018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300012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7164018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6300012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835982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6300013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3275991" y="558901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9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7740022" y="558901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1547979" y="4581008"/>
            <a:ext cx="432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9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6012010" y="4581008"/>
            <a:ext cx="432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3275990" y="4581008"/>
            <a:ext cx="287999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15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740022" y="4581008"/>
            <a:ext cx="287999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13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1547979" y="2852996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15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8" name="Text Box 11"/>
          <p:cNvSpPr txBox="1">
            <a:spLocks noChangeArrowheads="1"/>
          </p:cNvSpPr>
          <p:nvPr/>
        </p:nvSpPr>
        <p:spPr bwMode="auto">
          <a:xfrm>
            <a:off x="6012010" y="2852996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13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9" name="Text Box 11"/>
          <p:cNvSpPr txBox="1">
            <a:spLocks noChangeArrowheads="1"/>
          </p:cNvSpPr>
          <p:nvPr/>
        </p:nvSpPr>
        <p:spPr bwMode="auto">
          <a:xfrm>
            <a:off x="3275991" y="2852996"/>
            <a:ext cx="287999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22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50" name="Text Box 11"/>
          <p:cNvSpPr txBox="1">
            <a:spLocks noChangeArrowheads="1"/>
          </p:cNvSpPr>
          <p:nvPr/>
        </p:nvSpPr>
        <p:spPr bwMode="auto">
          <a:xfrm>
            <a:off x="7740022" y="2852996"/>
            <a:ext cx="287999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22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315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data[ size ];</a:t>
            </a:r>
            <a:endParaRPr lang="en-US" altLang="zh-TW" sz="1500" dirty="0" smtClean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</a:rPr>
              <a:t>int</a:t>
            </a:r>
            <a:r>
              <a:rPr lang="en-US" altLang="zh-TW" sz="1500" dirty="0" smtClean="0">
                <a:solidFill>
                  <a:prstClr val="black"/>
                </a:solidFill>
              </a:rPr>
              <a:t> </a:t>
            </a:r>
            <a:r>
              <a:rPr lang="en-US" altLang="zh-TW" sz="1500" dirty="0">
                <a:solidFill>
                  <a:prstClr val="black"/>
                </a:solidFill>
              </a:rPr>
              <a:t>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{</a:t>
            </a:r>
            <a:endParaRPr lang="en-US" altLang="zh-TW" sz="1500" dirty="0">
              <a:solidFill>
                <a:prstClr val="black"/>
              </a:solidFill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</a:t>
            </a:r>
            <a:r>
              <a:rPr lang="en-US" altLang="zh-TW" sz="1500" dirty="0" smtClean="0">
                <a:solidFill>
                  <a:prstClr val="black"/>
                </a:solidFill>
              </a:rPr>
              <a:t>0, size </a:t>
            </a:r>
            <a:r>
              <a:rPr lang="en-US" altLang="zh-TW" sz="1500" dirty="0">
                <a:solidFill>
                  <a:prstClr val="black"/>
                </a:solidFill>
              </a:rPr>
              <a:t>- 1 </a:t>
            </a:r>
            <a:r>
              <a:rPr lang="en-US" altLang="zh-TW" sz="1500" dirty="0" smtClean="0">
                <a:solidFill>
                  <a:prstClr val="black"/>
                </a:solidFill>
              </a:rPr>
              <a:t>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內容版面配置區 13"/>
          <p:cNvSpPr>
            <a:spLocks noGrp="1"/>
          </p:cNvSpPr>
          <p:nvPr>
            <p:ph idx="13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5" name="內容版面配置區 14"/>
          <p:cNvSpPr>
            <a:spLocks noGrp="1"/>
          </p:cNvSpPr>
          <p:nvPr>
            <p:ph idx="14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2" name="內容版面配置區 11"/>
          <p:cNvSpPr>
            <a:spLocks noGrp="1"/>
          </p:cNvSpPr>
          <p:nvPr>
            <p:ph idx="10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" name="內容版面配置區 12"/>
          <p:cNvSpPr>
            <a:spLocks noGrp="1"/>
          </p:cNvSpPr>
          <p:nvPr>
            <p:ph idx="12"/>
          </p:nvPr>
        </p:nvSpPr>
        <p:spPr/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cout </a:t>
            </a:r>
            <a:r>
              <a:rPr lang="en-US" altLang="zh-TW" sz="1500" dirty="0">
                <a:solidFill>
                  <a:prstClr val="black"/>
                </a:solidFill>
              </a:rPr>
              <a:t>&lt;&lt; sum( 0, size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0"/>
          </p:nvPr>
        </p:nvSpPr>
        <p:spPr>
          <a:xfrm>
            <a:off x="251970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2"/>
          </p:nvPr>
        </p:nvSpPr>
        <p:spPr>
          <a:xfrm>
            <a:off x="4716001" y="5445014"/>
            <a:ext cx="4176000" cy="1008007"/>
          </a:xfrm>
        </p:spPr>
        <p:txBody>
          <a:bodyPr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+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67775"/>
              </p:ext>
            </p:extLst>
          </p:nvPr>
        </p:nvGraphicFramePr>
        <p:xfrm>
          <a:off x="3707994" y="1412986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131990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123983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411985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555986" y="4581008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123983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7596021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732015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308019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87601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36000" tIns="0" bIns="0" anchor="ctr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164018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6300012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6732015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164018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300012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7164018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6300012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1835982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6300013" y="548980"/>
            <a:ext cx="288002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3275991" y="558901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9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7740022" y="558901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1547979" y="4581008"/>
            <a:ext cx="432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9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6012010" y="4581008"/>
            <a:ext cx="432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3275990" y="4581008"/>
            <a:ext cx="287999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15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740022" y="4581008"/>
            <a:ext cx="287999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13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1547979" y="2852996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15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8" name="Text Box 11"/>
          <p:cNvSpPr txBox="1">
            <a:spLocks noChangeArrowheads="1"/>
          </p:cNvSpPr>
          <p:nvPr/>
        </p:nvSpPr>
        <p:spPr bwMode="auto">
          <a:xfrm>
            <a:off x="6012010" y="2852996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13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9" name="Text Box 11"/>
          <p:cNvSpPr txBox="1">
            <a:spLocks noChangeArrowheads="1"/>
          </p:cNvSpPr>
          <p:nvPr/>
        </p:nvSpPr>
        <p:spPr bwMode="auto">
          <a:xfrm>
            <a:off x="3275991" y="2852996"/>
            <a:ext cx="287999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22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50" name="Text Box 11"/>
          <p:cNvSpPr txBox="1">
            <a:spLocks noChangeArrowheads="1"/>
          </p:cNvSpPr>
          <p:nvPr/>
        </p:nvSpPr>
        <p:spPr bwMode="auto">
          <a:xfrm>
            <a:off x="7740022" y="2852996"/>
            <a:ext cx="287999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22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51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22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52" name="Text Box 11"/>
          <p:cNvSpPr txBox="1">
            <a:spLocks noChangeArrowheads="1"/>
          </p:cNvSpPr>
          <p:nvPr/>
        </p:nvSpPr>
        <p:spPr bwMode="auto">
          <a:xfrm>
            <a:off x="6300012" y="1124984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FF0000"/>
                </a:solidFill>
                <a:latin typeface="Lucida Console"/>
                <a:ea typeface="新細明體" pitchFamily="18" charset="-120"/>
              </a:rPr>
              <a:t>22</a:t>
            </a:r>
            <a:endParaRPr lang="en-US" altLang="zh-TW" sz="1600" b="0" dirty="0">
              <a:solidFill>
                <a:srgbClr val="FF0000"/>
              </a:solidFill>
              <a:latin typeface="Lucida Console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562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586" y="2564892"/>
            <a:ext cx="6624828" cy="1728216"/>
          </a:xfrm>
        </p:spPr>
        <p:txBody>
          <a:bodyPr/>
          <a:lstStyle/>
          <a:p>
            <a:pPr algn="ctr" eaLnBrk="1" hangingPunct="1"/>
            <a:r>
              <a:rPr lang="en-US" altLang="zh-TW" sz="5400" dirty="0">
                <a:ea typeface="新細明體" pitchFamily="18" charset="-120"/>
              </a:rPr>
              <a:t>Recursive maximum of elements in an array</a:t>
            </a:r>
          </a:p>
        </p:txBody>
      </p:sp>
    </p:spTree>
    <p:extLst>
      <p:ext uri="{BB962C8B-B14F-4D97-AF65-F5344CB8AC3E}">
        <p14:creationId xmlns:p14="http://schemas.microsoft.com/office/powerpoint/2010/main" val="191134373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71550" y="1268730"/>
            <a:ext cx="7200900" cy="432054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</a:p>
          <a:p>
            <a:pPr lvl="0">
              <a:tabLst>
                <a:tab pos="714375" algn="l"/>
              </a:tabLst>
            </a:pP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	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tabLst>
                <a:tab pos="714375" algn="l"/>
              </a:tabLst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spc="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</a:p>
        </p:txBody>
      </p:sp>
    </p:spTree>
    <p:extLst>
      <p:ext uri="{BB962C8B-B14F-4D97-AF65-F5344CB8AC3E}">
        <p14:creationId xmlns:p14="http://schemas.microsoft.com/office/powerpoint/2010/main" val="139849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/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size =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3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data[ size ];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b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; i &lt; size; i++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data[ i ] = rand() %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latin typeface="Lucida Console"/>
              </a:rPr>
              <a:t>   cout &lt;&lt;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maximum( size -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);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maximum(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if( last == 0 )</a:t>
            </a:r>
          </a:p>
          <a:p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   return data[ 0 ];</a:t>
            </a:r>
          </a:p>
          <a:p>
            <a:endParaRPr lang="zh-TW" altLang="en-US" sz="1600" dirty="0">
              <a:solidFill>
                <a:schemeClr val="bg1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int max = maximum( last - 1 );</a:t>
            </a:r>
            <a:endParaRPr lang="en-US" altLang="zh-TW" sz="1600" b="0" dirty="0">
              <a:solidFill>
                <a:schemeClr val="bg1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schemeClr val="bg1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   if( max </a:t>
            </a:r>
            <a:r>
              <a:rPr lang="en-US" altLang="zh-TW" sz="1600" b="0" dirty="0" smtClean="0">
                <a:solidFill>
                  <a:schemeClr val="bg1"/>
                </a:solidFill>
                <a:latin typeface="Lucida Console"/>
              </a:rPr>
              <a:t>&lt; </a:t>
            </a: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data[ last ]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max = data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[ last ];</a:t>
            </a:r>
            <a:endParaRPr lang="en-US" altLang="zh-TW" sz="1600" b="0" dirty="0">
              <a:solidFill>
                <a:schemeClr val="bg1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schemeClr val="bg1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   </a:t>
            </a:r>
            <a:r>
              <a:rPr lang="en-US" altLang="zh-TW" sz="1600" b="0" dirty="0" smtClean="0">
                <a:solidFill>
                  <a:schemeClr val="bg1"/>
                </a:solidFill>
                <a:latin typeface="Lucida Console"/>
              </a:rPr>
              <a:t>return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max</a:t>
            </a:r>
            <a:r>
              <a:rPr lang="en-US" altLang="zh-TW" sz="1600" b="0" dirty="0" smtClean="0">
                <a:solidFill>
                  <a:schemeClr val="bg1"/>
                </a:solidFill>
                <a:latin typeface="Lucida Console"/>
              </a:rPr>
              <a:t>;</a:t>
            </a:r>
            <a:endParaRPr lang="en-US" altLang="zh-TW" sz="1600" b="0" dirty="0">
              <a:solidFill>
                <a:schemeClr val="bg1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/>
          </a:p>
        </p:txBody>
      </p:sp>
      <p:sp>
        <p:nvSpPr>
          <p:cNvPr id="2" name="矩形 1"/>
          <p:cNvSpPr/>
          <p:nvPr/>
        </p:nvSpPr>
        <p:spPr>
          <a:xfrm>
            <a:off x="7596021" y="4005004"/>
            <a:ext cx="864000" cy="288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last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</p:txBody>
      </p:sp>
      <p:cxnSp>
        <p:nvCxnSpPr>
          <p:cNvPr id="6" name="直線單箭頭接點 5"/>
          <p:cNvCxnSpPr/>
          <p:nvPr/>
        </p:nvCxnSpPr>
        <p:spPr bwMode="auto">
          <a:xfrm flipV="1">
            <a:off x="8028024" y="3573001"/>
            <a:ext cx="110" cy="432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8" name="矩形 7"/>
          <p:cNvSpPr/>
          <p:nvPr/>
        </p:nvSpPr>
        <p:spPr>
          <a:xfrm>
            <a:off x="5148004" y="692981"/>
            <a:ext cx="3455990" cy="87130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0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)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DFKai-SB"/>
                <a:cs typeface="Times New Roman" pitchFamily="18" charset="0"/>
              </a:rPr>
              <a:t>=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0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FKai-SB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n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)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DFKai-SB"/>
                <a:cs typeface="Times New Roman" pitchFamily="18" charset="0"/>
              </a:rPr>
              <a:t>=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{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1" u="none" strike="noStrike" kern="0" cap="none" spc="20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n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DFKai-SB"/>
                <a:cs typeface="Times New Roman" pitchFamily="18" charset="0"/>
              </a:rPr>
              <a:t>-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1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),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n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}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FKai-SB"/>
                <a:cs typeface="Times New Roman" pitchFamily="18" charset="0"/>
              </a:rPr>
              <a:t>.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7308019" y="2996997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01788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/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size =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3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data[ size ];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b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; i &lt; size; i++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data[ i ] = rand() %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latin typeface="Lucida Console"/>
              </a:rPr>
              <a:t>   cout &lt;&lt;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maximum( size -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);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maximum(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last == </a:t>
            </a:r>
            <a:r>
              <a:rPr lang="en-US" altLang="zh-TW" sz="1600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data[ 0 ];</a:t>
            </a:r>
          </a:p>
          <a:p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sz="1600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int max = maximum( last - 1 );</a:t>
            </a:r>
            <a:endParaRPr lang="en-US" altLang="zh-TW" sz="1600" b="0" dirty="0">
              <a:solidFill>
                <a:schemeClr val="bg1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   if( max </a:t>
            </a:r>
            <a:r>
              <a:rPr lang="en-US" altLang="zh-TW" sz="1600" b="0" dirty="0" smtClean="0">
                <a:solidFill>
                  <a:schemeClr val="bg1"/>
                </a:solidFill>
                <a:latin typeface="Lucida Console"/>
              </a:rPr>
              <a:t>&lt; </a:t>
            </a: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data[ last ]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max = data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[ last ];</a:t>
            </a:r>
            <a:endParaRPr lang="en-US" altLang="zh-TW" sz="1600" b="0" dirty="0">
              <a:solidFill>
                <a:schemeClr val="bg1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max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/>
          </a:p>
        </p:txBody>
      </p:sp>
      <p:sp>
        <p:nvSpPr>
          <p:cNvPr id="2" name="矩形 1"/>
          <p:cNvSpPr/>
          <p:nvPr/>
        </p:nvSpPr>
        <p:spPr>
          <a:xfrm>
            <a:off x="7596021" y="4005004"/>
            <a:ext cx="864000" cy="288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last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</p:txBody>
      </p:sp>
      <p:cxnSp>
        <p:nvCxnSpPr>
          <p:cNvPr id="6" name="直線單箭頭接點 5"/>
          <p:cNvCxnSpPr/>
          <p:nvPr/>
        </p:nvCxnSpPr>
        <p:spPr bwMode="auto">
          <a:xfrm flipV="1">
            <a:off x="8028024" y="3573001"/>
            <a:ext cx="110" cy="432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8" name="矩形 7"/>
          <p:cNvSpPr/>
          <p:nvPr/>
        </p:nvSpPr>
        <p:spPr>
          <a:xfrm>
            <a:off x="5148004" y="692981"/>
            <a:ext cx="3455990" cy="87130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0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)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DFKai-SB"/>
                <a:cs typeface="Times New Roman" pitchFamily="18" charset="0"/>
              </a:rPr>
              <a:t>=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0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FKai-SB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n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)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DFKai-SB"/>
                <a:cs typeface="Times New Roman" pitchFamily="18" charset="0"/>
              </a:rPr>
              <a:t>=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{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1" u="none" strike="noStrike" kern="0" cap="none" spc="20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n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DFKai-SB"/>
                <a:cs typeface="Times New Roman" pitchFamily="18" charset="0"/>
              </a:rPr>
              <a:t>-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1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),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n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}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FKai-SB"/>
                <a:cs typeface="Times New Roman" pitchFamily="18" charset="0"/>
              </a:rPr>
              <a:t>.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7308019" y="2996997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289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395971" y="404979"/>
            <a:ext cx="5040461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+mn-lt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  <a:endParaRPr lang="en-US" altLang="zh-TW" sz="1600" kern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683973" y="1700988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276501" y="1557225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328499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98" y="242099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7" name="副標題 3"/>
          <p:cNvSpPr txBox="1">
            <a:spLocks/>
          </p:cNvSpPr>
          <p:nvPr/>
        </p:nvSpPr>
        <p:spPr bwMode="auto">
          <a:xfrm>
            <a:off x="1691980" y="3429000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2843988" y="5157012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5580007" y="5013011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5580007" y="41490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5580007" y="414900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275991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267984" y="126898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4860002" y="587701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4427999" y="472500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404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4.07407E-6 L 0.00017 0.126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/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size =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3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data[ size ];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b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; i &lt; size; i++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data[ i ] = rand() %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latin typeface="Lucida Console"/>
              </a:rPr>
              <a:t>   cout &lt;&lt;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maximum( size -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);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maximum(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last == </a:t>
            </a:r>
            <a:r>
              <a:rPr lang="en-US" altLang="zh-TW" sz="1600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data[ 0 ];</a:t>
            </a:r>
          </a:p>
          <a:p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max = maximum( last - </a:t>
            </a:r>
            <a:r>
              <a:rPr lang="en-US" altLang="zh-TW" sz="1600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   if( max </a:t>
            </a:r>
            <a:r>
              <a:rPr lang="en-US" altLang="zh-TW" sz="1600" b="0" dirty="0" smtClean="0">
                <a:solidFill>
                  <a:schemeClr val="bg1"/>
                </a:solidFill>
                <a:latin typeface="Lucida Console"/>
              </a:rPr>
              <a:t>&lt; </a:t>
            </a: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data[ last ]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chemeClr val="bg1"/>
                </a:solidFill>
                <a:latin typeface="Lucida Console"/>
              </a:rPr>
              <a:t>     </a:t>
            </a:r>
            <a:r>
              <a:rPr lang="en-US" altLang="zh-TW" sz="1600" b="0" dirty="0" smtClean="0">
                <a:solidFill>
                  <a:schemeClr val="bg1"/>
                </a:solidFill>
                <a:latin typeface="Lucida Console"/>
              </a:rPr>
              <a:t> 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max = data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[ last ];</a:t>
            </a:r>
            <a:endParaRPr lang="en-US" altLang="zh-TW" sz="1600" b="0" dirty="0">
              <a:solidFill>
                <a:schemeClr val="bg1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max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/>
          </a:p>
        </p:txBody>
      </p:sp>
      <p:sp>
        <p:nvSpPr>
          <p:cNvPr id="2" name="矩形 1"/>
          <p:cNvSpPr/>
          <p:nvPr/>
        </p:nvSpPr>
        <p:spPr>
          <a:xfrm>
            <a:off x="7596021" y="4005004"/>
            <a:ext cx="864000" cy="288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last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</p:txBody>
      </p:sp>
      <p:cxnSp>
        <p:nvCxnSpPr>
          <p:cNvPr id="6" name="直線單箭頭接點 5"/>
          <p:cNvCxnSpPr/>
          <p:nvPr/>
        </p:nvCxnSpPr>
        <p:spPr bwMode="auto">
          <a:xfrm flipV="1">
            <a:off x="8028024" y="3573001"/>
            <a:ext cx="110" cy="432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8" name="矩形 7"/>
          <p:cNvSpPr/>
          <p:nvPr/>
        </p:nvSpPr>
        <p:spPr>
          <a:xfrm>
            <a:off x="5148004" y="692981"/>
            <a:ext cx="3455990" cy="87130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0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)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DFKai-SB"/>
                <a:cs typeface="Times New Roman" pitchFamily="18" charset="0"/>
              </a:rPr>
              <a:t>=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0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FKai-SB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n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)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DFKai-SB"/>
                <a:cs typeface="Times New Roman" pitchFamily="18" charset="0"/>
              </a:rPr>
              <a:t>=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{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1" u="none" strike="noStrike" kern="0" cap="none" spc="20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n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DFKai-SB"/>
                <a:cs typeface="Times New Roman" pitchFamily="18" charset="0"/>
              </a:rPr>
              <a:t>-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1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),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n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}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FKai-SB"/>
                <a:cs typeface="Times New Roman" pitchFamily="18" charset="0"/>
              </a:rPr>
              <a:t>.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7308019" y="2996997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61574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/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size =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3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latin typeface="Lucida Console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data[ size ];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b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; i &lt; size; i++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data[ i ] = rand() %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latin typeface="Lucida Console"/>
              </a:rPr>
              <a:t>   cout &lt;&lt;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maximum( size -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);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maximum(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last == </a:t>
            </a:r>
            <a:r>
              <a:rPr lang="en-US" altLang="zh-TW" sz="1600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0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data[ 0 ];</a:t>
            </a:r>
          </a:p>
          <a:p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max = maximum( last - </a:t>
            </a:r>
            <a:r>
              <a:rPr lang="en-US" altLang="zh-TW" sz="1600" dirty="0">
                <a:solidFill>
                  <a:srgbClr val="0099FF"/>
                </a:solidFill>
                <a:highlight>
                  <a:srgbClr val="FFFFFF"/>
                </a:highlight>
                <a:latin typeface="Lucida Console"/>
              </a:rPr>
              <a:t>1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( max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&lt;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data[ last ]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max = data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[ last ];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max</a:t>
            </a:r>
            <a:r>
              <a:rPr lang="en-US" altLang="zh-TW" sz="1600" b="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b="0" dirty="0"/>
          </a:p>
        </p:txBody>
      </p:sp>
      <p:sp>
        <p:nvSpPr>
          <p:cNvPr id="2" name="矩形 1"/>
          <p:cNvSpPr/>
          <p:nvPr/>
        </p:nvSpPr>
        <p:spPr>
          <a:xfrm>
            <a:off x="7596021" y="4005004"/>
            <a:ext cx="864000" cy="288000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last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</p:txBody>
      </p:sp>
      <p:cxnSp>
        <p:nvCxnSpPr>
          <p:cNvPr id="6" name="直線單箭頭接點 5"/>
          <p:cNvCxnSpPr/>
          <p:nvPr/>
        </p:nvCxnSpPr>
        <p:spPr bwMode="auto">
          <a:xfrm flipV="1">
            <a:off x="8028024" y="3573001"/>
            <a:ext cx="110" cy="432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8" name="矩形 7"/>
          <p:cNvSpPr/>
          <p:nvPr/>
        </p:nvSpPr>
        <p:spPr>
          <a:xfrm>
            <a:off x="5148004" y="692981"/>
            <a:ext cx="3455990" cy="87130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0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)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DFKai-SB"/>
                <a:cs typeface="Times New Roman" pitchFamily="18" charset="0"/>
              </a:rPr>
              <a:t>=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0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FKai-SB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n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) 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DFKai-SB"/>
                <a:cs typeface="Times New Roman" pitchFamily="18" charset="0"/>
              </a:rPr>
              <a:t>=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{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max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(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1" u="none" strike="noStrike" kern="0" cap="none" spc="20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n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DFKai-SB"/>
                <a:cs typeface="Times New Roman" pitchFamily="18" charset="0"/>
              </a:rPr>
              <a:t>-</a:t>
            </a:r>
            <a:r>
              <a:rPr kumimoji="0" lang="en-US" altLang="zh-TW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1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), </a:t>
            </a:r>
            <a:r>
              <a:rPr kumimoji="0" lang="en-US" altLang="zh-TW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a</a:t>
            </a:r>
            <a:r>
              <a:rPr kumimoji="0" lang="en-US" altLang="zh-TW" sz="20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n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DFKai-SB"/>
                <a:cs typeface="Times New Roman" pitchFamily="18" charset="0"/>
              </a:rPr>
              <a:t>}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DFKai-SB"/>
                <a:cs typeface="Times New Roman" pitchFamily="18" charset="0"/>
              </a:rPr>
              <a:t>.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7308019" y="2996997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90225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83974" y="260978"/>
            <a:ext cx="4752032" cy="1008109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size ];</a:t>
            </a:r>
            <a:endParaRPr lang="en-US" altLang="zh-TW" sz="1500" b="0" dirty="0" smtClean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maximum( size - 1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) &lt;&lt; endl;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dirty="0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979982" y="54898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23" name="副標題 3"/>
          <p:cNvSpPr txBox="1">
            <a:spLocks/>
          </p:cNvSpPr>
          <p:nvPr/>
        </p:nvSpPr>
        <p:spPr bwMode="auto">
          <a:xfrm>
            <a:off x="683973" y="3284999"/>
            <a:ext cx="5616038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5" name="副標題 3"/>
          <p:cNvSpPr txBox="1">
            <a:spLocks/>
          </p:cNvSpPr>
          <p:nvPr/>
        </p:nvSpPr>
        <p:spPr bwMode="auto">
          <a:xfrm>
            <a:off x="683973" y="5013011"/>
            <a:ext cx="561600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7" name="副標題 3"/>
          <p:cNvSpPr txBox="1">
            <a:spLocks/>
          </p:cNvSpPr>
          <p:nvPr/>
        </p:nvSpPr>
        <p:spPr bwMode="auto">
          <a:xfrm>
            <a:off x="683973" y="1556987"/>
            <a:ext cx="561604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&lt;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 )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max =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7308019" y="2996997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419992" y="69298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08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9774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83974" y="260978"/>
            <a:ext cx="4752032" cy="1008109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size ];</a:t>
            </a:r>
            <a:endParaRPr lang="en-US" altLang="zh-TW" sz="1500" b="0" dirty="0" smtClean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maximum( size - 1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) &lt;&lt; endl;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dirty="0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979982" y="54898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23" name="副標題 3"/>
          <p:cNvSpPr txBox="1">
            <a:spLocks/>
          </p:cNvSpPr>
          <p:nvPr/>
        </p:nvSpPr>
        <p:spPr bwMode="auto">
          <a:xfrm>
            <a:off x="683973" y="3284999"/>
            <a:ext cx="5616038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5" name="副標題 3"/>
          <p:cNvSpPr txBox="1">
            <a:spLocks/>
          </p:cNvSpPr>
          <p:nvPr/>
        </p:nvSpPr>
        <p:spPr bwMode="auto">
          <a:xfrm>
            <a:off x="683973" y="5013011"/>
            <a:ext cx="561600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7" name="副標題 3"/>
          <p:cNvSpPr txBox="1">
            <a:spLocks/>
          </p:cNvSpPr>
          <p:nvPr/>
        </p:nvSpPr>
        <p:spPr bwMode="auto">
          <a:xfrm>
            <a:off x="683973" y="1556987"/>
            <a:ext cx="561604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&lt;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 )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max =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7308019" y="2996997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419992" y="69298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08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9962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83974" y="260978"/>
            <a:ext cx="4752032" cy="1008109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size ];</a:t>
            </a:r>
            <a:endParaRPr lang="en-US" altLang="zh-TW" sz="1500" b="0" dirty="0" smtClean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maximum( size - 1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) &lt;&lt; endl;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dirty="0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979982" y="54898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23" name="副標題 3"/>
          <p:cNvSpPr txBox="1">
            <a:spLocks/>
          </p:cNvSpPr>
          <p:nvPr/>
        </p:nvSpPr>
        <p:spPr bwMode="auto">
          <a:xfrm>
            <a:off x="683973" y="3284999"/>
            <a:ext cx="5616038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5" name="副標題 3"/>
          <p:cNvSpPr txBox="1">
            <a:spLocks/>
          </p:cNvSpPr>
          <p:nvPr/>
        </p:nvSpPr>
        <p:spPr bwMode="auto">
          <a:xfrm>
            <a:off x="683973" y="5013011"/>
            <a:ext cx="561600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7" name="副標題 3"/>
          <p:cNvSpPr txBox="1">
            <a:spLocks/>
          </p:cNvSpPr>
          <p:nvPr/>
        </p:nvSpPr>
        <p:spPr bwMode="auto">
          <a:xfrm>
            <a:off x="683973" y="1556987"/>
            <a:ext cx="561604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&lt;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 )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max =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7308019" y="2996997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419992" y="69298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08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3707994" y="227699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0150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83974" y="260978"/>
            <a:ext cx="4752032" cy="1008109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size ];</a:t>
            </a:r>
            <a:endParaRPr lang="en-US" altLang="zh-TW" sz="1500" b="0" dirty="0" smtClean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maximum( size - 1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) &lt;&lt; endl;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dirty="0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979982" y="54898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23" name="副標題 3"/>
          <p:cNvSpPr txBox="1">
            <a:spLocks/>
          </p:cNvSpPr>
          <p:nvPr/>
        </p:nvSpPr>
        <p:spPr bwMode="auto">
          <a:xfrm>
            <a:off x="683973" y="3284999"/>
            <a:ext cx="5616038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5" name="副標題 3"/>
          <p:cNvSpPr txBox="1">
            <a:spLocks/>
          </p:cNvSpPr>
          <p:nvPr/>
        </p:nvSpPr>
        <p:spPr bwMode="auto">
          <a:xfrm>
            <a:off x="683973" y="5013011"/>
            <a:ext cx="561600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7" name="副標題 3"/>
          <p:cNvSpPr txBox="1">
            <a:spLocks/>
          </p:cNvSpPr>
          <p:nvPr/>
        </p:nvSpPr>
        <p:spPr bwMode="auto">
          <a:xfrm>
            <a:off x="683973" y="1556987"/>
            <a:ext cx="561604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&lt;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 )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max =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7308019" y="2996997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419992" y="69298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08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3707994" y="227699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2843988" y="314099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281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83974" y="260978"/>
            <a:ext cx="4752032" cy="1008109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size ];</a:t>
            </a:r>
            <a:endParaRPr lang="en-US" altLang="zh-TW" sz="1500" b="0" dirty="0" smtClean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maximum( size - 1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) &lt;&lt; endl;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dirty="0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979982" y="54898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23" name="副標題 3"/>
          <p:cNvSpPr txBox="1">
            <a:spLocks/>
          </p:cNvSpPr>
          <p:nvPr/>
        </p:nvSpPr>
        <p:spPr bwMode="auto">
          <a:xfrm>
            <a:off x="683973" y="3284999"/>
            <a:ext cx="5616038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5" name="副標題 3"/>
          <p:cNvSpPr txBox="1">
            <a:spLocks/>
          </p:cNvSpPr>
          <p:nvPr/>
        </p:nvSpPr>
        <p:spPr bwMode="auto">
          <a:xfrm>
            <a:off x="683973" y="5013011"/>
            <a:ext cx="561600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7" name="副標題 3"/>
          <p:cNvSpPr txBox="1">
            <a:spLocks/>
          </p:cNvSpPr>
          <p:nvPr/>
        </p:nvSpPr>
        <p:spPr bwMode="auto">
          <a:xfrm>
            <a:off x="683973" y="1556987"/>
            <a:ext cx="561604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&lt;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 )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max =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7308019" y="2996997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419992" y="69298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08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3707994" y="227699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2843988" y="314099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3707994" y="400500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41004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83974" y="260978"/>
            <a:ext cx="4752032" cy="1008109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size ];</a:t>
            </a:r>
            <a:endParaRPr lang="en-US" altLang="zh-TW" sz="1500" b="0" dirty="0" smtClean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maximum( size - 1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) &lt;&lt; endl;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dirty="0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979982" y="54898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23" name="副標題 3"/>
          <p:cNvSpPr txBox="1">
            <a:spLocks/>
          </p:cNvSpPr>
          <p:nvPr/>
        </p:nvSpPr>
        <p:spPr bwMode="auto">
          <a:xfrm>
            <a:off x="683973" y="3284999"/>
            <a:ext cx="5616038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5" name="副標題 3"/>
          <p:cNvSpPr txBox="1">
            <a:spLocks/>
          </p:cNvSpPr>
          <p:nvPr/>
        </p:nvSpPr>
        <p:spPr bwMode="auto">
          <a:xfrm>
            <a:off x="683973" y="5013011"/>
            <a:ext cx="561600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7" name="副標題 3"/>
          <p:cNvSpPr txBox="1">
            <a:spLocks/>
          </p:cNvSpPr>
          <p:nvPr/>
        </p:nvSpPr>
        <p:spPr bwMode="auto">
          <a:xfrm>
            <a:off x="683973" y="1556987"/>
            <a:ext cx="561604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&lt;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 )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max =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7308019" y="2996997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419992" y="69298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08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3707994" y="227699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843988" y="486901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2843988" y="314099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3707994" y="400500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2607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83974" y="260978"/>
            <a:ext cx="4752032" cy="1008109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size ];</a:t>
            </a:r>
            <a:endParaRPr lang="en-US" altLang="zh-TW" sz="1500" b="0" dirty="0" smtClean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maximum( size - 1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) &lt;&lt; endl;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dirty="0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979982" y="54898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23" name="副標題 3"/>
          <p:cNvSpPr txBox="1">
            <a:spLocks/>
          </p:cNvSpPr>
          <p:nvPr/>
        </p:nvSpPr>
        <p:spPr bwMode="auto">
          <a:xfrm>
            <a:off x="683973" y="3284999"/>
            <a:ext cx="5616038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5" name="副標題 3"/>
          <p:cNvSpPr txBox="1">
            <a:spLocks/>
          </p:cNvSpPr>
          <p:nvPr/>
        </p:nvSpPr>
        <p:spPr bwMode="auto">
          <a:xfrm>
            <a:off x="683973" y="5013011"/>
            <a:ext cx="561600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7" name="副標題 3"/>
          <p:cNvSpPr txBox="1">
            <a:spLocks/>
          </p:cNvSpPr>
          <p:nvPr/>
        </p:nvSpPr>
        <p:spPr bwMode="auto">
          <a:xfrm>
            <a:off x="683973" y="1556987"/>
            <a:ext cx="561604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&lt;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 )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max =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7308019" y="2996997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419992" y="69298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08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3707994" y="227699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843988" y="486901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2843988" y="314099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3707994" y="400500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2555986" y="400500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72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6022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83974" y="260978"/>
            <a:ext cx="4752032" cy="1008109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size ];</a:t>
            </a:r>
            <a:endParaRPr lang="en-US" altLang="zh-TW" sz="1500" b="0" dirty="0" smtClean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maximum( size - 1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) &lt;&lt; endl;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dirty="0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979982" y="54898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23" name="副標題 3"/>
          <p:cNvSpPr txBox="1">
            <a:spLocks/>
          </p:cNvSpPr>
          <p:nvPr/>
        </p:nvSpPr>
        <p:spPr bwMode="auto">
          <a:xfrm>
            <a:off x="683973" y="3284999"/>
            <a:ext cx="5616038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5" name="副標題 3"/>
          <p:cNvSpPr txBox="1">
            <a:spLocks/>
          </p:cNvSpPr>
          <p:nvPr/>
        </p:nvSpPr>
        <p:spPr bwMode="auto">
          <a:xfrm>
            <a:off x="683973" y="5013011"/>
            <a:ext cx="561600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7" name="副標題 3"/>
          <p:cNvSpPr txBox="1">
            <a:spLocks/>
          </p:cNvSpPr>
          <p:nvPr/>
        </p:nvSpPr>
        <p:spPr bwMode="auto">
          <a:xfrm>
            <a:off x="683973" y="1556987"/>
            <a:ext cx="561604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&lt;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 )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max =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7308019" y="2996997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419992" y="69298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08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3707994" y="227699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843988" y="486901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2843988" y="314099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3707994" y="400500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2555986" y="400500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72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6</a:t>
            </a: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2555986" y="227699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72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50797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395971" y="404979"/>
            <a:ext cx="5040461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+mn-lt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  <a:endParaRPr lang="en-US" altLang="zh-TW" sz="1600" kern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683973" y="1700988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276501" y="1557225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328499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98" y="242099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7" name="副標題 3"/>
          <p:cNvSpPr txBox="1">
            <a:spLocks/>
          </p:cNvSpPr>
          <p:nvPr/>
        </p:nvSpPr>
        <p:spPr bwMode="auto">
          <a:xfrm>
            <a:off x="1691980" y="3429000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2843988" y="5157012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5580007" y="5013011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5580007" y="41490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4427999" y="472500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860002" y="587701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4860002" y="5877017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275991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267984" y="126898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001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22222E-6 L -0.04722 -0.167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61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83974" y="260978"/>
            <a:ext cx="4752032" cy="1008109"/>
          </a:xfrm>
          <a:ln w="19050">
            <a:noFill/>
          </a:ln>
        </p:spPr>
        <p:txBody>
          <a:bodyPr lIns="90000" rIns="90000"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size ];</a:t>
            </a:r>
            <a:endParaRPr lang="en-US" altLang="zh-TW" sz="1500" b="0" dirty="0" smtClean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sz="1500" b="0" dirty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cout 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&lt;&lt; maximum( size - 1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) &lt;&lt; endl;</a:t>
            </a:r>
            <a:endParaRPr lang="en-US" altLang="zh-TW" sz="1500" b="0" dirty="0" smtClean="0">
              <a:solidFill>
                <a:prstClr val="black"/>
              </a:solidFill>
              <a:latin typeface="Lucida Console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altLang="zh-TW" sz="1500" b="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dirty="0"/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979982" y="54898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23" name="副標題 3"/>
          <p:cNvSpPr txBox="1">
            <a:spLocks/>
          </p:cNvSpPr>
          <p:nvPr/>
        </p:nvSpPr>
        <p:spPr bwMode="auto">
          <a:xfrm>
            <a:off x="683973" y="3284999"/>
            <a:ext cx="5616038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5" name="副標題 3"/>
          <p:cNvSpPr txBox="1">
            <a:spLocks/>
          </p:cNvSpPr>
          <p:nvPr/>
        </p:nvSpPr>
        <p:spPr bwMode="auto">
          <a:xfrm>
            <a:off x="683973" y="5013011"/>
            <a:ext cx="561600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&lt; data[ last ] ) max = data[ last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27" name="副標題 3"/>
          <p:cNvSpPr txBox="1">
            <a:spLocks/>
          </p:cNvSpPr>
          <p:nvPr/>
        </p:nvSpPr>
        <p:spPr bwMode="auto">
          <a:xfrm>
            <a:off x="683973" y="1556987"/>
            <a:ext cx="5616040" cy="1584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26000" tIns="36000" rIns="90000" bIns="36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maximum(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last 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last == 0 )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data[ 0 ];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int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 = maximum( last - 1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if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( max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&lt;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 )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max = </a:t>
            </a: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data[ last ]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  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return</a:t>
            </a:r>
            <a:r>
              <a:rPr kumimoji="0" lang="en-US" altLang="zh-TW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 max;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}</a:t>
            </a:r>
            <a:endParaRPr kumimoji="0" lang="en-US" altLang="zh-TW" sz="15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/>
          </p:nvPr>
        </p:nvGraphicFramePr>
        <p:xfrm>
          <a:off x="7308019" y="2996997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419992" y="69298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08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3707994" y="227699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843988" y="4869010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2843988" y="314099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3707994" y="400500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2555986" y="400500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72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6</a:t>
            </a: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2555986" y="2276992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72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267984" y="112498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24297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first == last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chemeClr val="bg1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return data[ last ];</a:t>
            </a:r>
          </a:p>
          <a:p>
            <a:endParaRPr lang="zh-TW" altLang="en-US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int max =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recursiveMaximum1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( first, last - 1 </a:t>
            </a:r>
            <a:r>
              <a:rPr lang="en-US" altLang="zh-TW" dirty="0" smtClean="0">
                <a:solidFill>
                  <a:schemeClr val="bg1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max &lt; data[ last ]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</a:t>
            </a:r>
            <a:r>
              <a:rPr lang="en-US" altLang="zh-TW" dirty="0" smtClean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max = data[ last ];</a:t>
            </a:r>
          </a:p>
          <a:p>
            <a:endParaRPr lang="zh-TW" altLang="en-US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return max;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first == last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chemeClr val="bg1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return data[ first ];</a:t>
            </a:r>
          </a:p>
          <a:p>
            <a:endParaRPr lang="zh-TW" altLang="en-US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int max =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recursiveMaximum2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( first + 1, last </a:t>
            </a:r>
            <a:r>
              <a:rPr lang="en-US" altLang="zh-TW" dirty="0" smtClean="0">
                <a:solidFill>
                  <a:schemeClr val="bg1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max &lt; data[ first ]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chemeClr val="bg1"/>
                </a:solidFill>
                <a:ea typeface="細明體" panose="02020509000000000000" pitchFamily="49" charset="-120"/>
              </a:rPr>
              <a:t> 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max = data[ first ];</a:t>
            </a:r>
          </a:p>
          <a:p>
            <a:endParaRPr lang="zh-TW" altLang="en-US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return max;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254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int max =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recursiveMaximum1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( first, last - 1 </a:t>
            </a:r>
            <a:r>
              <a:rPr lang="en-US" altLang="zh-TW" dirty="0" smtClean="0">
                <a:solidFill>
                  <a:schemeClr val="bg1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max &lt; data[ last ]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</a:t>
            </a:r>
            <a:r>
              <a:rPr lang="en-US" altLang="zh-TW" dirty="0" smtClean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max = data[ last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max;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int max =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recursiveMaximum2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( first + 1, last </a:t>
            </a:r>
            <a:r>
              <a:rPr lang="en-US" altLang="zh-TW" dirty="0" smtClean="0">
                <a:solidFill>
                  <a:schemeClr val="bg1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max &lt; data[ first ]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chemeClr val="bg1"/>
                </a:solidFill>
                <a:ea typeface="細明體" panose="02020509000000000000" pitchFamily="49" charset="-120"/>
              </a:rPr>
              <a:t> 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max = data[ first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max;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076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max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max &lt;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max =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max;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max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max &lt;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max =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max;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680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tIns="468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3"/>
          </p:nvPr>
        </p:nvSpPr>
        <p:spPr>
          <a:xfrm>
            <a:off x="251970" y="4869010"/>
            <a:ext cx="3888000" cy="158401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4"/>
          </p:nvPr>
        </p:nvSpPr>
        <p:spPr>
          <a:xfrm>
            <a:off x="5004004" y="4869010"/>
            <a:ext cx="3888000" cy="158401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3995996" y="1988990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411985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275991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275991" y="1412986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72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7164018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028024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7740022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8172025" y="1412986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40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tIns="468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3"/>
          </p:nvPr>
        </p:nvSpPr>
        <p:spPr>
          <a:xfrm>
            <a:off x="251970" y="4869010"/>
            <a:ext cx="3888000" cy="158401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4"/>
          </p:nvPr>
        </p:nvSpPr>
        <p:spPr>
          <a:xfrm>
            <a:off x="5004004" y="4869010"/>
            <a:ext cx="3888000" cy="158401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3995996" y="1988990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411985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275991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275991" y="1412986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72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7164018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028024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7740022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8172025" y="1412986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411985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3275991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7164018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8028024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0176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tIns="468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3"/>
          </p:nvPr>
        </p:nvSpPr>
        <p:spPr>
          <a:xfrm>
            <a:off x="251970" y="4869010"/>
            <a:ext cx="3888000" cy="158401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4"/>
          </p:nvPr>
        </p:nvSpPr>
        <p:spPr>
          <a:xfrm>
            <a:off x="5004004" y="4869010"/>
            <a:ext cx="3888000" cy="158401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3995996" y="1988990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411985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275991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275991" y="1412986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72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7164018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028024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7740022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8172025" y="1412986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411985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3275991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843988" y="357300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275991" y="3573001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72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7164018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8028024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740022" y="357300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8172025" y="3573001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40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tIns="468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3"/>
          </p:nvPr>
        </p:nvSpPr>
        <p:spPr>
          <a:xfrm>
            <a:off x="251970" y="4869010"/>
            <a:ext cx="3888000" cy="158401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4"/>
          </p:nvPr>
        </p:nvSpPr>
        <p:spPr>
          <a:xfrm>
            <a:off x="5004004" y="4869010"/>
            <a:ext cx="3888000" cy="158401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3995996" y="1988990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411985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275991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275991" y="1412986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72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7164018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028024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7740022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8172025" y="1412986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411985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3275991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843988" y="357300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275991" y="3573001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72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7164018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8028024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740022" y="357300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8172025" y="3573001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411985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3275991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164018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8028024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7280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tIns="468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3"/>
          </p:nvPr>
        </p:nvSpPr>
        <p:spPr>
          <a:xfrm>
            <a:off x="251970" y="4869010"/>
            <a:ext cx="3888000" cy="158401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4"/>
          </p:nvPr>
        </p:nvSpPr>
        <p:spPr>
          <a:xfrm>
            <a:off x="5004004" y="4869010"/>
            <a:ext cx="3888000" cy="158401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3995996" y="1988990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411985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275991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275991" y="1412986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72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7164018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028024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7740022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8172025" y="1412986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411985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3275991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843988" y="357300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275991" y="3573001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72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7164018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8028024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740022" y="357300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8172025" y="3573001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411985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3275991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164018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8028024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1979981" y="3573001"/>
            <a:ext cx="43200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6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6732015" y="3573001"/>
            <a:ext cx="43200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7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1979982" y="1412986"/>
            <a:ext cx="43200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732015" y="1412986"/>
            <a:ext cx="43200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34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tIns="468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3"/>
          </p:nvPr>
        </p:nvSpPr>
        <p:spPr>
          <a:xfrm>
            <a:off x="251970" y="4869010"/>
            <a:ext cx="3888000" cy="158401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7" name="內容版面配置區 6"/>
          <p:cNvSpPr>
            <a:spLocks noGrp="1"/>
          </p:cNvSpPr>
          <p:nvPr>
            <p:ph idx="14"/>
          </p:nvPr>
        </p:nvSpPr>
        <p:spPr>
          <a:xfrm>
            <a:off x="5004004" y="4869010"/>
            <a:ext cx="3888000" cy="158401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maximum2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pc="300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spc="3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+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m &lt;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) m =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3995996" y="1988990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T="1800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411985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275991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843988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275991" y="1412986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72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7164018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028024" y="40497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7740022" y="1412986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8172025" y="1412986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411985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3275991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843988" y="357300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275991" y="3573001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72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7164018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8028024" y="2564994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740022" y="357300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5400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8172025" y="3573001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411985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3275991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164018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72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8028024" y="4725009"/>
            <a:ext cx="43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8000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1979981" y="3573001"/>
            <a:ext cx="43200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6</a:t>
            </a: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6732015" y="3573001"/>
            <a:ext cx="43200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7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1979982" y="1412986"/>
            <a:ext cx="43200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732015" y="1412986"/>
            <a:ext cx="43200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36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1403978" y="2132991"/>
            <a:ext cx="43200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72000" bIns="36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156011" y="2132991"/>
            <a:ext cx="43200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72000" bIns="36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31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395971" y="404979"/>
            <a:ext cx="5040461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+mn-lt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  <a:endParaRPr lang="en-US" altLang="zh-TW" sz="1600" kern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683973" y="1700988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276501" y="1557225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328499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98" y="242099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860002" y="587701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17" name="副標題 3"/>
          <p:cNvSpPr txBox="1">
            <a:spLocks/>
          </p:cNvSpPr>
          <p:nvPr/>
        </p:nvSpPr>
        <p:spPr bwMode="auto">
          <a:xfrm>
            <a:off x="1691980" y="3429000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2843988" y="5157012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5580007" y="5013011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5580007" y="41490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4427999" y="472500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275991" y="472500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275991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275991" y="4725009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267984" y="126898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6730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6 L 1.66667E-6 -0.25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395971" y="404979"/>
            <a:ext cx="5040461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+mn-lt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  <a:endParaRPr lang="en-US" altLang="zh-TW" sz="1600" kern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683973" y="1700988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276501" y="1557225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328499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98" y="242099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860002" y="587701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17" name="副標題 3"/>
          <p:cNvSpPr txBox="1">
            <a:spLocks/>
          </p:cNvSpPr>
          <p:nvPr/>
        </p:nvSpPr>
        <p:spPr bwMode="auto">
          <a:xfrm>
            <a:off x="1691980" y="3429000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2843988" y="5157012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5580007" y="5013011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5580007" y="41490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4427999" y="472500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275991" y="472500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275991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267984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267984" y="126898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2267984" y="2996997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2042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7 L 4.72222E-6 -0.25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395971" y="404979"/>
            <a:ext cx="5040461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+mn-lt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  <a:endParaRPr lang="en-US" altLang="zh-TW" sz="1600" kern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683973" y="1700988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276501" y="1557225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328499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98" y="242099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4860002" y="587701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17" name="副標題 3"/>
          <p:cNvSpPr txBox="1">
            <a:spLocks/>
          </p:cNvSpPr>
          <p:nvPr/>
        </p:nvSpPr>
        <p:spPr bwMode="auto">
          <a:xfrm>
            <a:off x="1691980" y="3429000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2843988" y="5157012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5580007" y="5013011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5580007" y="41490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4427999" y="472500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275991" y="472500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3275991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267984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267984" y="126898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4929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 10 )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1;</a:t>
            </a:r>
          </a:p>
          <a:p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1 +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/ 10 );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&gt; 9 )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1 +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/ 10 );</a:t>
            </a:r>
          </a:p>
          <a:p>
            <a:r>
              <a:rPr lang="zh-TW" altLang="en-US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1;</a:t>
            </a:r>
          </a:p>
          <a:p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603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tIns="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 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=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789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f( n 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)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endl;</a:t>
            </a:r>
            <a:endParaRPr lang="en-US" altLang="zh-TW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3"/>
          </p:nvPr>
        </p:nvSpPr>
        <p:spPr/>
        <p:txBody>
          <a:bodyPr lIns="36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&lt; 10 )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1;</a:t>
            </a:r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 + f(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4"/>
          </p:nvPr>
        </p:nvSpPr>
        <p:spPr/>
        <p:txBody>
          <a:bodyPr lIns="36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&gt; 9 )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 + f(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707994" y="1268985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 lIns="36000" tIns="468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f(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&lt; 10 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 + 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f( </a:t>
            </a:r>
            <a:r>
              <a:rPr lang="en-US" altLang="zh-TW" sz="16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/ 10 );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1547979" y="184498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 lIns="36000" tIns="468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f(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&gt; 9 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 + 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f( </a:t>
            </a:r>
            <a:r>
              <a:rPr lang="en-US" altLang="zh-TW" sz="16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/ 10 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5148004" y="184498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/>
        <p:txBody>
          <a:bodyPr lIns="36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&lt; 10 )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1;</a:t>
            </a:r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 + f(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2"/>
          </p:nvPr>
        </p:nvSpPr>
        <p:spPr/>
        <p:txBody>
          <a:bodyPr lIns="36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f(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&gt; 9 )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 + f(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1;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547979" y="357300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148004" y="357300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1547979" y="530101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148004" y="530101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2699987" y="3140998"/>
            <a:ext cx="431999" cy="2880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bIns="18000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7740021" y="2852996"/>
            <a:ext cx="431999" cy="2880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tIns="0" bIns="10800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2699987" y="4869010"/>
            <a:ext cx="431999" cy="2880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lIns="0" tIns="0" bIns="18000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7740022" y="4581008"/>
            <a:ext cx="431999" cy="2880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tIns="0" bIns="10800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702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time( 0 ) )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rand();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number of digits of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number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 =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count += 1;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/= 10;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7173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Summing Digits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8589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time( 0 ) )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rand();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sum of digits of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number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 =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sum +=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/= 10;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051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time( 0 ) )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rand();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sum of digits of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number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number &lt; 10 )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return number;</a:t>
            </a:r>
          </a:p>
          <a:p>
            <a:r>
              <a:rPr lang="zh-TW" altLang="en-US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return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( number / 10 ) + number % 10;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7184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time( 0 ) )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rand();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sum of digits of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number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10 )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10 )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8041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10 )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10 )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9 )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10 )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4516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Prints Digits in the Reverse Order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783780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1980" y="1268984"/>
            <a:ext cx="3744026" cy="4320031"/>
          </a:xfrm>
        </p:spPr>
        <p:txBody>
          <a:bodyPr/>
          <a:lstStyle/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reverse(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number );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sz="1600" dirty="0">
                <a:ea typeface="細明體" panose="02020509000000000000" pitchFamily="49" charset="-120"/>
              </a:rPr>
              <a:t>&gt;&gt;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reverse( number );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reverse(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/= 10;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91182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1980" y="1268984"/>
            <a:ext cx="3744026" cy="3744027"/>
          </a:xfrm>
        </p:spPr>
        <p:txBody>
          <a:bodyPr/>
          <a:lstStyle/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reverse(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number );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sz="1600" dirty="0">
                <a:ea typeface="細明體" panose="02020509000000000000" pitchFamily="49" charset="-120"/>
              </a:rPr>
              <a:t>&gt;&gt;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reverse( number );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reverse(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number )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   cout &lt;&lt; number % 10;</a:t>
            </a:r>
          </a:p>
          <a:p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   if( number &gt; 9 )</a:t>
            </a:r>
          </a:p>
          <a:p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      reverse( number / 10 );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25031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1980" y="1268984"/>
            <a:ext cx="3744026" cy="3744027"/>
          </a:xfrm>
        </p:spPr>
        <p:txBody>
          <a:bodyPr/>
          <a:lstStyle/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reverse(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number );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sz="1600" dirty="0">
                <a:ea typeface="細明體" panose="02020509000000000000" pitchFamily="49" charset="-120"/>
              </a:rPr>
              <a:t>&gt;&gt;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reverse( number );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reverse(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number )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   cout &lt;&lt; number % 10;</a:t>
            </a:r>
          </a:p>
          <a:p>
            <a:r>
              <a:rPr lang="en-US" altLang="zh-TW" sz="1600" dirty="0" smtClean="0"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dirty="0" smtClean="0"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ea typeface="細明體" panose="02020509000000000000" pitchFamily="49" charset="-120"/>
              </a:rPr>
              <a:t>number &gt; 9 )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      reverse( number / 10 );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06207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971550" y="260604"/>
            <a:ext cx="2880360" cy="12961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reverse( number );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251460" y="1988820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835658" y="3573018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419856" y="5157216"/>
            <a:ext cx="5472684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77457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time( 0 ) )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rand();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number of digits of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number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number &lt; 10 )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return 1;</a:t>
            </a:r>
          </a:p>
          <a:p>
            <a:r>
              <a:rPr lang="zh-TW" altLang="en-US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return 1 +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( number / 10 );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6804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971550" y="260604"/>
            <a:ext cx="2880360" cy="12961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reverse( number );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251460" y="1988820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835658" y="3573018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419856" y="5157216"/>
            <a:ext cx="5472684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6" y="1844802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</p:spTree>
    <p:extLst>
      <p:ext uri="{BB962C8B-B14F-4D97-AF65-F5344CB8AC3E}">
        <p14:creationId xmlns:p14="http://schemas.microsoft.com/office/powerpoint/2010/main" val="74495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3.88889E-6 0.084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971550" y="260604"/>
            <a:ext cx="2880360" cy="12961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reverse( number );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251460" y="1988820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835658" y="3573018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419856" y="5157216"/>
            <a:ext cx="5472684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6" y="1844802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</p:spTree>
    <p:extLst>
      <p:ext uri="{BB962C8B-B14F-4D97-AF65-F5344CB8AC3E}">
        <p14:creationId xmlns:p14="http://schemas.microsoft.com/office/powerpoint/2010/main" val="50261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971550" y="260604"/>
            <a:ext cx="2880360" cy="12961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reverse( number );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251460" y="1988820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835658" y="3573018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419856" y="5157216"/>
            <a:ext cx="5472684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6" y="1844802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64" y="342900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64" y="2564892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4283964" y="2564892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</p:spTree>
    <p:extLst>
      <p:ext uri="{BB962C8B-B14F-4D97-AF65-F5344CB8AC3E}">
        <p14:creationId xmlns:p14="http://schemas.microsoft.com/office/powerpoint/2010/main" val="138736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0 0.126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971550" y="260604"/>
            <a:ext cx="2880360" cy="12961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reverse( number );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251460" y="1988820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835658" y="3573018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419856" y="5157216"/>
            <a:ext cx="5472684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6" y="1844802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98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64" y="342900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64" y="2564892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</p:spTree>
    <p:extLst>
      <p:ext uri="{BB962C8B-B14F-4D97-AF65-F5344CB8AC3E}">
        <p14:creationId xmlns:p14="http://schemas.microsoft.com/office/powerpoint/2010/main" val="262876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971550" y="260604"/>
            <a:ext cx="2880360" cy="12961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reverse( number );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251460" y="1988820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835658" y="3573018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419856" y="5157216"/>
            <a:ext cx="5472684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6" y="1844802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98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64" y="342900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868162" y="5013198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64" y="2564892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868162" y="414909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5868162" y="4149090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3924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07407E-6 L 0.00017 0.126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971550" y="260604"/>
            <a:ext cx="2880360" cy="12961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reverse( number );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251460" y="1988820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835658" y="3573018"/>
            <a:ext cx="5472684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419856" y="5157216"/>
            <a:ext cx="5472684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reverse(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reverse(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6" y="1844802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987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64" y="342900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868162" y="5013198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64" y="2564892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868162" y="414909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7576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Prints Digits of An Integer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2291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time( 0 ) )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rand();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digits of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digits( number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digits(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number &gt; 9 )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digits( number / 10 );</a:t>
            </a:r>
          </a:p>
          <a:p>
            <a:endParaRPr lang="zh-TW" altLang="en-US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cout &lt;&lt; number % 10;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27360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time( 0 ) )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rand();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digits of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digits( number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digits(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9 )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digits(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713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1115976" y="404978"/>
            <a:ext cx="2735934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digits( number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395971" y="2132991"/>
            <a:ext cx="5328173" cy="115217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979983" y="3717189"/>
            <a:ext cx="5328360" cy="115199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563993" y="5301387"/>
            <a:ext cx="5328547" cy="11518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7" y="198897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699987" y="1268985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</p:spTree>
    <p:extLst>
      <p:ext uri="{BB962C8B-B14F-4D97-AF65-F5344CB8AC3E}">
        <p14:creationId xmlns:p14="http://schemas.microsoft.com/office/powerpoint/2010/main" val="105018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48148E-6 L 3.88889E-6 0.105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srand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time( 0 ) )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rand();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number of digits of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number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10 )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1 +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numDigits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41343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1115976" y="404978"/>
            <a:ext cx="2735934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digits( number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395971" y="2132991"/>
            <a:ext cx="5328173" cy="115217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979983" y="3717189"/>
            <a:ext cx="5328360" cy="115199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563993" y="5301387"/>
            <a:ext cx="5328547" cy="11518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7" y="198897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99" y="2853166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</p:spTree>
    <p:extLst>
      <p:ext uri="{BB962C8B-B14F-4D97-AF65-F5344CB8AC3E}">
        <p14:creationId xmlns:p14="http://schemas.microsoft.com/office/powerpoint/2010/main" val="422332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1115976" y="404978"/>
            <a:ext cx="2735934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digits( number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395971" y="2132991"/>
            <a:ext cx="5328173" cy="115217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979983" y="3717189"/>
            <a:ext cx="5328360" cy="115199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563993" y="5301387"/>
            <a:ext cx="5328547" cy="11518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7" y="198897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65" y="357317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83999" y="2853166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</p:spTree>
    <p:extLst>
      <p:ext uri="{BB962C8B-B14F-4D97-AF65-F5344CB8AC3E}">
        <p14:creationId xmlns:p14="http://schemas.microsoft.com/office/powerpoint/2010/main" val="426128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10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1115976" y="404978"/>
            <a:ext cx="2735934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digits( number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395971" y="2132991"/>
            <a:ext cx="5328173" cy="115217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979983" y="3717189"/>
            <a:ext cx="5328360" cy="115199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563993" y="5301387"/>
            <a:ext cx="5328547" cy="11518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7" y="198897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65" y="357317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</p:spTree>
    <p:extLst>
      <p:ext uri="{BB962C8B-B14F-4D97-AF65-F5344CB8AC3E}">
        <p14:creationId xmlns:p14="http://schemas.microsoft.com/office/powerpoint/2010/main" val="425548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1115976" y="404978"/>
            <a:ext cx="2735934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digits( number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395971" y="2132991"/>
            <a:ext cx="5328173" cy="115217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979983" y="3717189"/>
            <a:ext cx="5328360" cy="115199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563993" y="5301387"/>
            <a:ext cx="5328547" cy="11518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7" y="198897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65" y="357317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868010" y="4437177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8224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1115976" y="404978"/>
            <a:ext cx="2735934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digits( number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395971" y="2132991"/>
            <a:ext cx="5328173" cy="115217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979983" y="3717189"/>
            <a:ext cx="5328360" cy="115199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563993" y="5301387"/>
            <a:ext cx="5328547" cy="11518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7" y="198897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65" y="357317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868163" y="515736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868010" y="4437177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8568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07407E-6 L 0.00017 0.10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1115976" y="404978"/>
            <a:ext cx="2735934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digits( number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395971" y="2132991"/>
            <a:ext cx="5328173" cy="115217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979983" y="3717189"/>
            <a:ext cx="5328360" cy="115199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563993" y="5301387"/>
            <a:ext cx="5328547" cy="11518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7" y="198897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65" y="357317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868163" y="515736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</p:spTree>
    <p:extLst>
      <p:ext uri="{BB962C8B-B14F-4D97-AF65-F5344CB8AC3E}">
        <p14:creationId xmlns:p14="http://schemas.microsoft.com/office/powerpoint/2010/main" val="373264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1115976" y="404978"/>
            <a:ext cx="2735934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digits( number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395971" y="2132991"/>
            <a:ext cx="5328173" cy="115217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979983" y="3717189"/>
            <a:ext cx="5328360" cy="115199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563993" y="5301387"/>
            <a:ext cx="5328547" cy="11518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7" y="198897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65" y="357317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868163" y="515736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</p:spTree>
    <p:extLst>
      <p:ext uri="{BB962C8B-B14F-4D97-AF65-F5344CB8AC3E}">
        <p14:creationId xmlns:p14="http://schemas.microsoft.com/office/powerpoint/2010/main" val="13384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1115976" y="404978"/>
            <a:ext cx="2735934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digits( number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395971" y="2132991"/>
            <a:ext cx="5328173" cy="115217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979983" y="3717189"/>
            <a:ext cx="5328360" cy="115199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563993" y="5301387"/>
            <a:ext cx="5328547" cy="11518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7" y="198897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78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65" y="357317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868163" y="515736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</p:spTree>
    <p:extLst>
      <p:ext uri="{BB962C8B-B14F-4D97-AF65-F5344CB8AC3E}">
        <p14:creationId xmlns:p14="http://schemas.microsoft.com/office/powerpoint/2010/main" val="217022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1115976" y="404978"/>
            <a:ext cx="2735934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Lucida Console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   digits( number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395971" y="2132991"/>
            <a:ext cx="5328173" cy="115217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1979983" y="3717189"/>
            <a:ext cx="5328360" cy="115199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3563993" y="5301387"/>
            <a:ext cx="5328547" cy="11518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void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digits(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number )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b="0" kern="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if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number &gt; 9 ) digits( numbe</a:t>
            </a:r>
            <a:r>
              <a:rPr lang="en-US" altLang="zh-TW" sz="1600" b="0" kern="0" spc="3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r/</a:t>
            </a: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10 );</a:t>
            </a:r>
          </a:p>
          <a:p>
            <a:pPr lvl="0"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&lt;&lt; number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kern="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2699767" y="198897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6012180" y="692658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789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300216" y="1700784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solidFill>
                  <a:srgbClr val="000000"/>
                </a:solidFill>
                <a:latin typeface="Lucida Console"/>
              </a:rPr>
              <a:t>Output</a:t>
            </a:r>
            <a:endParaRPr lang="zh-TW" altLang="en-US" sz="2400" b="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65" y="357317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868163" y="515736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699766" y="1268730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</p:spTree>
    <p:extLst>
      <p:ext uri="{BB962C8B-B14F-4D97-AF65-F5344CB8AC3E}">
        <p14:creationId xmlns:p14="http://schemas.microsoft.com/office/powerpoint/2010/main" val="314591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A180B9-4294-4EDB-91D1-70AF170B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Prints Digits of An Integer Forward and Backward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69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972" y="548980"/>
            <a:ext cx="7344051" cy="2592018"/>
          </a:xfrm>
        </p:spPr>
        <p:txBody>
          <a:bodyPr lIns="108000" tIns="108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srand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time( 0 ) ) );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rand();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"The number of digits of "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" is "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>
          <a:xfrm>
            <a:off x="971976" y="4149005"/>
            <a:ext cx="4896034" cy="1728012"/>
          </a:xfrm>
        </p:spPr>
        <p:txBody>
          <a:bodyPr lIns="36000" tIns="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number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number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 10 )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1;</a:t>
            </a:r>
          </a:p>
          <a:p>
            <a:pPr lvl="0">
              <a:spcBef>
                <a:spcPts val="0"/>
              </a:spcBef>
            </a:pPr>
            <a:r>
              <a:rPr lang="zh-TW" altLang="en-US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1 +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number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/ 10 );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419992" y="2852996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419992" y="386100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64802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1980" y="1268984"/>
            <a:ext cx="3744026" cy="3744027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digits(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9 )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digits(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reverse(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sz="1600" dirty="0" smtClean="0"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sz="1600" dirty="0" smtClean="0"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% 10;</a:t>
            </a:r>
          </a:p>
          <a:p>
            <a:endParaRPr lang="en-US" altLang="zh-TW" sz="1600" dirty="0">
              <a:ea typeface="細明體" panose="02020509000000000000" pitchFamily="49" charset="-120"/>
            </a:endParaRPr>
          </a:p>
          <a:p>
            <a:r>
              <a:rPr lang="en-US" altLang="zh-TW" sz="1600" dirty="0">
                <a:ea typeface="細明體" panose="02020509000000000000" pitchFamily="49" charset="-120"/>
              </a:rPr>
              <a:t>   </a:t>
            </a:r>
            <a:r>
              <a:rPr lang="en-US" altLang="zh-TW" sz="1600" dirty="0" smtClean="0">
                <a:ea typeface="細明體" panose="02020509000000000000" pitchFamily="49" charset="-120"/>
              </a:rPr>
              <a:t>if(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sz="1600" dirty="0" smtClean="0"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&gt; 9 )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      </a:t>
            </a:r>
            <a:r>
              <a:rPr lang="en-US" altLang="zh-TW" sz="1600" dirty="0" smtClean="0">
                <a:ea typeface="細明體" panose="02020509000000000000" pitchFamily="49" charset="-120"/>
              </a:rPr>
              <a:t>reverse(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number</a:t>
            </a:r>
            <a:r>
              <a:rPr lang="en-US" altLang="zh-TW" sz="1600" dirty="0" smtClean="0"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/ 10 );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6740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1980" y="1268984"/>
            <a:ext cx="5760040" cy="3744027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digits(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 9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digits(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/ 10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% 10;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reverse(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 smtClean="0"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 smtClean="0"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 smtClean="0"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% 10</a:t>
            </a:r>
            <a:r>
              <a:rPr lang="en-US" altLang="zh-TW" sz="1600" dirty="0" smtClean="0">
                <a:ea typeface="細明體" panose="02020509000000000000" pitchFamily="49" charset="-120"/>
              </a:rPr>
              <a:t>;</a:t>
            </a:r>
            <a:endParaRPr lang="en-US" altLang="zh-TW" sz="1600" dirty="0">
              <a:ea typeface="細明體" panose="02020509000000000000" pitchFamily="49" charset="-120"/>
            </a:endParaRPr>
          </a:p>
          <a:p>
            <a:r>
              <a:rPr lang="en-US" altLang="zh-TW" sz="1600" dirty="0">
                <a:ea typeface="細明體" panose="02020509000000000000" pitchFamily="49" charset="-120"/>
              </a:rPr>
              <a:t>   if(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 smtClean="0"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&gt; 9 </a:t>
            </a:r>
            <a:r>
              <a:rPr lang="en-US" altLang="zh-TW" sz="1600" dirty="0" smtClean="0">
                <a:ea typeface="細明體" panose="02020509000000000000" pitchFamily="49" charset="-120"/>
              </a:rPr>
              <a:t>) reverse(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sz="1600" dirty="0" smtClean="0"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/ 10 );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399186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3973" y="260978"/>
            <a:ext cx="3743997" cy="1008007"/>
          </a:xfrm>
        </p:spPr>
        <p:txBody>
          <a:bodyPr lIns="36000" tIns="0"/>
          <a:lstStyle/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main()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number = </a:t>
            </a:r>
            <a:r>
              <a:rPr lang="en-US" altLang="zh-TW" dirty="0">
                <a:solidFill>
                  <a:srgbClr val="0099FF"/>
                </a:solidFill>
                <a:cs typeface="Times New Roman" pitchFamily="18" charset="0"/>
              </a:rPr>
              <a:t>789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  reverse( number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8" name="內容版面配置區 7"/>
          <p:cNvSpPr>
            <a:spLocks noGrp="1"/>
          </p:cNvSpPr>
          <p:nvPr>
            <p:ph idx="13"/>
          </p:nvPr>
        </p:nvSpPr>
        <p:spPr>
          <a:xfrm>
            <a:off x="251970" y="3717002"/>
            <a:ext cx="4176000" cy="1152008"/>
          </a:xfrm>
        </p:spPr>
        <p:txBody>
          <a:bodyPr lIns="36000" tIns="10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reverse(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if(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9 ) reverse(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4"/>
          </p:nvPr>
        </p:nvSpPr>
        <p:spPr>
          <a:xfrm>
            <a:off x="4716002" y="3717002"/>
            <a:ext cx="4176000" cy="1152008"/>
          </a:xfrm>
        </p:spPr>
        <p:txBody>
          <a:bodyPr lIns="36000" tIns="10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digits(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9 ) digits(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0"/>
          </p:nvPr>
        </p:nvSpPr>
        <p:spPr>
          <a:xfrm>
            <a:off x="251970" y="5445014"/>
            <a:ext cx="4176000" cy="1152008"/>
          </a:xfrm>
        </p:spPr>
        <p:txBody>
          <a:bodyPr lIns="36000" tIns="10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reverse(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if(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9 ) reverse(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>
          <a:xfrm>
            <a:off x="251970" y="1988990"/>
            <a:ext cx="4176000" cy="1152008"/>
          </a:xfrm>
        </p:spPr>
        <p:txBody>
          <a:bodyPr lIns="36000" tIns="10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reverse(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if(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9 ) reverse(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2"/>
          </p:nvPr>
        </p:nvSpPr>
        <p:spPr>
          <a:xfrm>
            <a:off x="4716002" y="5445014"/>
            <a:ext cx="4176000" cy="1152008"/>
          </a:xfrm>
        </p:spPr>
        <p:txBody>
          <a:bodyPr lIns="36000" tIns="10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digits(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9 ) digits(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2"/>
          </p:nvPr>
        </p:nvSpPr>
        <p:spPr>
          <a:xfrm>
            <a:off x="4716002" y="1988990"/>
            <a:ext cx="4176000" cy="1152008"/>
          </a:xfrm>
        </p:spPr>
        <p:txBody>
          <a:bodyPr lIns="36000" tIns="10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digits(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9 ) digits(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/ 10 );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% 10;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0" name="內容版面配置區 9"/>
          <p:cNvSpPr>
            <a:spLocks noGrp="1"/>
          </p:cNvSpPr>
          <p:nvPr>
            <p:ph idx="15"/>
          </p:nvPr>
        </p:nvSpPr>
        <p:spPr>
          <a:xfrm>
            <a:off x="5148004" y="260978"/>
            <a:ext cx="3743997" cy="1008007"/>
          </a:xfrm>
        </p:spPr>
        <p:txBody>
          <a:bodyPr lIns="36000" tIns="0"/>
          <a:lstStyle/>
          <a:p>
            <a:pPr lvl="0" eaLnBrk="1" hangingPunct="1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main()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number = </a:t>
            </a:r>
            <a:r>
              <a:rPr lang="en-US" altLang="zh-TW" sz="1600" dirty="0">
                <a:solidFill>
                  <a:srgbClr val="0099FF"/>
                </a:solidFill>
                <a:cs typeface="Times New Roman" pitchFamily="18" charset="0"/>
              </a:rPr>
              <a:t>789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   digits( number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  <a:cs typeface="Times New Roman" pitchFamily="18" charset="0"/>
              </a:rPr>
              <a:t>}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267985" y="184498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267985" y="1124984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588015" y="1844989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6588015" y="1124984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3275992" y="2420993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7596022" y="2708995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267985" y="357300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6588015" y="357300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275992" y="4149005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596022" y="4437007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2267985" y="530101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6588015" y="530101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1835981" y="2276992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9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6300012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9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1835981" y="400500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8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6300012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8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1835981" y="573301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6300012" y="6309020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0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622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10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1048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1048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1048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1048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1048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1048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1048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1048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1048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4" grpId="0"/>
      <p:bldP spid="25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792000" y="2708908"/>
            <a:ext cx="7560000" cy="1440184"/>
          </a:xfrm>
        </p:spPr>
        <p:txBody>
          <a:bodyPr/>
          <a:lstStyle/>
          <a:p>
            <a:pPr eaLnBrk="1" hangingPunct="1"/>
            <a:r>
              <a:rPr lang="en-US" altLang="zh-TW" sz="5400" dirty="0">
                <a:ea typeface="新細明體" pitchFamily="18" charset="-120"/>
              </a:rPr>
              <a:t>Recursive </a:t>
            </a:r>
            <a:r>
              <a:rPr lang="en-US" altLang="zh-TW" dirty="0">
                <a:ea typeface="新細明體" pitchFamily="18" charset="-120"/>
              </a:rPr>
              <a:t>Prints an Array</a:t>
            </a:r>
            <a:endParaRPr lang="en-US" altLang="zh-TW" sz="54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568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972000" y="729000"/>
            <a:ext cx="5220322" cy="3240071"/>
          </a:xfrm>
        </p:spPr>
        <p:txBody>
          <a:bodyPr lIns="90000" tIns="108000" rIns="90000"/>
          <a:lstStyle/>
          <a:p>
            <a:pPr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arraySize 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arraySize ];</a:t>
            </a:r>
          </a:p>
          <a:p>
            <a:pPr>
              <a:spcBef>
                <a:spcPts val="0"/>
              </a:spcBef>
            </a:pPr>
            <a:endParaRPr lang="en-US" altLang="zh-TW" sz="1600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{</a:t>
            </a: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b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b="0" dirty="0">
                <a:solidFill>
                  <a:prstClr val="black"/>
                </a:solidFill>
                <a:latin typeface="Lucida Console"/>
              </a:rPr>
              <a:t>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   data[ i ] =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+ rand() %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sz="1600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latin typeface="Lucida Console"/>
              </a:rPr>
              <a:t>   </a:t>
            </a:r>
            <a:r>
              <a:rPr lang="en-US" altLang="zh-TW" sz="1600" b="0" dirty="0" err="1">
                <a:latin typeface="Lucida Console"/>
              </a:rPr>
              <a:t>cout</a:t>
            </a:r>
            <a:r>
              <a:rPr lang="en-US" altLang="zh-TW" sz="1600" b="0" dirty="0">
                <a:latin typeface="Lucida Console"/>
              </a:rPr>
              <a:t> &lt;&lt;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"\n\</a:t>
            </a:r>
            <a:r>
              <a:rPr lang="en-US" altLang="zh-TW" sz="1600" b="0" dirty="0" err="1">
                <a:solidFill>
                  <a:srgbClr val="0099FF"/>
                </a:solidFill>
                <a:latin typeface="Lucida Console"/>
              </a:rPr>
              <a:t>n</a:t>
            </a:r>
            <a:r>
              <a:rPr lang="en-US" altLang="zh-TW" sz="1600" dirty="0" err="1">
                <a:solidFill>
                  <a:srgbClr val="0099FF"/>
                </a:solidFill>
                <a:latin typeface="Lucida Console"/>
              </a:rPr>
              <a:t>Array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 values: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"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b="0" dirty="0">
              <a:solidFill>
                <a:srgbClr val="0099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arraySize - </a:t>
            </a:r>
            <a:r>
              <a:rPr lang="en-US" altLang="zh-TW" sz="1600" b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en-US" altLang="zh-TW" sz="1600" dirty="0">
                <a:latin typeface="Lucida Console"/>
              </a:rPr>
              <a:t>   </a:t>
            </a:r>
            <a:r>
              <a:rPr lang="en-US" altLang="zh-TW" sz="1600" dirty="0" err="1">
                <a:latin typeface="Lucida Console"/>
              </a:rPr>
              <a:t>cout</a:t>
            </a:r>
            <a:r>
              <a:rPr lang="en-US" altLang="zh-TW" sz="1600" dirty="0">
                <a:latin typeface="Lucida Console"/>
              </a:rPr>
              <a:t> 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&lt;&lt;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600" b="0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600" b="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/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792321" y="4329116"/>
            <a:ext cx="5220000" cy="2160276"/>
          </a:xfrm>
        </p:spPr>
        <p:txBody>
          <a:bodyPr lIns="36000" tIns="180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  if( last &gt; 0 )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recursivePrintArray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( last - 1 );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  cout &lt;&lt; </a:t>
            </a:r>
            <a:r>
              <a:rPr lang="en-US" altLang="zh-TW" sz="1600" dirty="0" err="1">
                <a:solidFill>
                  <a:schemeClr val="bg1"/>
                </a:solidFill>
                <a:latin typeface="Lucida Console"/>
              </a:rPr>
              <a:t>setw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( 5 ) &lt;&lt;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data[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last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922780"/>
              </p:ext>
            </p:extLst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50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972000" y="729000"/>
            <a:ext cx="5220322" cy="3240071"/>
          </a:xfrm>
        </p:spPr>
        <p:txBody>
          <a:bodyPr lIns="90000" tIns="108000" rIns="90000"/>
          <a:lstStyle/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arraySize 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arraySize ];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; i &lt; arraySize; i++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data[ i ] 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+ rand() %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cout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"\n\</a:t>
            </a:r>
            <a:r>
              <a:rPr lang="en-US" altLang="zh-TW" sz="1600" dirty="0" err="1">
                <a:solidFill>
                  <a:srgbClr val="0099FF"/>
                </a:solidFill>
                <a:latin typeface="Lucida Console"/>
              </a:rPr>
              <a:t>nArray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 values: "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dirty="0">
              <a:solidFill>
                <a:srgbClr val="0099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arraySize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cout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&lt;&lt; endl &lt;&lt; endl;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792321" y="4329116"/>
            <a:ext cx="5220000" cy="2160276"/>
          </a:xfrm>
        </p:spPr>
        <p:txBody>
          <a:bodyPr lIns="36000" tIns="180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last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data[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last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572321" y="324900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572321" y="4149001"/>
            <a:ext cx="360000" cy="360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339933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398202"/>
              </p:ext>
            </p:extLst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1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 L 0.00017 0.13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972000" y="729000"/>
            <a:ext cx="5220322" cy="3240071"/>
          </a:xfrm>
        </p:spPr>
        <p:txBody>
          <a:bodyPr lIns="90000" tIns="108000" rIns="90000"/>
          <a:lstStyle/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arraySize 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2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arraySize ];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; i &lt; arraySize; i++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data[ i ] 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+ rand() %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cout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"\n\</a:t>
            </a:r>
            <a:r>
              <a:rPr lang="en-US" altLang="zh-TW" sz="1600" dirty="0" err="1">
                <a:solidFill>
                  <a:srgbClr val="0099FF"/>
                </a:solidFill>
                <a:latin typeface="Lucida Console"/>
              </a:rPr>
              <a:t>nArray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 values: "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dirty="0">
              <a:solidFill>
                <a:srgbClr val="0099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arraySize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cout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&lt;&lt; endl &lt;&lt; endl;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792321" y="4329116"/>
            <a:ext cx="5220000" cy="2160276"/>
          </a:xfrm>
        </p:spPr>
        <p:txBody>
          <a:bodyPr lIns="36000" tIns="180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last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data[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last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572321" y="324900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572321" y="4149001"/>
            <a:ext cx="360000" cy="360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339933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4572321" y="504900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0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398202"/>
              </p:ext>
            </p:extLst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65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 L 0.00017 0.13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972000" y="729000"/>
            <a:ext cx="5220322" cy="3240071"/>
          </a:xfrm>
        </p:spPr>
        <p:txBody>
          <a:bodyPr lIns="90000" tIns="108000" rIns="90000"/>
          <a:lstStyle/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arraySize 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3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arraySize ];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; i &lt; arraySize; i++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data[ i ] 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+ rand() %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cout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"\n\</a:t>
            </a:r>
            <a:r>
              <a:rPr lang="en-US" altLang="zh-TW" sz="1600" dirty="0" err="1">
                <a:solidFill>
                  <a:srgbClr val="0099FF"/>
                </a:solidFill>
                <a:latin typeface="Lucida Console"/>
              </a:rPr>
              <a:t>nArray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 values: "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dirty="0">
              <a:solidFill>
                <a:srgbClr val="0099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arraySize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cout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&lt;&lt; endl &lt;&lt; endl;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792321" y="4329116"/>
            <a:ext cx="5220000" cy="2160276"/>
          </a:xfrm>
        </p:spPr>
        <p:txBody>
          <a:bodyPr lIns="36000" tIns="180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last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data[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last ];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4572321" y="324900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4572321" y="4149001"/>
            <a:ext cx="360000" cy="360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339933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4572321" y="5049001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398202"/>
              </p:ext>
            </p:extLst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58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 L 0.00017 0.13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55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604"/>
            <a:ext cx="5616702" cy="1296198"/>
          </a:xfrm>
          <a:ln w="19050">
            <a:noFill/>
          </a:ln>
        </p:spPr>
        <p:txBody>
          <a:bodyPr lIns="144000" tIns="126000" rIns="90000"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arraySize ];</a:t>
            </a:r>
            <a:endParaRPr lang="en-US" altLang="zh-TW" sz="1500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latin typeface="Lucida Console"/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arraySize - </a:t>
            </a:r>
            <a:r>
              <a:rPr lang="en-US" altLang="zh-TW" sz="15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)</a:t>
            </a: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500" b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dirty="0"/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988820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[ last ];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717036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cout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[ 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7056882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cout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[ 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123983" y="54898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156011" y="692981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algn="l"/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444047" y="1557089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latin typeface="+mn-lt"/>
              </a:rPr>
              <a:t>Output</a:t>
            </a:r>
            <a:endParaRPr lang="zh-TW" altLang="en-US" sz="2400" b="0" dirty="0">
              <a:latin typeface="+mn-lt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16567"/>
              </p:ext>
            </p:extLst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11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604"/>
            <a:ext cx="5616702" cy="1296198"/>
          </a:xfrm>
          <a:ln w="19050">
            <a:noFill/>
          </a:ln>
        </p:spPr>
        <p:txBody>
          <a:bodyPr lIns="144000" tIns="126000" rIns="90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arraySize ];</a:t>
            </a:r>
            <a:endParaRPr lang="en-US" altLang="zh-TW" sz="15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arraySize - </a:t>
            </a:r>
            <a:r>
              <a:rPr lang="en-US" altLang="zh-TW" sz="15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dirty="0">
              <a:solidFill>
                <a:srgbClr val="000000"/>
              </a:solidFill>
            </a:endParaRPr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988820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[ last ];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717036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cout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[ 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7056882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cout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[ 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995996" y="126898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123983" y="54898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6156011" y="692981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algn="l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444047" y="1557089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latin typeface="+mn-lt"/>
              </a:rPr>
              <a:t>Output</a:t>
            </a:r>
            <a:endParaRPr lang="zh-TW" altLang="en-US" sz="2400" b="0" dirty="0">
              <a:latin typeface="+mn-lt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677944"/>
              </p:ext>
            </p:extLst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93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972" y="548980"/>
            <a:ext cx="7344051" cy="2592018"/>
          </a:xfrm>
        </p:spPr>
        <p:txBody>
          <a:bodyPr lIns="108000" tIns="108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srand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time( 0 ) ) );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rand();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"The number of digits of "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" is "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>
          <a:xfrm>
            <a:off x="971976" y="4149005"/>
            <a:ext cx="4896034" cy="1728012"/>
          </a:xfrm>
        </p:spPr>
        <p:txBody>
          <a:bodyPr lIns="36000" tIns="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number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number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 10 )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1;</a:t>
            </a:r>
          </a:p>
          <a:p>
            <a:pPr lvl="0">
              <a:spcBef>
                <a:spcPts val="0"/>
              </a:spcBef>
            </a:pPr>
            <a:r>
              <a:rPr lang="zh-TW" altLang="en-US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1 +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number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/ 10 );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419992" y="2852996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419992" y="386100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4427999" y="5013011"/>
            <a:ext cx="576000" cy="2880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tIns="144000" rIns="72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64436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604"/>
            <a:ext cx="5616702" cy="1296198"/>
          </a:xfrm>
          <a:ln w="19050">
            <a:noFill/>
          </a:ln>
        </p:spPr>
        <p:txBody>
          <a:bodyPr lIns="144000" tIns="126000" rIns="90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arraySize ];</a:t>
            </a:r>
            <a:endParaRPr lang="en-US" altLang="zh-TW" sz="15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arraySize - </a:t>
            </a:r>
            <a:r>
              <a:rPr lang="en-US" altLang="zh-TW" sz="15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dirty="0">
              <a:solidFill>
                <a:srgbClr val="000000"/>
              </a:solidFill>
            </a:endParaRPr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988820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[ last ];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717036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cout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[ 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7056882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cout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[ 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995996" y="126898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123983" y="54898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184498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339933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56011" y="692981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algn="l"/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444047" y="1557089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latin typeface="+mn-lt"/>
              </a:rPr>
              <a:t>Output</a:t>
            </a:r>
            <a:endParaRPr lang="zh-TW" altLang="en-US" sz="2400" b="0" dirty="0">
              <a:latin typeface="+mn-lt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677944"/>
              </p:ext>
            </p:extLst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40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1.48148E-6 L 0.03142 0.084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604"/>
            <a:ext cx="5616702" cy="1296198"/>
          </a:xfrm>
          <a:ln w="19050">
            <a:noFill/>
          </a:ln>
        </p:spPr>
        <p:txBody>
          <a:bodyPr lIns="144000" tIns="126000" rIns="90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arraySize ];</a:t>
            </a:r>
            <a:endParaRPr lang="en-US" altLang="zh-TW" sz="15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arraySize - </a:t>
            </a:r>
            <a:r>
              <a:rPr lang="en-US" altLang="zh-TW" sz="15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dirty="0">
              <a:solidFill>
                <a:srgbClr val="000000"/>
              </a:solidFill>
            </a:endParaRPr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988820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[ last ];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717036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cout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[ 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7056882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cout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[ 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123983" y="54898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184498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580007" y="270899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6156011" y="692981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algn="l"/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444047" y="1557089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latin typeface="+mn-lt"/>
              </a:rPr>
              <a:t>Output</a:t>
            </a:r>
            <a:endParaRPr lang="zh-TW" altLang="en-US" sz="2400" b="0" dirty="0"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677944"/>
              </p:ext>
            </p:extLst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36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604"/>
            <a:ext cx="5616702" cy="1296198"/>
          </a:xfrm>
          <a:ln w="19050">
            <a:noFill/>
          </a:ln>
        </p:spPr>
        <p:txBody>
          <a:bodyPr lIns="144000" tIns="126000" rIns="90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arraySize ];</a:t>
            </a:r>
            <a:endParaRPr lang="en-US" altLang="zh-TW" sz="15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arraySize - </a:t>
            </a:r>
            <a:r>
              <a:rPr lang="en-US" altLang="zh-TW" sz="15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dirty="0">
              <a:solidFill>
                <a:srgbClr val="000000"/>
              </a:solidFill>
            </a:endParaRPr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988820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[ last ];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717036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cout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[ 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7056882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cout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[ 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123983" y="54898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184498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283998" y="35732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339933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580007" y="270899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6156011" y="692981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algn="l"/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444047" y="1557089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latin typeface="+mn-lt"/>
              </a:rPr>
              <a:t>Output</a:t>
            </a:r>
            <a:endParaRPr lang="zh-TW" altLang="en-US" sz="2400" b="0" dirty="0"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677944"/>
              </p:ext>
            </p:extLst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26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22222E-6 L -0.14167 0.125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604"/>
            <a:ext cx="5616702" cy="1296198"/>
          </a:xfrm>
          <a:ln w="19050">
            <a:noFill/>
          </a:ln>
        </p:spPr>
        <p:txBody>
          <a:bodyPr lIns="144000" tIns="126000" rIns="90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arraySize ];</a:t>
            </a:r>
            <a:endParaRPr lang="en-US" altLang="zh-TW" sz="15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arraySize - </a:t>
            </a:r>
            <a:r>
              <a:rPr lang="en-US" altLang="zh-TW" sz="15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dirty="0">
              <a:solidFill>
                <a:srgbClr val="000000"/>
              </a:solidFill>
            </a:endParaRPr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988820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[ last ];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717036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cout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[ 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7056882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cout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[ 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123983" y="54898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3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184498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283998" y="35732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5580007" y="4437007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0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156011" y="692981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algn="l"/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444047" y="1557089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latin typeface="+mn-lt"/>
              </a:rPr>
              <a:t>Output</a:t>
            </a:r>
            <a:endParaRPr lang="zh-TW" altLang="en-US" sz="2400" b="0" dirty="0">
              <a:latin typeface="+mn-lt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677944"/>
              </p:ext>
            </p:extLst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42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539496" y="260604"/>
            <a:ext cx="5616702" cy="1296198"/>
          </a:xfrm>
          <a:ln w="19050">
            <a:noFill/>
          </a:ln>
        </p:spPr>
        <p:txBody>
          <a:bodyPr lIns="144000" tIns="126000" rIns="90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arraySize ];</a:t>
            </a:r>
            <a:endParaRPr lang="en-US" altLang="zh-TW" sz="15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( arraySize - </a:t>
            </a:r>
            <a:r>
              <a:rPr lang="en-US" altLang="zh-TW" sz="15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dirty="0">
              <a:solidFill>
                <a:srgbClr val="000000"/>
              </a:solidFill>
            </a:endParaRPr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988820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[ last ];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717036"/>
            <a:ext cx="7056882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cout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[ 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7056882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216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cout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intArray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[ last ];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123983" y="54898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3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283998" y="184498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339933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283998" y="5301421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339933"/>
              </a:solidFill>
              <a:latin typeface="+mn-lt"/>
              <a:ea typeface="新細明體" pitchFamily="18" charset="-12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580007" y="4437007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0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283998" y="35732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+mn-lt"/>
                <a:ea typeface="新細明體" pitchFamily="18" charset="-120"/>
              </a:rPr>
              <a:t>1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156011" y="692981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algn="l"/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444047" y="1557089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TW" sz="2400" b="0" dirty="0">
                <a:latin typeface="+mn-lt"/>
              </a:rPr>
              <a:t>Output</a:t>
            </a:r>
            <a:endParaRPr lang="zh-TW" altLang="en-US" sz="2400" b="0" dirty="0">
              <a:latin typeface="+mn-lt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677944"/>
              </p:ext>
            </p:extLst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09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07407E-6 L -0.14167 0.126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792000" y="2708908"/>
            <a:ext cx="7560000" cy="1440184"/>
          </a:xfrm>
        </p:spPr>
        <p:txBody>
          <a:bodyPr/>
          <a:lstStyle/>
          <a:p>
            <a:pPr eaLnBrk="1" hangingPunct="1"/>
            <a:r>
              <a:rPr lang="en-US" altLang="zh-TW" sz="5400" dirty="0">
                <a:ea typeface="新細明體" pitchFamily="18" charset="-120"/>
              </a:rPr>
              <a:t>Recursive </a:t>
            </a:r>
            <a:r>
              <a:rPr lang="en-US" altLang="zh-TW" dirty="0">
                <a:ea typeface="新細明體" pitchFamily="18" charset="-120"/>
              </a:rPr>
              <a:t>Prints an Array in </a:t>
            </a:r>
            <a:r>
              <a:rPr lang="en-US" altLang="zh-TW" dirty="0" smtClean="0">
                <a:ea typeface="新細明體" pitchFamily="18" charset="-120"/>
              </a:rPr>
              <a:t>Reverse Order</a:t>
            </a:r>
            <a:endParaRPr lang="en-US" altLang="zh-TW" sz="54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56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395971" y="404978"/>
            <a:ext cx="6192043" cy="3024022"/>
          </a:xfrm>
        </p:spPr>
        <p:txBody>
          <a:bodyPr lIns="90000" tIns="46800" rIns="90000"/>
          <a:lstStyle/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arraySize 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arraySize ];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; i &lt; arraySize; i++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data[ i ] 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+ rand() %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cout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"\n\</a:t>
            </a:r>
            <a:r>
              <a:rPr lang="en-US" altLang="zh-TW" sz="1600" dirty="0" err="1">
                <a:solidFill>
                  <a:srgbClr val="0099FF"/>
                </a:solidFill>
                <a:latin typeface="Lucida Console"/>
              </a:rPr>
              <a:t>nArray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/>
              </a:rPr>
              <a:t>values in reverse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order: "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dirty="0">
              <a:solidFill>
                <a:srgbClr val="0099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</a:rPr>
              <a:t>recursivePrintReverse</a:t>
            </a:r>
            <a:r>
              <a:rPr lang="en-US" altLang="zh-TW" dirty="0" smtClean="0">
                <a:solidFill>
                  <a:prstClr val="black"/>
                </a:solidFill>
              </a:rPr>
              <a:t>(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arraySize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cout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&lt;&lt; endl &lt;&lt; endl;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539972" y="4301028"/>
            <a:ext cx="5328038" cy="1863992"/>
          </a:xfrm>
        </p:spPr>
        <p:txBody>
          <a:bodyPr lIns="90000" tIns="468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</a:rPr>
              <a:t>recursivePrintReverse</a:t>
            </a:r>
            <a:r>
              <a:rPr lang="en-US" altLang="zh-TW" dirty="0" smtClean="0">
                <a:solidFill>
                  <a:prstClr val="black"/>
                </a:solidFill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chemeClr val="bg1"/>
                </a:solidFill>
              </a:rPr>
              <a:t>   </a:t>
            </a:r>
            <a:r>
              <a:rPr lang="en-US" altLang="zh-TW" dirty="0">
                <a:solidFill>
                  <a:schemeClr val="bg1"/>
                </a:solidFill>
              </a:rPr>
              <a:t>cout &lt;&lt; </a:t>
            </a:r>
            <a:r>
              <a:rPr lang="en-US" altLang="zh-TW" dirty="0" err="1">
                <a:solidFill>
                  <a:schemeClr val="bg1"/>
                </a:solidFill>
              </a:rPr>
              <a:t>setw</a:t>
            </a:r>
            <a:r>
              <a:rPr lang="en-US" altLang="zh-TW" dirty="0">
                <a:solidFill>
                  <a:schemeClr val="bg1"/>
                </a:solidFill>
              </a:rPr>
              <a:t>( 5 ) &lt;&lt; </a:t>
            </a:r>
            <a:r>
              <a:rPr lang="en-US" altLang="zh-TW" dirty="0" smtClean="0">
                <a:solidFill>
                  <a:schemeClr val="bg1"/>
                </a:solidFill>
              </a:rPr>
              <a:t>data[ </a:t>
            </a:r>
            <a:r>
              <a:rPr lang="en-US" altLang="zh-TW" dirty="0">
                <a:solidFill>
                  <a:schemeClr val="bg1"/>
                </a:solidFill>
              </a:rPr>
              <a:t>last </a:t>
            </a:r>
            <a:r>
              <a:rPr lang="en-US" altLang="zh-TW" dirty="0" smtClean="0">
                <a:solidFill>
                  <a:schemeClr val="bg1"/>
                </a:solidFill>
              </a:rPr>
              <a:t>];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  if( last &gt; 0 )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      </a:t>
            </a:r>
            <a:r>
              <a:rPr lang="en-US" altLang="zh-TW" dirty="0" err="1" smtClean="0">
                <a:solidFill>
                  <a:schemeClr val="bg1"/>
                </a:solidFill>
              </a:rPr>
              <a:t>recursivePrintReverse</a:t>
            </a:r>
            <a:r>
              <a:rPr lang="en-US" altLang="zh-TW" dirty="0" smtClean="0">
                <a:solidFill>
                  <a:schemeClr val="bg1"/>
                </a:solidFill>
              </a:rPr>
              <a:t>( </a:t>
            </a:r>
            <a:r>
              <a:rPr lang="en-US" altLang="zh-TW" sz="1600" dirty="0">
                <a:solidFill>
                  <a:schemeClr val="bg1"/>
                </a:solidFill>
                <a:latin typeface="Lucida Console"/>
              </a:rPr>
              <a:t>last - 1 </a:t>
            </a:r>
            <a:r>
              <a:rPr lang="en-US" altLang="zh-TW" sz="1600" dirty="0" smtClean="0">
                <a:solidFill>
                  <a:schemeClr val="bg1"/>
                </a:solidFill>
                <a:latin typeface="Lucida Console"/>
              </a:rPr>
              <a:t>);</a:t>
            </a:r>
            <a:endParaRPr lang="en-US" altLang="zh-TW" sz="1600" dirty="0">
              <a:solidFill>
                <a:schemeClr val="bg1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57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395971" y="404978"/>
            <a:ext cx="6192043" cy="3024022"/>
          </a:xfrm>
        </p:spPr>
        <p:txBody>
          <a:bodyPr lIns="90000" tIns="46800" rIns="90000"/>
          <a:lstStyle/>
          <a:p>
            <a:pPr lvl="0">
              <a:spcBef>
                <a:spcPts val="0"/>
              </a:spcBef>
            </a:pP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arraySize 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 arraySize ];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nn-NO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nn-NO" altLang="zh-TW" sz="1600" dirty="0">
                <a:solidFill>
                  <a:prstClr val="black"/>
                </a:solidFill>
                <a:latin typeface="Lucida Console"/>
              </a:rPr>
              <a:t>; i &lt; arraySize; i++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data[ i ] =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+ rand() %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cout &lt;&lt;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"\n\</a:t>
            </a:r>
            <a:r>
              <a:rPr lang="en-US" altLang="zh-TW" sz="1600" dirty="0" err="1">
                <a:solidFill>
                  <a:srgbClr val="0099FF"/>
                </a:solidFill>
                <a:latin typeface="Lucida Console"/>
              </a:rPr>
              <a:t>nArray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 </a:t>
            </a:r>
            <a:r>
              <a:rPr lang="en-US" altLang="zh-TW" sz="1600" dirty="0" smtClean="0">
                <a:solidFill>
                  <a:srgbClr val="0099FF"/>
                </a:solidFill>
                <a:latin typeface="Lucida Console"/>
              </a:rPr>
              <a:t>values in reverse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order: "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dirty="0">
              <a:solidFill>
                <a:srgbClr val="0099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</a:rPr>
              <a:t>recursivePrintReverse</a:t>
            </a:r>
            <a:r>
              <a:rPr lang="en-US" altLang="zh-TW" dirty="0" smtClean="0">
                <a:solidFill>
                  <a:prstClr val="black"/>
                </a:solidFill>
              </a:rPr>
              <a:t>(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arraySize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</a:rPr>
              <a:t>   cout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&lt;&lt; endl &lt;&lt; endl;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0"/>
          </p:nvPr>
        </p:nvSpPr>
        <p:spPr>
          <a:xfrm>
            <a:off x="539972" y="4301028"/>
            <a:ext cx="5328038" cy="1863992"/>
          </a:xfrm>
        </p:spPr>
        <p:txBody>
          <a:bodyPr lIns="90000" tIns="468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</a:rPr>
              <a:t>recursivePrintReverse</a:t>
            </a:r>
            <a:r>
              <a:rPr lang="en-US" altLang="zh-TW" dirty="0" smtClean="0">
                <a:solidFill>
                  <a:prstClr val="black"/>
                </a:solidFill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prstClr val="black"/>
                </a:solidFill>
              </a:rPr>
              <a:t>cout &lt;&lt; </a:t>
            </a:r>
            <a:r>
              <a:rPr lang="en-US" altLang="zh-TW" dirty="0" err="1">
                <a:solidFill>
                  <a:prstClr val="black"/>
                </a:solidFill>
              </a:rPr>
              <a:t>setw</a:t>
            </a:r>
            <a:r>
              <a:rPr lang="en-US" altLang="zh-TW" dirty="0">
                <a:solidFill>
                  <a:prstClr val="black"/>
                </a:solidFill>
              </a:rPr>
              <a:t>( </a:t>
            </a:r>
            <a:r>
              <a:rPr lang="en-US" altLang="zh-TW" dirty="0">
                <a:solidFill>
                  <a:srgbClr val="0099FF"/>
                </a:solidFill>
              </a:rPr>
              <a:t>5</a:t>
            </a:r>
            <a:r>
              <a:rPr lang="en-US" altLang="zh-TW" dirty="0">
                <a:solidFill>
                  <a:prstClr val="black"/>
                </a:solidFill>
              </a:rPr>
              <a:t> ) &lt;&lt; </a:t>
            </a:r>
            <a:r>
              <a:rPr lang="en-US" altLang="zh-TW" dirty="0" smtClean="0">
                <a:solidFill>
                  <a:prstClr val="black"/>
                </a:solidFill>
              </a:rPr>
              <a:t>data[ </a:t>
            </a:r>
            <a:r>
              <a:rPr lang="en-US" altLang="zh-TW" dirty="0">
                <a:solidFill>
                  <a:prstClr val="black"/>
                </a:solidFill>
              </a:rPr>
              <a:t>last </a:t>
            </a:r>
            <a:r>
              <a:rPr lang="en-US" altLang="zh-TW" dirty="0" smtClean="0">
                <a:solidFill>
                  <a:prstClr val="black"/>
                </a:solidFill>
              </a:rPr>
              <a:t>];</a:t>
            </a:r>
          </a:p>
          <a:p>
            <a:pPr lvl="0">
              <a:spcBef>
                <a:spcPts val="0"/>
              </a:spcBef>
            </a:pP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last &gt;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 smtClean="0">
                <a:solidFill>
                  <a:prstClr val="black"/>
                </a:solidFill>
              </a:rPr>
              <a:t>recursivePrintReverse</a:t>
            </a:r>
            <a:r>
              <a:rPr lang="en-US" altLang="zh-TW" dirty="0" smtClean="0">
                <a:solidFill>
                  <a:prstClr val="black"/>
                </a:solidFill>
              </a:rPr>
              <a:t>(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last - </a:t>
            </a:r>
            <a:r>
              <a:rPr lang="en-US" altLang="zh-TW" sz="16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);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99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type="subTitle" sz="quarter" idx="1"/>
          </p:nvPr>
        </p:nvSpPr>
        <p:spPr>
          <a:xfrm>
            <a:off x="683973" y="260978"/>
            <a:ext cx="5040511" cy="1295824"/>
          </a:xfrm>
          <a:ln w="19050">
            <a:noFill/>
          </a:ln>
        </p:spPr>
        <p:txBody>
          <a:bodyPr lIns="144000" tIns="126000" rIns="90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data[ arraySize ];</a:t>
            </a:r>
            <a:endParaRPr lang="en-US" altLang="zh-TW" sz="1500" dirty="0">
              <a:solidFill>
                <a:srgbClr val="0000FF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Lucida Console"/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  <a:latin typeface="Lucida Console"/>
              </a:rPr>
              <a:t>recursivePrintReverse</a:t>
            </a:r>
            <a:r>
              <a:rPr lang="en-US" altLang="zh-TW" sz="15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arraySize - </a:t>
            </a:r>
            <a:r>
              <a:rPr lang="en-US" altLang="zh-TW" sz="1500" dirty="0">
                <a:solidFill>
                  <a:srgbClr val="0099FF"/>
                </a:solidFill>
                <a:latin typeface="Lucida Console"/>
              </a:rPr>
              <a:t>1</a:t>
            </a: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500" dirty="0">
              <a:solidFill>
                <a:srgbClr val="000000"/>
              </a:solidFill>
            </a:endParaRPr>
          </a:p>
        </p:txBody>
      </p:sp>
      <p:sp>
        <p:nvSpPr>
          <p:cNvPr id="3" name="副標題 3"/>
          <p:cNvSpPr txBox="1">
            <a:spLocks/>
          </p:cNvSpPr>
          <p:nvPr/>
        </p:nvSpPr>
        <p:spPr bwMode="auto">
          <a:xfrm>
            <a:off x="539496" y="1988820"/>
            <a:ext cx="6192519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void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 </a:t>
            </a:r>
            <a:r>
              <a:rPr kumimoji="0" lang="en-US" altLang="zh-TW" sz="15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recursivePrintReverse</a:t>
            </a:r>
            <a:r>
              <a:rPr kumimoji="0" lang="en-US" altLang="zh-TW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( 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int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 last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 ) &lt;&lt;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</a:rPr>
              <a:t>data[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</a:rPr>
              <a:t>last ];</a:t>
            </a:r>
            <a:endParaRPr kumimoji="0" lang="en-US" altLang="zh-TW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   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if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( last &gt; 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0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 ) </a:t>
            </a:r>
            <a:r>
              <a:rPr kumimoji="0" lang="en-US" altLang="zh-TW" sz="15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recursivePrintReverse</a:t>
            </a:r>
            <a:r>
              <a:rPr kumimoji="0" lang="en-US" altLang="zh-TW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( 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last - 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1</a:t>
            </a:r>
            <a:r>
              <a:rPr kumimoji="0" lang="en-US" altLang="zh-TW" sz="15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 </a:t>
            </a:r>
            <a:r>
              <a:rPr kumimoji="0" lang="en-US" altLang="zh-TW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);</a:t>
            </a:r>
            <a:endParaRPr kumimoji="0" lang="en-US" altLang="zh-TW" sz="15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DFKai-SB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5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DFKai-SB"/>
                <a:cs typeface="+mn-cs"/>
              </a:rPr>
              <a:t>}</a:t>
            </a:r>
            <a:endParaRPr kumimoji="0" lang="en-US" altLang="zh-TW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DFKai-SB"/>
              <a:cs typeface="+mn-cs"/>
            </a:endParaRPr>
          </a:p>
        </p:txBody>
      </p:sp>
      <p:sp>
        <p:nvSpPr>
          <p:cNvPr id="5" name="副標題 3"/>
          <p:cNvSpPr txBox="1">
            <a:spLocks/>
          </p:cNvSpPr>
          <p:nvPr/>
        </p:nvSpPr>
        <p:spPr bwMode="auto">
          <a:xfrm>
            <a:off x="539496" y="3717036"/>
            <a:ext cx="6192519" cy="12961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recursivePrintReverse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data[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last ];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recursivePrintReverse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6" name="副標題 3"/>
          <p:cNvSpPr txBox="1">
            <a:spLocks/>
          </p:cNvSpPr>
          <p:nvPr/>
        </p:nvSpPr>
        <p:spPr bwMode="auto">
          <a:xfrm>
            <a:off x="539496" y="5445252"/>
            <a:ext cx="6192519" cy="129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void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recursivePrintReverse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int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last )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cout &lt;&lt;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setw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5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&lt;&lt; </a:t>
            </a:r>
            <a:r>
              <a:rPr lang="en-US" altLang="zh-TW" sz="1500" b="0" kern="0" dirty="0" smtClean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data[ 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last ];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  </a:t>
            </a:r>
            <a:r>
              <a:rPr lang="en-US" altLang="zh-TW" sz="1500" b="0" kern="0" dirty="0">
                <a:solidFill>
                  <a:srgbClr val="0000FF"/>
                </a:solidFill>
                <a:latin typeface="Lucida Console"/>
                <a:cs typeface="Times New Roman" pitchFamily="18" charset="0"/>
              </a:rPr>
              <a:t>if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&gt;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0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 </a:t>
            </a:r>
            <a:r>
              <a:rPr lang="en-US" altLang="zh-TW" sz="1500" b="0" kern="0" dirty="0" err="1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recursivePrintReverse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( last - </a:t>
            </a:r>
            <a:r>
              <a:rPr lang="en-US" altLang="zh-TW" sz="1500" b="0" kern="0" dirty="0">
                <a:solidFill>
                  <a:srgbClr val="0099FF"/>
                </a:solidFill>
                <a:latin typeface="Lucida Console"/>
                <a:cs typeface="Times New Roman" pitchFamily="18" charset="0"/>
              </a:rPr>
              <a:t>1</a:t>
            </a: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 );</a:t>
            </a:r>
          </a:p>
          <a:p>
            <a:pPr lvl="0">
              <a:spcBef>
                <a:spcPts val="0"/>
              </a:spcBef>
              <a:defRPr/>
            </a:pPr>
            <a:r>
              <a:rPr lang="en-US" altLang="zh-TW" sz="1500" b="0" kern="0" dirty="0">
                <a:solidFill>
                  <a:prstClr val="black"/>
                </a:solidFill>
                <a:latin typeface="Lucida Console"/>
                <a:cs typeface="Times New Roman" pitchFamily="18" charset="0"/>
              </a:rPr>
              <a:t>}</a:t>
            </a:r>
            <a:endParaRPr lang="en-US" altLang="zh-TW" sz="1500" b="0" kern="0" dirty="0">
              <a:solidFill>
                <a:srgbClr val="000000"/>
              </a:solidFill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268460" y="548980"/>
            <a:ext cx="432018" cy="43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itchFamily="18" charset="0"/>
              </a:rPr>
              <a:t>3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427999" y="1844989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427999" y="5301421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724008" y="472500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itchFamily="18" charset="0"/>
              </a:rPr>
              <a:t>0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4427999" y="357320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itchFamily="18" charset="0"/>
              </a:rPr>
              <a:t>1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6156011" y="692981"/>
            <a:ext cx="2160270" cy="864108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DFKai-SB"/>
              <a:cs typeface="Times New Roman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444047" y="1557089"/>
            <a:ext cx="1584198" cy="4320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/>
                <a:ea typeface="DFKai-SB"/>
                <a:cs typeface="Times New Roman" pitchFamily="18" charset="0"/>
              </a:rPr>
              <a:t>Output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/>
              <a:ea typeface="DFKai-SB"/>
              <a:cs typeface="Times New Roman" pitchFamily="18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/>
          </p:nvPr>
        </p:nvGraphicFramePr>
        <p:xfrm>
          <a:off x="7596021" y="3284999"/>
          <a:ext cx="864000" cy="57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4428475" y="1268985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339933"/>
                </a:solidFill>
                <a:latin typeface="Lucida Console" panose="020B0609040504020204" pitchFamily="49" charset="0"/>
                <a:ea typeface="新細明體" pitchFamily="18" charset="-120"/>
              </a:rPr>
              <a:t>2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724008" y="2996997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Lucida Console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339933"/>
              </a:solidFill>
              <a:effectLst/>
              <a:uLnTx/>
              <a:uFillTx/>
              <a:latin typeface="Lucida Console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95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14167 0.126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62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-0.14167 0.1261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AADFEF-BE19-4B6C-89CC-D80A7FBE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Recursive Prints an Array Forward and Backward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10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972" y="548980"/>
            <a:ext cx="7344051" cy="2592018"/>
          </a:xfrm>
        </p:spPr>
        <p:txBody>
          <a:bodyPr lIns="108000" tIns="10800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srand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static_cast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&gt;( time( 0 ) ) );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rand();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"The number of digits of "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" is "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endParaRPr lang="zh-TW" altLang="en-US" sz="160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 </a:t>
            </a:r>
            <a:r>
              <a:rPr lang="en-US" altLang="zh-TW" sz="1600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>
          <a:xfrm>
            <a:off x="971976" y="4149005"/>
            <a:ext cx="4896034" cy="1728012"/>
          </a:xfrm>
        </p:spPr>
        <p:txBody>
          <a:bodyPr lIns="36000" tIns="0"/>
          <a:lstStyle/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number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number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&lt; 10 )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1;</a:t>
            </a:r>
          </a:p>
          <a:p>
            <a:pPr lvl="0">
              <a:spcBef>
                <a:spcPts val="0"/>
              </a:spcBef>
            </a:pPr>
            <a:r>
              <a:rPr lang="zh-TW" altLang="en-US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1 + </a:t>
            </a:r>
            <a:r>
              <a:rPr lang="en-US" altLang="zh-TW" sz="160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number</a:t>
            </a: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/ 10 );</a:t>
            </a:r>
          </a:p>
          <a:p>
            <a:pPr lvl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0000"/>
              </a:solidFill>
              <a:latin typeface="Lucida Console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3419992" y="2852996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419992" y="386100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18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4427999" y="5013011"/>
            <a:ext cx="576000" cy="2880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tIns="144000" rIns="72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</a:t>
            </a:r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62330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A95331-7D76-4E85-BC82-0F2E0AA16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72" y="548980"/>
            <a:ext cx="5184036" cy="3888027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recursivePrintArray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recursivePrintArray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recursivePrintReverse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recursivePrintReverse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74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99BF62C-A943-46F0-935F-C837CBF13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72" y="548980"/>
            <a:ext cx="6336044" cy="576004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recursivePrintArray1(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&lt;&lt; " " &lt;&lt; data[ first ];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first &lt; last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recursivePrintArray1( first + 1, last );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recursivePrintArray2(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first &lt; last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recursivePrintArray2( first, last - 1 );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&lt;&lt; " " &lt;&lt; data[ last ];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recursivePrintReverse1(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&lt;&lt; " " &lt;&lt; data[ last ];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first &lt; last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recursivePrintReverse1( first, last - 1 );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recursivePrintReverse2(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first &lt; last )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recursivePrintReverse2( first + 1, last );</a:t>
            </a:r>
          </a:p>
          <a:p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&lt;&lt; " " &lt;&lt; data[ first ];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593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99BF62C-A943-46F0-935F-C837CBF13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72" y="548980"/>
            <a:ext cx="6336044" cy="576004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recursivePrintArray1(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recursivePrintArray1(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recursivePrintArray2(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recursivePrintArray2(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recursivePrintReverse1(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recursivePrintReverse1(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recursivePrintReverse2(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recursivePrintReverse2(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>
              <a:lnSpc>
                <a:spcPct val="50000"/>
              </a:lnSpc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539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a1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 smtClean="0">
                <a:solidFill>
                  <a:srgbClr val="0099FF"/>
                </a:solidFill>
              </a:rPr>
              <a:t>0</a:t>
            </a:r>
            <a:r>
              <a:rPr lang="en-US" altLang="zh-TW" sz="1500" dirty="0" smtClean="0">
                <a:solidFill>
                  <a:prstClr val="black"/>
                </a:solidFill>
              </a:rPr>
              <a:t>, 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a2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07166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0" name="內容版面配置區 9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772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a1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 smtClean="0">
                <a:solidFill>
                  <a:srgbClr val="0099FF"/>
                </a:solidFill>
              </a:rPr>
              <a:t>0</a:t>
            </a:r>
            <a:r>
              <a:rPr lang="en-US" altLang="zh-TW" sz="1500" dirty="0" smtClean="0">
                <a:solidFill>
                  <a:prstClr val="black"/>
                </a:solidFill>
              </a:rPr>
              <a:t>, 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a2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07166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0" name="內容版面配置區 9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493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a1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 smtClean="0">
                <a:solidFill>
                  <a:srgbClr val="0099FF"/>
                </a:solidFill>
              </a:rPr>
              <a:t>0</a:t>
            </a:r>
            <a:r>
              <a:rPr lang="en-US" altLang="zh-TW" sz="1500" dirty="0" smtClean="0">
                <a:solidFill>
                  <a:prstClr val="black"/>
                </a:solidFill>
              </a:rPr>
              <a:t>, 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a2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07166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0" name="內容版面配置區 9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487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a1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 smtClean="0">
                <a:solidFill>
                  <a:srgbClr val="0099FF"/>
                </a:solidFill>
              </a:rPr>
              <a:t>0</a:t>
            </a:r>
            <a:r>
              <a:rPr lang="en-US" altLang="zh-TW" sz="1500" dirty="0" smtClean="0">
                <a:solidFill>
                  <a:prstClr val="black"/>
                </a:solidFill>
              </a:rPr>
              <a:t>, 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a2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07166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843988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419992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884023" y="2708995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0" name="內容版面配置區 9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474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a1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 smtClean="0">
                <a:solidFill>
                  <a:srgbClr val="0099FF"/>
                </a:solidFill>
              </a:rPr>
              <a:t>0</a:t>
            </a:r>
            <a:r>
              <a:rPr lang="en-US" altLang="zh-TW" sz="1500" dirty="0" smtClean="0">
                <a:solidFill>
                  <a:prstClr val="black"/>
                </a:solidFill>
              </a:rPr>
              <a:t>, 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a2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07166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843988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419992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884023" y="2708995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0" name="內容版面配置區 9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669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a1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 smtClean="0">
                <a:solidFill>
                  <a:srgbClr val="0099FF"/>
                </a:solidFill>
              </a:rPr>
              <a:t>0</a:t>
            </a:r>
            <a:r>
              <a:rPr lang="en-US" altLang="zh-TW" sz="1500" dirty="0" smtClean="0">
                <a:solidFill>
                  <a:prstClr val="black"/>
                </a:solidFill>
              </a:rPr>
              <a:t>, 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a2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96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07166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843988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419992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884023" y="2708995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0" name="內容版面配置區 9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437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a1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 smtClean="0">
                <a:solidFill>
                  <a:srgbClr val="0099FF"/>
                </a:solidFill>
              </a:rPr>
              <a:t>0</a:t>
            </a:r>
            <a:r>
              <a:rPr lang="en-US" altLang="zh-TW" sz="1500" dirty="0" smtClean="0">
                <a:solidFill>
                  <a:prstClr val="black"/>
                </a:solidFill>
              </a:rPr>
              <a:t>, 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a2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96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07166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843988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419992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2843988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419992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884023" y="2708995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7884023" y="4437007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308019" y="443700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0" name="內容版面配置區 9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408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395971" y="404979"/>
            <a:ext cx="5040461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+mn-lt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  <a:endParaRPr lang="en-US" altLang="zh-TW" sz="1600" kern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683973" y="1700988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7" name="副標題 3"/>
          <p:cNvSpPr txBox="1">
            <a:spLocks/>
          </p:cNvSpPr>
          <p:nvPr/>
        </p:nvSpPr>
        <p:spPr bwMode="auto">
          <a:xfrm>
            <a:off x="1691980" y="3429000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2843988" y="5157012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267984" y="126898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360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a1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 smtClean="0">
                <a:solidFill>
                  <a:srgbClr val="0099FF"/>
                </a:solidFill>
              </a:rPr>
              <a:t>0</a:t>
            </a:r>
            <a:r>
              <a:rPr lang="en-US" altLang="zh-TW" sz="1500" dirty="0" smtClean="0">
                <a:solidFill>
                  <a:prstClr val="black"/>
                </a:solidFill>
              </a:rPr>
              <a:t>, 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a2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96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07166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843988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419992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2843988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419992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884023" y="2708995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7884023" y="4437007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308019" y="443700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7452020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6588014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0" name="內容版面配置區 9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680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a1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 smtClean="0">
                <a:solidFill>
                  <a:srgbClr val="0099FF"/>
                </a:solidFill>
              </a:rPr>
              <a:t>0</a:t>
            </a:r>
            <a:r>
              <a:rPr lang="en-US" altLang="zh-TW" sz="1500" dirty="0" smtClean="0">
                <a:solidFill>
                  <a:prstClr val="black"/>
                </a:solidFill>
              </a:rPr>
              <a:t>, 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a2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967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07166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843988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419992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2843988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419992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884023" y="2708995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7884023" y="4437007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308019" y="443700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7452020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6588014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0" name="內容版面配置區 9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46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a1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 smtClean="0">
                <a:solidFill>
                  <a:srgbClr val="0099FF"/>
                </a:solidFill>
              </a:rPr>
              <a:t>0</a:t>
            </a:r>
            <a:r>
              <a:rPr lang="en-US" altLang="zh-TW" sz="1500" dirty="0" smtClean="0">
                <a:solidFill>
                  <a:prstClr val="black"/>
                </a:solidFill>
              </a:rPr>
              <a:t>, 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a2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967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07166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843988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419992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2843988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419992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884023" y="2708995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7884023" y="4437007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308019" y="443700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7452020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6588014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0" name="內容版面配置區 9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96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061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a1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 smtClean="0">
                <a:solidFill>
                  <a:srgbClr val="0099FF"/>
                </a:solidFill>
              </a:rPr>
              <a:t>0</a:t>
            </a:r>
            <a:r>
              <a:rPr lang="en-US" altLang="zh-TW" sz="1500" dirty="0" smtClean="0">
                <a:solidFill>
                  <a:prstClr val="black"/>
                </a:solidFill>
              </a:rPr>
              <a:t>, 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</a:t>
            </a:r>
            <a:r>
              <a:rPr lang="en-US" altLang="zh-TW" spc="3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 smtClean="0">
                <a:solidFill>
                  <a:prstClr val="black"/>
                </a:solidFill>
              </a:rPr>
              <a:t>a2</a:t>
            </a:r>
            <a:r>
              <a:rPr lang="en-US" altLang="zh-TW" sz="1500" dirty="0" smtClean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</a:t>
            </a:r>
            <a:r>
              <a:rPr lang="en-US" altLang="zh-TW" sz="1500" dirty="0" smtClean="0">
                <a:solidFill>
                  <a:prstClr val="black"/>
                </a:solidFill>
              </a:rPr>
              <a:t>size </a:t>
            </a:r>
            <a:r>
              <a:rPr lang="en-US" altLang="zh-TW" sz="1500" dirty="0">
                <a:solidFill>
                  <a:prstClr val="black"/>
                </a:solidFill>
              </a:rPr>
              <a:t>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967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007166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843988" y="2852996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419992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2843988" y="4581008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419992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884023" y="2708995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7308019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7884023" y="4437007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308019" y="443700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7452020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6588014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0" name="內容版面配置區 9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967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491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35678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8264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1" name="內容版面配置區 10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37" name="內容版面配置區 36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933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8264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1" name="內容版面配置區 10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37" name="內容版面配置區 36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286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8264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1" name="內容版面配置區 10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37" name="內容版面配置區 36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658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8264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596021" y="270899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8172025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1" name="內容版面配置區 10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37" name="內容版面配置區 36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789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8264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596021" y="270899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8172025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1" name="內容版面配置區 10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37" name="內容版面配置區 36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531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3"/>
          <p:cNvSpPr txBox="1">
            <a:spLocks/>
          </p:cNvSpPr>
          <p:nvPr/>
        </p:nvSpPr>
        <p:spPr bwMode="auto">
          <a:xfrm>
            <a:off x="395971" y="404979"/>
            <a:ext cx="5040461" cy="100800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44000" tIns="0" rIns="90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400" b="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kern="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</a:t>
            </a:r>
            <a:r>
              <a:rPr lang="en-US" altLang="zh-TW" sz="1600" kern="0" dirty="0">
                <a:solidFill>
                  <a:srgbClr val="0099FF"/>
                </a:solidFill>
                <a:latin typeface="+mn-lt"/>
              </a:rPr>
              <a:t>789</a:t>
            </a: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numDigits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number ) </a:t>
            </a:r>
            <a:r>
              <a:rPr lang="en-US" altLang="zh-TW" sz="16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  <a:endParaRPr lang="en-US" altLang="zh-TW" sz="1600" kern="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600" kern="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副標題 3"/>
          <p:cNvSpPr txBox="1">
            <a:spLocks/>
          </p:cNvSpPr>
          <p:nvPr/>
        </p:nvSpPr>
        <p:spPr bwMode="auto">
          <a:xfrm>
            <a:off x="683973" y="1700988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17" name="副標題 3"/>
          <p:cNvSpPr txBox="1">
            <a:spLocks/>
          </p:cNvSpPr>
          <p:nvPr/>
        </p:nvSpPr>
        <p:spPr bwMode="auto">
          <a:xfrm>
            <a:off x="1691980" y="3429000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26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18" name="副標題 3"/>
          <p:cNvSpPr txBox="1">
            <a:spLocks/>
          </p:cNvSpPr>
          <p:nvPr/>
        </p:nvSpPr>
        <p:spPr bwMode="auto">
          <a:xfrm>
            <a:off x="2843988" y="5157012"/>
            <a:ext cx="5040546" cy="144000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vert="horz" wrap="square" lIns="180000" tIns="108000" rIns="3600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2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{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&lt; 10 )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1;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1 +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numDigits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( </a:t>
            </a:r>
            <a:r>
              <a:rPr lang="en-US" altLang="zh-TW" sz="1600" b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 / 10 );</a:t>
            </a:r>
          </a:p>
          <a:p>
            <a:pPr lvl="0"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  <a:cs typeface="Times New Roman" pitchFamily="18" charset="0"/>
              </a:rPr>
              <a:t>}</a:t>
            </a:r>
            <a:endParaRPr lang="en-US" altLang="zh-TW" sz="1600" b="0" kern="0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  <a:cs typeface="Times New Roman" pitchFamily="18" charset="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3275991" y="692981"/>
            <a:ext cx="576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99FF"/>
                </a:solidFill>
                <a:latin typeface="Lucida Console" panose="020B0609040504020204" pitchFamily="49" charset="0"/>
                <a:ea typeface="新細明體" pitchFamily="18" charset="-120"/>
              </a:rPr>
              <a:t>789</a:t>
            </a: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3276501" y="1557225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267984" y="126898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4283998" y="2420993"/>
            <a:ext cx="576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275991" y="299699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endParaRPr lang="en-US" altLang="zh-TW" sz="1600" b="0" dirty="0">
              <a:solidFill>
                <a:srgbClr val="0099FF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9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7.40741E-7 L 3.05556E-6 0.125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8264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596021" y="270899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8172025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1" name="內容版面配置區 10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37" name="內容版面配置區 36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76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0737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8264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131990" y="4581008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596021" y="270899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8172025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596021" y="4437007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8172025" y="443700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1" name="內容版面配置區 10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37" name="內容版面配置區 36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76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528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8264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131990" y="4581008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596021" y="270899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8172025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596021" y="4437007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8172025" y="443700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452020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588014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1" name="內容版面配置區 10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37" name="內容版面配置區 36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76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271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8264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131990" y="4581008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596021" y="270899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8172025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596021" y="4437007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8172025" y="443700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452020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588014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1" name="內容版面配置區 10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37" name="內容版面配置區 36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769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40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8264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131990" y="4581008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596021" y="270899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8172025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596021" y="4437007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8172025" y="443700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452020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588014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1" name="內容版面配置區 10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37" name="內容版面配置區 36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769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76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087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3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4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內容版面配置區 6"/>
          <p:cNvSpPr>
            <a:spLocks noGrp="1"/>
          </p:cNvSpPr>
          <p:nvPr>
            <p:ph idx="10"/>
          </p:nvPr>
        </p:nvSpPr>
        <p:spPr/>
        <p:txBody>
          <a:bodyPr lIns="72000" tIns="18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8264"/>
              </p:ext>
            </p:extLst>
          </p:nvPr>
        </p:nvGraphicFramePr>
        <p:xfrm>
          <a:off x="4283998" y="1124984"/>
          <a:ext cx="864000" cy="576000"/>
        </p:xfrm>
        <a:graphic>
          <a:graphicData uri="http://schemas.openxmlformats.org/drawingml/2006/table">
            <a:tbl>
              <a:tblPr firstRow="1" bandRow="1"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0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1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2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9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6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DFKai-SB"/>
                        </a:defRPr>
                      </a:lvl9pPr>
                    </a:lstStyle>
                    <a:p>
                      <a:r>
                        <a:rPr lang="en-US" altLang="zh-TW" sz="1500" dirty="0"/>
                        <a:t>7</a:t>
                      </a:r>
                      <a:endParaRPr lang="zh-TW" altLang="en-US" sz="1500" dirty="0"/>
                    </a:p>
                  </a:txBody>
                  <a:tcPr marT="18000" marB="0" anchor="ctr" anchorCtr="1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內容版面配置區 7"/>
          <p:cNvSpPr>
            <a:spLocks noGrp="1"/>
          </p:cNvSpPr>
          <p:nvPr>
            <p:ph idx="12"/>
          </p:nvPr>
        </p:nvSpPr>
        <p:spPr/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555986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9" name="內容版面配置區 8"/>
          <p:cNvSpPr>
            <a:spLocks noGrp="1"/>
          </p:cNvSpPr>
          <p:nvPr>
            <p:ph idx="15"/>
          </p:nvPr>
        </p:nvSpPr>
        <p:spPr/>
        <p:txBody>
          <a:bodyPr lIns="144000"/>
          <a:lstStyle/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data[ size ];</a:t>
            </a:r>
            <a:endParaRPr lang="en-US" altLang="zh-TW" sz="1500" dirty="0">
              <a:solidFill>
                <a:srgbClr val="0000FF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</a:rPr>
              <a:t>int</a:t>
            </a:r>
            <a:r>
              <a:rPr lang="en-US" altLang="zh-TW" sz="1500" dirty="0">
                <a:solidFill>
                  <a:prstClr val="black"/>
                </a:solidFill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prstClr val="black"/>
                </a:solidFill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</a:rPr>
              <a:t>   </a:t>
            </a:r>
            <a:r>
              <a:rPr lang="en-US" altLang="zh-TW" sz="1500" dirty="0" err="1">
                <a:solidFill>
                  <a:prstClr val="black"/>
                </a:solidFill>
              </a:rPr>
              <a:t>a1</a:t>
            </a:r>
            <a:r>
              <a:rPr lang="en-US" altLang="zh-TW" sz="1500" dirty="0">
                <a:solidFill>
                  <a:prstClr val="black"/>
                </a:solidFill>
              </a:rPr>
              <a:t>( </a:t>
            </a:r>
            <a:r>
              <a:rPr lang="en-US" altLang="zh-TW" sz="1500" dirty="0">
                <a:solidFill>
                  <a:srgbClr val="0099FF"/>
                </a:solidFill>
              </a:rPr>
              <a:t>0</a:t>
            </a:r>
            <a:r>
              <a:rPr lang="en-US" altLang="zh-TW" sz="1500" dirty="0">
                <a:solidFill>
                  <a:prstClr val="black"/>
                </a:solidFill>
              </a:rPr>
              <a:t>, size - </a:t>
            </a:r>
            <a:r>
              <a:rPr lang="en-US" altLang="zh-TW" sz="1500" dirty="0">
                <a:solidFill>
                  <a:srgbClr val="0099FF"/>
                </a:solidFill>
              </a:rPr>
              <a:t>1</a:t>
            </a:r>
            <a:r>
              <a:rPr lang="en-US" altLang="zh-TW" sz="1500" dirty="0">
                <a:solidFill>
                  <a:prstClr val="black"/>
                </a:solidFill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sz="1500" dirty="0" smtClean="0">
                <a:solidFill>
                  <a:prstClr val="black"/>
                </a:solidFill>
              </a:rPr>
              <a:t>}</a:t>
            </a:r>
            <a:endParaRPr lang="en-US" altLang="zh-TW" sz="150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131990" y="2852996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555986" y="2852996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1835981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699987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835981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131990" y="4581008"/>
            <a:ext cx="432001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2555986" y="458100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699987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835981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2699987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1835981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7308019" y="1124984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rIns="3600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auto">
          <a:xfrm>
            <a:off x="7596021" y="2708995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8172025" y="2708995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6588014" y="1124984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7452020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588014" y="1700988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0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7596021" y="4437007"/>
            <a:ext cx="288000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8172025" y="4437007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7452020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6588014" y="3429000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1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5" name="Text Box 11"/>
          <p:cNvSpPr txBox="1">
            <a:spLocks noChangeArrowheads="1"/>
          </p:cNvSpPr>
          <p:nvPr/>
        </p:nvSpPr>
        <p:spPr bwMode="auto">
          <a:xfrm>
            <a:off x="7452020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6588014" y="5157012"/>
            <a:ext cx="288000" cy="288000"/>
          </a:xfrm>
          <a:prstGeom prst="rect">
            <a:avLst/>
          </a:prstGeom>
          <a:noFill/>
          <a:ln w="19050">
            <a:solidFill>
              <a:srgbClr val="339933"/>
            </a:solidFill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2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11" name="內容版面配置區 10"/>
          <p:cNvSpPr>
            <a:spLocks noGrp="1"/>
          </p:cNvSpPr>
          <p:nvPr>
            <p:ph idx="10"/>
          </p:nvPr>
        </p:nvSpPr>
        <p:spPr>
          <a:xfrm>
            <a:off x="251970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37" name="內容版面配置區 36"/>
          <p:cNvSpPr>
            <a:spLocks noGrp="1"/>
          </p:cNvSpPr>
          <p:nvPr>
            <p:ph idx="12"/>
          </p:nvPr>
        </p:nvSpPr>
        <p:spPr>
          <a:xfrm>
            <a:off x="5004003" y="5445014"/>
            <a:ext cx="3888000" cy="1008007"/>
          </a:xfrm>
        </p:spPr>
        <p:txBody>
          <a:bodyPr lIns="72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</a:t>
            </a:r>
            <a:r>
              <a:rPr lang="en-US" altLang="zh-TW" spc="300" dirty="0">
                <a:solidFill>
                  <a:srgbClr val="00000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spc="300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2267983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020017" y="548980"/>
            <a:ext cx="432003" cy="288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t" anchorCtr="0">
            <a:noAutofit/>
          </a:bodyPr>
          <a:lstStyle/>
          <a:p>
            <a:r>
              <a:rPr lang="en-US" altLang="zh-TW" sz="1600" b="0" dirty="0" smtClean="0">
                <a:solidFill>
                  <a:srgbClr val="339933"/>
                </a:solidFill>
                <a:latin typeface="Lucida Console"/>
                <a:ea typeface="新細明體" pitchFamily="18" charset="-120"/>
              </a:rPr>
              <a:t>3</a:t>
            </a:r>
            <a:endParaRPr lang="en-US" altLang="zh-TW" sz="1600" b="0" dirty="0">
              <a:solidFill>
                <a:srgbClr val="339933"/>
              </a:solidFill>
              <a:latin typeface="Lucida Console"/>
              <a:ea typeface="新細明體" pitchFamily="18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3563993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769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4716001" y="260978"/>
            <a:ext cx="864000" cy="576000"/>
          </a:xfrm>
          <a:prstGeom prst="rect">
            <a:avLst/>
          </a:prstGeom>
          <a:solidFill>
            <a:srgbClr val="00B0F0">
              <a:alpha val="30196"/>
            </a:srgbClr>
          </a:solidFill>
          <a:ln w="19050">
            <a:solidFill>
              <a:srgbClr val="0000FF"/>
            </a:solidFill>
          </a:ln>
        </p:spPr>
        <p:txBody>
          <a:bodyPr wrap="square" rtlCol="0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769</a:t>
            </a:r>
            <a:endParaRPr kumimoji="0" lang="zh-TW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965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sz="5400" dirty="0">
                <a:ea typeface="新細明體" pitchFamily="18" charset="-120"/>
              </a:rPr>
              <a:t>Recursive sum of elements in an array</a:t>
            </a:r>
          </a:p>
        </p:txBody>
      </p:sp>
    </p:spTree>
    <p:extLst>
      <p:ext uri="{BB962C8B-B14F-4D97-AF65-F5344CB8AC3E}">
        <p14:creationId xmlns:p14="http://schemas.microsoft.com/office/powerpoint/2010/main" val="255149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71550" y="1268730"/>
            <a:ext cx="7200900" cy="432054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Symbol" panose="05050102010706020507" pitchFamily="18" charset="2"/>
                <a:cs typeface="Times New Roman" panose="02020603050405020304" pitchFamily="18" charset="0"/>
              </a:rPr>
              <a:t>=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latin typeface="Symbol" panose="05050102010706020507" pitchFamily="18" charset="2"/>
                <a:cs typeface="Times New Roman" panose="02020603050405020304" pitchFamily="18" charset="0"/>
              </a:rPr>
              <a:t>=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pc="3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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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altLang="zh-TW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solidFill>
                  <a:srgbClr val="000000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TW" dirty="0">
                <a:latin typeface="Symbol" panose="05050102010706020507" pitchFamily="18" charset="2"/>
                <a:cs typeface="Times New Roman" panose="02020603050405020304" pitchFamily="18" charset="0"/>
              </a:rPr>
              <a:t>=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spc="2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-25000" dirty="0">
                <a:latin typeface="Symbol" panose="05050102010706020507" pitchFamily="18" charset="2"/>
                <a:cs typeface="Times New Roman" panose="02020603050405020304" pitchFamily="18" charset="0"/>
              </a:rPr>
              <a:t>-</a:t>
            </a:r>
            <a:r>
              <a:rPr lang="en-US" altLang="zh-TW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Symbol" panose="05050102010706020507" pitchFamily="18" charset="2"/>
                <a:cs typeface="Times New Roman" panose="02020603050405020304" pitchFamily="18" charset="0"/>
              </a:rPr>
              <a:t>+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03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/>
        <p:txBody>
          <a:bodyPr lIns="90000" rIns="90000"/>
          <a:lstStyle/>
          <a:p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arraySize = 3;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 arraySize ];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{</a:t>
            </a:r>
            <a:endParaRPr lang="zh-TW" altLang="en-US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b="0" dirty="0">
                <a:solidFill>
                  <a:prstClr val="black"/>
                </a:solidFill>
                <a:latin typeface="Lucida Console"/>
              </a:rPr>
              <a:t> i = 0;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      data[ i ] = rand() % 10;</a:t>
            </a:r>
          </a:p>
          <a:p>
            <a:pPr>
              <a:spcBef>
                <a:spcPts val="0"/>
              </a:spcBef>
            </a:pPr>
            <a:endParaRPr lang="zh-TW" altLang="en-US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latin typeface="Lucida Console"/>
              </a:rPr>
              <a:t>   cout &lt;&lt; </a:t>
            </a:r>
            <a:r>
              <a:rPr lang="en-US" altLang="zh-TW" b="0" dirty="0">
                <a:solidFill>
                  <a:srgbClr val="0099FF"/>
                </a:solidFill>
                <a:latin typeface="Lucida Console"/>
              </a:rPr>
              <a:t>"The sum of elements in the array is: "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     &lt;&lt; sum( arraySize - 1 ) &lt;&lt; endl &lt;&lt; endl;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schemeClr val="bg1"/>
                </a:solidFill>
                <a:latin typeface="Lucida Console"/>
              </a:rPr>
              <a:t>   if( last == 0 )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schemeClr val="bg1"/>
                </a:solidFill>
                <a:latin typeface="Lucida Console"/>
              </a:rPr>
              <a:t>      return data[ 0 ];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schemeClr val="bg1"/>
                </a:solidFill>
                <a:latin typeface="Lucida Console"/>
              </a:rPr>
              <a:t>   else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schemeClr val="bg1"/>
                </a:solidFill>
                <a:latin typeface="Lucida Console"/>
              </a:rPr>
              <a:t>      return sum( last - 1 ) + data[ last ];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800" dirty="0"/>
          </a:p>
        </p:txBody>
      </p:sp>
      <p:sp>
        <p:nvSpPr>
          <p:cNvPr id="3" name="矩形 2"/>
          <p:cNvSpPr/>
          <p:nvPr/>
        </p:nvSpPr>
        <p:spPr>
          <a:xfrm>
            <a:off x="5580126" y="548640"/>
            <a:ext cx="3168396" cy="1015663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l"/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sum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TW" sz="2200" b="0" i="1" kern="0" dirty="0" err="1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kern="0" baseline="-25000" dirty="0" err="1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) </a:t>
            </a:r>
            <a:r>
              <a:rPr lang="en-US" altLang="zh-TW" sz="2200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TW" sz="2200" b="0" i="1" kern="0" dirty="0" err="1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kern="0" baseline="-25000" dirty="0" err="1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altLang="zh-TW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lvl="0" algn="l"/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sum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i="1" kern="0" baseline="-25000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) </a:t>
            </a:r>
            <a:r>
              <a:rPr lang="en-US" altLang="zh-TW" sz="2200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sum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i="1" kern="0" spc="200" baseline="-25000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altLang="zh-TW" sz="2200" b="0" kern="0" baseline="-25000" dirty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lang="en-US" altLang="zh-TW" sz="2200" b="0" kern="0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) </a:t>
            </a:r>
            <a:r>
              <a:rPr lang="en-US" altLang="zh-TW" sz="2200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i="1" kern="0" baseline="-25000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altLang="zh-TW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683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/>
        <p:txBody>
          <a:bodyPr lIns="90000" rIns="90000"/>
          <a:lstStyle/>
          <a:p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arraySize = 3;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data[ arraySize ];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{</a:t>
            </a:r>
            <a:endParaRPr lang="zh-TW" altLang="en-US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nn-NO" altLang="zh-TW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nn-NO" altLang="zh-TW" b="0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nn-NO" altLang="zh-TW" b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nn-NO" altLang="zh-TW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nn-NO" altLang="zh-TW" b="0" dirty="0">
                <a:solidFill>
                  <a:prstClr val="black"/>
                </a:solidFill>
                <a:latin typeface="Lucida Console"/>
              </a:rPr>
              <a:t> i = 0;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      data[ i ] = rand() % 10;</a:t>
            </a:r>
          </a:p>
          <a:p>
            <a:pPr>
              <a:spcBef>
                <a:spcPts val="0"/>
              </a:spcBef>
            </a:pPr>
            <a:endParaRPr lang="zh-TW" altLang="en-US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latin typeface="Lucida Console"/>
              </a:rPr>
              <a:t>   cout &lt;&lt; </a:t>
            </a:r>
            <a:r>
              <a:rPr lang="en-US" altLang="zh-TW" b="0" dirty="0">
                <a:solidFill>
                  <a:srgbClr val="0099FF"/>
                </a:solidFill>
                <a:latin typeface="Lucida Console"/>
              </a:rPr>
              <a:t>"The sum of elements in the array is: "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     &lt;&lt; sum( arraySize - 1 ) &lt;&lt; endl &lt;&lt; endl;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b="0" dirty="0">
              <a:solidFill>
                <a:srgbClr val="0000FF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sum( </a:t>
            </a: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( last == 0 )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b="0" dirty="0">
                <a:solidFill>
                  <a:schemeClr val="bg1"/>
                </a:solidFill>
                <a:latin typeface="Lucida Console"/>
              </a:rPr>
              <a:t>data[ 0 ]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b="0" dirty="0">
              <a:solidFill>
                <a:prstClr val="black"/>
              </a:solidFill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b="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b="0" dirty="0">
                <a:solidFill>
                  <a:schemeClr val="bg1"/>
                </a:solidFill>
                <a:latin typeface="Lucida Console"/>
              </a:rPr>
              <a:t>sum( last - 1 ) + data[ last ]</a:t>
            </a: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b="0" dirty="0">
                <a:solidFill>
                  <a:prstClr val="black"/>
                </a:solidFill>
                <a:latin typeface="Lucida Console"/>
              </a:rPr>
              <a:t>}</a:t>
            </a:r>
            <a:endParaRPr lang="zh-TW" altLang="en-US" sz="1800" dirty="0"/>
          </a:p>
        </p:txBody>
      </p:sp>
      <p:sp>
        <p:nvSpPr>
          <p:cNvPr id="3" name="矩形 2"/>
          <p:cNvSpPr/>
          <p:nvPr/>
        </p:nvSpPr>
        <p:spPr>
          <a:xfrm>
            <a:off x="5580126" y="548640"/>
            <a:ext cx="3168396" cy="1015663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l"/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sum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TW" sz="2200" b="0" i="1" kern="0" dirty="0" err="1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kern="0" baseline="-25000" dirty="0" err="1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) </a:t>
            </a:r>
            <a:r>
              <a:rPr lang="en-US" altLang="zh-TW" sz="2200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TW" sz="2200" b="0" i="1" kern="0" dirty="0" err="1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kern="0" baseline="-25000" dirty="0" err="1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altLang="zh-TW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lvl="0" algn="l"/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sum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i="1" kern="0" baseline="-25000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) </a:t>
            </a:r>
            <a:r>
              <a:rPr lang="en-US" altLang="zh-TW" sz="2200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sum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(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i="1" kern="0" spc="200" baseline="-25000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altLang="zh-TW" sz="2200" b="0" kern="0" baseline="-25000" dirty="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lang="en-US" altLang="zh-TW" sz="2200" b="0" kern="0" baseline="-25000" dirty="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) </a:t>
            </a:r>
            <a:r>
              <a:rPr lang="en-US" altLang="zh-TW" sz="2200" b="0" kern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sz="2200" b="0" kern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altLang="zh-TW" sz="2200" b="0" i="1" kern="0" dirty="0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altLang="zh-TW" sz="2200" b="0" i="1" kern="0" baseline="-25000" dirty="0">
                <a:solidFill>
                  <a:srgbClr val="000000"/>
                </a:solidFill>
                <a:latin typeface="Times New Roman"/>
              </a:rPr>
              <a:t>n</a:t>
            </a:r>
            <a:r>
              <a:rPr lang="en-US" altLang="zh-TW" sz="22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96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自訂 1">
      <a:majorFont>
        <a:latin typeface="Times New Roman"/>
        <a:ea typeface="DFKai-SB"/>
        <a:cs typeface=""/>
      </a:majorFont>
      <a:minorFont>
        <a:latin typeface="Lucida Console"/>
        <a:ea typeface="DFKai-S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8012</TotalTime>
  <Words>21546</Words>
  <Application>Microsoft Office PowerPoint</Application>
  <PresentationFormat>如螢幕大小 (4:3)</PresentationFormat>
  <Paragraphs>5273</Paragraphs>
  <Slides>149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149</vt:i4>
      </vt:variant>
    </vt:vector>
  </HeadingPairs>
  <TitlesOfParts>
    <vt:vector size="160" baseType="lpstr">
      <vt:lpstr>AvantGarde</vt:lpstr>
      <vt:lpstr>細明體</vt:lpstr>
      <vt:lpstr>新細明體</vt:lpstr>
      <vt:lpstr>DFKai-SB</vt:lpstr>
      <vt:lpstr>Cambria Math</vt:lpstr>
      <vt:lpstr>Courier New</vt:lpstr>
      <vt:lpstr>Helvetica</vt:lpstr>
      <vt:lpstr>Lucida Console</vt:lpstr>
      <vt:lpstr>Symbol</vt:lpstr>
      <vt:lpstr>Times New Roman</vt:lpstr>
      <vt:lpstr>ppt_template_07-25-2002</vt:lpstr>
      <vt:lpstr>Number of  Digits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Summing Digits</vt:lpstr>
      <vt:lpstr>PowerPoint 簡報</vt:lpstr>
      <vt:lpstr>PowerPoint 簡報</vt:lpstr>
      <vt:lpstr>PowerPoint 簡報</vt:lpstr>
      <vt:lpstr>PowerPoint 簡報</vt:lpstr>
      <vt:lpstr>Prints Digits in the Reverse Order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Prints Digits of An Integer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Prints Digits of An Integer Forward and Backward</vt:lpstr>
      <vt:lpstr>PowerPoint 簡報</vt:lpstr>
      <vt:lpstr>PowerPoint 簡報</vt:lpstr>
      <vt:lpstr>PowerPoint 簡報</vt:lpstr>
      <vt:lpstr>Recursive Prints an Array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Recursive Prints an Array in Reverse Order</vt:lpstr>
      <vt:lpstr>PowerPoint 簡報</vt:lpstr>
      <vt:lpstr>PowerPoint 簡報</vt:lpstr>
      <vt:lpstr>PowerPoint 簡報</vt:lpstr>
      <vt:lpstr>Recursive Prints an Array Forward and Backward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Recursive sum of elements in an array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Recursive maximum of elements in an array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Associates,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3 - Functions</dc:title>
  <dc:creator>kalid</dc:creator>
  <cp:lastModifiedBy>james</cp:lastModifiedBy>
  <cp:revision>1338</cp:revision>
  <dcterms:created xsi:type="dcterms:W3CDTF">2002-07-31T17:44:31Z</dcterms:created>
  <dcterms:modified xsi:type="dcterms:W3CDTF">2022-10-12T09:45:30Z</dcterms:modified>
</cp:coreProperties>
</file>