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1"/>
  </p:notesMasterIdLst>
  <p:handoutMasterIdLst>
    <p:handoutMasterId r:id="rId112"/>
  </p:handoutMasterIdLst>
  <p:sldIdLst>
    <p:sldId id="599" r:id="rId2"/>
    <p:sldId id="430" r:id="rId3"/>
    <p:sldId id="406" r:id="rId4"/>
    <p:sldId id="675" r:id="rId5"/>
    <p:sldId id="673" r:id="rId6"/>
    <p:sldId id="674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704" r:id="rId15"/>
    <p:sldId id="805" r:id="rId16"/>
    <p:sldId id="683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858" r:id="rId25"/>
    <p:sldId id="859" r:id="rId26"/>
    <p:sldId id="860" r:id="rId27"/>
    <p:sldId id="684" r:id="rId28"/>
    <p:sldId id="695" r:id="rId29"/>
    <p:sldId id="697" r:id="rId30"/>
    <p:sldId id="696" r:id="rId31"/>
    <p:sldId id="698" r:id="rId32"/>
    <p:sldId id="699" r:id="rId33"/>
    <p:sldId id="700" r:id="rId34"/>
    <p:sldId id="701" r:id="rId35"/>
    <p:sldId id="702" r:id="rId36"/>
    <p:sldId id="408" r:id="rId37"/>
    <p:sldId id="410" r:id="rId38"/>
    <p:sldId id="412" r:id="rId39"/>
    <p:sldId id="707" r:id="rId40"/>
    <p:sldId id="846" r:id="rId41"/>
    <p:sldId id="771" r:id="rId42"/>
    <p:sldId id="708" r:id="rId43"/>
    <p:sldId id="710" r:id="rId44"/>
    <p:sldId id="845" r:id="rId45"/>
    <p:sldId id="711" r:id="rId46"/>
    <p:sldId id="712" r:id="rId47"/>
    <p:sldId id="713" r:id="rId48"/>
    <p:sldId id="714" r:id="rId49"/>
    <p:sldId id="715" r:id="rId50"/>
    <p:sldId id="716" r:id="rId51"/>
    <p:sldId id="718" r:id="rId52"/>
    <p:sldId id="719" r:id="rId53"/>
    <p:sldId id="720" r:id="rId54"/>
    <p:sldId id="721" r:id="rId55"/>
    <p:sldId id="723" r:id="rId56"/>
    <p:sldId id="722" r:id="rId57"/>
    <p:sldId id="724" r:id="rId58"/>
    <p:sldId id="847" r:id="rId59"/>
    <p:sldId id="848" r:id="rId60"/>
    <p:sldId id="423" r:id="rId61"/>
    <p:sldId id="727" r:id="rId62"/>
    <p:sldId id="728" r:id="rId63"/>
    <p:sldId id="729" r:id="rId64"/>
    <p:sldId id="730" r:id="rId65"/>
    <p:sldId id="731" r:id="rId66"/>
    <p:sldId id="732" r:id="rId67"/>
    <p:sldId id="733" r:id="rId68"/>
    <p:sldId id="772" r:id="rId69"/>
    <p:sldId id="849" r:id="rId70"/>
    <p:sldId id="736" r:id="rId71"/>
    <p:sldId id="735" r:id="rId72"/>
    <p:sldId id="272" r:id="rId73"/>
    <p:sldId id="737" r:id="rId74"/>
    <p:sldId id="739" r:id="rId75"/>
    <p:sldId id="738" r:id="rId76"/>
    <p:sldId id="273" r:id="rId77"/>
    <p:sldId id="600" r:id="rId78"/>
    <p:sldId id="601" r:id="rId79"/>
    <p:sldId id="602" r:id="rId80"/>
    <p:sldId id="827" r:id="rId81"/>
    <p:sldId id="743" r:id="rId82"/>
    <p:sldId id="861" r:id="rId83"/>
    <p:sldId id="745" r:id="rId84"/>
    <p:sldId id="744" r:id="rId85"/>
    <p:sldId id="746" r:id="rId86"/>
    <p:sldId id="747" r:id="rId87"/>
    <p:sldId id="322" r:id="rId88"/>
    <p:sldId id="324" r:id="rId89"/>
    <p:sldId id="863" r:id="rId90"/>
    <p:sldId id="869" r:id="rId91"/>
    <p:sldId id="866" r:id="rId92"/>
    <p:sldId id="870" r:id="rId93"/>
    <p:sldId id="867" r:id="rId94"/>
    <p:sldId id="871" r:id="rId95"/>
    <p:sldId id="865" r:id="rId96"/>
    <p:sldId id="868" r:id="rId97"/>
    <p:sldId id="749" r:id="rId98"/>
    <p:sldId id="862" r:id="rId99"/>
    <p:sldId id="750" r:id="rId100"/>
    <p:sldId id="751" r:id="rId101"/>
    <p:sldId id="806" r:id="rId102"/>
    <p:sldId id="752" r:id="rId103"/>
    <p:sldId id="753" r:id="rId104"/>
    <p:sldId id="754" r:id="rId105"/>
    <p:sldId id="755" r:id="rId106"/>
    <p:sldId id="756" r:id="rId107"/>
    <p:sldId id="757" r:id="rId108"/>
    <p:sldId id="471" r:id="rId109"/>
    <p:sldId id="844" r:id="rId110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0099FF"/>
    <a:srgbClr val="5F5F5F"/>
    <a:srgbClr val="FFCC66"/>
    <a:srgbClr val="FF9900"/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94" autoAdjust="0"/>
    <p:restoredTop sz="94660"/>
  </p:normalViewPr>
  <p:slideViewPr>
    <p:cSldViewPr showGuides="1">
      <p:cViewPr varScale="1">
        <p:scale>
          <a:sx n="95" d="100"/>
          <a:sy n="95" d="100"/>
        </p:scale>
        <p:origin x="312" y="62"/>
      </p:cViewPr>
      <p:guideLst>
        <p:guide orient="horz" pos="459"/>
        <p:guide pos="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7F405BFC-36B3-4C43-BC90-75D5810B20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73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66336376-CA5B-439E-8FFB-7F24757B84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0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2000" y="729000"/>
            <a:ext cx="3240000" cy="7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020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3" y="3429000"/>
            <a:ext cx="7921013" cy="3240414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396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2000" y="3969000"/>
            <a:ext cx="1620000" cy="1620000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0806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4320552" cy="90011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2168838"/>
            <a:ext cx="3960506" cy="4500576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46" y="2168838"/>
            <a:ext cx="3960506" cy="4500576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619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5409000"/>
            <a:ext cx="3960000" cy="90011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549000"/>
            <a:ext cx="2700000" cy="414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4330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2000" y="5589000"/>
            <a:ext cx="3240000" cy="90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2529000"/>
            <a:ext cx="3600000" cy="36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000" y="2529000"/>
            <a:ext cx="2880000" cy="25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020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000" y="369000"/>
            <a:ext cx="7560000" cy="90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000" y="1809000"/>
            <a:ext cx="3420000" cy="32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00" y="1809000"/>
            <a:ext cx="3420000" cy="32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7606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972" y="549001"/>
            <a:ext cx="4032028" cy="720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2349000"/>
            <a:ext cx="3960000" cy="36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005" y="2349000"/>
            <a:ext cx="2699995" cy="25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689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7" y="188586"/>
            <a:ext cx="7020897" cy="360046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46" y="3068955"/>
            <a:ext cx="3960506" cy="1620206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693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7" y="188586"/>
            <a:ext cx="7020897" cy="360046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46" y="2708908"/>
            <a:ext cx="3960506" cy="1620206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22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2000" y="5229000"/>
            <a:ext cx="5220668" cy="126016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2168839"/>
            <a:ext cx="3780484" cy="414053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05888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280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32000" y="2709000"/>
            <a:ext cx="6480000" cy="1440000"/>
          </a:xfrm>
        </p:spPr>
        <p:txBody>
          <a:bodyPr anchor="ctr" anchorCtr="1"/>
          <a:lstStyle>
            <a:lvl1pPr algn="ctr">
              <a:defRPr sz="54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2709000"/>
            <a:ext cx="3060506" cy="3420345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0233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32000" y="549000"/>
            <a:ext cx="2160276" cy="900115"/>
          </a:xfrm>
        </p:spPr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549000"/>
            <a:ext cx="3060506" cy="3420345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333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988816"/>
            <a:ext cx="4500575" cy="468059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636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2349000"/>
            <a:ext cx="3960000" cy="36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765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900115"/>
          </a:xfrm>
        </p:spPr>
        <p:txBody>
          <a:bodyPr/>
          <a:lstStyle>
            <a:lvl1pPr algn="ctr">
              <a:defRPr sz="4000">
                <a:latin typeface="+mn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268724"/>
            <a:ext cx="8641104" cy="5220667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9212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706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549000"/>
            <a:ext cx="8280001" cy="5760000"/>
          </a:xfrm>
        </p:spPr>
        <p:txBody>
          <a:bodyPr tIns="90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2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8586"/>
            <a:ext cx="8280000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8725"/>
            <a:ext cx="8280000" cy="50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4017" r:id="rId2"/>
    <p:sldLayoutId id="2147484018" r:id="rId3"/>
    <p:sldLayoutId id="2147484028" r:id="rId4"/>
    <p:sldLayoutId id="2147484022" r:id="rId5"/>
    <p:sldLayoutId id="2147484027" r:id="rId6"/>
    <p:sldLayoutId id="2147484016" r:id="rId7"/>
    <p:sldLayoutId id="2147484019" r:id="rId8"/>
    <p:sldLayoutId id="2147484030" r:id="rId9"/>
    <p:sldLayoutId id="2147484029" r:id="rId10"/>
    <p:sldLayoutId id="2147484021" r:id="rId11"/>
    <p:sldLayoutId id="2147484031" r:id="rId12"/>
    <p:sldLayoutId id="2147484023" r:id="rId13"/>
    <p:sldLayoutId id="2147484034" r:id="rId14"/>
    <p:sldLayoutId id="2147484033" r:id="rId15"/>
    <p:sldLayoutId id="2147484032" r:id="rId16"/>
    <p:sldLayoutId id="2147484026" r:id="rId17"/>
    <p:sldLayoutId id="2147484024" r:id="rId18"/>
    <p:sldLayoutId id="2147484025" r:id="rId19"/>
    <p:sldLayoutId id="2147483960" r:id="rId20"/>
    <p:sldLayoutId id="2147484020" r:id="rId21"/>
    <p:sldLayoutId id="2147484011" r:id="rId2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Pointers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5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43003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15704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83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a[3] = { 2, 4, 6 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p[1] = 5;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a[1]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*p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 &amp;a[0]</a:t>
            </a: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28036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p[-1]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78964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>
            <a:off x="2771770" y="1268722"/>
            <a:ext cx="2880230" cy="90027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971540" y="4149092"/>
            <a:ext cx="3780483" cy="2520322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a[3] = { 2, 4, 6 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 &amp;a[0]</a:t>
            </a: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40699"/>
              </p:ext>
            </p:extLst>
          </p:nvPr>
        </p:nvGraphicFramePr>
        <p:xfrm>
          <a:off x="4932046" y="1808793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23244"/>
              </p:ext>
            </p:extLst>
          </p:nvPr>
        </p:nvGraphicFramePr>
        <p:xfrm>
          <a:off x="133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&amp;a[0]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>
            <a:off x="3491862" y="1088700"/>
            <a:ext cx="2160138" cy="9002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57614"/>
              </p:ext>
            </p:extLst>
          </p:nvPr>
        </p:nvGraphicFramePr>
        <p:xfrm>
          <a:off x="1872000" y="21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Line 214"/>
          <p:cNvSpPr>
            <a:spLocks noChangeShapeType="1"/>
          </p:cNvSpPr>
          <p:nvPr/>
        </p:nvSpPr>
        <p:spPr bwMode="auto">
          <a:xfrm flipV="1">
            <a:off x="3491862" y="1989000"/>
            <a:ext cx="2160138" cy="89993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2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dirty="0" smtClean="0">
              <a:solidFill>
                <a:srgbClr val="0000FF"/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*p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2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66333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*p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8601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2842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*p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4213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41174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p[]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2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03343"/>
              </p:ext>
            </p:extLst>
          </p:nvPr>
        </p:nvGraphicFramePr>
        <p:xfrm>
          <a:off x="4572000" y="549000"/>
          <a:ext cx="32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p[]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2945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7529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p[]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62677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5264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 smtClean="0">
              <a:solidFill>
                <a:srgbClr val="0000FF"/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*p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p[]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 smtClean="0">
              <a:solidFill>
                <a:srgbClr val="0000FF"/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a[3] = { 2, 4, 6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a[1] &lt;&lt;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*p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p[1]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1809000"/>
            <a:ext cx="3420000" cy="21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a[3] = { 2, 4, 6 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p[1] = 5;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a[1]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7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74252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4508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59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25068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86670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4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4733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0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771770" y="908678"/>
            <a:ext cx="3060230" cy="1260322"/>
          </a:xfrm>
        </p:spPr>
        <p:txBody>
          <a:bodyPr/>
          <a:lstStyle/>
          <a:p>
            <a:pPr marL="442913" lvl="0" indent="-442913" eaLnBrk="1" hangingPunct="1"/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“\n";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3" name="Line 49"/>
          <p:cNvSpPr>
            <a:spLocks noChangeShapeType="1"/>
          </p:cNvSpPr>
          <p:nvPr/>
        </p:nvSpPr>
        <p:spPr bwMode="auto">
          <a:xfrm flipV="1">
            <a:off x="4391977" y="3969066"/>
            <a:ext cx="2340298" cy="126016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1563" y="3429000"/>
            <a:ext cx="1260000" cy="144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0012FF78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2411724" y="4149092"/>
            <a:ext cx="720092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1448" y="3969069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08" y="3248977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&amp;a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5652138" y="3429000"/>
            <a:ext cx="1080137" cy="54006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91977" y="2708908"/>
            <a:ext cx="1260000" cy="1440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0012FF7C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5419"/>
              </p:ext>
            </p:extLst>
          </p:nvPr>
        </p:nvGraphicFramePr>
        <p:xfrm>
          <a:off x="5832161" y="3789046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1084"/>
              </p:ext>
            </p:extLst>
          </p:nvPr>
        </p:nvGraphicFramePr>
        <p:xfrm>
          <a:off x="2411724" y="4509138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7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771770" y="908678"/>
            <a:ext cx="3060230" cy="1260322"/>
          </a:xfrm>
        </p:spPr>
        <p:txBody>
          <a:bodyPr/>
          <a:lstStyle/>
          <a:p>
            <a:pPr marL="442913" lvl="0" indent="-442913" eaLnBrk="1" hangingPunct="1"/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“\n";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3" name="Line 49"/>
          <p:cNvSpPr>
            <a:spLocks noChangeShapeType="1"/>
          </p:cNvSpPr>
          <p:nvPr/>
        </p:nvSpPr>
        <p:spPr bwMode="auto">
          <a:xfrm flipV="1">
            <a:off x="4391977" y="3969066"/>
            <a:ext cx="2340298" cy="126016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1563" y="34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0012FF78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2411724" y="4149092"/>
            <a:ext cx="720092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448" y="3969069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08" y="3248977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&amp;a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5652138" y="3429000"/>
            <a:ext cx="1080137" cy="54006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91977" y="2708908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0012FF7C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58717"/>
              </p:ext>
            </p:extLst>
          </p:nvPr>
        </p:nvGraphicFramePr>
        <p:xfrm>
          <a:off x="5832161" y="3789046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0091"/>
              </p:ext>
            </p:extLst>
          </p:nvPr>
        </p:nvGraphicFramePr>
        <p:xfrm>
          <a:off x="2411724" y="4509138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3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71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 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69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 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67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 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3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kern="1200" dirty="0" smtClean="0">
                <a:solidFill>
                  <a:srgbClr val="0000FF"/>
                </a:solidFill>
              </a:rPr>
              <a:t>Pointer </a:t>
            </a:r>
            <a:r>
              <a:rPr lang="en-US" altLang="zh-TW" sz="3200" kern="1200" dirty="0">
                <a:solidFill>
                  <a:srgbClr val="0000FF"/>
                </a:solidFill>
              </a:rPr>
              <a:t>Variable Declarations and Initialization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Pointer variables contain memory addresses as their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11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649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24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449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01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4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t>Output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/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p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points to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9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7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2866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86536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11255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64313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8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tIns="90000" bIns="9000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*p;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is a pointer to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&amp;a;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assign the address of a to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p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address of a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value of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value of a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value of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*p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*p;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nShowing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that * and &amp; are inverses of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"each other.\n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&amp;*p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&amp;*p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*&amp;p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40429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2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73342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16223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5880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76058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79062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9170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2568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18094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10 10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34122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37551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0" y="188586"/>
            <a:ext cx="8281059" cy="900115"/>
          </a:xfrm>
        </p:spPr>
        <p:txBody>
          <a:bodyPr/>
          <a:lstStyle/>
          <a:p>
            <a:pPr eaLnBrk="1" hangingPunct="1"/>
            <a:r>
              <a:rPr lang="en-US" altLang="zh-TW" sz="4400" kern="1200" dirty="0" smtClean="0">
                <a:solidFill>
                  <a:srgbClr val="0000FF"/>
                </a:solidFill>
              </a:rPr>
              <a:t>Pass-by-Reference </a:t>
            </a:r>
            <a:r>
              <a:rPr lang="en-US" altLang="zh-TW" sz="4400" kern="1200" dirty="0">
                <a:solidFill>
                  <a:srgbClr val="0000FF"/>
                </a:solidFill>
              </a:rPr>
              <a:t>with Pointers</a:t>
            </a:r>
            <a:endParaRPr lang="en-US" altLang="zh-TW" sz="44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268724"/>
            <a:ext cx="6840875" cy="522066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pitchFamily="18" charset="-120"/>
              </a:rPr>
              <a:t>3 ways to pass arguments to function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400" dirty="0" smtClean="0">
                <a:solidFill>
                  <a:schemeClr val="hlink"/>
                </a:solidFill>
                <a:ea typeface="新細明體" pitchFamily="18" charset="-120"/>
              </a:rPr>
              <a:t>Pass-by-value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Pass-by-reference with reference arguments or   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itchFamily="18" charset="-120"/>
              </a:rPr>
              <a:t>Pass-by-reference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2400" dirty="0" smtClean="0">
                <a:ea typeface="新細明體" pitchFamily="18" charset="-120"/>
              </a:rPr>
              <a:t>Pass-by-reference with pointer argument or         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pitchFamily="18" charset="-120"/>
              </a:rPr>
              <a:t>Pass-by-address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549000"/>
            <a:ext cx="8280001" cy="4860000"/>
          </a:xfrm>
          <a:noFill/>
        </p:spPr>
        <p:txBody>
          <a:bodyPr tIns="90000" bIns="9000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cubeByValue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5;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original value of number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cubeByValue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new value of number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cubeByValue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549000"/>
            <a:ext cx="8280001" cy="5040000"/>
          </a:xfrm>
          <a:noFill/>
        </p:spPr>
        <p:txBody>
          <a:bodyPr tIns="90000" bIns="9000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cubeByReference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5;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original value of number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cubeByReference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new value of number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cubeByReference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50406"/>
              </p:ext>
            </p:extLst>
          </p:nvPr>
        </p:nvGraphicFramePr>
        <p:xfrm>
          <a:off x="5112069" y="368609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ea typeface="新細明體" pitchFamily="18" charset="-120"/>
              </a:rPr>
              <a:t> 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62843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60384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22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748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09695"/>
              </p:ext>
            </p:extLst>
          </p:nvPr>
        </p:nvGraphicFramePr>
        <p:xfrm>
          <a:off x="5112069" y="368609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748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88238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480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39480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2299" y="368609"/>
            <a:ext cx="14401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0012FF7C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3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30951E-6 L -0.57083 0.07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748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669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480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94978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74830" name="Line 46"/>
          <p:cNvSpPr>
            <a:spLocks noChangeShapeType="1"/>
          </p:cNvSpPr>
          <p:nvPr/>
        </p:nvSpPr>
        <p:spPr bwMode="auto">
          <a:xfrm flipV="1">
            <a:off x="3131817" y="548631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89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58587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52447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1817" y="548631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48628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8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/>
              <a:t>5 125</a:t>
            </a:r>
            <a:endParaRPr lang="zh-TW" altLang="en-US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48628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lvl="0" indent="-365125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*n = &amp;number;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*n = *n * *n * *n;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50406"/>
              </p:ext>
            </p:extLst>
          </p:nvPr>
        </p:nvGraphicFramePr>
        <p:xfrm>
          <a:off x="5112069" y="368609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93513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lvl="0" indent="-365125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*n = &amp;number;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*n = *n * *n * *n;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3748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29987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12299" y="368609"/>
            <a:ext cx="14401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0012FF7C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93513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6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30951E-6 L -0.57083 0.07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lvl="0" indent="-365125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*n = &amp;number;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*n = *n * *n * *n;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25682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93981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1817" y="548631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9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lvl="0" indent="-365125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*n = &amp;number;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*n = *n * *n * *n;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36138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97736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1817" y="548631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8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ea typeface="新細明體" pitchFamily="18" charset="-120"/>
              </a:rPr>
              <a:t> 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4713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0068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146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lvl="0" indent="-365125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*n = &amp;number;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*n = *n * *n * *n;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marL="365125" lvl="0" indent="-365125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5 125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5698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14868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1817" y="548631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 tIns="90000"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 tIns="90000"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= &amp;number;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92847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76626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912299" y="368609"/>
            <a:ext cx="1440184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0012FF7C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30951E-6 L -0.57083 0.07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 tIns="90000"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 tIns="90000"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= &amp;number;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0527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54015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46"/>
          <p:cNvSpPr>
            <a:spLocks noChangeShapeType="1"/>
          </p:cNvSpPr>
          <p:nvPr/>
        </p:nvSpPr>
        <p:spPr bwMode="auto">
          <a:xfrm flipV="1">
            <a:off x="3131817" y="548631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 tIns="90000"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&amp;number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Address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 tIns="90000"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*n = &amp;number;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*n = *n * *n * *n;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52058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24557"/>
              </p:ext>
            </p:extLst>
          </p:nvPr>
        </p:nvGraphicFramePr>
        <p:xfrm>
          <a:off x="1331586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46"/>
          <p:cNvSpPr>
            <a:spLocks noChangeShapeType="1"/>
          </p:cNvSpPr>
          <p:nvPr/>
        </p:nvSpPr>
        <p:spPr bwMode="auto">
          <a:xfrm flipV="1">
            <a:off x="3131817" y="548631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14207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43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01804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7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90140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64864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0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9580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3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 &lt;&lt; ' ';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65125" indent="-365125"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04655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5 125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62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ea typeface="新細明體" pitchFamily="18" charset="-120"/>
              </a:rPr>
              <a:t> 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94883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8640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chemeClr val="bg2"/>
                </a:solidFill>
              </a:rPr>
              <a:t> </a:t>
            </a:r>
            <a:r>
              <a:rPr lang="en-US" altLang="zh-TW" sz="2400" b="0" dirty="0">
                <a:solidFill>
                  <a:schemeClr val="bg2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chemeClr val="bg2"/>
                </a:solidFill>
              </a:rPr>
              <a:t> </a:t>
            </a:r>
            <a:r>
              <a:rPr lang="en-US" altLang="zh-TW" b="0" dirty="0">
                <a:solidFill>
                  <a:schemeClr val="bg2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331586" y="2708908"/>
            <a:ext cx="3060391" cy="3060391"/>
          </a:xfrm>
        </p:spPr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01804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331586" y="2708908"/>
            <a:ext cx="3060391" cy="3060391"/>
          </a:xfrm>
        </p:spPr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7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01804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331586" y="2708908"/>
            <a:ext cx="3060391" cy="3060391"/>
          </a:xfrm>
        </p:spPr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38883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0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331586" y="2708908"/>
            <a:ext cx="3060391" cy="3060391"/>
          </a:xfrm>
        </p:spPr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13015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8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331586" y="2708908"/>
            <a:ext cx="3060391" cy="3060391"/>
          </a:xfrm>
        </p:spPr>
        <p:txBody>
          <a:bodyPr/>
          <a:lstStyle/>
          <a:p>
            <a:pPr marL="365125" indent="-365125" eaLnBrk="1" hangingPunct="1">
              <a:buFontTx/>
              <a:buNone/>
            </a:pP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marL="365125" indent="-365125"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75891"/>
              </p:ext>
            </p:extLst>
          </p:nvPr>
        </p:nvGraphicFramePr>
        <p:xfrm>
          <a:off x="5112069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</a:rPr>
              <a:t>5 125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9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sz="44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64858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cout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41385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Reference</a:t>
            </a:r>
            <a:r>
              <a:rPr lang="en-US" altLang="zh-TW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( number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cubeBy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Reference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&amp;n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number = 5;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chemeClr val="bg2"/>
                </a:solidFill>
                <a:latin typeface="Lucida Console" pitchFamily="49" charset="0"/>
                <a:ea typeface="新細明體" pitchFamily="18" charset="-120"/>
              </a:rPr>
              <a:t> &amp;n =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n = n * n * n;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&lt;&lt; number;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47608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7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3514" y="404622"/>
            <a:ext cx="3312426" cy="864108"/>
          </a:xfrm>
        </p:spPr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7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&amp;number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12578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25420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52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00858"/>
              </p:ext>
            </p:extLst>
          </p:nvPr>
        </p:nvGraphicFramePr>
        <p:xfrm>
          <a:off x="1692000" y="2349000"/>
          <a:ext cx="12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08177"/>
              </p:ext>
            </p:extLst>
          </p:nvPr>
        </p:nvGraphicFramePr>
        <p:xfrm>
          <a:off x="6732000" y="1809000"/>
          <a:ext cx="12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3514" y="404622"/>
            <a:ext cx="3312426" cy="864108"/>
          </a:xfrm>
        </p:spPr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7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&amp;number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83842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12076"/>
              </p:ext>
            </p:extLst>
          </p:nvPr>
        </p:nvGraphicFramePr>
        <p:xfrm>
          <a:off x="1332000" y="18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21466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4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54131 0.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66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76563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34406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9414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1458"/>
              </p:ext>
            </p:extLst>
          </p:nvPr>
        </p:nvGraphicFramePr>
        <p:xfrm>
          <a:off x="1692000" y="2349000"/>
          <a:ext cx="12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3514" y="404622"/>
            <a:ext cx="3312426" cy="864108"/>
          </a:xfrm>
        </p:spPr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7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&amp;number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00325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57250"/>
              </p:ext>
            </p:extLst>
          </p:nvPr>
        </p:nvGraphicFramePr>
        <p:xfrm>
          <a:off x="1332000" y="18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Line 46"/>
          <p:cNvSpPr>
            <a:spLocks noChangeShapeType="1"/>
          </p:cNvSpPr>
          <p:nvPr/>
        </p:nvSpPr>
        <p:spPr bwMode="auto">
          <a:xfrm flipV="1">
            <a:off x="2952000" y="1988999"/>
            <a:ext cx="3060000" cy="5399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25794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30035"/>
              </p:ext>
            </p:extLst>
          </p:nvPr>
        </p:nvGraphicFramePr>
        <p:xfrm>
          <a:off x="1692000" y="2349000"/>
          <a:ext cx="12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3514" y="404622"/>
            <a:ext cx="3312426" cy="864108"/>
          </a:xfrm>
        </p:spPr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7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&amp;number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cubeByAddr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3429000"/>
            <a:ext cx="3240000" cy="30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 = 5;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number;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cubeByRef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682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96503"/>
              </p:ext>
            </p:extLst>
          </p:nvPr>
        </p:nvGraphicFramePr>
        <p:xfrm>
          <a:off x="1332000" y="18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Line 46"/>
          <p:cNvSpPr>
            <a:spLocks noChangeShapeType="1"/>
          </p:cNvSpPr>
          <p:nvPr/>
        </p:nvSpPr>
        <p:spPr bwMode="auto">
          <a:xfrm flipV="1">
            <a:off x="2952000" y="1988999"/>
            <a:ext cx="3060000" cy="5399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62047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kern="1200" dirty="0" smtClean="0">
                <a:solidFill>
                  <a:srgbClr val="0000FF"/>
                </a:solidFill>
              </a:rPr>
              <a:t>Pointer </a:t>
            </a:r>
            <a:r>
              <a:rPr lang="en-US" altLang="zh-TW" sz="3600" kern="1200" dirty="0">
                <a:solidFill>
                  <a:srgbClr val="0000FF"/>
                </a:solidFill>
              </a:rPr>
              <a:t>Expressions and Pointer Arithmetic</a:t>
            </a:r>
            <a:endParaRPr lang="en-US" altLang="zh-TW" sz="36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268725"/>
            <a:ext cx="8280000" cy="27002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Pointer arithmetic</a:t>
            </a:r>
          </a:p>
          <a:p>
            <a:pPr marL="625475" lvl="1"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increment (</a:t>
            </a:r>
            <a:r>
              <a:rPr lang="en-US" altLang="zh-TW" sz="24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++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</a:t>
            </a:r>
          </a:p>
          <a:p>
            <a:pPr marL="625475" lvl="1"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decremented (</a:t>
            </a:r>
            <a:r>
              <a:rPr lang="en-US" altLang="zh-TW" sz="24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--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</a:t>
            </a:r>
          </a:p>
          <a:p>
            <a:pPr marL="625475" lvl="1"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an integer may be added to a pointer (</a:t>
            </a:r>
            <a:r>
              <a:rPr lang="en-US" altLang="zh-TW" sz="24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or </a:t>
            </a:r>
            <a:r>
              <a:rPr lang="en-US" altLang="zh-TW" sz="24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+=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</a:t>
            </a:r>
          </a:p>
          <a:p>
            <a:pPr marL="625475" lvl="1"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an integer may be subtracted from a pointer (</a:t>
            </a:r>
            <a:r>
              <a:rPr lang="en-US" altLang="zh-TW" sz="24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or </a:t>
            </a:r>
            <a:r>
              <a:rPr lang="en-US" altLang="zh-TW" sz="24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-=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</a:t>
            </a:r>
          </a:p>
          <a:p>
            <a:pPr marL="625475" lvl="1"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one pointer may be subtracted from another of the same type</a:t>
            </a:r>
          </a:p>
        </p:txBody>
      </p:sp>
      <p:sp>
        <p:nvSpPr>
          <p:cNvPr id="27652" name="Rectangle 35"/>
          <p:cNvSpPr>
            <a:spLocks noChangeArrowheads="1"/>
          </p:cNvSpPr>
          <p:nvPr/>
        </p:nvSpPr>
        <p:spPr bwMode="auto">
          <a:xfrm>
            <a:off x="1828800" y="1989138"/>
            <a:ext cx="548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27653" name="Rectangle 36"/>
          <p:cNvSpPr>
            <a:spLocks noChangeArrowheads="1"/>
          </p:cNvSpPr>
          <p:nvPr/>
        </p:nvSpPr>
        <p:spPr bwMode="auto">
          <a:xfrm>
            <a:off x="1828800" y="3433763"/>
            <a:ext cx="5486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TW" altLang="en-US" sz="1200" b="0">
                <a:latin typeface="Times New Roman" pitchFamily="18" charset="0"/>
                <a:ea typeface="新細明體" pitchFamily="18" charset="-120"/>
              </a:rPr>
              <a:t> </a:t>
            </a:r>
          </a:p>
          <a:p>
            <a:pPr algn="l" eaLnBrk="0" hangingPunct="0">
              <a:spcBef>
                <a:spcPct val="0"/>
              </a:spcBef>
            </a:pPr>
            <a:endParaRPr lang="zh-TW" altLang="en-US" sz="2400" b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a</a:t>
            </a:r>
            <a:r>
              <a:rPr lang="en-US" altLang="zh-TW" sz="1600" spc="300" dirty="0" smtClean="0">
                <a:latin typeface="Lucida Console" pitchFamily="49" charset="0"/>
                <a:ea typeface="新細明體" pitchFamily="18" charset="-120"/>
              </a:rPr>
              <a:t>[4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*p = a;</a:t>
            </a: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p += 2;</a:t>
            </a:r>
          </a:p>
          <a:p>
            <a:pPr eaLnBrk="1" hangingPunct="1">
              <a:buFontTx/>
              <a:buNone/>
            </a:pPr>
            <a:endParaRPr lang="en-US" altLang="zh-TW" sz="1600" dirty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V </a:t>
            </a:r>
            <a:r>
              <a:rPr lang="en-US" altLang="zh-TW" sz="1600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≡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 &amp;v[0]</a:t>
            </a: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37360"/>
              </p:ext>
            </p:extLst>
          </p:nvPr>
        </p:nvGraphicFramePr>
        <p:xfrm>
          <a:off x="547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8681"/>
              </p:ext>
            </p:extLst>
          </p:nvPr>
        </p:nvGraphicFramePr>
        <p:xfrm>
          <a:off x="611494" y="1448747"/>
          <a:ext cx="37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</a:t>
            </a:r>
            <a:r>
              <a:rPr lang="en-US" altLang="zh-TW" sz="1600" spc="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[4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];</a:t>
            </a:r>
          </a:p>
          <a:p>
            <a:pPr lvl="0" eaLnBrk="1" hangingPunct="1"/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*p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+= 2;</a:t>
            </a:r>
          </a:p>
          <a:p>
            <a:pPr lvl="0" eaLnBrk="1" hangingPunct="1"/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V </a:t>
            </a:r>
            <a:r>
              <a:rPr lang="en-US" altLang="zh-TW" sz="1600" dirty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≡</a:t>
            </a:r>
            <a:r>
              <a:rPr lang="en-US" altLang="zh-TW" sz="16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&amp;a[0</a:t>
            </a:r>
            <a:r>
              <a:rPr lang="en-US" altLang="zh-TW" sz="16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]</a:t>
            </a: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24678"/>
              </p:ext>
            </p:extLst>
          </p:nvPr>
        </p:nvGraphicFramePr>
        <p:xfrm>
          <a:off x="547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3658"/>
              </p:ext>
            </p:extLst>
          </p:nvPr>
        </p:nvGraphicFramePr>
        <p:xfrm>
          <a:off x="611494" y="1448747"/>
          <a:ext cx="37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2" name="Line 212"/>
          <p:cNvSpPr>
            <a:spLocks noChangeShapeType="1"/>
          </p:cNvSpPr>
          <p:nvPr/>
        </p:nvSpPr>
        <p:spPr bwMode="auto">
          <a:xfrm flipV="1">
            <a:off x="2951793" y="728654"/>
            <a:ext cx="3240414" cy="144018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7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</a:t>
            </a:r>
            <a:r>
              <a:rPr lang="en-US" altLang="zh-TW" sz="1600" spc="3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[4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];</a:t>
            </a:r>
          </a:p>
          <a:p>
            <a:pPr lvl="0" eaLnBrk="1" hangingPunct="1"/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*p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+= 2;</a:t>
            </a:r>
          </a:p>
          <a:p>
            <a:pPr lvl="0" eaLnBrk="1" hangingPunct="1"/>
            <a:endParaRPr lang="en-US" altLang="zh-TW" sz="16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V </a:t>
            </a:r>
            <a:r>
              <a:rPr lang="en-US" altLang="zh-TW" sz="1600" dirty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≡</a:t>
            </a:r>
            <a:r>
              <a:rPr lang="en-US" altLang="zh-TW" sz="16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&amp;a[0</a:t>
            </a:r>
            <a:r>
              <a:rPr lang="en-US" altLang="zh-TW" sz="1600" dirty="0">
                <a:solidFill>
                  <a:srgbClr val="FF0000"/>
                </a:solidFill>
                <a:latin typeface="Lucida Console" pitchFamily="49" charset="0"/>
                <a:ea typeface="新細明體" pitchFamily="18" charset="-120"/>
              </a:rPr>
              <a:t>]</a:t>
            </a: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33787"/>
              </p:ext>
            </p:extLst>
          </p:nvPr>
        </p:nvGraphicFramePr>
        <p:xfrm>
          <a:off x="547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58652"/>
              </p:ext>
            </p:extLst>
          </p:nvPr>
        </p:nvGraphicFramePr>
        <p:xfrm>
          <a:off x="611494" y="1448747"/>
          <a:ext cx="37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>
            <a:off x="2951793" y="2168840"/>
            <a:ext cx="3240414" cy="144018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kern="1200" dirty="0">
                <a:solidFill>
                  <a:srgbClr val="0000FF"/>
                </a:solidFill>
              </a:rPr>
              <a:t>Pointer Expressions and Pointer Arithmetic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268725"/>
            <a:ext cx="8460000" cy="30602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Subtracting pointers</a:t>
            </a:r>
          </a:p>
          <a:p>
            <a:pPr lvl="1" eaLnBrk="1" hangingPunct="1"/>
            <a:r>
              <a:rPr lang="en-US" altLang="zh-TW" sz="2400" dirty="0" smtClean="0">
                <a:ea typeface="新細明體" pitchFamily="18" charset="-120"/>
              </a:rPr>
              <a:t>Returns number of elements between two addresses</a:t>
            </a:r>
          </a:p>
          <a:p>
            <a:pPr lvl="4" eaLnBrk="1" hangingPunct="1">
              <a:buFontTx/>
              <a:buNone/>
            </a:pP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p2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= &amp;a[ 2 ];</a:t>
            </a:r>
          </a:p>
          <a:p>
            <a:pPr lvl="4"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p = &amp;a[ 0 ];</a:t>
            </a:r>
          </a:p>
          <a:p>
            <a:pPr lvl="4" eaLnBrk="1" hangingPunct="1">
              <a:buFontTx/>
              <a:buNone/>
            </a:pPr>
            <a:r>
              <a:rPr lang="en-US" altLang="zh-TW" dirty="0" err="1" smtClean="0">
                <a:latin typeface="Lucida Console" pitchFamily="49" charset="0"/>
                <a:ea typeface="新細明體" pitchFamily="18" charset="-120"/>
              </a:rPr>
              <a:t>p2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- p == 2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Pointer assignment</a:t>
            </a:r>
          </a:p>
          <a:p>
            <a:pPr marL="625475" lvl="1" eaLnBrk="1" hangingPunct="1"/>
            <a:r>
              <a:rPr lang="en-US" altLang="zh-TW" sz="2400" dirty="0" smtClean="0">
                <a:ea typeface="新細明體" pitchFamily="18" charset="-120"/>
              </a:rPr>
              <a:t>Pointer can be assigned to another pointer if both of same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kern="1200" dirty="0" smtClean="0">
                <a:solidFill>
                  <a:srgbClr val="0000FF"/>
                </a:solidFill>
              </a:rPr>
              <a:t>Relationship Between Pointers and Arrays</a:t>
            </a:r>
            <a:endParaRPr lang="en-US" altLang="zh-TW" sz="360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An array name can be thought of as a constant pointer.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Pointers can be used to do any operation involving array subscripting.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Assume the following declarations:</a:t>
            </a:r>
          </a:p>
          <a:p>
            <a:pPr marL="914400" lvl="2" indent="0" eaLnBrk="1" hangingPunct="1"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a[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 </a:t>
            </a:r>
            <a:r>
              <a:rPr lang="en-US" altLang="zh-TW" dirty="0">
                <a:solidFill>
                  <a:srgbClr val="128AFF"/>
                </a:solidFill>
                <a:latin typeface="Lucida Console" pitchFamily="49" charset="0"/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 ]; 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// create 5-element int array </a:t>
            </a:r>
            <a:r>
              <a:rPr lang="en-US" altLang="zh-TW" dirty="0" smtClean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/>
            </a:r>
            <a:b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</a:b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*p; 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// create int pointer </a:t>
            </a:r>
            <a:r>
              <a:rPr lang="en-US" altLang="zh-TW" dirty="0" smtClean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p</a:t>
            </a:r>
            <a:endParaRPr lang="en-US" altLang="zh-TW" dirty="0">
              <a:solidFill>
                <a:srgbClr val="00BF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Because the array name (without a subscript) is a (constant) pointer to the first element of the array, we can set </a:t>
            </a:r>
            <a:r>
              <a:rPr lang="en-US" altLang="zh-TW" sz="24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to the address of the first element in array </a:t>
            </a:r>
            <a:r>
              <a:rPr lang="en-US" altLang="zh-TW" sz="24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with the statement </a:t>
            </a:r>
          </a:p>
          <a:p>
            <a:pPr marL="914400" lvl="2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a; 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// assign address of array </a:t>
            </a:r>
            <a:r>
              <a:rPr lang="en-US" altLang="zh-TW" dirty="0" smtClean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a 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to </a:t>
            </a:r>
            <a:r>
              <a:rPr lang="en-US" altLang="zh-TW" dirty="0" smtClean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p</a:t>
            </a:r>
            <a:endParaRPr lang="en-US" altLang="zh-TW" dirty="0">
              <a:solidFill>
                <a:srgbClr val="00BF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equivalent to </a:t>
            </a:r>
          </a:p>
          <a:p>
            <a:pPr marL="538163" lvl="2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&amp;a[ </a:t>
            </a:r>
            <a:r>
              <a:rPr lang="en-US" altLang="zh-TW" dirty="0">
                <a:solidFill>
                  <a:srgbClr val="128A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]; 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// </a:t>
            </a:r>
            <a:r>
              <a:rPr lang="en-US" altLang="zh-TW" dirty="0" smtClean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assign 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address of array </a:t>
            </a:r>
            <a:r>
              <a:rPr lang="en-US" altLang="zh-TW" dirty="0" smtClean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a </a:t>
            </a:r>
            <a:r>
              <a:rPr lang="en-US" altLang="zh-TW" dirty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to </a:t>
            </a:r>
            <a:r>
              <a:rPr lang="en-US" altLang="zh-TW" dirty="0" smtClean="0">
                <a:solidFill>
                  <a:srgbClr val="00BF00"/>
                </a:solidFill>
                <a:latin typeface="Lucida Console" pitchFamily="49" charset="0"/>
                <a:ea typeface="新細明體" charset="-120"/>
              </a:rPr>
              <a:t>p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5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kern="1200" dirty="0">
                <a:solidFill>
                  <a:srgbClr val="0000FF"/>
                </a:solidFill>
              </a:rPr>
              <a:t>Relationship Between Pointers and Arrays</a:t>
            </a:r>
            <a:endParaRPr lang="en-US" altLang="zh-TW" sz="3000" dirty="0" smtClean="0">
              <a:ea typeface="新細明體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268725"/>
            <a:ext cx="8280000" cy="2880275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Array element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a[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 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 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can alternatively be referenced with the pointer expression</a:t>
            </a:r>
          </a:p>
          <a:p>
            <a:pPr marL="914400" lvl="2" indent="0" eaLnBrk="1" hangingPunct="1"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*(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 </a:t>
            </a:r>
            <a:r>
              <a:rPr lang="en-US" altLang="zh-TW" dirty="0">
                <a:solidFill>
                  <a:srgbClr val="128A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in the preceding expression is the 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offset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to the pointer.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This notation is referred to as 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pointer/offset notation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parentheses are necessary, because the precedence of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higher than that of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66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kern="1200" dirty="0">
                <a:solidFill>
                  <a:srgbClr val="0000FF"/>
                </a:solidFill>
              </a:rPr>
              <a:t>Relationship Between Pointers and Arrays</a:t>
            </a:r>
            <a:endParaRPr lang="en-US" altLang="zh-TW" sz="3000" dirty="0" smtClean="0">
              <a:ea typeface="新細明體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Just as the array element can be referenced with a pointer expression, the address</a:t>
            </a:r>
          </a:p>
          <a:p>
            <a:pPr marL="914400" lvl="2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&amp;a[ </a:t>
            </a:r>
            <a:r>
              <a:rPr lang="en-US" altLang="zh-TW" dirty="0">
                <a:solidFill>
                  <a:srgbClr val="128A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can be written with the pointer expression </a:t>
            </a:r>
          </a:p>
          <a:p>
            <a:pPr marL="914400" lvl="2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 </a:t>
            </a:r>
            <a:r>
              <a:rPr lang="en-US" altLang="zh-TW" dirty="0">
                <a:solidFill>
                  <a:srgbClr val="128AFF"/>
                </a:solidFill>
                <a:latin typeface="Lucida Console" pitchFamily="49" charset="0"/>
                <a:ea typeface="新細明體" charset="-120"/>
              </a:rPr>
              <a:t>3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array name (which is implicitly </a:t>
            </a:r>
            <a:r>
              <a:rPr lang="en-US" altLang="zh-TW" sz="2000" dirty="0" err="1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can be treated as a pointer and used in pointer arithmetic.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For example, the expression</a:t>
            </a:r>
          </a:p>
          <a:p>
            <a:pPr marL="914400" lvl="2" indent="0" eaLnBrk="1" hangingPunct="1"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*(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 </a:t>
            </a:r>
            <a:r>
              <a:rPr lang="en-US" altLang="zh-TW" dirty="0">
                <a:solidFill>
                  <a:srgbClr val="128A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also refers to the array element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a[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 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 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]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general, all subscripted array expressions can be written with a pointer and an offset.</a:t>
            </a:r>
          </a:p>
        </p:txBody>
      </p:sp>
    </p:spTree>
    <p:extLst>
      <p:ext uri="{BB962C8B-B14F-4D97-AF65-F5344CB8AC3E}">
        <p14:creationId xmlns:p14="http://schemas.microsoft.com/office/powerpoint/2010/main" val="30746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58267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4713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938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771770" y="908678"/>
            <a:ext cx="3600460" cy="1440184"/>
          </a:xfrm>
        </p:spPr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“\n";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3" name="Line 49"/>
          <p:cNvSpPr>
            <a:spLocks noChangeShapeType="1"/>
          </p:cNvSpPr>
          <p:nvPr/>
        </p:nvSpPr>
        <p:spPr bwMode="auto">
          <a:xfrm flipV="1">
            <a:off x="4391977" y="3969066"/>
            <a:ext cx="2340298" cy="126016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563" y="34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2411724" y="4149092"/>
            <a:ext cx="720092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448" y="3969069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&amp;p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08" y="3248977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&amp;a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5652138" y="3429000"/>
            <a:ext cx="1080137" cy="54006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1977" y="2708908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54816"/>
              </p:ext>
            </p:extLst>
          </p:nvPr>
        </p:nvGraphicFramePr>
        <p:xfrm>
          <a:off x="5832161" y="3789046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84746"/>
              </p:ext>
            </p:extLst>
          </p:nvPr>
        </p:nvGraphicFramePr>
        <p:xfrm>
          <a:off x="2411724" y="4509138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68504"/>
              </p:ext>
            </p:extLst>
          </p:nvPr>
        </p:nvGraphicFramePr>
        <p:xfrm>
          <a:off x="791517" y="1988816"/>
          <a:ext cx="756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672000" y="3249000"/>
            <a:ext cx="2520001" cy="360001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 flipV="1">
            <a:off x="3672000" y="5049000"/>
            <a:ext cx="2520001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2000" y="7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2000" y="12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000" y="25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2000" y="306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r"/>
            <a:r>
              <a:rPr lang="en-US" altLang="zh-TW" sz="1600" b="0" spc="3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a+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Line 73"/>
          <p:cNvSpPr>
            <a:spLocks noChangeShapeType="1"/>
          </p:cNvSpPr>
          <p:nvPr/>
        </p:nvSpPr>
        <p:spPr bwMode="auto">
          <a:xfrm>
            <a:off x="3672000" y="1449000"/>
            <a:ext cx="2520001" cy="720001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12000" y="43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2000" y="486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r"/>
            <a:r>
              <a:rPr lang="en-US" altLang="zh-TW" sz="1600" b="0" spc="3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a+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4364"/>
              </p:ext>
            </p:extLst>
          </p:nvPr>
        </p:nvGraphicFramePr>
        <p:xfrm>
          <a:off x="791517" y="1988816"/>
          <a:ext cx="756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11041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80299"/>
              </p:ext>
            </p:extLst>
          </p:nvPr>
        </p:nvGraphicFramePr>
        <p:xfrm>
          <a:off x="791517" y="1988816"/>
          <a:ext cx="756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3945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4"/>
            <a:ext cx="3060391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5646"/>
              </p:ext>
            </p:extLst>
          </p:nvPr>
        </p:nvGraphicFramePr>
        <p:xfrm>
          <a:off x="791517" y="1988816"/>
          <a:ext cx="756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0930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4"/>
            <a:ext cx="3060391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4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46296"/>
              </p:ext>
            </p:extLst>
          </p:nvPr>
        </p:nvGraphicFramePr>
        <p:xfrm>
          <a:off x="791517" y="1988816"/>
          <a:ext cx="738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33720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4"/>
            <a:ext cx="3060391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5112069" y="3429000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5112069" y="4869184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30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 + 1;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63962"/>
              </p:ext>
            </p:extLst>
          </p:nvPr>
        </p:nvGraphicFramePr>
        <p:xfrm>
          <a:off x="791517" y="1988816"/>
          <a:ext cx="756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*p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07354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3"/>
            <a:ext cx="3060391" cy="23402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5112069" y="3429000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/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5112069" y="4869184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/>
          </a:p>
        </p:txBody>
      </p:sp>
    </p:spTree>
    <p:extLst>
      <p:ext uri="{BB962C8B-B14F-4D97-AF65-F5344CB8AC3E}">
        <p14:creationId xmlns:p14="http://schemas.microsoft.com/office/powerpoint/2010/main" val="9589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tIns="90000" bIns="9000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a[] = { 10, 20, 30, 40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a;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"]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"*(a +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*( a + i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"p["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"]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"*(p +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*( p + i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549000"/>
            <a:ext cx="8280001" cy="5400000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a[0] = 10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a[1] = 20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a[2] = 30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a[3] = 40</a:t>
            </a:r>
          </a:p>
          <a:p>
            <a:pPr eaLnBrk="1" hangingPunct="1">
              <a:spcBef>
                <a:spcPct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*(a + 0) = 10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*(a + 1) = 20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*(a + 2) = 30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*(a + 3) = 40</a:t>
            </a:r>
          </a:p>
          <a:p>
            <a:pPr eaLnBrk="1" hangingPunct="1">
              <a:spcBef>
                <a:spcPct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p[0] = 10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p[1] = 20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p[2] = 30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p[3] = 40</a:t>
            </a:r>
          </a:p>
          <a:p>
            <a:pPr eaLnBrk="1" hangingPunct="1">
              <a:spcBef>
                <a:spcPct val="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*(p + 0) = 10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*(p + 1) = 20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*(p + 2) = 30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*(p + 3)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40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9439"/>
              </p:ext>
            </p:extLst>
          </p:nvPr>
        </p:nvGraphicFramePr>
        <p:xfrm>
          <a:off x="5832000" y="18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894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214"/>
          <p:cNvSpPr>
            <a:spLocks noChangeShapeType="1"/>
          </p:cNvSpPr>
          <p:nvPr/>
        </p:nvSpPr>
        <p:spPr bwMode="auto">
          <a:xfrm flipV="1">
            <a:off x="5472000" y="1989000"/>
            <a:ext cx="1260000" cy="18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1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&amp;a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&amp;*p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 ";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*&amp;p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01485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04790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8617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9439"/>
              </p:ext>
            </p:extLst>
          </p:nvPr>
        </p:nvGraphicFramePr>
        <p:xfrm>
          <a:off x="5832000" y="18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894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18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3129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31681"/>
              </p:ext>
            </p:extLst>
          </p:nvPr>
        </p:nvGraphicFramePr>
        <p:xfrm>
          <a:off x="5832000" y="198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94443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 flipV="1">
            <a:off x="5472000" y="2169000"/>
            <a:ext cx="1260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0463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31681"/>
              </p:ext>
            </p:extLst>
          </p:nvPr>
        </p:nvGraphicFramePr>
        <p:xfrm>
          <a:off x="5832000" y="198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94443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1114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74111"/>
              </p:ext>
            </p:extLst>
          </p:nvPr>
        </p:nvGraphicFramePr>
        <p:xfrm>
          <a:off x="5832000" y="1449000"/>
          <a:ext cx="2880000" cy="28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937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5472000" y="1629000"/>
            <a:ext cx="1260000" cy="5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163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74111"/>
              </p:ext>
            </p:extLst>
          </p:nvPr>
        </p:nvGraphicFramePr>
        <p:xfrm>
          <a:off x="5832000" y="1449000"/>
          <a:ext cx="2880000" cy="28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937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90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634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80257"/>
              </p:ext>
            </p:extLst>
          </p:nvPr>
        </p:nvGraphicFramePr>
        <p:xfrm>
          <a:off x="5832000" y="549000"/>
          <a:ext cx="2880000" cy="57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96900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00FCFD20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5472000" y="729000"/>
            <a:ext cx="1260000" cy="14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9599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80257"/>
              </p:ext>
            </p:extLst>
          </p:nvPr>
        </p:nvGraphicFramePr>
        <p:xfrm>
          <a:off x="5832000" y="549000"/>
          <a:ext cx="2880000" cy="57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71282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14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5753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a[3] = { 2, 4, 6 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p[1] = 5;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a[1]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*p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 &amp;a[0]</a:t>
            </a: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75624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5604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a[3] = { 2, 4, 6 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p[1] = 5;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a[1]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*p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 &amp;a[0]</a:t>
            </a: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3212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48651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4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a[3] = { 2, 4, 6 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p[1] = 5;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a[1]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&lt;&lt; *p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endParaRPr lang="en-US" altLang="zh-TW" sz="20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 &amp;a[0]</a:t>
            </a: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2205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09173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7289</TotalTime>
  <Words>7902</Words>
  <Application>Microsoft Office PowerPoint</Application>
  <PresentationFormat>如螢幕大小 (4:3)</PresentationFormat>
  <Paragraphs>2741</Paragraphs>
  <Slides>109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109</vt:i4>
      </vt:variant>
    </vt:vector>
  </HeadingPairs>
  <TitlesOfParts>
    <vt:vector size="120" baseType="lpstr">
      <vt:lpstr>細明體</vt:lpstr>
      <vt:lpstr>新細明體</vt:lpstr>
      <vt:lpstr>標楷體</vt:lpstr>
      <vt:lpstr>Arial</vt:lpstr>
      <vt:lpstr>Cambria Math</vt:lpstr>
      <vt:lpstr>Courier New</vt:lpstr>
      <vt:lpstr>Helvetica</vt:lpstr>
      <vt:lpstr>Lucida Console</vt:lpstr>
      <vt:lpstr>Symbol</vt:lpstr>
      <vt:lpstr>Times New Roman</vt:lpstr>
      <vt:lpstr>ppt_template_07-25-2002</vt:lpstr>
      <vt:lpstr>Pointers</vt:lpstr>
      <vt:lpstr>Pointer Variable Declarations and Initialization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Pass-by-Reference with Pointers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Comparison</vt:lpstr>
      <vt:lpstr>Comparison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Comparison</vt:lpstr>
      <vt:lpstr>Comparison</vt:lpstr>
      <vt:lpstr>Comparison</vt:lpstr>
      <vt:lpstr>Comparison</vt:lpstr>
      <vt:lpstr>Comparison</vt:lpstr>
      <vt:lpstr>Comparison</vt:lpstr>
      <vt:lpstr>Pointer Expressions and Pointer Arithmetic</vt:lpstr>
      <vt:lpstr>PowerPoint 簡報</vt:lpstr>
      <vt:lpstr>PowerPoint 簡報</vt:lpstr>
      <vt:lpstr>PowerPoint 簡報</vt:lpstr>
      <vt:lpstr>Pointer Expressions and Pointer Arithmetic</vt:lpstr>
      <vt:lpstr>Relationship Between Pointers and Arrays</vt:lpstr>
      <vt:lpstr>Relationship Between Pointers and Arrays</vt:lpstr>
      <vt:lpstr>Relationship Between Pointers and Arrays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Types of Pointers</vt:lpstr>
      <vt:lpstr>Types of Pointers</vt:lpstr>
      <vt:lpstr>Types of Pointers</vt:lpstr>
      <vt:lpstr>Types of Pointers</vt:lpstr>
      <vt:lpstr>Types of Pointers</vt:lpstr>
      <vt:lpstr>Types of Pointers</vt:lpstr>
      <vt:lpstr>Types of Pointers</vt:lpstr>
      <vt:lpstr>Types of Pointers</vt:lpstr>
      <vt:lpstr>Relationship Between Pointers and Arrays</vt:lpstr>
      <vt:lpstr>Relationship Between Pointers and Arrays</vt:lpstr>
      <vt:lpstr>Relationship Between Pointers and Arrays</vt:lpstr>
      <vt:lpstr>Relationship Between Pointers and Arrays</vt:lpstr>
      <vt:lpstr>PowerPoint 簡報</vt:lpstr>
      <vt:lpstr>Array Argument</vt:lpstr>
      <vt:lpstr>Array Argument</vt:lpstr>
      <vt:lpstr>Array Argument</vt:lpstr>
      <vt:lpstr>Array Argument</vt:lpstr>
      <vt:lpstr>Array Argument</vt:lpstr>
      <vt:lpstr>Array Argument</vt:lpstr>
      <vt:lpstr>Comparison</vt:lpstr>
      <vt:lpstr>Comparison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james</cp:lastModifiedBy>
  <cp:revision>625</cp:revision>
  <dcterms:created xsi:type="dcterms:W3CDTF">2002-07-31T13:16:45Z</dcterms:created>
  <dcterms:modified xsi:type="dcterms:W3CDTF">2022-10-17T12:36:41Z</dcterms:modified>
</cp:coreProperties>
</file>