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50" r:id="rId3"/>
    <p:sldId id="451" r:id="rId4"/>
    <p:sldId id="623" r:id="rId5"/>
    <p:sldId id="510" r:id="rId6"/>
    <p:sldId id="591" r:id="rId7"/>
    <p:sldId id="592" r:id="rId8"/>
    <p:sldId id="593" r:id="rId9"/>
    <p:sldId id="594" r:id="rId10"/>
    <p:sldId id="595" r:id="rId11"/>
    <p:sldId id="596" r:id="rId12"/>
    <p:sldId id="597" r:id="rId13"/>
    <p:sldId id="598" r:id="rId14"/>
    <p:sldId id="599" r:id="rId15"/>
    <p:sldId id="519" r:id="rId16"/>
    <p:sldId id="520" r:id="rId17"/>
    <p:sldId id="521" r:id="rId18"/>
    <p:sldId id="522" r:id="rId19"/>
    <p:sldId id="523" r:id="rId20"/>
    <p:sldId id="524" r:id="rId21"/>
    <p:sldId id="525" r:id="rId22"/>
    <p:sldId id="526" r:id="rId23"/>
    <p:sldId id="527" r:id="rId24"/>
    <p:sldId id="528" r:id="rId25"/>
    <p:sldId id="509" r:id="rId26"/>
    <p:sldId id="453" r:id="rId27"/>
    <p:sldId id="452" r:id="rId28"/>
    <p:sldId id="529" r:id="rId29"/>
    <p:sldId id="532" r:id="rId30"/>
    <p:sldId id="531" r:id="rId31"/>
    <p:sldId id="533" r:id="rId32"/>
    <p:sldId id="534" r:id="rId33"/>
    <p:sldId id="535" r:id="rId34"/>
    <p:sldId id="536" r:id="rId35"/>
    <p:sldId id="537" r:id="rId36"/>
    <p:sldId id="538" r:id="rId37"/>
    <p:sldId id="539" r:id="rId38"/>
    <p:sldId id="540" r:id="rId3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">
          <p15:clr>
            <a:srgbClr val="A4A3A4"/>
          </p15:clr>
        </p15:guide>
        <p15:guide id="2" pos="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85DFFF"/>
    <a:srgbClr val="92D050"/>
    <a:srgbClr val="FFCCFF"/>
    <a:srgbClr val="5DD5FF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howGuides="1">
      <p:cViewPr varScale="1">
        <p:scale>
          <a:sx n="95" d="100"/>
          <a:sy n="95" d="100"/>
        </p:scale>
        <p:origin x="139" y="62"/>
      </p:cViewPr>
      <p:guideLst>
        <p:guide orient="horz" pos="5"/>
        <p:guide pos="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23" cy="18002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14" y="2708910"/>
            <a:ext cx="7776972" cy="144018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768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448" y="188586"/>
            <a:ext cx="8641104" cy="900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48" y="1268730"/>
            <a:ext cx="8641104" cy="5400684"/>
          </a:xfrm>
        </p:spPr>
        <p:txBody>
          <a:bodyPr>
            <a:normAutofit/>
          </a:bodyPr>
          <a:lstStyle>
            <a:lvl1pPr marL="285750" indent="-285750">
              <a:buFont typeface="Arial" pitchFamily="34" charset="0"/>
              <a:buChar char="•"/>
              <a:defRPr sz="2400">
                <a:latin typeface="+mj-lt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657612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126433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48" y="368609"/>
            <a:ext cx="8641104" cy="6120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21992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1448" y="188586"/>
            <a:ext cx="8641104" cy="3060391"/>
          </a:xfrm>
        </p:spPr>
        <p:txBody>
          <a:bodyPr>
            <a:normAutofit/>
          </a:bodyPr>
          <a:lstStyle>
            <a:lvl1pPr>
              <a:defRPr sz="1600">
                <a:latin typeface="Lucida Console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51448" y="3609022"/>
            <a:ext cx="8641103" cy="3059563"/>
          </a:xfrm>
        </p:spPr>
        <p:txBody>
          <a:bodyPr>
            <a:normAutofit/>
          </a:bodyPr>
          <a:lstStyle>
            <a:lvl1pPr>
              <a:defRPr sz="1600">
                <a:latin typeface="Lucida Console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295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31471" y="368609"/>
            <a:ext cx="8281058" cy="180023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>
              <a:defRPr sz="1600">
                <a:latin typeface="Lucida Console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31471" y="2528885"/>
            <a:ext cx="8281058" cy="180023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>
              <a:defRPr sz="1600">
                <a:latin typeface="Lucida Console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6" name="內容版面配置區 3"/>
          <p:cNvSpPr>
            <a:spLocks noGrp="1"/>
          </p:cNvSpPr>
          <p:nvPr>
            <p:ph sz="half" idx="10"/>
          </p:nvPr>
        </p:nvSpPr>
        <p:spPr>
          <a:xfrm>
            <a:off x="431471" y="4689160"/>
            <a:ext cx="8281058" cy="180023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>
              <a:defRPr sz="1600">
                <a:latin typeface="Lucida Console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4933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753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11494" y="188586"/>
            <a:ext cx="7921012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11494" y="1268730"/>
            <a:ext cx="7921012" cy="5040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483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6" r:id="rId4"/>
    <p:sldLayoutId id="2147483659" r:id="rId5"/>
    <p:sldLayoutId id="2147483660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00FF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0" indent="0" algn="l" defTabSz="914400" rtl="0" eaLnBrk="1" latinLnBrk="0" hangingPunct="1">
        <a:spcBef>
          <a:spcPts val="0"/>
        </a:spcBef>
        <a:buFont typeface="Arial" pitchFamily="34" charset="0"/>
        <a:buNone/>
        <a:defRPr sz="160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</a:rPr>
              <a:t>Use Pointers</a:t>
            </a:r>
            <a:endParaRPr lang="zh-TW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711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6192207" y="2528885"/>
            <a:ext cx="2340300" cy="1620207"/>
          </a:xfr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B0F0"/>
            </a:solidFill>
          </a:ln>
        </p:spPr>
        <p:txBody>
          <a:bodyPr lIns="144000" tIns="108000"/>
          <a:lstStyle/>
          <a:p>
            <a:endParaRPr lang="zh-TW" altLang="en-US" b="1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431471" y="3429000"/>
            <a:ext cx="7020896" cy="3060391"/>
          </a:xfrm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n[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4 ];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pt-BR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pt-BR" altLang="zh-TW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 *p = </a:t>
            </a:r>
            <a:r>
              <a:rPr lang="pt-BR" altLang="zh-TW" dirty="0">
                <a:solidFill>
                  <a:prstClr val="black"/>
                </a:solidFill>
                <a:latin typeface="Lucida Console"/>
              </a:rPr>
              <a:t>n; p &lt; n + 4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; p++ )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*p = 0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"Element"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7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"Value"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j = 0, *p = &amp;n[ 0 ]; j &lt;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4;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j++, p++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( 7 ) &lt;&lt; j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7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 &lt;&lt; *p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7" name="Line 43"/>
          <p:cNvSpPr>
            <a:spLocks noChangeShapeType="1"/>
          </p:cNvSpPr>
          <p:nvPr/>
        </p:nvSpPr>
        <p:spPr bwMode="auto">
          <a:xfrm>
            <a:off x="2951793" y="1268721"/>
            <a:ext cx="2880368" cy="1800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552253" y="4149092"/>
            <a:ext cx="1620207" cy="54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Output</a:t>
            </a:r>
            <a:endParaRPr lang="zh-TW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434294"/>
              </p:ext>
            </p:extLst>
          </p:nvPr>
        </p:nvGraphicFramePr>
        <p:xfrm>
          <a:off x="4572000" y="548632"/>
          <a:ext cx="3240000" cy="14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*p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346864"/>
              </p:ext>
            </p:extLst>
          </p:nvPr>
        </p:nvGraphicFramePr>
        <p:xfrm>
          <a:off x="1331586" y="1088701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0012FF84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637041"/>
              </p:ext>
            </p:extLst>
          </p:nvPr>
        </p:nvGraphicFramePr>
        <p:xfrm>
          <a:off x="1331586" y="1988816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j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0012FF6C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4335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6192207" y="2528885"/>
            <a:ext cx="2340300" cy="1620207"/>
          </a:xfr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B0F0"/>
            </a:solidFill>
          </a:ln>
        </p:spPr>
        <p:txBody>
          <a:bodyPr lIns="144000" tIns="108000"/>
          <a:lstStyle/>
          <a:p>
            <a:endParaRPr lang="zh-TW" altLang="en-US" b="1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431471" y="3429000"/>
            <a:ext cx="7020896" cy="3060391"/>
          </a:xfrm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n[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4 ];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pt-BR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pt-BR" altLang="zh-TW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 *p = </a:t>
            </a:r>
            <a:r>
              <a:rPr lang="pt-BR" altLang="zh-TW" dirty="0">
                <a:solidFill>
                  <a:prstClr val="black"/>
                </a:solidFill>
                <a:latin typeface="Lucida Console"/>
              </a:rPr>
              <a:t>n; p &lt; n + 4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; p++ )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*p = 0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"Element"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7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"Value"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j = 0, *p = &amp;n[ 0 ]; j &lt;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4;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j++, p++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( 7 ) &lt;&lt; j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7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 &lt;&lt; *p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7" name="Line 43"/>
          <p:cNvSpPr>
            <a:spLocks noChangeShapeType="1"/>
          </p:cNvSpPr>
          <p:nvPr/>
        </p:nvSpPr>
        <p:spPr bwMode="auto">
          <a:xfrm>
            <a:off x="2951793" y="1268721"/>
            <a:ext cx="2880368" cy="1800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552253" y="4149092"/>
            <a:ext cx="1620207" cy="54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Output</a:t>
            </a:r>
            <a:endParaRPr lang="zh-TW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695614"/>
              </p:ext>
            </p:extLst>
          </p:nvPr>
        </p:nvGraphicFramePr>
        <p:xfrm>
          <a:off x="4572000" y="548632"/>
          <a:ext cx="3240000" cy="14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*p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346864"/>
              </p:ext>
            </p:extLst>
          </p:nvPr>
        </p:nvGraphicFramePr>
        <p:xfrm>
          <a:off x="1331586" y="1088701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0012FF84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637041"/>
              </p:ext>
            </p:extLst>
          </p:nvPr>
        </p:nvGraphicFramePr>
        <p:xfrm>
          <a:off x="1331586" y="1988816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j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0012FF6C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0829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6192207" y="2528885"/>
            <a:ext cx="2340300" cy="1620207"/>
          </a:xfr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B0F0"/>
            </a:solidFill>
          </a:ln>
        </p:spPr>
        <p:txBody>
          <a:bodyPr lIns="144000" tIns="108000"/>
          <a:lstStyle/>
          <a:p>
            <a:endParaRPr lang="zh-TW" altLang="en-US" b="1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431471" y="3429000"/>
            <a:ext cx="7020896" cy="3060391"/>
          </a:xfrm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n[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4 ];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pt-BR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pt-BR" altLang="zh-TW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 *p = </a:t>
            </a:r>
            <a:r>
              <a:rPr lang="pt-BR" altLang="zh-TW" dirty="0">
                <a:solidFill>
                  <a:prstClr val="black"/>
                </a:solidFill>
                <a:latin typeface="Lucida Console"/>
              </a:rPr>
              <a:t>n; p &lt; n + 4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; p++ )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*p = 0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"Element"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7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"Value"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j = 0, *p = &amp;n[ 0 ]; j &lt;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4;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j++, p++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( 7 ) &lt;&lt; j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7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 &lt;&lt; *p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7" name="Line 43"/>
          <p:cNvSpPr>
            <a:spLocks noChangeShapeType="1"/>
          </p:cNvSpPr>
          <p:nvPr/>
        </p:nvSpPr>
        <p:spPr bwMode="auto">
          <a:xfrm>
            <a:off x="2951793" y="1268721"/>
            <a:ext cx="2880368" cy="54007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552253" y="4149092"/>
            <a:ext cx="1620207" cy="54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Output</a:t>
            </a:r>
            <a:endParaRPr lang="zh-TW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891635"/>
              </p:ext>
            </p:extLst>
          </p:nvPr>
        </p:nvGraphicFramePr>
        <p:xfrm>
          <a:off x="4572000" y="548632"/>
          <a:ext cx="3240000" cy="14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*p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850855"/>
              </p:ext>
            </p:extLst>
          </p:nvPr>
        </p:nvGraphicFramePr>
        <p:xfrm>
          <a:off x="1331586" y="1088701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0012FF84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637041"/>
              </p:ext>
            </p:extLst>
          </p:nvPr>
        </p:nvGraphicFramePr>
        <p:xfrm>
          <a:off x="1331586" y="1988816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j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0012FF6C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3406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6192207" y="2528885"/>
            <a:ext cx="2340300" cy="1620207"/>
          </a:xfr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B0F0"/>
            </a:solidFill>
          </a:ln>
        </p:spPr>
        <p:txBody>
          <a:bodyPr lIns="144000" tIns="108000"/>
          <a:lstStyle/>
          <a:p>
            <a:endParaRPr lang="zh-TW" altLang="en-US" b="1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431471" y="3429000"/>
            <a:ext cx="7020896" cy="3060391"/>
          </a:xfrm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n[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4 ];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pt-BR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pt-BR" altLang="zh-TW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 *p = </a:t>
            </a:r>
            <a:r>
              <a:rPr lang="pt-BR" altLang="zh-TW" dirty="0">
                <a:solidFill>
                  <a:prstClr val="black"/>
                </a:solidFill>
                <a:latin typeface="Lucida Console"/>
              </a:rPr>
              <a:t>n; p &lt; n + 4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; p++ )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*p = 0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"Element"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7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"Value"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j = 0, *p = &amp;n[ 0 ]; j &lt;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4;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j++, p++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( 7 ) &lt;&lt; j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7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 &lt;&lt; *p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7" name="Line 43"/>
          <p:cNvSpPr>
            <a:spLocks noChangeShapeType="1"/>
          </p:cNvSpPr>
          <p:nvPr/>
        </p:nvSpPr>
        <p:spPr bwMode="auto">
          <a:xfrm>
            <a:off x="2951793" y="1268721"/>
            <a:ext cx="2880368" cy="54007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552253" y="4149092"/>
            <a:ext cx="1620207" cy="54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Output</a:t>
            </a:r>
            <a:endParaRPr lang="zh-TW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91808"/>
              </p:ext>
            </p:extLst>
          </p:nvPr>
        </p:nvGraphicFramePr>
        <p:xfrm>
          <a:off x="4572000" y="548632"/>
          <a:ext cx="3240000" cy="14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*p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850855"/>
              </p:ext>
            </p:extLst>
          </p:nvPr>
        </p:nvGraphicFramePr>
        <p:xfrm>
          <a:off x="1331586" y="1088701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0012FF84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637041"/>
              </p:ext>
            </p:extLst>
          </p:nvPr>
        </p:nvGraphicFramePr>
        <p:xfrm>
          <a:off x="1331586" y="1988816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j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0012FF6C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2823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6192207" y="2528885"/>
            <a:ext cx="2340300" cy="1620207"/>
          </a:xfr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B0F0"/>
            </a:solidFill>
          </a:ln>
        </p:spPr>
        <p:txBody>
          <a:bodyPr lIns="144000" tIns="108000"/>
          <a:lstStyle/>
          <a:p>
            <a:endParaRPr lang="zh-TW" altLang="en-US" b="1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431471" y="3429000"/>
            <a:ext cx="7020896" cy="3060391"/>
          </a:xfrm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n[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4 ];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pt-BR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pt-BR" altLang="zh-TW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 *p = </a:t>
            </a:r>
            <a:r>
              <a:rPr lang="pt-BR" altLang="zh-TW" dirty="0">
                <a:solidFill>
                  <a:prstClr val="black"/>
                </a:solidFill>
                <a:latin typeface="Lucida Console"/>
              </a:rPr>
              <a:t>n; p &lt; n + 4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; p++ )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*p = 0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"Element"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7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"Value"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j = 0, *p = &amp;n[ 0 ]; j &lt;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4;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j++, p++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( 7 ) &lt;&lt; j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7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 &lt;&lt; *p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7" name="Line 43"/>
          <p:cNvSpPr>
            <a:spLocks noChangeShapeType="1"/>
          </p:cNvSpPr>
          <p:nvPr/>
        </p:nvSpPr>
        <p:spPr bwMode="auto">
          <a:xfrm>
            <a:off x="2951793" y="1268721"/>
            <a:ext cx="2880368" cy="90011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552253" y="4149092"/>
            <a:ext cx="1620207" cy="54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Output</a:t>
            </a:r>
            <a:endParaRPr lang="zh-TW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638355"/>
              </p:ext>
            </p:extLst>
          </p:nvPr>
        </p:nvGraphicFramePr>
        <p:xfrm>
          <a:off x="4572000" y="548632"/>
          <a:ext cx="3240000" cy="14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647478"/>
              </p:ext>
            </p:extLst>
          </p:nvPr>
        </p:nvGraphicFramePr>
        <p:xfrm>
          <a:off x="1331586" y="1088701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0012FF80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0012FF84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637041"/>
              </p:ext>
            </p:extLst>
          </p:nvPr>
        </p:nvGraphicFramePr>
        <p:xfrm>
          <a:off x="1331586" y="1988816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j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0012FF6C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6646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6192207" y="2528885"/>
            <a:ext cx="2340300" cy="1620207"/>
          </a:xfr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B0F0"/>
            </a:solidFill>
          </a:ln>
        </p:spPr>
        <p:txBody>
          <a:bodyPr lIns="144000" tIns="108000"/>
          <a:lstStyle/>
          <a:p>
            <a:r>
              <a:rPr lang="en-US" altLang="zh-TW" b="1" dirty="0">
                <a:latin typeface="+mn-lt"/>
              </a:rPr>
              <a:t>Element  </a:t>
            </a:r>
            <a:r>
              <a:rPr lang="en-US" altLang="zh-TW" b="1" dirty="0" smtClean="0">
                <a:latin typeface="+mn-lt"/>
              </a:rPr>
              <a:t>Value</a:t>
            </a:r>
          </a:p>
          <a:p>
            <a:endParaRPr lang="en-US" altLang="zh-TW" b="1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431471" y="3429000"/>
            <a:ext cx="7020896" cy="3060391"/>
          </a:xfrm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n[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4 ];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pt-BR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pt-BR" altLang="zh-TW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 *p = </a:t>
            </a:r>
            <a:r>
              <a:rPr lang="pt-BR" altLang="zh-TW" dirty="0">
                <a:solidFill>
                  <a:prstClr val="black"/>
                </a:solidFill>
                <a:latin typeface="Lucida Console"/>
              </a:rPr>
              <a:t>n; p &lt; n + 4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; p++ )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*p = 0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"Element"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7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"Value"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j = 0, *p = &amp;n[ 0 ]; j &lt;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4;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j++, p++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( 7 ) &lt;&lt; j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7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 &lt;&lt; *p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552253" y="4149092"/>
            <a:ext cx="1620207" cy="54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Output</a:t>
            </a:r>
            <a:endParaRPr lang="zh-TW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Line 43"/>
          <p:cNvSpPr>
            <a:spLocks noChangeShapeType="1"/>
          </p:cNvSpPr>
          <p:nvPr/>
        </p:nvSpPr>
        <p:spPr bwMode="auto">
          <a:xfrm>
            <a:off x="2951793" y="1268721"/>
            <a:ext cx="2880368" cy="90011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aphicFrame>
        <p:nvGraphicFramePr>
          <p:cNvPr id="1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752392"/>
              </p:ext>
            </p:extLst>
          </p:nvPr>
        </p:nvGraphicFramePr>
        <p:xfrm>
          <a:off x="4572000" y="548632"/>
          <a:ext cx="3240000" cy="14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062609"/>
              </p:ext>
            </p:extLst>
          </p:nvPr>
        </p:nvGraphicFramePr>
        <p:xfrm>
          <a:off x="1331586" y="1088701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0012FF80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0012FF84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738694"/>
              </p:ext>
            </p:extLst>
          </p:nvPr>
        </p:nvGraphicFramePr>
        <p:xfrm>
          <a:off x="1331586" y="1988816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j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0012FF6C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1557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6192207" y="2528885"/>
            <a:ext cx="2340300" cy="1620207"/>
          </a:xfr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B0F0"/>
            </a:solidFill>
          </a:ln>
        </p:spPr>
        <p:txBody>
          <a:bodyPr lIns="144000" tIns="108000"/>
          <a:lstStyle/>
          <a:p>
            <a:r>
              <a:rPr lang="en-US" altLang="zh-TW" b="1" dirty="0">
                <a:latin typeface="+mn-lt"/>
              </a:rPr>
              <a:t>Element  </a:t>
            </a:r>
            <a:r>
              <a:rPr lang="en-US" altLang="zh-TW" b="1" dirty="0" smtClean="0">
                <a:latin typeface="+mn-lt"/>
              </a:rPr>
              <a:t>Value</a:t>
            </a:r>
          </a:p>
          <a:p>
            <a:endParaRPr lang="en-US" altLang="zh-TW" b="1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431471" y="3429000"/>
            <a:ext cx="7020896" cy="3060391"/>
          </a:xfrm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n[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4 ];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pt-BR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pt-BR" altLang="zh-TW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 *p = </a:t>
            </a:r>
            <a:r>
              <a:rPr lang="pt-BR" altLang="zh-TW" dirty="0">
                <a:solidFill>
                  <a:prstClr val="black"/>
                </a:solidFill>
                <a:latin typeface="Lucida Console"/>
              </a:rPr>
              <a:t>n; p &lt; n + 4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; p++ )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*p = 0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"Element"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7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"Value"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j = 0, *p = &amp;n[ 0 ]; j &lt;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4;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j++, p++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( 7 ) &lt;&lt; j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7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 &lt;&lt; *p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552253" y="4149092"/>
            <a:ext cx="1620207" cy="54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Output</a:t>
            </a:r>
            <a:endParaRPr lang="zh-TW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Line 43"/>
          <p:cNvSpPr>
            <a:spLocks noChangeShapeType="1"/>
          </p:cNvSpPr>
          <p:nvPr/>
        </p:nvSpPr>
        <p:spPr bwMode="auto">
          <a:xfrm flipV="1">
            <a:off x="2951793" y="728652"/>
            <a:ext cx="2880367" cy="54007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aphicFrame>
        <p:nvGraphicFramePr>
          <p:cNvPr id="1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24820"/>
              </p:ext>
            </p:extLst>
          </p:nvPr>
        </p:nvGraphicFramePr>
        <p:xfrm>
          <a:off x="4572000" y="548632"/>
          <a:ext cx="3240000" cy="14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*p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282808"/>
              </p:ext>
            </p:extLst>
          </p:nvPr>
        </p:nvGraphicFramePr>
        <p:xfrm>
          <a:off x="1331586" y="1088701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0012FF84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721581"/>
              </p:ext>
            </p:extLst>
          </p:nvPr>
        </p:nvGraphicFramePr>
        <p:xfrm>
          <a:off x="1331586" y="1988816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j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0012FF6C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6468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6192207" y="2528885"/>
            <a:ext cx="2340300" cy="1620207"/>
          </a:xfr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B0F0"/>
            </a:solidFill>
          </a:ln>
        </p:spPr>
        <p:txBody>
          <a:bodyPr lIns="144000" tIns="108000"/>
          <a:lstStyle/>
          <a:p>
            <a:r>
              <a:rPr lang="en-US" altLang="zh-TW" b="1" dirty="0">
                <a:latin typeface="+mn-lt"/>
              </a:rPr>
              <a:t>Element  </a:t>
            </a:r>
            <a:r>
              <a:rPr lang="en-US" altLang="zh-TW" b="1" dirty="0" smtClean="0">
                <a:latin typeface="+mn-lt"/>
              </a:rPr>
              <a:t>Value</a:t>
            </a:r>
          </a:p>
          <a:p>
            <a:r>
              <a:rPr lang="en-US" altLang="zh-TW" b="1" dirty="0" smtClean="0">
                <a:latin typeface="+mn-lt"/>
              </a:rPr>
              <a:t>      0      0</a:t>
            </a:r>
            <a:endParaRPr lang="en-US" altLang="zh-TW" b="1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431471" y="3429000"/>
            <a:ext cx="7020896" cy="3060391"/>
          </a:xfrm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n[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4 ];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pt-BR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pt-BR" altLang="zh-TW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 *p = </a:t>
            </a:r>
            <a:r>
              <a:rPr lang="pt-BR" altLang="zh-TW" dirty="0">
                <a:solidFill>
                  <a:prstClr val="black"/>
                </a:solidFill>
                <a:latin typeface="Lucida Console"/>
              </a:rPr>
              <a:t>n; p &lt; n + 4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; p++ )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*p = 0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"Element"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7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"Value"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j = 0, *p = &amp;n[ 0 ]; j &lt;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4;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j++, p++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( 7 ) &lt;&lt; j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7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 &lt;&lt; *p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552253" y="4149092"/>
            <a:ext cx="1620207" cy="54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Output</a:t>
            </a:r>
            <a:endParaRPr lang="zh-TW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Line 43"/>
          <p:cNvSpPr>
            <a:spLocks noChangeShapeType="1"/>
          </p:cNvSpPr>
          <p:nvPr/>
        </p:nvSpPr>
        <p:spPr bwMode="auto">
          <a:xfrm flipV="1">
            <a:off x="2951793" y="728652"/>
            <a:ext cx="2880367" cy="54007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aphicFrame>
        <p:nvGraphicFramePr>
          <p:cNvPr id="1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90087"/>
              </p:ext>
            </p:extLst>
          </p:nvPr>
        </p:nvGraphicFramePr>
        <p:xfrm>
          <a:off x="4572000" y="548632"/>
          <a:ext cx="3240000" cy="14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*p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14593"/>
              </p:ext>
            </p:extLst>
          </p:nvPr>
        </p:nvGraphicFramePr>
        <p:xfrm>
          <a:off x="1331586" y="1088701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0012FF84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18162"/>
              </p:ext>
            </p:extLst>
          </p:nvPr>
        </p:nvGraphicFramePr>
        <p:xfrm>
          <a:off x="1331586" y="1988816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j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0012FF6C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8391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6192207" y="2528885"/>
            <a:ext cx="2340300" cy="1620207"/>
          </a:xfr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B0F0"/>
            </a:solidFill>
          </a:ln>
        </p:spPr>
        <p:txBody>
          <a:bodyPr lIns="144000" tIns="108000"/>
          <a:lstStyle/>
          <a:p>
            <a:r>
              <a:rPr lang="en-US" altLang="zh-TW" b="1" dirty="0">
                <a:latin typeface="+mn-lt"/>
              </a:rPr>
              <a:t>Element  </a:t>
            </a:r>
            <a:r>
              <a:rPr lang="en-US" altLang="zh-TW" b="1" dirty="0" smtClean="0">
                <a:latin typeface="+mn-lt"/>
              </a:rPr>
              <a:t>Value</a:t>
            </a:r>
          </a:p>
          <a:p>
            <a:r>
              <a:rPr lang="en-US" altLang="zh-TW" b="1" dirty="0" smtClean="0">
                <a:latin typeface="+mn-lt"/>
              </a:rPr>
              <a:t>      0      0</a:t>
            </a:r>
            <a:endParaRPr lang="en-US" altLang="zh-TW" b="1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431471" y="3429000"/>
            <a:ext cx="7020896" cy="3060391"/>
          </a:xfrm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n[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4 ];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pt-BR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pt-BR" altLang="zh-TW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 *p = </a:t>
            </a:r>
            <a:r>
              <a:rPr lang="pt-BR" altLang="zh-TW" dirty="0">
                <a:solidFill>
                  <a:prstClr val="black"/>
                </a:solidFill>
                <a:latin typeface="Lucida Console"/>
              </a:rPr>
              <a:t>n; p &lt; n + 4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; p++ )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*p = 0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"Element"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7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"Value"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j = 0, *p = &amp;n[ 0 ]; j &lt;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4;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j++, p++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( 7 ) &lt;&lt; j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7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 &lt;&lt; *p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552253" y="4149092"/>
            <a:ext cx="1620207" cy="54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Output</a:t>
            </a:r>
            <a:endParaRPr lang="zh-TW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Line 43"/>
          <p:cNvSpPr>
            <a:spLocks noChangeShapeType="1"/>
          </p:cNvSpPr>
          <p:nvPr/>
        </p:nvSpPr>
        <p:spPr bwMode="auto">
          <a:xfrm flipV="1">
            <a:off x="2951793" y="1088700"/>
            <a:ext cx="2880368" cy="18002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aphicFrame>
        <p:nvGraphicFramePr>
          <p:cNvPr id="1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957460"/>
              </p:ext>
            </p:extLst>
          </p:nvPr>
        </p:nvGraphicFramePr>
        <p:xfrm>
          <a:off x="4572000" y="548632"/>
          <a:ext cx="3240000" cy="14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*p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668142"/>
              </p:ext>
            </p:extLst>
          </p:nvPr>
        </p:nvGraphicFramePr>
        <p:xfrm>
          <a:off x="1331586" y="1088701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0012FF84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890719"/>
              </p:ext>
            </p:extLst>
          </p:nvPr>
        </p:nvGraphicFramePr>
        <p:xfrm>
          <a:off x="1331586" y="1988816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j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0012FF6C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4969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6192207" y="2528885"/>
            <a:ext cx="2340300" cy="1620207"/>
          </a:xfr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B0F0"/>
            </a:solidFill>
          </a:ln>
        </p:spPr>
        <p:txBody>
          <a:bodyPr lIns="144000" tIns="108000"/>
          <a:lstStyle/>
          <a:p>
            <a:r>
              <a:rPr lang="en-US" altLang="zh-TW" b="1" dirty="0">
                <a:latin typeface="+mn-lt"/>
              </a:rPr>
              <a:t>Element  </a:t>
            </a:r>
            <a:r>
              <a:rPr lang="en-US" altLang="zh-TW" b="1" dirty="0" smtClean="0">
                <a:latin typeface="+mn-lt"/>
              </a:rPr>
              <a:t>Value</a:t>
            </a:r>
          </a:p>
          <a:p>
            <a:r>
              <a:rPr lang="en-US" altLang="zh-TW" b="1" dirty="0" smtClean="0">
                <a:latin typeface="+mn-lt"/>
              </a:rPr>
              <a:t>      0      0</a:t>
            </a:r>
          </a:p>
          <a:p>
            <a:r>
              <a:rPr lang="en-US" altLang="zh-TW" b="1" dirty="0">
                <a:latin typeface="+mn-lt"/>
              </a:rPr>
              <a:t> </a:t>
            </a:r>
            <a:r>
              <a:rPr lang="en-US" altLang="zh-TW" b="1" dirty="0" smtClean="0">
                <a:latin typeface="+mn-lt"/>
              </a:rPr>
              <a:t>     1      0</a:t>
            </a:r>
            <a:endParaRPr lang="en-US" altLang="zh-TW" b="1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431471" y="3429000"/>
            <a:ext cx="7020896" cy="3060391"/>
          </a:xfrm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n[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4 ];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pt-BR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pt-BR" altLang="zh-TW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 *p = </a:t>
            </a:r>
            <a:r>
              <a:rPr lang="pt-BR" altLang="zh-TW" dirty="0">
                <a:solidFill>
                  <a:prstClr val="black"/>
                </a:solidFill>
                <a:latin typeface="Lucida Console"/>
              </a:rPr>
              <a:t>n; p &lt; n + 4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; p++ )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*p = 0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"Element"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7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"Value"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j = 0, *p = &amp;n[ 0 ]; j &lt;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4;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j++, p++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( 7 ) &lt;&lt; j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7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 &lt;&lt; *p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552253" y="4149092"/>
            <a:ext cx="1620207" cy="54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Output</a:t>
            </a:r>
            <a:endParaRPr lang="zh-TW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Line 43"/>
          <p:cNvSpPr>
            <a:spLocks noChangeShapeType="1"/>
          </p:cNvSpPr>
          <p:nvPr/>
        </p:nvSpPr>
        <p:spPr bwMode="auto">
          <a:xfrm flipV="1">
            <a:off x="2951793" y="1088700"/>
            <a:ext cx="2880368" cy="18002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aphicFrame>
        <p:nvGraphicFramePr>
          <p:cNvPr id="1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207289"/>
              </p:ext>
            </p:extLst>
          </p:nvPr>
        </p:nvGraphicFramePr>
        <p:xfrm>
          <a:off x="4572000" y="548632"/>
          <a:ext cx="3240000" cy="14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*p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222885"/>
              </p:ext>
            </p:extLst>
          </p:nvPr>
        </p:nvGraphicFramePr>
        <p:xfrm>
          <a:off x="1331586" y="1088701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0012FF84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365351"/>
              </p:ext>
            </p:extLst>
          </p:nvPr>
        </p:nvGraphicFramePr>
        <p:xfrm>
          <a:off x="1331586" y="1988816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j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0012FF6C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6537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611494" y="368609"/>
            <a:ext cx="7921012" cy="2880368"/>
          </a:xfrm>
          <a:ln w="19050"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n[ 10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];</a:t>
            </a:r>
          </a:p>
          <a:p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nn-NO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i = 0; i &lt; 10; i++ )                  </a:t>
            </a:r>
          </a:p>
          <a:p>
            <a:r>
              <a:rPr lang="da-DK" altLang="zh-TW" dirty="0">
                <a:solidFill>
                  <a:prstClr val="black"/>
                </a:solidFill>
                <a:latin typeface="Lucida Console"/>
              </a:rPr>
              <a:t>      n[ i ] = 0</a:t>
            </a:r>
            <a:r>
              <a:rPr lang="da-DK" altLang="zh-TW" dirty="0" smtClean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endParaRPr lang="da-DK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cout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"Element"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( 13 )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"Value"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endl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j = 0; j &lt; 10; j++ )                           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( 7 ) &lt;&lt; j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( 13 ) &lt;&lt; n[ j ]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>
          <a:xfrm>
            <a:off x="611493" y="3429000"/>
            <a:ext cx="7921013" cy="3060391"/>
          </a:xfrm>
          <a:ln w="19050"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n[ 10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];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*p = &amp;n[ 0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];</a:t>
            </a:r>
          </a:p>
          <a:p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nn-NO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i = 0; i &lt; 10; i++ )                 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p[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 = 0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cout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"Element"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( 13 )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"Value"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endl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j = 0; j &lt; 10; j++ )                            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( 7 ) &lt;&lt; j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( 13 ) &lt;&lt; p[ j ]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187157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6192207" y="2528885"/>
            <a:ext cx="2340300" cy="1620207"/>
          </a:xfr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B0F0"/>
            </a:solidFill>
          </a:ln>
        </p:spPr>
        <p:txBody>
          <a:bodyPr lIns="144000" tIns="108000"/>
          <a:lstStyle/>
          <a:p>
            <a:r>
              <a:rPr lang="en-US" altLang="zh-TW" b="1" dirty="0">
                <a:latin typeface="+mn-lt"/>
              </a:rPr>
              <a:t>Element  </a:t>
            </a:r>
            <a:r>
              <a:rPr lang="en-US" altLang="zh-TW" b="1" dirty="0" smtClean="0">
                <a:latin typeface="+mn-lt"/>
              </a:rPr>
              <a:t>Value</a:t>
            </a:r>
          </a:p>
          <a:p>
            <a:r>
              <a:rPr lang="en-US" altLang="zh-TW" b="1" dirty="0" smtClean="0">
                <a:latin typeface="+mn-lt"/>
              </a:rPr>
              <a:t>      0      0</a:t>
            </a:r>
          </a:p>
          <a:p>
            <a:r>
              <a:rPr lang="en-US" altLang="zh-TW" b="1" dirty="0">
                <a:latin typeface="+mn-lt"/>
              </a:rPr>
              <a:t> </a:t>
            </a:r>
            <a:r>
              <a:rPr lang="en-US" altLang="zh-TW" b="1" dirty="0" smtClean="0">
                <a:latin typeface="+mn-lt"/>
              </a:rPr>
              <a:t>     1      0</a:t>
            </a:r>
            <a:endParaRPr lang="en-US" altLang="zh-TW" b="1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431471" y="3429000"/>
            <a:ext cx="7020896" cy="3060391"/>
          </a:xfrm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n[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4 ];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pt-BR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pt-BR" altLang="zh-TW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 *p = </a:t>
            </a:r>
            <a:r>
              <a:rPr lang="pt-BR" altLang="zh-TW" dirty="0">
                <a:solidFill>
                  <a:prstClr val="black"/>
                </a:solidFill>
                <a:latin typeface="Lucida Console"/>
              </a:rPr>
              <a:t>n; p &lt; n + 4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; p++ )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*p = 0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"Element"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7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"Value"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j = 0, *p = &amp;n[ 0 ]; j &lt;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4;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j++, p++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( 7 ) &lt;&lt; j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7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 &lt;&lt; *p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552253" y="4149092"/>
            <a:ext cx="1620207" cy="54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Output</a:t>
            </a:r>
            <a:endParaRPr lang="zh-TW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Line 43"/>
          <p:cNvSpPr>
            <a:spLocks noChangeShapeType="1"/>
          </p:cNvSpPr>
          <p:nvPr/>
        </p:nvSpPr>
        <p:spPr bwMode="auto">
          <a:xfrm>
            <a:off x="2951793" y="1268721"/>
            <a:ext cx="2880368" cy="1800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aphicFrame>
        <p:nvGraphicFramePr>
          <p:cNvPr id="1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371054"/>
              </p:ext>
            </p:extLst>
          </p:nvPr>
        </p:nvGraphicFramePr>
        <p:xfrm>
          <a:off x="4572000" y="548632"/>
          <a:ext cx="3240000" cy="14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*p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560538"/>
              </p:ext>
            </p:extLst>
          </p:nvPr>
        </p:nvGraphicFramePr>
        <p:xfrm>
          <a:off x="1331586" y="1088701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0012FF84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436051"/>
              </p:ext>
            </p:extLst>
          </p:nvPr>
        </p:nvGraphicFramePr>
        <p:xfrm>
          <a:off x="1331586" y="1988816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j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0012FF6C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0337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6192207" y="2528885"/>
            <a:ext cx="2340300" cy="1620207"/>
          </a:xfr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B0F0"/>
            </a:solidFill>
          </a:ln>
        </p:spPr>
        <p:txBody>
          <a:bodyPr lIns="144000" tIns="108000"/>
          <a:lstStyle/>
          <a:p>
            <a:r>
              <a:rPr lang="en-US" altLang="zh-TW" b="1" dirty="0">
                <a:latin typeface="+mn-lt"/>
              </a:rPr>
              <a:t>Element  </a:t>
            </a:r>
            <a:r>
              <a:rPr lang="en-US" altLang="zh-TW" b="1" dirty="0" smtClean="0">
                <a:latin typeface="+mn-lt"/>
              </a:rPr>
              <a:t>Value</a:t>
            </a:r>
          </a:p>
          <a:p>
            <a:r>
              <a:rPr lang="en-US" altLang="zh-TW" b="1" dirty="0" smtClean="0">
                <a:latin typeface="+mn-lt"/>
              </a:rPr>
              <a:t>      0      0</a:t>
            </a:r>
          </a:p>
          <a:p>
            <a:r>
              <a:rPr lang="en-US" altLang="zh-TW" b="1" dirty="0">
                <a:latin typeface="+mn-lt"/>
              </a:rPr>
              <a:t> </a:t>
            </a:r>
            <a:r>
              <a:rPr lang="en-US" altLang="zh-TW" b="1" dirty="0" smtClean="0">
                <a:latin typeface="+mn-lt"/>
              </a:rPr>
              <a:t>     1      0</a:t>
            </a:r>
          </a:p>
          <a:p>
            <a:r>
              <a:rPr lang="en-US" altLang="zh-TW" b="1" dirty="0">
                <a:latin typeface="+mn-lt"/>
              </a:rPr>
              <a:t> </a:t>
            </a:r>
            <a:r>
              <a:rPr lang="en-US" altLang="zh-TW" b="1" dirty="0" smtClean="0">
                <a:latin typeface="+mn-lt"/>
              </a:rPr>
              <a:t>     2      0</a:t>
            </a:r>
            <a:endParaRPr lang="en-US" altLang="zh-TW" b="1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431471" y="3429000"/>
            <a:ext cx="7020896" cy="3060391"/>
          </a:xfrm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n[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4 ];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pt-BR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pt-BR" altLang="zh-TW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 *p = </a:t>
            </a:r>
            <a:r>
              <a:rPr lang="pt-BR" altLang="zh-TW" dirty="0">
                <a:solidFill>
                  <a:prstClr val="black"/>
                </a:solidFill>
                <a:latin typeface="Lucida Console"/>
              </a:rPr>
              <a:t>n; p &lt; n + 4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; p++ )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*p = 0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"Element"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7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"Value"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j = 0, *p = &amp;n[ 0 ]; j &lt;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4;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j++, p++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( 7 ) &lt;&lt; j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7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 &lt;&lt; *p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552253" y="4149092"/>
            <a:ext cx="1620207" cy="54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Output</a:t>
            </a:r>
            <a:endParaRPr lang="zh-TW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Line 43"/>
          <p:cNvSpPr>
            <a:spLocks noChangeShapeType="1"/>
          </p:cNvSpPr>
          <p:nvPr/>
        </p:nvSpPr>
        <p:spPr bwMode="auto">
          <a:xfrm>
            <a:off x="2951793" y="1268721"/>
            <a:ext cx="2880368" cy="1800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aphicFrame>
        <p:nvGraphicFramePr>
          <p:cNvPr id="1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985586"/>
              </p:ext>
            </p:extLst>
          </p:nvPr>
        </p:nvGraphicFramePr>
        <p:xfrm>
          <a:off x="4572000" y="548632"/>
          <a:ext cx="3240000" cy="14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*p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560538"/>
              </p:ext>
            </p:extLst>
          </p:nvPr>
        </p:nvGraphicFramePr>
        <p:xfrm>
          <a:off x="1331586" y="1088701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0012FF84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358808"/>
              </p:ext>
            </p:extLst>
          </p:nvPr>
        </p:nvGraphicFramePr>
        <p:xfrm>
          <a:off x="1331586" y="1988816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j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0012FF6C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8557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6192207" y="2528885"/>
            <a:ext cx="2340300" cy="1620207"/>
          </a:xfr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B0F0"/>
            </a:solidFill>
          </a:ln>
        </p:spPr>
        <p:txBody>
          <a:bodyPr lIns="144000" tIns="108000"/>
          <a:lstStyle/>
          <a:p>
            <a:r>
              <a:rPr lang="en-US" altLang="zh-TW" b="1" dirty="0">
                <a:latin typeface="+mn-lt"/>
              </a:rPr>
              <a:t>Element  </a:t>
            </a:r>
            <a:r>
              <a:rPr lang="en-US" altLang="zh-TW" b="1" dirty="0" smtClean="0">
                <a:latin typeface="+mn-lt"/>
              </a:rPr>
              <a:t>Value</a:t>
            </a:r>
          </a:p>
          <a:p>
            <a:r>
              <a:rPr lang="en-US" altLang="zh-TW" b="1" dirty="0" smtClean="0">
                <a:latin typeface="+mn-lt"/>
              </a:rPr>
              <a:t>      0      0</a:t>
            </a:r>
          </a:p>
          <a:p>
            <a:r>
              <a:rPr lang="en-US" altLang="zh-TW" b="1" dirty="0">
                <a:latin typeface="+mn-lt"/>
              </a:rPr>
              <a:t> </a:t>
            </a:r>
            <a:r>
              <a:rPr lang="en-US" altLang="zh-TW" b="1" dirty="0" smtClean="0">
                <a:latin typeface="+mn-lt"/>
              </a:rPr>
              <a:t>     1      0</a:t>
            </a:r>
          </a:p>
          <a:p>
            <a:r>
              <a:rPr lang="en-US" altLang="zh-TW" b="1" dirty="0">
                <a:latin typeface="+mn-lt"/>
              </a:rPr>
              <a:t> </a:t>
            </a:r>
            <a:r>
              <a:rPr lang="en-US" altLang="zh-TW" b="1" dirty="0" smtClean="0">
                <a:latin typeface="+mn-lt"/>
              </a:rPr>
              <a:t>     2      0</a:t>
            </a:r>
            <a:endParaRPr lang="en-US" altLang="zh-TW" b="1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431471" y="3429000"/>
            <a:ext cx="7020896" cy="3060391"/>
          </a:xfrm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n[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4 ];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pt-BR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pt-BR" altLang="zh-TW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 *p = </a:t>
            </a:r>
            <a:r>
              <a:rPr lang="pt-BR" altLang="zh-TW" dirty="0">
                <a:solidFill>
                  <a:prstClr val="black"/>
                </a:solidFill>
                <a:latin typeface="Lucida Console"/>
              </a:rPr>
              <a:t>n; p &lt; n + 4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; p++ )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*p = 0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"Element"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7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"Value"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j = 0, *p = &amp;n[ 0 ]; j &lt;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4;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j++, p++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( 7 ) &lt;&lt; j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7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 &lt;&lt; *p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552253" y="4149092"/>
            <a:ext cx="1620207" cy="54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Output</a:t>
            </a:r>
            <a:endParaRPr lang="zh-TW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Line 43"/>
          <p:cNvSpPr>
            <a:spLocks noChangeShapeType="1"/>
          </p:cNvSpPr>
          <p:nvPr/>
        </p:nvSpPr>
        <p:spPr bwMode="auto">
          <a:xfrm>
            <a:off x="2951793" y="1268721"/>
            <a:ext cx="2880368" cy="54007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aphicFrame>
        <p:nvGraphicFramePr>
          <p:cNvPr id="1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528665"/>
              </p:ext>
            </p:extLst>
          </p:nvPr>
        </p:nvGraphicFramePr>
        <p:xfrm>
          <a:off x="4572000" y="548632"/>
          <a:ext cx="3240000" cy="14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*p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544219"/>
              </p:ext>
            </p:extLst>
          </p:nvPr>
        </p:nvGraphicFramePr>
        <p:xfrm>
          <a:off x="1331586" y="1088701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0012FF84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356704"/>
              </p:ext>
            </p:extLst>
          </p:nvPr>
        </p:nvGraphicFramePr>
        <p:xfrm>
          <a:off x="1331586" y="1988816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j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0012FF6C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1102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6192207" y="2528885"/>
            <a:ext cx="2340300" cy="1620207"/>
          </a:xfr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B0F0"/>
            </a:solidFill>
          </a:ln>
        </p:spPr>
        <p:txBody>
          <a:bodyPr lIns="144000" tIns="108000"/>
          <a:lstStyle/>
          <a:p>
            <a:r>
              <a:rPr lang="en-US" altLang="zh-TW" b="1" dirty="0">
                <a:latin typeface="+mn-lt"/>
              </a:rPr>
              <a:t>Element  </a:t>
            </a:r>
            <a:r>
              <a:rPr lang="en-US" altLang="zh-TW" b="1" dirty="0" smtClean="0">
                <a:latin typeface="+mn-lt"/>
              </a:rPr>
              <a:t>Value</a:t>
            </a:r>
          </a:p>
          <a:p>
            <a:r>
              <a:rPr lang="en-US" altLang="zh-TW" b="1" dirty="0" smtClean="0">
                <a:latin typeface="+mn-lt"/>
              </a:rPr>
              <a:t>      0      0</a:t>
            </a:r>
          </a:p>
          <a:p>
            <a:r>
              <a:rPr lang="en-US" altLang="zh-TW" b="1" dirty="0">
                <a:latin typeface="+mn-lt"/>
              </a:rPr>
              <a:t> </a:t>
            </a:r>
            <a:r>
              <a:rPr lang="en-US" altLang="zh-TW" b="1" dirty="0" smtClean="0">
                <a:latin typeface="+mn-lt"/>
              </a:rPr>
              <a:t>     1      0</a:t>
            </a:r>
          </a:p>
          <a:p>
            <a:r>
              <a:rPr lang="en-US" altLang="zh-TW" b="1" dirty="0">
                <a:latin typeface="+mn-lt"/>
              </a:rPr>
              <a:t> </a:t>
            </a:r>
            <a:r>
              <a:rPr lang="en-US" altLang="zh-TW" b="1" dirty="0" smtClean="0">
                <a:latin typeface="+mn-lt"/>
              </a:rPr>
              <a:t>     2      0</a:t>
            </a:r>
          </a:p>
          <a:p>
            <a:r>
              <a:rPr lang="en-US" altLang="zh-TW" b="1" dirty="0" smtClean="0">
                <a:latin typeface="+mn-lt"/>
              </a:rPr>
              <a:t>      3      0</a:t>
            </a:r>
            <a:endParaRPr lang="en-US" altLang="zh-TW" b="1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431471" y="3429000"/>
            <a:ext cx="7020896" cy="3060391"/>
          </a:xfrm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n[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4 ];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pt-BR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pt-BR" altLang="zh-TW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 *p = </a:t>
            </a:r>
            <a:r>
              <a:rPr lang="pt-BR" altLang="zh-TW" dirty="0">
                <a:solidFill>
                  <a:prstClr val="black"/>
                </a:solidFill>
                <a:latin typeface="Lucida Console"/>
              </a:rPr>
              <a:t>n; p &lt; n + 4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; p++ )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*p = 0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"Element"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7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"Value"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j = 0, *p = &amp;n[ 0 ]; j &lt;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4;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j++, p++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( 7 ) &lt;&lt; j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7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 &lt;&lt; *p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552253" y="4149092"/>
            <a:ext cx="1620207" cy="54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Output</a:t>
            </a:r>
            <a:endParaRPr lang="zh-TW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Line 43"/>
          <p:cNvSpPr>
            <a:spLocks noChangeShapeType="1"/>
          </p:cNvSpPr>
          <p:nvPr/>
        </p:nvSpPr>
        <p:spPr bwMode="auto">
          <a:xfrm>
            <a:off x="2951793" y="1268721"/>
            <a:ext cx="2880368" cy="54007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aphicFrame>
        <p:nvGraphicFramePr>
          <p:cNvPr id="1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528665"/>
              </p:ext>
            </p:extLst>
          </p:nvPr>
        </p:nvGraphicFramePr>
        <p:xfrm>
          <a:off x="4572000" y="548632"/>
          <a:ext cx="3240000" cy="14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*p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544219"/>
              </p:ext>
            </p:extLst>
          </p:nvPr>
        </p:nvGraphicFramePr>
        <p:xfrm>
          <a:off x="1331586" y="1088701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0012FF84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134492"/>
              </p:ext>
            </p:extLst>
          </p:nvPr>
        </p:nvGraphicFramePr>
        <p:xfrm>
          <a:off x="1331586" y="1988816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j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0012FF6C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6366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6192207" y="2528885"/>
            <a:ext cx="2340300" cy="1620207"/>
          </a:xfr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B0F0"/>
            </a:solidFill>
          </a:ln>
        </p:spPr>
        <p:txBody>
          <a:bodyPr lIns="144000" tIns="108000"/>
          <a:lstStyle/>
          <a:p>
            <a:r>
              <a:rPr lang="en-US" altLang="zh-TW" b="1" dirty="0">
                <a:latin typeface="+mn-lt"/>
              </a:rPr>
              <a:t>Element  </a:t>
            </a:r>
            <a:r>
              <a:rPr lang="en-US" altLang="zh-TW" b="1" dirty="0" smtClean="0">
                <a:latin typeface="+mn-lt"/>
              </a:rPr>
              <a:t>Value</a:t>
            </a:r>
          </a:p>
          <a:p>
            <a:r>
              <a:rPr lang="en-US" altLang="zh-TW" b="1" dirty="0" smtClean="0">
                <a:latin typeface="+mn-lt"/>
              </a:rPr>
              <a:t>      0      0</a:t>
            </a:r>
          </a:p>
          <a:p>
            <a:r>
              <a:rPr lang="en-US" altLang="zh-TW" b="1" dirty="0">
                <a:latin typeface="+mn-lt"/>
              </a:rPr>
              <a:t> </a:t>
            </a:r>
            <a:r>
              <a:rPr lang="en-US" altLang="zh-TW" b="1" dirty="0" smtClean="0">
                <a:latin typeface="+mn-lt"/>
              </a:rPr>
              <a:t>     1      0</a:t>
            </a:r>
          </a:p>
          <a:p>
            <a:r>
              <a:rPr lang="en-US" altLang="zh-TW" b="1" dirty="0">
                <a:latin typeface="+mn-lt"/>
              </a:rPr>
              <a:t> </a:t>
            </a:r>
            <a:r>
              <a:rPr lang="en-US" altLang="zh-TW" b="1" dirty="0" smtClean="0">
                <a:latin typeface="+mn-lt"/>
              </a:rPr>
              <a:t>     2      0</a:t>
            </a:r>
          </a:p>
          <a:p>
            <a:r>
              <a:rPr lang="en-US" altLang="zh-TW" b="1" dirty="0" smtClean="0">
                <a:latin typeface="+mn-lt"/>
              </a:rPr>
              <a:t>      3      0</a:t>
            </a:r>
            <a:endParaRPr lang="en-US" altLang="zh-TW" b="1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431471" y="3429000"/>
            <a:ext cx="7020896" cy="3060391"/>
          </a:xfrm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n[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4 ];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pt-BR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pt-BR" altLang="zh-TW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 *p = </a:t>
            </a:r>
            <a:r>
              <a:rPr lang="pt-BR" altLang="zh-TW" dirty="0">
                <a:solidFill>
                  <a:prstClr val="black"/>
                </a:solidFill>
                <a:latin typeface="Lucida Console"/>
              </a:rPr>
              <a:t>n; p &lt; n + 4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; p++ )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*p = 0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"Element"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7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"Value"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j = 0, *p = &amp;n[ 0 ]; j &lt;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4;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j++, p++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( 7 ) &lt;&lt; j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7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 &lt;&lt; *p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552253" y="4149092"/>
            <a:ext cx="1620207" cy="54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Output</a:t>
            </a:r>
            <a:endParaRPr lang="zh-TW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Line 43"/>
          <p:cNvSpPr>
            <a:spLocks noChangeShapeType="1"/>
          </p:cNvSpPr>
          <p:nvPr/>
        </p:nvSpPr>
        <p:spPr bwMode="auto">
          <a:xfrm>
            <a:off x="2951793" y="1268721"/>
            <a:ext cx="2880368" cy="90011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aphicFrame>
        <p:nvGraphicFramePr>
          <p:cNvPr id="1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89346"/>
              </p:ext>
            </p:extLst>
          </p:nvPr>
        </p:nvGraphicFramePr>
        <p:xfrm>
          <a:off x="4572000" y="548632"/>
          <a:ext cx="3240000" cy="14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718077"/>
              </p:ext>
            </p:extLst>
          </p:nvPr>
        </p:nvGraphicFramePr>
        <p:xfrm>
          <a:off x="1331586" y="1088701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0012FF80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0012FF84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427899"/>
              </p:ext>
            </p:extLst>
          </p:nvPr>
        </p:nvGraphicFramePr>
        <p:xfrm>
          <a:off x="1331586" y="1988816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j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0012FF6C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49405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6719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431470" y="548632"/>
            <a:ext cx="8281059" cy="2340299"/>
          </a:xfrm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pt-BR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pt-BR" altLang="zh-TW" dirty="0">
                <a:solidFill>
                  <a:prstClr val="black"/>
                </a:solidFill>
                <a:latin typeface="Lucida Console"/>
              </a:rPr>
              <a:t> n[ 10 ] = { 32, 27, 64, 18, 95, 14, 90, 70, 60, 37 };</a:t>
            </a:r>
          </a:p>
          <a:p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"Element"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( 13 )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"Value"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nn-NO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i = 0; i &lt; 10; i++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( 7 )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( 13 ) &lt;&lt; n[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431471" y="3609023"/>
            <a:ext cx="8281058" cy="2700346"/>
          </a:xfrm>
        </p:spPr>
        <p:txBody>
          <a:bodyPr/>
          <a:lstStyle/>
          <a:p>
            <a:pPr lvl="0"/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pt-BR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pt-BR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pt-BR" altLang="zh-TW" dirty="0">
                <a:solidFill>
                  <a:prstClr val="black"/>
                </a:solidFill>
                <a:latin typeface="Lucida Console"/>
              </a:rPr>
              <a:t> n[ 10 ] = { 32, 27, 64, 18, 95, 14, 90, 70, 60, 37 };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*p = n;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"Element"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( 13 )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"Value"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/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i = 0; i &lt; 10; i++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( 7 )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( 13 ) &lt;&lt; *( p +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/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6543765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431470" y="548632"/>
            <a:ext cx="8281059" cy="2700345"/>
          </a:xfrm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pt-BR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pt-BR" altLang="zh-TW" dirty="0">
                <a:solidFill>
                  <a:prstClr val="black"/>
                </a:solidFill>
                <a:latin typeface="Lucida Console"/>
              </a:rPr>
              <a:t> n[ 10 ] = { 32, 27, 64, 18, 95, 14, 90, 70, 60, 37 };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*p = n;</a:t>
            </a:r>
          </a:p>
          <a:p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"Element"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( 13 )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"Value"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nn-NO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i = 0; i &lt; 10; i++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( 7 )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( 13 ) &lt;&lt; *( p +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431471" y="3609023"/>
            <a:ext cx="8281058" cy="2340299"/>
          </a:xfrm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pt-BR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pt-BR" altLang="zh-TW" dirty="0">
                <a:solidFill>
                  <a:prstClr val="black"/>
                </a:solidFill>
                <a:latin typeface="Lucida Console"/>
              </a:rPr>
              <a:t> n[ 10 ] = { 32, 27, 64, 18, 95, 14, 90, 70, 60, 37 };</a:t>
            </a:r>
          </a:p>
          <a:p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"Element"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( 13 )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"Value"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nn-NO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i = 0, *p = n; p &lt; </a:t>
            </a:r>
            <a:r>
              <a:rPr lang="nn-NO" altLang="zh-TW" dirty="0" smtClean="0">
                <a:solidFill>
                  <a:prstClr val="black"/>
                </a:solidFill>
                <a:latin typeface="Lucida Console"/>
              </a:rPr>
              <a:t>n + 10; 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i++, p++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( 7 )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( 13 ) &lt;&lt; *p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0458516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431471" y="4149092"/>
            <a:ext cx="7020896" cy="2340299"/>
          </a:xfrm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n[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4 ]</a:t>
            </a:r>
            <a:r>
              <a:rPr lang="en-US" altLang="zh-TW" dirty="0">
                <a:latin typeface="Lucida Console"/>
              </a:rPr>
              <a:t> = { 32, 27, 64, </a:t>
            </a:r>
            <a:r>
              <a:rPr lang="en-US" altLang="zh-TW" dirty="0" smtClean="0">
                <a:latin typeface="Lucida Console"/>
              </a:rPr>
              <a:t>18 }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"Element"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7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"Value"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i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= 0, *p =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n; </a:t>
            </a:r>
            <a:r>
              <a:rPr lang="pt-BR" altLang="zh-TW" dirty="0">
                <a:solidFill>
                  <a:prstClr val="black"/>
                </a:solidFill>
                <a:latin typeface="Lucida Console"/>
              </a:rPr>
              <a:t>p &lt; 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n + 4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++,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p++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( 7 ) &lt;&lt;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7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 &lt;&lt; *p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15" name="內容版面配置區 1"/>
          <p:cNvSpPr>
            <a:spLocks noGrp="1"/>
          </p:cNvSpPr>
          <p:nvPr>
            <p:ph sz="half" idx="1"/>
          </p:nvPr>
        </p:nvSpPr>
        <p:spPr>
          <a:xfrm>
            <a:off x="6192207" y="2528885"/>
            <a:ext cx="2340300" cy="1620207"/>
          </a:xfr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B0F0"/>
            </a:solidFill>
          </a:ln>
        </p:spPr>
        <p:txBody>
          <a:bodyPr lIns="144000" tIns="108000"/>
          <a:lstStyle/>
          <a:p>
            <a:endParaRPr lang="en-US" altLang="zh-TW" b="1" dirty="0">
              <a:latin typeface="+mn-lt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552253" y="4149092"/>
            <a:ext cx="1620207" cy="54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Output</a:t>
            </a:r>
            <a:endParaRPr lang="zh-TW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61988"/>
              </p:ext>
            </p:extLst>
          </p:nvPr>
        </p:nvGraphicFramePr>
        <p:xfrm>
          <a:off x="4572000" y="548632"/>
          <a:ext cx="3240000" cy="14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286452"/>
              </p:ext>
            </p:extLst>
          </p:nvPr>
        </p:nvGraphicFramePr>
        <p:xfrm>
          <a:off x="1331586" y="1088701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0012FF84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424065"/>
              </p:ext>
            </p:extLst>
          </p:nvPr>
        </p:nvGraphicFramePr>
        <p:xfrm>
          <a:off x="1331586" y="1988816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0012FF6C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67713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431471" y="4149092"/>
            <a:ext cx="7020896" cy="2340299"/>
          </a:xfrm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n[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4 ]</a:t>
            </a:r>
            <a:r>
              <a:rPr lang="en-US" altLang="zh-TW" dirty="0">
                <a:latin typeface="Lucida Console"/>
              </a:rPr>
              <a:t> = { 32, 27, 64, </a:t>
            </a:r>
            <a:r>
              <a:rPr lang="en-US" altLang="zh-TW" dirty="0" smtClean="0">
                <a:latin typeface="Lucida Console"/>
              </a:rPr>
              <a:t>18 }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"Element"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7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"Value"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i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= 0, *p =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n; </a:t>
            </a:r>
            <a:r>
              <a:rPr lang="pt-BR" altLang="zh-TW" dirty="0">
                <a:solidFill>
                  <a:prstClr val="black"/>
                </a:solidFill>
                <a:latin typeface="Lucida Console"/>
              </a:rPr>
              <a:t>p &lt; 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n + 4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++,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p++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( 7 ) &lt;&lt;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7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 &lt;&lt; *p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15" name="內容版面配置區 1"/>
          <p:cNvSpPr>
            <a:spLocks noGrp="1"/>
          </p:cNvSpPr>
          <p:nvPr>
            <p:ph sz="half" idx="1"/>
          </p:nvPr>
        </p:nvSpPr>
        <p:spPr>
          <a:xfrm>
            <a:off x="6192207" y="2528885"/>
            <a:ext cx="2340300" cy="1620207"/>
          </a:xfr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B0F0"/>
            </a:solidFill>
          </a:ln>
        </p:spPr>
        <p:txBody>
          <a:bodyPr lIns="144000" tIns="108000"/>
          <a:lstStyle/>
          <a:p>
            <a:r>
              <a:rPr lang="en-US" altLang="zh-TW" b="1" dirty="0">
                <a:latin typeface="+mn-lt"/>
              </a:rPr>
              <a:t>Element  </a:t>
            </a:r>
            <a:r>
              <a:rPr lang="en-US" altLang="zh-TW" b="1" dirty="0" smtClean="0">
                <a:latin typeface="+mn-lt"/>
              </a:rPr>
              <a:t>Value</a:t>
            </a:r>
          </a:p>
          <a:p>
            <a:endParaRPr lang="en-US" altLang="zh-TW" b="1" dirty="0">
              <a:latin typeface="+mn-lt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552253" y="4149092"/>
            <a:ext cx="1620207" cy="54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Output</a:t>
            </a:r>
            <a:endParaRPr lang="zh-TW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095283"/>
              </p:ext>
            </p:extLst>
          </p:nvPr>
        </p:nvGraphicFramePr>
        <p:xfrm>
          <a:off x="4572000" y="548632"/>
          <a:ext cx="3240000" cy="14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192757"/>
              </p:ext>
            </p:extLst>
          </p:nvPr>
        </p:nvGraphicFramePr>
        <p:xfrm>
          <a:off x="1331586" y="1088701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0012FF84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628026"/>
              </p:ext>
            </p:extLst>
          </p:nvPr>
        </p:nvGraphicFramePr>
        <p:xfrm>
          <a:off x="1331586" y="1988816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0012FF6C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4935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611495" y="368608"/>
            <a:ext cx="7921012" cy="3060391"/>
          </a:xfrm>
          <a:ln w="1905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lvl="0"/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n[ 10 ];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*p = &amp;n[ 0 ];</a:t>
            </a:r>
          </a:p>
          <a:p>
            <a:pPr lvl="0"/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i = 0; i &lt; 10; i++ )                  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p[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 = 0;</a:t>
            </a:r>
          </a:p>
          <a:p>
            <a:pPr lvl="0"/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cout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"Element"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( 13 )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"Value"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endl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j = 0; j &lt; 10; j++ )                            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( 7 ) &lt;&lt; j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( 13 ) &lt;&lt; p[ j ]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/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611493" y="3609022"/>
            <a:ext cx="7921013" cy="2880369"/>
          </a:xfrm>
          <a:ln w="19050"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n[ 10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];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pt-BR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pt-BR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pt-BR" altLang="zh-TW" dirty="0">
                <a:solidFill>
                  <a:prstClr val="black"/>
                </a:solidFill>
                <a:latin typeface="Lucida Console"/>
              </a:rPr>
              <a:t> *p = </a:t>
            </a:r>
            <a:r>
              <a:rPr lang="pt-BR" altLang="zh-TW" dirty="0" smtClean="0">
                <a:solidFill>
                  <a:schemeClr val="bg1"/>
                </a:solidFill>
                <a:latin typeface="Lucida Console"/>
              </a:rPr>
              <a:t>n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; </a:t>
            </a:r>
            <a:r>
              <a:rPr lang="pt-BR" altLang="zh-TW" dirty="0">
                <a:solidFill>
                  <a:prstClr val="black"/>
                </a:solidFill>
                <a:latin typeface="Lucida Console"/>
              </a:rPr>
              <a:t>p &lt; </a:t>
            </a:r>
            <a:r>
              <a:rPr lang="pt-BR" altLang="zh-TW" dirty="0" smtClean="0">
                <a:solidFill>
                  <a:schemeClr val="bg1"/>
                </a:solidFill>
                <a:latin typeface="Lucida Console"/>
              </a:rPr>
              <a:t>n + 10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; </a:t>
            </a:r>
            <a:r>
              <a:rPr lang="pt-BR" altLang="zh-TW" dirty="0">
                <a:solidFill>
                  <a:prstClr val="black"/>
                </a:solidFill>
                <a:latin typeface="Lucida Console"/>
              </a:rPr>
              <a:t>p++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chemeClr val="bg1"/>
                </a:solidFill>
                <a:latin typeface="Lucida Console"/>
              </a:rPr>
              <a:t>*p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= 0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cout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"Element"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( 13 )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"Value"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endl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j = 0, *p = </a:t>
            </a:r>
            <a:r>
              <a:rPr lang="en-US" altLang="zh-TW" dirty="0">
                <a:solidFill>
                  <a:schemeClr val="bg1"/>
                </a:solidFill>
                <a:latin typeface="Lucida Console"/>
              </a:rPr>
              <a:t>&amp;n[ 0 ]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j &lt; 10; j++, p++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( 7 ) &lt;&lt; j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( 13 ) &lt;&lt; </a:t>
            </a:r>
            <a:r>
              <a:rPr lang="en-US" altLang="zh-TW" dirty="0">
                <a:solidFill>
                  <a:schemeClr val="bg1"/>
                </a:solidFill>
                <a:latin typeface="Lucida Console"/>
              </a:rPr>
              <a:t>*p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916338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431471" y="4149092"/>
            <a:ext cx="7020896" cy="2340299"/>
          </a:xfrm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n[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4 ]</a:t>
            </a:r>
            <a:r>
              <a:rPr lang="en-US" altLang="zh-TW" dirty="0">
                <a:latin typeface="Lucida Console"/>
              </a:rPr>
              <a:t> = { 32, 27, 64, </a:t>
            </a:r>
            <a:r>
              <a:rPr lang="en-US" altLang="zh-TW" dirty="0" smtClean="0">
                <a:latin typeface="Lucida Console"/>
              </a:rPr>
              <a:t>18 }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"Element"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7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"Value"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i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= 0, *p =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n; </a:t>
            </a:r>
            <a:r>
              <a:rPr lang="pt-BR" altLang="zh-TW" dirty="0">
                <a:solidFill>
                  <a:prstClr val="black"/>
                </a:solidFill>
                <a:latin typeface="Lucida Console"/>
              </a:rPr>
              <a:t>p &lt; 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n + 4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++,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p++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( 7 ) &lt;&lt;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7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 &lt;&lt; *p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15" name="內容版面配置區 1"/>
          <p:cNvSpPr>
            <a:spLocks noGrp="1"/>
          </p:cNvSpPr>
          <p:nvPr>
            <p:ph sz="half" idx="1"/>
          </p:nvPr>
        </p:nvSpPr>
        <p:spPr>
          <a:xfrm>
            <a:off x="6192207" y="2528885"/>
            <a:ext cx="2340300" cy="1620207"/>
          </a:xfr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B0F0"/>
            </a:solidFill>
          </a:ln>
        </p:spPr>
        <p:txBody>
          <a:bodyPr lIns="144000" tIns="108000"/>
          <a:lstStyle/>
          <a:p>
            <a:r>
              <a:rPr lang="en-US" altLang="zh-TW" b="1" dirty="0">
                <a:latin typeface="+mn-lt"/>
              </a:rPr>
              <a:t>Element  </a:t>
            </a:r>
            <a:r>
              <a:rPr lang="en-US" altLang="zh-TW" b="1" dirty="0" smtClean="0">
                <a:latin typeface="+mn-lt"/>
              </a:rPr>
              <a:t>Value</a:t>
            </a:r>
          </a:p>
          <a:p>
            <a:endParaRPr lang="en-US" altLang="zh-TW" b="1" dirty="0">
              <a:latin typeface="+mn-lt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552253" y="4149092"/>
            <a:ext cx="1620207" cy="54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Output</a:t>
            </a:r>
            <a:endParaRPr lang="zh-TW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Line 43"/>
          <p:cNvSpPr>
            <a:spLocks noChangeShapeType="1"/>
          </p:cNvSpPr>
          <p:nvPr/>
        </p:nvSpPr>
        <p:spPr bwMode="auto">
          <a:xfrm flipV="1">
            <a:off x="2951793" y="728652"/>
            <a:ext cx="2880367" cy="54007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aphicFrame>
        <p:nvGraphicFramePr>
          <p:cNvPr id="10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630315"/>
              </p:ext>
            </p:extLst>
          </p:nvPr>
        </p:nvGraphicFramePr>
        <p:xfrm>
          <a:off x="4572000" y="548632"/>
          <a:ext cx="3240000" cy="14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*p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246301"/>
              </p:ext>
            </p:extLst>
          </p:nvPr>
        </p:nvGraphicFramePr>
        <p:xfrm>
          <a:off x="1331586" y="1088701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0012FF84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049779"/>
              </p:ext>
            </p:extLst>
          </p:nvPr>
        </p:nvGraphicFramePr>
        <p:xfrm>
          <a:off x="1331586" y="1988816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0012FF6C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83056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431471" y="4149092"/>
            <a:ext cx="7020896" cy="2340299"/>
          </a:xfrm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n[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4 ]</a:t>
            </a:r>
            <a:r>
              <a:rPr lang="en-US" altLang="zh-TW" dirty="0">
                <a:latin typeface="Lucida Console"/>
              </a:rPr>
              <a:t> = { 32, 27, 64, </a:t>
            </a:r>
            <a:r>
              <a:rPr lang="en-US" altLang="zh-TW" dirty="0" smtClean="0">
                <a:latin typeface="Lucida Console"/>
              </a:rPr>
              <a:t>18 }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"Element"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7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"Value"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i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= 0, *p =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n; </a:t>
            </a:r>
            <a:r>
              <a:rPr lang="pt-BR" altLang="zh-TW" dirty="0">
                <a:solidFill>
                  <a:prstClr val="black"/>
                </a:solidFill>
                <a:latin typeface="Lucida Console"/>
              </a:rPr>
              <a:t>p &lt; 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n + 4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++,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p++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( 7 ) &lt;&lt;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7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 &lt;&lt; *p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15" name="內容版面配置區 1"/>
          <p:cNvSpPr>
            <a:spLocks noGrp="1"/>
          </p:cNvSpPr>
          <p:nvPr>
            <p:ph sz="half" idx="1"/>
          </p:nvPr>
        </p:nvSpPr>
        <p:spPr>
          <a:xfrm>
            <a:off x="6192207" y="2528885"/>
            <a:ext cx="2340300" cy="1620207"/>
          </a:xfr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B0F0"/>
            </a:solidFill>
          </a:ln>
        </p:spPr>
        <p:txBody>
          <a:bodyPr lIns="144000" tIns="108000"/>
          <a:lstStyle/>
          <a:p>
            <a:r>
              <a:rPr lang="en-US" altLang="zh-TW" b="1" dirty="0">
                <a:latin typeface="+mn-lt"/>
              </a:rPr>
              <a:t>Element  </a:t>
            </a:r>
            <a:r>
              <a:rPr lang="en-US" altLang="zh-TW" b="1" dirty="0" smtClean="0">
                <a:latin typeface="+mn-lt"/>
              </a:rPr>
              <a:t>Value</a:t>
            </a:r>
          </a:p>
          <a:p>
            <a:r>
              <a:rPr lang="en-US" altLang="zh-TW" b="1" dirty="0">
                <a:latin typeface="+mn-lt"/>
              </a:rPr>
              <a:t> </a:t>
            </a:r>
            <a:r>
              <a:rPr lang="en-US" altLang="zh-TW" b="1" dirty="0" smtClean="0">
                <a:latin typeface="+mn-lt"/>
              </a:rPr>
              <a:t>     0     32</a:t>
            </a:r>
          </a:p>
          <a:p>
            <a:endParaRPr lang="en-US" altLang="zh-TW" b="1" dirty="0">
              <a:latin typeface="+mn-lt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552253" y="4149092"/>
            <a:ext cx="1620207" cy="54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Output</a:t>
            </a:r>
            <a:endParaRPr lang="zh-TW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Line 43"/>
          <p:cNvSpPr>
            <a:spLocks noChangeShapeType="1"/>
          </p:cNvSpPr>
          <p:nvPr/>
        </p:nvSpPr>
        <p:spPr bwMode="auto">
          <a:xfrm flipV="1">
            <a:off x="2951793" y="728652"/>
            <a:ext cx="2880367" cy="54007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aphicFrame>
        <p:nvGraphicFramePr>
          <p:cNvPr id="10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843223"/>
              </p:ext>
            </p:extLst>
          </p:nvPr>
        </p:nvGraphicFramePr>
        <p:xfrm>
          <a:off x="4572000" y="548632"/>
          <a:ext cx="3240000" cy="14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*p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070566"/>
              </p:ext>
            </p:extLst>
          </p:nvPr>
        </p:nvGraphicFramePr>
        <p:xfrm>
          <a:off x="1331586" y="1088701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0012FF84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187274"/>
              </p:ext>
            </p:extLst>
          </p:nvPr>
        </p:nvGraphicFramePr>
        <p:xfrm>
          <a:off x="1331586" y="1988816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0012FF6C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62956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431471" y="4149092"/>
            <a:ext cx="7020896" cy="2340299"/>
          </a:xfrm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n[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4 ]</a:t>
            </a:r>
            <a:r>
              <a:rPr lang="en-US" altLang="zh-TW" dirty="0">
                <a:latin typeface="Lucida Console"/>
              </a:rPr>
              <a:t> = { 32, 27, 64, </a:t>
            </a:r>
            <a:r>
              <a:rPr lang="en-US" altLang="zh-TW" dirty="0" smtClean="0">
                <a:latin typeface="Lucida Console"/>
              </a:rPr>
              <a:t>18 }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"Element"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7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"Value"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i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= 0, *p =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n; </a:t>
            </a:r>
            <a:r>
              <a:rPr lang="pt-BR" altLang="zh-TW" dirty="0">
                <a:solidFill>
                  <a:prstClr val="black"/>
                </a:solidFill>
                <a:latin typeface="Lucida Console"/>
              </a:rPr>
              <a:t>p &lt; 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n + 4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++,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p++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( 7 ) &lt;&lt;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7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 &lt;&lt; *p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15" name="內容版面配置區 1"/>
          <p:cNvSpPr>
            <a:spLocks noGrp="1"/>
          </p:cNvSpPr>
          <p:nvPr>
            <p:ph sz="half" idx="1"/>
          </p:nvPr>
        </p:nvSpPr>
        <p:spPr>
          <a:xfrm>
            <a:off x="6192207" y="2528885"/>
            <a:ext cx="2340300" cy="1620207"/>
          </a:xfr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B0F0"/>
            </a:solidFill>
          </a:ln>
        </p:spPr>
        <p:txBody>
          <a:bodyPr lIns="144000" tIns="108000"/>
          <a:lstStyle/>
          <a:p>
            <a:r>
              <a:rPr lang="en-US" altLang="zh-TW" b="1" dirty="0">
                <a:latin typeface="+mn-lt"/>
              </a:rPr>
              <a:t>Element  </a:t>
            </a:r>
            <a:r>
              <a:rPr lang="en-US" altLang="zh-TW" b="1" dirty="0" smtClean="0">
                <a:latin typeface="+mn-lt"/>
              </a:rPr>
              <a:t>Value</a:t>
            </a:r>
          </a:p>
          <a:p>
            <a:r>
              <a:rPr lang="en-US" altLang="zh-TW" b="1" dirty="0">
                <a:latin typeface="+mn-lt"/>
              </a:rPr>
              <a:t> </a:t>
            </a:r>
            <a:r>
              <a:rPr lang="en-US" altLang="zh-TW" b="1" dirty="0" smtClean="0">
                <a:latin typeface="+mn-lt"/>
              </a:rPr>
              <a:t>     0     32</a:t>
            </a:r>
          </a:p>
          <a:p>
            <a:endParaRPr lang="en-US" altLang="zh-TW" b="1" dirty="0">
              <a:latin typeface="+mn-lt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552253" y="4149092"/>
            <a:ext cx="1620207" cy="54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Output</a:t>
            </a:r>
            <a:endParaRPr lang="zh-TW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Line 43"/>
          <p:cNvSpPr>
            <a:spLocks noChangeShapeType="1"/>
          </p:cNvSpPr>
          <p:nvPr/>
        </p:nvSpPr>
        <p:spPr bwMode="auto">
          <a:xfrm flipV="1">
            <a:off x="2951793" y="1088700"/>
            <a:ext cx="2880368" cy="18002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aphicFrame>
        <p:nvGraphicFramePr>
          <p:cNvPr id="10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616219"/>
              </p:ext>
            </p:extLst>
          </p:nvPr>
        </p:nvGraphicFramePr>
        <p:xfrm>
          <a:off x="4572000" y="548632"/>
          <a:ext cx="3240000" cy="14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*p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34252"/>
              </p:ext>
            </p:extLst>
          </p:nvPr>
        </p:nvGraphicFramePr>
        <p:xfrm>
          <a:off x="1331586" y="1088701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0012FF84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562267"/>
              </p:ext>
            </p:extLst>
          </p:nvPr>
        </p:nvGraphicFramePr>
        <p:xfrm>
          <a:off x="1331586" y="1988816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0012FF6C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0934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431471" y="4149092"/>
            <a:ext cx="7020896" cy="2340299"/>
          </a:xfrm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n[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4 ]</a:t>
            </a:r>
            <a:r>
              <a:rPr lang="en-US" altLang="zh-TW" dirty="0">
                <a:latin typeface="Lucida Console"/>
              </a:rPr>
              <a:t> = { 32, 27, 64, </a:t>
            </a:r>
            <a:r>
              <a:rPr lang="en-US" altLang="zh-TW" dirty="0" smtClean="0">
                <a:latin typeface="Lucida Console"/>
              </a:rPr>
              <a:t>18 }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"Element"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7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"Value"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i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= 0, *p =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n; </a:t>
            </a:r>
            <a:r>
              <a:rPr lang="pt-BR" altLang="zh-TW" dirty="0">
                <a:solidFill>
                  <a:prstClr val="black"/>
                </a:solidFill>
                <a:latin typeface="Lucida Console"/>
              </a:rPr>
              <a:t>p &lt; 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n + 4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++,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p++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( 7 ) &lt;&lt;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7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 &lt;&lt; *p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15" name="內容版面配置區 1"/>
          <p:cNvSpPr>
            <a:spLocks noGrp="1"/>
          </p:cNvSpPr>
          <p:nvPr>
            <p:ph sz="half" idx="1"/>
          </p:nvPr>
        </p:nvSpPr>
        <p:spPr>
          <a:xfrm>
            <a:off x="6192207" y="2528885"/>
            <a:ext cx="2340300" cy="1620207"/>
          </a:xfr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B0F0"/>
            </a:solidFill>
          </a:ln>
        </p:spPr>
        <p:txBody>
          <a:bodyPr lIns="144000" tIns="108000"/>
          <a:lstStyle/>
          <a:p>
            <a:r>
              <a:rPr lang="en-US" altLang="zh-TW" b="1" dirty="0">
                <a:latin typeface="+mn-lt"/>
              </a:rPr>
              <a:t>Element  </a:t>
            </a:r>
            <a:r>
              <a:rPr lang="en-US" altLang="zh-TW" b="1" dirty="0" smtClean="0">
                <a:latin typeface="+mn-lt"/>
              </a:rPr>
              <a:t>Value</a:t>
            </a:r>
          </a:p>
          <a:p>
            <a:r>
              <a:rPr lang="en-US" altLang="zh-TW" b="1" dirty="0">
                <a:latin typeface="+mn-lt"/>
              </a:rPr>
              <a:t> </a:t>
            </a:r>
            <a:r>
              <a:rPr lang="en-US" altLang="zh-TW" b="1" dirty="0" smtClean="0">
                <a:latin typeface="+mn-lt"/>
              </a:rPr>
              <a:t>     0     32</a:t>
            </a:r>
          </a:p>
          <a:p>
            <a:r>
              <a:rPr lang="en-US" altLang="zh-TW" b="1" dirty="0">
                <a:latin typeface="+mn-lt"/>
              </a:rPr>
              <a:t> </a:t>
            </a:r>
            <a:r>
              <a:rPr lang="en-US" altLang="zh-TW" b="1" dirty="0" smtClean="0">
                <a:latin typeface="+mn-lt"/>
              </a:rPr>
              <a:t>     1     27</a:t>
            </a:r>
          </a:p>
          <a:p>
            <a:endParaRPr lang="en-US" altLang="zh-TW" b="1" dirty="0">
              <a:latin typeface="+mn-lt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552253" y="4149092"/>
            <a:ext cx="1620207" cy="54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Output</a:t>
            </a:r>
            <a:endParaRPr lang="zh-TW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Line 43"/>
          <p:cNvSpPr>
            <a:spLocks noChangeShapeType="1"/>
          </p:cNvSpPr>
          <p:nvPr/>
        </p:nvSpPr>
        <p:spPr bwMode="auto">
          <a:xfrm flipV="1">
            <a:off x="2951793" y="1088700"/>
            <a:ext cx="2880368" cy="18002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aphicFrame>
        <p:nvGraphicFramePr>
          <p:cNvPr id="10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283537"/>
              </p:ext>
            </p:extLst>
          </p:nvPr>
        </p:nvGraphicFramePr>
        <p:xfrm>
          <a:off x="4572000" y="548632"/>
          <a:ext cx="3240000" cy="14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*p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400496"/>
              </p:ext>
            </p:extLst>
          </p:nvPr>
        </p:nvGraphicFramePr>
        <p:xfrm>
          <a:off x="1331586" y="1088701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0012FF84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659828"/>
              </p:ext>
            </p:extLst>
          </p:nvPr>
        </p:nvGraphicFramePr>
        <p:xfrm>
          <a:off x="1331586" y="1988816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0012FF6C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33290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431471" y="4149092"/>
            <a:ext cx="7020896" cy="2340299"/>
          </a:xfrm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n[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4 ]</a:t>
            </a:r>
            <a:r>
              <a:rPr lang="en-US" altLang="zh-TW" dirty="0">
                <a:latin typeface="Lucida Console"/>
              </a:rPr>
              <a:t> = { 32, 27, 64, </a:t>
            </a:r>
            <a:r>
              <a:rPr lang="en-US" altLang="zh-TW" dirty="0" smtClean="0">
                <a:latin typeface="Lucida Console"/>
              </a:rPr>
              <a:t>18 }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"Element"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7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"Value"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i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= 0, *p =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n; </a:t>
            </a:r>
            <a:r>
              <a:rPr lang="pt-BR" altLang="zh-TW" dirty="0">
                <a:solidFill>
                  <a:prstClr val="black"/>
                </a:solidFill>
                <a:latin typeface="Lucida Console"/>
              </a:rPr>
              <a:t>p &lt; 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n + 4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++,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p++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( 7 ) &lt;&lt;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7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 &lt;&lt; *p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15" name="內容版面配置區 1"/>
          <p:cNvSpPr>
            <a:spLocks noGrp="1"/>
          </p:cNvSpPr>
          <p:nvPr>
            <p:ph sz="half" idx="1"/>
          </p:nvPr>
        </p:nvSpPr>
        <p:spPr>
          <a:xfrm>
            <a:off x="6192207" y="2528885"/>
            <a:ext cx="2340300" cy="1620207"/>
          </a:xfr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B0F0"/>
            </a:solidFill>
          </a:ln>
        </p:spPr>
        <p:txBody>
          <a:bodyPr lIns="144000" tIns="108000"/>
          <a:lstStyle/>
          <a:p>
            <a:r>
              <a:rPr lang="en-US" altLang="zh-TW" b="1" dirty="0">
                <a:latin typeface="+mn-lt"/>
              </a:rPr>
              <a:t>Element  </a:t>
            </a:r>
            <a:r>
              <a:rPr lang="en-US" altLang="zh-TW" b="1" dirty="0" smtClean="0">
                <a:latin typeface="+mn-lt"/>
              </a:rPr>
              <a:t>Value</a:t>
            </a:r>
          </a:p>
          <a:p>
            <a:r>
              <a:rPr lang="en-US" altLang="zh-TW" b="1" dirty="0">
                <a:latin typeface="+mn-lt"/>
              </a:rPr>
              <a:t> </a:t>
            </a:r>
            <a:r>
              <a:rPr lang="en-US" altLang="zh-TW" b="1" dirty="0" smtClean="0">
                <a:latin typeface="+mn-lt"/>
              </a:rPr>
              <a:t>     0     32</a:t>
            </a:r>
          </a:p>
          <a:p>
            <a:r>
              <a:rPr lang="en-US" altLang="zh-TW" b="1" dirty="0">
                <a:latin typeface="+mn-lt"/>
              </a:rPr>
              <a:t> </a:t>
            </a:r>
            <a:r>
              <a:rPr lang="en-US" altLang="zh-TW" b="1" dirty="0" smtClean="0">
                <a:latin typeface="+mn-lt"/>
              </a:rPr>
              <a:t>     1     27</a:t>
            </a:r>
          </a:p>
          <a:p>
            <a:endParaRPr lang="en-US" altLang="zh-TW" b="1" dirty="0">
              <a:latin typeface="+mn-lt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552253" y="4149092"/>
            <a:ext cx="1620207" cy="54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Output</a:t>
            </a:r>
            <a:endParaRPr lang="zh-TW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Line 43"/>
          <p:cNvSpPr>
            <a:spLocks noChangeShapeType="1"/>
          </p:cNvSpPr>
          <p:nvPr/>
        </p:nvSpPr>
        <p:spPr bwMode="auto">
          <a:xfrm>
            <a:off x="2951793" y="1268721"/>
            <a:ext cx="2880368" cy="1800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aphicFrame>
        <p:nvGraphicFramePr>
          <p:cNvPr id="10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423731"/>
              </p:ext>
            </p:extLst>
          </p:nvPr>
        </p:nvGraphicFramePr>
        <p:xfrm>
          <a:off x="4572000" y="548632"/>
          <a:ext cx="3240000" cy="14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*p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405251"/>
              </p:ext>
            </p:extLst>
          </p:nvPr>
        </p:nvGraphicFramePr>
        <p:xfrm>
          <a:off x="1331586" y="1088701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0012FF84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991354"/>
              </p:ext>
            </p:extLst>
          </p:nvPr>
        </p:nvGraphicFramePr>
        <p:xfrm>
          <a:off x="1331586" y="1988816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0012FF6C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35912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431471" y="4149092"/>
            <a:ext cx="7020896" cy="2340299"/>
          </a:xfrm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n[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4 ]</a:t>
            </a:r>
            <a:r>
              <a:rPr lang="en-US" altLang="zh-TW" dirty="0">
                <a:latin typeface="Lucida Console"/>
              </a:rPr>
              <a:t> = { 32, 27, 64, </a:t>
            </a:r>
            <a:r>
              <a:rPr lang="en-US" altLang="zh-TW" dirty="0" smtClean="0">
                <a:latin typeface="Lucida Console"/>
              </a:rPr>
              <a:t>18 }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"Element"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7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"Value"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i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= 0, *p =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n; </a:t>
            </a:r>
            <a:r>
              <a:rPr lang="pt-BR" altLang="zh-TW" dirty="0">
                <a:solidFill>
                  <a:prstClr val="black"/>
                </a:solidFill>
                <a:latin typeface="Lucida Console"/>
              </a:rPr>
              <a:t>p &lt; 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n + 4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++,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p++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( 7 ) &lt;&lt;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7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 &lt;&lt; *p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15" name="內容版面配置區 1"/>
          <p:cNvSpPr>
            <a:spLocks noGrp="1"/>
          </p:cNvSpPr>
          <p:nvPr>
            <p:ph sz="half" idx="1"/>
          </p:nvPr>
        </p:nvSpPr>
        <p:spPr>
          <a:xfrm>
            <a:off x="6192207" y="2528885"/>
            <a:ext cx="2340300" cy="1620207"/>
          </a:xfr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B0F0"/>
            </a:solidFill>
          </a:ln>
        </p:spPr>
        <p:txBody>
          <a:bodyPr lIns="144000" tIns="108000"/>
          <a:lstStyle/>
          <a:p>
            <a:r>
              <a:rPr lang="en-US" altLang="zh-TW" b="1" dirty="0">
                <a:latin typeface="+mn-lt"/>
              </a:rPr>
              <a:t>Element  </a:t>
            </a:r>
            <a:r>
              <a:rPr lang="en-US" altLang="zh-TW" b="1" dirty="0" smtClean="0">
                <a:latin typeface="+mn-lt"/>
              </a:rPr>
              <a:t>Value</a:t>
            </a:r>
          </a:p>
          <a:p>
            <a:r>
              <a:rPr lang="en-US" altLang="zh-TW" b="1" dirty="0">
                <a:latin typeface="+mn-lt"/>
              </a:rPr>
              <a:t> </a:t>
            </a:r>
            <a:r>
              <a:rPr lang="en-US" altLang="zh-TW" b="1" dirty="0" smtClean="0">
                <a:latin typeface="+mn-lt"/>
              </a:rPr>
              <a:t>     0     32</a:t>
            </a:r>
          </a:p>
          <a:p>
            <a:r>
              <a:rPr lang="en-US" altLang="zh-TW" b="1" dirty="0">
                <a:latin typeface="+mn-lt"/>
              </a:rPr>
              <a:t> </a:t>
            </a:r>
            <a:r>
              <a:rPr lang="en-US" altLang="zh-TW" b="1" dirty="0" smtClean="0">
                <a:latin typeface="+mn-lt"/>
              </a:rPr>
              <a:t>     1     27</a:t>
            </a:r>
          </a:p>
          <a:p>
            <a:r>
              <a:rPr lang="en-US" altLang="zh-TW" b="1" dirty="0">
                <a:latin typeface="+mn-lt"/>
              </a:rPr>
              <a:t> </a:t>
            </a:r>
            <a:r>
              <a:rPr lang="en-US" altLang="zh-TW" b="1" dirty="0" smtClean="0">
                <a:latin typeface="+mn-lt"/>
              </a:rPr>
              <a:t>     2     64</a:t>
            </a:r>
          </a:p>
          <a:p>
            <a:endParaRPr lang="en-US" altLang="zh-TW" b="1" dirty="0">
              <a:latin typeface="+mn-lt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552253" y="4149092"/>
            <a:ext cx="1620207" cy="54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Output</a:t>
            </a:r>
            <a:endParaRPr lang="zh-TW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Line 43"/>
          <p:cNvSpPr>
            <a:spLocks noChangeShapeType="1"/>
          </p:cNvSpPr>
          <p:nvPr/>
        </p:nvSpPr>
        <p:spPr bwMode="auto">
          <a:xfrm>
            <a:off x="2951793" y="1268721"/>
            <a:ext cx="2880368" cy="1800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aphicFrame>
        <p:nvGraphicFramePr>
          <p:cNvPr id="10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055705"/>
              </p:ext>
            </p:extLst>
          </p:nvPr>
        </p:nvGraphicFramePr>
        <p:xfrm>
          <a:off x="4572000" y="548632"/>
          <a:ext cx="3240000" cy="14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*p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467414"/>
              </p:ext>
            </p:extLst>
          </p:nvPr>
        </p:nvGraphicFramePr>
        <p:xfrm>
          <a:off x="1331586" y="1088701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0012FF84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966365"/>
              </p:ext>
            </p:extLst>
          </p:nvPr>
        </p:nvGraphicFramePr>
        <p:xfrm>
          <a:off x="1331586" y="1988816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0012FF6C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19472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431471" y="4149092"/>
            <a:ext cx="7020896" cy="2340299"/>
          </a:xfrm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n[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4 ]</a:t>
            </a:r>
            <a:r>
              <a:rPr lang="en-US" altLang="zh-TW" dirty="0">
                <a:latin typeface="Lucida Console"/>
              </a:rPr>
              <a:t> = { 32, 27, 64, </a:t>
            </a:r>
            <a:r>
              <a:rPr lang="en-US" altLang="zh-TW" dirty="0" smtClean="0">
                <a:latin typeface="Lucida Console"/>
              </a:rPr>
              <a:t>18 }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"Element"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7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"Value"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i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= 0, *p =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n; </a:t>
            </a:r>
            <a:r>
              <a:rPr lang="pt-BR" altLang="zh-TW" dirty="0">
                <a:solidFill>
                  <a:prstClr val="black"/>
                </a:solidFill>
                <a:latin typeface="Lucida Console"/>
              </a:rPr>
              <a:t>p &lt; 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n + 4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++,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p++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( 7 ) &lt;&lt;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7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 &lt;&lt; *p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15" name="內容版面配置區 1"/>
          <p:cNvSpPr>
            <a:spLocks noGrp="1"/>
          </p:cNvSpPr>
          <p:nvPr>
            <p:ph sz="half" idx="1"/>
          </p:nvPr>
        </p:nvSpPr>
        <p:spPr>
          <a:xfrm>
            <a:off x="6192207" y="2528885"/>
            <a:ext cx="2340300" cy="1620207"/>
          </a:xfr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B0F0"/>
            </a:solidFill>
          </a:ln>
        </p:spPr>
        <p:txBody>
          <a:bodyPr lIns="144000" tIns="108000"/>
          <a:lstStyle/>
          <a:p>
            <a:r>
              <a:rPr lang="en-US" altLang="zh-TW" b="1" dirty="0">
                <a:latin typeface="+mn-lt"/>
              </a:rPr>
              <a:t>Element  </a:t>
            </a:r>
            <a:r>
              <a:rPr lang="en-US" altLang="zh-TW" b="1" dirty="0" smtClean="0">
                <a:latin typeface="+mn-lt"/>
              </a:rPr>
              <a:t>Value</a:t>
            </a:r>
          </a:p>
          <a:p>
            <a:r>
              <a:rPr lang="en-US" altLang="zh-TW" b="1" dirty="0">
                <a:latin typeface="+mn-lt"/>
              </a:rPr>
              <a:t> </a:t>
            </a:r>
            <a:r>
              <a:rPr lang="en-US" altLang="zh-TW" b="1" dirty="0" smtClean="0">
                <a:latin typeface="+mn-lt"/>
              </a:rPr>
              <a:t>     0     32</a:t>
            </a:r>
          </a:p>
          <a:p>
            <a:r>
              <a:rPr lang="en-US" altLang="zh-TW" b="1" dirty="0">
                <a:latin typeface="+mn-lt"/>
              </a:rPr>
              <a:t> </a:t>
            </a:r>
            <a:r>
              <a:rPr lang="en-US" altLang="zh-TW" b="1" dirty="0" smtClean="0">
                <a:latin typeface="+mn-lt"/>
              </a:rPr>
              <a:t>     1     27</a:t>
            </a:r>
          </a:p>
          <a:p>
            <a:r>
              <a:rPr lang="en-US" altLang="zh-TW" b="1" dirty="0">
                <a:latin typeface="+mn-lt"/>
              </a:rPr>
              <a:t> </a:t>
            </a:r>
            <a:r>
              <a:rPr lang="en-US" altLang="zh-TW" b="1" dirty="0" smtClean="0">
                <a:latin typeface="+mn-lt"/>
              </a:rPr>
              <a:t>     2     64</a:t>
            </a:r>
          </a:p>
          <a:p>
            <a:endParaRPr lang="en-US" altLang="zh-TW" b="1" dirty="0">
              <a:latin typeface="+mn-lt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552253" y="4149092"/>
            <a:ext cx="1620207" cy="54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Output</a:t>
            </a:r>
            <a:endParaRPr lang="zh-TW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Line 43"/>
          <p:cNvSpPr>
            <a:spLocks noChangeShapeType="1"/>
          </p:cNvSpPr>
          <p:nvPr/>
        </p:nvSpPr>
        <p:spPr bwMode="auto">
          <a:xfrm>
            <a:off x="2951793" y="1268721"/>
            <a:ext cx="2880368" cy="54007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aphicFrame>
        <p:nvGraphicFramePr>
          <p:cNvPr id="10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706787"/>
              </p:ext>
            </p:extLst>
          </p:nvPr>
        </p:nvGraphicFramePr>
        <p:xfrm>
          <a:off x="4572000" y="548632"/>
          <a:ext cx="3240000" cy="14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*p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597497"/>
              </p:ext>
            </p:extLst>
          </p:nvPr>
        </p:nvGraphicFramePr>
        <p:xfrm>
          <a:off x="1331586" y="1088701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0012FF84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026916"/>
              </p:ext>
            </p:extLst>
          </p:nvPr>
        </p:nvGraphicFramePr>
        <p:xfrm>
          <a:off x="1331586" y="1988816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0012FF6C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70313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431471" y="4149092"/>
            <a:ext cx="7020896" cy="2340299"/>
          </a:xfrm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n[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4 ]</a:t>
            </a:r>
            <a:r>
              <a:rPr lang="en-US" altLang="zh-TW" dirty="0">
                <a:latin typeface="Lucida Console"/>
              </a:rPr>
              <a:t> = { 32, 27, 64, </a:t>
            </a:r>
            <a:r>
              <a:rPr lang="en-US" altLang="zh-TW" dirty="0" smtClean="0">
                <a:latin typeface="Lucida Console"/>
              </a:rPr>
              <a:t>18 }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"Element"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7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"Value"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i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= 0, *p =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n; </a:t>
            </a:r>
            <a:r>
              <a:rPr lang="pt-BR" altLang="zh-TW" dirty="0">
                <a:solidFill>
                  <a:prstClr val="black"/>
                </a:solidFill>
                <a:latin typeface="Lucida Console"/>
              </a:rPr>
              <a:t>p &lt; 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n + 4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++,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p++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( 7 ) &lt;&lt;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7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 &lt;&lt; *p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15" name="內容版面配置區 1"/>
          <p:cNvSpPr>
            <a:spLocks noGrp="1"/>
          </p:cNvSpPr>
          <p:nvPr>
            <p:ph sz="half" idx="1"/>
          </p:nvPr>
        </p:nvSpPr>
        <p:spPr>
          <a:xfrm>
            <a:off x="6192207" y="2528885"/>
            <a:ext cx="2340300" cy="1620207"/>
          </a:xfr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B0F0"/>
            </a:solidFill>
          </a:ln>
        </p:spPr>
        <p:txBody>
          <a:bodyPr lIns="144000" tIns="108000"/>
          <a:lstStyle/>
          <a:p>
            <a:r>
              <a:rPr lang="en-US" altLang="zh-TW" b="1" dirty="0">
                <a:latin typeface="+mn-lt"/>
              </a:rPr>
              <a:t>Element  </a:t>
            </a:r>
            <a:r>
              <a:rPr lang="en-US" altLang="zh-TW" b="1" dirty="0" smtClean="0">
                <a:latin typeface="+mn-lt"/>
              </a:rPr>
              <a:t>Value</a:t>
            </a:r>
          </a:p>
          <a:p>
            <a:r>
              <a:rPr lang="en-US" altLang="zh-TW" b="1" dirty="0">
                <a:latin typeface="+mn-lt"/>
              </a:rPr>
              <a:t> </a:t>
            </a:r>
            <a:r>
              <a:rPr lang="en-US" altLang="zh-TW" b="1" dirty="0" smtClean="0">
                <a:latin typeface="+mn-lt"/>
              </a:rPr>
              <a:t>     0     32</a:t>
            </a:r>
          </a:p>
          <a:p>
            <a:r>
              <a:rPr lang="en-US" altLang="zh-TW" b="1" dirty="0">
                <a:latin typeface="+mn-lt"/>
              </a:rPr>
              <a:t> </a:t>
            </a:r>
            <a:r>
              <a:rPr lang="en-US" altLang="zh-TW" b="1" dirty="0" smtClean="0">
                <a:latin typeface="+mn-lt"/>
              </a:rPr>
              <a:t>     1     27</a:t>
            </a:r>
          </a:p>
          <a:p>
            <a:r>
              <a:rPr lang="en-US" altLang="zh-TW" b="1" dirty="0">
                <a:latin typeface="+mn-lt"/>
              </a:rPr>
              <a:t> </a:t>
            </a:r>
            <a:r>
              <a:rPr lang="en-US" altLang="zh-TW" b="1" dirty="0" smtClean="0">
                <a:latin typeface="+mn-lt"/>
              </a:rPr>
              <a:t>     2     64</a:t>
            </a:r>
          </a:p>
          <a:p>
            <a:r>
              <a:rPr lang="en-US" altLang="zh-TW" b="1" dirty="0">
                <a:latin typeface="+mn-lt"/>
              </a:rPr>
              <a:t> </a:t>
            </a:r>
            <a:r>
              <a:rPr lang="en-US" altLang="zh-TW" b="1" dirty="0" smtClean="0">
                <a:latin typeface="+mn-lt"/>
              </a:rPr>
              <a:t>     3     18</a:t>
            </a:r>
          </a:p>
          <a:p>
            <a:endParaRPr lang="en-US" altLang="zh-TW" b="1" dirty="0">
              <a:latin typeface="+mn-lt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552253" y="4149092"/>
            <a:ext cx="1620207" cy="54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Output</a:t>
            </a:r>
            <a:endParaRPr lang="zh-TW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Line 43"/>
          <p:cNvSpPr>
            <a:spLocks noChangeShapeType="1"/>
          </p:cNvSpPr>
          <p:nvPr/>
        </p:nvSpPr>
        <p:spPr bwMode="auto">
          <a:xfrm>
            <a:off x="2951793" y="1268721"/>
            <a:ext cx="2880368" cy="54007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aphicFrame>
        <p:nvGraphicFramePr>
          <p:cNvPr id="10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26143"/>
              </p:ext>
            </p:extLst>
          </p:nvPr>
        </p:nvGraphicFramePr>
        <p:xfrm>
          <a:off x="4572000" y="548632"/>
          <a:ext cx="3240000" cy="14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*p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823137"/>
              </p:ext>
            </p:extLst>
          </p:nvPr>
        </p:nvGraphicFramePr>
        <p:xfrm>
          <a:off x="1331586" y="1088701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0012FF84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990965"/>
              </p:ext>
            </p:extLst>
          </p:nvPr>
        </p:nvGraphicFramePr>
        <p:xfrm>
          <a:off x="1331586" y="1988816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0012FF6C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01718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431471" y="4149092"/>
            <a:ext cx="7020896" cy="2340299"/>
          </a:xfrm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n[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4 ]</a:t>
            </a:r>
            <a:r>
              <a:rPr lang="en-US" altLang="zh-TW" dirty="0">
                <a:latin typeface="Lucida Console"/>
              </a:rPr>
              <a:t> = { 32, 27, 64, </a:t>
            </a:r>
            <a:r>
              <a:rPr lang="en-US" altLang="zh-TW" dirty="0" smtClean="0">
                <a:latin typeface="Lucida Console"/>
              </a:rPr>
              <a:t>18 }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"Element"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7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"Value"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i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= 0, *p =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n; </a:t>
            </a:r>
            <a:r>
              <a:rPr lang="pt-BR" altLang="zh-TW" dirty="0">
                <a:solidFill>
                  <a:prstClr val="black"/>
                </a:solidFill>
                <a:latin typeface="Lucida Console"/>
              </a:rPr>
              <a:t>p &lt; 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n + 4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++,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p++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( 7 ) &lt;&lt;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7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 &lt;&lt; *p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15" name="內容版面配置區 1"/>
          <p:cNvSpPr>
            <a:spLocks noGrp="1"/>
          </p:cNvSpPr>
          <p:nvPr>
            <p:ph sz="half" idx="1"/>
          </p:nvPr>
        </p:nvSpPr>
        <p:spPr>
          <a:xfrm>
            <a:off x="6192207" y="2528885"/>
            <a:ext cx="2340300" cy="1620207"/>
          </a:xfr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B0F0"/>
            </a:solidFill>
          </a:ln>
        </p:spPr>
        <p:txBody>
          <a:bodyPr lIns="144000" tIns="108000"/>
          <a:lstStyle/>
          <a:p>
            <a:r>
              <a:rPr lang="en-US" altLang="zh-TW" b="1" dirty="0">
                <a:latin typeface="+mn-lt"/>
              </a:rPr>
              <a:t>Element  </a:t>
            </a:r>
            <a:r>
              <a:rPr lang="en-US" altLang="zh-TW" b="1" dirty="0" smtClean="0">
                <a:latin typeface="+mn-lt"/>
              </a:rPr>
              <a:t>Value</a:t>
            </a:r>
          </a:p>
          <a:p>
            <a:r>
              <a:rPr lang="en-US" altLang="zh-TW" b="1" dirty="0">
                <a:latin typeface="+mn-lt"/>
              </a:rPr>
              <a:t> </a:t>
            </a:r>
            <a:r>
              <a:rPr lang="en-US" altLang="zh-TW" b="1" dirty="0" smtClean="0">
                <a:latin typeface="+mn-lt"/>
              </a:rPr>
              <a:t>     0     32</a:t>
            </a:r>
          </a:p>
          <a:p>
            <a:r>
              <a:rPr lang="en-US" altLang="zh-TW" b="1" dirty="0">
                <a:latin typeface="+mn-lt"/>
              </a:rPr>
              <a:t> </a:t>
            </a:r>
            <a:r>
              <a:rPr lang="en-US" altLang="zh-TW" b="1" dirty="0" smtClean="0">
                <a:latin typeface="+mn-lt"/>
              </a:rPr>
              <a:t>     1     27</a:t>
            </a:r>
          </a:p>
          <a:p>
            <a:r>
              <a:rPr lang="en-US" altLang="zh-TW" b="1" dirty="0">
                <a:latin typeface="+mn-lt"/>
              </a:rPr>
              <a:t> </a:t>
            </a:r>
            <a:r>
              <a:rPr lang="en-US" altLang="zh-TW" b="1" dirty="0" smtClean="0">
                <a:latin typeface="+mn-lt"/>
              </a:rPr>
              <a:t>     2     64</a:t>
            </a:r>
          </a:p>
          <a:p>
            <a:r>
              <a:rPr lang="en-US" altLang="zh-TW" b="1" dirty="0">
                <a:latin typeface="+mn-lt"/>
              </a:rPr>
              <a:t> </a:t>
            </a:r>
            <a:r>
              <a:rPr lang="en-US" altLang="zh-TW" b="1" dirty="0" smtClean="0">
                <a:latin typeface="+mn-lt"/>
              </a:rPr>
              <a:t>     3     18</a:t>
            </a:r>
          </a:p>
          <a:p>
            <a:endParaRPr lang="en-US" altLang="zh-TW" b="1" dirty="0">
              <a:latin typeface="+mn-lt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552253" y="4149092"/>
            <a:ext cx="1620207" cy="54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Output</a:t>
            </a:r>
            <a:endParaRPr lang="zh-TW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Line 43"/>
          <p:cNvSpPr>
            <a:spLocks noChangeShapeType="1"/>
          </p:cNvSpPr>
          <p:nvPr/>
        </p:nvSpPr>
        <p:spPr bwMode="auto">
          <a:xfrm>
            <a:off x="2951793" y="1268721"/>
            <a:ext cx="2880368" cy="90011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aphicFrame>
        <p:nvGraphicFramePr>
          <p:cNvPr id="10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183348"/>
              </p:ext>
            </p:extLst>
          </p:nvPr>
        </p:nvGraphicFramePr>
        <p:xfrm>
          <a:off x="4572000" y="548632"/>
          <a:ext cx="3240000" cy="14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343927"/>
              </p:ext>
            </p:extLst>
          </p:nvPr>
        </p:nvGraphicFramePr>
        <p:xfrm>
          <a:off x="1331586" y="1088701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0012FF80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0012FF84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25339"/>
              </p:ext>
            </p:extLst>
          </p:nvPr>
        </p:nvGraphicFramePr>
        <p:xfrm>
          <a:off x="1331586" y="1988816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0012FF6C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2547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611495" y="368608"/>
            <a:ext cx="7921012" cy="3060391"/>
          </a:xfrm>
          <a:ln w="1905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lvl="0"/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n[ 10 ];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*p = &amp;n[ 0 ];</a:t>
            </a:r>
          </a:p>
          <a:p>
            <a:pPr lvl="0"/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i = 0; i &lt; 10; i++ )                  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p[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 = 0;</a:t>
            </a:r>
          </a:p>
          <a:p>
            <a:pPr lvl="0"/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cout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"Element"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( 13 )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"Value"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endl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j = 0; j &lt; 10; j++ )                            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( 7 ) &lt;&lt; j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( 13 ) &lt;&lt; p[ j ]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/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611493" y="3609022"/>
            <a:ext cx="7921013" cy="2880369"/>
          </a:xfrm>
          <a:ln w="19050"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n[ 10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];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pt-BR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pt-BR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pt-BR" altLang="zh-TW" dirty="0">
                <a:solidFill>
                  <a:prstClr val="black"/>
                </a:solidFill>
                <a:latin typeface="Lucida Console"/>
              </a:rPr>
              <a:t> *p = 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n; </a:t>
            </a:r>
            <a:r>
              <a:rPr lang="pt-BR" altLang="zh-TW" dirty="0">
                <a:solidFill>
                  <a:prstClr val="black"/>
                </a:solidFill>
                <a:latin typeface="Lucida Console"/>
              </a:rPr>
              <a:t>p &lt; 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n + 10; </a:t>
            </a:r>
            <a:r>
              <a:rPr lang="pt-BR" altLang="zh-TW" dirty="0">
                <a:solidFill>
                  <a:prstClr val="black"/>
                </a:solidFill>
                <a:latin typeface="Lucida Console"/>
              </a:rPr>
              <a:t>p++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*p = 0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cout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"Element"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( 13 )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"Value"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endl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j = 0, *p = &amp;n[ 0 ]; j &lt; 10; j++, p++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( 7 ) &lt;&lt; j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( 13 ) &lt;&lt; *p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172094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6192207" y="2528885"/>
            <a:ext cx="2340300" cy="1620207"/>
          </a:xfr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B0F0"/>
            </a:solidFill>
          </a:ln>
        </p:spPr>
        <p:txBody>
          <a:bodyPr lIns="144000" tIns="108000"/>
          <a:lstStyle/>
          <a:p>
            <a:endParaRPr lang="zh-TW" altLang="en-US" b="1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431471" y="3429000"/>
            <a:ext cx="7020896" cy="3060391"/>
          </a:xfrm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n[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4 ];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pt-BR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pt-BR" altLang="zh-TW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 *p = </a:t>
            </a:r>
            <a:r>
              <a:rPr lang="pt-BR" altLang="zh-TW" dirty="0">
                <a:solidFill>
                  <a:prstClr val="black"/>
                </a:solidFill>
                <a:latin typeface="Lucida Console"/>
              </a:rPr>
              <a:t>n; p &lt; n + 4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; p++ )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*p = 0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"Element"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7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"Value"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j = 0, *p = &amp;n[ 0 ]; j &lt;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4;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j++, p++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( 7 ) &lt;&lt; j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7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 &lt;&lt; *p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552253" y="4149092"/>
            <a:ext cx="1620207" cy="54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Output</a:t>
            </a:r>
            <a:endParaRPr lang="zh-TW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700449"/>
              </p:ext>
            </p:extLst>
          </p:nvPr>
        </p:nvGraphicFramePr>
        <p:xfrm>
          <a:off x="4572000" y="548632"/>
          <a:ext cx="3240000" cy="14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925136"/>
              </p:ext>
            </p:extLst>
          </p:nvPr>
        </p:nvGraphicFramePr>
        <p:xfrm>
          <a:off x="1331586" y="1088701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0012FF84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637041"/>
              </p:ext>
            </p:extLst>
          </p:nvPr>
        </p:nvGraphicFramePr>
        <p:xfrm>
          <a:off x="1331586" y="1988816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j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0012FF6C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4489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6192207" y="2528885"/>
            <a:ext cx="2340300" cy="1620207"/>
          </a:xfr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B0F0"/>
            </a:solidFill>
          </a:ln>
        </p:spPr>
        <p:txBody>
          <a:bodyPr lIns="144000" tIns="108000"/>
          <a:lstStyle/>
          <a:p>
            <a:endParaRPr lang="zh-TW" altLang="en-US" b="1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431471" y="3429000"/>
            <a:ext cx="7020896" cy="3060391"/>
          </a:xfrm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n[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4 ];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pt-BR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pt-BR" altLang="zh-TW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 *p = </a:t>
            </a:r>
            <a:r>
              <a:rPr lang="pt-BR" altLang="zh-TW" dirty="0">
                <a:solidFill>
                  <a:prstClr val="black"/>
                </a:solidFill>
                <a:latin typeface="Lucida Console"/>
              </a:rPr>
              <a:t>n; p &lt; n + 4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; p++ )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*p = 0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"Element"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7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"Value"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j = 0, *p = &amp;n[ 0 ]; j &lt;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4;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j++, p++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( 7 ) &lt;&lt; j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7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 &lt;&lt; *p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7" name="Line 43"/>
          <p:cNvSpPr>
            <a:spLocks noChangeShapeType="1"/>
          </p:cNvSpPr>
          <p:nvPr/>
        </p:nvSpPr>
        <p:spPr bwMode="auto">
          <a:xfrm flipV="1">
            <a:off x="2951793" y="728652"/>
            <a:ext cx="2880367" cy="54007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552253" y="4149092"/>
            <a:ext cx="1620207" cy="54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Output</a:t>
            </a:r>
            <a:endParaRPr lang="zh-TW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743242"/>
              </p:ext>
            </p:extLst>
          </p:nvPr>
        </p:nvGraphicFramePr>
        <p:xfrm>
          <a:off x="4572000" y="548632"/>
          <a:ext cx="3240000" cy="14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*p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083632"/>
              </p:ext>
            </p:extLst>
          </p:nvPr>
        </p:nvGraphicFramePr>
        <p:xfrm>
          <a:off x="1331586" y="1088701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0012FF84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637041"/>
              </p:ext>
            </p:extLst>
          </p:nvPr>
        </p:nvGraphicFramePr>
        <p:xfrm>
          <a:off x="1331586" y="1988816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j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0012FF6C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3995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6192207" y="2528885"/>
            <a:ext cx="2340300" cy="1620207"/>
          </a:xfr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B0F0"/>
            </a:solidFill>
          </a:ln>
        </p:spPr>
        <p:txBody>
          <a:bodyPr lIns="144000" tIns="108000"/>
          <a:lstStyle/>
          <a:p>
            <a:endParaRPr lang="zh-TW" altLang="en-US" b="1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431471" y="3429000"/>
            <a:ext cx="7020896" cy="3060391"/>
          </a:xfrm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n[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4 ];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pt-BR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pt-BR" altLang="zh-TW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 *p = </a:t>
            </a:r>
            <a:r>
              <a:rPr lang="pt-BR" altLang="zh-TW" dirty="0">
                <a:solidFill>
                  <a:prstClr val="black"/>
                </a:solidFill>
                <a:latin typeface="Lucida Console"/>
              </a:rPr>
              <a:t>n; p &lt; n + 4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; p++ )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*p = 0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"Element"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7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"Value"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j = 0, *p = &amp;n[ 0 ]; j &lt;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4;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j++, p++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( 7 ) &lt;&lt; j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7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 &lt;&lt; *p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7" name="Line 43"/>
          <p:cNvSpPr>
            <a:spLocks noChangeShapeType="1"/>
          </p:cNvSpPr>
          <p:nvPr/>
        </p:nvSpPr>
        <p:spPr bwMode="auto">
          <a:xfrm flipV="1">
            <a:off x="2951793" y="728652"/>
            <a:ext cx="2880367" cy="54007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552253" y="4149092"/>
            <a:ext cx="1620207" cy="54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Output</a:t>
            </a:r>
            <a:endParaRPr lang="zh-TW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047676"/>
              </p:ext>
            </p:extLst>
          </p:nvPr>
        </p:nvGraphicFramePr>
        <p:xfrm>
          <a:off x="4572000" y="548632"/>
          <a:ext cx="3240000" cy="14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*p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083632"/>
              </p:ext>
            </p:extLst>
          </p:nvPr>
        </p:nvGraphicFramePr>
        <p:xfrm>
          <a:off x="1331586" y="1088701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0012FF84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637041"/>
              </p:ext>
            </p:extLst>
          </p:nvPr>
        </p:nvGraphicFramePr>
        <p:xfrm>
          <a:off x="1331586" y="1988816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j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0012FF6C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8382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6192207" y="2528885"/>
            <a:ext cx="2340300" cy="1620207"/>
          </a:xfr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B0F0"/>
            </a:solidFill>
          </a:ln>
        </p:spPr>
        <p:txBody>
          <a:bodyPr lIns="144000" tIns="108000"/>
          <a:lstStyle/>
          <a:p>
            <a:endParaRPr lang="zh-TW" altLang="en-US" b="1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431471" y="3429000"/>
            <a:ext cx="7020896" cy="3060391"/>
          </a:xfrm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n[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4 ];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pt-BR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pt-BR" altLang="zh-TW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 *p = </a:t>
            </a:r>
            <a:r>
              <a:rPr lang="pt-BR" altLang="zh-TW" dirty="0">
                <a:solidFill>
                  <a:prstClr val="black"/>
                </a:solidFill>
                <a:latin typeface="Lucida Console"/>
              </a:rPr>
              <a:t>n; p &lt; n + 4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; p++ )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*p = 0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"Element"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7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"Value"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j = 0, *p = &amp;n[ 0 ]; j &lt;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4;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j++, p++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( 7 ) &lt;&lt; j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7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 &lt;&lt; *p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7" name="Line 43"/>
          <p:cNvSpPr>
            <a:spLocks noChangeShapeType="1"/>
          </p:cNvSpPr>
          <p:nvPr/>
        </p:nvSpPr>
        <p:spPr bwMode="auto">
          <a:xfrm flipV="1">
            <a:off x="2951793" y="1088700"/>
            <a:ext cx="2880368" cy="18002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552253" y="4149092"/>
            <a:ext cx="1620207" cy="54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Output</a:t>
            </a:r>
            <a:endParaRPr lang="zh-TW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995976"/>
              </p:ext>
            </p:extLst>
          </p:nvPr>
        </p:nvGraphicFramePr>
        <p:xfrm>
          <a:off x="4572000" y="548632"/>
          <a:ext cx="3240000" cy="14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*p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933699"/>
              </p:ext>
            </p:extLst>
          </p:nvPr>
        </p:nvGraphicFramePr>
        <p:xfrm>
          <a:off x="1331586" y="1088701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0012FF84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637041"/>
              </p:ext>
            </p:extLst>
          </p:nvPr>
        </p:nvGraphicFramePr>
        <p:xfrm>
          <a:off x="1331586" y="1988816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j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0012FF6C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0980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6192207" y="2528885"/>
            <a:ext cx="2340300" cy="1620207"/>
          </a:xfr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B0F0"/>
            </a:solidFill>
          </a:ln>
        </p:spPr>
        <p:txBody>
          <a:bodyPr lIns="144000" tIns="108000"/>
          <a:lstStyle/>
          <a:p>
            <a:endParaRPr lang="zh-TW" altLang="en-US" b="1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431471" y="3429000"/>
            <a:ext cx="7020896" cy="3060391"/>
          </a:xfrm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n[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4 ];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pt-BR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pt-BR" altLang="zh-TW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 *p = </a:t>
            </a:r>
            <a:r>
              <a:rPr lang="pt-BR" altLang="zh-TW" dirty="0">
                <a:solidFill>
                  <a:prstClr val="black"/>
                </a:solidFill>
                <a:latin typeface="Lucida Console"/>
              </a:rPr>
              <a:t>n; p &lt; n + 4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; p++ )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*p = 0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"Element"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7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"Value"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j = 0, *p = &amp;n[ 0 ]; j &lt;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4;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j++, p++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( 7 ) &lt;&lt; j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7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 &lt;&lt; *p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7" name="Line 43"/>
          <p:cNvSpPr>
            <a:spLocks noChangeShapeType="1"/>
          </p:cNvSpPr>
          <p:nvPr/>
        </p:nvSpPr>
        <p:spPr bwMode="auto">
          <a:xfrm flipV="1">
            <a:off x="2951793" y="1088700"/>
            <a:ext cx="2880368" cy="18002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552253" y="4149092"/>
            <a:ext cx="1620207" cy="54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Output</a:t>
            </a:r>
            <a:endParaRPr lang="zh-TW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965071"/>
              </p:ext>
            </p:extLst>
          </p:nvPr>
        </p:nvGraphicFramePr>
        <p:xfrm>
          <a:off x="4572000" y="548632"/>
          <a:ext cx="3240000" cy="14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*p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933699"/>
              </p:ext>
            </p:extLst>
          </p:nvPr>
        </p:nvGraphicFramePr>
        <p:xfrm>
          <a:off x="1331586" y="1088701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0012FF84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637041"/>
              </p:ext>
            </p:extLst>
          </p:nvPr>
        </p:nvGraphicFramePr>
        <p:xfrm>
          <a:off x="1331586" y="1988816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j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0012FF6C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1574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Calibri"/>
        <a:ea typeface="新細明體"/>
        <a:cs typeface=""/>
      </a:majorFont>
      <a:minorFont>
        <a:latin typeface="Courier New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3900</TotalTime>
  <Words>4731</Words>
  <Application>Microsoft Office PowerPoint</Application>
  <PresentationFormat>如螢幕大小 (4:3)</PresentationFormat>
  <Paragraphs>1094</Paragraphs>
  <Slides>38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38</vt:i4>
      </vt:variant>
    </vt:vector>
  </HeadingPairs>
  <TitlesOfParts>
    <vt:vector size="46" baseType="lpstr">
      <vt:lpstr>新細明體</vt:lpstr>
      <vt:lpstr>標楷體</vt:lpstr>
      <vt:lpstr>Arial</vt:lpstr>
      <vt:lpstr>Calibri</vt:lpstr>
      <vt:lpstr>Courier New</vt:lpstr>
      <vt:lpstr>Lucida Console</vt:lpstr>
      <vt:lpstr>Times New Roman</vt:lpstr>
      <vt:lpstr>Office 佈景主題</vt:lpstr>
      <vt:lpstr>Use Pointers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jclin</dc:creator>
  <cp:lastModifiedBy>james</cp:lastModifiedBy>
  <cp:revision>263</cp:revision>
  <dcterms:created xsi:type="dcterms:W3CDTF">2013-03-13T12:22:18Z</dcterms:created>
  <dcterms:modified xsi:type="dcterms:W3CDTF">2022-10-17T12:37:33Z</dcterms:modified>
</cp:coreProperties>
</file>