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9" r:id="rId2"/>
    <p:sldId id="476" r:id="rId3"/>
    <p:sldId id="475" r:id="rId4"/>
    <p:sldId id="477" r:id="rId5"/>
    <p:sldId id="478" r:id="rId6"/>
    <p:sldId id="481" r:id="rId7"/>
    <p:sldId id="530" r:id="rId8"/>
    <p:sldId id="531" r:id="rId9"/>
    <p:sldId id="533" r:id="rId10"/>
    <p:sldId id="534" r:id="rId11"/>
    <p:sldId id="538" r:id="rId12"/>
    <p:sldId id="539" r:id="rId13"/>
    <p:sldId id="540" r:id="rId14"/>
    <p:sldId id="536" r:id="rId15"/>
    <p:sldId id="537" r:id="rId16"/>
    <p:sldId id="573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74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75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90" r:id="rId49"/>
    <p:sldId id="577" r:id="rId50"/>
    <p:sldId id="578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  <p:sldId id="589" r:id="rId62"/>
    <p:sldId id="290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xin Cheng" initials="YX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3782" autoAdjust="0"/>
  </p:normalViewPr>
  <p:slideViewPr>
    <p:cSldViewPr snapToGrid="0">
      <p:cViewPr varScale="1">
        <p:scale>
          <a:sx n="70" d="100"/>
          <a:sy n="70" d="100"/>
        </p:scale>
        <p:origin x="444" y="54"/>
      </p:cViewPr>
      <p:guideLst>
        <p:guide orient="horz" pos="2116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866C-4D32-43E3-A693-2215BD139E23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E056-5122-4546-9386-1F4B113B8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4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6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95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7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2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17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4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8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DE056-5122-4546-9386-1F4B113B8F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2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3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6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3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76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0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97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59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85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35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DE056-5122-4546-9386-1F4B113B8F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071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10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43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28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84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87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40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18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55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40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ADE056-5122-4546-9386-1F4B113B8F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183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0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1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457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502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895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4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542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8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7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062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882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ADE056-5122-4546-9386-1F4B113B8F70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8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7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51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776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60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91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997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141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972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74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047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235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356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625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65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2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6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1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DE056-5122-4546-9386-1F4B113B8F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9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750" y="6356353"/>
            <a:ext cx="59182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佰仟“总部办公室迁址项目</a:t>
            </a:r>
            <a:r>
              <a:rPr lang="en-US" altLang="zh-CN" dirty="0" smtClean="0"/>
              <a:t>_20140602-20140613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fld id="{EAFBB5D9-B187-4E89-BBCC-B4948DF3F9B7}" type="slidenum">
              <a:rPr lang="zh-CN" altLang="en-US" dirty="0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zh-CN" altLang="en-US" smtClean="0"/>
              <a:t>项目进度</a:t>
            </a:r>
            <a:r>
              <a:rPr lang="en-US" altLang="zh-CN" smtClean="0"/>
              <a:t>_”</a:t>
            </a:r>
            <a:r>
              <a:rPr lang="zh-CN" altLang="en-US" smtClean="0"/>
              <a:t>佰仟“总部办公室迁址项目</a:t>
            </a:r>
            <a:r>
              <a:rPr lang="en-US" altLang="zh-CN" smtClean="0"/>
              <a:t>_20140602-20140613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AFBB5D9-B187-4E89-BBCC-B4948DF3F9B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项目进度</a:t>
            </a:r>
            <a:r>
              <a:rPr lang="en-US" altLang="zh-CN" smtClean="0"/>
              <a:t>_”</a:t>
            </a:r>
            <a:r>
              <a:rPr lang="zh-CN" altLang="en-US" smtClean="0"/>
              <a:t>佰仟“总部办公室迁址项目</a:t>
            </a:r>
            <a:r>
              <a:rPr lang="en-US" altLang="zh-CN" smtClean="0"/>
              <a:t>_20140602-20140613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B5D9-B187-4E89-BBCC-B4948DF3F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项目进度</a:t>
            </a:r>
            <a:r>
              <a:rPr lang="en-US" altLang="zh-CN" smtClean="0"/>
              <a:t>_”</a:t>
            </a:r>
            <a:r>
              <a:rPr lang="zh-CN" altLang="en-US" smtClean="0"/>
              <a:t>佰仟“总部办公室迁址项目</a:t>
            </a:r>
            <a:r>
              <a:rPr lang="en-US" altLang="zh-CN" smtClean="0"/>
              <a:t>_20140602-20140613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B5D9-B187-4E89-BBCC-B4948DF3F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062037"/>
            <a:ext cx="8045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540001"/>
            <a:ext cx="8045450" cy="363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B5D9-B187-4E89-BBCC-B4948DF3F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jiangwei0910410003/article/details/19806999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vipzjyno1/article/details/21039349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-apktool/downloads/li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usyiyi.cn/translate/scrapy_12/index.html" TargetMode="External"/><Relationship Id="rId7" Type="http://schemas.openxmlformats.org/officeDocument/2006/relationships/hyperlink" Target="http://phantomjs.org/api/webpage/property/setting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hantomjs.org/api/command-line.html" TargetMode="External"/><Relationship Id="rId5" Type="http://schemas.openxmlformats.org/officeDocument/2006/relationships/hyperlink" Target="http://m.blog.csdn.net/article/details?id=43485911" TargetMode="External"/><Relationship Id="rId4" Type="http://schemas.openxmlformats.org/officeDocument/2006/relationships/hyperlink" Target="https://doc.scrapy.org/en/1.3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B-Mannheim/tesseract/wik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python-cli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ols.android-studio.org/index.php/sdk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cnblogs.com/ajianbeyourself/p/4377933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appium/appium.app/download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fnng/p/4540731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jiangwei0910410003/article/details/54409957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qq_33438733/article/details/79254908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relentless-coding.org/projects/jsdetox" TargetMode="External"/><Relationship Id="rId3" Type="http://schemas.openxmlformats.org/officeDocument/2006/relationships/hyperlink" Target="http://yui.github.io/yuicompressor/" TargetMode="External"/><Relationship Id="rId7" Type="http://schemas.openxmlformats.org/officeDocument/2006/relationships/hyperlink" Target="http://damilarefagbemi.com/experiments-in-js-obfuscation-deobfuscation-for-hacking-html5-apps-and-malware-analysis/jsbeautifier.org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scrambler.com/en/" TargetMode="External"/><Relationship Id="rId5" Type="http://schemas.openxmlformats.org/officeDocument/2006/relationships/hyperlink" Target="https://github.com/mishoo/UglifyJS" TargetMode="External"/><Relationship Id="rId4" Type="http://schemas.openxmlformats.org/officeDocument/2006/relationships/hyperlink" Target="https://developers.google.com/closure/compil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fuck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diankong.cn/android%E9%80%86%E5%90%91%E4%B9%8B%E6%97%85-%E5%8A%A8%E6%80%81%E6%96%B9%E5%BC%8F%E7%A0%B4%E8%A7%A3apk%E8%BF%9B%E9%98%B6%E7%AF%87ida%E8%B0%83%E8%AF%95so%E6%BA%90%E7%A0%81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diankong.cn/android%E9%80%86%E5%90%91%E4%B9%8B%E6%97%85-%E5%8A%A8%E6%80%81%E6%96%B9%E5%BC%8F%E7%A0%B4%E8%A7%A3apk%E8%BF%9B%E9%98%B6%E7%AF%87ida%E8%B0%83%E8%AF%95so%E6%BA%90%E7%A0%81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diankong.cn/android%E9%80%86%E5%90%91%E4%B9%8B%E6%97%85-%E5%8A%A8%E6%80%81%E6%96%B9%E5%BC%8F%E7%A0%B4%E8%A7%A3apk%E8%BF%9B%E9%98%B6%E7%AF%87ida%E8%B0%83%E8%AF%95so%E6%BA%90%E7%A0%81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mq0036/p/6544055.html" TargetMode="External"/><Relationship Id="rId3" Type="http://schemas.openxmlformats.org/officeDocument/2006/relationships/hyperlink" Target="http://www.runoob.com/w3cnote/js-debugging-skills.html" TargetMode="External"/><Relationship Id="rId7" Type="http://schemas.openxmlformats.org/officeDocument/2006/relationships/hyperlink" Target="http://www.wjdiankong.cn/category/%E5%AE%89%E5%85%A8%E5%92%8C%E9%80%86%E5%90%91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52pojie.cn/forum.php?mod=viewthread&amp;tid=408645&amp;extra=page%3D1%26filter%3Dtypeid%26typeid%3D236" TargetMode="External"/><Relationship Id="rId5" Type="http://schemas.openxmlformats.org/officeDocument/2006/relationships/hyperlink" Target="https://www.down.52pojie.cn/" TargetMode="External"/><Relationship Id="rId4" Type="http://schemas.openxmlformats.org/officeDocument/2006/relationships/hyperlink" Target="http://tool.chacuo.net/cryptaes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auto">
          <a:xfrm>
            <a:off x="738612" y="2648586"/>
            <a:ext cx="7914357" cy="2291939"/>
            <a:chOff x="2606" y="-9"/>
            <a:chExt cx="7985" cy="197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98" y="-9"/>
              <a:ext cx="3304" cy="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佰仟</a:t>
              </a:r>
              <a:r>
                <a:rPr kumimoji="0"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06" y="1214"/>
              <a:ext cx="7985" cy="7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4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爬虫开发指导</a:t>
              </a: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95300" y="5747327"/>
            <a:ext cx="3274770" cy="678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2017/4/</a:t>
            </a:r>
            <a:r>
              <a:rPr kumimoji="0"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0"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四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：工具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307" y="1086357"/>
            <a:ext cx="7914357" cy="7376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Firefox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User-Agent Switcher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插件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方便切换成移动端浏览器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80" y="2118360"/>
            <a:ext cx="4815840" cy="1120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359150"/>
            <a:ext cx="3750945" cy="332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</a:rPr>
              <a:t>五</a:t>
            </a:r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6600"/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</a:rPr>
              <a:t>分析</a:t>
            </a:r>
            <a:endParaRPr lang="zh-CN" altLang="en-US" b="1" dirty="0" smtClean="0">
              <a:solidFill>
                <a:srgbClr val="FF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307" y="1086357"/>
            <a:ext cx="7914357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抓包分析。使用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Fiddler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抓包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工具分析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的请求数据。教程：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http://blog.csdn.net/jiangwei0910410003/article/details/19806999/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  <p:pic>
        <p:nvPicPr>
          <p:cNvPr id="1026" name="Picture 2" descr="http://img.blog.csdn.net/20140224092059953?watermark/2/text/aHR0cDovL2Jsb2cuY3Nkbi5uZXQvamlhbmd3ZWkwOTEwNDEwMDAz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2" y="3200352"/>
            <a:ext cx="70866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</a:rPr>
              <a:t>五：</a:t>
            </a:r>
            <a:r>
              <a:rPr lang="en-US" altLang="zh-CN" b="1" dirty="0" smtClean="0">
                <a:solidFill>
                  <a:srgbClr val="FF6600"/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</a:rPr>
              <a:t>分析</a:t>
            </a:r>
            <a:endParaRPr lang="zh-CN" altLang="en-US" b="1" dirty="0" smtClean="0">
              <a:solidFill>
                <a:srgbClr val="FF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307" y="1086357"/>
            <a:ext cx="7914357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2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、为防止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被抓取，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端也会有防爬措施，比如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aes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sha1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md5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加密签名或者传输的数据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。要分析出加密或者签名的方式，得对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进行反编译进行逆向分析（建议选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）。反编译教程：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http://blog.csdn.net/vipzjyno1/article/details/21039349/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  <p:pic>
        <p:nvPicPr>
          <p:cNvPr id="2050" name="Picture 2" descr="http://img.blog.csdn.net/20140311215117218?watermark/2/text/aHR0cDovL2Jsb2cuY3Nkbi5uZXQvdmlwemp5bm8x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57" y="4190969"/>
            <a:ext cx="5697949" cy="25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6600"/>
                </a:solidFill>
                <a:latin typeface="微软雅黑" panose="020B0503020204020204" pitchFamily="34" charset="-122"/>
              </a:rPr>
              <a:t>五：</a:t>
            </a:r>
            <a:r>
              <a:rPr lang="en-US" altLang="zh-CN" b="1" dirty="0" smtClean="0">
                <a:solidFill>
                  <a:srgbClr val="FF6600"/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FF6600"/>
                </a:solidFill>
                <a:latin typeface="微软雅黑" panose="020B0503020204020204" pitchFamily="34" charset="-122"/>
              </a:rPr>
              <a:t>分析</a:t>
            </a:r>
          </a:p>
          <a:p>
            <a:pPr marL="0" indent="0">
              <a:buNone/>
            </a:pPr>
            <a:endParaRPr lang="zh-CN" altLang="en-US" b="1" dirty="0" smtClean="0">
              <a:solidFill>
                <a:srgbClr val="FF66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307" y="1086357"/>
            <a:ext cx="7914357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注意事项：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1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、反编译之后的代码也是经混淆过的，所以不能看到百分之百的源代码，更多要结合自身多加分析和尝试。</a:t>
            </a:r>
            <a:endParaRPr lang="en-US" altLang="zh-CN" sz="2800" b="1" dirty="0" smtClean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2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、反编译的时候，原生的安卓代码和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H5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的代码使用到的工具和结果也有差别，原生代码使用</a:t>
            </a:r>
            <a:r>
              <a:rPr lang="en-US" altLang="zh-CN" sz="2800" b="1" dirty="0" smtClean="0"/>
              <a:t>dex2jar.bat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H5</a:t>
            </a:r>
            <a:r>
              <a:rPr lang="zh-CN" altLang="en-US" sz="2800" b="1" dirty="0" smtClean="0"/>
              <a:t>使用</a:t>
            </a:r>
            <a:r>
              <a:rPr lang="en-US" altLang="zh-CN" sz="2800" b="1" dirty="0" err="1"/>
              <a:t>apktool</a:t>
            </a:r>
            <a:r>
              <a:rPr lang="en-US" altLang="zh-CN" sz="2800" b="1" dirty="0"/>
              <a:t> </a:t>
            </a:r>
            <a:r>
              <a:rPr lang="zh-CN" altLang="en-US" sz="2800" b="1" dirty="0" smtClean="0"/>
              <a:t>，详见上一页中的教程。注</a:t>
            </a:r>
            <a:r>
              <a:rPr lang="en-US" altLang="zh-CN" sz="2800" b="1" dirty="0" err="1" smtClean="0"/>
              <a:t>apktool</a:t>
            </a:r>
            <a:r>
              <a:rPr lang="zh-CN" altLang="en-US" sz="2800" b="1" dirty="0" smtClean="0"/>
              <a:t>反编译的时候可能会因为版本出现问题，建议使用最新的</a:t>
            </a:r>
            <a:r>
              <a:rPr lang="en-US" altLang="zh-CN" sz="2800" b="1" dirty="0"/>
              <a:t>apktool.jar</a:t>
            </a:r>
            <a:r>
              <a:rPr lang="zh-CN" altLang="en-US" sz="2800" b="1" dirty="0"/>
              <a:t>，下载地址：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  <a:hlinkClick r:id="rId3" action="ppaction://hlinkfile"/>
              </a:rPr>
              <a:t>https://code.google.com/p/android-apktool/downloads/list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六：附录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307" y="1086357"/>
            <a:ext cx="7914357" cy="659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Scrapy </a:t>
            </a:r>
            <a:r>
              <a:rPr lang="zh-CN" altLang="en-US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中文文档：</a:t>
            </a:r>
            <a:endParaRPr lang="en-US" altLang="zh-CN" sz="25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5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	</a:t>
            </a:r>
            <a:r>
              <a:rPr lang="zh-CN" altLang="en-US" sz="25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http://python.usyiyi.cn/translate/scrapy_12/index.html</a:t>
            </a:r>
            <a:endParaRPr lang="zh-CN" altLang="en-US" sz="25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原文：</a:t>
            </a:r>
            <a:r>
              <a:rPr lang="en-US" altLang="zh-CN" sz="25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4" action="ppaction://hlinkfile"/>
              </a:rPr>
              <a:t>https://doc.scrapy.org/en/1.4/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5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</a:t>
            </a:r>
            <a:r>
              <a:rPr lang="en-US" altLang="zh-CN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Fiddler </a:t>
            </a:r>
            <a:r>
              <a:rPr lang="zh-CN" altLang="en-US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抓取APP报文：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5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/>
              </a:rPr>
              <a:t>http://m.blog.csdn.net/article/details?id=43485911</a:t>
            </a:r>
            <a:endParaRPr lang="en-US" altLang="zh-CN" sz="25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5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Phantomjs </a:t>
            </a:r>
            <a:r>
              <a:rPr lang="zh-CN" altLang="en-US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配置：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5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6"/>
              </a:rPr>
              <a:t>http://phantomjs.org/api/command-line.html</a:t>
            </a:r>
            <a:endParaRPr lang="en-US" altLang="zh-CN" sz="25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5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5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7"/>
              </a:rPr>
              <a:t>http://phantomjs.org/api/webpage/property/settings.html</a:t>
            </a:r>
            <a:endParaRPr lang="en-US" altLang="zh-CN" sz="25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5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5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5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六：附录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1086485"/>
            <a:ext cx="8146415" cy="68554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项目内的依赖包：</a:t>
            </a:r>
            <a:endParaRPr lang="zh-CN" altLang="en-US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请参照项目内的</a:t>
            </a:r>
            <a:r>
              <a:rPr lang="zh-CN" altLang="en-US" sz="26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requirements.txt</a:t>
            </a: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</a:t>
            </a:r>
            <a:endParaRPr lang="en-US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常用包的</a:t>
            </a:r>
            <a:r>
              <a:rPr lang="en-US" altLang="zh-CN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版本：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http://www.lfd.uci.edu/~gohlke/pythonlibs/</a:t>
            </a:r>
            <a:endParaRPr lang="en-US" altLang="zh-CN" sz="2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关于验证码识别，简单的字母、数字验证码可以使用</a:t>
            </a:r>
            <a:r>
              <a:rPr 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Tesseract</a:t>
            </a: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识别，复杂的通过搜索开源代码解决。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Tesseract </a:t>
            </a: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altLang="en-US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安装包：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https://github.com/UB-Mannheim/tesseract/wiki</a:t>
            </a:r>
            <a:endParaRPr lang="en-US" altLang="zh-CN" sz="2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auto">
          <a:xfrm>
            <a:off x="738612" y="2648586"/>
            <a:ext cx="7914357" cy="2249045"/>
            <a:chOff x="2606" y="-9"/>
            <a:chExt cx="7985" cy="194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98" y="-9"/>
              <a:ext cx="3304" cy="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佰仟</a:t>
              </a: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06" y="1214"/>
              <a:ext cx="7985" cy="7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4800" b="1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Appium</a:t>
              </a:r>
              <a:r>
                <a:rPr lang="zh-CN" altLang="en-US" sz="4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</a:t>
              </a:r>
              <a:r>
                <a:rPr lang="zh-CN" altLang="en-US" sz="4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抓取</a:t>
              </a:r>
              <a:endParaRPr lang="zh-CN" altLang="en-US" sz="4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95300" y="5747327"/>
            <a:ext cx="3274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2018/02/27</a:t>
            </a:r>
          </a:p>
        </p:txBody>
      </p:sp>
    </p:spTree>
    <p:extLst>
      <p:ext uri="{BB962C8B-B14F-4D97-AF65-F5344CB8AC3E}">
        <p14:creationId xmlns:p14="http://schemas.microsoft.com/office/powerpoint/2010/main" val="2496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：简单介绍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2707" y="1252025"/>
            <a:ext cx="79341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       </a:t>
            </a:r>
            <a:r>
              <a:rPr lang="en-US" altLang="zh-CN" sz="2600" b="1" dirty="0" err="1" smtClean="0">
                <a:latin typeface="+mn-ea"/>
              </a:rPr>
              <a:t>Appium</a:t>
            </a:r>
            <a:r>
              <a:rPr lang="zh-CN" altLang="en-US" sz="2600" b="1" dirty="0" smtClean="0">
                <a:latin typeface="+mn-ea"/>
              </a:rPr>
              <a:t>是一个自动化测试工具，支持</a:t>
            </a:r>
            <a:r>
              <a:rPr lang="en-US" altLang="zh-CN" sz="2600" b="1" dirty="0" smtClean="0">
                <a:latin typeface="+mn-ea"/>
              </a:rPr>
              <a:t>IOS</a:t>
            </a:r>
            <a:r>
              <a:rPr lang="zh-CN" altLang="en-US" sz="2600" b="1" dirty="0" smtClean="0">
                <a:latin typeface="+mn-ea"/>
              </a:rPr>
              <a:t>和安卓的原生应用、</a:t>
            </a:r>
            <a:r>
              <a:rPr lang="en-US" altLang="zh-CN" sz="2600" b="1" dirty="0" smtClean="0">
                <a:latin typeface="+mn-ea"/>
              </a:rPr>
              <a:t>web</a:t>
            </a:r>
            <a:r>
              <a:rPr lang="zh-CN" altLang="en-US" sz="2600" b="1" dirty="0" smtClean="0">
                <a:latin typeface="+mn-ea"/>
              </a:rPr>
              <a:t>应用和混合应用。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      </a:t>
            </a:r>
            <a:r>
              <a:rPr lang="zh-CN" altLang="en-US" sz="2600" b="1" dirty="0" smtClean="0">
                <a:latin typeface="+mn-ea"/>
              </a:rPr>
              <a:t>它也可以用于手机</a:t>
            </a:r>
            <a:r>
              <a:rPr lang="en-US" altLang="zh-CN" sz="2600" b="1" dirty="0" smtClean="0">
                <a:latin typeface="+mn-ea"/>
              </a:rPr>
              <a:t>App</a:t>
            </a:r>
            <a:r>
              <a:rPr lang="zh-CN" altLang="en-US" sz="2600" b="1" dirty="0" smtClean="0">
                <a:latin typeface="+mn-ea"/>
              </a:rPr>
              <a:t>数据的抓取。</a:t>
            </a:r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5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：工具安装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6" y="1102578"/>
            <a:ext cx="83984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Python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库安装</a:t>
            </a:r>
            <a:r>
              <a:rPr lang="zh-CN" altLang="en-US" sz="2600" b="1" dirty="0" smtClean="0">
                <a:latin typeface="+mn-ea"/>
              </a:rPr>
              <a:t>：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 pip install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en-US" altLang="zh-CN" sz="2600" b="1" dirty="0" err="1" smtClean="0">
                <a:latin typeface="+mn-ea"/>
              </a:rPr>
              <a:t>Appium</a:t>
            </a:r>
            <a:r>
              <a:rPr lang="en-US" altLang="zh-CN" sz="2600" b="1" dirty="0" smtClean="0">
                <a:latin typeface="+mn-ea"/>
              </a:rPr>
              <a:t>-Python-Client</a:t>
            </a:r>
          </a:p>
          <a:p>
            <a:r>
              <a:rPr lang="zh-CN" altLang="en-US" sz="2600" b="1" dirty="0" smtClean="0">
                <a:latin typeface="+mn-ea"/>
              </a:rPr>
              <a:t>源码地址：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      </a:t>
            </a:r>
            <a:r>
              <a:rPr lang="en-US" altLang="zh-CN" sz="2400" b="1" dirty="0" smtClean="0">
                <a:latin typeface="+mn-ea"/>
                <a:hlinkClick r:id="rId3"/>
              </a:rPr>
              <a:t>https</a:t>
            </a:r>
            <a:r>
              <a:rPr lang="en-US" altLang="zh-CN" sz="2400" b="1" dirty="0">
                <a:latin typeface="+mn-ea"/>
                <a:hlinkClick r:id="rId3"/>
              </a:rPr>
              <a:t>://</a:t>
            </a:r>
            <a:r>
              <a:rPr lang="en-US" altLang="zh-CN" sz="2400" b="1" dirty="0" smtClean="0">
                <a:latin typeface="+mn-ea"/>
                <a:hlinkClick r:id="rId3"/>
              </a:rPr>
              <a:t>github.com/appium/python-client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  </a:t>
            </a:r>
            <a:r>
              <a:rPr lang="en-US" altLang="zh-CN" sz="2400" b="1" dirty="0" err="1" smtClean="0">
                <a:latin typeface="+mn-ea"/>
              </a:rPr>
              <a:t>Appium</a:t>
            </a:r>
            <a:r>
              <a:rPr lang="zh-CN" altLang="en-US" sz="2400" b="1" dirty="0" smtClean="0">
                <a:latin typeface="+mn-ea"/>
              </a:rPr>
              <a:t>依赖于安卓环境和</a:t>
            </a:r>
            <a:r>
              <a:rPr lang="en-US" altLang="zh-CN" sz="2400" b="1" dirty="0" smtClean="0">
                <a:latin typeface="+mn-ea"/>
              </a:rPr>
              <a:t>java</a:t>
            </a:r>
            <a:r>
              <a:rPr lang="zh-CN" altLang="en-US" sz="2400" b="1" dirty="0" smtClean="0">
                <a:latin typeface="+mn-ea"/>
              </a:rPr>
              <a:t>环境，所以得首先安装这两个环境。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Android SDK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安装：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下载地址：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       </a:t>
            </a:r>
            <a:r>
              <a:rPr lang="en-US" altLang="zh-CN" sz="2400" b="1" dirty="0" smtClean="0">
                <a:latin typeface="+mn-ea"/>
                <a:hlinkClick r:id="rId4"/>
              </a:rPr>
              <a:t>http://tools.android-studio.org/index.php/sdk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设置环境变量：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ANDROID_HOME </a:t>
            </a:r>
            <a:r>
              <a:rPr lang="en-US" altLang="zh-CN" sz="2400" b="1" dirty="0" smtClean="0">
                <a:latin typeface="+mn-ea"/>
              </a:rPr>
              <a:t>     </a:t>
            </a:r>
            <a:r>
              <a:rPr lang="en-US" altLang="zh-CN" sz="2400" b="1" dirty="0" err="1" smtClean="0">
                <a:latin typeface="+mn-ea"/>
              </a:rPr>
              <a:t>sdk</a:t>
            </a:r>
            <a:r>
              <a:rPr lang="zh-CN" altLang="en-US" sz="2400" b="1" dirty="0" smtClean="0">
                <a:latin typeface="+mn-ea"/>
              </a:rPr>
              <a:t>根目录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8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：工具安装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6" y="1102578"/>
            <a:ext cx="83984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PATH</a:t>
            </a:r>
            <a:r>
              <a:rPr lang="en-US" altLang="zh-CN" sz="2600" b="1" dirty="0" smtClean="0">
                <a:latin typeface="+mn-ea"/>
              </a:rPr>
              <a:t>     </a:t>
            </a:r>
            <a:r>
              <a:rPr lang="en-US" altLang="zh-CN" sz="2600" b="1" dirty="0">
                <a:latin typeface="+mn-ea"/>
              </a:rPr>
              <a:t>%ANDROID_HOME%\platform-tools;%ANDROID_HOME%\tools; </a:t>
            </a:r>
            <a:endParaRPr lang="zh-CN" altLang="en-US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  验证</a:t>
            </a:r>
            <a:r>
              <a:rPr lang="en-US" altLang="zh-CN" sz="2600" b="1" dirty="0" smtClean="0">
                <a:latin typeface="+mn-ea"/>
              </a:rPr>
              <a:t>SDK</a:t>
            </a:r>
            <a:r>
              <a:rPr lang="zh-CN" altLang="en-US" sz="2600" b="1" dirty="0" smtClean="0">
                <a:latin typeface="+mn-ea"/>
              </a:rPr>
              <a:t>安装成功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在</a:t>
            </a:r>
            <a:r>
              <a:rPr lang="en-US" altLang="zh-CN" sz="2600" b="1" dirty="0" err="1" smtClean="0">
                <a:latin typeface="+mn-ea"/>
              </a:rPr>
              <a:t>cmd</a:t>
            </a:r>
            <a:r>
              <a:rPr lang="zh-CN" altLang="en-US" sz="2600" b="1" dirty="0" smtClean="0">
                <a:latin typeface="+mn-ea"/>
              </a:rPr>
              <a:t>下输入：</a:t>
            </a:r>
            <a:r>
              <a:rPr lang="en-US" altLang="zh-CN" sz="2600" b="1" dirty="0" err="1" smtClean="0">
                <a:latin typeface="+mn-ea"/>
              </a:rPr>
              <a:t>adb</a:t>
            </a:r>
            <a:r>
              <a:rPr lang="en-US" altLang="zh-CN" sz="2600" b="1" dirty="0" smtClean="0">
                <a:latin typeface="+mn-ea"/>
              </a:rPr>
              <a:t> version</a:t>
            </a: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安装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Android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版本：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      </a:t>
            </a:r>
            <a:r>
              <a:rPr lang="zh-CN" altLang="en-US" sz="2600" b="1" dirty="0" smtClean="0">
                <a:latin typeface="+mn-ea"/>
              </a:rPr>
              <a:t>在</a:t>
            </a:r>
            <a:r>
              <a:rPr lang="en-US" altLang="zh-CN" sz="2600" b="1" dirty="0" err="1" smtClean="0">
                <a:latin typeface="+mn-ea"/>
              </a:rPr>
              <a:t>sdk</a:t>
            </a:r>
            <a:r>
              <a:rPr lang="zh-CN" altLang="en-US" sz="2600" b="1" dirty="0" smtClean="0">
                <a:latin typeface="+mn-ea"/>
              </a:rPr>
              <a:t>根目录下双击</a:t>
            </a:r>
            <a:r>
              <a:rPr lang="en-US" altLang="zh-CN" sz="2600" b="1" dirty="0" smtClean="0">
                <a:latin typeface="+mn-ea"/>
              </a:rPr>
              <a:t>SDK Manage.exe</a:t>
            </a:r>
            <a:r>
              <a:rPr lang="zh-CN" altLang="en-US" sz="2600" b="1" dirty="0" smtClean="0">
                <a:latin typeface="+mn-ea"/>
              </a:rPr>
              <a:t>启动管理器，选择某个版本、工具进行安装。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 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：代码规范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941577"/>
            <a:ext cx="7914357" cy="8743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遵循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PEP 8风格指南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1965" y="1816100"/>
            <a:ext cx="8207375" cy="4081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/>
              <a:t>原文链接：</a:t>
            </a:r>
          </a:p>
          <a:p>
            <a:r>
              <a:rPr lang="en-US" altLang="zh-CN" sz="2600"/>
              <a:t>	</a:t>
            </a:r>
            <a:r>
              <a:rPr lang="zh-CN" altLang="en-US" sz="2600">
                <a:hlinkClick r:id="rId3" action="ppaction://hlinkfile"/>
              </a:rPr>
              <a:t>https://www.python.org/dev/peps/pep-0008/</a:t>
            </a:r>
            <a:endParaRPr lang="zh-CN" altLang="en-US" sz="2600"/>
          </a:p>
          <a:p>
            <a:r>
              <a:rPr lang="zh-CN" altLang="en-US" sz="2600"/>
              <a:t>译文链接：</a:t>
            </a:r>
          </a:p>
          <a:p>
            <a:r>
              <a:rPr lang="en-US" altLang="zh-CN" sz="2600"/>
              <a:t>	</a:t>
            </a:r>
            <a:r>
              <a:rPr lang="en-US" altLang="zh-CN" sz="2600">
                <a:hlinkClick r:id="rId4"/>
              </a:rPr>
              <a:t>http://www.cnblogs.com/ajianbeyourself/p/4377933.html</a:t>
            </a:r>
            <a:endParaRPr lang="en-US" altLang="zh-CN" sz="2600"/>
          </a:p>
          <a:p>
            <a:endParaRPr lang="en-US" altLang="zh-CN" sz="2600"/>
          </a:p>
          <a:p>
            <a:endParaRPr lang="en-US" altLang="zh-CN" sz="2600"/>
          </a:p>
          <a:p>
            <a:r>
              <a:rPr lang="zh-CN" altLang="en-US" sz="2600"/>
              <a:t>此外，提交代码前，尽量使用</a:t>
            </a:r>
          </a:p>
          <a:p>
            <a:r>
              <a:rPr lang="en-US" altLang="zh-CN" sz="2600"/>
              <a:t>PyCharm</a:t>
            </a:r>
            <a:r>
              <a:rPr lang="zh-CN" altLang="en-US" sz="2600"/>
              <a:t>的代码格式化功能美</a:t>
            </a:r>
          </a:p>
          <a:p>
            <a:r>
              <a:rPr lang="zh-CN" altLang="en-US" sz="2600"/>
              <a:t>化一下代码。</a:t>
            </a:r>
            <a:endParaRPr lang="en-US" altLang="zh-CN" sz="2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705" y="3556635"/>
            <a:ext cx="3156585" cy="319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：工具安装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6" y="1102578"/>
            <a:ext cx="8398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       </a:t>
            </a:r>
            <a:endParaRPr lang="zh-CN" altLang="en-US" sz="20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10" y="994324"/>
            <a:ext cx="5847619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：工具安装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6" y="1102578"/>
            <a:ext cx="83984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安装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+mn-ea"/>
              </a:rPr>
              <a:t>appium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 server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下载地址：          </a:t>
            </a:r>
            <a:r>
              <a:rPr lang="en-US" altLang="zh-CN" sz="2600" b="1" dirty="0" smtClean="0">
                <a:latin typeface="+mn-ea"/>
                <a:hlinkClick r:id="rId3"/>
              </a:rPr>
              <a:t>https</a:t>
            </a:r>
            <a:r>
              <a:rPr lang="en-US" altLang="zh-CN" sz="2600" b="1" dirty="0">
                <a:latin typeface="+mn-ea"/>
                <a:hlinkClick r:id="rId3"/>
              </a:rPr>
              <a:t>://bitbucket.org/appium/appium.app/downloads</a:t>
            </a:r>
            <a:r>
              <a:rPr lang="en-US" altLang="zh-CN" sz="2600" b="1" dirty="0" smtClean="0">
                <a:latin typeface="+mn-ea"/>
                <a:hlinkClick r:id="rId3"/>
              </a:rPr>
              <a:t>/</a:t>
            </a:r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设置环境变量：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 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PATH</a:t>
            </a:r>
            <a:r>
              <a:rPr lang="en-US" altLang="zh-CN" sz="2600" b="1" dirty="0" smtClean="0">
                <a:latin typeface="+mn-ea"/>
              </a:rPr>
              <a:t>   xxx\</a:t>
            </a:r>
            <a:r>
              <a:rPr lang="en-US" altLang="zh-CN" sz="2600" b="1" dirty="0" err="1" smtClean="0">
                <a:latin typeface="+mn-ea"/>
              </a:rPr>
              <a:t>appium</a:t>
            </a:r>
            <a:r>
              <a:rPr lang="en-US" altLang="zh-CN" sz="2600" b="1" dirty="0" smtClean="0">
                <a:latin typeface="+mn-ea"/>
              </a:rPr>
              <a:t>\</a:t>
            </a:r>
            <a:r>
              <a:rPr lang="en-US" altLang="zh-CN" sz="2600" b="1" dirty="0" err="1" smtClean="0">
                <a:latin typeface="+mn-ea"/>
              </a:rPr>
              <a:t>node_modules</a:t>
            </a:r>
            <a:r>
              <a:rPr lang="en-US" altLang="zh-CN" sz="2600" b="1" dirty="0">
                <a:latin typeface="+mn-ea"/>
              </a:rPr>
              <a:t>\.bin </a:t>
            </a:r>
            <a:r>
              <a:rPr lang="zh-CN" altLang="en-US" sz="2600" b="1" dirty="0" smtClean="0">
                <a:latin typeface="+mn-ea"/>
              </a:rPr>
              <a:t>      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当前最新版本为</a:t>
            </a:r>
            <a:r>
              <a:rPr lang="en-US" altLang="zh-CN" sz="2400" b="1" dirty="0" smtClean="0">
                <a:latin typeface="+mn-ea"/>
              </a:rPr>
              <a:t>AppiumForWindows_1_4_16_1.zip</a:t>
            </a:r>
            <a:r>
              <a:rPr lang="zh-CN" altLang="en-US" sz="2400" b="1" dirty="0" smtClean="0">
                <a:latin typeface="+mn-ea"/>
              </a:rPr>
              <a:t>，解压缩后安装，然后在命令行输入：</a:t>
            </a:r>
            <a:r>
              <a:rPr lang="en-US" altLang="zh-CN" sz="2400" b="1" dirty="0" err="1" smtClean="0">
                <a:latin typeface="+mn-ea"/>
              </a:rPr>
              <a:t>appium</a:t>
            </a:r>
            <a:r>
              <a:rPr lang="en-US" altLang="zh-CN" sz="2400" b="1" dirty="0" smtClean="0">
                <a:latin typeface="+mn-ea"/>
              </a:rPr>
              <a:t>-doctor</a:t>
            </a:r>
            <a:r>
              <a:rPr lang="zh-CN" altLang="en-US" sz="2400" b="1" dirty="0" smtClean="0">
                <a:latin typeface="+mn-ea"/>
              </a:rPr>
              <a:t>来验证是否安装成功。如下图所示：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71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：工具安装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2588" y="4306279"/>
            <a:ext cx="83984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   到此所有的工具和环境已经配置完成。其中安卓</a:t>
            </a:r>
            <a:r>
              <a:rPr lang="en-US" altLang="zh-CN" sz="2600" b="1" dirty="0" smtClean="0">
                <a:latin typeface="+mn-ea"/>
              </a:rPr>
              <a:t>SDK</a:t>
            </a:r>
            <a:r>
              <a:rPr lang="zh-CN" altLang="en-US" sz="2600" b="1" dirty="0" smtClean="0">
                <a:latin typeface="+mn-ea"/>
              </a:rPr>
              <a:t>的版本下载比较慢或会失败，建议翻墙。</a:t>
            </a:r>
            <a:endParaRPr lang="zh-CN" altLang="en-US" sz="20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86" y="1102578"/>
            <a:ext cx="6771837" cy="25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二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</a:t>
            </a:r>
            <a:r>
              <a:rPr lang="en-US" altLang="zh-CN" b="1" dirty="0" smtClean="0">
                <a:solidFill>
                  <a:srgbClr val="FF6600"/>
                </a:solidFill>
                <a:latin typeface="+mn-ea"/>
              </a:rPr>
              <a:t>Demo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6" y="1102578"/>
            <a:ext cx="83984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   我们以登录电信</a:t>
            </a:r>
            <a:r>
              <a:rPr lang="en-US" altLang="zh-CN" sz="2600" b="1" dirty="0" smtClean="0">
                <a:latin typeface="+mn-ea"/>
              </a:rPr>
              <a:t>App</a:t>
            </a:r>
            <a:r>
              <a:rPr lang="zh-CN" altLang="en-US" sz="2600" b="1" dirty="0" smtClean="0">
                <a:latin typeface="+mn-ea"/>
              </a:rPr>
              <a:t>为例，分四个步骤。</a:t>
            </a:r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第一步：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     </a:t>
            </a:r>
            <a:r>
              <a:rPr lang="zh-CN" altLang="en-US" sz="2600" b="1" dirty="0" smtClean="0">
                <a:latin typeface="+mn-ea"/>
              </a:rPr>
              <a:t>打开逍遥模拟器或其他模拟器</a:t>
            </a:r>
            <a:r>
              <a:rPr lang="en-US" altLang="zh-CN" sz="2600" b="1" dirty="0" smtClean="0">
                <a:latin typeface="+mn-ea"/>
              </a:rPr>
              <a:t>(</a:t>
            </a:r>
            <a:r>
              <a:rPr lang="zh-CN" altLang="en-US" sz="2600" b="1" dirty="0" smtClean="0">
                <a:latin typeface="+mn-ea"/>
              </a:rPr>
              <a:t>原生安卓也行</a:t>
            </a:r>
            <a:r>
              <a:rPr lang="en-US" altLang="zh-CN" sz="2600" b="1" dirty="0" smtClean="0">
                <a:latin typeface="+mn-ea"/>
              </a:rPr>
              <a:t>)</a:t>
            </a:r>
            <a:r>
              <a:rPr lang="zh-CN" altLang="en-US" sz="2600" b="1" dirty="0" smtClean="0">
                <a:latin typeface="+mn-ea"/>
              </a:rPr>
              <a:t>，解锁至桌面，然后下载电信</a:t>
            </a:r>
            <a:r>
              <a:rPr lang="en-US" altLang="zh-CN" sz="2600" b="1" dirty="0" smtClean="0">
                <a:latin typeface="+mn-ea"/>
              </a:rPr>
              <a:t>App</a:t>
            </a:r>
            <a:r>
              <a:rPr lang="zh-CN" altLang="en-US" sz="2600" b="1" dirty="0" smtClean="0">
                <a:latin typeface="+mn-ea"/>
              </a:rPr>
              <a:t>。</a:t>
            </a:r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第二步：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 </a:t>
            </a:r>
            <a:r>
              <a:rPr lang="zh-CN" altLang="en-US" sz="2600" b="1" dirty="0" smtClean="0">
                <a:latin typeface="+mn-ea"/>
              </a:rPr>
              <a:t>打开</a:t>
            </a:r>
            <a:r>
              <a:rPr lang="en-US" altLang="zh-CN" sz="2600" b="1" dirty="0" err="1" smtClean="0">
                <a:latin typeface="+mn-ea"/>
              </a:rPr>
              <a:t>appium</a:t>
            </a:r>
            <a:r>
              <a:rPr lang="en-US" altLang="zh-CN" sz="2600" b="1" dirty="0" smtClean="0">
                <a:latin typeface="+mn-ea"/>
              </a:rPr>
              <a:t> server</a:t>
            </a:r>
            <a:r>
              <a:rPr lang="zh-CN" altLang="en-US" sz="2600" b="1" dirty="0" smtClean="0">
                <a:latin typeface="+mn-ea"/>
              </a:rPr>
              <a:t>，点击“三角”启动软件。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3" y="3795930"/>
            <a:ext cx="8142857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二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</a:t>
            </a:r>
            <a:r>
              <a:rPr lang="en-US" altLang="zh-CN" b="1" dirty="0">
                <a:solidFill>
                  <a:srgbClr val="FF6600"/>
                </a:solidFill>
                <a:latin typeface="+mn-ea"/>
              </a:rPr>
              <a:t>Demo</a:t>
            </a:r>
            <a:r>
              <a:rPr lang="zh-CN" altLang="en-US" b="1" dirty="0">
                <a:solidFill>
                  <a:srgbClr val="FF6600"/>
                </a:solidFill>
                <a:latin typeface="+mn-ea"/>
              </a:rPr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6" y="1102578"/>
            <a:ext cx="83984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第三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步：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 </a:t>
            </a:r>
            <a:r>
              <a:rPr lang="zh-CN" altLang="en-US" sz="2600" b="1" dirty="0" smtClean="0">
                <a:latin typeface="+mn-ea"/>
              </a:rPr>
              <a:t>进入命令行，输入</a:t>
            </a:r>
            <a:r>
              <a:rPr lang="en-US" altLang="zh-CN" sz="2600" b="1" dirty="0" err="1" smtClean="0">
                <a:latin typeface="+mn-ea"/>
              </a:rPr>
              <a:t>adb</a:t>
            </a:r>
            <a:r>
              <a:rPr lang="en-US" altLang="zh-CN" sz="2600" b="1" dirty="0" smtClean="0">
                <a:latin typeface="+mn-ea"/>
              </a:rPr>
              <a:t> devices</a:t>
            </a:r>
            <a:r>
              <a:rPr lang="zh-CN" altLang="en-US" sz="2600" b="1" dirty="0" smtClean="0">
                <a:latin typeface="+mn-ea"/>
              </a:rPr>
              <a:t>，查看当前已连接设备。若连接成功则如下图所示：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      </a:t>
            </a:r>
            <a:r>
              <a:rPr lang="zh-CN" altLang="en-US" sz="2600" b="1" dirty="0" smtClean="0">
                <a:latin typeface="+mn-ea"/>
              </a:rPr>
              <a:t>若没有显示连接设备信息，则需要手动连接，命令：</a:t>
            </a:r>
            <a:endParaRPr lang="en-US" altLang="zh-CN" sz="2600" b="1" dirty="0">
              <a:latin typeface="+mn-ea"/>
            </a:endParaRPr>
          </a:p>
          <a:p>
            <a:r>
              <a:rPr lang="en-US" altLang="zh-CN" sz="2600" b="1" dirty="0" err="1">
                <a:latin typeface="+mn-ea"/>
              </a:rPr>
              <a:t>a</a:t>
            </a:r>
            <a:r>
              <a:rPr lang="en-US" altLang="zh-CN" sz="2600" b="1" dirty="0" err="1" smtClean="0">
                <a:latin typeface="+mn-ea"/>
              </a:rPr>
              <a:t>db</a:t>
            </a:r>
            <a:r>
              <a:rPr lang="en-US" altLang="zh-CN" sz="2600" b="1" dirty="0" smtClean="0">
                <a:latin typeface="+mn-ea"/>
              </a:rPr>
              <a:t> connect 127.0.0.1:21503</a:t>
            </a:r>
          </a:p>
          <a:p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注：逍遥模拟器默认端口是</a:t>
            </a:r>
            <a:r>
              <a:rPr lang="en-US" altLang="zh-CN" sz="2600" b="1" dirty="0" smtClean="0">
                <a:latin typeface="+mn-ea"/>
              </a:rPr>
              <a:t>21503</a:t>
            </a:r>
            <a:r>
              <a:rPr lang="zh-CN" altLang="en-US" sz="2600" b="1" dirty="0" smtClean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84" y="2533176"/>
            <a:ext cx="5189193" cy="11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二：</a:t>
            </a:r>
            <a:r>
              <a:rPr lang="en-US" altLang="zh-CN" b="1" dirty="0">
                <a:solidFill>
                  <a:srgbClr val="FF6600"/>
                </a:solidFill>
                <a:latin typeface="+mn-ea"/>
              </a:rPr>
              <a:t>Demo</a:t>
            </a:r>
            <a:r>
              <a:rPr lang="zh-CN" altLang="en-US" b="1" dirty="0">
                <a:solidFill>
                  <a:srgbClr val="FF6600"/>
                </a:solidFill>
                <a:latin typeface="+mn-ea"/>
              </a:rPr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911" y="943549"/>
            <a:ext cx="8398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第四步：</a:t>
            </a:r>
            <a:r>
              <a:rPr lang="zh-CN" altLang="en-US" sz="2600" b="1" dirty="0" smtClean="0">
                <a:latin typeface="+mn-ea"/>
              </a:rPr>
              <a:t>编写</a:t>
            </a:r>
            <a:r>
              <a:rPr lang="en-US" altLang="zh-CN" sz="2600" b="1" dirty="0" smtClean="0">
                <a:latin typeface="+mn-ea"/>
              </a:rPr>
              <a:t>python</a:t>
            </a:r>
            <a:r>
              <a:rPr lang="zh-CN" altLang="en-US" sz="2600" b="1" dirty="0" smtClean="0">
                <a:latin typeface="+mn-ea"/>
              </a:rPr>
              <a:t>代码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9" y="1448975"/>
            <a:ext cx="7922763" cy="5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二：</a:t>
            </a:r>
            <a:r>
              <a:rPr lang="en-US" altLang="zh-CN" b="1" dirty="0">
                <a:solidFill>
                  <a:srgbClr val="FF6600"/>
                </a:solidFill>
                <a:latin typeface="+mn-ea"/>
              </a:rPr>
              <a:t>Demo</a:t>
            </a:r>
            <a:r>
              <a:rPr lang="zh-CN" altLang="en-US" b="1" dirty="0">
                <a:solidFill>
                  <a:srgbClr val="FF6600"/>
                </a:solidFill>
                <a:latin typeface="+mn-ea"/>
              </a:rPr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6" y="1102578"/>
            <a:ext cx="83984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    上面的代码示例为电信</a:t>
            </a:r>
            <a:r>
              <a:rPr lang="en-US" altLang="zh-CN" sz="2600" b="1" dirty="0" smtClean="0">
                <a:latin typeface="+mn-ea"/>
              </a:rPr>
              <a:t>App</a:t>
            </a:r>
            <a:r>
              <a:rPr lang="zh-CN" altLang="en-US" sz="2600" b="1" dirty="0" smtClean="0">
                <a:latin typeface="+mn-ea"/>
              </a:rPr>
              <a:t>的登录，其中最为关键的是获取</a:t>
            </a:r>
            <a:r>
              <a:rPr lang="en-US" altLang="zh-CN" sz="2600" b="1" dirty="0" err="1" smtClean="0">
                <a:latin typeface="+mn-ea"/>
              </a:rPr>
              <a:t>apk</a:t>
            </a:r>
            <a:r>
              <a:rPr lang="zh-CN" altLang="en-US" sz="2600" b="1" dirty="0" smtClean="0">
                <a:latin typeface="+mn-ea"/>
              </a:rPr>
              <a:t>的包名</a:t>
            </a:r>
            <a:r>
              <a:rPr lang="en-US" altLang="zh-CN" sz="2600" b="1" dirty="0" smtClean="0">
                <a:latin typeface="+mn-ea"/>
              </a:rPr>
              <a:t>(</a:t>
            </a:r>
            <a:r>
              <a:rPr lang="en-US" altLang="zh-CN" sz="2600" b="1" dirty="0" err="1">
                <a:latin typeface="+mn-ea"/>
              </a:rPr>
              <a:t>appPackage</a:t>
            </a:r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)</a:t>
            </a:r>
            <a:r>
              <a:rPr lang="zh-CN" altLang="en-US" sz="2600" b="1" dirty="0" smtClean="0">
                <a:latin typeface="+mn-ea"/>
              </a:rPr>
              <a:t>和启动应用名</a:t>
            </a:r>
            <a:r>
              <a:rPr lang="en-US" altLang="zh-CN" sz="2600" b="1" dirty="0" smtClean="0">
                <a:latin typeface="+mn-ea"/>
              </a:rPr>
              <a:t>(</a:t>
            </a:r>
            <a:r>
              <a:rPr lang="en-US" altLang="zh-CN" sz="2600" b="1" dirty="0" err="1">
                <a:latin typeface="+mn-ea"/>
              </a:rPr>
              <a:t>appActivity</a:t>
            </a:r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)</a:t>
            </a:r>
            <a:r>
              <a:rPr lang="zh-CN" altLang="en-US" sz="2600" b="1" dirty="0" smtClean="0">
                <a:latin typeface="+mn-ea"/>
              </a:rPr>
              <a:t>。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四步获取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+mn-ea"/>
              </a:rPr>
              <a:t>apk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包名及启动应用名：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600" b="1" dirty="0">
                <a:latin typeface="+mn-ea"/>
              </a:rPr>
              <a:t>清除</a:t>
            </a:r>
            <a:r>
              <a:rPr lang="en-US" altLang="zh-CN" sz="2600" b="1" dirty="0">
                <a:latin typeface="+mn-ea"/>
              </a:rPr>
              <a:t>logcat</a:t>
            </a:r>
            <a:r>
              <a:rPr lang="zh-CN" altLang="en-US" sz="2600" b="1" dirty="0">
                <a:latin typeface="+mn-ea"/>
              </a:rPr>
              <a:t>内容</a:t>
            </a:r>
            <a:r>
              <a:rPr lang="en-US" altLang="zh-CN" sz="2600" b="1" dirty="0">
                <a:latin typeface="+mn-ea"/>
              </a:rPr>
              <a:t>,</a:t>
            </a:r>
            <a:r>
              <a:rPr lang="zh-CN" altLang="en-US" sz="2600" b="1" dirty="0">
                <a:latin typeface="+mn-ea"/>
              </a:rPr>
              <a:t>命令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en-US" altLang="zh-CN" sz="2600" b="1" dirty="0" err="1">
                <a:latin typeface="+mn-ea"/>
              </a:rPr>
              <a:t>adb</a:t>
            </a:r>
            <a:r>
              <a:rPr lang="en-US" altLang="zh-CN" sz="2600" b="1" dirty="0">
                <a:latin typeface="+mn-ea"/>
              </a:rPr>
              <a:t> logcat -c;</a:t>
            </a: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600" b="1" dirty="0">
                <a:latin typeface="+mn-ea"/>
              </a:rPr>
              <a:t>启动</a:t>
            </a:r>
            <a:r>
              <a:rPr lang="en-US" altLang="zh-CN" sz="2600" b="1" dirty="0">
                <a:latin typeface="+mn-ea"/>
              </a:rPr>
              <a:t>logcat,</a:t>
            </a:r>
            <a:r>
              <a:rPr lang="zh-CN" altLang="en-US" sz="2600" b="1" dirty="0">
                <a:latin typeface="+mn-ea"/>
              </a:rPr>
              <a:t>命令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en-US" altLang="zh-CN" sz="2600" b="1" dirty="0" err="1">
                <a:latin typeface="+mn-ea"/>
              </a:rPr>
              <a:t>adb</a:t>
            </a:r>
            <a:r>
              <a:rPr lang="en-US" altLang="zh-CN" sz="2600" b="1" dirty="0">
                <a:latin typeface="+mn-ea"/>
              </a:rPr>
              <a:t> logcat </a:t>
            </a:r>
            <a:r>
              <a:rPr lang="en-US" altLang="zh-CN" sz="2600" b="1" dirty="0" err="1">
                <a:latin typeface="+mn-ea"/>
              </a:rPr>
              <a:t>ActivityManager:I</a:t>
            </a:r>
            <a:r>
              <a:rPr lang="en-US" altLang="zh-CN" sz="2600" b="1" dirty="0">
                <a:latin typeface="+mn-ea"/>
              </a:rPr>
              <a:t> *:s;</a:t>
            </a: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600" b="1" dirty="0">
                <a:latin typeface="+mn-ea"/>
              </a:rPr>
              <a:t>启动要查看的程序</a:t>
            </a:r>
            <a:r>
              <a:rPr lang="en-US" altLang="zh-CN" sz="2600" b="1" dirty="0">
                <a:latin typeface="+mn-ea"/>
              </a:rPr>
              <a:t>,</a:t>
            </a:r>
            <a:r>
              <a:rPr lang="zh-CN" altLang="en-US" sz="2600" b="1" dirty="0">
                <a:latin typeface="+mn-ea"/>
              </a:rPr>
              <a:t>然后在日志中找到</a:t>
            </a:r>
            <a:r>
              <a:rPr lang="en-US" altLang="zh-CN" sz="2600" b="1" dirty="0">
                <a:latin typeface="+mn-ea"/>
              </a:rPr>
              <a:t>: I/</a:t>
            </a:r>
            <a:r>
              <a:rPr lang="en-US" altLang="zh-CN" sz="2600" b="1" dirty="0" err="1">
                <a:latin typeface="+mn-ea"/>
              </a:rPr>
              <a:t>ActivityManager</a:t>
            </a:r>
            <a:r>
              <a:rPr lang="en-US" altLang="zh-CN" sz="2600" b="1" dirty="0">
                <a:latin typeface="+mn-ea"/>
              </a:rPr>
              <a:t>(xx): START u0 { </a:t>
            </a:r>
            <a:r>
              <a:rPr lang="en-US" altLang="zh-CN" sz="2600" b="1" dirty="0" err="1">
                <a:latin typeface="+mn-ea"/>
              </a:rPr>
              <a:t>cmp</a:t>
            </a:r>
            <a:r>
              <a:rPr lang="en-US" altLang="zh-CN" sz="2600" b="1" dirty="0">
                <a:latin typeface="+mn-ea"/>
              </a:rPr>
              <a:t>=...}</a:t>
            </a:r>
            <a:r>
              <a:rPr lang="zh-CN" altLang="en-US" sz="2600" b="1" dirty="0">
                <a:latin typeface="+mn-ea"/>
              </a:rPr>
              <a:t>这一行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600" b="1" dirty="0">
                <a:latin typeface="+mn-ea"/>
              </a:rPr>
              <a:t>找到其中</a:t>
            </a:r>
            <a:r>
              <a:rPr lang="en-US" altLang="zh-CN" sz="2600" b="1" dirty="0" err="1">
                <a:latin typeface="+mn-ea"/>
              </a:rPr>
              <a:t>cmp</a:t>
            </a:r>
            <a:r>
              <a:rPr lang="en-US" altLang="zh-CN" sz="2600" b="1" dirty="0">
                <a:latin typeface="+mn-ea"/>
              </a:rPr>
              <a:t>="</a:t>
            </a:r>
            <a:r>
              <a:rPr lang="en-US" altLang="zh-CN" sz="2600" b="1" dirty="0" err="1">
                <a:latin typeface="+mn-ea"/>
              </a:rPr>
              <a:t>com.xxx</a:t>
            </a:r>
            <a:r>
              <a:rPr lang="en-US" altLang="zh-CN" sz="2600" b="1" dirty="0">
                <a:latin typeface="+mn-ea"/>
              </a:rPr>
              <a:t>/com.</a:t>
            </a:r>
            <a:r>
              <a:rPr lang="en-US" altLang="zh-CN" sz="2600" b="1" dirty="0" err="1">
                <a:latin typeface="+mn-ea"/>
              </a:rPr>
              <a:t>yyy</a:t>
            </a:r>
            <a:r>
              <a:rPr lang="en-US" altLang="zh-CN" sz="2600" b="1" dirty="0">
                <a:latin typeface="+mn-ea"/>
              </a:rPr>
              <a:t>",</a:t>
            </a:r>
            <a:r>
              <a:rPr lang="en-US" altLang="zh-CN" sz="2600" b="1" dirty="0" err="1">
                <a:latin typeface="+mn-ea"/>
              </a:rPr>
              <a:t>appPackage</a:t>
            </a:r>
            <a:r>
              <a:rPr lang="zh-CN" altLang="en-US" sz="2600" b="1" dirty="0">
                <a:latin typeface="+mn-ea"/>
              </a:rPr>
              <a:t>为</a:t>
            </a:r>
            <a:r>
              <a:rPr lang="en-US" altLang="zh-CN" sz="2600" b="1" dirty="0">
                <a:latin typeface="+mn-ea"/>
              </a:rPr>
              <a:t>"com.xxx",</a:t>
            </a:r>
            <a:r>
              <a:rPr lang="en-US" altLang="zh-CN" sz="2600" b="1" dirty="0" err="1">
                <a:latin typeface="+mn-ea"/>
              </a:rPr>
              <a:t>appActivity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en-US" sz="2600" b="1" dirty="0">
                <a:latin typeface="+mn-ea"/>
              </a:rPr>
              <a:t>原生以</a:t>
            </a:r>
            <a:r>
              <a:rPr lang="en-US" altLang="zh-CN" sz="2600" b="1" dirty="0">
                <a:latin typeface="+mn-ea"/>
              </a:rPr>
              <a:t>.</a:t>
            </a:r>
            <a:r>
              <a:rPr lang="zh-CN" altLang="en-US" sz="2600" b="1" dirty="0">
                <a:latin typeface="+mn-ea"/>
              </a:rPr>
              <a:t>开头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en-US" sz="2600" b="1" dirty="0">
                <a:latin typeface="+mn-ea"/>
              </a:rPr>
              <a:t>为</a:t>
            </a:r>
            <a:r>
              <a:rPr lang="en-US" altLang="zh-CN" sz="2600" b="1" dirty="0">
                <a:latin typeface="+mn-ea"/>
              </a:rPr>
              <a:t>"</a:t>
            </a:r>
            <a:r>
              <a:rPr lang="en-US" altLang="zh-CN" sz="2600" b="1" dirty="0" err="1">
                <a:latin typeface="+mn-ea"/>
              </a:rPr>
              <a:t>com.yyy</a:t>
            </a:r>
            <a:r>
              <a:rPr lang="en-US" altLang="zh-CN" sz="2600" b="1" dirty="0">
                <a:latin typeface="+mn-ea"/>
              </a:rPr>
              <a:t>";</a:t>
            </a:r>
          </a:p>
          <a:p>
            <a:endParaRPr lang="en-US" altLang="zh-CN" sz="2600" b="1" dirty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更多请看：</a:t>
            </a:r>
            <a:r>
              <a:rPr lang="en-US" altLang="zh-CN" sz="2000" b="1" dirty="0">
                <a:latin typeface="+mn-ea"/>
                <a:hlinkClick r:id="rId3"/>
              </a:rPr>
              <a:t>https://</a:t>
            </a:r>
            <a:r>
              <a:rPr lang="en-US" altLang="zh-CN" sz="2000" b="1" dirty="0" smtClean="0">
                <a:latin typeface="+mn-ea"/>
                <a:hlinkClick r:id="rId3"/>
              </a:rPr>
              <a:t>www.cnblogs.com/fnng/p/4540731.html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9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auto">
          <a:xfrm>
            <a:off x="738612" y="2648586"/>
            <a:ext cx="7914357" cy="2249045"/>
            <a:chOff x="2606" y="-9"/>
            <a:chExt cx="7985" cy="194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98" y="-9"/>
              <a:ext cx="3304" cy="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佰仟</a:t>
              </a: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06" y="1214"/>
              <a:ext cx="7985" cy="7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4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逆向 </a:t>
              </a:r>
              <a:r>
                <a:rPr lang="en-US" altLang="zh-CN" sz="4800" b="1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DexExtractor</a:t>
              </a:r>
              <a:r>
                <a:rPr lang="zh-CN" altLang="en-US" sz="4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脱壳</a:t>
              </a: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95300" y="5747327"/>
            <a:ext cx="3274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2018/02/28</a:t>
            </a:r>
          </a:p>
        </p:txBody>
      </p:sp>
    </p:spTree>
    <p:extLst>
      <p:ext uri="{BB962C8B-B14F-4D97-AF65-F5344CB8AC3E}">
        <p14:creationId xmlns:p14="http://schemas.microsoft.com/office/powerpoint/2010/main" val="12114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</a:t>
            </a:r>
            <a:r>
              <a:rPr lang="zh-CN" altLang="en-US" b="1" dirty="0">
                <a:solidFill>
                  <a:srgbClr val="FF6600"/>
                </a:solidFill>
                <a:latin typeface="+mn-ea"/>
              </a:rPr>
              <a:t>原理</a:t>
            </a:r>
            <a:endParaRPr lang="zh-CN" altLang="en-US" b="1" dirty="0" smtClean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6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DexExtractor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hook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拦截系统加载的</a:t>
            </a:r>
            <a:r>
              <a:rPr lang="en-US" altLang="zh-CN" sz="26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函数进行</a:t>
            </a:r>
            <a:r>
              <a:rPr lang="en-US" altLang="zh-CN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dump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</a:t>
            </a:r>
            <a:r>
              <a:rPr lang="en-US" altLang="zh-CN" sz="26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sz="2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6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6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600" b="1" dirty="0" smtClean="0">
                <a:latin typeface="+mn-ea"/>
              </a:rPr>
              <a:t>      通过修改安卓系统</a:t>
            </a:r>
            <a:r>
              <a:rPr lang="en-US" altLang="zh-CN" sz="2600" b="1" dirty="0">
                <a:latin typeface="+mn-ea"/>
              </a:rPr>
              <a:t>DexFile.cpp</a:t>
            </a:r>
            <a:r>
              <a:rPr lang="zh-CN" altLang="en-US" sz="2600" b="1" dirty="0" smtClean="0">
                <a:latin typeface="+mn-ea"/>
              </a:rPr>
              <a:t>源码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添加</a:t>
            </a:r>
            <a:r>
              <a:rPr lang="en-US" altLang="zh-CN" sz="2600" b="1" dirty="0">
                <a:latin typeface="+mn-ea"/>
              </a:rPr>
              <a:t>dump</a:t>
            </a:r>
            <a:r>
              <a:rPr lang="zh-CN" altLang="en-US" sz="2600" b="1" dirty="0">
                <a:latin typeface="+mn-ea"/>
              </a:rPr>
              <a:t>出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en-US" sz="2600" b="1" dirty="0" smtClean="0">
                <a:latin typeface="+mn-ea"/>
              </a:rPr>
              <a:t>逻辑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然后</a:t>
            </a:r>
            <a:r>
              <a:rPr lang="zh-CN" altLang="en-US" sz="2600" b="1" dirty="0">
                <a:latin typeface="+mn-ea"/>
              </a:rPr>
              <a:t>将其编译到</a:t>
            </a:r>
            <a:r>
              <a:rPr lang="en-US" altLang="zh-CN" sz="2600" b="1" dirty="0" err="1">
                <a:latin typeface="+mn-ea"/>
              </a:rPr>
              <a:t>system.img</a:t>
            </a:r>
            <a:r>
              <a:rPr lang="zh-CN" altLang="en-US" sz="2600" b="1" dirty="0">
                <a:latin typeface="+mn-ea"/>
              </a:rPr>
              <a:t>或</a:t>
            </a:r>
            <a:r>
              <a:rPr lang="en-US" altLang="zh-CN" sz="2600" b="1" dirty="0">
                <a:latin typeface="+mn-ea"/>
              </a:rPr>
              <a:t>libdvm.so</a:t>
            </a:r>
            <a:r>
              <a:rPr lang="zh-CN" altLang="en-US" sz="2600" b="1" dirty="0" smtClean="0">
                <a:latin typeface="+mn-ea"/>
              </a:rPr>
              <a:t>中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对于</a:t>
            </a:r>
            <a:r>
              <a:rPr lang="zh-CN" altLang="en-US" sz="2600" b="1" dirty="0">
                <a:latin typeface="+mn-ea"/>
              </a:rPr>
              <a:t>我们可以使用模拟器将</a:t>
            </a:r>
            <a:r>
              <a:rPr lang="en-US" altLang="zh-CN" sz="2600" b="1" dirty="0" err="1">
                <a:latin typeface="+mn-ea"/>
              </a:rPr>
              <a:t>system.img</a:t>
            </a:r>
            <a:r>
              <a:rPr lang="zh-CN" altLang="en-US" sz="2600" b="1" dirty="0" smtClean="0">
                <a:latin typeface="+mn-ea"/>
              </a:rPr>
              <a:t>替换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或者</a:t>
            </a:r>
            <a:r>
              <a:rPr lang="zh-CN" altLang="en-US" sz="2600" b="1" dirty="0">
                <a:latin typeface="+mn-ea"/>
              </a:rPr>
              <a:t>用真机替换</a:t>
            </a:r>
            <a:r>
              <a:rPr lang="en-US" altLang="zh-CN" sz="2600" b="1" dirty="0">
                <a:latin typeface="+mn-ea"/>
              </a:rPr>
              <a:t>system/lib</a:t>
            </a:r>
            <a:r>
              <a:rPr lang="zh-CN" altLang="en-US" sz="2600" b="1" dirty="0">
                <a:latin typeface="+mn-ea"/>
              </a:rPr>
              <a:t>目录下的</a:t>
            </a:r>
            <a:r>
              <a:rPr lang="en-US" altLang="zh-CN" sz="2600" b="1" dirty="0">
                <a:latin typeface="+mn-ea"/>
              </a:rPr>
              <a:t>libdvm.so</a:t>
            </a:r>
            <a:r>
              <a:rPr lang="zh-CN" altLang="en-US" sz="2600" b="1" dirty="0" smtClean="0">
                <a:latin typeface="+mn-ea"/>
              </a:rPr>
              <a:t>文件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从而</a:t>
            </a:r>
            <a:r>
              <a:rPr lang="zh-CN" altLang="en-US" sz="2600" b="1" dirty="0">
                <a:latin typeface="+mn-ea"/>
              </a:rPr>
              <a:t>让每个应用启动的时候用到</a:t>
            </a:r>
            <a:r>
              <a:rPr lang="en-US" altLang="zh-CN" sz="2600" b="1" dirty="0" err="1">
                <a:latin typeface="+mn-ea"/>
              </a:rPr>
              <a:t>DexFile</a:t>
            </a:r>
            <a:r>
              <a:rPr lang="zh-CN" altLang="en-US" sz="2600" b="1" dirty="0">
                <a:latin typeface="+mn-ea"/>
              </a:rPr>
              <a:t>类功能都会执行我们</a:t>
            </a:r>
            <a:r>
              <a:rPr lang="en-US" altLang="zh-CN" sz="2600" b="1" dirty="0">
                <a:latin typeface="+mn-ea"/>
              </a:rPr>
              <a:t>dump</a:t>
            </a:r>
            <a:r>
              <a:rPr lang="zh-CN" altLang="en-US" sz="2600" b="1" dirty="0">
                <a:latin typeface="+mn-ea"/>
              </a:rPr>
              <a:t>出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en-US" sz="2600" b="1" dirty="0" smtClean="0">
                <a:latin typeface="+mn-ea"/>
              </a:rPr>
              <a:t>逻辑。</a:t>
            </a:r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4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二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：准备工具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latin typeface="+mn-ea"/>
              </a:rPr>
              <a:t>版本为</a:t>
            </a:r>
            <a:r>
              <a:rPr lang="en-US" altLang="zh-CN" sz="2600" b="1" dirty="0" smtClean="0">
                <a:latin typeface="+mn-ea"/>
              </a:rPr>
              <a:t>4.4</a:t>
            </a:r>
            <a:r>
              <a:rPr lang="zh-CN" altLang="en-US" sz="2600" b="1" dirty="0" smtClean="0">
                <a:latin typeface="+mn-ea"/>
              </a:rPr>
              <a:t>的原生安卓模拟器；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b="1" dirty="0" smtClean="0">
                <a:latin typeface="+mn-ea"/>
              </a:rPr>
              <a:t>破解版的</a:t>
            </a:r>
            <a:r>
              <a:rPr lang="en-US" altLang="zh-CN" sz="2600" b="1" dirty="0" smtClean="0">
                <a:latin typeface="+mn-ea"/>
              </a:rPr>
              <a:t>4.4system.img</a:t>
            </a:r>
            <a:r>
              <a:rPr lang="zh-CN" altLang="en-US" sz="2600" b="1" dirty="0" smtClean="0">
                <a:latin typeface="+mn-ea"/>
              </a:rPr>
              <a:t>镜像文件；</a:t>
            </a:r>
            <a:endParaRPr lang="en-US" altLang="zh-CN" sz="2600" b="1" dirty="0" smtClean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latin typeface="+mn-ea"/>
              </a:rPr>
              <a:t>Monitor.bat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latin typeface="+mn-ea"/>
              </a:rPr>
              <a:t>Smali.jar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b="1" dirty="0" smtClean="0">
                <a:latin typeface="+mn-ea"/>
              </a:rPr>
              <a:t>Baksmali.jar</a:t>
            </a:r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6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二：编码意识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50984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爬虫的特点是长期运行，意外频出，我们必须注意以下两点：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异常捕捉处理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，要全面考虑页面异常的，不能假设页面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一定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是统一的。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详细日志记录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，并按出现频度进行合理分级，以方便出问题时排查。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3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：破解流程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097277"/>
            <a:ext cx="83280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第一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步：替换原生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+mn-ea"/>
              </a:rPr>
              <a:t>system.img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文件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</a:t>
            </a:r>
            <a:r>
              <a:rPr lang="zh-CN" altLang="en-US" sz="2600" b="1" dirty="0" smtClean="0">
                <a:latin typeface="+mn-ea"/>
              </a:rPr>
              <a:t>用破解版的</a:t>
            </a:r>
            <a:r>
              <a:rPr lang="en-US" altLang="zh-CN" sz="2600" b="1" dirty="0" err="1" smtClean="0">
                <a:latin typeface="+mn-ea"/>
              </a:rPr>
              <a:t>system.img</a:t>
            </a:r>
            <a:r>
              <a:rPr lang="zh-CN" altLang="en-US" sz="2600" b="1" dirty="0" smtClean="0">
                <a:latin typeface="+mn-ea"/>
              </a:rPr>
              <a:t>文件替换</a:t>
            </a:r>
            <a:r>
              <a:rPr lang="en-US" altLang="zh-CN" sz="2600" b="1" dirty="0" smtClean="0">
                <a:latin typeface="+mn-ea"/>
              </a:rPr>
              <a:t>4.4</a:t>
            </a:r>
            <a:r>
              <a:rPr lang="zh-CN" altLang="en-US" sz="2600" b="1" dirty="0" smtClean="0">
                <a:latin typeface="+mn-ea"/>
              </a:rPr>
              <a:t>原生的</a:t>
            </a:r>
            <a:r>
              <a:rPr lang="en-US" altLang="zh-CN" sz="2600" b="1" dirty="0" smtClean="0">
                <a:latin typeface="+mn-ea"/>
              </a:rPr>
              <a:t>system</a:t>
            </a:r>
            <a:r>
              <a:rPr lang="zh-CN" altLang="en-US" sz="2600" b="1" dirty="0" smtClean="0">
                <a:latin typeface="+mn-ea"/>
              </a:rPr>
              <a:t>文件，文件目录：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xxx\android-</a:t>
            </a:r>
            <a:r>
              <a:rPr lang="en-US" altLang="zh-CN" sz="2600" b="1" dirty="0" err="1" smtClean="0">
                <a:latin typeface="+mn-ea"/>
              </a:rPr>
              <a:t>sdk</a:t>
            </a:r>
            <a:r>
              <a:rPr lang="en-US" altLang="zh-CN" sz="2600" b="1" dirty="0" smtClean="0">
                <a:latin typeface="+mn-ea"/>
              </a:rPr>
              <a:t>\system-images\android-19\default\armeabi-v7a\</a:t>
            </a:r>
            <a:r>
              <a:rPr lang="en-US" altLang="zh-CN" sz="2600" b="1" dirty="0" err="1" smtClean="0">
                <a:latin typeface="+mn-ea"/>
              </a:rPr>
              <a:t>system.img</a:t>
            </a:r>
            <a:r>
              <a:rPr lang="zh-CN" altLang="en-US" sz="2600" b="1" dirty="0" smtClean="0">
                <a:latin typeface="+mn-ea"/>
              </a:rPr>
              <a:t>，最好将之前的文件重命名备份，然后重启模拟器</a:t>
            </a:r>
            <a:r>
              <a:rPr lang="zh-CN" altLang="en-US" sz="2600" b="1" dirty="0">
                <a:latin typeface="+mn-ea"/>
              </a:rPr>
              <a:t>。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8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：破解流程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第二步：</a:t>
            </a:r>
            <a:r>
              <a:rPr lang="en-US" altLang="zh-CN" sz="2600" b="1" dirty="0" err="1">
                <a:solidFill>
                  <a:srgbClr val="FF0000"/>
                </a:solidFill>
                <a:latin typeface="+mn-ea"/>
              </a:rPr>
              <a:t>apk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添加</a:t>
            </a:r>
            <a:r>
              <a:rPr lang="en-US" altLang="zh-CN" sz="2600" b="1" dirty="0" err="1">
                <a:solidFill>
                  <a:srgbClr val="FF0000"/>
                </a:solidFill>
                <a:latin typeface="+mn-ea"/>
              </a:rPr>
              <a:t>sd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卡写权限</a:t>
            </a:r>
            <a:endParaRPr lang="en-US" altLang="zh-CN" sz="2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>
                <a:latin typeface="+mn-ea"/>
              </a:rPr>
              <a:t>       因为需要把</a:t>
            </a:r>
            <a:r>
              <a:rPr lang="en-US" altLang="zh-CN" sz="2600" b="1" dirty="0">
                <a:latin typeface="+mn-ea"/>
              </a:rPr>
              <a:t>.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文件写到</a:t>
            </a:r>
            <a:r>
              <a:rPr lang="en-US" altLang="zh-CN" sz="2600" b="1" dirty="0" err="1">
                <a:latin typeface="+mn-ea"/>
              </a:rPr>
              <a:t>sd</a:t>
            </a:r>
            <a:r>
              <a:rPr lang="zh-CN" altLang="en-US" sz="2600" b="1" dirty="0">
                <a:latin typeface="+mn-ea"/>
              </a:rPr>
              <a:t>卡中，所以</a:t>
            </a:r>
            <a:r>
              <a:rPr lang="en-US" altLang="zh-CN" sz="2600" b="1" dirty="0" err="1">
                <a:latin typeface="+mn-ea"/>
              </a:rPr>
              <a:t>apk</a:t>
            </a:r>
            <a:r>
              <a:rPr lang="zh-CN" altLang="en-US" sz="2600" b="1" dirty="0">
                <a:latin typeface="+mn-ea"/>
              </a:rPr>
              <a:t>应用必须具有</a:t>
            </a:r>
            <a:r>
              <a:rPr lang="en-US" altLang="zh-CN" sz="2600" b="1" dirty="0" err="1">
                <a:latin typeface="+mn-ea"/>
              </a:rPr>
              <a:t>sd</a:t>
            </a:r>
            <a:r>
              <a:rPr lang="zh-CN" altLang="en-US" sz="2600" b="1" dirty="0">
                <a:latin typeface="+mn-ea"/>
              </a:rPr>
              <a:t>卡的写权限</a:t>
            </a:r>
            <a:r>
              <a:rPr lang="en-US" altLang="zh-CN" sz="2600" b="1" dirty="0">
                <a:latin typeface="+mn-ea"/>
              </a:rPr>
              <a:t>;</a:t>
            </a:r>
            <a:r>
              <a:rPr lang="zh-CN" altLang="en-US" sz="2600" b="1" dirty="0">
                <a:latin typeface="+mn-ea"/>
              </a:rPr>
              <a:t> 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使用</a:t>
            </a:r>
            <a:r>
              <a:rPr lang="en-US" altLang="zh-CN" sz="2600" b="1" dirty="0" err="1">
                <a:latin typeface="+mn-ea"/>
              </a:rPr>
              <a:t>jadx</a:t>
            </a:r>
            <a:r>
              <a:rPr lang="zh-CN" altLang="en-US" sz="2600" b="1" dirty="0">
                <a:latin typeface="+mn-ea"/>
              </a:rPr>
              <a:t>打开</a:t>
            </a:r>
            <a:r>
              <a:rPr lang="zh-CN" altLang="en-US" sz="2600" b="1" dirty="0" smtClean="0">
                <a:latin typeface="+mn-ea"/>
              </a:rPr>
              <a:t>应用，查看</a:t>
            </a:r>
            <a:r>
              <a:rPr lang="en-US" altLang="zh-CN" sz="2600" b="1" dirty="0" smtClean="0">
                <a:latin typeface="+mn-ea"/>
              </a:rPr>
              <a:t>“AndroidManifest.xml”</a:t>
            </a:r>
            <a:r>
              <a:rPr lang="zh-CN" altLang="en-US" sz="2600" b="1" dirty="0" smtClean="0">
                <a:latin typeface="+mn-ea"/>
              </a:rPr>
              <a:t>是否</a:t>
            </a:r>
            <a:r>
              <a:rPr lang="zh-CN" altLang="en-US" sz="2600" b="1" dirty="0">
                <a:latin typeface="+mn-ea"/>
              </a:rPr>
              <a:t>有权限</a:t>
            </a:r>
            <a:r>
              <a:rPr lang="zh-CN" altLang="en-US" sz="2600" b="1" dirty="0" smtClean="0">
                <a:latin typeface="+mn-ea"/>
              </a:rPr>
              <a:t>代码</a:t>
            </a:r>
            <a:r>
              <a:rPr lang="zh-CN" altLang="en-US" sz="2600" b="1" dirty="0">
                <a:latin typeface="+mn-ea"/>
              </a:rPr>
              <a:t>：</a:t>
            </a:r>
            <a:r>
              <a:rPr lang="en-US" altLang="zh-CN" sz="2600" b="1" dirty="0" smtClean="0">
                <a:latin typeface="+mn-ea"/>
              </a:rPr>
              <a:t>"&lt;</a:t>
            </a:r>
            <a:r>
              <a:rPr lang="en-US" altLang="zh-CN" sz="2600" b="1" dirty="0">
                <a:latin typeface="+mn-ea"/>
              </a:rPr>
              <a:t>uses-permission </a:t>
            </a:r>
            <a:r>
              <a:rPr lang="en-US" altLang="zh-CN" sz="2600" b="1" dirty="0" err="1">
                <a:latin typeface="+mn-ea"/>
              </a:rPr>
              <a:t>android:name</a:t>
            </a:r>
            <a:r>
              <a:rPr lang="en-US" altLang="zh-CN" sz="2600" b="1" dirty="0" smtClean="0">
                <a:latin typeface="+mn-ea"/>
              </a:rPr>
              <a:t>="</a:t>
            </a:r>
            <a:r>
              <a:rPr lang="en-US" altLang="zh-CN" sz="2600" b="1" dirty="0" err="1" smtClean="0">
                <a:latin typeface="+mn-ea"/>
              </a:rPr>
              <a:t>android.permission.WRITE_EXTERNAL_STORAGE</a:t>
            </a:r>
            <a:r>
              <a:rPr lang="en-US" altLang="zh-CN" sz="2600" b="1" dirty="0" smtClean="0">
                <a:latin typeface="+mn-ea"/>
              </a:rPr>
              <a:t>" /&gt;"</a:t>
            </a:r>
            <a:r>
              <a:rPr lang="zh-CN" altLang="en-US" sz="2600" b="1" dirty="0" smtClean="0">
                <a:latin typeface="+mn-ea"/>
              </a:rPr>
              <a:t>；</a:t>
            </a:r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如果</a:t>
            </a:r>
            <a:r>
              <a:rPr lang="zh-CN" altLang="en-US" sz="2600" b="1" dirty="0">
                <a:latin typeface="+mn-ea"/>
              </a:rPr>
              <a:t>没有</a:t>
            </a:r>
            <a:r>
              <a:rPr lang="zh-CN" altLang="en-US" sz="2600" b="1" dirty="0" smtClean="0">
                <a:latin typeface="+mn-ea"/>
              </a:rPr>
              <a:t>权限，则</a:t>
            </a:r>
            <a:r>
              <a:rPr lang="zh-CN" altLang="en-US" sz="2600" b="1" dirty="0">
                <a:latin typeface="+mn-ea"/>
              </a:rPr>
              <a:t>使用</a:t>
            </a:r>
            <a:r>
              <a:rPr lang="en-US" altLang="zh-CN" sz="2600" b="1" dirty="0" err="1">
                <a:latin typeface="+mn-ea"/>
              </a:rPr>
              <a:t>apktool</a:t>
            </a:r>
            <a:r>
              <a:rPr lang="zh-CN" altLang="en-US" sz="2600" b="1" dirty="0">
                <a:latin typeface="+mn-ea"/>
              </a:rPr>
              <a:t>反编译</a:t>
            </a:r>
            <a:r>
              <a:rPr lang="zh-CN" altLang="en-US" sz="2600" b="1" dirty="0" smtClean="0">
                <a:latin typeface="+mn-ea"/>
              </a:rPr>
              <a:t>应用，添加</a:t>
            </a:r>
            <a:r>
              <a:rPr lang="zh-CN" altLang="en-US" sz="2600" b="1" dirty="0">
                <a:latin typeface="+mn-ea"/>
              </a:rPr>
              <a:t>权限</a:t>
            </a:r>
            <a:r>
              <a:rPr lang="zh-CN" altLang="en-US" sz="2600" b="1" dirty="0" smtClean="0">
                <a:latin typeface="+mn-ea"/>
              </a:rPr>
              <a:t>代码，然后</a:t>
            </a:r>
            <a:r>
              <a:rPr lang="zh-CN" altLang="en-US" sz="2600" b="1" dirty="0">
                <a:latin typeface="+mn-ea"/>
              </a:rPr>
              <a:t>再回</a:t>
            </a:r>
            <a:r>
              <a:rPr lang="zh-CN" altLang="en-US" sz="2600" b="1" dirty="0" smtClean="0">
                <a:latin typeface="+mn-ea"/>
              </a:rPr>
              <a:t>编译；</a:t>
            </a:r>
            <a:endParaRPr lang="zh-CN" altLang="en-US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47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：破解流程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第三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步：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安装应用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观察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日志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安装</a:t>
            </a:r>
            <a:r>
              <a:rPr lang="zh-CN" altLang="en-US" sz="2600" b="1" dirty="0">
                <a:latin typeface="+mn-ea"/>
              </a:rPr>
              <a:t>应用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en-US" altLang="zh-CN" sz="2600" b="1" dirty="0" err="1">
                <a:latin typeface="+mn-ea"/>
              </a:rPr>
              <a:t>adb</a:t>
            </a:r>
            <a:r>
              <a:rPr lang="en-US" altLang="zh-CN" sz="2600" b="1" dirty="0">
                <a:latin typeface="+mn-ea"/>
              </a:rPr>
              <a:t> install "</a:t>
            </a:r>
            <a:r>
              <a:rPr lang="en-US" altLang="zh-CN" sz="2600" b="1" dirty="0" err="1">
                <a:latin typeface="+mn-ea"/>
              </a:rPr>
              <a:t>xxx.apk</a:t>
            </a:r>
            <a:r>
              <a:rPr lang="en-US" altLang="zh-CN" sz="2600" b="1" dirty="0">
                <a:latin typeface="+mn-ea"/>
              </a:rPr>
              <a:t>";</a:t>
            </a:r>
          </a:p>
          <a:p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打开</a:t>
            </a:r>
            <a:r>
              <a:rPr lang="en-US" altLang="zh-CN" sz="2600" b="1" dirty="0">
                <a:latin typeface="+mn-ea"/>
              </a:rPr>
              <a:t>monitor.bat</a:t>
            </a:r>
            <a:r>
              <a:rPr lang="zh-CN" altLang="en-US" sz="2600" b="1" dirty="0">
                <a:latin typeface="+mn-ea"/>
              </a:rPr>
              <a:t>观察应用日志</a:t>
            </a:r>
            <a:r>
              <a:rPr lang="zh-CN" altLang="en-US" sz="2600" b="1" dirty="0" smtClean="0">
                <a:latin typeface="+mn-ea"/>
              </a:rPr>
              <a:t>输出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目录</a:t>
            </a:r>
            <a:r>
              <a:rPr lang="en-US" altLang="zh-CN" sz="2600" b="1" dirty="0">
                <a:latin typeface="+mn-ea"/>
              </a:rPr>
              <a:t>"xxx/</a:t>
            </a:r>
            <a:r>
              <a:rPr lang="en-US" altLang="zh-CN" sz="2600" b="1" dirty="0" err="1">
                <a:latin typeface="+mn-ea"/>
              </a:rPr>
              <a:t>android_sdk</a:t>
            </a:r>
            <a:r>
              <a:rPr lang="en-US" altLang="zh-CN" sz="2600" b="1" dirty="0">
                <a:latin typeface="+mn-ea"/>
              </a:rPr>
              <a:t>/tools/monitor.bat";</a:t>
            </a: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在</a:t>
            </a:r>
            <a:r>
              <a:rPr lang="zh-CN" altLang="en-US" sz="2600" b="1" dirty="0">
                <a:latin typeface="+mn-ea"/>
              </a:rPr>
              <a:t>模拟器中启动应用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在</a:t>
            </a:r>
            <a:r>
              <a:rPr lang="en-US" altLang="zh-CN" sz="2600" b="1" dirty="0" err="1">
                <a:latin typeface="+mn-ea"/>
              </a:rPr>
              <a:t>LogCat</a:t>
            </a:r>
            <a:r>
              <a:rPr lang="zh-CN" altLang="en-US" sz="2600" b="1" dirty="0">
                <a:latin typeface="+mn-ea"/>
              </a:rPr>
              <a:t>中查找对应包名的</a:t>
            </a:r>
            <a:r>
              <a:rPr lang="zh-CN" altLang="en-US" sz="2600" b="1" dirty="0" smtClean="0">
                <a:latin typeface="+mn-ea"/>
              </a:rPr>
              <a:t>日志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en-US" altLang="zh-CN" sz="2600" b="1" dirty="0" smtClean="0">
                <a:latin typeface="+mn-ea"/>
              </a:rPr>
              <a:t>tag</a:t>
            </a:r>
            <a:r>
              <a:rPr lang="zh-CN" altLang="en-US" sz="2600" b="1" dirty="0">
                <a:latin typeface="+mn-ea"/>
              </a:rPr>
              <a:t>是</a:t>
            </a:r>
            <a:r>
              <a:rPr lang="en-US" altLang="zh-CN" sz="2600" b="1" dirty="0" err="1">
                <a:latin typeface="+mn-ea"/>
              </a:rPr>
              <a:t>dalvikvm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en-US" altLang="zh-CN" sz="2600" b="1" dirty="0">
                <a:latin typeface="+mn-ea"/>
              </a:rPr>
              <a:t>:</a:t>
            </a:r>
            <a:endParaRPr lang="zh-CN" altLang="en-US" sz="2600" b="1" dirty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注意</a:t>
            </a:r>
            <a:r>
              <a:rPr lang="en-US" altLang="zh-CN" sz="2600" b="1" dirty="0" smtClean="0">
                <a:latin typeface="+mn-ea"/>
              </a:rPr>
              <a:t>“create </a:t>
            </a:r>
            <a:r>
              <a:rPr lang="en-US" altLang="zh-CN" sz="2600" b="1" dirty="0">
                <a:latin typeface="+mn-ea"/>
              </a:rPr>
              <a:t>file </a:t>
            </a:r>
            <a:r>
              <a:rPr lang="en-US" altLang="zh-CN" sz="2600" b="1" dirty="0" smtClean="0">
                <a:latin typeface="+mn-ea"/>
              </a:rPr>
              <a:t>end”</a:t>
            </a:r>
            <a:r>
              <a:rPr lang="zh-CN" altLang="en-US" sz="2600" b="1" dirty="0" smtClean="0">
                <a:latin typeface="+mn-ea"/>
              </a:rPr>
              <a:t>字段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表明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输出</a:t>
            </a:r>
            <a:r>
              <a:rPr lang="zh-CN" altLang="en-US" sz="2600" b="1" dirty="0" smtClean="0">
                <a:latin typeface="+mn-ea"/>
              </a:rPr>
              <a:t>完毕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由于</a:t>
            </a:r>
            <a:r>
              <a:rPr lang="zh-CN" altLang="en-US" sz="2600" b="1" dirty="0">
                <a:latin typeface="+mn-ea"/>
              </a:rPr>
              <a:t>应用</a:t>
            </a:r>
            <a:r>
              <a:rPr lang="zh-CN" altLang="en-US" sz="2600" b="1" dirty="0" smtClean="0">
                <a:latin typeface="+mn-ea"/>
              </a:rPr>
              <a:t>本身会加载</a:t>
            </a:r>
            <a:r>
              <a:rPr lang="en-US" altLang="zh-CN" sz="2600" b="1" dirty="0" err="1" smtClean="0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所以</a:t>
            </a:r>
            <a:r>
              <a:rPr lang="zh-CN" altLang="en-US" sz="2600" b="1" dirty="0">
                <a:latin typeface="+mn-ea"/>
              </a:rPr>
              <a:t>就有可能有多</a:t>
            </a:r>
            <a:r>
              <a:rPr lang="zh-CN" altLang="en-US" sz="2600" b="1" dirty="0" smtClean="0">
                <a:latin typeface="+mn-ea"/>
              </a:rPr>
              <a:t>个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这些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文件全部保存在</a:t>
            </a:r>
            <a:r>
              <a:rPr lang="en-US" altLang="zh-CN" sz="2600" b="1" dirty="0" err="1">
                <a:latin typeface="+mn-ea"/>
              </a:rPr>
              <a:t>sd</a:t>
            </a:r>
            <a:r>
              <a:rPr lang="zh-CN" altLang="en-US" sz="2600" b="1" dirty="0">
                <a:latin typeface="+mn-ea"/>
              </a:rPr>
              <a:t>卡</a:t>
            </a:r>
            <a:r>
              <a:rPr lang="zh-CN" altLang="en-US" sz="2600" b="1" dirty="0" smtClean="0">
                <a:latin typeface="+mn-ea"/>
              </a:rPr>
              <a:t>中。</a:t>
            </a:r>
            <a:endParaRPr lang="en-US" altLang="zh-CN" sz="2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0" y="4174250"/>
            <a:ext cx="8150825" cy="8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：破解流程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导出</a:t>
            </a:r>
            <a:r>
              <a:rPr lang="zh-CN" altLang="en-US" sz="2600" b="1" dirty="0">
                <a:latin typeface="+mn-ea"/>
              </a:rPr>
              <a:t>所有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 smtClean="0">
                <a:latin typeface="+mn-ea"/>
              </a:rPr>
              <a:t>文件</a:t>
            </a:r>
            <a:r>
              <a:rPr lang="zh-CN" altLang="en-US" sz="2600" b="1" dirty="0">
                <a:latin typeface="+mn-ea"/>
              </a:rPr>
              <a:t>：</a:t>
            </a:r>
            <a:r>
              <a:rPr lang="en-US" altLang="zh-CN" sz="2600" b="1" dirty="0" smtClean="0">
                <a:latin typeface="+mn-ea"/>
              </a:rPr>
              <a:t> </a:t>
            </a:r>
            <a:r>
              <a:rPr lang="en-US" altLang="zh-CN" sz="2600" b="1" dirty="0" err="1">
                <a:latin typeface="+mn-ea"/>
              </a:rPr>
              <a:t>adb</a:t>
            </a:r>
            <a:r>
              <a:rPr lang="en-US" altLang="zh-CN" sz="2600" b="1" dirty="0">
                <a:latin typeface="+mn-ea"/>
              </a:rPr>
              <a:t> pull </a:t>
            </a:r>
            <a:r>
              <a:rPr lang="en-US" altLang="zh-CN" sz="2600" b="1" dirty="0" err="1">
                <a:latin typeface="+mn-ea"/>
              </a:rPr>
              <a:t>sdcard</a:t>
            </a:r>
            <a:r>
              <a:rPr lang="en-US" altLang="zh-CN" sz="2600" b="1" dirty="0">
                <a:latin typeface="+mn-ea"/>
              </a:rPr>
              <a:t>/</a:t>
            </a:r>
            <a:r>
              <a:rPr lang="en-US" altLang="zh-CN" sz="2600" b="1" dirty="0" err="1">
                <a:latin typeface="+mn-ea"/>
              </a:rPr>
              <a:t>xxxx.dex</a:t>
            </a:r>
            <a:r>
              <a:rPr lang="en-US" altLang="zh-CN" sz="2600" b="1" dirty="0">
                <a:latin typeface="+mn-ea"/>
              </a:rPr>
              <a:t> D:\</a:t>
            </a:r>
            <a:r>
              <a:rPr lang="en-US" altLang="zh-CN" sz="2600" b="1" dirty="0" smtClean="0">
                <a:latin typeface="+mn-ea"/>
              </a:rPr>
              <a:t>file</a:t>
            </a:r>
            <a:r>
              <a:rPr lang="zh-CN" altLang="en-US" sz="2600" b="1" dirty="0" smtClean="0">
                <a:latin typeface="+mn-ea"/>
              </a:rPr>
              <a:t>，参数</a:t>
            </a:r>
            <a:r>
              <a:rPr lang="zh-CN" altLang="en-US" sz="2600" b="1" dirty="0">
                <a:latin typeface="+mn-ea"/>
              </a:rPr>
              <a:t>一是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的全</a:t>
            </a:r>
            <a:r>
              <a:rPr lang="zh-CN" altLang="en-US" sz="2600" b="1" dirty="0" smtClean="0">
                <a:latin typeface="+mn-ea"/>
              </a:rPr>
              <a:t>路径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参数</a:t>
            </a:r>
            <a:r>
              <a:rPr lang="zh-CN" altLang="en-US" sz="2600" b="1" dirty="0">
                <a:latin typeface="+mn-ea"/>
              </a:rPr>
              <a:t>二是输出文件</a:t>
            </a:r>
            <a:r>
              <a:rPr lang="zh-CN" altLang="en-US" sz="2600" b="1" dirty="0" smtClean="0">
                <a:latin typeface="+mn-ea"/>
              </a:rPr>
              <a:t>地址。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90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：破解流程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第四步：解密脱壳后的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+mn-ea"/>
              </a:rPr>
              <a:t>dex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zh-CN" altLang="en-US" sz="2600" b="1" dirty="0" smtClean="0">
                <a:latin typeface="+mn-ea"/>
              </a:rPr>
              <a:t>上一个步骤会得到脱壳后的所有</a:t>
            </a:r>
            <a:r>
              <a:rPr lang="en-US" altLang="zh-CN" sz="2600" b="1" dirty="0" err="1" smtClean="0">
                <a:latin typeface="+mn-ea"/>
              </a:rPr>
              <a:t>dex</a:t>
            </a:r>
            <a:r>
              <a:rPr lang="zh-CN" altLang="en-US" sz="2600" b="1" dirty="0" smtClean="0">
                <a:latin typeface="+mn-ea"/>
              </a:rPr>
              <a:t>文件，但是</a:t>
            </a:r>
            <a:r>
              <a:rPr lang="en-US" altLang="zh-CN" sz="2600" b="1" dirty="0" err="1">
                <a:latin typeface="+mn-ea"/>
              </a:rPr>
              <a:t>system.img</a:t>
            </a:r>
            <a:r>
              <a:rPr lang="zh-CN" altLang="en-US" sz="2600" b="1" dirty="0">
                <a:latin typeface="+mn-ea"/>
              </a:rPr>
              <a:t>对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进行了</a:t>
            </a:r>
            <a:r>
              <a:rPr lang="zh-CN" altLang="en-US" sz="2600" b="1" dirty="0" smtClean="0">
                <a:latin typeface="+mn-ea"/>
              </a:rPr>
              <a:t>加密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可以</a:t>
            </a:r>
            <a:r>
              <a:rPr lang="zh-CN" altLang="en-US" sz="2600" b="1" dirty="0">
                <a:latin typeface="+mn-ea"/>
              </a:rPr>
              <a:t>使用</a:t>
            </a:r>
            <a:r>
              <a:rPr lang="en-US" altLang="zh-CN" sz="2600" b="1" dirty="0">
                <a:latin typeface="+mn-ea"/>
              </a:rPr>
              <a:t>Decode.jar</a:t>
            </a:r>
            <a:r>
              <a:rPr lang="zh-CN" altLang="en-US" sz="2600" b="1" dirty="0">
                <a:latin typeface="+mn-ea"/>
              </a:rPr>
              <a:t>工具进行</a:t>
            </a:r>
            <a:r>
              <a:rPr lang="zh-CN" altLang="en-US" sz="2600" b="1" dirty="0" smtClean="0">
                <a:latin typeface="+mn-ea"/>
              </a:rPr>
              <a:t>解密。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下载</a:t>
            </a:r>
            <a:r>
              <a:rPr lang="zh-CN" altLang="en-US" sz="2600" b="1" dirty="0">
                <a:latin typeface="+mn-ea"/>
              </a:rPr>
              <a:t>源码</a:t>
            </a:r>
            <a:r>
              <a:rPr lang="en-US" altLang="zh-CN" sz="2600" b="1" dirty="0">
                <a:latin typeface="+mn-ea"/>
              </a:rPr>
              <a:t>:"https://github.com/</a:t>
            </a:r>
            <a:r>
              <a:rPr lang="en-US" altLang="zh-CN" sz="2600" b="1" dirty="0" err="1">
                <a:latin typeface="+mn-ea"/>
              </a:rPr>
              <a:t>bunnyblue</a:t>
            </a:r>
            <a:r>
              <a:rPr lang="en-US" altLang="zh-CN" sz="2600" b="1" dirty="0">
                <a:latin typeface="+mn-ea"/>
              </a:rPr>
              <a:t>/</a:t>
            </a:r>
            <a:r>
              <a:rPr lang="en-US" altLang="zh-CN" sz="2600" b="1" dirty="0" err="1">
                <a:latin typeface="+mn-ea"/>
              </a:rPr>
              <a:t>DexExtractor</a:t>
            </a:r>
            <a:r>
              <a:rPr lang="en-US" altLang="zh-CN" sz="2600" b="1" dirty="0">
                <a:latin typeface="+mn-ea"/>
              </a:rPr>
              <a:t>";</a:t>
            </a: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然后</a:t>
            </a:r>
            <a:r>
              <a:rPr lang="en-US" altLang="zh-CN" sz="2600" b="1" dirty="0">
                <a:latin typeface="+mn-ea"/>
              </a:rPr>
              <a:t>shell</a:t>
            </a:r>
            <a:r>
              <a:rPr lang="zh-CN" altLang="en-US" sz="2600" b="1" dirty="0" smtClean="0">
                <a:latin typeface="+mn-ea"/>
              </a:rPr>
              <a:t>进入源码根目录输入</a:t>
            </a:r>
            <a:r>
              <a:rPr lang="zh-CN" altLang="en-US" sz="2600" b="1" dirty="0">
                <a:latin typeface="+mn-ea"/>
              </a:rPr>
              <a:t>：</a:t>
            </a:r>
            <a:r>
              <a:rPr lang="en-US" altLang="zh-CN" sz="2600" b="1" dirty="0" smtClean="0">
                <a:latin typeface="+mn-ea"/>
              </a:rPr>
              <a:t>java </a:t>
            </a:r>
            <a:r>
              <a:rPr lang="en-US" altLang="zh-CN" sz="2600" b="1" dirty="0">
                <a:latin typeface="+mn-ea"/>
              </a:rPr>
              <a:t>-jar Decode.jar </a:t>
            </a:r>
            <a:r>
              <a:rPr lang="en-US" altLang="zh-CN" sz="2600" b="1" dirty="0" smtClean="0">
                <a:latin typeface="+mn-ea"/>
              </a:rPr>
              <a:t>“D</a:t>
            </a:r>
            <a:r>
              <a:rPr lang="en-US" altLang="zh-CN" sz="2600" b="1" dirty="0">
                <a:latin typeface="+mn-ea"/>
              </a:rPr>
              <a:t>:\</a:t>
            </a:r>
            <a:r>
              <a:rPr lang="en-US" altLang="zh-CN" sz="2600" b="1" dirty="0" smtClean="0">
                <a:latin typeface="+mn-ea"/>
              </a:rPr>
              <a:t>file"</a:t>
            </a:r>
            <a:r>
              <a:rPr lang="zh-CN" altLang="en-US" sz="2600" b="1" dirty="0" smtClean="0">
                <a:latin typeface="+mn-ea"/>
              </a:rPr>
              <a:t>。注</a:t>
            </a:r>
            <a:r>
              <a:rPr lang="zh-CN" altLang="en-US" sz="2600" b="1" dirty="0">
                <a:latin typeface="+mn-ea"/>
              </a:rPr>
              <a:t>：</a:t>
            </a:r>
            <a:r>
              <a:rPr lang="zh-CN" altLang="en-US" sz="2600" b="1" dirty="0" smtClean="0">
                <a:latin typeface="+mn-ea"/>
              </a:rPr>
              <a:t>最后</a:t>
            </a:r>
            <a:r>
              <a:rPr lang="zh-CN" altLang="en-US" sz="2600" b="1" dirty="0">
                <a:latin typeface="+mn-ea"/>
              </a:rPr>
              <a:t>一个参数是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en-US" sz="2600" b="1" dirty="0" smtClean="0">
                <a:latin typeface="+mn-ea"/>
              </a:rPr>
              <a:t>目录</a:t>
            </a:r>
            <a:r>
              <a:rPr lang="zh-CN" altLang="en-US" sz="2600" b="1" dirty="0">
                <a:latin typeface="+mn-ea"/>
              </a:rPr>
              <a:t>；</a:t>
            </a:r>
          </a:p>
          <a:p>
            <a:endParaRPr lang="en-US" altLang="zh-CN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8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：破解流程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第五步：将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+mn-ea"/>
              </a:rPr>
              <a:t>odex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转换为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+mn-ea"/>
              </a:rPr>
              <a:t>dex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第四</a:t>
            </a:r>
            <a:r>
              <a:rPr lang="zh-CN" altLang="en-US" sz="2600" b="1" dirty="0">
                <a:latin typeface="+mn-ea"/>
              </a:rPr>
              <a:t>步解密后的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zh-CN" altLang="en-US" sz="2600" b="1" dirty="0">
                <a:latin typeface="+mn-ea"/>
              </a:rPr>
              <a:t>文件类型是</a:t>
            </a:r>
            <a:r>
              <a:rPr lang="en-US" altLang="zh-CN" sz="2600" b="1" dirty="0" err="1">
                <a:latin typeface="+mn-ea"/>
              </a:rPr>
              <a:t>odex</a:t>
            </a:r>
            <a:r>
              <a:rPr lang="zh-CN" altLang="en-US" sz="2600" b="1" dirty="0">
                <a:latin typeface="+mn-ea"/>
              </a:rPr>
              <a:t>类型</a:t>
            </a:r>
            <a:r>
              <a:rPr lang="zh-CN" altLang="en-US" sz="2600" b="1" dirty="0" smtClean="0">
                <a:latin typeface="+mn-ea"/>
              </a:rPr>
              <a:t>的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en-US" altLang="zh-CN" sz="2600" b="1" dirty="0" err="1" smtClean="0">
                <a:latin typeface="+mn-ea"/>
              </a:rPr>
              <a:t>jadx</a:t>
            </a:r>
            <a:r>
              <a:rPr lang="zh-CN" altLang="en-US" sz="2600" b="1" dirty="0">
                <a:latin typeface="+mn-ea"/>
              </a:rPr>
              <a:t>不</a:t>
            </a:r>
            <a:r>
              <a:rPr lang="zh-CN" altLang="en-US" sz="2600" b="1" dirty="0" smtClean="0">
                <a:latin typeface="+mn-ea"/>
              </a:rPr>
              <a:t>支持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所以</a:t>
            </a:r>
            <a:r>
              <a:rPr lang="zh-CN" altLang="en-US" sz="2600" b="1" dirty="0">
                <a:latin typeface="+mn-ea"/>
              </a:rPr>
              <a:t>要先进行</a:t>
            </a:r>
            <a:r>
              <a:rPr lang="zh-CN" altLang="en-US" sz="2600" b="1" dirty="0" smtClean="0">
                <a:latin typeface="+mn-ea"/>
              </a:rPr>
              <a:t>转换。</a:t>
            </a:r>
            <a:endParaRPr lang="en-US" altLang="zh-CN" sz="2600" b="1" dirty="0" smtClean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将</a:t>
            </a:r>
            <a:r>
              <a:rPr lang="en-US" altLang="zh-CN" sz="2600" b="1" dirty="0" smtClean="0">
                <a:latin typeface="+mn-ea"/>
              </a:rPr>
              <a:t>smali.jar</a:t>
            </a:r>
            <a:r>
              <a:rPr lang="zh-CN" altLang="en-US" sz="2600" b="1" dirty="0" smtClean="0">
                <a:latin typeface="+mn-ea"/>
              </a:rPr>
              <a:t>、</a:t>
            </a:r>
            <a:r>
              <a:rPr lang="en-US" altLang="zh-CN" sz="2600" b="1" dirty="0" smtClean="0">
                <a:latin typeface="+mn-ea"/>
              </a:rPr>
              <a:t>baksmali.jar</a:t>
            </a:r>
            <a:r>
              <a:rPr lang="zh-CN" altLang="en-US" sz="2600" b="1" dirty="0" smtClean="0">
                <a:latin typeface="+mn-ea"/>
              </a:rPr>
              <a:t>、</a:t>
            </a:r>
            <a:r>
              <a:rPr lang="en-US" altLang="zh-CN" sz="2600" b="1" dirty="0" err="1" smtClean="0">
                <a:latin typeface="+mn-ea"/>
              </a:rPr>
              <a:t>xx.dex</a:t>
            </a:r>
            <a:r>
              <a:rPr lang="zh-CN" altLang="en-US" sz="2600" b="1" dirty="0">
                <a:latin typeface="+mn-ea"/>
              </a:rPr>
              <a:t>放在同一</a:t>
            </a:r>
            <a:r>
              <a:rPr lang="zh-CN" altLang="en-US" sz="2600" b="1" dirty="0" smtClean="0">
                <a:latin typeface="+mn-ea"/>
              </a:rPr>
              <a:t>目录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en-US" altLang="zh-CN" sz="2600" b="1" dirty="0" smtClean="0">
                <a:latin typeface="+mn-ea"/>
              </a:rPr>
              <a:t>shell</a:t>
            </a:r>
            <a:r>
              <a:rPr lang="zh-CN" altLang="en-US" sz="2600" b="1" dirty="0">
                <a:latin typeface="+mn-ea"/>
              </a:rPr>
              <a:t>进入此目录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en-US" altLang="zh-CN" sz="2600" b="1" dirty="0" err="1" smtClean="0">
                <a:latin typeface="+mn-ea"/>
              </a:rPr>
              <a:t>odex</a:t>
            </a:r>
            <a:r>
              <a:rPr lang="zh-CN" altLang="en-US" sz="2600" b="1" dirty="0">
                <a:latin typeface="+mn-ea"/>
              </a:rPr>
              <a:t>转</a:t>
            </a:r>
            <a:r>
              <a:rPr lang="en-US" altLang="zh-CN" sz="2600" b="1" dirty="0" err="1" smtClean="0">
                <a:latin typeface="+mn-ea"/>
              </a:rPr>
              <a:t>smali</a:t>
            </a:r>
            <a:r>
              <a:rPr lang="zh-CN" altLang="en-US" sz="2600" b="1" dirty="0" smtClean="0">
                <a:latin typeface="+mn-ea"/>
              </a:rPr>
              <a:t>：</a:t>
            </a:r>
            <a:r>
              <a:rPr lang="en-US" altLang="zh-CN" sz="2600" b="1" dirty="0" smtClean="0">
                <a:latin typeface="+mn-ea"/>
              </a:rPr>
              <a:t>java </a:t>
            </a:r>
            <a:r>
              <a:rPr lang="en-US" altLang="zh-CN" sz="2600" b="1" dirty="0">
                <a:latin typeface="+mn-ea"/>
              </a:rPr>
              <a:t>-jar baksmali-x.x.jar disassemble -o [1] </a:t>
            </a:r>
            <a:r>
              <a:rPr lang="en-US" altLang="zh-CN" sz="2600" b="1" dirty="0" err="1" smtClean="0">
                <a:latin typeface="+mn-ea"/>
              </a:rPr>
              <a:t>xxx.dex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en-US" altLang="zh-CN" sz="2600" b="1" dirty="0" smtClean="0">
                <a:latin typeface="+mn-ea"/>
              </a:rPr>
              <a:t>[1</a:t>
            </a:r>
            <a:r>
              <a:rPr lang="en-US" altLang="zh-CN" sz="2600" b="1" dirty="0">
                <a:latin typeface="+mn-ea"/>
              </a:rPr>
              <a:t>]</a:t>
            </a:r>
            <a:r>
              <a:rPr lang="zh-CN" altLang="en-US" sz="2600" b="1" dirty="0">
                <a:latin typeface="+mn-ea"/>
              </a:rPr>
              <a:t>为输出</a:t>
            </a:r>
            <a:r>
              <a:rPr lang="en-US" altLang="zh-CN" sz="2600" b="1" dirty="0" err="1">
                <a:latin typeface="+mn-ea"/>
              </a:rPr>
              <a:t>smali</a:t>
            </a:r>
            <a:r>
              <a:rPr lang="zh-CN" altLang="en-US" sz="2600" b="1" dirty="0">
                <a:latin typeface="+mn-ea"/>
              </a:rPr>
              <a:t>的目录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en-US" altLang="zh-CN" sz="2600" b="1" dirty="0" err="1" smtClean="0">
                <a:latin typeface="+mn-ea"/>
              </a:rPr>
              <a:t>smali</a:t>
            </a:r>
            <a:r>
              <a:rPr lang="zh-CN" altLang="en-US" sz="2600" b="1" dirty="0">
                <a:latin typeface="+mn-ea"/>
              </a:rPr>
              <a:t>转</a:t>
            </a:r>
            <a:r>
              <a:rPr lang="en-US" altLang="zh-CN" sz="2600" b="1" dirty="0" err="1">
                <a:latin typeface="+mn-ea"/>
              </a:rPr>
              <a:t>dex</a:t>
            </a:r>
            <a:r>
              <a:rPr lang="en-US" altLang="zh-CN" sz="2600" b="1" dirty="0">
                <a:latin typeface="+mn-ea"/>
              </a:rPr>
              <a:t>: java -jar smali-x.x.jar assemble -o </a:t>
            </a:r>
            <a:r>
              <a:rPr lang="en-US" altLang="zh-CN" sz="2600" b="1" dirty="0" err="1">
                <a:latin typeface="+mn-ea"/>
              </a:rPr>
              <a:t>yyy.dex</a:t>
            </a:r>
            <a:r>
              <a:rPr lang="en-US" altLang="zh-CN" sz="2600" b="1" dirty="0">
                <a:latin typeface="+mn-ea"/>
              </a:rPr>
              <a:t> [1</a:t>
            </a:r>
            <a:r>
              <a:rPr lang="en-US" altLang="zh-CN" sz="2600" b="1" dirty="0" smtClean="0">
                <a:latin typeface="+mn-ea"/>
              </a:rPr>
              <a:t>]</a:t>
            </a:r>
            <a:r>
              <a:rPr lang="zh-CN" altLang="en-US" sz="2600" b="1" dirty="0" smtClean="0">
                <a:latin typeface="+mn-ea"/>
              </a:rPr>
              <a:t>，</a:t>
            </a:r>
            <a:r>
              <a:rPr lang="en-US" altLang="zh-CN" sz="2600" b="1" dirty="0" smtClean="0">
                <a:latin typeface="+mn-ea"/>
              </a:rPr>
              <a:t>[</a:t>
            </a:r>
            <a:r>
              <a:rPr lang="en-US" altLang="zh-CN" sz="2600" b="1" dirty="0">
                <a:latin typeface="+mn-ea"/>
              </a:rPr>
              <a:t>1]</a:t>
            </a:r>
            <a:r>
              <a:rPr lang="zh-CN" altLang="en-US" sz="2600" b="1" dirty="0">
                <a:latin typeface="+mn-ea"/>
              </a:rPr>
              <a:t>为</a:t>
            </a:r>
            <a:r>
              <a:rPr lang="en-US" altLang="zh-CN" sz="2600" b="1" dirty="0" err="1">
                <a:latin typeface="+mn-ea"/>
              </a:rPr>
              <a:t>smali</a:t>
            </a:r>
            <a:r>
              <a:rPr lang="zh-CN" altLang="en-US" sz="2600" b="1" dirty="0">
                <a:latin typeface="+mn-ea"/>
              </a:rPr>
              <a:t>目录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 至此，脱壳已完成，然后使用</a:t>
            </a:r>
            <a:r>
              <a:rPr lang="en-US" altLang="zh-CN" sz="2600" b="1" dirty="0" err="1" smtClean="0">
                <a:latin typeface="+mn-ea"/>
              </a:rPr>
              <a:t>jadx</a:t>
            </a:r>
            <a:r>
              <a:rPr lang="zh-CN" altLang="en-US" sz="2600" b="1" dirty="0" smtClean="0">
                <a:latin typeface="+mn-ea"/>
              </a:rPr>
              <a:t>查看</a:t>
            </a:r>
            <a:r>
              <a:rPr lang="en-US" altLang="zh-CN" sz="2600" b="1" dirty="0" err="1" smtClean="0">
                <a:latin typeface="+mn-ea"/>
              </a:rPr>
              <a:t>dex</a:t>
            </a:r>
            <a:r>
              <a:rPr lang="zh-CN" altLang="en-US" sz="2600" b="1" dirty="0" smtClean="0">
                <a:latin typeface="+mn-ea"/>
              </a:rPr>
              <a:t>。</a:t>
            </a:r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：异常处理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原生安卓模拟器运行</a:t>
            </a:r>
            <a:r>
              <a:rPr lang="en-US" altLang="zh-CN" sz="2600" b="1" dirty="0" err="1">
                <a:solidFill>
                  <a:srgbClr val="FF0000"/>
                </a:solidFill>
                <a:latin typeface="+mn-ea"/>
              </a:rPr>
              <a:t>apk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的时候报错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lang="en-US" altLang="zh-CN" sz="2600" b="1" dirty="0" err="1">
                <a:solidFill>
                  <a:srgbClr val="FF0000"/>
                </a:solidFill>
                <a:latin typeface="+mn-ea"/>
              </a:rPr>
              <a:t>java.lang.UnsatisfiedLinkError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":</a:t>
            </a:r>
            <a:endParaRPr lang="zh-CN" altLang="en-US" sz="2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原因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en-US" altLang="zh-CN" sz="2600" b="1" dirty="0" err="1">
                <a:latin typeface="+mn-ea"/>
              </a:rPr>
              <a:t>apk</a:t>
            </a:r>
            <a:r>
              <a:rPr lang="zh-CN" altLang="en-US" sz="2600" b="1" dirty="0">
                <a:latin typeface="+mn-ea"/>
              </a:rPr>
              <a:t>引用了多方</a:t>
            </a:r>
            <a:r>
              <a:rPr lang="en-US" altLang="zh-CN" sz="2600" b="1" dirty="0" err="1">
                <a:latin typeface="+mn-ea"/>
              </a:rPr>
              <a:t>sdk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en-US" altLang="zh-CN" sz="2600" b="1" dirty="0">
                <a:latin typeface="+mn-ea"/>
              </a:rPr>
              <a:t>so</a:t>
            </a:r>
            <a:r>
              <a:rPr lang="zh-CN" altLang="en-US" sz="2600" b="1" dirty="0" smtClean="0">
                <a:latin typeface="+mn-ea"/>
              </a:rPr>
              <a:t>库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不同</a:t>
            </a:r>
            <a:r>
              <a:rPr lang="zh-CN" altLang="en-US" sz="2600" b="1" dirty="0">
                <a:latin typeface="+mn-ea"/>
              </a:rPr>
              <a:t>机型之间会引发这个错误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解决</a:t>
            </a:r>
            <a:r>
              <a:rPr lang="zh-CN" altLang="en-US" sz="2600" b="1" dirty="0">
                <a:latin typeface="+mn-ea"/>
              </a:rPr>
              <a:t>方案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dirty="0">
                <a:latin typeface="+mn-ea"/>
              </a:rPr>
              <a:t>更改模拟器的</a:t>
            </a:r>
            <a:r>
              <a:rPr lang="en-US" altLang="zh-CN" sz="2600" b="1" dirty="0">
                <a:latin typeface="+mn-ea"/>
              </a:rPr>
              <a:t>CPU/ABI</a:t>
            </a:r>
            <a:r>
              <a:rPr lang="zh-CN" altLang="en-US" sz="2600" b="1" dirty="0">
                <a:latin typeface="+mn-ea"/>
              </a:rPr>
              <a:t>为其他类型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更多：</a:t>
            </a:r>
            <a:r>
              <a:rPr lang="en-US" altLang="zh-CN" sz="2000" b="1" dirty="0">
                <a:latin typeface="+mn-ea"/>
                <a:hlinkClick r:id="rId3"/>
              </a:rPr>
              <a:t>http</a:t>
            </a:r>
            <a:r>
              <a:rPr lang="en-US" altLang="zh-CN" sz="2000" b="1">
                <a:latin typeface="+mn-ea"/>
                <a:hlinkClick r:id="rId3"/>
              </a:rPr>
              <a:t>://</a:t>
            </a:r>
            <a:r>
              <a:rPr lang="en-US" altLang="zh-CN" sz="2000" b="1" smtClean="0">
                <a:latin typeface="+mn-ea"/>
                <a:hlinkClick r:id="rId3"/>
              </a:rPr>
              <a:t>blog.csdn.net/jiangwei0910410003/article/details/54409957</a:t>
            </a:r>
            <a:endParaRPr lang="en-US" altLang="zh-CN" sz="2000" b="1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6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auto">
          <a:xfrm>
            <a:off x="738612" y="2648586"/>
            <a:ext cx="7914357" cy="2249045"/>
            <a:chOff x="2606" y="-9"/>
            <a:chExt cx="7985" cy="194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98" y="-9"/>
              <a:ext cx="3304" cy="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佰仟</a:t>
              </a: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06" y="1214"/>
              <a:ext cx="7985" cy="7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4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逆向 </a:t>
              </a:r>
              <a:r>
                <a:rPr lang="en-US" altLang="zh-CN" sz="4800" b="1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Xposed</a:t>
              </a:r>
              <a:r>
                <a:rPr lang="zh-CN" altLang="en-US" sz="4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插件</a:t>
              </a: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95300" y="5747327"/>
            <a:ext cx="3274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2018/03/01</a:t>
            </a:r>
          </a:p>
        </p:txBody>
      </p:sp>
    </p:spTree>
    <p:extLst>
      <p:ext uri="{BB962C8B-B14F-4D97-AF65-F5344CB8AC3E}">
        <p14:creationId xmlns:p14="http://schemas.microsoft.com/office/powerpoint/2010/main" val="36713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一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</a:t>
            </a:r>
            <a:r>
              <a:rPr lang="en-US" altLang="zh-CN" b="1" dirty="0" err="1" smtClean="0">
                <a:solidFill>
                  <a:srgbClr val="FF6600"/>
                </a:solidFill>
                <a:latin typeface="+mn-ea"/>
              </a:rPr>
              <a:t>Xposed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下载</a:t>
            </a:r>
            <a:r>
              <a:rPr lang="en-US" altLang="zh-CN" sz="2600" b="1" dirty="0" err="1" smtClean="0">
                <a:latin typeface="+mn-ea"/>
              </a:rPr>
              <a:t>Xposed</a:t>
            </a:r>
            <a:r>
              <a:rPr lang="zh-CN" altLang="en-US" sz="2600" b="1" dirty="0" smtClean="0">
                <a:latin typeface="+mn-ea"/>
              </a:rPr>
              <a:t>后</a:t>
            </a:r>
            <a:r>
              <a:rPr lang="zh-CN" altLang="en-US" sz="2600" b="1" dirty="0">
                <a:latin typeface="+mn-ea"/>
              </a:rPr>
              <a:t>直接安装在</a:t>
            </a:r>
            <a:r>
              <a:rPr lang="en-US" altLang="zh-CN" sz="2600" b="1" dirty="0">
                <a:latin typeface="+mn-ea"/>
              </a:rPr>
              <a:t>root</a:t>
            </a:r>
            <a:r>
              <a:rPr lang="zh-CN" altLang="en-US" sz="2600" b="1" dirty="0">
                <a:latin typeface="+mn-ea"/>
              </a:rPr>
              <a:t>手机</a:t>
            </a:r>
            <a:r>
              <a:rPr lang="zh-CN" altLang="en-US" sz="2600" b="1" dirty="0" smtClean="0">
                <a:latin typeface="+mn-ea"/>
              </a:rPr>
              <a:t>中</a:t>
            </a:r>
            <a:r>
              <a:rPr lang="en-US" altLang="zh-CN" sz="2600" b="1" dirty="0" smtClean="0">
                <a:latin typeface="+mn-ea"/>
              </a:rPr>
              <a:t>(</a:t>
            </a:r>
            <a:r>
              <a:rPr lang="zh-CN" altLang="en-US" sz="2600" b="1" dirty="0" smtClean="0">
                <a:latin typeface="+mn-ea"/>
              </a:rPr>
              <a:t>在应用市场就可以下载</a:t>
            </a:r>
            <a:r>
              <a:rPr lang="en-US" altLang="zh-CN" sz="2600" b="1" dirty="0" smtClean="0">
                <a:latin typeface="+mn-ea"/>
              </a:rPr>
              <a:t>);</a:t>
            </a:r>
            <a:endParaRPr lang="zh-CN" altLang="en-US" sz="2600" b="1" dirty="0">
              <a:latin typeface="+mn-ea"/>
            </a:endParaRPr>
          </a:p>
          <a:p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600" b="1" dirty="0" smtClean="0">
                <a:latin typeface="+mn-ea"/>
              </a:rPr>
              <a:t>. </a:t>
            </a:r>
            <a:r>
              <a:rPr lang="zh-CN" altLang="en-US" sz="2600" b="1" dirty="0" smtClean="0">
                <a:latin typeface="+mn-ea"/>
              </a:rPr>
              <a:t>在</a:t>
            </a:r>
            <a:r>
              <a:rPr lang="en-US" altLang="zh-CN" sz="2600" b="1" dirty="0">
                <a:latin typeface="+mn-ea"/>
              </a:rPr>
              <a:t>"</a:t>
            </a:r>
            <a:r>
              <a:rPr lang="zh-CN" altLang="en-US" sz="2600" b="1" dirty="0">
                <a:latin typeface="+mn-ea"/>
              </a:rPr>
              <a:t>框架</a:t>
            </a:r>
            <a:r>
              <a:rPr lang="en-US" altLang="zh-CN" sz="2600" b="1" dirty="0">
                <a:latin typeface="+mn-ea"/>
              </a:rPr>
              <a:t>"</a:t>
            </a:r>
            <a:r>
              <a:rPr lang="zh-CN" altLang="en-US" sz="2600" b="1" dirty="0">
                <a:latin typeface="+mn-ea"/>
              </a:rPr>
              <a:t>中更新并重启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en-US" sz="2600" b="1" dirty="0">
                <a:latin typeface="+mn-ea"/>
              </a:rPr>
              <a:t>必须重启才能激活</a:t>
            </a:r>
            <a:r>
              <a:rPr lang="en-US" altLang="zh-CN" sz="2600" b="1" dirty="0" smtClean="0">
                <a:latin typeface="+mn-ea"/>
              </a:rPr>
              <a:t>);</a:t>
            </a:r>
            <a:endParaRPr lang="zh-CN" altLang="en-US" sz="2600" b="1" dirty="0">
              <a:latin typeface="+mn-ea"/>
            </a:endParaRPr>
          </a:p>
          <a:p>
            <a:r>
              <a:rPr lang="zh-CN" altLang="en-US" sz="2600" b="1" dirty="0">
                <a:latin typeface="+mn-ea"/>
              </a:rPr>
              <a:t>注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dirty="0">
                <a:latin typeface="+mn-ea"/>
              </a:rPr>
              <a:t>每加载一个新的</a:t>
            </a:r>
            <a:r>
              <a:rPr lang="zh-CN" altLang="en-US" sz="2600" b="1" dirty="0" smtClean="0">
                <a:latin typeface="+mn-ea"/>
              </a:rPr>
              <a:t>插件</a:t>
            </a:r>
            <a:r>
              <a:rPr lang="zh-CN" altLang="en-US" sz="2600" b="1" dirty="0">
                <a:latin typeface="+mn-ea"/>
              </a:rPr>
              <a:t>，</a:t>
            </a:r>
            <a:r>
              <a:rPr lang="zh-CN" altLang="en-US" sz="2600" b="1" dirty="0" smtClean="0">
                <a:latin typeface="+mn-ea"/>
              </a:rPr>
              <a:t>都</a:t>
            </a:r>
            <a:r>
              <a:rPr lang="zh-CN" altLang="en-US" sz="2600" b="1" dirty="0">
                <a:latin typeface="+mn-ea"/>
              </a:rPr>
              <a:t>要重启手机才能生效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00" y="3165481"/>
            <a:ext cx="3742857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二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：准备工具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、</a:t>
            </a:r>
            <a:r>
              <a:rPr lang="en-US" altLang="zh-CN" sz="2600" b="1" dirty="0" err="1" smtClean="0">
                <a:latin typeface="+mn-ea"/>
              </a:rPr>
              <a:t>AndroidStudio</a:t>
            </a:r>
            <a:r>
              <a:rPr lang="en-US" altLang="zh-CN" sz="2600" b="1" dirty="0" smtClean="0">
                <a:latin typeface="+mn-ea"/>
              </a:rPr>
              <a:t> IDE</a:t>
            </a:r>
          </a:p>
          <a:p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、</a:t>
            </a:r>
            <a:r>
              <a:rPr lang="en-US" altLang="zh-CN" sz="2600" b="1" dirty="0">
                <a:latin typeface="+mn-ea"/>
              </a:rPr>
              <a:t>XposedBridgeApi-54.jar </a:t>
            </a:r>
            <a:endParaRPr lang="en-US" altLang="zh-CN" sz="2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0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三：数据采集策略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48158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时刻牢记数据源有几个选择：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移动端页面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2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端页面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3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数据有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否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、反爬程度、维护成本、开发时间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进行选择。（移动端往往更容易爬取，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lang="zh-CN" altLang="en-US" sz="28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端往往数据更全）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对于动态页面，尽量寻找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（因为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往往变化少，维护成本低）。无招了才考虑使用selenium。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72380" y="1595755"/>
            <a:ext cx="3221990" cy="18065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3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</a:t>
            </a:r>
            <a:r>
              <a:rPr lang="zh-CN" altLang="en-US" b="1" dirty="0" smtClean="0">
                <a:solidFill>
                  <a:srgbClr val="FF6600"/>
                </a:solidFill>
                <a:latin typeface="+mn-ea"/>
              </a:rPr>
              <a:t>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097277"/>
            <a:ext cx="8328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第一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步：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新建一个无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activity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的安卓项目 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     </a:t>
            </a:r>
            <a:endParaRPr lang="zh-CN" altLang="en-US" sz="2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3" y="1868081"/>
            <a:ext cx="8123809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第二步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导入</a:t>
            </a:r>
            <a:r>
              <a:rPr lang="en-US" altLang="zh-CN" sz="2600" b="1" dirty="0" err="1">
                <a:solidFill>
                  <a:srgbClr val="FF0000"/>
                </a:solidFill>
                <a:latin typeface="+mn-ea"/>
              </a:rPr>
              <a:t>xposed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相关文件 </a:t>
            </a:r>
            <a:endParaRPr lang="en-US" altLang="zh-CN" sz="2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600" b="1" dirty="0">
                <a:latin typeface="+mn-ea"/>
              </a:rPr>
              <a:t> </a:t>
            </a:r>
            <a:r>
              <a:rPr lang="en-US" altLang="zh-CN" sz="2600" b="1" dirty="0" smtClean="0">
                <a:latin typeface="+mn-ea"/>
              </a:rPr>
              <a:t>      </a:t>
            </a:r>
            <a:r>
              <a:rPr lang="zh-CN" altLang="en-US" sz="2600" b="1" dirty="0" smtClean="0">
                <a:latin typeface="+mn-ea"/>
              </a:rPr>
              <a:t>将准备好的</a:t>
            </a:r>
            <a:r>
              <a:rPr lang="en-US" altLang="zh-CN" sz="2600" b="1" dirty="0" smtClean="0">
                <a:latin typeface="+mn-ea"/>
              </a:rPr>
              <a:t>XposedBridgeApi-54.jar</a:t>
            </a:r>
            <a:r>
              <a:rPr lang="zh-CN" altLang="en-US" sz="2600" b="1" dirty="0" smtClean="0">
                <a:latin typeface="+mn-ea"/>
              </a:rPr>
              <a:t>文件放入</a:t>
            </a:r>
            <a:r>
              <a:rPr lang="zh-CN" altLang="en-US" sz="2600" b="1" dirty="0">
                <a:latin typeface="+mn-ea"/>
              </a:rPr>
              <a:t>目录</a:t>
            </a:r>
            <a:r>
              <a:rPr lang="en-US" altLang="zh-CN" sz="2600" b="1" dirty="0">
                <a:latin typeface="+mn-ea"/>
              </a:rPr>
              <a:t>: */</a:t>
            </a:r>
            <a:r>
              <a:rPr lang="en-US" altLang="zh-CN" sz="2600" b="1" dirty="0" smtClean="0">
                <a:latin typeface="+mn-ea"/>
              </a:rPr>
              <a:t>app/lib</a:t>
            </a:r>
            <a:r>
              <a:rPr lang="zh-CN" altLang="en-US" sz="2600" b="1" dirty="0" smtClean="0">
                <a:latin typeface="+mn-ea"/>
              </a:rPr>
              <a:t>中，若</a:t>
            </a:r>
            <a:r>
              <a:rPr lang="en-US" altLang="zh-CN" sz="2600" b="1" dirty="0" smtClean="0">
                <a:latin typeface="+mn-ea"/>
              </a:rPr>
              <a:t>lib</a:t>
            </a:r>
            <a:r>
              <a:rPr lang="zh-CN" altLang="en-US" sz="2600" b="1" dirty="0" smtClean="0">
                <a:latin typeface="+mn-ea"/>
              </a:rPr>
              <a:t>目录不存在，则新建一个。</a:t>
            </a:r>
            <a:endParaRPr lang="zh-CN" altLang="en-US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97" y="3130893"/>
            <a:ext cx="4861076" cy="25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第三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步：修改依赖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 在 *</a:t>
            </a:r>
            <a:r>
              <a:rPr lang="en-US" altLang="zh-CN" sz="2600" b="1" dirty="0" smtClean="0">
                <a:latin typeface="+mn-ea"/>
              </a:rPr>
              <a:t>/app/</a:t>
            </a:r>
            <a:r>
              <a:rPr lang="en-US" altLang="zh-CN" sz="2600" b="1" dirty="0" err="1" smtClean="0">
                <a:latin typeface="+mn-ea"/>
              </a:rPr>
              <a:t>build.gradle</a:t>
            </a:r>
            <a:r>
              <a:rPr lang="en-US" altLang="zh-CN" sz="2600" b="1" dirty="0" smtClean="0">
                <a:latin typeface="+mn-ea"/>
              </a:rPr>
              <a:t> </a:t>
            </a:r>
            <a:r>
              <a:rPr lang="zh-CN" altLang="en-US" sz="2600" b="1" dirty="0" smtClean="0">
                <a:latin typeface="+mn-ea"/>
              </a:rPr>
              <a:t>文件</a:t>
            </a:r>
            <a:r>
              <a:rPr lang="zh-CN" altLang="en-US" sz="2600" b="1" dirty="0">
                <a:latin typeface="+mn-ea"/>
              </a:rPr>
              <a:t>中修改</a:t>
            </a:r>
            <a:r>
              <a:rPr lang="zh-CN" altLang="en-US" sz="2600" b="1" dirty="0" smtClean="0">
                <a:latin typeface="+mn-ea"/>
              </a:rPr>
              <a:t>依赖：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</a:t>
            </a:r>
            <a:r>
              <a:rPr lang="en-US" altLang="zh-CN" sz="2600" b="1" dirty="0">
                <a:latin typeface="+mn-ea"/>
              </a:rPr>
              <a:t>provided </a:t>
            </a:r>
            <a:r>
              <a:rPr lang="en-US" altLang="zh-CN" sz="2600" b="1" dirty="0" err="1">
                <a:latin typeface="+mn-ea"/>
              </a:rPr>
              <a:t>fileTree</a:t>
            </a:r>
            <a:r>
              <a:rPr lang="en-US" altLang="zh-CN" sz="2600" b="1" dirty="0">
                <a:latin typeface="+mn-ea"/>
              </a:rPr>
              <a:t>(include: ['*.jar'], </a:t>
            </a:r>
            <a:r>
              <a:rPr lang="en-US" altLang="zh-CN" sz="2600" b="1" dirty="0" err="1">
                <a:latin typeface="+mn-ea"/>
              </a:rPr>
              <a:t>dir</a:t>
            </a:r>
            <a:r>
              <a:rPr lang="en-US" altLang="zh-CN" sz="2600" b="1" dirty="0">
                <a:latin typeface="+mn-ea"/>
              </a:rPr>
              <a:t>: 'lib'), </a:t>
            </a:r>
            <a:r>
              <a:rPr lang="zh-CN" altLang="en-US" sz="2600" b="1" dirty="0">
                <a:latin typeface="+mn-ea"/>
              </a:rPr>
              <a:t>修改后更新此文件</a:t>
            </a:r>
            <a:r>
              <a:rPr lang="en-US" altLang="zh-CN" sz="2600" b="1" dirty="0">
                <a:latin typeface="+mn-ea"/>
              </a:rPr>
              <a:t>;</a:t>
            </a:r>
            <a:r>
              <a:rPr lang="zh-CN" altLang="en-US" sz="2600" b="1" dirty="0">
                <a:latin typeface="+mn-ea"/>
              </a:rPr>
              <a:t> 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9" y="2944796"/>
            <a:ext cx="7457143" cy="21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19" y="5392154"/>
            <a:ext cx="7546439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第四步：添加信息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在 *</a:t>
            </a:r>
            <a:r>
              <a:rPr lang="en-US" altLang="zh-CN" sz="2600" b="1" dirty="0" smtClean="0">
                <a:latin typeface="+mn-ea"/>
              </a:rPr>
              <a:t>/app/</a:t>
            </a:r>
            <a:r>
              <a:rPr lang="en-US" altLang="zh-CN" sz="2600" b="1" dirty="0" err="1" smtClean="0">
                <a:latin typeface="+mn-ea"/>
              </a:rPr>
              <a:t>src</a:t>
            </a:r>
            <a:r>
              <a:rPr lang="en-US" altLang="zh-CN" sz="2600" b="1" dirty="0" smtClean="0">
                <a:latin typeface="+mn-ea"/>
              </a:rPr>
              <a:t>/main/AndroidManifest.xml </a:t>
            </a:r>
            <a:r>
              <a:rPr lang="zh-CN" altLang="en-US" sz="2600" b="1" dirty="0" smtClean="0">
                <a:latin typeface="+mn-ea"/>
              </a:rPr>
              <a:t>文件</a:t>
            </a:r>
            <a:r>
              <a:rPr lang="zh-CN" altLang="en-US" sz="2600" b="1" dirty="0">
                <a:latin typeface="+mn-ea"/>
              </a:rPr>
              <a:t>中</a:t>
            </a:r>
            <a:r>
              <a:rPr lang="zh-CN" altLang="en-US" sz="2600" b="1" dirty="0" smtClean="0">
                <a:latin typeface="+mn-ea"/>
              </a:rPr>
              <a:t>添加如下信息</a:t>
            </a:r>
            <a:r>
              <a:rPr lang="en-US" altLang="zh-CN" sz="2600" b="1" dirty="0" smtClean="0">
                <a:latin typeface="+mn-ea"/>
              </a:rPr>
              <a:t>(</a:t>
            </a:r>
            <a:r>
              <a:rPr lang="zh-CN" altLang="en-US" sz="2600" b="1" dirty="0">
                <a:latin typeface="+mn-ea"/>
              </a:rPr>
              <a:t>注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dirty="0">
                <a:latin typeface="+mn-ea"/>
              </a:rPr>
              <a:t>此</a:t>
            </a:r>
            <a:r>
              <a:rPr lang="en-US" altLang="zh-CN" sz="2600" b="1" dirty="0">
                <a:latin typeface="+mn-ea"/>
              </a:rPr>
              <a:t>meta</a:t>
            </a:r>
            <a:r>
              <a:rPr lang="zh-CN" altLang="en-US" sz="2600" b="1" dirty="0">
                <a:latin typeface="+mn-ea"/>
              </a:rPr>
              <a:t>必须包含在</a:t>
            </a:r>
            <a:r>
              <a:rPr lang="en-US" altLang="zh-CN" sz="2600" b="1" dirty="0">
                <a:latin typeface="+mn-ea"/>
              </a:rPr>
              <a:t>&lt;application&gt;</a:t>
            </a:r>
            <a:r>
              <a:rPr lang="zh-CN" altLang="en-US" sz="2600" b="1" dirty="0">
                <a:latin typeface="+mn-ea"/>
              </a:rPr>
              <a:t>中</a:t>
            </a:r>
            <a:r>
              <a:rPr lang="en-US" altLang="zh-CN" sz="2600" b="1" dirty="0">
                <a:latin typeface="+mn-ea"/>
              </a:rPr>
              <a:t>):</a:t>
            </a:r>
            <a:r>
              <a:rPr lang="zh-CN" altLang="en-US" sz="2600" b="1" dirty="0">
                <a:latin typeface="+mn-ea"/>
              </a:rPr>
              <a:t> </a:t>
            </a:r>
            <a:endParaRPr lang="en-US" altLang="zh-CN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68" y="2901819"/>
            <a:ext cx="5665686" cy="38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第五步：编写</a:t>
            </a:r>
            <a:r>
              <a:rPr lang="en-US" altLang="zh-CN" sz="2600" b="1" dirty="0" smtClean="0">
                <a:solidFill>
                  <a:srgbClr val="FF0000"/>
                </a:solidFill>
                <a:latin typeface="+mn-ea"/>
              </a:rPr>
              <a:t>hook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类</a:t>
            </a:r>
            <a:endParaRPr lang="en-US" altLang="zh-CN" sz="2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/>
              <a:t>            </a:t>
            </a:r>
            <a:r>
              <a:rPr lang="zh-CN" altLang="en-US" sz="2600" b="1" dirty="0" smtClean="0">
                <a:latin typeface="+mn-ea"/>
              </a:rPr>
              <a:t>在 *</a:t>
            </a:r>
            <a:r>
              <a:rPr lang="en-US" altLang="zh-CN" sz="2600" b="1" dirty="0" smtClean="0">
                <a:latin typeface="+mn-ea"/>
              </a:rPr>
              <a:t>/</a:t>
            </a:r>
            <a:r>
              <a:rPr lang="en-US" altLang="zh-CN" sz="2600" b="1" dirty="0">
                <a:latin typeface="+mn-ea"/>
              </a:rPr>
              <a:t>app/</a:t>
            </a:r>
            <a:r>
              <a:rPr lang="en-US" altLang="zh-CN" sz="2600" b="1" dirty="0" err="1">
                <a:latin typeface="+mn-ea"/>
              </a:rPr>
              <a:t>src</a:t>
            </a:r>
            <a:r>
              <a:rPr lang="en-US" altLang="zh-CN" sz="2600" b="1" dirty="0">
                <a:latin typeface="+mn-ea"/>
              </a:rPr>
              <a:t>/main/java</a:t>
            </a:r>
            <a:r>
              <a:rPr lang="en-US" altLang="zh-CN" sz="2600" b="1" dirty="0" smtClean="0">
                <a:latin typeface="+mn-ea"/>
              </a:rPr>
              <a:t>/*/ </a:t>
            </a:r>
            <a:r>
              <a:rPr lang="zh-CN" altLang="en-US" sz="2600" b="1" dirty="0" smtClean="0">
                <a:latin typeface="+mn-ea"/>
              </a:rPr>
              <a:t>下</a:t>
            </a:r>
            <a:r>
              <a:rPr lang="zh-CN" altLang="en-US" sz="2600" b="1" dirty="0">
                <a:latin typeface="+mn-ea"/>
              </a:rPr>
              <a:t>新建一个</a:t>
            </a:r>
            <a:r>
              <a:rPr lang="en-US" altLang="zh-CN" sz="2600" b="1" dirty="0">
                <a:latin typeface="+mn-ea"/>
              </a:rPr>
              <a:t>hook</a:t>
            </a:r>
            <a:r>
              <a:rPr lang="zh-CN" altLang="en-US" sz="2600" b="1" dirty="0">
                <a:latin typeface="+mn-ea"/>
              </a:rPr>
              <a:t>类</a:t>
            </a:r>
            <a:r>
              <a:rPr lang="en-US" altLang="zh-CN" sz="2600" b="1" dirty="0">
                <a:latin typeface="+mn-ea"/>
              </a:rPr>
              <a:t>xxx.java, </a:t>
            </a:r>
            <a:r>
              <a:rPr lang="zh-CN" altLang="en-US" sz="2600" b="1" dirty="0">
                <a:latin typeface="+mn-ea"/>
              </a:rPr>
              <a:t>并编写这个</a:t>
            </a:r>
            <a:r>
              <a:rPr lang="zh-CN" altLang="en-US" sz="2600" b="1" dirty="0" smtClean="0">
                <a:latin typeface="+mn-ea"/>
              </a:rPr>
              <a:t>类</a:t>
            </a:r>
            <a:r>
              <a:rPr lang="zh-CN" altLang="en-US" sz="2600" b="1" dirty="0">
                <a:latin typeface="+mn-ea"/>
              </a:rPr>
              <a:t>：</a:t>
            </a:r>
            <a:endParaRPr lang="en-US" altLang="zh-CN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3" y="2633467"/>
            <a:ext cx="8131450" cy="40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      </a:t>
            </a:r>
            <a:r>
              <a:rPr lang="zh-CN" altLang="en-US" sz="2600" b="1" dirty="0" smtClean="0">
                <a:latin typeface="+mn-ea"/>
              </a:rPr>
              <a:t>在编写此类的时候，需要注意两点：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、</a:t>
            </a:r>
            <a:r>
              <a:rPr lang="en-US" altLang="zh-CN" sz="2600" b="1" dirty="0">
                <a:latin typeface="+mn-ea"/>
              </a:rPr>
              <a:t>xxx</a:t>
            </a:r>
            <a:r>
              <a:rPr lang="zh-CN" altLang="en-US" sz="2600" b="1" dirty="0" smtClean="0">
                <a:latin typeface="+mn-ea"/>
              </a:rPr>
              <a:t>类必须继承 </a:t>
            </a:r>
            <a:r>
              <a:rPr lang="en-US" altLang="zh-CN" sz="2600" b="1" dirty="0" err="1" smtClean="0">
                <a:latin typeface="+mn-ea"/>
              </a:rPr>
              <a:t>IXposedHookLoadPackage</a:t>
            </a:r>
            <a:r>
              <a:rPr lang="en-US" altLang="zh-CN" sz="2600" b="1" dirty="0" smtClean="0">
                <a:latin typeface="+mn-ea"/>
              </a:rPr>
              <a:t> </a:t>
            </a:r>
            <a:r>
              <a:rPr lang="zh-CN" altLang="en-US" sz="2600" b="1" dirty="0" smtClean="0">
                <a:latin typeface="+mn-ea"/>
              </a:rPr>
              <a:t>类</a:t>
            </a:r>
            <a:r>
              <a:rPr lang="en-US" altLang="zh-CN" sz="2600" b="1" dirty="0">
                <a:latin typeface="+mn-ea"/>
              </a:rPr>
              <a:t>;</a:t>
            </a:r>
            <a:r>
              <a:rPr lang="zh-CN" altLang="en-US" sz="2600" b="1" dirty="0">
                <a:latin typeface="+mn-ea"/>
              </a:rPr>
              <a:t> 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、重写 </a:t>
            </a:r>
            <a:r>
              <a:rPr lang="en-US" altLang="zh-CN" sz="2600" b="1" dirty="0" err="1" smtClean="0">
                <a:latin typeface="+mn-ea"/>
              </a:rPr>
              <a:t>handleLoadPackage</a:t>
            </a:r>
            <a:r>
              <a:rPr lang="en-US" altLang="zh-CN" sz="2600" b="1" dirty="0" smtClean="0">
                <a:latin typeface="+mn-ea"/>
              </a:rPr>
              <a:t> </a:t>
            </a:r>
            <a:r>
              <a:rPr lang="zh-CN" altLang="en-US" sz="2600" b="1" dirty="0" smtClean="0">
                <a:latin typeface="+mn-ea"/>
              </a:rPr>
              <a:t>方法</a:t>
            </a:r>
            <a:r>
              <a:rPr lang="en-US" altLang="zh-CN" sz="2600" b="1" dirty="0">
                <a:latin typeface="+mn-ea"/>
              </a:rPr>
              <a:t>;</a:t>
            </a:r>
            <a:r>
              <a:rPr lang="zh-CN" altLang="en-US" sz="2600" b="1" dirty="0">
                <a:latin typeface="+mn-ea"/>
              </a:rPr>
              <a:t> </a:t>
            </a:r>
            <a:endParaRPr lang="en-US" altLang="zh-CN" sz="2600" b="1" dirty="0" smtClean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更详细</a:t>
            </a:r>
            <a:r>
              <a:rPr lang="en-US" altLang="zh-CN" sz="2600" b="1" dirty="0" err="1" smtClean="0">
                <a:latin typeface="+mn-ea"/>
              </a:rPr>
              <a:t>api</a:t>
            </a:r>
            <a:r>
              <a:rPr lang="zh-CN" altLang="en-US" sz="2600" b="1" dirty="0" smtClean="0">
                <a:latin typeface="+mn-ea"/>
              </a:rPr>
              <a:t>及介绍请见：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  <a:hlinkClick r:id="rId3"/>
              </a:rPr>
              <a:t>http://</a:t>
            </a:r>
            <a:r>
              <a:rPr lang="en-US" altLang="zh-CN" sz="2000" b="1" dirty="0" smtClean="0">
                <a:latin typeface="+mn-ea"/>
                <a:hlinkClick r:id="rId3"/>
              </a:rPr>
              <a:t>blog.csdn.net/qq_33438733/article/details/79254908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5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第六步：新建资源文件</a:t>
            </a:r>
            <a:endParaRPr lang="en-US" altLang="zh-CN" sz="2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600" b="1" dirty="0" smtClean="0">
                <a:latin typeface="+mn-ea"/>
              </a:rPr>
              <a:t>       在</a:t>
            </a:r>
            <a:r>
              <a:rPr lang="zh-CN" altLang="en-US" sz="2600" b="1" dirty="0">
                <a:latin typeface="+mn-ea"/>
              </a:rPr>
              <a:t>*</a:t>
            </a:r>
            <a:r>
              <a:rPr lang="en-US" altLang="zh-CN" sz="2600" b="1" dirty="0">
                <a:latin typeface="+mn-ea"/>
              </a:rPr>
              <a:t>/app/</a:t>
            </a:r>
            <a:r>
              <a:rPr lang="en-US" altLang="zh-CN" sz="2600" b="1" dirty="0" err="1">
                <a:latin typeface="+mn-ea"/>
              </a:rPr>
              <a:t>src</a:t>
            </a:r>
            <a:r>
              <a:rPr lang="en-US" altLang="zh-CN" sz="2600" b="1" dirty="0">
                <a:latin typeface="+mn-ea"/>
              </a:rPr>
              <a:t>/main</a:t>
            </a:r>
            <a:r>
              <a:rPr lang="zh-CN" altLang="en-US" sz="2600" b="1" dirty="0">
                <a:latin typeface="+mn-ea"/>
              </a:rPr>
              <a:t>下新建一个</a:t>
            </a:r>
            <a:r>
              <a:rPr lang="en-US" altLang="zh-CN" sz="2600" b="1" dirty="0">
                <a:latin typeface="+mn-ea"/>
              </a:rPr>
              <a:t>assets</a:t>
            </a:r>
            <a:r>
              <a:rPr lang="zh-CN" altLang="en-US" sz="2600" b="1" dirty="0">
                <a:latin typeface="+mn-ea"/>
              </a:rPr>
              <a:t>资源文件</a:t>
            </a:r>
            <a:r>
              <a:rPr lang="en-US" altLang="zh-CN" sz="2600" b="1" dirty="0">
                <a:latin typeface="+mn-ea"/>
              </a:rPr>
              <a:t>:</a:t>
            </a:r>
            <a:r>
              <a:rPr lang="zh-CN" altLang="en-US" sz="2600" b="1" dirty="0">
                <a:latin typeface="+mn-ea"/>
              </a:rPr>
              <a:t> 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、新建</a:t>
            </a:r>
            <a:r>
              <a:rPr lang="zh-CN" altLang="en-US" sz="2600" b="1" dirty="0">
                <a:latin typeface="+mn-ea"/>
              </a:rPr>
              <a:t>文件</a:t>
            </a:r>
            <a:r>
              <a:rPr lang="en-US" altLang="zh-CN" sz="2600" b="1" dirty="0">
                <a:latin typeface="+mn-ea"/>
              </a:rPr>
              <a:t>File-&gt;New-&gt;Folder-&gt;Assets Folder;</a:t>
            </a:r>
          </a:p>
          <a:p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、在</a:t>
            </a:r>
            <a:r>
              <a:rPr lang="en-US" altLang="zh-CN" sz="2600" b="1" dirty="0">
                <a:latin typeface="+mn-ea"/>
              </a:rPr>
              <a:t>assets</a:t>
            </a:r>
            <a:r>
              <a:rPr lang="zh-CN" altLang="en-US" sz="2600" b="1" dirty="0">
                <a:latin typeface="+mn-ea"/>
              </a:rPr>
              <a:t>文件中新建</a:t>
            </a:r>
            <a:r>
              <a:rPr lang="en-US" altLang="zh-CN" sz="2600" b="1" dirty="0" err="1">
                <a:latin typeface="+mn-ea"/>
              </a:rPr>
              <a:t>xposed_init</a:t>
            </a:r>
            <a:r>
              <a:rPr lang="en-US" altLang="zh-CN" sz="2600" b="1" dirty="0">
                <a:latin typeface="+mn-ea"/>
              </a:rPr>
              <a:t>, </a:t>
            </a:r>
            <a:r>
              <a:rPr lang="zh-CN" altLang="en-US" sz="2600" b="1" dirty="0">
                <a:latin typeface="+mn-ea"/>
              </a:rPr>
              <a:t>内容为第</a:t>
            </a:r>
            <a:r>
              <a:rPr lang="en-US" altLang="zh-CN" sz="2600" b="1" dirty="0">
                <a:latin typeface="+mn-ea"/>
              </a:rPr>
              <a:t>5</a:t>
            </a:r>
            <a:r>
              <a:rPr lang="zh-CN" altLang="en-US" sz="2600" b="1" dirty="0">
                <a:latin typeface="+mn-ea"/>
              </a:rPr>
              <a:t>步骤中插件类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dirty="0">
                <a:latin typeface="+mn-ea"/>
              </a:rPr>
              <a:t>包名</a:t>
            </a:r>
            <a:r>
              <a:rPr lang="en-US" altLang="zh-CN" sz="2600" b="1" dirty="0">
                <a:latin typeface="+mn-ea"/>
              </a:rPr>
              <a:t>+</a:t>
            </a:r>
            <a:r>
              <a:rPr lang="zh-CN" altLang="en-US" sz="2600" b="1" dirty="0">
                <a:latin typeface="+mn-ea"/>
              </a:rPr>
              <a:t>类名</a:t>
            </a:r>
            <a:r>
              <a:rPr lang="en-US" altLang="zh-CN" sz="2600" b="1" dirty="0">
                <a:latin typeface="+mn-ea"/>
              </a:rPr>
              <a:t>;</a:t>
            </a:r>
            <a:endParaRPr lang="zh-CN" altLang="en-US" sz="2600" b="1" dirty="0">
              <a:latin typeface="+mn-ea"/>
            </a:endParaRPr>
          </a:p>
          <a:p>
            <a:endParaRPr lang="en-US" altLang="zh-CN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57" y="3415632"/>
            <a:ext cx="6571429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6600"/>
                </a:solidFill>
                <a:latin typeface="+mn-ea"/>
              </a:rPr>
              <a:t>三：插件开发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893" y="1252025"/>
            <a:ext cx="83280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第七步：安装插件</a:t>
            </a:r>
            <a:r>
              <a:rPr lang="zh-CN" altLang="en-US" sz="2600" b="1" dirty="0" smtClean="0">
                <a:latin typeface="+mn-ea"/>
              </a:rPr>
              <a:t>       </a:t>
            </a:r>
            <a:endParaRPr lang="en-US" altLang="zh-CN" sz="2600" b="1" dirty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       </a:t>
            </a:r>
            <a:r>
              <a:rPr lang="zh-CN" altLang="en-US" sz="2600" b="1" dirty="0" smtClean="0">
                <a:latin typeface="+mn-ea"/>
              </a:rPr>
              <a:t>想要将开发好的</a:t>
            </a:r>
            <a:r>
              <a:rPr lang="en-US" altLang="zh-CN" sz="2600" b="1" dirty="0" err="1" smtClean="0">
                <a:latin typeface="+mn-ea"/>
              </a:rPr>
              <a:t>xposed</a:t>
            </a:r>
            <a:r>
              <a:rPr lang="zh-CN" altLang="en-US" sz="2600" b="1" dirty="0" smtClean="0">
                <a:latin typeface="+mn-ea"/>
              </a:rPr>
              <a:t>插件安装到手机或模拟器中，有两种方法。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、</a:t>
            </a:r>
            <a:r>
              <a:rPr lang="zh-CN" altLang="en-US" sz="2600" b="1" dirty="0">
                <a:latin typeface="+mn-ea"/>
              </a:rPr>
              <a:t>使用编译器开发的时候</a:t>
            </a:r>
            <a:r>
              <a:rPr lang="en-US" altLang="zh-CN" sz="2600" b="1" dirty="0">
                <a:latin typeface="+mn-ea"/>
              </a:rPr>
              <a:t>,</a:t>
            </a:r>
            <a:r>
              <a:rPr lang="zh-CN" altLang="en-US" sz="2600" b="1" dirty="0">
                <a:latin typeface="+mn-ea"/>
              </a:rPr>
              <a:t>点击</a:t>
            </a:r>
            <a:r>
              <a:rPr lang="en-US" altLang="zh-CN" sz="2600" b="1" dirty="0">
                <a:latin typeface="+mn-ea"/>
              </a:rPr>
              <a:t>run</a:t>
            </a:r>
            <a:r>
              <a:rPr lang="zh-CN" altLang="en-US" sz="2600" b="1" dirty="0">
                <a:latin typeface="+mn-ea"/>
              </a:rPr>
              <a:t>后就直接安装到手机中</a:t>
            </a:r>
            <a:r>
              <a:rPr lang="en-US" altLang="zh-CN" sz="2600" b="1" dirty="0">
                <a:latin typeface="+mn-ea"/>
              </a:rPr>
              <a:t>;</a:t>
            </a:r>
            <a:r>
              <a:rPr lang="zh-CN" altLang="en-US" sz="2600" b="1" dirty="0">
                <a:latin typeface="+mn-ea"/>
              </a:rPr>
              <a:t> </a:t>
            </a:r>
            <a:endParaRPr lang="en-US" altLang="zh-CN" sz="2600" b="1" dirty="0" smtClean="0">
              <a:latin typeface="+mn-ea"/>
            </a:endParaRPr>
          </a:p>
          <a:p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、</a:t>
            </a:r>
            <a:r>
              <a:rPr lang="zh-CN" altLang="en-US" sz="2600" b="1" dirty="0">
                <a:latin typeface="+mn-ea"/>
              </a:rPr>
              <a:t>打包成</a:t>
            </a:r>
            <a:r>
              <a:rPr lang="en-US" altLang="zh-CN" sz="2600" b="1" dirty="0">
                <a:latin typeface="+mn-ea"/>
              </a:rPr>
              <a:t>debug</a:t>
            </a:r>
            <a:r>
              <a:rPr lang="zh-CN" altLang="en-US" sz="2600" b="1" dirty="0">
                <a:latin typeface="+mn-ea"/>
              </a:rPr>
              <a:t>版的</a:t>
            </a:r>
            <a:r>
              <a:rPr lang="en-US" altLang="zh-CN" sz="2600" b="1" dirty="0" err="1">
                <a:latin typeface="+mn-ea"/>
              </a:rPr>
              <a:t>apk</a:t>
            </a:r>
            <a:r>
              <a:rPr lang="zh-CN" altLang="en-US" sz="2600" b="1" dirty="0">
                <a:latin typeface="+mn-ea"/>
              </a:rPr>
              <a:t>进行安装</a:t>
            </a:r>
            <a:r>
              <a:rPr lang="en-US" altLang="zh-CN" sz="2600" b="1" dirty="0">
                <a:latin typeface="+mn-ea"/>
              </a:rPr>
              <a:t>;</a:t>
            </a:r>
            <a:r>
              <a:rPr lang="zh-CN" altLang="en-US" sz="2600" b="1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9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auto">
          <a:xfrm>
            <a:off x="738612" y="2648586"/>
            <a:ext cx="7914357" cy="2249045"/>
            <a:chOff x="2606" y="-9"/>
            <a:chExt cx="7985" cy="194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98" y="-9"/>
              <a:ext cx="3304" cy="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3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佰仟</a:t>
              </a:r>
              <a:r>
                <a:rPr kumimoji="0" lang="zh-CN" altLang="en-US" sz="3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606" y="1214"/>
              <a:ext cx="7985" cy="7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4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JS</a:t>
              </a:r>
              <a:r>
                <a:rPr lang="zh-CN" altLang="en-US" sz="4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调试及</a:t>
              </a:r>
              <a:r>
                <a:rPr lang="en-US" altLang="zh-CN" sz="4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IDA</a:t>
              </a:r>
              <a:r>
                <a:rPr lang="zh-CN" altLang="en-US" sz="4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分析</a:t>
              </a:r>
              <a:r>
                <a:rPr lang="en-US" altLang="zh-CN" sz="4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So</a:t>
              </a:r>
              <a:r>
                <a:rPr lang="zh-CN" altLang="en-US" sz="4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文件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95300" y="5747327"/>
            <a:ext cx="32747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2018/03/01</a:t>
            </a:r>
          </a:p>
        </p:txBody>
      </p:sp>
    </p:spTree>
    <p:extLst>
      <p:ext uri="{BB962C8B-B14F-4D97-AF65-F5344CB8AC3E}">
        <p14:creationId xmlns:p14="http://schemas.microsoft.com/office/powerpoint/2010/main" val="42022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一：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JS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代码反混淆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56630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混淆工具：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smtClean="0">
                <a:hlinkClick r:id="rId3"/>
              </a:rPr>
              <a:t>YUI </a:t>
            </a:r>
            <a:r>
              <a:rPr lang="en-US" altLang="zh-CN" sz="3600" dirty="0">
                <a:hlinkClick r:id="rId3"/>
              </a:rPr>
              <a:t>Compressor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hlinkClick r:id="rId4"/>
              </a:rPr>
              <a:t>Google Closure Compiler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err="1">
                <a:hlinkClick r:id="rId5"/>
              </a:rPr>
              <a:t>UglifyJS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err="1">
                <a:hlinkClick r:id="rId6"/>
              </a:rPr>
              <a:t>JScrambler</a:t>
            </a:r>
            <a:endParaRPr lang="en-US" altLang="zh-CN" sz="3600" dirty="0"/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反混淆工具：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hlinkClick r:id="rId7"/>
              </a:rPr>
              <a:t>jsbeautifier.org</a:t>
            </a:r>
            <a:endParaRPr lang="en-US" altLang="zh-CN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err="1">
                <a:hlinkClick r:id="rId8"/>
              </a:rPr>
              <a:t>JSDetox</a:t>
            </a:r>
            <a:endParaRPr lang="en-US" altLang="zh-CN" sz="3600" dirty="0"/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3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3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四：工具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9372" y="1170812"/>
            <a:ext cx="7914357" cy="52425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Firefox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的开发者工具：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Ctrl+Shift+I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1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、查看器可以方便地查看元素的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2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、查看页面源码的快捷键是：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Ctrl+U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2146300"/>
            <a:ext cx="7419340" cy="32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一：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JS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代码反混淆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2369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：关键字字符串被抽离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格式化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字符串数组替换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关键字查找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12" y="3115579"/>
            <a:ext cx="5990476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一：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JS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代码反混淆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12618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代码被编码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该编码方式为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JsFuck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，利用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eval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函数完成解码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35" y="2444761"/>
            <a:ext cx="5971429" cy="27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15" y="5264681"/>
            <a:ext cx="7866667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二：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Chrome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调试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JS</a:t>
            </a:r>
            <a:endParaRPr lang="zh-CN" altLang="en-US" sz="2500" b="1" dirty="0" smtClean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941577"/>
            <a:ext cx="7914357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Chrome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断点方式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1.Source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断点：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source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代码手动断点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2.XHR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断点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3.DOM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断点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4.Event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断点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39" y="2184092"/>
            <a:ext cx="2876190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二：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Chrome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调试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JS</a:t>
            </a:r>
            <a:endParaRPr lang="zh-CN" altLang="en-US" sz="2500" b="1" dirty="0" smtClean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941577"/>
            <a:ext cx="791435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Source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断点调试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9" y="1533962"/>
            <a:ext cx="7661441" cy="46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三：常见加密算法简介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</a:t>
            </a: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分组对称加密算法，秘钥为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64bit</a:t>
            </a:r>
            <a:endParaRPr lang="en-US" altLang="zh-CN" sz="28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3DES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数据块应用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加密算法，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秘钥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64bit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</a:t>
            </a: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分组对称加密算法，秘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钥长度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256bit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分组非对称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加密算法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，公钥长度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1024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的整数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要点：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1.DES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已经不安全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2.AES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运算速度快，内存需求低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3.RSA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算法可用于文本、文件加密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公钥加密私钥解密）和签名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私钥加密公钥解密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由于加密模式及填充方式的差异，可能会出现同一明文同一秘钥每次加密结果不一样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注意这几种加密算法的填充方式：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zeropadding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pkcs5padding,pkcs7padding</a:t>
            </a:r>
          </a:p>
          <a:p>
            <a:pPr>
              <a:defRPr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RSA: pkcs1_padding,pkcs1_oaep_padding,zero_padding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7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三：常见加密算法简介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 pkcs#1</a:t>
            </a:r>
            <a:r>
              <a:rPr lang="zh-CN" altLang="en-US" sz="24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填充方式说明：</a:t>
            </a:r>
            <a:endParaRPr lang="en-US" altLang="zh-CN" sz="24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PKCS #1 v1.5</a:t>
            </a:r>
            <a:r>
              <a:rPr lang="zh-CN" altLang="en-US" sz="2000" dirty="0"/>
              <a:t>规定的填充格式为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/>
              <a:t>针对私钥处理的数据，</a:t>
            </a:r>
            <a:r>
              <a:rPr lang="en-US" altLang="zh-CN" b="1" dirty="0"/>
              <a:t>BT</a:t>
            </a:r>
            <a:r>
              <a:rPr lang="zh-CN" altLang="en-US" b="1" dirty="0"/>
              <a:t>取值为</a:t>
            </a:r>
            <a:r>
              <a:rPr lang="en-US" altLang="zh-CN" b="1" dirty="0"/>
              <a:t>00</a:t>
            </a:r>
            <a:r>
              <a:rPr lang="zh-CN" altLang="en-US" b="1" dirty="0"/>
              <a:t>或</a:t>
            </a:r>
            <a:r>
              <a:rPr lang="en-US" altLang="zh-CN" b="1" dirty="0"/>
              <a:t>01;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BT</a:t>
            </a:r>
            <a:r>
              <a:rPr lang="zh-CN" altLang="en-US" dirty="0"/>
              <a:t>取值为</a:t>
            </a:r>
            <a:r>
              <a:rPr lang="en-US" altLang="zh-CN" dirty="0"/>
              <a:t>00</a:t>
            </a:r>
            <a:r>
              <a:rPr lang="zh-CN" altLang="en-US" dirty="0"/>
              <a:t>时，</a:t>
            </a:r>
            <a:r>
              <a:rPr lang="en-US" altLang="zh-CN" dirty="0"/>
              <a:t>PS</a:t>
            </a:r>
            <a:r>
              <a:rPr lang="zh-CN" altLang="en-US" dirty="0"/>
              <a:t>为全</a:t>
            </a:r>
            <a:r>
              <a:rPr lang="en-US" altLang="zh-CN" dirty="0"/>
              <a:t>00</a:t>
            </a:r>
            <a:r>
              <a:rPr lang="zh-CN" altLang="en-US" dirty="0"/>
              <a:t>的字符串</a:t>
            </a:r>
          </a:p>
          <a:p>
            <a:pPr lvl="1"/>
            <a:r>
              <a:rPr lang="en-US" altLang="zh-CN" dirty="0"/>
              <a:t>BT</a:t>
            </a:r>
            <a:r>
              <a:rPr lang="zh-CN" altLang="en-US" dirty="0"/>
              <a:t>取值为</a:t>
            </a:r>
            <a:r>
              <a:rPr lang="en-US" altLang="zh-CN" dirty="0"/>
              <a:t>01</a:t>
            </a:r>
            <a:r>
              <a:rPr lang="zh-CN" altLang="en-US" dirty="0"/>
              <a:t>时，</a:t>
            </a:r>
            <a:r>
              <a:rPr lang="en-US" altLang="zh-CN" dirty="0"/>
              <a:t>PS</a:t>
            </a:r>
            <a:r>
              <a:rPr lang="zh-CN" altLang="en-US" dirty="0"/>
              <a:t>为全</a:t>
            </a:r>
            <a:r>
              <a:rPr lang="en-US" altLang="zh-CN" dirty="0"/>
              <a:t>FF</a:t>
            </a:r>
            <a:r>
              <a:rPr lang="zh-CN" altLang="en-US" dirty="0"/>
              <a:t>的字符串，通过填充得到的整数会足够大，可以阻止某些攻击，因此也是推荐的填充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b="1" dirty="0"/>
              <a:t>针对公钥处理的数据，</a:t>
            </a:r>
            <a:r>
              <a:rPr lang="en-US" altLang="zh-CN" b="1" dirty="0"/>
              <a:t>BT</a:t>
            </a:r>
            <a:r>
              <a:rPr lang="zh-CN" altLang="en-US" b="1" dirty="0"/>
              <a:t>取值为</a:t>
            </a:r>
            <a:r>
              <a:rPr lang="en-US" altLang="zh-CN" b="1" dirty="0"/>
              <a:t>02</a:t>
            </a:r>
            <a:r>
              <a:rPr lang="zh-CN" altLang="en-US" b="1" dirty="0"/>
              <a:t>； </a:t>
            </a:r>
          </a:p>
          <a:p>
            <a:pPr lvl="1"/>
            <a:r>
              <a:rPr lang="zh-CN" altLang="en-US" dirty="0"/>
              <a:t>使用伪随机的</a:t>
            </a:r>
            <a:r>
              <a:rPr lang="en-US" altLang="zh-CN" dirty="0"/>
              <a:t>16</a:t>
            </a:r>
            <a:r>
              <a:rPr lang="zh-CN" altLang="en-US" dirty="0"/>
              <a:t>进制字符串填充</a:t>
            </a:r>
            <a:r>
              <a:rPr lang="en-US" altLang="zh-CN" dirty="0"/>
              <a:t>PS</a:t>
            </a:r>
            <a:r>
              <a:rPr lang="zh-CN" altLang="en-US" dirty="0"/>
              <a:t>，而且每次操作进行填充的伪随机书都是独立的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86357" y="2094766"/>
          <a:ext cx="6196905" cy="38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40"/>
                <a:gridCol w="1742622"/>
                <a:gridCol w="1711921"/>
                <a:gridCol w="766841"/>
                <a:gridCol w="1239381"/>
              </a:tblGrid>
              <a:tr h="3807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数据块类型</a:t>
                      </a:r>
                      <a:r>
                        <a:rPr lang="en-US" altLang="zh-CN" sz="1600" dirty="0" smtClean="0"/>
                        <a:t>BT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填充字符串</a:t>
                      </a:r>
                      <a:r>
                        <a:rPr lang="en-US" altLang="zh-CN" sz="1600" dirty="0" smtClean="0"/>
                        <a:t>PS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原始数据</a:t>
                      </a:r>
                      <a:r>
                        <a:rPr lang="en-US" altLang="zh-CN" sz="1600" dirty="0" smtClean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三：常见加密算法简介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1" y="1382618"/>
            <a:ext cx="7629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三：常见加密算法简介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52014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编程语言加密算法支持情况：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1.Python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 dirty="0"/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M2Crypto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Pycrypto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模块都支持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3DES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模块不能自定义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加密填充方式，默认采用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PKCS#1.5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2.JS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CryptoJS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包支持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JSEncrypt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包也可用于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加解密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javax.crypto.Cipher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包用于加解密算法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注意：这些加解密算法在不同语言间相互转换时，要注意加解密方式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(mode/key/iv/padding)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的相同，特别是填充方式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padding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的差异，不同语言实现方式有所差异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4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四：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IDA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静态分析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SO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文件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51706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卓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为了保护数据及业务逻辑，通常采用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Native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层实现，为分析具体逻辑，就需要采用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静态分析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找到具体实现的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文件，搜索关键字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System.loadLibrary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2.IDA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 Window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函数区域，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Ctrl+F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搜索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函数名结构为：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Java_className_funcName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4.F5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可以将汇编代码转化为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5.Shirt+F12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快捷键，打开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中所有的字符串内容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窗口，可搜索定位关键字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分析具体代码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参考教程：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IDA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静态分析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7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五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IDA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动态调试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于静态分析，动态调试效率更高，一般采用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动态调试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拷贝</a:t>
            </a:r>
            <a:r>
              <a:rPr lang="en-US" altLang="zh-CN" dirty="0"/>
              <a:t>IDA</a:t>
            </a:r>
            <a:r>
              <a:rPr lang="zh-CN" altLang="en-US" dirty="0"/>
              <a:t>安装目录下的</a:t>
            </a:r>
            <a:r>
              <a:rPr lang="en-US" altLang="zh-CN" dirty="0" err="1"/>
              <a:t>android_server</a:t>
            </a:r>
            <a:r>
              <a:rPr lang="zh-CN" altLang="en-US" dirty="0"/>
              <a:t>文件到设备目录下，注意添加可执行权限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运行</a:t>
            </a:r>
            <a:r>
              <a:rPr lang="en-US" altLang="zh-CN" dirty="0" err="1"/>
              <a:t>android_server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转发端口：</a:t>
            </a:r>
            <a:r>
              <a:rPr lang="en-US" altLang="zh-CN" dirty="0"/>
              <a:t> </a:t>
            </a:r>
            <a:r>
              <a:rPr lang="en-US" altLang="zh-CN" dirty="0" err="1"/>
              <a:t>adb</a:t>
            </a:r>
            <a:r>
              <a:rPr lang="en-US" altLang="zh-CN" dirty="0"/>
              <a:t> forward tcp:23946 </a:t>
            </a:r>
            <a:r>
              <a:rPr lang="en-US" altLang="zh-CN" dirty="0" err="1"/>
              <a:t>tcp:23946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4.</a:t>
            </a:r>
            <a:r>
              <a:rPr lang="zh-CN" altLang="en-US" dirty="0"/>
              <a:t>打开 </a:t>
            </a:r>
            <a:r>
              <a:rPr lang="en-US" altLang="zh-CN" dirty="0"/>
              <a:t>IDA</a:t>
            </a:r>
            <a:r>
              <a:rPr lang="zh-CN" altLang="en-US" dirty="0"/>
              <a:t>进行进程附加注入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5.</a:t>
            </a:r>
            <a:r>
              <a:rPr lang="zh-CN" altLang="en-US" dirty="0"/>
              <a:t>选择</a:t>
            </a:r>
            <a:r>
              <a:rPr lang="en-US" altLang="zh-CN" dirty="0"/>
              <a:t>Debugger/Attach/ Android debugger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6.</a:t>
            </a:r>
            <a:r>
              <a:rPr lang="zh-CN" altLang="en-US" dirty="0"/>
              <a:t>选择待调试应用程序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 err="1"/>
              <a:t>Ctrl+S</a:t>
            </a:r>
            <a:r>
              <a:rPr lang="zh-CN" altLang="en-US" dirty="0"/>
              <a:t>找到需要调试</a:t>
            </a:r>
            <a:r>
              <a:rPr lang="en-US" altLang="zh-CN" dirty="0"/>
              <a:t>so</a:t>
            </a:r>
            <a:r>
              <a:rPr lang="zh-CN" altLang="en-US" dirty="0"/>
              <a:t>的基地址</a:t>
            </a:r>
            <a:r>
              <a:rPr lang="en-US" altLang="zh-CN" dirty="0"/>
              <a:t>BA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8.</a:t>
            </a:r>
            <a:r>
              <a:rPr lang="zh-CN" altLang="en-US" dirty="0"/>
              <a:t>另外一个</a:t>
            </a:r>
            <a:r>
              <a:rPr lang="en-US" altLang="zh-CN" dirty="0"/>
              <a:t>IDA</a:t>
            </a:r>
            <a:r>
              <a:rPr lang="zh-CN" altLang="en-US" dirty="0"/>
              <a:t>打开</a:t>
            </a:r>
            <a:r>
              <a:rPr lang="en-US" altLang="zh-CN" dirty="0"/>
              <a:t>so</a:t>
            </a:r>
            <a:r>
              <a:rPr lang="zh-CN" altLang="en-US" dirty="0"/>
              <a:t>文件，查看目标函数的相对地址</a:t>
            </a:r>
            <a:r>
              <a:rPr lang="en-US" altLang="zh-CN" dirty="0"/>
              <a:t>RA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键快速跳转到这个绝对地址</a:t>
            </a:r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AA = BA + RA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10.</a:t>
            </a:r>
            <a:r>
              <a:rPr lang="zh-CN" altLang="en-US" dirty="0"/>
              <a:t>跳转到指定地址之后，开始下断点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11.</a:t>
            </a:r>
            <a:r>
              <a:rPr lang="zh-CN" altLang="en-US" dirty="0"/>
              <a:t>使用</a:t>
            </a:r>
            <a:r>
              <a:rPr lang="en-US" altLang="zh-CN" dirty="0"/>
              <a:t>F9</a:t>
            </a:r>
            <a:r>
              <a:rPr lang="zh-CN" altLang="en-US" dirty="0"/>
              <a:t>键运行程序， </a:t>
            </a:r>
            <a:r>
              <a:rPr lang="en-US" altLang="zh-CN" dirty="0"/>
              <a:t>F8</a:t>
            </a:r>
            <a:r>
              <a:rPr lang="zh-CN" altLang="en-US" dirty="0"/>
              <a:t>进行单步调试，</a:t>
            </a:r>
            <a:r>
              <a:rPr lang="en-US" altLang="zh-CN" dirty="0"/>
              <a:t>F7</a:t>
            </a:r>
            <a:r>
              <a:rPr lang="zh-CN" altLang="en-US" dirty="0"/>
              <a:t>进行单步进入调试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dirty="0"/>
              <a:t>12.</a:t>
            </a:r>
            <a:r>
              <a:rPr lang="zh-CN" altLang="en-US" dirty="0"/>
              <a:t>触发</a:t>
            </a:r>
            <a:r>
              <a:rPr lang="en-US" altLang="zh-CN" dirty="0"/>
              <a:t>Native</a:t>
            </a:r>
            <a:r>
              <a:rPr lang="zh-CN" altLang="en-US" dirty="0"/>
              <a:t>层函数，查看关键的寄存器中的值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参考教程：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IDA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动态调试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4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307" y="1170812"/>
            <a:ext cx="7914357" cy="780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3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、网络请求筛选可多选，支持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4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、选中某个请求后，更容易分析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" y="1798955"/>
            <a:ext cx="6998335" cy="20364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620" y="4785995"/>
            <a:ext cx="3665220" cy="1913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5" y="4757420"/>
            <a:ext cx="4022725" cy="1930400"/>
          </a:xfrm>
          <a:prstGeom prst="rect">
            <a:avLst/>
          </a:prstGeom>
        </p:spPr>
      </p:pic>
      <p:sp>
        <p:nvSpPr>
          <p:cNvPr id="5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四：工具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六：</a:t>
            </a:r>
            <a:r>
              <a:rPr lang="en-US" altLang="zh-CN" sz="2500" b="1" dirty="0" smtClean="0">
                <a:solidFill>
                  <a:srgbClr val="FF6600"/>
                </a:solidFill>
                <a:latin typeface="+mn-ea"/>
              </a:rPr>
              <a:t>APK</a:t>
            </a:r>
            <a:r>
              <a:rPr lang="zh-CN" altLang="en-US" sz="2500" b="1" dirty="0" smtClean="0">
                <a:solidFill>
                  <a:srgbClr val="FF6600"/>
                </a:solidFill>
                <a:latin typeface="+mn-ea"/>
              </a:rPr>
              <a:t>反调试方式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/>
              <a:t>基本原理：</a:t>
            </a:r>
            <a:r>
              <a:rPr lang="en-US" altLang="zh-CN" sz="2000" dirty="0" smtClean="0"/>
              <a:t>IDA</a:t>
            </a:r>
            <a:r>
              <a:rPr lang="zh-CN" altLang="en-US" sz="2000" dirty="0"/>
              <a:t>是使用</a:t>
            </a:r>
            <a:r>
              <a:rPr lang="en-US" altLang="zh-CN" sz="2000" dirty="0" err="1"/>
              <a:t>android_server</a:t>
            </a:r>
            <a:r>
              <a:rPr lang="zh-CN" altLang="en-US" sz="2000" dirty="0"/>
              <a:t>在</a:t>
            </a:r>
            <a:r>
              <a:rPr lang="en-US" altLang="zh-CN" sz="2000" dirty="0"/>
              <a:t>root</a:t>
            </a:r>
            <a:r>
              <a:rPr lang="zh-CN" altLang="en-US" sz="2000" dirty="0"/>
              <a:t>环境下注入到被调试的进程中</a:t>
            </a:r>
            <a:r>
              <a:rPr lang="zh-CN" altLang="en-US" sz="2000" dirty="0" smtClean="0"/>
              <a:t>，用到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技术</a:t>
            </a:r>
            <a:r>
              <a:rPr lang="zh-CN" altLang="en-US" sz="2000" dirty="0"/>
              <a:t>就是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ptrace</a:t>
            </a:r>
            <a:r>
              <a:rPr lang="zh-CN" altLang="en-US" sz="2000" dirty="0" smtClean="0"/>
              <a:t>，那么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中如果一个进程被另外一个进程</a:t>
            </a:r>
            <a:r>
              <a:rPr lang="en-US" altLang="zh-CN" sz="2000" dirty="0" err="1"/>
              <a:t>ptrace</a:t>
            </a:r>
            <a:r>
              <a:rPr lang="zh-CN" altLang="en-US" sz="2000" dirty="0"/>
              <a:t>了之后，</a:t>
            </a:r>
            <a:r>
              <a:rPr lang="zh-CN" altLang="en-US" sz="2000" dirty="0" smtClean="0"/>
              <a:t>在它的</a:t>
            </a:r>
            <a:r>
              <a:rPr lang="en-US" altLang="zh-CN" sz="2000" dirty="0"/>
              <a:t>status</a:t>
            </a:r>
            <a:r>
              <a:rPr lang="zh-CN" altLang="en-US" sz="2000" dirty="0"/>
              <a:t>文件中有一个</a:t>
            </a:r>
            <a:r>
              <a:rPr lang="zh-CN" altLang="en-US" sz="2000" dirty="0" smtClean="0"/>
              <a:t>字段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TracerPid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可以标识是被哪个进程</a:t>
            </a:r>
            <a:r>
              <a:rPr lang="en-US" altLang="zh-CN" sz="2000" dirty="0"/>
              <a:t>trace</a:t>
            </a:r>
            <a:r>
              <a:rPr lang="zh-CN" altLang="en-US" sz="2000" dirty="0" smtClean="0"/>
              <a:t>了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检测函数循环检测</a:t>
            </a:r>
            <a:r>
              <a:rPr lang="en-US" altLang="zh-CN" sz="2000" b="1" dirty="0" err="1" smtClean="0"/>
              <a:t>TracerPid</a:t>
            </a:r>
            <a:r>
              <a:rPr lang="zh-CN" altLang="en-US" sz="2000" b="1" dirty="0" smtClean="0"/>
              <a:t>状态</a:t>
            </a:r>
            <a:endParaRPr lang="en-US" altLang="zh-CN" sz="2000" b="1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判断检测函数的运行时机，通过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IDA debugger--&gt;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am debug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启动程序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--&gt;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jdb</a:t>
            </a:r>
            <a:r>
              <a:rPr lang="zh-CN" altLang="en-US" sz="2000" dirty="0"/>
              <a:t>命令去</a:t>
            </a:r>
            <a:r>
              <a:rPr lang="en-US" altLang="zh-CN" sz="2000" dirty="0"/>
              <a:t>attach</a:t>
            </a:r>
            <a:r>
              <a:rPr lang="zh-CN" altLang="en-US" sz="2000" dirty="0"/>
              <a:t>等待的</a:t>
            </a:r>
            <a:r>
              <a:rPr lang="zh-CN" altLang="en-US" sz="2000" dirty="0" smtClean="0"/>
              <a:t>程序来绕过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创建线程循环检测</a:t>
            </a:r>
            <a:r>
              <a:rPr lang="en-US" altLang="zh-CN" sz="2000" b="1" dirty="0" err="1" smtClean="0"/>
              <a:t>TracerPid</a:t>
            </a:r>
            <a:r>
              <a:rPr lang="zh-CN" altLang="en-US" sz="2000" b="1" dirty="0" smtClean="0"/>
              <a:t>状态</a:t>
            </a:r>
            <a:endParaRPr lang="en-US" altLang="zh-CN" sz="2000" b="1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找到创建线程的汇编代码，用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进制软件打开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文件改写为空指令，</a:t>
            </a:r>
            <a:r>
              <a:rPr lang="zh-CN" altLang="en-US" sz="2000" dirty="0"/>
              <a:t>替换原来的</a:t>
            </a:r>
            <a:r>
              <a:rPr lang="en-US" altLang="zh-CN" sz="2000" dirty="0"/>
              <a:t>so</a:t>
            </a:r>
            <a:r>
              <a:rPr lang="zh-CN" altLang="en-US" sz="2000" dirty="0"/>
              <a:t>文件，再次重新回编译，签名</a:t>
            </a:r>
            <a:r>
              <a:rPr lang="zh-CN" altLang="en-US" sz="2000" dirty="0" smtClean="0"/>
              <a:t>安装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参考教程：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APK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反调试方式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4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82072" y="1182877"/>
            <a:ext cx="7914357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参考资料：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JS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调试技巧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/>
              </a:rPr>
              <a:t>在线加解密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5"/>
              </a:rPr>
              <a:t>安卓逆向工具下载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6"/>
              </a:rPr>
              <a:t>安卓逆向入门教程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7"/>
              </a:rPr>
              <a:t>安卓逆向技术文章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8"/>
              </a:rPr>
              <a:t>加密及编码方式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9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538003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199" y="1103086"/>
            <a:ext cx="7736113" cy="535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四：工具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9372" y="1134617"/>
            <a:ext cx="7914357" cy="26822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Firefox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Firebug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扩展：</a:t>
            </a: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功能和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Firefox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的开发者工具一样，优点是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cookie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调试功能更强大。</a:t>
            </a: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95" y="1864995"/>
            <a:ext cx="5028565" cy="781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" y="4017010"/>
            <a:ext cx="7049770" cy="2546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四：工具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9372" y="1134617"/>
            <a:ext cx="7914357" cy="1402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</a:t>
            </a:r>
            <a:r>
              <a:rPr 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Fiddler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抓包工具：</a:t>
            </a: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相比浏览器，缺点是无法解析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的报文。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" y="2220595"/>
            <a:ext cx="7905115" cy="4224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/>
        </p:nvSpPr>
        <p:spPr>
          <a:xfrm>
            <a:off x="271911" y="321197"/>
            <a:ext cx="6825798" cy="50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b="1" dirty="0">
                <a:solidFill>
                  <a:srgbClr val="FF6600"/>
                </a:solidFill>
                <a:latin typeface="+mn-ea"/>
              </a:rPr>
              <a:t>四：工具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9372" y="1086357"/>
            <a:ext cx="7914357" cy="5669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四、其它浏览器工具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1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Firefox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xpath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插件，方便验证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xpath</a:t>
            </a: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2327275"/>
            <a:ext cx="4039870" cy="1454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065" y="2327275"/>
            <a:ext cx="3237865" cy="3714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10" y="4289425"/>
            <a:ext cx="288544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dy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2887</Words>
  <Application>Microsoft Office PowerPoint</Application>
  <PresentationFormat>全屏显示(4:3)</PresentationFormat>
  <Paragraphs>540</Paragraphs>
  <Slides>62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Arial Unicode MS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BQ0417</cp:lastModifiedBy>
  <cp:revision>2381</cp:revision>
  <dcterms:created xsi:type="dcterms:W3CDTF">2014-04-25T08:06:00Z</dcterms:created>
  <dcterms:modified xsi:type="dcterms:W3CDTF">2018-03-01T08:55:59Z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