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68"/>
  </p:notesMasterIdLst>
  <p:handoutMasterIdLst>
    <p:handoutMasterId r:id="rId69"/>
  </p:handoutMasterIdLst>
  <p:sldIdLst>
    <p:sldId id="1145" r:id="rId2"/>
    <p:sldId id="1472" r:id="rId3"/>
    <p:sldId id="1375" r:id="rId4"/>
    <p:sldId id="1473" r:id="rId5"/>
    <p:sldId id="1474" r:id="rId6"/>
    <p:sldId id="1378" r:id="rId7"/>
    <p:sldId id="1379" r:id="rId8"/>
    <p:sldId id="1380" r:id="rId9"/>
    <p:sldId id="1381" r:id="rId10"/>
    <p:sldId id="1382" r:id="rId11"/>
    <p:sldId id="1383" r:id="rId12"/>
    <p:sldId id="1384" r:id="rId13"/>
    <p:sldId id="1385" r:id="rId14"/>
    <p:sldId id="1386" r:id="rId15"/>
    <p:sldId id="1387" r:id="rId16"/>
    <p:sldId id="1388" r:id="rId17"/>
    <p:sldId id="1389" r:id="rId18"/>
    <p:sldId id="1475" r:id="rId19"/>
    <p:sldId id="1476" r:id="rId20"/>
    <p:sldId id="1390" r:id="rId21"/>
    <p:sldId id="1391" r:id="rId22"/>
    <p:sldId id="1392" r:id="rId23"/>
    <p:sldId id="1393" r:id="rId24"/>
    <p:sldId id="1394" r:id="rId25"/>
    <p:sldId id="1395" r:id="rId26"/>
    <p:sldId id="1396" r:id="rId27"/>
    <p:sldId id="1397" r:id="rId28"/>
    <p:sldId id="1398" r:id="rId29"/>
    <p:sldId id="1399" r:id="rId30"/>
    <p:sldId id="1400" r:id="rId31"/>
    <p:sldId id="1401" r:id="rId32"/>
    <p:sldId id="1479" r:id="rId33"/>
    <p:sldId id="1480" r:id="rId34"/>
    <p:sldId id="1485" r:id="rId35"/>
    <p:sldId id="1486" r:id="rId36"/>
    <p:sldId id="1487" r:id="rId37"/>
    <p:sldId id="1402" r:id="rId38"/>
    <p:sldId id="1496" r:id="rId39"/>
    <p:sldId id="1488" r:id="rId40"/>
    <p:sldId id="1489" r:id="rId41"/>
    <p:sldId id="1490" r:id="rId42"/>
    <p:sldId id="1491" r:id="rId43"/>
    <p:sldId id="1492" r:id="rId44"/>
    <p:sldId id="1493" r:id="rId45"/>
    <p:sldId id="1495" r:id="rId46"/>
    <p:sldId id="1416" r:id="rId47"/>
    <p:sldId id="1417" r:id="rId48"/>
    <p:sldId id="1418" r:id="rId49"/>
    <p:sldId id="1419" r:id="rId50"/>
    <p:sldId id="1420" r:id="rId51"/>
    <p:sldId id="1421" r:id="rId52"/>
    <p:sldId id="1415" r:id="rId53"/>
    <p:sldId id="1442" r:id="rId54"/>
    <p:sldId id="1443" r:id="rId55"/>
    <p:sldId id="1444" r:id="rId56"/>
    <p:sldId id="1445" r:id="rId57"/>
    <p:sldId id="1446" r:id="rId58"/>
    <p:sldId id="1447" r:id="rId59"/>
    <p:sldId id="1448" r:id="rId60"/>
    <p:sldId id="1449" r:id="rId61"/>
    <p:sldId id="1450" r:id="rId62"/>
    <p:sldId id="1451" r:id="rId63"/>
    <p:sldId id="1463" r:id="rId64"/>
    <p:sldId id="1222" r:id="rId65"/>
    <p:sldId id="1035" r:id="rId66"/>
    <p:sldId id="1374" r:id="rId6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6600"/>
    <a:srgbClr val="3333CC"/>
    <a:srgbClr val="FFBCAF"/>
    <a:srgbClr val="CCFFFF"/>
    <a:srgbClr val="3333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18" autoAdjust="0"/>
    <p:restoredTop sz="93135" autoAdjust="0"/>
  </p:normalViewPr>
  <p:slideViewPr>
    <p:cSldViewPr>
      <p:cViewPr varScale="1">
        <p:scale>
          <a:sx n="83" d="100"/>
          <a:sy n="83" d="100"/>
        </p:scale>
        <p:origin x="39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DB431F3-5D68-4987-99E1-8521D92B13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769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501CEC80-A140-4EA4-B6F7-900FD81C2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EEF922EF-F3BF-4894-8FF9-3E99F71EE60D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2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37C7032B-8704-42D2-8602-7C23257BD6C1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57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8E70EEE8-CE36-45C0-A0F8-80639C04B830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58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C826987-5145-4048-A0C8-40A5D738FDA9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59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CBC266ED-F631-48FB-9529-5D4B20C77C5E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60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8D4F6CEB-4959-4CA9-9116-63B7F70FB863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61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042FB67-C56A-4A85-8EDD-9C0DA1772289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62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D45E759-97BA-48FE-A64E-E3884841271E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63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9A2F77-9B7A-4454-87FA-A85192C0852E}" type="slidenum">
              <a:rPr kumimoji="0" lang="en-US" altLang="zh-CN" sz="1300" smtClean="0"/>
              <a:pPr>
                <a:spcBef>
                  <a:spcPct val="0"/>
                </a:spcBef>
              </a:pPr>
              <a:t>64</a:t>
            </a:fld>
            <a:endParaRPr kumimoji="0" lang="en-US" altLang="zh-CN" sz="13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39A221-6569-4E83-A0DE-EDEF21B5D223}" type="slidenum">
              <a:rPr kumimoji="0" lang="en-US" altLang="zh-CN" sz="1300" smtClean="0"/>
              <a:pPr>
                <a:spcBef>
                  <a:spcPct val="0"/>
                </a:spcBef>
              </a:pPr>
              <a:t>66</a:t>
            </a:fld>
            <a:endParaRPr kumimoji="0" lang="en-US" altLang="zh-CN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3FC171-B15B-47E9-947A-16354E8ADDB0}" type="slidenum">
              <a:rPr kumimoji="0" lang="zh-CN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zh-CN" sz="1300" smtClean="0">
              <a:cs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1DE4AC-AE14-44CC-9693-72D79FFE981D}" type="slidenum">
              <a:rPr kumimoji="0" lang="zh-CN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zh-CN" sz="1300" smtClean="0">
              <a:cs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0F06D9-87BE-4AC4-987D-BC0BEE9A10CF}" type="slidenum">
              <a:rPr kumimoji="0" lang="zh-CN" altLang="en-US" sz="1300" smtClean="0"/>
              <a:pPr>
                <a:spcBef>
                  <a:spcPct val="0"/>
                </a:spcBef>
              </a:pPr>
              <a:t>50</a:t>
            </a:fld>
            <a:endParaRPr kumimoji="0" lang="en-US" altLang="zh-CN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566738"/>
            <a:ext cx="5372100" cy="4030662"/>
          </a:xfrm>
          <a:ln w="12700" cap="flat">
            <a:solidFill>
              <a:schemeClr val="tx1"/>
            </a:solidFill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5275263"/>
            <a:ext cx="5856288" cy="401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r>
              <a:rPr lang="en-US" altLang="zh-CN" sz="1400" b="1" u="sng" smtClean="0">
                <a:latin typeface="Times New Roman" panose="02020603050405020304" pitchFamily="18" charset="0"/>
              </a:rPr>
              <a:t>Notes:</a:t>
            </a: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r>
              <a:rPr lang="en-US" altLang="zh-CN" i="1" smtClean="0">
                <a:latin typeface="Times New Roman" panose="02020603050405020304" pitchFamily="18" charset="0"/>
              </a:rPr>
              <a:t>3.3 Network Layer: Multicast Routing Algorithms                                                        3-9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38FC57-B861-4E1C-A4D1-539BC085B5AF}" type="slidenum">
              <a:rPr kumimoji="0" lang="zh-CN" altLang="en-US" sz="1300" smtClean="0"/>
              <a:pPr>
                <a:spcBef>
                  <a:spcPct val="0"/>
                </a:spcBef>
              </a:pPr>
              <a:t>51</a:t>
            </a:fld>
            <a:endParaRPr kumimoji="0" lang="en-US" altLang="zh-CN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3288" y="566738"/>
            <a:ext cx="5372100" cy="4030662"/>
          </a:xfrm>
          <a:ln w="12700" cap="flat">
            <a:solidFill>
              <a:schemeClr val="tx1"/>
            </a:solidFill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5275263"/>
            <a:ext cx="5856288" cy="401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r>
              <a:rPr lang="en-US" altLang="zh-CN" sz="1400" b="1" u="sng" smtClean="0">
                <a:latin typeface="Times New Roman" panose="02020603050405020304" pitchFamily="18" charset="0"/>
              </a:rPr>
              <a:t>Notes:</a:t>
            </a: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endParaRPr lang="en-US" altLang="zh-CN" sz="1400" b="1" u="sng" smtClean="0">
              <a:latin typeface="Times New Roman" panose="02020603050405020304" pitchFamily="18" charset="0"/>
            </a:endParaRPr>
          </a:p>
          <a:p>
            <a:r>
              <a:rPr lang="en-US" altLang="zh-CN" i="1" smtClean="0">
                <a:latin typeface="Times New Roman" panose="02020603050405020304" pitchFamily="18" charset="0"/>
              </a:rPr>
              <a:t>3.3 Network Layer: Multicast Routing Algorithms                                                      3-11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7F9C81D-4E63-4CFD-A029-78764D8E7EA8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53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472F4B9D-0D6E-4092-AE0C-F38CE7CE78FA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54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C436978A-9DB3-4435-B88C-4CF41B225362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55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79601379-DF94-4A88-8086-713850B339BA}" type="slidenum">
              <a:rPr kumimoji="0" lang="en-US" altLang="zh-CN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56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5" tIns="49516" rIns="99035" bIns="49516"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395288" y="2636838"/>
            <a:ext cx="8280400" cy="36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7640637" cy="971550"/>
          </a:xfrm>
        </p:spPr>
        <p:txBody>
          <a:bodyPr/>
          <a:lstStyle>
            <a:lvl1pPr algn="ctr">
              <a:defRPr sz="4800" i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068638"/>
            <a:ext cx="6248400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524625"/>
            <a:ext cx="4679950" cy="385763"/>
          </a:xfrm>
        </p:spPr>
        <p:txBody>
          <a:bodyPr/>
          <a:lstStyle>
            <a:lvl1pPr algn="ctr">
              <a:defRPr sz="18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74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F581744-1834-424E-B797-4B8C6793CEEB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7702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6192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6192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28351E6E-EBB4-4313-8DE1-5D8ABA4CD68A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2170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9C0C9CD-1362-46AD-8417-DF0C03FC94E4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25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C4954B1-AFE7-4C8B-BA7A-942BDCD108C6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298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D852AFC-4174-4090-9DEE-A484A49EA7E7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3232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F57AABC5-C237-483A-BF62-E420FCED21FB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94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F37EC414-6256-4677-BC21-51987896135C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799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7973413-ED05-48AF-AA7D-6A7213125E4E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803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84581DC8-D7A3-4A80-B727-E57EF0AA0EC7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065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A55A733-209F-4E69-9C85-99B2FA1398AC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5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7543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43675"/>
            <a:ext cx="5219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46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altLang="zh-CN"/>
              <a:t>-</a:t>
            </a:r>
            <a:fld id="{A31BD2C9-4B87-4286-B95C-9498F2B77092}" type="slidenum">
              <a:rPr lang="en-US" altLang="zh-CN" sz="1400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395288" y="1016000"/>
            <a:ext cx="7197725" cy="365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31" name="Picture 41" descr="hust_logo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15888"/>
            <a:ext cx="1404938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+mj-lt"/>
          <a:ea typeface="+mj-ea"/>
          <a:cs typeface="华文中宋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Calibri" pitchFamily="34" charset="0"/>
          <a:ea typeface="华文中宋" pitchFamily="2" charset="-122"/>
          <a:cs typeface="华文中宋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 i="1">
          <a:solidFill>
            <a:srgbClr val="333399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华文中宋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  <a:cs typeface="华文中宋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  <a:cs typeface="华文中宋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华文中宋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png"/><Relationship Id="rId9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6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908720"/>
            <a:ext cx="6840760" cy="17281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7200" b="1" kern="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计 算 机 网 络</a:t>
            </a:r>
            <a:endParaRPr lang="zh-CN" altLang="en-US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924944"/>
            <a:ext cx="7785100" cy="122478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i="1" dirty="0" smtClean="0"/>
              <a:t/>
            </a:r>
            <a:br>
              <a:rPr lang="en-US" altLang="zh-CN" sz="5400" i="1" dirty="0" smtClean="0"/>
            </a:br>
            <a:r>
              <a:rPr lang="zh-CN" altLang="en-US" sz="5400" i="1" dirty="0" smtClean="0"/>
              <a:t>高级网络互连</a:t>
            </a:r>
            <a:endParaRPr lang="en-US" altLang="zh-CN" sz="5400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509120"/>
            <a:ext cx="7040563" cy="2015505"/>
          </a:xfrm>
        </p:spPr>
        <p:txBody>
          <a:bodyPr/>
          <a:lstStyle/>
          <a:p>
            <a:pPr eaLnBrk="1" hangingPunct="1"/>
            <a:endParaRPr kumimoji="0" lang="en-US" altLang="zh-CN" dirty="0" smtClean="0">
              <a:ea typeface="华文行楷" panose="02010800040101010101" pitchFamily="2" charset="-122"/>
            </a:endParaRPr>
          </a:p>
          <a:p>
            <a:pPr eaLnBrk="1" hangingPunct="1"/>
            <a:endParaRPr kumimoji="0" lang="en-US" altLang="zh-CN" dirty="0" smtClean="0">
              <a:ea typeface="华文行楷" panose="02010800040101010101" pitchFamily="2" charset="-122"/>
            </a:endParaRPr>
          </a:p>
          <a:p>
            <a:pPr eaLnBrk="1" hangingPunct="1"/>
            <a:r>
              <a:rPr kumimoji="0" lang="zh-CN" altLang="en-US" dirty="0" smtClean="0"/>
              <a:t>华中科技大学电信学院 </a:t>
            </a:r>
            <a:r>
              <a:rPr kumimoji="0" lang="en-US" altLang="zh-CN" dirty="0" smtClean="0"/>
              <a:t>2019</a:t>
            </a:r>
            <a:endParaRPr kumimoji="0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B31198C7-6638-49E7-AF9E-C20E26CC2B6C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smtClean="0"/>
              <a:t>AS</a:t>
            </a:r>
            <a:r>
              <a:rPr lang="zh-CN" altLang="en-US" sz="3700" smtClean="0"/>
              <a:t>的类型</a:t>
            </a:r>
            <a:endParaRPr lang="en-US" altLang="zh-CN" sz="370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smtClean="0"/>
              <a:t>通信量类型</a:t>
            </a:r>
            <a:endParaRPr lang="en-US" altLang="zh-CN" sz="2800" smtClean="0"/>
          </a:p>
          <a:p>
            <a:pPr marL="742950" lvl="1" indent="-285750"/>
            <a:r>
              <a:rPr lang="zh-CN" altLang="en-US" sz="2400" smtClean="0"/>
              <a:t>本地流量</a:t>
            </a:r>
            <a:r>
              <a:rPr lang="en-US" altLang="zh-CN" sz="2400" smtClean="0"/>
              <a:t>: </a:t>
            </a:r>
            <a:r>
              <a:rPr lang="zh-CN" altLang="en-US" sz="2400" smtClean="0"/>
              <a:t>在一个</a:t>
            </a:r>
            <a:r>
              <a:rPr lang="en-US" altLang="zh-CN" sz="2400" smtClean="0"/>
              <a:t>AS</a:t>
            </a:r>
            <a:r>
              <a:rPr lang="zh-CN" altLang="en-US" sz="2400" smtClean="0"/>
              <a:t>内部</a:t>
            </a:r>
            <a:endParaRPr lang="en-US" altLang="zh-CN" sz="2400" smtClean="0"/>
          </a:p>
          <a:p>
            <a:pPr marL="742950" lvl="1" indent="-285750"/>
            <a:r>
              <a:rPr lang="zh-CN" altLang="en-US" sz="2400" smtClean="0"/>
              <a:t>中转流量</a:t>
            </a:r>
            <a:r>
              <a:rPr lang="en-US" altLang="zh-CN" sz="2400" smtClean="0"/>
              <a:t>: </a:t>
            </a:r>
            <a:r>
              <a:rPr lang="zh-CN" altLang="en-US" sz="2400" smtClean="0"/>
              <a:t>经过一个</a:t>
            </a:r>
            <a:r>
              <a:rPr lang="en-US" altLang="zh-CN" sz="2400" smtClean="0"/>
              <a:t>AS</a:t>
            </a:r>
          </a:p>
          <a:p>
            <a:endParaRPr lang="en-US" altLang="zh-CN" sz="2400" smtClean="0"/>
          </a:p>
          <a:p>
            <a:r>
              <a:rPr lang="en-US" altLang="zh-CN" sz="2800" smtClean="0"/>
              <a:t>AS</a:t>
            </a:r>
            <a:r>
              <a:rPr lang="zh-CN" altLang="en-US" sz="2800" smtClean="0"/>
              <a:t>分类</a:t>
            </a:r>
            <a:endParaRPr lang="en-US" altLang="zh-CN" sz="2800" smtClean="0"/>
          </a:p>
          <a:p>
            <a:pPr marL="742950" lvl="1" indent="-285750"/>
            <a:r>
              <a:rPr lang="zh-CN" altLang="en-US" sz="2400" smtClean="0"/>
              <a:t>桩</a:t>
            </a:r>
            <a:r>
              <a:rPr lang="en-US" altLang="zh-CN" sz="2400" smtClean="0"/>
              <a:t>AS(Stub AS): </a:t>
            </a:r>
            <a:r>
              <a:rPr lang="zh-CN" altLang="en-US" sz="2400" smtClean="0"/>
              <a:t>仅与一个其他</a:t>
            </a:r>
            <a:r>
              <a:rPr lang="en-US" altLang="zh-CN" sz="2400" smtClean="0"/>
              <a:t>AS</a:t>
            </a:r>
            <a:r>
              <a:rPr lang="zh-CN" altLang="en-US" sz="2400" smtClean="0"/>
              <a:t>相连</a:t>
            </a:r>
            <a:r>
              <a:rPr lang="en-US" altLang="zh-CN" sz="2400" smtClean="0"/>
              <a:t>, </a:t>
            </a:r>
            <a:r>
              <a:rPr lang="zh-CN" altLang="en-US" sz="2400" smtClean="0"/>
              <a:t>因此仅包含本地流量</a:t>
            </a:r>
            <a:endParaRPr lang="en-US" altLang="zh-CN" sz="2400" smtClean="0"/>
          </a:p>
          <a:p>
            <a:pPr marL="742950" lvl="1" indent="-285750"/>
            <a:r>
              <a:rPr lang="zh-CN" altLang="en-US" sz="2400" smtClean="0"/>
              <a:t>多出口</a:t>
            </a:r>
            <a:r>
              <a:rPr lang="en-US" altLang="zh-CN" sz="2400" smtClean="0"/>
              <a:t>AS(Multi-home AS):</a:t>
            </a:r>
            <a:r>
              <a:rPr lang="zh-CN" altLang="en-US" sz="2400" smtClean="0"/>
              <a:t>与其它的自治系统具有多个连接</a:t>
            </a:r>
            <a:r>
              <a:rPr lang="en-US" altLang="zh-CN" sz="2400" smtClean="0"/>
              <a:t>, </a:t>
            </a:r>
            <a:r>
              <a:rPr lang="zh-CN" altLang="en-US" sz="2400" smtClean="0"/>
              <a:t>但拒绝承载中转流量</a:t>
            </a:r>
            <a:endParaRPr lang="en-US" altLang="zh-CN" sz="2400" smtClean="0"/>
          </a:p>
          <a:p>
            <a:pPr marL="742950" lvl="1" indent="-285750"/>
            <a:r>
              <a:rPr lang="zh-CN" altLang="en-US" sz="2400" smtClean="0"/>
              <a:t>中转</a:t>
            </a:r>
            <a:r>
              <a:rPr lang="en-US" altLang="zh-CN" sz="2400" smtClean="0"/>
              <a:t>AS(Transit AS):</a:t>
            </a:r>
            <a:r>
              <a:rPr lang="zh-CN" altLang="en-US" sz="2400" smtClean="0"/>
              <a:t>与其它的自治系统具有多个连接</a:t>
            </a:r>
            <a:r>
              <a:rPr lang="en-US" altLang="zh-CN" sz="2400" smtClean="0"/>
              <a:t>, </a:t>
            </a:r>
            <a:r>
              <a:rPr lang="zh-CN" altLang="en-US" sz="2400" smtClean="0"/>
              <a:t>允许承载中转流量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81E3FCBE-45D5-4A06-A368-EE985431F320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smtClean="0"/>
              <a:t>域间路由选择</a:t>
            </a:r>
            <a:r>
              <a:rPr lang="en-US" altLang="zh-CN" sz="3500" smtClean="0"/>
              <a:t>(BGP)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smtClean="0"/>
              <a:t>Internet</a:t>
            </a:r>
            <a:r>
              <a:rPr lang="zh-CN" altLang="en-US" smtClean="0"/>
              <a:t>和自制系统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en-US" smtClean="0"/>
              <a:t>域间路由选择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en-US" smtClean="0"/>
              <a:t>路径向量路由选择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zh-CN" smtClean="0"/>
              <a:t>BGP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-33338" y="2079625"/>
            <a:ext cx="608013" cy="557213"/>
          </a:xfrm>
          <a:prstGeom prst="rightArrow">
            <a:avLst>
              <a:gd name="adj1" fmla="val 50000"/>
              <a:gd name="adj2" fmla="val 27279"/>
            </a:avLst>
          </a:prstGeom>
          <a:solidFill>
            <a:srgbClr val="7E9C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F983F4A1-3904-469D-A51A-593D754E9257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Internet </a:t>
            </a:r>
            <a:r>
              <a:rPr lang="zh-CN" altLang="en-US" smtClean="0"/>
              <a:t>路由选择架构</a:t>
            </a:r>
            <a:endParaRPr lang="en-US" altLang="zh-CN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239713" y="1484313"/>
            <a:ext cx="8374062" cy="4818062"/>
            <a:chOff x="0" y="0"/>
            <a:chExt cx="5275" cy="3035"/>
          </a:xfrm>
        </p:grpSpPr>
        <p:sp>
          <p:nvSpPr>
            <p:cNvPr id="24581" name="Cloud"/>
            <p:cNvSpPr>
              <a:spLocks noChangeAspect="1" noEditPoints="1" noChangeArrowheads="1"/>
            </p:cNvSpPr>
            <p:nvPr/>
          </p:nvSpPr>
          <p:spPr bwMode="auto">
            <a:xfrm rot="209126">
              <a:off x="0" y="0"/>
              <a:ext cx="5232" cy="3035"/>
            </a:xfrm>
            <a:custGeom>
              <a:avLst/>
              <a:gdLst>
                <a:gd name="T0" fmla="*/ 4 w 21600"/>
                <a:gd name="T1" fmla="*/ 213 h 21600"/>
                <a:gd name="T2" fmla="*/ 634 w 21600"/>
                <a:gd name="T3" fmla="*/ 426 h 21600"/>
                <a:gd name="T4" fmla="*/ 1266 w 21600"/>
                <a:gd name="T5" fmla="*/ 213 h 21600"/>
                <a:gd name="T6" fmla="*/ 634 w 21600"/>
                <a:gd name="T7" fmla="*/ 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0 h 21600"/>
                <a:gd name="T14" fmla="*/ 17088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2393" y="1440"/>
              <a:ext cx="7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IP</a:t>
              </a:r>
              <a:r>
                <a:rPr kumimoji="0" lang="en-US" altLang="zh-CN" sz="2000">
                  <a:solidFill>
                    <a:srgbClr val="80008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kumimoji="0" lang="en-US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traffic</a:t>
              </a:r>
            </a:p>
          </p:txBody>
        </p:sp>
        <p:grpSp>
          <p:nvGrpSpPr>
            <p:cNvPr id="24583" name="Group 6"/>
            <p:cNvGrpSpPr>
              <a:grpSpLocks/>
            </p:cNvGrpSpPr>
            <p:nvPr/>
          </p:nvGrpSpPr>
          <p:grpSpPr bwMode="auto">
            <a:xfrm>
              <a:off x="91" y="2112"/>
              <a:ext cx="816" cy="624"/>
              <a:chOff x="0" y="0"/>
              <a:chExt cx="1728" cy="960"/>
            </a:xfrm>
          </p:grpSpPr>
          <p:grpSp>
            <p:nvGrpSpPr>
              <p:cNvPr id="2472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28" cy="960"/>
                <a:chOff x="0" y="0"/>
                <a:chExt cx="1728" cy="1248"/>
              </a:xfrm>
            </p:grpSpPr>
            <p:sp>
              <p:nvSpPr>
                <p:cNvPr id="24736" name="Oval 8"/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1056" cy="912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37" name="Oval 9"/>
                <p:cNvSpPr>
                  <a:spLocks noChangeArrowheads="1"/>
                </p:cNvSpPr>
                <p:nvPr/>
              </p:nvSpPr>
              <p:spPr bwMode="auto">
                <a:xfrm>
                  <a:off x="0" y="48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38" name="Oval 10"/>
                <p:cNvSpPr>
                  <a:spLocks noChangeArrowheads="1"/>
                </p:cNvSpPr>
                <p:nvPr/>
              </p:nvSpPr>
              <p:spPr bwMode="auto">
                <a:xfrm>
                  <a:off x="48" y="336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39" name="Oval 11"/>
                <p:cNvSpPr>
                  <a:spLocks noChangeArrowheads="1"/>
                </p:cNvSpPr>
                <p:nvPr/>
              </p:nvSpPr>
              <p:spPr bwMode="auto">
                <a:xfrm>
                  <a:off x="672" y="0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40" name="Oval 12"/>
                <p:cNvSpPr>
                  <a:spLocks noChangeArrowheads="1"/>
                </p:cNvSpPr>
                <p:nvPr/>
              </p:nvSpPr>
              <p:spPr bwMode="auto">
                <a:xfrm>
                  <a:off x="864" y="336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41" name="Oval 13"/>
                <p:cNvSpPr>
                  <a:spLocks noChangeArrowheads="1"/>
                </p:cNvSpPr>
                <p:nvPr/>
              </p:nvSpPr>
              <p:spPr bwMode="auto">
                <a:xfrm>
                  <a:off x="336" y="480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42" name="Oval 14"/>
                <p:cNvSpPr>
                  <a:spLocks noChangeArrowheads="1"/>
                </p:cNvSpPr>
                <p:nvPr/>
              </p:nvSpPr>
              <p:spPr bwMode="auto">
                <a:xfrm>
                  <a:off x="864" y="96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43" name="Oval 15"/>
                <p:cNvSpPr>
                  <a:spLocks noChangeArrowheads="1"/>
                </p:cNvSpPr>
                <p:nvPr/>
              </p:nvSpPr>
              <p:spPr bwMode="auto">
                <a:xfrm>
                  <a:off x="144" y="144"/>
                  <a:ext cx="1200" cy="864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44" name="Oval 16"/>
                <p:cNvSpPr>
                  <a:spLocks noChangeArrowheads="1"/>
                </p:cNvSpPr>
                <p:nvPr/>
              </p:nvSpPr>
              <p:spPr bwMode="auto">
                <a:xfrm>
                  <a:off x="528" y="144"/>
                  <a:ext cx="960" cy="720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45" name="Oval 17"/>
                <p:cNvSpPr>
                  <a:spLocks noChangeArrowheads="1"/>
                </p:cNvSpPr>
                <p:nvPr/>
              </p:nvSpPr>
              <p:spPr bwMode="auto">
                <a:xfrm>
                  <a:off x="480" y="96"/>
                  <a:ext cx="1200" cy="864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725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1672" cy="912"/>
                <a:chOff x="0" y="0"/>
                <a:chExt cx="1728" cy="1248"/>
              </a:xfrm>
            </p:grpSpPr>
            <p:sp>
              <p:nvSpPr>
                <p:cNvPr id="24726" name="Oval 19"/>
                <p:cNvSpPr>
                  <a:spLocks noChangeArrowheads="1"/>
                </p:cNvSpPr>
                <p:nvPr/>
              </p:nvSpPr>
              <p:spPr bwMode="auto">
                <a:xfrm>
                  <a:off x="192" y="0"/>
                  <a:ext cx="1056" cy="912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27" name="Oval 20"/>
                <p:cNvSpPr>
                  <a:spLocks noChangeArrowheads="1"/>
                </p:cNvSpPr>
                <p:nvPr/>
              </p:nvSpPr>
              <p:spPr bwMode="auto">
                <a:xfrm>
                  <a:off x="0" y="48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28" name="Oval 21"/>
                <p:cNvSpPr>
                  <a:spLocks noChangeArrowheads="1"/>
                </p:cNvSpPr>
                <p:nvPr/>
              </p:nvSpPr>
              <p:spPr bwMode="auto">
                <a:xfrm>
                  <a:off x="48" y="336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29" name="Oval 22"/>
                <p:cNvSpPr>
                  <a:spLocks noChangeArrowheads="1"/>
                </p:cNvSpPr>
                <p:nvPr/>
              </p:nvSpPr>
              <p:spPr bwMode="auto">
                <a:xfrm>
                  <a:off x="672" y="0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30" name="Oval 23"/>
                <p:cNvSpPr>
                  <a:spLocks noChangeArrowheads="1"/>
                </p:cNvSpPr>
                <p:nvPr/>
              </p:nvSpPr>
              <p:spPr bwMode="auto">
                <a:xfrm>
                  <a:off x="864" y="336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31" name="Oval 24"/>
                <p:cNvSpPr>
                  <a:spLocks noChangeArrowheads="1"/>
                </p:cNvSpPr>
                <p:nvPr/>
              </p:nvSpPr>
              <p:spPr bwMode="auto">
                <a:xfrm>
                  <a:off x="336" y="480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32" name="Oval 25"/>
                <p:cNvSpPr>
                  <a:spLocks noChangeArrowheads="1"/>
                </p:cNvSpPr>
                <p:nvPr/>
              </p:nvSpPr>
              <p:spPr bwMode="auto">
                <a:xfrm>
                  <a:off x="864" y="96"/>
                  <a:ext cx="864" cy="768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33" name="Oval 26"/>
                <p:cNvSpPr>
                  <a:spLocks noChangeArrowheads="1"/>
                </p:cNvSpPr>
                <p:nvPr/>
              </p:nvSpPr>
              <p:spPr bwMode="auto">
                <a:xfrm>
                  <a:off x="144" y="144"/>
                  <a:ext cx="1200" cy="864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34" name="Oval 27"/>
                <p:cNvSpPr>
                  <a:spLocks noChangeArrowheads="1"/>
                </p:cNvSpPr>
                <p:nvPr/>
              </p:nvSpPr>
              <p:spPr bwMode="auto">
                <a:xfrm>
                  <a:off x="528" y="144"/>
                  <a:ext cx="960" cy="720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735" name="Oval 28"/>
                <p:cNvSpPr>
                  <a:spLocks noChangeArrowheads="1"/>
                </p:cNvSpPr>
                <p:nvPr/>
              </p:nvSpPr>
              <p:spPr bwMode="auto">
                <a:xfrm>
                  <a:off x="480" y="96"/>
                  <a:ext cx="1200" cy="864"/>
                </a:xfrm>
                <a:prstGeom prst="ellipse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4584" name="Text Box 29"/>
            <p:cNvSpPr txBox="1">
              <a:spLocks noChangeArrowheads="1"/>
            </p:cNvSpPr>
            <p:nvPr/>
          </p:nvSpPr>
          <p:spPr bwMode="auto">
            <a:xfrm>
              <a:off x="89" y="2200"/>
              <a:ext cx="6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Tahoma" panose="020B0604030504040204" pitchFamily="34" charset="0"/>
                  <a:ea typeface="宋体" panose="02010600030101010101" pitchFamily="2" charset="-122"/>
                </a:rPr>
                <a:t>Berkeley</a:t>
              </a:r>
            </a:p>
          </p:txBody>
        </p:sp>
        <p:grpSp>
          <p:nvGrpSpPr>
            <p:cNvPr id="24585" name="Group 30"/>
            <p:cNvGrpSpPr>
              <a:grpSpLocks/>
            </p:cNvGrpSpPr>
            <p:nvPr/>
          </p:nvGrpSpPr>
          <p:grpSpPr bwMode="auto">
            <a:xfrm>
              <a:off x="4459" y="2064"/>
              <a:ext cx="816" cy="624"/>
              <a:chOff x="0" y="0"/>
              <a:chExt cx="1728" cy="960"/>
            </a:xfrm>
          </p:grpSpPr>
          <p:grpSp>
            <p:nvGrpSpPr>
              <p:cNvPr id="24700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1728" cy="960"/>
                <a:chOff x="0" y="0"/>
                <a:chExt cx="1728" cy="960"/>
              </a:xfrm>
            </p:grpSpPr>
            <p:grpSp>
              <p:nvGrpSpPr>
                <p:cNvPr id="24702" name="Group 3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28" cy="960"/>
                  <a:chOff x="0" y="0"/>
                  <a:chExt cx="1728" cy="1248"/>
                </a:xfrm>
              </p:grpSpPr>
              <p:sp>
                <p:nvSpPr>
                  <p:cNvPr id="24714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0"/>
                    <a:ext cx="1056" cy="912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15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16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17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1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19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48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20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9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21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22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960" cy="720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23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96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703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72" cy="912"/>
                  <a:chOff x="0" y="0"/>
                  <a:chExt cx="1728" cy="1248"/>
                </a:xfrm>
              </p:grpSpPr>
              <p:sp>
                <p:nvSpPr>
                  <p:cNvPr id="2470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0"/>
                    <a:ext cx="1056" cy="912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05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06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0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0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0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48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1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9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1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12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960" cy="720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71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96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24701" name="Text Box 54"/>
              <p:cNvSpPr txBox="1">
                <a:spLocks noChangeArrowheads="1"/>
              </p:cNvSpPr>
              <p:nvPr/>
            </p:nvSpPr>
            <p:spPr bwMode="auto">
              <a:xfrm>
                <a:off x="366" y="135"/>
                <a:ext cx="841" cy="3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Tahoma" panose="020B0604030504040204" pitchFamily="34" charset="0"/>
                    <a:ea typeface="宋体" panose="02010600030101010101" pitchFamily="2" charset="-122"/>
                  </a:rPr>
                  <a:t>CNN</a:t>
                </a:r>
              </a:p>
            </p:txBody>
          </p:sp>
        </p:grpSp>
        <p:grpSp>
          <p:nvGrpSpPr>
            <p:cNvPr id="24586" name="Group 55"/>
            <p:cNvGrpSpPr>
              <a:grpSpLocks/>
            </p:cNvGrpSpPr>
            <p:nvPr/>
          </p:nvGrpSpPr>
          <p:grpSpPr bwMode="auto">
            <a:xfrm>
              <a:off x="2105" y="240"/>
              <a:ext cx="1488" cy="1200"/>
              <a:chOff x="0" y="0"/>
              <a:chExt cx="1728" cy="960"/>
            </a:xfrm>
          </p:grpSpPr>
          <p:grpSp>
            <p:nvGrpSpPr>
              <p:cNvPr id="24676" name="Group 56"/>
              <p:cNvGrpSpPr>
                <a:grpSpLocks/>
              </p:cNvGrpSpPr>
              <p:nvPr/>
            </p:nvGrpSpPr>
            <p:grpSpPr bwMode="auto">
              <a:xfrm>
                <a:off x="0" y="0"/>
                <a:ext cx="1728" cy="960"/>
                <a:chOff x="0" y="0"/>
                <a:chExt cx="1728" cy="960"/>
              </a:xfrm>
            </p:grpSpPr>
            <p:grpSp>
              <p:nvGrpSpPr>
                <p:cNvPr id="24678" name="Group 5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28" cy="960"/>
                  <a:chOff x="0" y="0"/>
                  <a:chExt cx="1728" cy="1248"/>
                </a:xfrm>
              </p:grpSpPr>
              <p:sp>
                <p:nvSpPr>
                  <p:cNvPr id="2469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0"/>
                    <a:ext cx="1056" cy="912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9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9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9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9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9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48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9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9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97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98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960" cy="720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9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96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679" name="Group 6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72" cy="912"/>
                  <a:chOff x="0" y="0"/>
                  <a:chExt cx="1728" cy="1248"/>
                </a:xfrm>
              </p:grpSpPr>
              <p:sp>
                <p:nvSpPr>
                  <p:cNvPr id="24680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0"/>
                    <a:ext cx="1056" cy="912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81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82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83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84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85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48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86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9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87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88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960" cy="720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89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96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24677" name="Text Box 79"/>
              <p:cNvSpPr txBox="1">
                <a:spLocks noChangeArrowheads="1"/>
              </p:cNvSpPr>
              <p:nvPr/>
            </p:nvSpPr>
            <p:spPr bwMode="auto">
              <a:xfrm>
                <a:off x="499" y="135"/>
                <a:ext cx="612" cy="18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Tahoma" panose="020B0604030504040204" pitchFamily="34" charset="0"/>
                    <a:ea typeface="宋体" panose="02010600030101010101" pitchFamily="2" charset="-122"/>
                  </a:rPr>
                  <a:t>Level3</a:t>
                </a:r>
              </a:p>
            </p:txBody>
          </p:sp>
        </p:grpSp>
        <p:sp>
          <p:nvSpPr>
            <p:cNvPr id="24587" name="Text Box 80"/>
            <p:cNvSpPr txBox="1">
              <a:spLocks noChangeArrowheads="1"/>
            </p:cNvSpPr>
            <p:nvPr/>
          </p:nvSpPr>
          <p:spPr bwMode="auto">
            <a:xfrm>
              <a:off x="1625" y="2160"/>
              <a:ext cx="19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Internet</a:t>
              </a:r>
            </a:p>
          </p:txBody>
        </p:sp>
        <p:grpSp>
          <p:nvGrpSpPr>
            <p:cNvPr id="24588" name="Group 81"/>
            <p:cNvGrpSpPr>
              <a:grpSpLocks/>
            </p:cNvGrpSpPr>
            <p:nvPr/>
          </p:nvGrpSpPr>
          <p:grpSpPr bwMode="auto">
            <a:xfrm>
              <a:off x="137" y="2448"/>
              <a:ext cx="592" cy="544"/>
              <a:chOff x="0" y="0"/>
              <a:chExt cx="592" cy="544"/>
            </a:xfrm>
          </p:grpSpPr>
          <p:pic>
            <p:nvPicPr>
              <p:cNvPr id="24665" name="Picture 8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0"/>
                <a:ext cx="592" cy="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4666" name="Group 83"/>
              <p:cNvGrpSpPr>
                <a:grpSpLocks/>
              </p:cNvGrpSpPr>
              <p:nvPr/>
            </p:nvGrpSpPr>
            <p:grpSpPr bwMode="auto">
              <a:xfrm>
                <a:off x="230" y="0"/>
                <a:ext cx="97" cy="31"/>
                <a:chOff x="0" y="0"/>
                <a:chExt cx="97" cy="31"/>
              </a:xfrm>
            </p:grpSpPr>
            <p:sp>
              <p:nvSpPr>
                <p:cNvPr id="24674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7" cy="3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75" name="Oval 85"/>
                <p:cNvSpPr>
                  <a:spLocks noChangeArrowheads="1"/>
                </p:cNvSpPr>
                <p:nvPr/>
              </p:nvSpPr>
              <p:spPr bwMode="auto">
                <a:xfrm>
                  <a:off x="34" y="0"/>
                  <a:ext cx="29" cy="3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67" name="Group 86"/>
              <p:cNvGrpSpPr>
                <a:grpSpLocks/>
              </p:cNvGrpSpPr>
              <p:nvPr/>
            </p:nvGrpSpPr>
            <p:grpSpPr bwMode="auto">
              <a:xfrm>
                <a:off x="224" y="102"/>
                <a:ext cx="128" cy="72"/>
                <a:chOff x="0" y="0"/>
                <a:chExt cx="128" cy="72"/>
              </a:xfrm>
            </p:grpSpPr>
            <p:sp>
              <p:nvSpPr>
                <p:cNvPr id="24669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8" cy="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670" name="Group 88"/>
                <p:cNvGrpSpPr>
                  <a:grpSpLocks/>
                </p:cNvGrpSpPr>
                <p:nvPr/>
              </p:nvGrpSpPr>
              <p:grpSpPr bwMode="auto">
                <a:xfrm>
                  <a:off x="21" y="10"/>
                  <a:ext cx="89" cy="50"/>
                  <a:chOff x="0" y="0"/>
                  <a:chExt cx="89" cy="50"/>
                </a:xfrm>
              </p:grpSpPr>
              <p:sp>
                <p:nvSpPr>
                  <p:cNvPr id="24671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72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"/>
                    <a:ext cx="8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73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"/>
                    <a:ext cx="8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24668" name="Object 3"/>
              <p:cNvGraphicFramePr>
                <a:graphicFrameLocks/>
              </p:cNvGraphicFramePr>
              <p:nvPr/>
            </p:nvGraphicFramePr>
            <p:xfrm>
              <a:off x="206" y="104"/>
              <a:ext cx="14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62" r:id="rId4" imgW="227001" imgH="255776" progId="">
                      <p:embed/>
                    </p:oleObj>
                  </mc:Choice>
                  <mc:Fallback>
                    <p:oleObj r:id="rId4" imgW="227001" imgH="255776" progId="">
                      <p:embed/>
                      <p:pic>
                        <p:nvPicPr>
                          <p:cNvPr id="0" name="Object 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" y="104"/>
                            <a:ext cx="14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89" name="Group 93"/>
            <p:cNvGrpSpPr>
              <a:grpSpLocks/>
            </p:cNvGrpSpPr>
            <p:nvPr/>
          </p:nvGrpSpPr>
          <p:grpSpPr bwMode="auto">
            <a:xfrm>
              <a:off x="4649" y="2400"/>
              <a:ext cx="592" cy="544"/>
              <a:chOff x="0" y="0"/>
              <a:chExt cx="592" cy="544"/>
            </a:xfrm>
          </p:grpSpPr>
          <p:pic>
            <p:nvPicPr>
              <p:cNvPr id="24654" name="Picture 94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0"/>
                <a:ext cx="592" cy="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4655" name="Group 95"/>
              <p:cNvGrpSpPr>
                <a:grpSpLocks/>
              </p:cNvGrpSpPr>
              <p:nvPr/>
            </p:nvGrpSpPr>
            <p:grpSpPr bwMode="auto">
              <a:xfrm>
                <a:off x="230" y="0"/>
                <a:ext cx="97" cy="31"/>
                <a:chOff x="0" y="0"/>
                <a:chExt cx="97" cy="31"/>
              </a:xfrm>
            </p:grpSpPr>
            <p:sp>
              <p:nvSpPr>
                <p:cNvPr id="24663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7" cy="3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64" name="Oval 97"/>
                <p:cNvSpPr>
                  <a:spLocks noChangeArrowheads="1"/>
                </p:cNvSpPr>
                <p:nvPr/>
              </p:nvSpPr>
              <p:spPr bwMode="auto">
                <a:xfrm>
                  <a:off x="34" y="0"/>
                  <a:ext cx="29" cy="3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56" name="Group 98"/>
              <p:cNvGrpSpPr>
                <a:grpSpLocks/>
              </p:cNvGrpSpPr>
              <p:nvPr/>
            </p:nvGrpSpPr>
            <p:grpSpPr bwMode="auto">
              <a:xfrm>
                <a:off x="224" y="102"/>
                <a:ext cx="128" cy="72"/>
                <a:chOff x="0" y="0"/>
                <a:chExt cx="128" cy="72"/>
              </a:xfrm>
            </p:grpSpPr>
            <p:sp>
              <p:nvSpPr>
                <p:cNvPr id="24658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8" cy="7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4659" name="Group 100"/>
                <p:cNvGrpSpPr>
                  <a:grpSpLocks/>
                </p:cNvGrpSpPr>
                <p:nvPr/>
              </p:nvGrpSpPr>
              <p:grpSpPr bwMode="auto">
                <a:xfrm>
                  <a:off x="21" y="10"/>
                  <a:ext cx="89" cy="50"/>
                  <a:chOff x="0" y="0"/>
                  <a:chExt cx="89" cy="50"/>
                </a:xfrm>
              </p:grpSpPr>
              <p:sp>
                <p:nvSpPr>
                  <p:cNvPr id="2466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8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1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"/>
                    <a:ext cx="8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2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"/>
                    <a:ext cx="8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24657" name="Object 2"/>
              <p:cNvGraphicFramePr>
                <a:graphicFrameLocks/>
              </p:cNvGraphicFramePr>
              <p:nvPr/>
            </p:nvGraphicFramePr>
            <p:xfrm>
              <a:off x="206" y="104"/>
              <a:ext cx="14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63" r:id="rId6" imgW="227001" imgH="255776" progId="">
                      <p:embed/>
                    </p:oleObj>
                  </mc:Choice>
                  <mc:Fallback>
                    <p:oleObj r:id="rId6" imgW="227001" imgH="255776" progId="">
                      <p:embed/>
                      <p:pic>
                        <p:nvPicPr>
                          <p:cNvPr id="0" name="Object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" y="104"/>
                            <a:ext cx="14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4590" name="Picture 10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" y="52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1" name="Picture 106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" y="115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2" name="Picture 10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" y="240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3" name="未知"/>
            <p:cNvSpPr>
              <a:spLocks/>
            </p:cNvSpPr>
            <p:nvPr/>
          </p:nvSpPr>
          <p:spPr bwMode="auto">
            <a:xfrm>
              <a:off x="617" y="568"/>
              <a:ext cx="4176" cy="194"/>
            </a:xfrm>
            <a:custGeom>
              <a:avLst/>
              <a:gdLst>
                <a:gd name="T0" fmla="*/ 0 w 4176"/>
                <a:gd name="T1" fmla="*/ 0 h 1592"/>
                <a:gd name="T2" fmla="*/ 480 w 4176"/>
                <a:gd name="T3" fmla="*/ 0 h 1592"/>
                <a:gd name="T4" fmla="*/ 1104 w 4176"/>
                <a:gd name="T5" fmla="*/ 0 h 1592"/>
                <a:gd name="T6" fmla="*/ 1536 w 4176"/>
                <a:gd name="T7" fmla="*/ 0 h 1592"/>
                <a:gd name="T8" fmla="*/ 2064 w 4176"/>
                <a:gd name="T9" fmla="*/ 0 h 1592"/>
                <a:gd name="T10" fmla="*/ 2592 w 4176"/>
                <a:gd name="T11" fmla="*/ 0 h 1592"/>
                <a:gd name="T12" fmla="*/ 2736 w 4176"/>
                <a:gd name="T13" fmla="*/ 0 h 1592"/>
                <a:gd name="T14" fmla="*/ 3264 w 4176"/>
                <a:gd name="T15" fmla="*/ 0 h 1592"/>
                <a:gd name="T16" fmla="*/ 3600 w 4176"/>
                <a:gd name="T17" fmla="*/ 0 h 1592"/>
                <a:gd name="T18" fmla="*/ 4176 w 4176"/>
                <a:gd name="T19" fmla="*/ 0 h 15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76"/>
                <a:gd name="T31" fmla="*/ 0 h 1592"/>
                <a:gd name="T32" fmla="*/ 4176 w 4176"/>
                <a:gd name="T33" fmla="*/ 1592 h 15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76" h="1592">
                  <a:moveTo>
                    <a:pt x="0" y="1544"/>
                  </a:moveTo>
                  <a:cubicBezTo>
                    <a:pt x="148" y="1340"/>
                    <a:pt x="296" y="1136"/>
                    <a:pt x="480" y="1016"/>
                  </a:cubicBezTo>
                  <a:cubicBezTo>
                    <a:pt x="664" y="896"/>
                    <a:pt x="928" y="920"/>
                    <a:pt x="1104" y="824"/>
                  </a:cubicBezTo>
                  <a:cubicBezTo>
                    <a:pt x="1280" y="728"/>
                    <a:pt x="1376" y="528"/>
                    <a:pt x="1536" y="440"/>
                  </a:cubicBezTo>
                  <a:cubicBezTo>
                    <a:pt x="1696" y="352"/>
                    <a:pt x="1888" y="296"/>
                    <a:pt x="2064" y="296"/>
                  </a:cubicBezTo>
                  <a:cubicBezTo>
                    <a:pt x="2240" y="296"/>
                    <a:pt x="2480" y="488"/>
                    <a:pt x="2592" y="440"/>
                  </a:cubicBezTo>
                  <a:cubicBezTo>
                    <a:pt x="2704" y="392"/>
                    <a:pt x="2624" y="16"/>
                    <a:pt x="2736" y="8"/>
                  </a:cubicBezTo>
                  <a:cubicBezTo>
                    <a:pt x="2848" y="0"/>
                    <a:pt x="3120" y="256"/>
                    <a:pt x="3264" y="392"/>
                  </a:cubicBezTo>
                  <a:cubicBezTo>
                    <a:pt x="3408" y="528"/>
                    <a:pt x="3448" y="624"/>
                    <a:pt x="3600" y="824"/>
                  </a:cubicBezTo>
                  <a:cubicBezTo>
                    <a:pt x="3752" y="1024"/>
                    <a:pt x="3964" y="1308"/>
                    <a:pt x="4176" y="1592"/>
                  </a:cubicBezTo>
                </a:path>
              </a:pathLst>
            </a:custGeom>
            <a:noFill/>
            <a:ln w="76200" cap="flat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pic>
          <p:nvPicPr>
            <p:cNvPr id="24594" name="Picture 109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" y="864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5" name="Picture 110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" y="76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6" name="Picture 111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" y="480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7" name="Picture 112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5" y="912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98" name="Group 113"/>
            <p:cNvGrpSpPr>
              <a:grpSpLocks/>
            </p:cNvGrpSpPr>
            <p:nvPr/>
          </p:nvGrpSpPr>
          <p:grpSpPr bwMode="auto">
            <a:xfrm>
              <a:off x="811" y="1296"/>
              <a:ext cx="816" cy="624"/>
              <a:chOff x="0" y="0"/>
              <a:chExt cx="1728" cy="960"/>
            </a:xfrm>
          </p:grpSpPr>
          <p:grpSp>
            <p:nvGrpSpPr>
              <p:cNvPr id="24630" name="Group 114"/>
              <p:cNvGrpSpPr>
                <a:grpSpLocks/>
              </p:cNvGrpSpPr>
              <p:nvPr/>
            </p:nvGrpSpPr>
            <p:grpSpPr bwMode="auto">
              <a:xfrm>
                <a:off x="0" y="0"/>
                <a:ext cx="1728" cy="960"/>
                <a:chOff x="0" y="0"/>
                <a:chExt cx="1728" cy="960"/>
              </a:xfrm>
            </p:grpSpPr>
            <p:grpSp>
              <p:nvGrpSpPr>
                <p:cNvPr id="24632" name="Group 11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28" cy="960"/>
                  <a:chOff x="0" y="0"/>
                  <a:chExt cx="1728" cy="1248"/>
                </a:xfrm>
              </p:grpSpPr>
              <p:sp>
                <p:nvSpPr>
                  <p:cNvPr id="24644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0"/>
                    <a:ext cx="1056" cy="912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45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46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47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48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49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48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50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9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51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52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960" cy="720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53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96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633" name="Group 12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72" cy="912"/>
                  <a:chOff x="0" y="0"/>
                  <a:chExt cx="1728" cy="1248"/>
                </a:xfrm>
              </p:grpSpPr>
              <p:sp>
                <p:nvSpPr>
                  <p:cNvPr id="24634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0"/>
                    <a:ext cx="1056" cy="912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35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36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37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38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39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48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40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9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41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42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960" cy="720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43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96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24631" name="Text Box 137"/>
              <p:cNvSpPr txBox="1">
                <a:spLocks noChangeArrowheads="1"/>
              </p:cNvSpPr>
              <p:nvPr/>
            </p:nvSpPr>
            <p:spPr bwMode="auto">
              <a:xfrm>
                <a:off x="191" y="135"/>
                <a:ext cx="1107" cy="3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Tahoma" panose="020B0604030504040204" pitchFamily="34" charset="0"/>
                    <a:ea typeface="宋体" panose="02010600030101010101" pitchFamily="2" charset="-122"/>
                  </a:rPr>
                  <a:t>Calren</a:t>
                </a:r>
              </a:p>
            </p:txBody>
          </p:sp>
        </p:grpSp>
        <p:grpSp>
          <p:nvGrpSpPr>
            <p:cNvPr id="24599" name="Group 138"/>
            <p:cNvGrpSpPr>
              <a:grpSpLocks/>
            </p:cNvGrpSpPr>
            <p:nvPr/>
          </p:nvGrpSpPr>
          <p:grpSpPr bwMode="auto">
            <a:xfrm>
              <a:off x="3785" y="1248"/>
              <a:ext cx="816" cy="624"/>
              <a:chOff x="0" y="0"/>
              <a:chExt cx="1728" cy="960"/>
            </a:xfrm>
          </p:grpSpPr>
          <p:grpSp>
            <p:nvGrpSpPr>
              <p:cNvPr id="24606" name="Group 139"/>
              <p:cNvGrpSpPr>
                <a:grpSpLocks/>
              </p:cNvGrpSpPr>
              <p:nvPr/>
            </p:nvGrpSpPr>
            <p:grpSpPr bwMode="auto">
              <a:xfrm>
                <a:off x="0" y="0"/>
                <a:ext cx="1728" cy="960"/>
                <a:chOff x="0" y="0"/>
                <a:chExt cx="1728" cy="960"/>
              </a:xfrm>
            </p:grpSpPr>
            <p:grpSp>
              <p:nvGrpSpPr>
                <p:cNvPr id="24608" name="Group 14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28" cy="960"/>
                  <a:chOff x="0" y="0"/>
                  <a:chExt cx="1728" cy="1248"/>
                </a:xfrm>
              </p:grpSpPr>
              <p:sp>
                <p:nvSpPr>
                  <p:cNvPr id="24620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0"/>
                    <a:ext cx="1056" cy="912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1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2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3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4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5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48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6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9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7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8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960" cy="720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9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96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4609" name="Group 15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72" cy="912"/>
                  <a:chOff x="0" y="0"/>
                  <a:chExt cx="1728" cy="1248"/>
                </a:xfrm>
              </p:grpSpPr>
              <p:sp>
                <p:nvSpPr>
                  <p:cNvPr id="24610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0"/>
                    <a:ext cx="1056" cy="912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1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2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3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4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3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5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480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6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96"/>
                    <a:ext cx="864" cy="768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7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8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144"/>
                    <a:ext cx="960" cy="720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19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96"/>
                    <a:ext cx="1200" cy="864"/>
                  </a:xfrm>
                  <a:prstGeom prst="ellipse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4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24607" name="Text Box 162"/>
              <p:cNvSpPr txBox="1">
                <a:spLocks noChangeArrowheads="1"/>
              </p:cNvSpPr>
              <p:nvPr/>
            </p:nvSpPr>
            <p:spPr bwMode="auto">
              <a:xfrm>
                <a:off x="352" y="135"/>
                <a:ext cx="862" cy="3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Tahoma" panose="020B0604030504040204" pitchFamily="34" charset="0"/>
                    <a:ea typeface="宋体" panose="02010600030101010101" pitchFamily="2" charset="-122"/>
                  </a:rPr>
                  <a:t>GNN</a:t>
                </a:r>
              </a:p>
            </p:txBody>
          </p:sp>
        </p:grpSp>
        <p:pic>
          <p:nvPicPr>
            <p:cNvPr id="24600" name="Picture 16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" y="1200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1" name="Picture 164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" y="1344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2" name="Picture 165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9" y="288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3" name="Picture 166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" y="1056"/>
              <a:ext cx="3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4" name="AutoShape 167"/>
            <p:cNvSpPr>
              <a:spLocks noChangeArrowheads="1"/>
            </p:cNvSpPr>
            <p:nvPr/>
          </p:nvSpPr>
          <p:spPr bwMode="auto">
            <a:xfrm>
              <a:off x="3833" y="48"/>
              <a:ext cx="1200" cy="624"/>
            </a:xfrm>
            <a:prstGeom prst="wedgeRoundRectCallout">
              <a:avLst>
                <a:gd name="adj1" fmla="val -53833"/>
                <a:gd name="adj2" fmla="val 83815"/>
                <a:gd name="adj3" fmla="val 16667"/>
              </a:avLst>
            </a:prstGeom>
            <a:solidFill>
              <a:schemeClr val="bg1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域间路由选择</a:t>
              </a:r>
              <a:endParaRPr kumimoji="0" lang="en-US" altLang="zh-CN" sz="1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5" name="AutoShape 168"/>
            <p:cNvSpPr>
              <a:spLocks noChangeArrowheads="1"/>
            </p:cNvSpPr>
            <p:nvPr/>
          </p:nvSpPr>
          <p:spPr bwMode="auto">
            <a:xfrm>
              <a:off x="185" y="48"/>
              <a:ext cx="1248" cy="624"/>
            </a:xfrm>
            <a:prstGeom prst="wedgeRoundRectCallout">
              <a:avLst>
                <a:gd name="adj1" fmla="val 131731"/>
                <a:gd name="adj2" fmla="val 82370"/>
                <a:gd name="adj3" fmla="val 16667"/>
              </a:avLst>
            </a:prstGeom>
            <a:solidFill>
              <a:schemeClr val="bg1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600" b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域内路由选择</a:t>
              </a:r>
              <a:endParaRPr kumimoji="0" lang="en-US" altLang="zh-CN" sz="1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AFF20-EB06-45E9-8AAA-DA3FD037D286}" type="slidenum"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0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示例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392238" y="1295400"/>
            <a:ext cx="2179637" cy="1828800"/>
            <a:chOff x="832" y="1344"/>
            <a:chExt cx="1136" cy="1024"/>
          </a:xfrm>
        </p:grpSpPr>
        <p:sp>
          <p:nvSpPr>
            <p:cNvPr id="25760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61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62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63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64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65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66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67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68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5" name="Rectangle 14"/>
          <p:cNvSpPr>
            <a:spLocks noChangeArrowheads="1"/>
          </p:cNvSpPr>
          <p:nvPr/>
        </p:nvSpPr>
        <p:spPr bwMode="auto">
          <a:xfrm>
            <a:off x="2047875" y="17526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Rectangle 15"/>
          <p:cNvSpPr>
            <a:spLocks noChangeArrowheads="1"/>
          </p:cNvSpPr>
          <p:nvPr/>
        </p:nvSpPr>
        <p:spPr bwMode="auto">
          <a:xfrm>
            <a:off x="1362075" y="22288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Rectangle 16"/>
          <p:cNvSpPr>
            <a:spLocks noChangeArrowheads="1"/>
          </p:cNvSpPr>
          <p:nvPr/>
        </p:nvSpPr>
        <p:spPr bwMode="auto">
          <a:xfrm>
            <a:off x="2006600" y="29146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8" name="Rectangle 17"/>
          <p:cNvSpPr>
            <a:spLocks noChangeArrowheads="1"/>
          </p:cNvSpPr>
          <p:nvPr/>
        </p:nvSpPr>
        <p:spPr bwMode="auto">
          <a:xfrm>
            <a:off x="2927350" y="2914650"/>
            <a:ext cx="184150" cy="17145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9" name="Rectangle 18"/>
          <p:cNvSpPr>
            <a:spLocks noChangeArrowheads="1"/>
          </p:cNvSpPr>
          <p:nvPr/>
        </p:nvSpPr>
        <p:spPr bwMode="auto">
          <a:xfrm>
            <a:off x="3295650" y="1971675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Rectangle 19"/>
          <p:cNvSpPr>
            <a:spLocks noChangeArrowheads="1"/>
          </p:cNvSpPr>
          <p:nvPr/>
        </p:nvSpPr>
        <p:spPr bwMode="auto">
          <a:xfrm>
            <a:off x="2743200" y="18859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611" name="AutoShape 20"/>
          <p:cNvCxnSpPr>
            <a:cxnSpLocks noChangeShapeType="1"/>
            <a:stCxn id="25606" idx="3"/>
            <a:endCxn id="25605" idx="1"/>
          </p:cNvCxnSpPr>
          <p:nvPr/>
        </p:nvCxnSpPr>
        <p:spPr bwMode="auto">
          <a:xfrm flipV="1">
            <a:off x="1546225" y="18383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21"/>
          <p:cNvCxnSpPr>
            <a:cxnSpLocks noChangeShapeType="1"/>
            <a:stCxn id="25605" idx="3"/>
            <a:endCxn id="25610" idx="1"/>
          </p:cNvCxnSpPr>
          <p:nvPr/>
        </p:nvCxnSpPr>
        <p:spPr bwMode="auto">
          <a:xfrm>
            <a:off x="2232025" y="183832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22"/>
          <p:cNvCxnSpPr>
            <a:cxnSpLocks noChangeShapeType="1"/>
            <a:stCxn id="25610" idx="3"/>
            <a:endCxn id="25609" idx="1"/>
          </p:cNvCxnSpPr>
          <p:nvPr/>
        </p:nvCxnSpPr>
        <p:spPr bwMode="auto">
          <a:xfrm>
            <a:off x="2927350" y="197167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23"/>
          <p:cNvCxnSpPr>
            <a:cxnSpLocks noChangeShapeType="1"/>
            <a:stCxn id="25607" idx="0"/>
            <a:endCxn id="25610" idx="2"/>
          </p:cNvCxnSpPr>
          <p:nvPr/>
        </p:nvCxnSpPr>
        <p:spPr bwMode="auto">
          <a:xfrm flipV="1">
            <a:off x="2098675" y="205740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24"/>
          <p:cNvCxnSpPr>
            <a:cxnSpLocks noChangeShapeType="1"/>
            <a:stCxn id="25608" idx="0"/>
            <a:endCxn id="25609" idx="2"/>
          </p:cNvCxnSpPr>
          <p:nvPr/>
        </p:nvCxnSpPr>
        <p:spPr bwMode="auto">
          <a:xfrm flipV="1">
            <a:off x="3019425" y="2143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25"/>
          <p:cNvCxnSpPr>
            <a:cxnSpLocks noChangeShapeType="1"/>
            <a:stCxn id="25607" idx="3"/>
            <a:endCxn id="25608" idx="1"/>
          </p:cNvCxnSpPr>
          <p:nvPr/>
        </p:nvCxnSpPr>
        <p:spPr bwMode="auto">
          <a:xfrm>
            <a:off x="2190750" y="30003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26"/>
          <p:cNvCxnSpPr>
            <a:cxnSpLocks noChangeShapeType="1"/>
          </p:cNvCxnSpPr>
          <p:nvPr/>
        </p:nvCxnSpPr>
        <p:spPr bwMode="auto">
          <a:xfrm>
            <a:off x="1514475" y="22860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18" name="Group 27"/>
          <p:cNvGrpSpPr>
            <a:grpSpLocks/>
          </p:cNvGrpSpPr>
          <p:nvPr/>
        </p:nvGrpSpPr>
        <p:grpSpPr bwMode="auto">
          <a:xfrm>
            <a:off x="533400" y="1981200"/>
            <a:ext cx="523875" cy="488950"/>
            <a:chOff x="1014" y="912"/>
            <a:chExt cx="574" cy="596"/>
          </a:xfrm>
        </p:grpSpPr>
        <p:sp>
          <p:nvSpPr>
            <p:cNvPr id="25748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9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50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51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52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53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54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55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56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57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58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59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9" name="Group 40"/>
          <p:cNvGrpSpPr>
            <a:grpSpLocks/>
          </p:cNvGrpSpPr>
          <p:nvPr/>
        </p:nvGrpSpPr>
        <p:grpSpPr bwMode="auto">
          <a:xfrm>
            <a:off x="3657600" y="1676400"/>
            <a:ext cx="523875" cy="488950"/>
            <a:chOff x="1014" y="912"/>
            <a:chExt cx="574" cy="596"/>
          </a:xfrm>
        </p:grpSpPr>
        <p:sp>
          <p:nvSpPr>
            <p:cNvPr id="25736" name="Freeform 4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7" name="Line 4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8" name="Line 4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9" name="Freeform 4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0" name="Line 4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1" name="Line 4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2" name="Line 4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3" name="Rectangle 4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44" name="Freeform 4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5" name="Line 5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6" name="Line 5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7" name="Line 5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5620" name="AutoShape 53"/>
          <p:cNvCxnSpPr>
            <a:cxnSpLocks noChangeShapeType="1"/>
            <a:stCxn id="25748" idx="4"/>
            <a:endCxn id="25606" idx="1"/>
          </p:cNvCxnSpPr>
          <p:nvPr/>
        </p:nvCxnSpPr>
        <p:spPr bwMode="auto">
          <a:xfrm>
            <a:off x="1065213" y="23018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54"/>
          <p:cNvCxnSpPr>
            <a:cxnSpLocks noChangeShapeType="1"/>
            <a:stCxn id="25609" idx="3"/>
            <a:endCxn id="25744" idx="22"/>
          </p:cNvCxnSpPr>
          <p:nvPr/>
        </p:nvCxnSpPr>
        <p:spPr bwMode="auto">
          <a:xfrm flipV="1">
            <a:off x="3479800" y="20129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22" name="Group 55"/>
          <p:cNvGrpSpPr>
            <a:grpSpLocks/>
          </p:cNvGrpSpPr>
          <p:nvPr/>
        </p:nvGrpSpPr>
        <p:grpSpPr bwMode="auto">
          <a:xfrm>
            <a:off x="5516563" y="2286000"/>
            <a:ext cx="2179637" cy="1828800"/>
            <a:chOff x="832" y="1344"/>
            <a:chExt cx="1136" cy="1024"/>
          </a:xfrm>
        </p:grpSpPr>
        <p:sp>
          <p:nvSpPr>
            <p:cNvPr id="25727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28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29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30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31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32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33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34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35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23" name="Rectangle 65"/>
          <p:cNvSpPr>
            <a:spLocks noChangeArrowheads="1"/>
          </p:cNvSpPr>
          <p:nvPr/>
        </p:nvSpPr>
        <p:spPr bwMode="auto">
          <a:xfrm>
            <a:off x="6096000" y="2622550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24" name="Rectangle 66"/>
          <p:cNvSpPr>
            <a:spLocks noChangeArrowheads="1"/>
          </p:cNvSpPr>
          <p:nvPr/>
        </p:nvSpPr>
        <p:spPr bwMode="auto">
          <a:xfrm>
            <a:off x="5486400" y="3143250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25" name="Rectangle 67"/>
          <p:cNvSpPr>
            <a:spLocks noChangeArrowheads="1"/>
          </p:cNvSpPr>
          <p:nvPr/>
        </p:nvSpPr>
        <p:spPr bwMode="auto">
          <a:xfrm>
            <a:off x="6521450" y="38290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26" name="Rectangle 68"/>
          <p:cNvSpPr>
            <a:spLocks noChangeArrowheads="1"/>
          </p:cNvSpPr>
          <p:nvPr/>
        </p:nvSpPr>
        <p:spPr bwMode="auto">
          <a:xfrm>
            <a:off x="7051675" y="38290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27" name="Rectangle 69"/>
          <p:cNvSpPr>
            <a:spLocks noChangeArrowheads="1"/>
          </p:cNvSpPr>
          <p:nvPr/>
        </p:nvSpPr>
        <p:spPr bwMode="auto">
          <a:xfrm>
            <a:off x="7419975" y="2886075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28" name="Rectangle 70"/>
          <p:cNvSpPr>
            <a:spLocks noChangeArrowheads="1"/>
          </p:cNvSpPr>
          <p:nvPr/>
        </p:nvSpPr>
        <p:spPr bwMode="auto">
          <a:xfrm>
            <a:off x="6750050" y="25463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629" name="AutoShape 71"/>
          <p:cNvCxnSpPr>
            <a:cxnSpLocks noChangeShapeType="1"/>
            <a:stCxn id="25624" idx="3"/>
            <a:endCxn id="25623" idx="1"/>
          </p:cNvCxnSpPr>
          <p:nvPr/>
        </p:nvCxnSpPr>
        <p:spPr bwMode="auto">
          <a:xfrm flipV="1">
            <a:off x="5670550" y="270827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72"/>
          <p:cNvCxnSpPr>
            <a:cxnSpLocks noChangeShapeType="1"/>
            <a:stCxn id="25623" idx="3"/>
            <a:endCxn id="25628" idx="1"/>
          </p:cNvCxnSpPr>
          <p:nvPr/>
        </p:nvCxnSpPr>
        <p:spPr bwMode="auto">
          <a:xfrm flipV="1">
            <a:off x="6280150" y="263207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73"/>
          <p:cNvCxnSpPr>
            <a:cxnSpLocks noChangeShapeType="1"/>
            <a:stCxn id="25628" idx="3"/>
            <a:endCxn id="25627" idx="1"/>
          </p:cNvCxnSpPr>
          <p:nvPr/>
        </p:nvCxnSpPr>
        <p:spPr bwMode="auto">
          <a:xfrm>
            <a:off x="6934200" y="263207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AutoShape 74"/>
          <p:cNvCxnSpPr>
            <a:cxnSpLocks noChangeShapeType="1"/>
            <a:stCxn id="25625" idx="0"/>
            <a:endCxn id="25628" idx="2"/>
          </p:cNvCxnSpPr>
          <p:nvPr/>
        </p:nvCxnSpPr>
        <p:spPr bwMode="auto">
          <a:xfrm flipV="1">
            <a:off x="6613525" y="271780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AutoShape 75"/>
          <p:cNvCxnSpPr>
            <a:cxnSpLocks noChangeShapeType="1"/>
            <a:stCxn id="25626" idx="0"/>
            <a:endCxn id="25627" idx="2"/>
          </p:cNvCxnSpPr>
          <p:nvPr/>
        </p:nvCxnSpPr>
        <p:spPr bwMode="auto">
          <a:xfrm flipV="1">
            <a:off x="7143750" y="30575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AutoShape 76"/>
          <p:cNvCxnSpPr>
            <a:cxnSpLocks noChangeShapeType="1"/>
            <a:stCxn id="25625" idx="3"/>
            <a:endCxn id="25626" idx="1"/>
          </p:cNvCxnSpPr>
          <p:nvPr/>
        </p:nvCxnSpPr>
        <p:spPr bwMode="auto">
          <a:xfrm>
            <a:off x="6705600" y="391477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35" name="Group 77"/>
          <p:cNvGrpSpPr>
            <a:grpSpLocks/>
          </p:cNvGrpSpPr>
          <p:nvPr/>
        </p:nvGrpSpPr>
        <p:grpSpPr bwMode="auto">
          <a:xfrm>
            <a:off x="6019800" y="4114800"/>
            <a:ext cx="523875" cy="488950"/>
            <a:chOff x="1014" y="912"/>
            <a:chExt cx="574" cy="596"/>
          </a:xfrm>
        </p:grpSpPr>
        <p:sp>
          <p:nvSpPr>
            <p:cNvPr id="25715" name="Freeform 7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6" name="Line 7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7" name="Line 8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8" name="Freeform 8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9" name="Line 8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0" name="Line 8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1" name="Line 8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2" name="Rectangle 8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23" name="Freeform 8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4" name="Line 8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5" name="Line 8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6" name="Line 8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36" name="Group 90"/>
          <p:cNvGrpSpPr>
            <a:grpSpLocks/>
          </p:cNvGrpSpPr>
          <p:nvPr/>
        </p:nvGrpSpPr>
        <p:grpSpPr bwMode="auto">
          <a:xfrm>
            <a:off x="7781925" y="2590800"/>
            <a:ext cx="523875" cy="488950"/>
            <a:chOff x="1014" y="912"/>
            <a:chExt cx="574" cy="596"/>
          </a:xfrm>
        </p:grpSpPr>
        <p:sp>
          <p:nvSpPr>
            <p:cNvPr id="25703" name="Freeform 9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" name="Line 9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5" name="Line 9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" name="Freeform 9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7" name="Line 9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8" name="Line 9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9" name="Line 9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0" name="Rectangle 9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1" name="Freeform 9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2" name="Line 10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3" name="Line 10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4" name="Line 10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5637" name="AutoShape 103"/>
          <p:cNvCxnSpPr>
            <a:cxnSpLocks noChangeShapeType="1"/>
            <a:stCxn id="25723" idx="14"/>
            <a:endCxn id="25625" idx="2"/>
          </p:cNvCxnSpPr>
          <p:nvPr/>
        </p:nvCxnSpPr>
        <p:spPr bwMode="auto">
          <a:xfrm flipV="1">
            <a:off x="6442075" y="400050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104"/>
          <p:cNvCxnSpPr>
            <a:cxnSpLocks noChangeShapeType="1"/>
            <a:stCxn id="25627" idx="3"/>
            <a:endCxn id="25711" idx="22"/>
          </p:cNvCxnSpPr>
          <p:nvPr/>
        </p:nvCxnSpPr>
        <p:spPr bwMode="auto">
          <a:xfrm flipV="1">
            <a:off x="7604125" y="29273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AutoShape 105"/>
          <p:cNvCxnSpPr>
            <a:cxnSpLocks noChangeShapeType="1"/>
            <a:stCxn id="25624" idx="3"/>
            <a:endCxn id="25625" idx="1"/>
          </p:cNvCxnSpPr>
          <p:nvPr/>
        </p:nvCxnSpPr>
        <p:spPr bwMode="auto">
          <a:xfrm>
            <a:off x="5670550" y="322897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40" name="Group 106"/>
          <p:cNvGrpSpPr>
            <a:grpSpLocks/>
          </p:cNvGrpSpPr>
          <p:nvPr/>
        </p:nvGrpSpPr>
        <p:grpSpPr bwMode="auto">
          <a:xfrm>
            <a:off x="2992438" y="3200400"/>
            <a:ext cx="2179637" cy="1828800"/>
            <a:chOff x="832" y="1344"/>
            <a:chExt cx="1136" cy="1024"/>
          </a:xfrm>
        </p:grpSpPr>
        <p:sp>
          <p:nvSpPr>
            <p:cNvPr id="25694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5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6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7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8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9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0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1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2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41" name="Rectangle 116"/>
          <p:cNvSpPr>
            <a:spLocks noChangeArrowheads="1"/>
          </p:cNvSpPr>
          <p:nvPr/>
        </p:nvSpPr>
        <p:spPr bwMode="auto">
          <a:xfrm>
            <a:off x="3648075" y="3581400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42" name="Rectangle 117"/>
          <p:cNvSpPr>
            <a:spLocks noChangeArrowheads="1"/>
          </p:cNvSpPr>
          <p:nvPr/>
        </p:nvSpPr>
        <p:spPr bwMode="auto">
          <a:xfrm>
            <a:off x="2962275" y="40576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43" name="Rectangle 118"/>
          <p:cNvSpPr>
            <a:spLocks noChangeArrowheads="1"/>
          </p:cNvSpPr>
          <p:nvPr/>
        </p:nvSpPr>
        <p:spPr bwMode="auto">
          <a:xfrm>
            <a:off x="3606800" y="4743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44" name="Rectangle 119"/>
          <p:cNvSpPr>
            <a:spLocks noChangeArrowheads="1"/>
          </p:cNvSpPr>
          <p:nvPr/>
        </p:nvSpPr>
        <p:spPr bwMode="auto">
          <a:xfrm>
            <a:off x="4527550" y="4743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45" name="Rectangle 120"/>
          <p:cNvSpPr>
            <a:spLocks noChangeArrowheads="1"/>
          </p:cNvSpPr>
          <p:nvPr/>
        </p:nvSpPr>
        <p:spPr bwMode="auto">
          <a:xfrm>
            <a:off x="4895850" y="3800475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46" name="Rectangle 121"/>
          <p:cNvSpPr>
            <a:spLocks noChangeArrowheads="1"/>
          </p:cNvSpPr>
          <p:nvPr/>
        </p:nvSpPr>
        <p:spPr bwMode="auto">
          <a:xfrm>
            <a:off x="4378325" y="34861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647" name="AutoShape 122"/>
          <p:cNvCxnSpPr>
            <a:cxnSpLocks noChangeShapeType="1"/>
            <a:stCxn id="25642" idx="3"/>
            <a:endCxn id="25641" idx="1"/>
          </p:cNvCxnSpPr>
          <p:nvPr/>
        </p:nvCxnSpPr>
        <p:spPr bwMode="auto">
          <a:xfrm flipV="1">
            <a:off x="3146425" y="36671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AutoShape 123"/>
          <p:cNvCxnSpPr>
            <a:cxnSpLocks noChangeShapeType="1"/>
            <a:stCxn id="25641" idx="3"/>
            <a:endCxn id="25646" idx="1"/>
          </p:cNvCxnSpPr>
          <p:nvPr/>
        </p:nvCxnSpPr>
        <p:spPr bwMode="auto">
          <a:xfrm flipV="1">
            <a:off x="3832225" y="357187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AutoShape 124"/>
          <p:cNvCxnSpPr>
            <a:cxnSpLocks noChangeShapeType="1"/>
            <a:stCxn id="25646" idx="3"/>
            <a:endCxn id="25645" idx="1"/>
          </p:cNvCxnSpPr>
          <p:nvPr/>
        </p:nvCxnSpPr>
        <p:spPr bwMode="auto">
          <a:xfrm>
            <a:off x="4562475" y="357187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AutoShape 125"/>
          <p:cNvCxnSpPr>
            <a:cxnSpLocks noChangeShapeType="1"/>
            <a:stCxn id="25643" idx="0"/>
            <a:endCxn id="25646" idx="2"/>
          </p:cNvCxnSpPr>
          <p:nvPr/>
        </p:nvCxnSpPr>
        <p:spPr bwMode="auto">
          <a:xfrm flipV="1">
            <a:off x="3698875" y="365760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1" name="AutoShape 126"/>
          <p:cNvCxnSpPr>
            <a:cxnSpLocks noChangeShapeType="1"/>
            <a:stCxn id="25644" idx="0"/>
            <a:endCxn id="25645" idx="2"/>
          </p:cNvCxnSpPr>
          <p:nvPr/>
        </p:nvCxnSpPr>
        <p:spPr bwMode="auto">
          <a:xfrm flipV="1">
            <a:off x="4619625" y="39719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2" name="AutoShape 127"/>
          <p:cNvCxnSpPr>
            <a:cxnSpLocks noChangeShapeType="1"/>
            <a:stCxn id="25643" idx="3"/>
            <a:endCxn id="25644" idx="1"/>
          </p:cNvCxnSpPr>
          <p:nvPr/>
        </p:nvCxnSpPr>
        <p:spPr bwMode="auto">
          <a:xfrm>
            <a:off x="3790950" y="48291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AutoShape 128"/>
          <p:cNvCxnSpPr>
            <a:cxnSpLocks noChangeShapeType="1"/>
          </p:cNvCxnSpPr>
          <p:nvPr/>
        </p:nvCxnSpPr>
        <p:spPr bwMode="auto">
          <a:xfrm>
            <a:off x="3114675" y="41148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54" name="Group 129"/>
          <p:cNvGrpSpPr>
            <a:grpSpLocks/>
          </p:cNvGrpSpPr>
          <p:nvPr/>
        </p:nvGrpSpPr>
        <p:grpSpPr bwMode="auto">
          <a:xfrm>
            <a:off x="2133600" y="3810000"/>
            <a:ext cx="523875" cy="488950"/>
            <a:chOff x="1014" y="912"/>
            <a:chExt cx="574" cy="596"/>
          </a:xfrm>
        </p:grpSpPr>
        <p:sp>
          <p:nvSpPr>
            <p:cNvPr id="25682" name="Freeform 13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3" name="Line 13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4" name="Line 13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5" name="Freeform 13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Line 13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Line 13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8" name="Line 13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9" name="Rectangle 13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0" name="Freeform 13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1" name="Line 13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2" name="Line 14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3" name="Line 14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55" name="Group 142"/>
          <p:cNvGrpSpPr>
            <a:grpSpLocks/>
          </p:cNvGrpSpPr>
          <p:nvPr/>
        </p:nvGrpSpPr>
        <p:grpSpPr bwMode="auto">
          <a:xfrm>
            <a:off x="3124200" y="5029200"/>
            <a:ext cx="523875" cy="488950"/>
            <a:chOff x="1014" y="912"/>
            <a:chExt cx="574" cy="596"/>
          </a:xfrm>
        </p:grpSpPr>
        <p:sp>
          <p:nvSpPr>
            <p:cNvPr id="25670" name="Freeform 14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1" name="Line 14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Line 14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Freeform 14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4" name="Line 14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5" name="Line 14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6" name="Line 14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7" name="Rectangle 15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8" name="Freeform 15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9" name="Line 15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0" name="Line 15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1" name="Line 15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5656" name="AutoShape 155"/>
          <p:cNvCxnSpPr>
            <a:cxnSpLocks noChangeShapeType="1"/>
            <a:stCxn id="25678" idx="14"/>
            <a:endCxn id="25643" idx="2"/>
          </p:cNvCxnSpPr>
          <p:nvPr/>
        </p:nvCxnSpPr>
        <p:spPr bwMode="auto">
          <a:xfrm flipV="1">
            <a:off x="3546475" y="491490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AutoShape 156"/>
          <p:cNvCxnSpPr>
            <a:cxnSpLocks noChangeShapeType="1"/>
            <a:stCxn id="25682" idx="4"/>
            <a:endCxn id="25642" idx="1"/>
          </p:cNvCxnSpPr>
          <p:nvPr/>
        </p:nvCxnSpPr>
        <p:spPr bwMode="auto">
          <a:xfrm>
            <a:off x="2665413" y="41306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8" name="AutoShape 157"/>
          <p:cNvCxnSpPr>
            <a:cxnSpLocks noChangeShapeType="1"/>
            <a:stCxn id="25608" idx="2"/>
            <a:endCxn id="25641" idx="0"/>
          </p:cNvCxnSpPr>
          <p:nvPr/>
        </p:nvCxnSpPr>
        <p:spPr bwMode="auto">
          <a:xfrm>
            <a:off x="3019425" y="3086100"/>
            <a:ext cx="720725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9" name="AutoShape 158"/>
          <p:cNvCxnSpPr>
            <a:cxnSpLocks noChangeShapeType="1"/>
            <a:stCxn id="25608" idx="3"/>
            <a:endCxn id="25623" idx="1"/>
          </p:cNvCxnSpPr>
          <p:nvPr/>
        </p:nvCxnSpPr>
        <p:spPr bwMode="auto">
          <a:xfrm flipV="1">
            <a:off x="3111500" y="2708275"/>
            <a:ext cx="2984500" cy="292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0" name="AutoShape 159"/>
          <p:cNvCxnSpPr>
            <a:cxnSpLocks noChangeShapeType="1"/>
            <a:stCxn id="25645" idx="0"/>
            <a:endCxn id="25624" idx="1"/>
          </p:cNvCxnSpPr>
          <p:nvPr/>
        </p:nvCxnSpPr>
        <p:spPr bwMode="auto">
          <a:xfrm flipV="1">
            <a:off x="4987925" y="3228975"/>
            <a:ext cx="498475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1" name="Text Box 160"/>
          <p:cNvSpPr txBox="1">
            <a:spLocks noChangeArrowheads="1"/>
          </p:cNvSpPr>
          <p:nvPr/>
        </p:nvSpPr>
        <p:spPr bwMode="auto">
          <a:xfrm>
            <a:off x="1801813" y="2119313"/>
            <a:ext cx="642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AS-1</a:t>
            </a:r>
          </a:p>
        </p:txBody>
      </p:sp>
      <p:sp>
        <p:nvSpPr>
          <p:cNvPr id="25662" name="Text Box 161"/>
          <p:cNvSpPr txBox="1">
            <a:spLocks noChangeArrowheads="1"/>
          </p:cNvSpPr>
          <p:nvPr/>
        </p:nvSpPr>
        <p:spPr bwMode="auto">
          <a:xfrm>
            <a:off x="3495675" y="3857625"/>
            <a:ext cx="642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AS-2</a:t>
            </a:r>
          </a:p>
        </p:txBody>
      </p:sp>
      <p:sp>
        <p:nvSpPr>
          <p:cNvPr id="25663" name="Text Box 162"/>
          <p:cNvSpPr txBox="1">
            <a:spLocks noChangeArrowheads="1"/>
          </p:cNvSpPr>
          <p:nvPr/>
        </p:nvSpPr>
        <p:spPr bwMode="auto">
          <a:xfrm>
            <a:off x="6019800" y="3048000"/>
            <a:ext cx="642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AS-3</a:t>
            </a:r>
          </a:p>
        </p:txBody>
      </p:sp>
      <p:grpSp>
        <p:nvGrpSpPr>
          <p:cNvPr id="25664" name="组合 168"/>
          <p:cNvGrpSpPr>
            <a:grpSpLocks/>
          </p:cNvGrpSpPr>
          <p:nvPr/>
        </p:nvGrpSpPr>
        <p:grpSpPr bwMode="auto">
          <a:xfrm>
            <a:off x="5791200" y="1219200"/>
            <a:ext cx="1981200" cy="841375"/>
            <a:chOff x="5791200" y="1219200"/>
            <a:chExt cx="1981200" cy="840814"/>
          </a:xfrm>
        </p:grpSpPr>
        <p:sp>
          <p:nvSpPr>
            <p:cNvPr id="25665" name="Rectangle 2"/>
            <p:cNvSpPr>
              <a:spLocks noChangeArrowheads="1"/>
            </p:cNvSpPr>
            <p:nvPr/>
          </p:nvSpPr>
          <p:spPr bwMode="auto">
            <a:xfrm>
              <a:off x="5791200" y="1219200"/>
              <a:ext cx="1981200" cy="8376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66" name="Rectangle 163"/>
            <p:cNvSpPr>
              <a:spLocks noChangeArrowheads="1"/>
            </p:cNvSpPr>
            <p:nvPr/>
          </p:nvSpPr>
          <p:spPr bwMode="auto">
            <a:xfrm>
              <a:off x="6096000" y="1809750"/>
              <a:ext cx="184150" cy="171450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</p:spPr>
          <p:txBody>
            <a:bodyPr wrap="none" lIns="90488" tIns="44450" rIns="90488" bIns="44450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67" name="Rectangle 164"/>
            <p:cNvSpPr>
              <a:spLocks noChangeArrowheads="1"/>
            </p:cNvSpPr>
            <p:nvPr/>
          </p:nvSpPr>
          <p:spPr bwMode="auto">
            <a:xfrm>
              <a:off x="6064250" y="1433513"/>
              <a:ext cx="184150" cy="17145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</p:spPr>
          <p:txBody>
            <a:bodyPr wrap="none" lIns="90488" tIns="44450" rIns="90488" bIns="44450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25" name="Text Box 165"/>
            <p:cNvSpPr txBox="1">
              <a:spLocks noChangeArrowheads="1"/>
            </p:cNvSpPr>
            <p:nvPr/>
          </p:nvSpPr>
          <p:spPr bwMode="auto">
            <a:xfrm>
              <a:off x="6243638" y="1342942"/>
              <a:ext cx="1208087" cy="336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域内路由器</a:t>
              </a:r>
              <a:endParaRPr lang="en-US" altLang="zh-CN" sz="1600" dirty="0">
                <a:latin typeface="+mn-lt"/>
                <a:ea typeface="+mn-ea"/>
              </a:endParaRPr>
            </a:p>
          </p:txBody>
        </p:sp>
        <p:sp>
          <p:nvSpPr>
            <p:cNvPr id="297126" name="Text Box 166"/>
            <p:cNvSpPr txBox="1">
              <a:spLocks noChangeArrowheads="1"/>
            </p:cNvSpPr>
            <p:nvPr/>
          </p:nvSpPr>
          <p:spPr bwMode="auto">
            <a:xfrm>
              <a:off x="6272213" y="1723688"/>
              <a:ext cx="1192212" cy="336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600" dirty="0">
                  <a:latin typeface="+mn-lt"/>
                  <a:ea typeface="+mn-ea"/>
                </a:rPr>
                <a:t>BGP </a:t>
              </a:r>
              <a:r>
                <a:rPr lang="zh-CN" altLang="en-US" sz="1600" dirty="0">
                  <a:latin typeface="+mn-lt"/>
                  <a:ea typeface="+mn-ea"/>
                </a:rPr>
                <a:t>路由器</a:t>
              </a:r>
              <a:endParaRPr lang="en-US" altLang="zh-CN" sz="1600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3C226B-E173-44F2-BB55-D0A31AF2131F}" type="slidenum"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0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域内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392238" y="1295400"/>
            <a:ext cx="2179637" cy="1828800"/>
            <a:chOff x="832" y="1344"/>
            <a:chExt cx="1136" cy="1024"/>
          </a:xfrm>
        </p:grpSpPr>
        <p:sp>
          <p:nvSpPr>
            <p:cNvPr id="26785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86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87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88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89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90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91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92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93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2047875" y="17526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Rectangle 15"/>
          <p:cNvSpPr>
            <a:spLocks noChangeArrowheads="1"/>
          </p:cNvSpPr>
          <p:nvPr/>
        </p:nvSpPr>
        <p:spPr bwMode="auto">
          <a:xfrm>
            <a:off x="1362075" y="22288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Rectangle 16"/>
          <p:cNvSpPr>
            <a:spLocks noChangeArrowheads="1"/>
          </p:cNvSpPr>
          <p:nvPr/>
        </p:nvSpPr>
        <p:spPr bwMode="auto">
          <a:xfrm>
            <a:off x="2006600" y="29146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Rectangle 17"/>
          <p:cNvSpPr>
            <a:spLocks noChangeArrowheads="1"/>
          </p:cNvSpPr>
          <p:nvPr/>
        </p:nvSpPr>
        <p:spPr bwMode="auto">
          <a:xfrm>
            <a:off x="2927350" y="2914650"/>
            <a:ext cx="184150" cy="17145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Rectangle 18"/>
          <p:cNvSpPr>
            <a:spLocks noChangeArrowheads="1"/>
          </p:cNvSpPr>
          <p:nvPr/>
        </p:nvSpPr>
        <p:spPr bwMode="auto">
          <a:xfrm>
            <a:off x="3295650" y="1971675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Rectangle 19"/>
          <p:cNvSpPr>
            <a:spLocks noChangeArrowheads="1"/>
          </p:cNvSpPr>
          <p:nvPr/>
        </p:nvSpPr>
        <p:spPr bwMode="auto">
          <a:xfrm>
            <a:off x="2743200" y="18859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6635" name="AutoShape 20"/>
          <p:cNvCxnSpPr>
            <a:cxnSpLocks noChangeShapeType="1"/>
            <a:stCxn id="26630" idx="3"/>
            <a:endCxn id="26629" idx="1"/>
          </p:cNvCxnSpPr>
          <p:nvPr/>
        </p:nvCxnSpPr>
        <p:spPr bwMode="auto">
          <a:xfrm flipV="1">
            <a:off x="1546225" y="18383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21"/>
          <p:cNvCxnSpPr>
            <a:cxnSpLocks noChangeShapeType="1"/>
            <a:stCxn id="26629" idx="3"/>
            <a:endCxn id="26634" idx="1"/>
          </p:cNvCxnSpPr>
          <p:nvPr/>
        </p:nvCxnSpPr>
        <p:spPr bwMode="auto">
          <a:xfrm>
            <a:off x="2232025" y="183832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22"/>
          <p:cNvCxnSpPr>
            <a:cxnSpLocks noChangeShapeType="1"/>
            <a:stCxn id="26634" idx="3"/>
            <a:endCxn id="26633" idx="1"/>
          </p:cNvCxnSpPr>
          <p:nvPr/>
        </p:nvCxnSpPr>
        <p:spPr bwMode="auto">
          <a:xfrm>
            <a:off x="2927350" y="197167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23"/>
          <p:cNvCxnSpPr>
            <a:cxnSpLocks noChangeShapeType="1"/>
            <a:stCxn id="26631" idx="0"/>
            <a:endCxn id="26634" idx="2"/>
          </p:cNvCxnSpPr>
          <p:nvPr/>
        </p:nvCxnSpPr>
        <p:spPr bwMode="auto">
          <a:xfrm flipV="1">
            <a:off x="2098675" y="205740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24"/>
          <p:cNvCxnSpPr>
            <a:cxnSpLocks noChangeShapeType="1"/>
            <a:stCxn id="26632" idx="0"/>
            <a:endCxn id="26633" idx="2"/>
          </p:cNvCxnSpPr>
          <p:nvPr/>
        </p:nvCxnSpPr>
        <p:spPr bwMode="auto">
          <a:xfrm flipV="1">
            <a:off x="3019425" y="2143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25"/>
          <p:cNvCxnSpPr>
            <a:cxnSpLocks noChangeShapeType="1"/>
            <a:stCxn id="26631" idx="3"/>
            <a:endCxn id="26632" idx="1"/>
          </p:cNvCxnSpPr>
          <p:nvPr/>
        </p:nvCxnSpPr>
        <p:spPr bwMode="auto">
          <a:xfrm>
            <a:off x="2190750" y="30003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26"/>
          <p:cNvCxnSpPr>
            <a:cxnSpLocks noChangeShapeType="1"/>
          </p:cNvCxnSpPr>
          <p:nvPr/>
        </p:nvCxnSpPr>
        <p:spPr bwMode="auto">
          <a:xfrm>
            <a:off x="1514475" y="22860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42" name="Group 27"/>
          <p:cNvGrpSpPr>
            <a:grpSpLocks/>
          </p:cNvGrpSpPr>
          <p:nvPr/>
        </p:nvGrpSpPr>
        <p:grpSpPr bwMode="auto">
          <a:xfrm>
            <a:off x="533400" y="1981200"/>
            <a:ext cx="523875" cy="488950"/>
            <a:chOff x="1014" y="912"/>
            <a:chExt cx="574" cy="596"/>
          </a:xfrm>
        </p:grpSpPr>
        <p:sp>
          <p:nvSpPr>
            <p:cNvPr id="26773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4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5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6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7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8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9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0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81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2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3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4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43" name="Group 40"/>
          <p:cNvGrpSpPr>
            <a:grpSpLocks/>
          </p:cNvGrpSpPr>
          <p:nvPr/>
        </p:nvGrpSpPr>
        <p:grpSpPr bwMode="auto">
          <a:xfrm>
            <a:off x="3657600" y="1676400"/>
            <a:ext cx="523875" cy="488950"/>
            <a:chOff x="1014" y="912"/>
            <a:chExt cx="574" cy="596"/>
          </a:xfrm>
        </p:grpSpPr>
        <p:sp>
          <p:nvSpPr>
            <p:cNvPr id="26761" name="Freeform 4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2" name="Line 4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3" name="Line 4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4" name="Freeform 4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5" name="Line 4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6" name="Line 4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7" name="Line 4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68" name="Rectangle 4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69" name="Freeform 4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0" name="Line 5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1" name="Line 5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72" name="Line 5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6644" name="AutoShape 53"/>
          <p:cNvCxnSpPr>
            <a:cxnSpLocks noChangeShapeType="1"/>
            <a:stCxn id="26773" idx="4"/>
            <a:endCxn id="26630" idx="1"/>
          </p:cNvCxnSpPr>
          <p:nvPr/>
        </p:nvCxnSpPr>
        <p:spPr bwMode="auto">
          <a:xfrm>
            <a:off x="1065213" y="23018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54"/>
          <p:cNvCxnSpPr>
            <a:cxnSpLocks noChangeShapeType="1"/>
            <a:stCxn id="26633" idx="3"/>
            <a:endCxn id="26769" idx="22"/>
          </p:cNvCxnSpPr>
          <p:nvPr/>
        </p:nvCxnSpPr>
        <p:spPr bwMode="auto">
          <a:xfrm flipV="1">
            <a:off x="3479800" y="20129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46" name="Group 55"/>
          <p:cNvGrpSpPr>
            <a:grpSpLocks/>
          </p:cNvGrpSpPr>
          <p:nvPr/>
        </p:nvGrpSpPr>
        <p:grpSpPr bwMode="auto">
          <a:xfrm>
            <a:off x="5516563" y="2286000"/>
            <a:ext cx="2179637" cy="1828800"/>
            <a:chOff x="832" y="1344"/>
            <a:chExt cx="1136" cy="1024"/>
          </a:xfrm>
        </p:grpSpPr>
        <p:sp>
          <p:nvSpPr>
            <p:cNvPr id="26752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3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4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5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6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7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8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9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60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47" name="Rectangle 65"/>
          <p:cNvSpPr>
            <a:spLocks noChangeArrowheads="1"/>
          </p:cNvSpPr>
          <p:nvPr/>
        </p:nvSpPr>
        <p:spPr bwMode="auto">
          <a:xfrm>
            <a:off x="6096000" y="2622550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8" name="Rectangle 66"/>
          <p:cNvSpPr>
            <a:spLocks noChangeArrowheads="1"/>
          </p:cNvSpPr>
          <p:nvPr/>
        </p:nvSpPr>
        <p:spPr bwMode="auto">
          <a:xfrm>
            <a:off x="5486400" y="3143250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9" name="Rectangle 67"/>
          <p:cNvSpPr>
            <a:spLocks noChangeArrowheads="1"/>
          </p:cNvSpPr>
          <p:nvPr/>
        </p:nvSpPr>
        <p:spPr bwMode="auto">
          <a:xfrm>
            <a:off x="6521450" y="38290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0" name="Rectangle 68"/>
          <p:cNvSpPr>
            <a:spLocks noChangeArrowheads="1"/>
          </p:cNvSpPr>
          <p:nvPr/>
        </p:nvSpPr>
        <p:spPr bwMode="auto">
          <a:xfrm>
            <a:off x="7051675" y="38290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1" name="Rectangle 69"/>
          <p:cNvSpPr>
            <a:spLocks noChangeArrowheads="1"/>
          </p:cNvSpPr>
          <p:nvPr/>
        </p:nvSpPr>
        <p:spPr bwMode="auto">
          <a:xfrm>
            <a:off x="7419975" y="2886075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2" name="Rectangle 70"/>
          <p:cNvSpPr>
            <a:spLocks noChangeArrowheads="1"/>
          </p:cNvSpPr>
          <p:nvPr/>
        </p:nvSpPr>
        <p:spPr bwMode="auto">
          <a:xfrm>
            <a:off x="6750050" y="25463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6653" name="AutoShape 71"/>
          <p:cNvCxnSpPr>
            <a:cxnSpLocks noChangeShapeType="1"/>
            <a:stCxn id="26648" idx="3"/>
            <a:endCxn id="26647" idx="1"/>
          </p:cNvCxnSpPr>
          <p:nvPr/>
        </p:nvCxnSpPr>
        <p:spPr bwMode="auto">
          <a:xfrm flipV="1">
            <a:off x="5670550" y="270827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72"/>
          <p:cNvCxnSpPr>
            <a:cxnSpLocks noChangeShapeType="1"/>
            <a:stCxn id="26647" idx="3"/>
            <a:endCxn id="26652" idx="1"/>
          </p:cNvCxnSpPr>
          <p:nvPr/>
        </p:nvCxnSpPr>
        <p:spPr bwMode="auto">
          <a:xfrm flipV="1">
            <a:off x="6280150" y="263207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73"/>
          <p:cNvCxnSpPr>
            <a:cxnSpLocks noChangeShapeType="1"/>
            <a:stCxn id="26652" idx="3"/>
            <a:endCxn id="26651" idx="1"/>
          </p:cNvCxnSpPr>
          <p:nvPr/>
        </p:nvCxnSpPr>
        <p:spPr bwMode="auto">
          <a:xfrm>
            <a:off x="6934200" y="263207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74"/>
          <p:cNvCxnSpPr>
            <a:cxnSpLocks noChangeShapeType="1"/>
            <a:stCxn id="26649" idx="0"/>
            <a:endCxn id="26652" idx="2"/>
          </p:cNvCxnSpPr>
          <p:nvPr/>
        </p:nvCxnSpPr>
        <p:spPr bwMode="auto">
          <a:xfrm flipV="1">
            <a:off x="6613525" y="271780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7" name="AutoShape 75"/>
          <p:cNvCxnSpPr>
            <a:cxnSpLocks noChangeShapeType="1"/>
            <a:stCxn id="26650" idx="0"/>
            <a:endCxn id="26651" idx="2"/>
          </p:cNvCxnSpPr>
          <p:nvPr/>
        </p:nvCxnSpPr>
        <p:spPr bwMode="auto">
          <a:xfrm flipV="1">
            <a:off x="7143750" y="30575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AutoShape 76"/>
          <p:cNvCxnSpPr>
            <a:cxnSpLocks noChangeShapeType="1"/>
            <a:stCxn id="26649" idx="3"/>
            <a:endCxn id="26650" idx="1"/>
          </p:cNvCxnSpPr>
          <p:nvPr/>
        </p:nvCxnSpPr>
        <p:spPr bwMode="auto">
          <a:xfrm>
            <a:off x="6705600" y="391477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59" name="Group 77"/>
          <p:cNvGrpSpPr>
            <a:grpSpLocks/>
          </p:cNvGrpSpPr>
          <p:nvPr/>
        </p:nvGrpSpPr>
        <p:grpSpPr bwMode="auto">
          <a:xfrm>
            <a:off x="6019800" y="4114800"/>
            <a:ext cx="523875" cy="488950"/>
            <a:chOff x="1014" y="912"/>
            <a:chExt cx="574" cy="596"/>
          </a:xfrm>
        </p:grpSpPr>
        <p:sp>
          <p:nvSpPr>
            <p:cNvPr id="26740" name="Freeform 7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1" name="Line 7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2" name="Line 8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3" name="Freeform 8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4" name="Line 8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5" name="Line 8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6" name="Line 8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7" name="Rectangle 8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48" name="Freeform 8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49" name="Line 8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0" name="Line 8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1" name="Line 8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60" name="Group 90"/>
          <p:cNvGrpSpPr>
            <a:grpSpLocks/>
          </p:cNvGrpSpPr>
          <p:nvPr/>
        </p:nvGrpSpPr>
        <p:grpSpPr bwMode="auto">
          <a:xfrm>
            <a:off x="7781925" y="2590800"/>
            <a:ext cx="523875" cy="488950"/>
            <a:chOff x="1014" y="912"/>
            <a:chExt cx="574" cy="596"/>
          </a:xfrm>
        </p:grpSpPr>
        <p:sp>
          <p:nvSpPr>
            <p:cNvPr id="26728" name="Freeform 9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" name="Line 9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0" name="Line 9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1" name="Freeform 9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2" name="Line 9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3" name="Line 9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Line 9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5" name="Rectangle 9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36" name="Freeform 9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7" name="Line 10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8" name="Line 10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9" name="Line 10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6661" name="AutoShape 103"/>
          <p:cNvCxnSpPr>
            <a:cxnSpLocks noChangeShapeType="1"/>
            <a:stCxn id="26748" idx="14"/>
            <a:endCxn id="26649" idx="2"/>
          </p:cNvCxnSpPr>
          <p:nvPr/>
        </p:nvCxnSpPr>
        <p:spPr bwMode="auto">
          <a:xfrm flipV="1">
            <a:off x="6442075" y="400050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2" name="AutoShape 104"/>
          <p:cNvCxnSpPr>
            <a:cxnSpLocks noChangeShapeType="1"/>
            <a:stCxn id="26651" idx="3"/>
            <a:endCxn id="26736" idx="22"/>
          </p:cNvCxnSpPr>
          <p:nvPr/>
        </p:nvCxnSpPr>
        <p:spPr bwMode="auto">
          <a:xfrm flipV="1">
            <a:off x="7604125" y="29273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AutoShape 105"/>
          <p:cNvCxnSpPr>
            <a:cxnSpLocks noChangeShapeType="1"/>
            <a:stCxn id="26648" idx="3"/>
            <a:endCxn id="26649" idx="1"/>
          </p:cNvCxnSpPr>
          <p:nvPr/>
        </p:nvCxnSpPr>
        <p:spPr bwMode="auto">
          <a:xfrm>
            <a:off x="5670550" y="322897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64" name="Group 106"/>
          <p:cNvGrpSpPr>
            <a:grpSpLocks/>
          </p:cNvGrpSpPr>
          <p:nvPr/>
        </p:nvGrpSpPr>
        <p:grpSpPr bwMode="auto">
          <a:xfrm>
            <a:off x="2992438" y="3200400"/>
            <a:ext cx="2179637" cy="1828800"/>
            <a:chOff x="832" y="1344"/>
            <a:chExt cx="1136" cy="1024"/>
          </a:xfrm>
        </p:grpSpPr>
        <p:sp>
          <p:nvSpPr>
            <p:cNvPr id="26719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0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1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2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3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4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5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6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7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65" name="Rectangle 116"/>
          <p:cNvSpPr>
            <a:spLocks noChangeArrowheads="1"/>
          </p:cNvSpPr>
          <p:nvPr/>
        </p:nvSpPr>
        <p:spPr bwMode="auto">
          <a:xfrm>
            <a:off x="3648075" y="3581400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6" name="Rectangle 117"/>
          <p:cNvSpPr>
            <a:spLocks noChangeArrowheads="1"/>
          </p:cNvSpPr>
          <p:nvPr/>
        </p:nvSpPr>
        <p:spPr bwMode="auto">
          <a:xfrm>
            <a:off x="2962275" y="40576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7" name="Rectangle 118"/>
          <p:cNvSpPr>
            <a:spLocks noChangeArrowheads="1"/>
          </p:cNvSpPr>
          <p:nvPr/>
        </p:nvSpPr>
        <p:spPr bwMode="auto">
          <a:xfrm>
            <a:off x="3606800" y="4743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8" name="Rectangle 119"/>
          <p:cNvSpPr>
            <a:spLocks noChangeArrowheads="1"/>
          </p:cNvSpPr>
          <p:nvPr/>
        </p:nvSpPr>
        <p:spPr bwMode="auto">
          <a:xfrm>
            <a:off x="4527550" y="4743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69" name="Rectangle 120"/>
          <p:cNvSpPr>
            <a:spLocks noChangeArrowheads="1"/>
          </p:cNvSpPr>
          <p:nvPr/>
        </p:nvSpPr>
        <p:spPr bwMode="auto">
          <a:xfrm>
            <a:off x="4895850" y="3800475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70" name="Rectangle 121"/>
          <p:cNvSpPr>
            <a:spLocks noChangeArrowheads="1"/>
          </p:cNvSpPr>
          <p:nvPr/>
        </p:nvSpPr>
        <p:spPr bwMode="auto">
          <a:xfrm>
            <a:off x="4378325" y="34861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6671" name="AutoShape 122"/>
          <p:cNvCxnSpPr>
            <a:cxnSpLocks noChangeShapeType="1"/>
            <a:stCxn id="26666" idx="3"/>
            <a:endCxn id="26665" idx="1"/>
          </p:cNvCxnSpPr>
          <p:nvPr/>
        </p:nvCxnSpPr>
        <p:spPr bwMode="auto">
          <a:xfrm flipV="1">
            <a:off x="3146425" y="36671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2" name="AutoShape 123"/>
          <p:cNvCxnSpPr>
            <a:cxnSpLocks noChangeShapeType="1"/>
            <a:stCxn id="26665" idx="3"/>
            <a:endCxn id="26670" idx="1"/>
          </p:cNvCxnSpPr>
          <p:nvPr/>
        </p:nvCxnSpPr>
        <p:spPr bwMode="auto">
          <a:xfrm flipV="1">
            <a:off x="3832225" y="357187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3" name="AutoShape 124"/>
          <p:cNvCxnSpPr>
            <a:cxnSpLocks noChangeShapeType="1"/>
            <a:stCxn id="26670" idx="3"/>
            <a:endCxn id="26669" idx="1"/>
          </p:cNvCxnSpPr>
          <p:nvPr/>
        </p:nvCxnSpPr>
        <p:spPr bwMode="auto">
          <a:xfrm>
            <a:off x="4562475" y="357187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4" name="AutoShape 125"/>
          <p:cNvCxnSpPr>
            <a:cxnSpLocks noChangeShapeType="1"/>
            <a:stCxn id="26667" idx="0"/>
            <a:endCxn id="26670" idx="2"/>
          </p:cNvCxnSpPr>
          <p:nvPr/>
        </p:nvCxnSpPr>
        <p:spPr bwMode="auto">
          <a:xfrm flipV="1">
            <a:off x="3698875" y="365760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5" name="AutoShape 126"/>
          <p:cNvCxnSpPr>
            <a:cxnSpLocks noChangeShapeType="1"/>
            <a:stCxn id="26668" idx="0"/>
            <a:endCxn id="26669" idx="2"/>
          </p:cNvCxnSpPr>
          <p:nvPr/>
        </p:nvCxnSpPr>
        <p:spPr bwMode="auto">
          <a:xfrm flipV="1">
            <a:off x="4619625" y="39719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6" name="AutoShape 127"/>
          <p:cNvCxnSpPr>
            <a:cxnSpLocks noChangeShapeType="1"/>
            <a:stCxn id="26667" idx="3"/>
            <a:endCxn id="26668" idx="1"/>
          </p:cNvCxnSpPr>
          <p:nvPr/>
        </p:nvCxnSpPr>
        <p:spPr bwMode="auto">
          <a:xfrm>
            <a:off x="3790950" y="48291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7" name="AutoShape 128"/>
          <p:cNvCxnSpPr>
            <a:cxnSpLocks noChangeShapeType="1"/>
          </p:cNvCxnSpPr>
          <p:nvPr/>
        </p:nvCxnSpPr>
        <p:spPr bwMode="auto">
          <a:xfrm>
            <a:off x="3114675" y="41148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78" name="Group 129"/>
          <p:cNvGrpSpPr>
            <a:grpSpLocks/>
          </p:cNvGrpSpPr>
          <p:nvPr/>
        </p:nvGrpSpPr>
        <p:grpSpPr bwMode="auto">
          <a:xfrm>
            <a:off x="2133600" y="3810000"/>
            <a:ext cx="523875" cy="488950"/>
            <a:chOff x="1014" y="912"/>
            <a:chExt cx="574" cy="596"/>
          </a:xfrm>
        </p:grpSpPr>
        <p:sp>
          <p:nvSpPr>
            <p:cNvPr id="26707" name="Freeform 13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Line 13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9" name="Line 13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Freeform 13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Line 13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13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Line 13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Rectangle 13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15" name="Freeform 13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6" name="Line 13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7" name="Line 14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Line 14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79" name="Group 142"/>
          <p:cNvGrpSpPr>
            <a:grpSpLocks/>
          </p:cNvGrpSpPr>
          <p:nvPr/>
        </p:nvGrpSpPr>
        <p:grpSpPr bwMode="auto">
          <a:xfrm>
            <a:off x="3124200" y="5029200"/>
            <a:ext cx="523875" cy="488950"/>
            <a:chOff x="1014" y="912"/>
            <a:chExt cx="574" cy="596"/>
          </a:xfrm>
        </p:grpSpPr>
        <p:sp>
          <p:nvSpPr>
            <p:cNvPr id="26695" name="Freeform 14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14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14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Freeform 14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14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14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14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Rectangle 15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03" name="Freeform 15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Line 15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15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Line 15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6680" name="AutoShape 155"/>
          <p:cNvCxnSpPr>
            <a:cxnSpLocks noChangeShapeType="1"/>
            <a:stCxn id="26703" idx="14"/>
            <a:endCxn id="26667" idx="2"/>
          </p:cNvCxnSpPr>
          <p:nvPr/>
        </p:nvCxnSpPr>
        <p:spPr bwMode="auto">
          <a:xfrm flipV="1">
            <a:off x="3546475" y="491490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1" name="AutoShape 156"/>
          <p:cNvCxnSpPr>
            <a:cxnSpLocks noChangeShapeType="1"/>
            <a:stCxn id="26707" idx="4"/>
            <a:endCxn id="26666" idx="1"/>
          </p:cNvCxnSpPr>
          <p:nvPr/>
        </p:nvCxnSpPr>
        <p:spPr bwMode="auto">
          <a:xfrm>
            <a:off x="2665413" y="41306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2" name="AutoShape 157"/>
          <p:cNvCxnSpPr>
            <a:cxnSpLocks noChangeShapeType="1"/>
            <a:stCxn id="26632" idx="2"/>
            <a:endCxn id="26665" idx="0"/>
          </p:cNvCxnSpPr>
          <p:nvPr/>
        </p:nvCxnSpPr>
        <p:spPr bwMode="auto">
          <a:xfrm>
            <a:off x="3019425" y="3086100"/>
            <a:ext cx="720725" cy="4953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3" name="AutoShape 158"/>
          <p:cNvCxnSpPr>
            <a:cxnSpLocks noChangeShapeType="1"/>
            <a:stCxn id="26632" idx="3"/>
            <a:endCxn id="26647" idx="1"/>
          </p:cNvCxnSpPr>
          <p:nvPr/>
        </p:nvCxnSpPr>
        <p:spPr bwMode="auto">
          <a:xfrm flipV="1">
            <a:off x="3111500" y="2708275"/>
            <a:ext cx="2984500" cy="2921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84" name="AutoShape 159"/>
          <p:cNvCxnSpPr>
            <a:cxnSpLocks noChangeShapeType="1"/>
            <a:stCxn id="26669" idx="0"/>
            <a:endCxn id="26648" idx="1"/>
          </p:cNvCxnSpPr>
          <p:nvPr/>
        </p:nvCxnSpPr>
        <p:spPr bwMode="auto">
          <a:xfrm flipV="1">
            <a:off x="4987925" y="3228975"/>
            <a:ext cx="498475" cy="571500"/>
          </a:xfrm>
          <a:prstGeom prst="straightConnector1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85" name="Text Box 160"/>
          <p:cNvSpPr txBox="1">
            <a:spLocks noChangeArrowheads="1"/>
          </p:cNvSpPr>
          <p:nvPr/>
        </p:nvSpPr>
        <p:spPr bwMode="auto">
          <a:xfrm>
            <a:off x="1801813" y="2119313"/>
            <a:ext cx="642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AS-1</a:t>
            </a:r>
          </a:p>
        </p:txBody>
      </p:sp>
      <p:sp>
        <p:nvSpPr>
          <p:cNvPr id="26686" name="Text Box 161"/>
          <p:cNvSpPr txBox="1">
            <a:spLocks noChangeArrowheads="1"/>
          </p:cNvSpPr>
          <p:nvPr/>
        </p:nvSpPr>
        <p:spPr bwMode="auto">
          <a:xfrm>
            <a:off x="3495675" y="3857625"/>
            <a:ext cx="642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AS-2</a:t>
            </a:r>
          </a:p>
        </p:txBody>
      </p:sp>
      <p:sp>
        <p:nvSpPr>
          <p:cNvPr id="26687" name="Text Box 162"/>
          <p:cNvSpPr txBox="1">
            <a:spLocks noChangeArrowheads="1"/>
          </p:cNvSpPr>
          <p:nvPr/>
        </p:nvSpPr>
        <p:spPr bwMode="auto">
          <a:xfrm>
            <a:off x="6019800" y="3048000"/>
            <a:ext cx="642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AS-3</a:t>
            </a:r>
          </a:p>
        </p:txBody>
      </p:sp>
      <p:sp>
        <p:nvSpPr>
          <p:cNvPr id="298151" name="Text Box 167"/>
          <p:cNvSpPr txBox="1">
            <a:spLocks noChangeArrowheads="1"/>
          </p:cNvSpPr>
          <p:nvPr/>
        </p:nvSpPr>
        <p:spPr bwMode="auto">
          <a:xfrm>
            <a:off x="1014413" y="5622925"/>
            <a:ext cx="7138987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域内路由选择协议又称为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内部网关协议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 (IGP),</a:t>
            </a: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zh-CN" altLang="en-US" sz="2000" dirty="0">
                <a:latin typeface="+mn-lt"/>
                <a:ea typeface="+mn-ea"/>
              </a:rPr>
              <a:t>例如</a:t>
            </a:r>
            <a:r>
              <a:rPr lang="en-US" altLang="zh-CN" sz="2000" dirty="0">
                <a:latin typeface="+mn-lt"/>
                <a:ea typeface="+mn-ea"/>
              </a:rPr>
              <a:t> OSPF, RIP</a:t>
            </a:r>
          </a:p>
        </p:txBody>
      </p:sp>
      <p:grpSp>
        <p:nvGrpSpPr>
          <p:cNvPr id="26689" name="组合 169"/>
          <p:cNvGrpSpPr>
            <a:grpSpLocks/>
          </p:cNvGrpSpPr>
          <p:nvPr/>
        </p:nvGrpSpPr>
        <p:grpSpPr bwMode="auto">
          <a:xfrm>
            <a:off x="5791200" y="1219200"/>
            <a:ext cx="1981200" cy="841375"/>
            <a:chOff x="5791200" y="1219200"/>
            <a:chExt cx="1981200" cy="840814"/>
          </a:xfrm>
        </p:grpSpPr>
        <p:sp>
          <p:nvSpPr>
            <p:cNvPr id="26690" name="Rectangle 2"/>
            <p:cNvSpPr>
              <a:spLocks noChangeArrowheads="1"/>
            </p:cNvSpPr>
            <p:nvPr/>
          </p:nvSpPr>
          <p:spPr bwMode="auto">
            <a:xfrm>
              <a:off x="5791200" y="1219200"/>
              <a:ext cx="1981200" cy="8376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91" name="Rectangle 163"/>
            <p:cNvSpPr>
              <a:spLocks noChangeArrowheads="1"/>
            </p:cNvSpPr>
            <p:nvPr/>
          </p:nvSpPr>
          <p:spPr bwMode="auto">
            <a:xfrm>
              <a:off x="6096000" y="1809750"/>
              <a:ext cx="184150" cy="171450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</p:spPr>
          <p:txBody>
            <a:bodyPr wrap="none" lIns="90488" tIns="44450" rIns="90488" bIns="44450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92" name="Rectangle 164"/>
            <p:cNvSpPr>
              <a:spLocks noChangeArrowheads="1"/>
            </p:cNvSpPr>
            <p:nvPr/>
          </p:nvSpPr>
          <p:spPr bwMode="auto">
            <a:xfrm>
              <a:off x="6064250" y="1433513"/>
              <a:ext cx="184150" cy="17145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</p:spPr>
          <p:txBody>
            <a:bodyPr wrap="none" lIns="90488" tIns="44450" rIns="90488" bIns="44450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" name="Text Box 165"/>
            <p:cNvSpPr txBox="1">
              <a:spLocks noChangeArrowheads="1"/>
            </p:cNvSpPr>
            <p:nvPr/>
          </p:nvSpPr>
          <p:spPr bwMode="auto">
            <a:xfrm>
              <a:off x="6243638" y="1342942"/>
              <a:ext cx="1208087" cy="336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域内路由器</a:t>
              </a:r>
              <a:endParaRPr lang="en-US" altLang="zh-CN" sz="1600" dirty="0">
                <a:latin typeface="+mn-lt"/>
                <a:ea typeface="+mn-ea"/>
              </a:endParaRPr>
            </a:p>
          </p:txBody>
        </p:sp>
        <p:sp>
          <p:nvSpPr>
            <p:cNvPr id="175" name="Text Box 166"/>
            <p:cNvSpPr txBox="1">
              <a:spLocks noChangeArrowheads="1"/>
            </p:cNvSpPr>
            <p:nvPr/>
          </p:nvSpPr>
          <p:spPr bwMode="auto">
            <a:xfrm>
              <a:off x="6272213" y="1723688"/>
              <a:ext cx="1192212" cy="336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600" dirty="0">
                  <a:latin typeface="+mn-lt"/>
                  <a:ea typeface="+mn-ea"/>
                </a:rPr>
                <a:t>BGP </a:t>
              </a:r>
              <a:r>
                <a:rPr lang="zh-CN" altLang="en-US" sz="1600" dirty="0">
                  <a:latin typeface="+mn-lt"/>
                  <a:ea typeface="+mn-ea"/>
                </a:rPr>
                <a:t>路由器</a:t>
              </a:r>
              <a:endParaRPr lang="en-US" altLang="zh-CN" sz="1600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9921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2CE5A-B028-4C56-AE47-7770DB366937}" type="slidenum"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00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域间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392238" y="1295400"/>
            <a:ext cx="2179637" cy="1828800"/>
            <a:chOff x="832" y="1344"/>
            <a:chExt cx="1136" cy="1024"/>
          </a:xfrm>
        </p:grpSpPr>
        <p:sp>
          <p:nvSpPr>
            <p:cNvPr id="27691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2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3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4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5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6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7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8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9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3" name="Rectangle 17"/>
          <p:cNvSpPr>
            <a:spLocks noChangeArrowheads="1"/>
          </p:cNvSpPr>
          <p:nvPr/>
        </p:nvSpPr>
        <p:spPr bwMode="auto">
          <a:xfrm>
            <a:off x="2927350" y="2914650"/>
            <a:ext cx="184150" cy="17145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54" name="Group 55"/>
          <p:cNvGrpSpPr>
            <a:grpSpLocks/>
          </p:cNvGrpSpPr>
          <p:nvPr/>
        </p:nvGrpSpPr>
        <p:grpSpPr bwMode="auto">
          <a:xfrm>
            <a:off x="5516563" y="2286000"/>
            <a:ext cx="2179637" cy="1828800"/>
            <a:chOff x="832" y="1344"/>
            <a:chExt cx="1136" cy="1024"/>
          </a:xfrm>
        </p:grpSpPr>
        <p:sp>
          <p:nvSpPr>
            <p:cNvPr id="27682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3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4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5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6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7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8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9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0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5" name="Rectangle 65"/>
          <p:cNvSpPr>
            <a:spLocks noChangeArrowheads="1"/>
          </p:cNvSpPr>
          <p:nvPr/>
        </p:nvSpPr>
        <p:spPr bwMode="auto">
          <a:xfrm>
            <a:off x="6096000" y="2622550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6" name="Rectangle 66"/>
          <p:cNvSpPr>
            <a:spLocks noChangeArrowheads="1"/>
          </p:cNvSpPr>
          <p:nvPr/>
        </p:nvSpPr>
        <p:spPr bwMode="auto">
          <a:xfrm>
            <a:off x="5486400" y="3143250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57" name="Group 106"/>
          <p:cNvGrpSpPr>
            <a:grpSpLocks/>
          </p:cNvGrpSpPr>
          <p:nvPr/>
        </p:nvGrpSpPr>
        <p:grpSpPr bwMode="auto">
          <a:xfrm>
            <a:off x="2992438" y="3200400"/>
            <a:ext cx="2179637" cy="1828800"/>
            <a:chOff x="832" y="1344"/>
            <a:chExt cx="1136" cy="1024"/>
          </a:xfrm>
        </p:grpSpPr>
        <p:sp>
          <p:nvSpPr>
            <p:cNvPr id="27673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5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7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8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9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1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8" name="Rectangle 116"/>
          <p:cNvSpPr>
            <a:spLocks noChangeArrowheads="1"/>
          </p:cNvSpPr>
          <p:nvPr/>
        </p:nvSpPr>
        <p:spPr bwMode="auto">
          <a:xfrm>
            <a:off x="3648075" y="3581400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9" name="Rectangle 120"/>
          <p:cNvSpPr>
            <a:spLocks noChangeArrowheads="1"/>
          </p:cNvSpPr>
          <p:nvPr/>
        </p:nvSpPr>
        <p:spPr bwMode="auto">
          <a:xfrm>
            <a:off x="4895850" y="3800475"/>
            <a:ext cx="184150" cy="1714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lIns="90488" tIns="44450" rIns="90488" bIns="44450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660" name="AutoShape 157"/>
          <p:cNvCxnSpPr>
            <a:cxnSpLocks noChangeShapeType="1"/>
            <a:stCxn id="27653" idx="2"/>
            <a:endCxn id="27658" idx="0"/>
          </p:cNvCxnSpPr>
          <p:nvPr/>
        </p:nvCxnSpPr>
        <p:spPr bwMode="auto">
          <a:xfrm>
            <a:off x="3019425" y="3086100"/>
            <a:ext cx="720725" cy="495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58"/>
          <p:cNvCxnSpPr>
            <a:cxnSpLocks noChangeShapeType="1"/>
            <a:stCxn id="27653" idx="3"/>
            <a:endCxn id="27655" idx="1"/>
          </p:cNvCxnSpPr>
          <p:nvPr/>
        </p:nvCxnSpPr>
        <p:spPr bwMode="auto">
          <a:xfrm flipV="1">
            <a:off x="3111500" y="2708275"/>
            <a:ext cx="2984500" cy="292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59"/>
          <p:cNvCxnSpPr>
            <a:cxnSpLocks noChangeShapeType="1"/>
            <a:stCxn id="27659" idx="0"/>
            <a:endCxn id="27656" idx="1"/>
          </p:cNvCxnSpPr>
          <p:nvPr/>
        </p:nvCxnSpPr>
        <p:spPr bwMode="auto">
          <a:xfrm flipV="1">
            <a:off x="4987925" y="3228975"/>
            <a:ext cx="498475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3" name="Text Box 161"/>
          <p:cNvSpPr txBox="1">
            <a:spLocks noChangeArrowheads="1"/>
          </p:cNvSpPr>
          <p:nvPr/>
        </p:nvSpPr>
        <p:spPr bwMode="auto">
          <a:xfrm>
            <a:off x="3495675" y="3857625"/>
            <a:ext cx="642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AS-2</a:t>
            </a:r>
          </a:p>
        </p:txBody>
      </p:sp>
      <p:sp>
        <p:nvSpPr>
          <p:cNvPr id="299175" name="Text Box 167"/>
          <p:cNvSpPr txBox="1">
            <a:spLocks noChangeArrowheads="1"/>
          </p:cNvSpPr>
          <p:nvPr/>
        </p:nvSpPr>
        <p:spPr bwMode="auto">
          <a:xfrm>
            <a:off x="709613" y="5622925"/>
            <a:ext cx="7672387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+mn-lt"/>
                <a:ea typeface="+mn-ea"/>
              </a:rPr>
              <a:t>域间路由协议又称为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外部网关协议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</a:rPr>
              <a:t> (EGP),</a:t>
            </a:r>
            <a:r>
              <a:rPr lang="en-US" altLang="zh-CN" sz="2000" dirty="0">
                <a:latin typeface="+mn-lt"/>
                <a:ea typeface="+mn-ea"/>
              </a:rPr>
              <a:t> </a:t>
            </a:r>
            <a:r>
              <a:rPr lang="zh-CN" altLang="en-US" sz="2000" dirty="0">
                <a:latin typeface="+mn-lt"/>
                <a:ea typeface="+mn-ea"/>
              </a:rPr>
              <a:t>例如</a:t>
            </a:r>
            <a:r>
              <a:rPr lang="en-US" altLang="zh-CN" sz="2000" dirty="0">
                <a:latin typeface="+mn-lt"/>
                <a:ea typeface="+mn-ea"/>
              </a:rPr>
              <a:t> BGP</a:t>
            </a:r>
          </a:p>
        </p:txBody>
      </p:sp>
      <p:sp>
        <p:nvSpPr>
          <p:cNvPr id="27665" name="Text Box 168"/>
          <p:cNvSpPr txBox="1">
            <a:spLocks noChangeArrowheads="1"/>
          </p:cNvSpPr>
          <p:nvPr/>
        </p:nvSpPr>
        <p:spPr bwMode="auto">
          <a:xfrm>
            <a:off x="2133600" y="2105025"/>
            <a:ext cx="642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AS-1</a:t>
            </a:r>
          </a:p>
        </p:txBody>
      </p:sp>
      <p:sp>
        <p:nvSpPr>
          <p:cNvPr id="27666" name="Text Box 169"/>
          <p:cNvSpPr txBox="1">
            <a:spLocks noChangeArrowheads="1"/>
          </p:cNvSpPr>
          <p:nvPr/>
        </p:nvSpPr>
        <p:spPr bwMode="auto">
          <a:xfrm>
            <a:off x="6324600" y="3048000"/>
            <a:ext cx="642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AS-3</a:t>
            </a:r>
          </a:p>
        </p:txBody>
      </p:sp>
      <p:grpSp>
        <p:nvGrpSpPr>
          <p:cNvPr id="27667" name="组合 51"/>
          <p:cNvGrpSpPr>
            <a:grpSpLocks/>
          </p:cNvGrpSpPr>
          <p:nvPr/>
        </p:nvGrpSpPr>
        <p:grpSpPr bwMode="auto">
          <a:xfrm>
            <a:off x="5791200" y="1219200"/>
            <a:ext cx="1981200" cy="841375"/>
            <a:chOff x="5791200" y="1219200"/>
            <a:chExt cx="1981200" cy="840814"/>
          </a:xfrm>
        </p:grpSpPr>
        <p:sp>
          <p:nvSpPr>
            <p:cNvPr id="27668" name="Rectangle 2"/>
            <p:cNvSpPr>
              <a:spLocks noChangeArrowheads="1"/>
            </p:cNvSpPr>
            <p:nvPr/>
          </p:nvSpPr>
          <p:spPr bwMode="auto">
            <a:xfrm>
              <a:off x="5791200" y="1219200"/>
              <a:ext cx="1981200" cy="8376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9" name="Rectangle 163"/>
            <p:cNvSpPr>
              <a:spLocks noChangeArrowheads="1"/>
            </p:cNvSpPr>
            <p:nvPr/>
          </p:nvSpPr>
          <p:spPr bwMode="auto">
            <a:xfrm>
              <a:off x="6096000" y="1809750"/>
              <a:ext cx="184150" cy="171450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</p:spPr>
          <p:txBody>
            <a:bodyPr wrap="none" lIns="90488" tIns="44450" rIns="90488" bIns="44450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0" name="Rectangle 164"/>
            <p:cNvSpPr>
              <a:spLocks noChangeArrowheads="1"/>
            </p:cNvSpPr>
            <p:nvPr/>
          </p:nvSpPr>
          <p:spPr bwMode="auto">
            <a:xfrm>
              <a:off x="6064250" y="1433513"/>
              <a:ext cx="184150" cy="171450"/>
            </a:xfrm>
            <a:prstGeom prst="rect">
              <a:avLst/>
            </a:prstGeom>
            <a:solidFill>
              <a:srgbClr val="EAEAEA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</p:spPr>
          <p:txBody>
            <a:bodyPr wrap="none" lIns="90488" tIns="44450" rIns="90488" bIns="44450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165"/>
            <p:cNvSpPr txBox="1">
              <a:spLocks noChangeArrowheads="1"/>
            </p:cNvSpPr>
            <p:nvPr/>
          </p:nvSpPr>
          <p:spPr bwMode="auto">
            <a:xfrm>
              <a:off x="6243638" y="1342942"/>
              <a:ext cx="1208087" cy="336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域内路由器</a:t>
              </a:r>
              <a:endParaRPr lang="en-US" altLang="zh-CN" sz="1600" dirty="0">
                <a:latin typeface="+mn-lt"/>
                <a:ea typeface="+mn-ea"/>
              </a:endParaRPr>
            </a:p>
          </p:txBody>
        </p:sp>
        <p:sp>
          <p:nvSpPr>
            <p:cNvPr id="57" name="Text Box 166"/>
            <p:cNvSpPr txBox="1">
              <a:spLocks noChangeArrowheads="1"/>
            </p:cNvSpPr>
            <p:nvPr/>
          </p:nvSpPr>
          <p:spPr bwMode="auto">
            <a:xfrm>
              <a:off x="6272213" y="1723688"/>
              <a:ext cx="1192212" cy="336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600" dirty="0">
                  <a:latin typeface="+mn-lt"/>
                  <a:ea typeface="+mn-ea"/>
                </a:rPr>
                <a:t>BGP </a:t>
              </a:r>
              <a:r>
                <a:rPr lang="zh-CN" altLang="en-US" sz="1600" dirty="0">
                  <a:latin typeface="+mn-lt"/>
                  <a:ea typeface="+mn-ea"/>
                </a:rPr>
                <a:t>路由器</a:t>
              </a:r>
              <a:endParaRPr lang="en-US" altLang="zh-CN" sz="1600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94A5735B-2166-46D2-8F8D-EE531555638D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smtClean="0"/>
              <a:t>两级路由</a:t>
            </a:r>
            <a:endParaRPr lang="en-US" altLang="zh-CN" sz="370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smtClean="0"/>
              <a:t>域内路由选择</a:t>
            </a:r>
            <a:endParaRPr lang="zh-CN" altLang="zh-CN" sz="2200" smtClean="0"/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运行于一个特定的网络</a:t>
            </a:r>
            <a:r>
              <a:rPr lang="zh-CN" altLang="zh-CN" sz="2200" smtClean="0"/>
              <a:t>, </a:t>
            </a:r>
            <a:r>
              <a:rPr lang="zh-CN" altLang="en-US" sz="2200" smtClean="0"/>
              <a:t>即一个自治系统内</a:t>
            </a:r>
            <a:endParaRPr lang="zh-CN" altLang="zh-CN" sz="2200" smtClean="0"/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网络内两个节点之间的最优路由</a:t>
            </a:r>
            <a:endParaRPr lang="zh-CN" altLang="zh-CN" sz="2200" smtClean="0"/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内部网关协议</a:t>
            </a:r>
            <a:r>
              <a:rPr lang="zh-CN" altLang="zh-CN" sz="2200" smtClean="0"/>
              <a:t>(IGP)</a:t>
            </a:r>
          </a:p>
          <a:p>
            <a:pPr lvl="2">
              <a:lnSpc>
                <a:spcPct val="90000"/>
              </a:lnSpc>
            </a:pPr>
            <a:r>
              <a:rPr lang="zh-CN" altLang="en-US" sz="2200" smtClean="0"/>
              <a:t>基于评价指标</a:t>
            </a:r>
            <a:endParaRPr lang="zh-CN" altLang="zh-CN" sz="2200" smtClean="0"/>
          </a:p>
          <a:p>
            <a:pPr lvl="2">
              <a:lnSpc>
                <a:spcPct val="90000"/>
              </a:lnSpc>
            </a:pPr>
            <a:r>
              <a:rPr lang="zh-CN" altLang="en-US" sz="2200" smtClean="0"/>
              <a:t>示例</a:t>
            </a:r>
            <a:r>
              <a:rPr lang="zh-CN" altLang="zh-CN" sz="2200" smtClean="0"/>
              <a:t>: OSPF, RIP, IS-IS</a:t>
            </a:r>
          </a:p>
          <a:p>
            <a:pPr>
              <a:lnSpc>
                <a:spcPct val="90000"/>
              </a:lnSpc>
            </a:pPr>
            <a:endParaRPr lang="zh-CN" altLang="zh-CN" sz="2200" smtClean="0"/>
          </a:p>
          <a:p>
            <a:pPr>
              <a:lnSpc>
                <a:spcPct val="90000"/>
              </a:lnSpc>
            </a:pPr>
            <a:r>
              <a:rPr lang="zh-CN" altLang="en-US" sz="2200" smtClean="0"/>
              <a:t>域间路由选择</a:t>
            </a:r>
            <a:endParaRPr lang="zh-CN" altLang="zh-CN" sz="2200" smtClean="0"/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运行于多个网络之间</a:t>
            </a:r>
            <a:r>
              <a:rPr lang="zh-CN" altLang="zh-CN" sz="2200" smtClean="0"/>
              <a:t>, </a:t>
            </a:r>
            <a:r>
              <a:rPr lang="zh-CN" altLang="en-US" sz="2200" smtClean="0"/>
              <a:t>即自治系统之间</a:t>
            </a:r>
            <a:r>
              <a:rPr lang="zh-CN" altLang="zh-CN" sz="2200" smtClean="0"/>
              <a:t> (ASes)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提供整个</a:t>
            </a:r>
            <a:r>
              <a:rPr lang="en-US" altLang="zh-CN" sz="2200" smtClean="0"/>
              <a:t>Internet</a:t>
            </a:r>
            <a:r>
              <a:rPr lang="zh-CN" altLang="en-US" sz="2200" smtClean="0"/>
              <a:t>的全连接</a:t>
            </a:r>
            <a:endParaRPr lang="zh-CN" altLang="zh-CN" sz="2200" smtClean="0"/>
          </a:p>
          <a:p>
            <a:pPr lvl="1">
              <a:lnSpc>
                <a:spcPct val="90000"/>
              </a:lnSpc>
            </a:pPr>
            <a:r>
              <a:rPr lang="zh-CN" altLang="en-US" sz="2200" smtClean="0"/>
              <a:t>外部网关协议</a:t>
            </a:r>
            <a:r>
              <a:rPr lang="zh-CN" altLang="zh-CN" sz="2200" smtClean="0"/>
              <a:t>(EGP)</a:t>
            </a:r>
          </a:p>
          <a:p>
            <a:pPr lvl="2">
              <a:lnSpc>
                <a:spcPct val="90000"/>
              </a:lnSpc>
            </a:pPr>
            <a:r>
              <a:rPr lang="zh-CN" altLang="en-US" sz="2200" smtClean="0"/>
              <a:t>基于策略</a:t>
            </a:r>
            <a:endParaRPr lang="zh-CN" altLang="zh-CN" sz="2200" smtClean="0"/>
          </a:p>
          <a:p>
            <a:pPr lvl="2">
              <a:lnSpc>
                <a:spcPct val="90000"/>
              </a:lnSpc>
            </a:pPr>
            <a:r>
              <a:rPr lang="zh-CN" altLang="en-US" sz="2200" smtClean="0"/>
              <a:t>示例</a:t>
            </a:r>
            <a:r>
              <a:rPr lang="zh-CN" altLang="zh-CN" sz="2200" smtClean="0"/>
              <a:t>: EGP(</a:t>
            </a:r>
            <a:r>
              <a:rPr lang="zh-CN" altLang="en-US" sz="2200" smtClean="0"/>
              <a:t>外部网关协议</a:t>
            </a:r>
            <a:r>
              <a:rPr lang="zh-CN" altLang="zh-CN" sz="2200" smtClean="0"/>
              <a:t>), BGP (</a:t>
            </a:r>
            <a:r>
              <a:rPr lang="zh-CN" altLang="en-US" sz="2200" smtClean="0"/>
              <a:t>边界网关协议</a:t>
            </a:r>
            <a:r>
              <a:rPr lang="zh-CN" altLang="zh-CN" sz="22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4B07AFE0-B9E7-48F5-BD7D-2FCF16E17784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300" smtClean="0"/>
              <a:t>域间路由选择面临的挑战</a:t>
            </a:r>
            <a:endParaRPr lang="en-US" altLang="zh-CN" sz="330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smtClean="0"/>
              <a:t>目标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寻求一条通往预定目的地的无环路径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更关注可达性而非最优性</a:t>
            </a:r>
            <a:endParaRPr lang="en-US" altLang="zh-CN" sz="2000" smtClean="0"/>
          </a:p>
          <a:p>
            <a:r>
              <a:rPr lang="zh-CN" altLang="en-US" sz="2000" smtClean="0"/>
              <a:t>挑战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规模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前缀</a:t>
            </a:r>
            <a:r>
              <a:rPr lang="en-US" altLang="zh-CN" sz="2000" smtClean="0"/>
              <a:t>: 200,000, </a:t>
            </a:r>
            <a:r>
              <a:rPr lang="zh-CN" altLang="en-US" sz="2000" smtClean="0"/>
              <a:t>仍在不断增长</a:t>
            </a:r>
            <a:endParaRPr lang="en-US" altLang="zh-CN" sz="2000" smtClean="0"/>
          </a:p>
          <a:p>
            <a:pPr lvl="2"/>
            <a:r>
              <a:rPr lang="en-US" altLang="zh-CN" sz="2000" smtClean="0"/>
              <a:t>ASes: </a:t>
            </a:r>
            <a:r>
              <a:rPr lang="zh-CN" altLang="en-US" sz="2000" smtClean="0"/>
              <a:t>已分配</a:t>
            </a:r>
            <a:r>
              <a:rPr lang="en-US" altLang="zh-CN" sz="2000" smtClean="0"/>
              <a:t>40K, </a:t>
            </a:r>
            <a:r>
              <a:rPr lang="zh-CN" altLang="en-US" sz="2000" smtClean="0"/>
              <a:t>其中</a:t>
            </a:r>
            <a:r>
              <a:rPr lang="en-US" altLang="zh-CN" sz="2000" smtClean="0"/>
              <a:t>20,000+</a:t>
            </a:r>
            <a:r>
              <a:rPr lang="zh-CN" altLang="en-US" sz="2000" smtClean="0"/>
              <a:t>在使用中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路由器</a:t>
            </a:r>
            <a:r>
              <a:rPr lang="en-US" altLang="zh-CN" sz="2000" smtClean="0"/>
              <a:t>: </a:t>
            </a:r>
            <a:r>
              <a:rPr lang="zh-CN" altLang="en-US" sz="2000" smtClean="0"/>
              <a:t>数量至少上百万</a:t>
            </a:r>
            <a:r>
              <a:rPr lang="en-US" altLang="zh-CN" sz="2000" smtClean="0">
                <a:latin typeface="华文中宋" panose="02010600040101010101" pitchFamily="2" charset="-122"/>
              </a:rPr>
              <a:t>…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隐私</a:t>
            </a:r>
            <a:endParaRPr lang="en-US" altLang="zh-CN" sz="2000" smtClean="0"/>
          </a:p>
          <a:p>
            <a:pPr lvl="2"/>
            <a:r>
              <a:rPr lang="en-US" altLang="zh-CN" sz="2000" smtClean="0"/>
              <a:t>ASes </a:t>
            </a:r>
            <a:r>
              <a:rPr lang="zh-CN" altLang="en-US" sz="2000" smtClean="0"/>
              <a:t>不希望泄露其拓扑信息</a:t>
            </a:r>
            <a:endParaRPr lang="en-US" altLang="zh-CN" sz="2000" smtClean="0"/>
          </a:p>
          <a:p>
            <a:pPr lvl="2"/>
            <a:r>
              <a:rPr lang="en-US" altLang="zh-CN" sz="2000" smtClean="0">
                <a:latin typeface="华文中宋" panose="02010600040101010101" pitchFamily="2" charset="-122"/>
              </a:rPr>
              <a:t>…</a:t>
            </a:r>
            <a:r>
              <a:rPr lang="en-US" altLang="zh-CN" sz="2000" smtClean="0"/>
              <a:t> </a:t>
            </a:r>
            <a:r>
              <a:rPr lang="zh-CN" altLang="en-US" sz="2000" smtClean="0"/>
              <a:t>以及与邻节点之间的商业关系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策略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不存在全</a:t>
            </a:r>
            <a:r>
              <a:rPr lang="en-US" altLang="zh-CN" sz="2000" smtClean="0"/>
              <a:t>Internet</a:t>
            </a:r>
            <a:r>
              <a:rPr lang="zh-CN" altLang="en-US" sz="2000" smtClean="0"/>
              <a:t>通用的链路代价评价指标</a:t>
            </a:r>
            <a:endParaRPr lang="en-US" altLang="zh-CN" sz="2000" smtClean="0"/>
          </a:p>
          <a:p>
            <a:pPr lvl="2"/>
            <a:r>
              <a:rPr lang="zh-CN" altLang="en-US" sz="2000" smtClean="0"/>
              <a:t>需要控制从哪里传送流量</a:t>
            </a:r>
            <a:endParaRPr lang="en-US" altLang="zh-CN" sz="2000" smtClean="0"/>
          </a:p>
          <a:p>
            <a:pPr lvl="2"/>
            <a:r>
              <a:rPr lang="en-US" altLang="zh-CN" sz="2000" smtClean="0">
                <a:latin typeface="华文中宋" panose="02010600040101010101" pitchFamily="2" charset="-122"/>
              </a:rPr>
              <a:t>…</a:t>
            </a:r>
            <a:r>
              <a:rPr lang="en-US" altLang="zh-CN" sz="2000" smtClean="0"/>
              <a:t> </a:t>
            </a:r>
            <a:r>
              <a:rPr lang="zh-CN" altLang="en-US" sz="2000" smtClean="0"/>
              <a:t>谁能通过你中转流量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路由表样例</a:t>
            </a:r>
            <a:endParaRPr lang="zh-CN" altLang="en-US" smtClean="0"/>
          </a:p>
        </p:txBody>
      </p:sp>
      <p:pic>
        <p:nvPicPr>
          <p:cNvPr id="1026" name="Picture 2" descr="C:\Users\TOSHIBA\AppData\Roaming\Tencent\Users\408775399\QQ\WinTemp\RichOle\]0@_NY7`Z0@Q7T}]KEHJGF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8327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表构造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拓扑图</a:t>
            </a:r>
            <a:endParaRPr lang="zh-CN" altLang="en-US" smtClean="0"/>
          </a:p>
        </p:txBody>
      </p:sp>
      <p:pic>
        <p:nvPicPr>
          <p:cNvPr id="2049" name="Picture 1" descr="C:\Users\TOSHIBA\AppData\Roaming\Tencent\Users\408775399\QQ\WinTemp\RichOle\5ME777D`B[NR~3BWJH9_~O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212850"/>
            <a:ext cx="626427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84663" y="5564188"/>
            <a:ext cx="3382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根据路由表构造的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级拓扑图</a:t>
            </a:r>
          </a:p>
        </p:txBody>
      </p:sp>
      <p:pic>
        <p:nvPicPr>
          <p:cNvPr id="2050" name="Picture 2" descr="C:\Users\TOSHIBA\AppData\Roaming\Tencent\Users\408775399\QQ\WinTemp\RichOle\0L%0{C@YNAB~JSUX39TIA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76475"/>
            <a:ext cx="18002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 flipH="1">
            <a:off x="6084888" y="2636838"/>
            <a:ext cx="431800" cy="360362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D90E0055-6901-440B-9114-B02658FBBD20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 sz="3200" smtClean="0">
                <a:ea typeface="宋体" panose="02010600030101010101" pitchFamily="2" charset="-122"/>
              </a:rPr>
              <a:t>学习目标</a:t>
            </a:r>
            <a:endParaRPr lang="en-US" altLang="zh-CN" sz="3200" smtClean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362950" cy="5327650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了解</a:t>
            </a:r>
            <a:r>
              <a:rPr lang="en-US" altLang="zh-CN" sz="2400" dirty="0">
                <a:latin typeface="+mn-ea"/>
              </a:rPr>
              <a:t>OSPF</a:t>
            </a:r>
            <a:r>
              <a:rPr lang="zh-CN" altLang="en-US" sz="2400" dirty="0">
                <a:latin typeface="+mn-ea"/>
              </a:rPr>
              <a:t>路由区的概念；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了解自治系统的概念，理解域内路由和域间路由的概念；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了解路径向量路由算法的原理，理解</a:t>
            </a:r>
            <a:r>
              <a:rPr lang="en-US" altLang="zh-CN" sz="2400" dirty="0">
                <a:latin typeface="+mn-ea"/>
              </a:rPr>
              <a:t>BGP</a:t>
            </a:r>
            <a:r>
              <a:rPr lang="zh-CN" altLang="en-US" sz="2400" dirty="0">
                <a:latin typeface="+mn-ea"/>
              </a:rPr>
              <a:t>协议的实现要点；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了解</a:t>
            </a:r>
            <a:r>
              <a:rPr lang="en-US" altLang="zh-CN" sz="2400" dirty="0">
                <a:latin typeface="+mn-ea"/>
              </a:rPr>
              <a:t>IPv6</a:t>
            </a:r>
            <a:r>
              <a:rPr lang="zh-CN" altLang="en-US" sz="2400" dirty="0">
                <a:latin typeface="+mn-ea"/>
              </a:rPr>
              <a:t>协议的实现要点，</a:t>
            </a:r>
            <a:r>
              <a:rPr lang="en-US" altLang="zh-CN" sz="2400" dirty="0">
                <a:latin typeface="+mn-ea"/>
              </a:rPr>
              <a:t>IPv6</a:t>
            </a:r>
            <a:r>
              <a:rPr lang="zh-CN" altLang="en-US" sz="2400" dirty="0">
                <a:latin typeface="+mn-ea"/>
              </a:rPr>
              <a:t>地址的格式；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了解多播的概念；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了解移动</a:t>
            </a: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的概念</a:t>
            </a:r>
            <a:r>
              <a:rPr lang="zh-CN" altLang="en-US" sz="2400" dirty="0" smtClean="0">
                <a:latin typeface="+mn-ea"/>
              </a:rPr>
              <a:t>；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B8B9A98E-F25A-45E6-9E70-A319D898BFF8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smtClean="0"/>
              <a:t>域间路由选择</a:t>
            </a:r>
            <a:r>
              <a:rPr lang="en-US" altLang="zh-CN" sz="3500" smtClean="0"/>
              <a:t>(BGP)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smtClean="0"/>
              <a:t>Internet</a:t>
            </a:r>
            <a:r>
              <a:rPr lang="zh-CN" altLang="en-US" smtClean="0"/>
              <a:t>和自制系统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en-US" smtClean="0"/>
              <a:t>域间路由选择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en-US" smtClean="0"/>
              <a:t>路径向量路由选择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zh-CN" smtClean="0"/>
              <a:t>BGP</a:t>
            </a:r>
          </a:p>
        </p:txBody>
      </p:sp>
      <p:sp>
        <p:nvSpPr>
          <p:cNvPr id="34821" name="AutoShape 4"/>
          <p:cNvSpPr>
            <a:spLocks noChangeArrowheads="1"/>
          </p:cNvSpPr>
          <p:nvPr/>
        </p:nvSpPr>
        <p:spPr bwMode="auto">
          <a:xfrm>
            <a:off x="-33338" y="3016250"/>
            <a:ext cx="608013" cy="557213"/>
          </a:xfrm>
          <a:prstGeom prst="rightArrow">
            <a:avLst>
              <a:gd name="adj1" fmla="val 50000"/>
              <a:gd name="adj2" fmla="val 27279"/>
            </a:avLst>
          </a:prstGeom>
          <a:solidFill>
            <a:srgbClr val="7E9C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34833CCA-A7DB-43C1-89A5-098D209D1656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最短路由选择的约束</a:t>
            </a:r>
            <a:endParaRPr lang="en-US" altLang="zh-CN" sz="360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smtClean="0"/>
              <a:t>所有的流量必须通过最短路由传送</a:t>
            </a:r>
            <a:endParaRPr lang="en-US" altLang="zh-CN" sz="2600" smtClean="0"/>
          </a:p>
          <a:p>
            <a:r>
              <a:rPr lang="zh-CN" altLang="en-US" sz="2600" smtClean="0"/>
              <a:t>所有节点需要拥有统一的链路代价标识</a:t>
            </a:r>
            <a:endParaRPr lang="en-US" altLang="zh-CN" sz="2600" smtClean="0"/>
          </a:p>
          <a:p>
            <a:r>
              <a:rPr lang="zh-CN" altLang="en-US" sz="2600" smtClean="0"/>
              <a:t>无法体现商业关系</a:t>
            </a:r>
            <a:endParaRPr lang="en-US" altLang="zh-CN" sz="2600" smtClean="0"/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357188" y="2643188"/>
            <a:ext cx="8453437" cy="3695700"/>
            <a:chOff x="0" y="0"/>
            <a:chExt cx="13312" cy="5820"/>
          </a:xfrm>
        </p:grpSpPr>
        <p:sp>
          <p:nvSpPr>
            <p:cNvPr id="35846" name="Line 5"/>
            <p:cNvSpPr>
              <a:spLocks noChangeShapeType="1"/>
            </p:cNvSpPr>
            <p:nvPr/>
          </p:nvSpPr>
          <p:spPr bwMode="auto">
            <a:xfrm flipH="1" flipV="1">
              <a:off x="6347" y="3805"/>
              <a:ext cx="0" cy="10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 flipH="1" flipV="1">
              <a:off x="10832" y="4195"/>
              <a:ext cx="118" cy="633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 flipH="1" flipV="1">
              <a:off x="9535" y="1708"/>
              <a:ext cx="825" cy="124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 flipV="1">
              <a:off x="2215" y="1398"/>
              <a:ext cx="1062" cy="1242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 flipH="1" flipV="1">
              <a:off x="5402" y="1010"/>
              <a:ext cx="2598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 flipH="1" flipV="1">
              <a:off x="4457" y="1398"/>
              <a:ext cx="1063" cy="155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 flipH="1" flipV="1">
              <a:off x="7527" y="3418"/>
              <a:ext cx="3188" cy="0"/>
            </a:xfrm>
            <a:prstGeom prst="line">
              <a:avLst/>
            </a:prstGeom>
            <a:noFill/>
            <a:ln w="76200" cmpd="tri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 flipH="1" flipV="1">
              <a:off x="2922" y="3418"/>
              <a:ext cx="2833" cy="0"/>
            </a:xfrm>
            <a:prstGeom prst="line">
              <a:avLst/>
            </a:prstGeom>
            <a:noFill/>
            <a:ln w="76200" cmpd="tri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 flipV="1">
              <a:off x="1505" y="3805"/>
              <a:ext cx="0" cy="855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55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53"/>
              <a:ext cx="2977" cy="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6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5" y="4660"/>
              <a:ext cx="2975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7" name="Picture 1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5" y="2563"/>
              <a:ext cx="3772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8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2640"/>
              <a:ext cx="2953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9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" y="2563"/>
              <a:ext cx="2833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0" name="Rectangle 19"/>
            <p:cNvSpPr>
              <a:spLocks noChangeArrowheads="1"/>
            </p:cNvSpPr>
            <p:nvPr/>
          </p:nvSpPr>
          <p:spPr bwMode="auto">
            <a:xfrm>
              <a:off x="9770" y="2660"/>
              <a:ext cx="1656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Regional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   ISP1</a:t>
              </a:r>
            </a:p>
          </p:txBody>
        </p:sp>
        <p:sp>
          <p:nvSpPr>
            <p:cNvPr id="35861" name="Rectangle 20"/>
            <p:cNvSpPr>
              <a:spLocks noChangeArrowheads="1"/>
            </p:cNvSpPr>
            <p:nvPr/>
          </p:nvSpPr>
          <p:spPr bwMode="auto">
            <a:xfrm>
              <a:off x="4812" y="2783"/>
              <a:ext cx="1656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Regional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    ISP2</a:t>
              </a:r>
            </a:p>
          </p:txBody>
        </p:sp>
        <p:sp>
          <p:nvSpPr>
            <p:cNvPr id="35862" name="Rectangle 21"/>
            <p:cNvSpPr>
              <a:spLocks noChangeArrowheads="1"/>
            </p:cNvSpPr>
            <p:nvPr/>
          </p:nvSpPr>
          <p:spPr bwMode="auto">
            <a:xfrm>
              <a:off x="325" y="2720"/>
              <a:ext cx="1747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Regional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   ISP3</a:t>
              </a:r>
            </a:p>
          </p:txBody>
        </p:sp>
        <p:sp>
          <p:nvSpPr>
            <p:cNvPr id="35863" name="Rectangle 22"/>
            <p:cNvSpPr>
              <a:spLocks noChangeArrowheads="1"/>
            </p:cNvSpPr>
            <p:nvPr/>
          </p:nvSpPr>
          <p:spPr bwMode="auto">
            <a:xfrm>
              <a:off x="10360" y="4893"/>
              <a:ext cx="1767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Customer1</a:t>
              </a:r>
            </a:p>
          </p:txBody>
        </p:sp>
        <p:sp>
          <p:nvSpPr>
            <p:cNvPr id="35864" name="Rectangle 23"/>
            <p:cNvSpPr>
              <a:spLocks noChangeArrowheads="1"/>
            </p:cNvSpPr>
            <p:nvPr/>
          </p:nvSpPr>
          <p:spPr bwMode="auto">
            <a:xfrm>
              <a:off x="772" y="4923"/>
              <a:ext cx="1767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Customer3</a:t>
              </a:r>
            </a:p>
          </p:txBody>
        </p:sp>
        <p:pic>
          <p:nvPicPr>
            <p:cNvPr id="35865" name="Picture 2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" y="233"/>
              <a:ext cx="3775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6" name="Picture 2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" y="155"/>
              <a:ext cx="3775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7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" y="4738"/>
              <a:ext cx="2975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8" name="Rectangle 27"/>
            <p:cNvSpPr>
              <a:spLocks noChangeArrowheads="1"/>
            </p:cNvSpPr>
            <p:nvPr/>
          </p:nvSpPr>
          <p:spPr bwMode="auto">
            <a:xfrm>
              <a:off x="5755" y="5050"/>
              <a:ext cx="1767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Customer2</a:t>
              </a:r>
            </a:p>
          </p:txBody>
        </p:sp>
        <p:sp>
          <p:nvSpPr>
            <p:cNvPr id="35869" name="Rectangle 28"/>
            <p:cNvSpPr>
              <a:spLocks noChangeArrowheads="1"/>
            </p:cNvSpPr>
            <p:nvPr/>
          </p:nvSpPr>
          <p:spPr bwMode="auto">
            <a:xfrm>
              <a:off x="2332" y="303"/>
              <a:ext cx="1567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National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   ISP1</a:t>
              </a:r>
            </a:p>
          </p:txBody>
        </p:sp>
        <p:sp>
          <p:nvSpPr>
            <p:cNvPr id="35870" name="Rectangle 29"/>
            <p:cNvSpPr>
              <a:spLocks noChangeArrowheads="1"/>
            </p:cNvSpPr>
            <p:nvPr/>
          </p:nvSpPr>
          <p:spPr bwMode="auto">
            <a:xfrm>
              <a:off x="7527" y="303"/>
              <a:ext cx="1567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National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   ISP2</a:t>
              </a:r>
            </a:p>
          </p:txBody>
        </p:sp>
        <p:sp>
          <p:nvSpPr>
            <p:cNvPr id="35871" name="Rectangle 30"/>
            <p:cNvSpPr>
              <a:spLocks noChangeArrowheads="1"/>
            </p:cNvSpPr>
            <p:nvPr/>
          </p:nvSpPr>
          <p:spPr bwMode="auto">
            <a:xfrm>
              <a:off x="11305" y="0"/>
              <a:ext cx="2007" cy="11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72" name="Rectangle 31"/>
            <p:cNvSpPr>
              <a:spLocks noChangeArrowheads="1"/>
            </p:cNvSpPr>
            <p:nvPr/>
          </p:nvSpPr>
          <p:spPr bwMode="auto">
            <a:xfrm>
              <a:off x="11660" y="543"/>
              <a:ext cx="936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35873" name="Line 32"/>
            <p:cNvSpPr>
              <a:spLocks noChangeShapeType="1"/>
            </p:cNvSpPr>
            <p:nvPr/>
          </p:nvSpPr>
          <p:spPr bwMode="auto">
            <a:xfrm flipH="1" flipV="1">
              <a:off x="11777" y="310"/>
              <a:ext cx="1063" cy="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74" name="Group 33"/>
            <p:cNvGrpSpPr>
              <a:grpSpLocks/>
            </p:cNvGrpSpPr>
            <p:nvPr/>
          </p:nvGrpSpPr>
          <p:grpSpPr bwMode="auto">
            <a:xfrm>
              <a:off x="11305" y="1320"/>
              <a:ext cx="2007" cy="1166"/>
              <a:chOff x="0" y="0"/>
              <a:chExt cx="816" cy="720"/>
            </a:xfrm>
          </p:grpSpPr>
          <p:sp>
            <p:nvSpPr>
              <p:cNvPr id="35875" name="Rectangle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16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6" name="Rectangle 35"/>
              <p:cNvSpPr>
                <a:spLocks noChangeArrowheads="1"/>
              </p:cNvSpPr>
              <p:nvPr/>
            </p:nvSpPr>
            <p:spPr bwMode="auto">
              <a:xfrm>
                <a:off x="144" y="337"/>
                <a:ext cx="3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 b="1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NO</a:t>
                </a:r>
              </a:p>
            </p:txBody>
          </p:sp>
          <p:sp>
            <p:nvSpPr>
              <p:cNvPr id="35877" name="Line 36"/>
              <p:cNvSpPr>
                <a:spLocks noChangeShapeType="1"/>
              </p:cNvSpPr>
              <p:nvPr/>
            </p:nvSpPr>
            <p:spPr bwMode="auto">
              <a:xfrm flipH="1" flipV="1">
                <a:off x="192" y="192"/>
                <a:ext cx="432" cy="0"/>
              </a:xfrm>
              <a:prstGeom prst="line">
                <a:avLst/>
              </a:prstGeom>
              <a:noFill/>
              <a:ln w="76200" cmpd="tri">
                <a:solidFill>
                  <a:srgbClr val="FF00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D03C8885-4B18-455C-959D-DE3F4A80F5AD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smtClean="0"/>
              <a:t>链路状态路由选择的问题</a:t>
            </a:r>
            <a:endParaRPr lang="en-US" altLang="zh-CN" sz="35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/>
              <a:t>洪泛拓扑信息</a:t>
            </a:r>
            <a:r>
              <a:rPr lang="en-US" altLang="zh-CN" sz="2200" smtClean="0"/>
              <a:t> </a:t>
            </a:r>
          </a:p>
          <a:p>
            <a:pPr lvl="1"/>
            <a:r>
              <a:rPr lang="zh-CN" altLang="en-US" sz="2200" smtClean="0"/>
              <a:t>较高的带宽和存储开销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强迫节点通告敏感信息</a:t>
            </a:r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每一个节点本地计算所有路由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在大型网络中会产生较大的处理开销</a:t>
            </a:r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最小化某种意义上的距离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要求策略共享且统一</a:t>
            </a:r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主要应用于</a:t>
            </a:r>
            <a:r>
              <a:rPr lang="en-US" altLang="zh-CN" sz="2200" smtClean="0"/>
              <a:t>AS</a:t>
            </a:r>
            <a:r>
              <a:rPr lang="zh-CN" altLang="en-US" sz="2200" smtClean="0"/>
              <a:t>内部路由选择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例如</a:t>
            </a:r>
            <a:r>
              <a:rPr lang="en-US" altLang="zh-CN" sz="2200" smtClean="0"/>
              <a:t>, OSPF and IS-IS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C701A32D-8254-4B85-B9BA-0F0AE399138A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距离向量</a:t>
            </a:r>
            <a:r>
              <a:rPr lang="en-US" altLang="zh-CN" sz="3600" smtClean="0"/>
              <a:t>: </a:t>
            </a:r>
            <a:r>
              <a:rPr lang="zh-CN" altLang="en-US" sz="3600" smtClean="0"/>
              <a:t>讨论</a:t>
            </a:r>
            <a:endParaRPr lang="en-US" altLang="zh-CN" sz="36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/>
              <a:t>优点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隐藏了网络拓扑的细节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节点仅确定通往目的地的</a:t>
            </a:r>
            <a:r>
              <a:rPr lang="en-US" altLang="zh-CN" sz="2200" smtClean="0"/>
              <a:t> “</a:t>
            </a:r>
            <a:r>
              <a:rPr lang="zh-CN" altLang="en-US" sz="2200" smtClean="0"/>
              <a:t>下一跳</a:t>
            </a:r>
            <a:r>
              <a:rPr lang="en-US" altLang="zh-CN" sz="2200" smtClean="0"/>
              <a:t>”</a:t>
            </a:r>
          </a:p>
          <a:p>
            <a:endParaRPr lang="en-US" altLang="zh-CN" sz="2200" smtClean="0"/>
          </a:p>
          <a:p>
            <a:r>
              <a:rPr lang="zh-CN" altLang="en-US" sz="2200" smtClean="0"/>
              <a:t>缺点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最小化某种意义上的距离</a:t>
            </a:r>
            <a:r>
              <a:rPr lang="en-US" altLang="zh-CN" sz="2200" smtClean="0"/>
              <a:t>, </a:t>
            </a:r>
            <a:r>
              <a:rPr lang="zh-CN" altLang="en-US" sz="2200" smtClean="0"/>
              <a:t>这在域间设置上非常困难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无穷计算问题导致的收敛慢</a:t>
            </a:r>
            <a:r>
              <a:rPr lang="en-US" altLang="zh-CN" sz="2200" smtClean="0"/>
              <a:t> (“</a:t>
            </a:r>
            <a:r>
              <a:rPr lang="zh-CN" altLang="en-US" sz="2200" smtClean="0"/>
              <a:t>坏消息传递慢</a:t>
            </a:r>
            <a:r>
              <a:rPr lang="en-US" altLang="zh-CN" sz="2200" smtClean="0"/>
              <a:t>”)</a:t>
            </a:r>
          </a:p>
          <a:p>
            <a:endParaRPr lang="en-US" altLang="zh-CN" sz="2200" smtClean="0"/>
          </a:p>
          <a:p>
            <a:r>
              <a:rPr lang="zh-CN" altLang="en-US" sz="2200" smtClean="0"/>
              <a:t>想法</a:t>
            </a:r>
            <a:r>
              <a:rPr lang="en-US" altLang="zh-CN" sz="2200" smtClean="0"/>
              <a:t>: </a:t>
            </a:r>
            <a:r>
              <a:rPr lang="zh-CN" altLang="en-US" sz="2200" smtClean="0"/>
              <a:t>对距离向量进行扩展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使其能够快速检测环路</a:t>
            </a:r>
            <a:endParaRPr lang="en-US" altLang="zh-CN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4164E414-23A9-434E-8782-65216C8ACD94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路径向量路由选择</a:t>
            </a:r>
            <a:endParaRPr lang="en-US" altLang="zh-CN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/>
              <a:t>距离向量路由选择的扩展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支持灵活的路由策略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避免无穷计算问题</a:t>
            </a:r>
            <a:endParaRPr lang="en-US" altLang="zh-CN" sz="2200" smtClean="0"/>
          </a:p>
          <a:p>
            <a:pPr>
              <a:lnSpc>
                <a:spcPct val="70000"/>
              </a:lnSpc>
            </a:pPr>
            <a:endParaRPr lang="en-US" altLang="zh-CN" sz="2200" smtClean="0"/>
          </a:p>
          <a:p>
            <a:pPr>
              <a:lnSpc>
                <a:spcPct val="70000"/>
              </a:lnSpc>
            </a:pPr>
            <a:r>
              <a:rPr lang="zh-CN" altLang="en-US" sz="2200" smtClean="0"/>
              <a:t>核心思想</a:t>
            </a:r>
            <a:r>
              <a:rPr lang="en-US" altLang="zh-CN" sz="2200" smtClean="0"/>
              <a:t>: </a:t>
            </a:r>
            <a:r>
              <a:rPr lang="zh-CN" altLang="en-US" sz="2200" smtClean="0"/>
              <a:t>通告整个路径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距离向量</a:t>
            </a:r>
            <a:r>
              <a:rPr lang="en-US" altLang="zh-CN" sz="2200" smtClean="0"/>
              <a:t>: </a:t>
            </a:r>
            <a:r>
              <a:rPr lang="zh-CN" altLang="en-US" sz="2200" smtClean="0"/>
              <a:t>发送到每一个目的</a:t>
            </a:r>
            <a:r>
              <a:rPr lang="en-US" altLang="zh-CN" sz="2200" smtClean="0"/>
              <a:t>d</a:t>
            </a:r>
            <a:r>
              <a:rPr lang="zh-CN" altLang="en-US" sz="2200" smtClean="0"/>
              <a:t>的距离向量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路径向量</a:t>
            </a:r>
            <a:r>
              <a:rPr lang="en-US" altLang="zh-CN" sz="2200" smtClean="0"/>
              <a:t>: </a:t>
            </a:r>
            <a:r>
              <a:rPr lang="zh-CN" altLang="en-US" sz="2200" smtClean="0"/>
              <a:t>发送到每一个目的</a:t>
            </a:r>
            <a:r>
              <a:rPr lang="en-US" altLang="zh-CN" sz="2200" smtClean="0"/>
              <a:t>d</a:t>
            </a:r>
            <a:r>
              <a:rPr lang="zh-CN" altLang="en-US" sz="2200" smtClean="0"/>
              <a:t>的路径向量</a:t>
            </a:r>
            <a:endParaRPr lang="en-US" altLang="zh-CN" sz="2200" smtClean="0"/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323850" y="4005263"/>
            <a:ext cx="8451850" cy="2214562"/>
            <a:chOff x="0" y="0"/>
            <a:chExt cx="13312" cy="3487"/>
          </a:xfrm>
        </p:grpSpPr>
        <p:graphicFrame>
          <p:nvGraphicFramePr>
            <p:cNvPr id="38918" name="Object 2"/>
            <p:cNvGraphicFramePr>
              <a:graphicFrameLocks noChangeAspect="1"/>
            </p:cNvGraphicFramePr>
            <p:nvPr/>
          </p:nvGraphicFramePr>
          <p:xfrm>
            <a:off x="0" y="0"/>
            <a:ext cx="4170" cy="3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9" r:id="rId3" imgW="1905266" imgH="1390844" progId="">
                    <p:embed/>
                  </p:oleObj>
                </mc:Choice>
                <mc:Fallback>
                  <p:oleObj r:id="rId3" imgW="1905266" imgH="1390844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170" cy="3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" name="Text Box 6"/>
            <p:cNvSpPr txBox="1">
              <a:spLocks noChangeArrowheads="1"/>
            </p:cNvSpPr>
            <p:nvPr/>
          </p:nvSpPr>
          <p:spPr bwMode="auto">
            <a:xfrm>
              <a:off x="1790" y="1192"/>
              <a:ext cx="49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 flipH="1" flipV="1">
              <a:off x="8920" y="2010"/>
              <a:ext cx="3187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21" name="Group 8"/>
            <p:cNvGrpSpPr>
              <a:grpSpLocks/>
            </p:cNvGrpSpPr>
            <p:nvPr/>
          </p:nvGrpSpPr>
          <p:grpSpPr bwMode="auto">
            <a:xfrm>
              <a:off x="7002" y="990"/>
              <a:ext cx="2033" cy="1730"/>
              <a:chOff x="0" y="0"/>
              <a:chExt cx="813" cy="692"/>
            </a:xfrm>
          </p:grpSpPr>
          <p:graphicFrame>
            <p:nvGraphicFramePr>
              <p:cNvPr id="38933" name="Object 4"/>
              <p:cNvGraphicFramePr>
                <a:graphicFrameLocks noChangeAspect="1"/>
              </p:cNvGraphicFramePr>
              <p:nvPr/>
            </p:nvGraphicFramePr>
            <p:xfrm>
              <a:off x="0" y="0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60" r:id="rId5" imgW="1905266" imgH="1390844" progId="">
                      <p:embed/>
                    </p:oleObj>
                  </mc:Choice>
                  <mc:Fallback>
                    <p:oleObj r:id="rId5" imgW="1905266" imgH="1390844" progId="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4" name="Text Box 10"/>
              <p:cNvSpPr txBox="1">
                <a:spLocks noChangeArrowheads="1"/>
              </p:cNvSpPr>
              <p:nvPr/>
            </p:nvSpPr>
            <p:spPr bwMode="auto">
              <a:xfrm>
                <a:off x="314" y="1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38922" name="Line 11"/>
            <p:cNvSpPr>
              <a:spLocks noChangeShapeType="1"/>
            </p:cNvSpPr>
            <p:nvPr/>
          </p:nvSpPr>
          <p:spPr bwMode="auto">
            <a:xfrm flipH="1">
              <a:off x="3830" y="1977"/>
              <a:ext cx="3397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23" name="Object 3"/>
            <p:cNvGraphicFramePr>
              <a:graphicFrameLocks noChangeAspect="1"/>
            </p:cNvGraphicFramePr>
            <p:nvPr/>
          </p:nvGraphicFramePr>
          <p:xfrm>
            <a:off x="12000" y="1225"/>
            <a:ext cx="1312" cy="1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1" r:id="rId6" imgW="1905266" imgH="1390844" progId="">
                    <p:embed/>
                  </p:oleObj>
                </mc:Choice>
                <mc:Fallback>
                  <p:oleObj r:id="rId6" imgW="1905266" imgH="1390844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0" y="1225"/>
                          <a:ext cx="1312" cy="1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Line 13"/>
            <p:cNvSpPr>
              <a:spLocks noChangeShapeType="1"/>
            </p:cNvSpPr>
            <p:nvPr/>
          </p:nvSpPr>
          <p:spPr bwMode="auto">
            <a:xfrm flipH="1" flipV="1">
              <a:off x="12622" y="2185"/>
              <a:ext cx="0" cy="63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Text Box 14"/>
            <p:cNvSpPr txBox="1">
              <a:spLocks noChangeArrowheads="1"/>
            </p:cNvSpPr>
            <p:nvPr/>
          </p:nvSpPr>
          <p:spPr bwMode="auto">
            <a:xfrm>
              <a:off x="12432" y="1425"/>
              <a:ext cx="49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Text Box 15"/>
            <p:cNvSpPr txBox="1">
              <a:spLocks noChangeArrowheads="1"/>
            </p:cNvSpPr>
            <p:nvPr/>
          </p:nvSpPr>
          <p:spPr bwMode="auto">
            <a:xfrm>
              <a:off x="12380" y="2670"/>
              <a:ext cx="602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8927" name="Text Box 16"/>
            <p:cNvSpPr txBox="1">
              <a:spLocks noChangeArrowheads="1"/>
            </p:cNvSpPr>
            <p:nvPr/>
          </p:nvSpPr>
          <p:spPr bwMode="auto">
            <a:xfrm>
              <a:off x="4397" y="777"/>
              <a:ext cx="2788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kumimoji="0"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d: path (2,1)”</a:t>
              </a:r>
              <a:endPara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Line 17"/>
            <p:cNvSpPr>
              <a:spLocks noChangeShapeType="1"/>
            </p:cNvSpPr>
            <p:nvPr/>
          </p:nvSpPr>
          <p:spPr bwMode="auto">
            <a:xfrm flipH="1">
              <a:off x="3950" y="1492"/>
              <a:ext cx="33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Text Box 18"/>
            <p:cNvSpPr txBox="1">
              <a:spLocks noChangeArrowheads="1"/>
            </p:cNvSpPr>
            <p:nvPr/>
          </p:nvSpPr>
          <p:spPr bwMode="auto">
            <a:xfrm>
              <a:off x="9295" y="780"/>
              <a:ext cx="2487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kumimoji="0"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d: path (1)”</a:t>
              </a:r>
            </a:p>
          </p:txBody>
        </p:sp>
        <p:sp>
          <p:nvSpPr>
            <p:cNvPr id="38930" name="Line 19"/>
            <p:cNvSpPr>
              <a:spLocks noChangeShapeType="1"/>
            </p:cNvSpPr>
            <p:nvPr/>
          </p:nvSpPr>
          <p:spPr bwMode="auto">
            <a:xfrm flipH="1">
              <a:off x="8867" y="1497"/>
              <a:ext cx="3380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auto">
            <a:xfrm>
              <a:off x="4358" y="2130"/>
              <a:ext cx="1905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FF"/>
                  </a:solidFill>
                  <a:latin typeface="+mn-ea"/>
                  <a:ea typeface="+mn-ea"/>
                </a:rPr>
                <a:t>数据流量</a:t>
              </a:r>
              <a:endParaRPr lang="en-US" altLang="zh-CN" sz="2000" dirty="0">
                <a:solidFill>
                  <a:srgbClr val="3333FF"/>
                </a:solidFill>
                <a:latin typeface="+mn-ea"/>
                <a:ea typeface="+mn-ea"/>
              </a:endParaRPr>
            </a:p>
          </p:txBody>
        </p:sp>
        <p:sp>
          <p:nvSpPr>
            <p:cNvPr id="64533" name="Text Box 21"/>
            <p:cNvSpPr txBox="1">
              <a:spLocks noChangeArrowheads="1"/>
            </p:cNvSpPr>
            <p:nvPr/>
          </p:nvSpPr>
          <p:spPr bwMode="auto">
            <a:xfrm>
              <a:off x="9456" y="2177"/>
              <a:ext cx="1908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FF"/>
                  </a:solidFill>
                  <a:latin typeface="+mn-ea"/>
                  <a:ea typeface="+mn-ea"/>
                </a:rPr>
                <a:t>数据流量</a:t>
              </a:r>
              <a:endParaRPr lang="en-US" altLang="zh-CN" sz="2000" dirty="0">
                <a:solidFill>
                  <a:srgbClr val="3333FF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534A802F-8704-4C6E-A42F-C74ECE77A62D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快速环路检测</a:t>
            </a:r>
            <a:endParaRPr lang="en-US" altLang="zh-CN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779712"/>
          </a:xfrm>
        </p:spPr>
        <p:txBody>
          <a:bodyPr/>
          <a:lstStyle/>
          <a:p>
            <a:r>
              <a:rPr lang="zh-CN" altLang="en-US" sz="2200" smtClean="0"/>
              <a:t>节点可以很容的检测环路路径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在路径中查询自己的节点标识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例如</a:t>
            </a:r>
            <a:r>
              <a:rPr lang="en-US" altLang="zh-CN" sz="2200" smtClean="0"/>
              <a:t>, </a:t>
            </a:r>
            <a:r>
              <a:rPr lang="zh-CN" altLang="en-US" sz="2200" smtClean="0"/>
              <a:t>节点</a:t>
            </a:r>
            <a:r>
              <a:rPr lang="en-US" altLang="zh-CN" sz="2200" smtClean="0"/>
              <a:t>1</a:t>
            </a:r>
            <a:r>
              <a:rPr lang="zh-CN" altLang="en-US" sz="2200" smtClean="0"/>
              <a:t>发现自己的标识存在于路径</a:t>
            </a:r>
            <a:r>
              <a:rPr lang="en-US" altLang="zh-CN" sz="2200" smtClean="0">
                <a:latin typeface="华文中宋" panose="02010600040101010101" pitchFamily="2" charset="-122"/>
              </a:rPr>
              <a:t>“</a:t>
            </a:r>
            <a:r>
              <a:rPr lang="en-US" altLang="zh-CN" sz="2200" smtClean="0"/>
              <a:t>3, 2, 1</a:t>
            </a:r>
            <a:r>
              <a:rPr lang="en-US" altLang="zh-CN" sz="2200" smtClean="0">
                <a:latin typeface="华文中宋" panose="02010600040101010101" pitchFamily="2" charset="-122"/>
              </a:rPr>
              <a:t>”</a:t>
            </a:r>
            <a:r>
              <a:rPr lang="zh-CN" altLang="en-US" sz="2200" smtClean="0">
                <a:latin typeface="华文中宋" panose="02010600040101010101" pitchFamily="2" charset="-122"/>
              </a:rPr>
              <a:t>中</a:t>
            </a:r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节点丢弃环路路径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例如</a:t>
            </a:r>
            <a:r>
              <a:rPr lang="en-US" altLang="zh-CN" sz="2200" smtClean="0"/>
              <a:t>, </a:t>
            </a:r>
            <a:r>
              <a:rPr lang="zh-CN" altLang="en-US" sz="2200" smtClean="0"/>
              <a:t>节点</a:t>
            </a:r>
            <a:r>
              <a:rPr lang="en-US" altLang="zh-CN" sz="2200" smtClean="0"/>
              <a:t>1</a:t>
            </a:r>
            <a:r>
              <a:rPr lang="zh-CN" altLang="en-US" sz="2200" smtClean="0"/>
              <a:t>丢弃该通告</a:t>
            </a:r>
            <a:endParaRPr lang="en-US" altLang="zh-CN" sz="2200" smtClean="0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395288" y="3933825"/>
            <a:ext cx="8624887" cy="2311400"/>
            <a:chOff x="0" y="0"/>
            <a:chExt cx="13582" cy="3640"/>
          </a:xfrm>
        </p:grpSpPr>
        <p:graphicFrame>
          <p:nvGraphicFramePr>
            <p:cNvPr id="39942" name="Object 2"/>
            <p:cNvGraphicFramePr>
              <a:graphicFrameLocks noChangeAspect="1"/>
            </p:cNvGraphicFramePr>
            <p:nvPr/>
          </p:nvGraphicFramePr>
          <p:xfrm>
            <a:off x="0" y="0"/>
            <a:ext cx="4170" cy="3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9" r:id="rId3" imgW="1905266" imgH="1390844" progId="">
                    <p:embed/>
                  </p:oleObj>
                </mc:Choice>
                <mc:Fallback>
                  <p:oleObj r:id="rId3" imgW="1905266" imgH="1390844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170" cy="3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790" y="1193"/>
              <a:ext cx="49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9944" name="Group 7"/>
            <p:cNvGrpSpPr>
              <a:grpSpLocks/>
            </p:cNvGrpSpPr>
            <p:nvPr/>
          </p:nvGrpSpPr>
          <p:grpSpPr bwMode="auto">
            <a:xfrm>
              <a:off x="7002" y="990"/>
              <a:ext cx="2033" cy="1730"/>
              <a:chOff x="0" y="0"/>
              <a:chExt cx="813" cy="692"/>
            </a:xfrm>
          </p:grpSpPr>
          <p:graphicFrame>
            <p:nvGraphicFramePr>
              <p:cNvPr id="39953" name="Object 4"/>
              <p:cNvGraphicFramePr>
                <a:graphicFrameLocks noChangeAspect="1"/>
              </p:cNvGraphicFramePr>
              <p:nvPr/>
            </p:nvGraphicFramePr>
            <p:xfrm>
              <a:off x="0" y="0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80" r:id="rId5" imgW="1905266" imgH="1390844" progId="">
                      <p:embed/>
                    </p:oleObj>
                  </mc:Choice>
                  <mc:Fallback>
                    <p:oleObj r:id="rId5" imgW="1905266" imgH="1390844" progId="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54" name="Text Box 9"/>
              <p:cNvSpPr txBox="1">
                <a:spLocks noChangeArrowheads="1"/>
              </p:cNvSpPr>
              <p:nvPr/>
            </p:nvSpPr>
            <p:spPr bwMode="auto">
              <a:xfrm>
                <a:off x="314" y="17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aphicFrame>
          <p:nvGraphicFramePr>
            <p:cNvPr id="39945" name="Object 3"/>
            <p:cNvGraphicFramePr>
              <a:graphicFrameLocks noChangeAspect="1"/>
            </p:cNvGraphicFramePr>
            <p:nvPr/>
          </p:nvGraphicFramePr>
          <p:xfrm>
            <a:off x="12000" y="1225"/>
            <a:ext cx="1312" cy="1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1" r:id="rId6" imgW="1905266" imgH="1390844" progId="">
                    <p:embed/>
                  </p:oleObj>
                </mc:Choice>
                <mc:Fallback>
                  <p:oleObj r:id="rId6" imgW="1905266" imgH="1390844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0" y="1225"/>
                          <a:ext cx="1312" cy="1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6" name="Text Box 11"/>
            <p:cNvSpPr txBox="1">
              <a:spLocks noChangeArrowheads="1"/>
            </p:cNvSpPr>
            <p:nvPr/>
          </p:nvSpPr>
          <p:spPr bwMode="auto">
            <a:xfrm>
              <a:off x="12432" y="1425"/>
              <a:ext cx="49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Text Box 12"/>
            <p:cNvSpPr txBox="1">
              <a:spLocks noChangeArrowheads="1"/>
            </p:cNvSpPr>
            <p:nvPr/>
          </p:nvSpPr>
          <p:spPr bwMode="auto">
            <a:xfrm>
              <a:off x="4397" y="778"/>
              <a:ext cx="2788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kumimoji="0"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d: path (2,1)”</a:t>
              </a:r>
              <a:endPara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Line 13"/>
            <p:cNvSpPr>
              <a:spLocks noChangeShapeType="1"/>
            </p:cNvSpPr>
            <p:nvPr/>
          </p:nvSpPr>
          <p:spPr bwMode="auto">
            <a:xfrm flipH="1">
              <a:off x="3950" y="1493"/>
              <a:ext cx="33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Text Box 14"/>
            <p:cNvSpPr txBox="1">
              <a:spLocks noChangeArrowheads="1"/>
            </p:cNvSpPr>
            <p:nvPr/>
          </p:nvSpPr>
          <p:spPr bwMode="auto">
            <a:xfrm>
              <a:off x="9295" y="780"/>
              <a:ext cx="2487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kumimoji="0"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d: path (1)”</a:t>
              </a:r>
            </a:p>
          </p:txBody>
        </p:sp>
        <p:sp>
          <p:nvSpPr>
            <p:cNvPr id="39950" name="Line 15"/>
            <p:cNvSpPr>
              <a:spLocks noChangeShapeType="1"/>
            </p:cNvSpPr>
            <p:nvPr/>
          </p:nvSpPr>
          <p:spPr bwMode="auto">
            <a:xfrm flipH="1">
              <a:off x="8867" y="1498"/>
              <a:ext cx="3380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未知"/>
            <p:cNvSpPr>
              <a:spLocks/>
            </p:cNvSpPr>
            <p:nvPr/>
          </p:nvSpPr>
          <p:spPr bwMode="auto">
            <a:xfrm>
              <a:off x="722" y="2218"/>
              <a:ext cx="12860" cy="1422"/>
            </a:xfrm>
            <a:custGeom>
              <a:avLst/>
              <a:gdLst>
                <a:gd name="T0" fmla="*/ 558395 w 5144"/>
                <a:gd name="T1" fmla="*/ 295279 h 569"/>
                <a:gd name="T2" fmla="*/ 1038863 w 5144"/>
                <a:gd name="T3" fmla="*/ 773243 h 569"/>
                <a:gd name="T4" fmla="*/ 6798045 w 5144"/>
                <a:gd name="T5" fmla="*/ 736693 h 569"/>
                <a:gd name="T6" fmla="*/ 7351563 w 5144"/>
                <a:gd name="T7" fmla="*/ 0 h 5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44"/>
                <a:gd name="T13" fmla="*/ 0 h 569"/>
                <a:gd name="T14" fmla="*/ 5144 w 5144"/>
                <a:gd name="T15" fmla="*/ 569 h 5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44" h="569">
                  <a:moveTo>
                    <a:pt x="366" y="194"/>
                  </a:moveTo>
                  <a:cubicBezTo>
                    <a:pt x="183" y="327"/>
                    <a:pt x="0" y="460"/>
                    <a:pt x="681" y="508"/>
                  </a:cubicBezTo>
                  <a:cubicBezTo>
                    <a:pt x="1362" y="556"/>
                    <a:pt x="3766" y="569"/>
                    <a:pt x="4455" y="484"/>
                  </a:cubicBezTo>
                  <a:cubicBezTo>
                    <a:pt x="5144" y="399"/>
                    <a:pt x="4981" y="199"/>
                    <a:pt x="4818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5690" y="2943"/>
              <a:ext cx="3087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“</a:t>
              </a:r>
              <a:r>
                <a:rPr kumimoji="0" lang="en-US" altLang="zh-CN" sz="20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d: path (3,2,1)”</a:t>
              </a:r>
              <a:endPara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BBF22F61-8B61-455D-A819-E0EF9CB90306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灵活的策略</a:t>
            </a:r>
            <a:endParaRPr lang="en-US" altLang="zh-CN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/>
              <a:t>每一个节点可以采取本地策略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路径选择</a:t>
            </a:r>
            <a:r>
              <a:rPr lang="en-US" altLang="zh-CN" sz="2200" smtClean="0"/>
              <a:t>: </a:t>
            </a:r>
            <a:r>
              <a:rPr lang="zh-CN" altLang="en-US" sz="2200" smtClean="0"/>
              <a:t>采用哪一条路径</a:t>
            </a:r>
            <a:r>
              <a:rPr lang="en-US" altLang="zh-CN" sz="2200" smtClean="0"/>
              <a:t>?</a:t>
            </a:r>
          </a:p>
          <a:p>
            <a:pPr lvl="1"/>
            <a:r>
              <a:rPr lang="zh-CN" altLang="en-US" sz="2200" smtClean="0"/>
              <a:t>路径通告</a:t>
            </a:r>
            <a:r>
              <a:rPr lang="en-US" altLang="zh-CN" sz="2200" smtClean="0"/>
              <a:t>: </a:t>
            </a:r>
            <a:r>
              <a:rPr lang="zh-CN" altLang="en-US" sz="2200" smtClean="0"/>
              <a:t>通告哪一条路径</a:t>
            </a:r>
            <a:r>
              <a:rPr lang="en-US" altLang="zh-CN" sz="2200" smtClean="0"/>
              <a:t>?</a:t>
            </a:r>
          </a:p>
          <a:p>
            <a:endParaRPr lang="en-US" altLang="zh-CN" sz="2200" smtClean="0"/>
          </a:p>
          <a:p>
            <a:r>
              <a:rPr lang="zh-CN" altLang="en-US" sz="2200" smtClean="0"/>
              <a:t>例如</a:t>
            </a:r>
            <a:endParaRPr lang="en-US" altLang="zh-CN" sz="2200" smtClean="0"/>
          </a:p>
          <a:p>
            <a:pPr lvl="1"/>
            <a:r>
              <a:rPr lang="zh-CN" altLang="en-US" sz="2200" smtClean="0">
                <a:latin typeface="华文中宋" panose="02010600040101010101" pitchFamily="2" charset="-122"/>
              </a:rPr>
              <a:t>节点</a:t>
            </a:r>
            <a:r>
              <a:rPr lang="en-US" altLang="zh-CN" sz="2200" smtClean="0">
                <a:latin typeface="华文中宋" panose="02010600040101010101" pitchFamily="2" charset="-122"/>
              </a:rPr>
              <a:t>2</a:t>
            </a:r>
            <a:r>
              <a:rPr lang="zh-CN" altLang="en-US" sz="2200" smtClean="0">
                <a:latin typeface="华文中宋" panose="02010600040101010101" pitchFamily="2" charset="-122"/>
              </a:rPr>
              <a:t>更倾向于选择</a:t>
            </a:r>
            <a:r>
              <a:rPr lang="en-US" altLang="zh-CN" sz="2200" smtClean="0">
                <a:latin typeface="华文中宋" panose="02010600040101010101" pitchFamily="2" charset="-122"/>
              </a:rPr>
              <a:t>“</a:t>
            </a:r>
            <a:r>
              <a:rPr lang="en-US" altLang="zh-CN" sz="2200" smtClean="0"/>
              <a:t>2, 3, 1</a:t>
            </a:r>
            <a:r>
              <a:rPr lang="en-US" altLang="zh-CN" sz="2200" smtClean="0">
                <a:latin typeface="华文中宋" panose="02010600040101010101" pitchFamily="2" charset="-122"/>
              </a:rPr>
              <a:t>”</a:t>
            </a:r>
            <a:r>
              <a:rPr lang="zh-CN" altLang="en-US" sz="2200" smtClean="0">
                <a:latin typeface="华文中宋" panose="02010600040101010101" pitchFamily="2" charset="-122"/>
              </a:rPr>
              <a:t>而非</a:t>
            </a:r>
            <a:r>
              <a:rPr lang="en-US" altLang="zh-CN" sz="2200" smtClean="0">
                <a:latin typeface="华文中宋" panose="02010600040101010101" pitchFamily="2" charset="-122"/>
              </a:rPr>
              <a:t>“</a:t>
            </a:r>
            <a:r>
              <a:rPr lang="en-US" altLang="zh-CN" sz="2200" smtClean="0"/>
              <a:t>2, 1</a:t>
            </a:r>
            <a:r>
              <a:rPr lang="en-US" altLang="zh-CN" sz="2200" smtClean="0">
                <a:latin typeface="华文中宋" panose="02010600040101010101" pitchFamily="2" charset="-122"/>
              </a:rPr>
              <a:t>”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节点</a:t>
            </a:r>
            <a:r>
              <a:rPr lang="en-US" altLang="zh-CN" sz="2200" smtClean="0"/>
              <a:t> 1</a:t>
            </a:r>
            <a:r>
              <a:rPr lang="zh-CN" altLang="en-US" sz="2200" smtClean="0"/>
              <a:t>不允许节点知道路径</a:t>
            </a:r>
            <a:r>
              <a:rPr lang="en-US" altLang="zh-CN" sz="2200" smtClean="0">
                <a:latin typeface="华文中宋" panose="02010600040101010101" pitchFamily="2" charset="-122"/>
              </a:rPr>
              <a:t>“</a:t>
            </a:r>
            <a:r>
              <a:rPr lang="en-US" altLang="zh-CN" sz="2200" smtClean="0"/>
              <a:t>1, 2</a:t>
            </a:r>
            <a:r>
              <a:rPr lang="en-US" altLang="zh-CN" sz="2200" smtClean="0">
                <a:latin typeface="华文中宋" panose="02010600040101010101" pitchFamily="2" charset="-122"/>
              </a:rPr>
              <a:t>”</a:t>
            </a:r>
            <a:r>
              <a:rPr lang="zh-CN" altLang="en-US" sz="2200" smtClean="0">
                <a:latin typeface="华文中宋" panose="02010600040101010101" pitchFamily="2" charset="-122"/>
              </a:rPr>
              <a:t>的存在</a:t>
            </a:r>
            <a:endParaRPr lang="en-US" altLang="zh-CN" sz="2200" smtClean="0"/>
          </a:p>
        </p:txBody>
      </p:sp>
      <p:grpSp>
        <p:nvGrpSpPr>
          <p:cNvPr id="40965" name="Group 4"/>
          <p:cNvGrpSpPr>
            <a:grpSpLocks/>
          </p:cNvGrpSpPr>
          <p:nvPr/>
        </p:nvGrpSpPr>
        <p:grpSpPr bwMode="auto">
          <a:xfrm>
            <a:off x="692150" y="4465638"/>
            <a:ext cx="7451725" cy="2227262"/>
            <a:chOff x="0" y="0"/>
            <a:chExt cx="11735" cy="3506"/>
          </a:xfrm>
        </p:grpSpPr>
        <p:grpSp>
          <p:nvGrpSpPr>
            <p:cNvPr id="40966" name="Group 5"/>
            <p:cNvGrpSpPr>
              <a:grpSpLocks/>
            </p:cNvGrpSpPr>
            <p:nvPr/>
          </p:nvGrpSpPr>
          <p:grpSpPr bwMode="auto">
            <a:xfrm>
              <a:off x="0" y="0"/>
              <a:ext cx="5323" cy="3447"/>
              <a:chOff x="0" y="0"/>
              <a:chExt cx="2410" cy="1732"/>
            </a:xfrm>
          </p:grpSpPr>
          <p:grpSp>
            <p:nvGrpSpPr>
              <p:cNvPr id="4098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813" cy="692"/>
                <a:chOff x="0" y="0"/>
                <a:chExt cx="813" cy="692"/>
              </a:xfrm>
            </p:grpSpPr>
            <p:graphicFrame>
              <p:nvGraphicFramePr>
                <p:cNvPr id="40993" name="Object 7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813" cy="6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43" r:id="rId3" imgW="1905266" imgH="1390844" progId="">
                        <p:embed/>
                      </p:oleObj>
                    </mc:Choice>
                    <mc:Fallback>
                      <p:oleObj r:id="rId3" imgW="1905266" imgH="1390844" progId="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813" cy="6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14" y="176"/>
                  <a:ext cx="222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40984" name="Group 9"/>
              <p:cNvGrpSpPr>
                <a:grpSpLocks/>
              </p:cNvGrpSpPr>
              <p:nvPr/>
            </p:nvGrpSpPr>
            <p:grpSpPr bwMode="auto">
              <a:xfrm>
                <a:off x="1597" y="48"/>
                <a:ext cx="813" cy="692"/>
                <a:chOff x="0" y="0"/>
                <a:chExt cx="813" cy="692"/>
              </a:xfrm>
            </p:grpSpPr>
            <p:graphicFrame>
              <p:nvGraphicFramePr>
                <p:cNvPr id="40991" name="Object 6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813" cy="6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44" r:id="rId5" imgW="1905266" imgH="1390844" progId="">
                        <p:embed/>
                      </p:oleObj>
                    </mc:Choice>
                    <mc:Fallback>
                      <p:oleObj r:id="rId5" imgW="1905266" imgH="1390844" progId="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813" cy="6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9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4" y="176"/>
                  <a:ext cx="222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40985" name="Group 12"/>
              <p:cNvGrpSpPr>
                <a:grpSpLocks/>
              </p:cNvGrpSpPr>
              <p:nvPr/>
            </p:nvGrpSpPr>
            <p:grpSpPr bwMode="auto">
              <a:xfrm>
                <a:off x="822" y="1040"/>
                <a:ext cx="813" cy="692"/>
                <a:chOff x="0" y="0"/>
                <a:chExt cx="813" cy="692"/>
              </a:xfrm>
            </p:grpSpPr>
            <p:graphicFrame>
              <p:nvGraphicFramePr>
                <p:cNvPr id="40989" name="Object 5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813" cy="6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45" r:id="rId6" imgW="1905266" imgH="1390844" progId="">
                        <p:embed/>
                      </p:oleObj>
                    </mc:Choice>
                    <mc:Fallback>
                      <p:oleObj r:id="rId6" imgW="1905266" imgH="1390844" progId="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813" cy="6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9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4" y="176"/>
                  <a:ext cx="222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40986" name="Line 15"/>
              <p:cNvSpPr>
                <a:spLocks noChangeShapeType="1"/>
              </p:cNvSpPr>
              <p:nvPr/>
            </p:nvSpPr>
            <p:spPr bwMode="auto">
              <a:xfrm>
                <a:off x="726" y="266"/>
                <a:ext cx="10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7" name="Line 16"/>
              <p:cNvSpPr>
                <a:spLocks noChangeShapeType="1"/>
              </p:cNvSpPr>
              <p:nvPr/>
            </p:nvSpPr>
            <p:spPr bwMode="auto">
              <a:xfrm flipH="1">
                <a:off x="1379" y="653"/>
                <a:ext cx="532" cy="4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8" name="Line 17"/>
              <p:cNvSpPr>
                <a:spLocks noChangeShapeType="1"/>
              </p:cNvSpPr>
              <p:nvPr/>
            </p:nvSpPr>
            <p:spPr bwMode="auto">
              <a:xfrm>
                <a:off x="532" y="556"/>
                <a:ext cx="581" cy="60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967" name="Group 18"/>
            <p:cNvGrpSpPr>
              <a:grpSpLocks/>
            </p:cNvGrpSpPr>
            <p:nvPr/>
          </p:nvGrpSpPr>
          <p:grpSpPr bwMode="auto">
            <a:xfrm>
              <a:off x="6413" y="60"/>
              <a:ext cx="5322" cy="3447"/>
              <a:chOff x="0" y="0"/>
              <a:chExt cx="2410" cy="1732"/>
            </a:xfrm>
          </p:grpSpPr>
          <p:grpSp>
            <p:nvGrpSpPr>
              <p:cNvPr id="40971" name="Group 19"/>
              <p:cNvGrpSpPr>
                <a:grpSpLocks/>
              </p:cNvGrpSpPr>
              <p:nvPr/>
            </p:nvGrpSpPr>
            <p:grpSpPr bwMode="auto">
              <a:xfrm>
                <a:off x="0" y="0"/>
                <a:ext cx="813" cy="692"/>
                <a:chOff x="0" y="0"/>
                <a:chExt cx="813" cy="692"/>
              </a:xfrm>
            </p:grpSpPr>
            <p:graphicFrame>
              <p:nvGraphicFramePr>
                <p:cNvPr id="40981" name="Object 4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813" cy="6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46" r:id="rId7" imgW="1905266" imgH="1390844" progId="">
                        <p:embed/>
                      </p:oleObj>
                    </mc:Choice>
                    <mc:Fallback>
                      <p:oleObj r:id="rId7" imgW="1905266" imgH="1390844" progId="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813" cy="6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8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4" y="176"/>
                  <a:ext cx="222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40972" name="Group 22"/>
              <p:cNvGrpSpPr>
                <a:grpSpLocks/>
              </p:cNvGrpSpPr>
              <p:nvPr/>
            </p:nvGrpSpPr>
            <p:grpSpPr bwMode="auto">
              <a:xfrm>
                <a:off x="1597" y="48"/>
                <a:ext cx="813" cy="692"/>
                <a:chOff x="0" y="0"/>
                <a:chExt cx="813" cy="692"/>
              </a:xfrm>
            </p:grpSpPr>
            <p:graphicFrame>
              <p:nvGraphicFramePr>
                <p:cNvPr id="40979" name="Object 3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813" cy="6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47" r:id="rId8" imgW="1905266" imgH="1390844" progId="">
                        <p:embed/>
                      </p:oleObj>
                    </mc:Choice>
                    <mc:Fallback>
                      <p:oleObj r:id="rId8" imgW="1905266" imgH="1390844" progId="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813" cy="6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8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14" y="176"/>
                  <a:ext cx="222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40973" name="Group 25"/>
              <p:cNvGrpSpPr>
                <a:grpSpLocks/>
              </p:cNvGrpSpPr>
              <p:nvPr/>
            </p:nvGrpSpPr>
            <p:grpSpPr bwMode="auto">
              <a:xfrm>
                <a:off x="822" y="1040"/>
                <a:ext cx="813" cy="692"/>
                <a:chOff x="0" y="0"/>
                <a:chExt cx="813" cy="692"/>
              </a:xfrm>
            </p:grpSpPr>
            <p:graphicFrame>
              <p:nvGraphicFramePr>
                <p:cNvPr id="40977" name="Object 2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813" cy="6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48" r:id="rId9" imgW="1905266" imgH="1390844" progId="">
                        <p:embed/>
                      </p:oleObj>
                    </mc:Choice>
                    <mc:Fallback>
                      <p:oleObj r:id="rId9" imgW="1905266" imgH="1390844" progId="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813" cy="6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14" y="176"/>
                  <a:ext cx="222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40974" name="Line 28"/>
              <p:cNvSpPr>
                <a:spLocks noChangeShapeType="1"/>
              </p:cNvSpPr>
              <p:nvPr/>
            </p:nvSpPr>
            <p:spPr bwMode="auto">
              <a:xfrm>
                <a:off x="726" y="266"/>
                <a:ext cx="101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5" name="Line 29"/>
              <p:cNvSpPr>
                <a:spLocks noChangeShapeType="1"/>
              </p:cNvSpPr>
              <p:nvPr/>
            </p:nvSpPr>
            <p:spPr bwMode="auto">
              <a:xfrm flipH="1">
                <a:off x="1379" y="653"/>
                <a:ext cx="532" cy="4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6" name="Line 30"/>
              <p:cNvSpPr>
                <a:spLocks noChangeShapeType="1"/>
              </p:cNvSpPr>
              <p:nvPr/>
            </p:nvSpPr>
            <p:spPr bwMode="auto">
              <a:xfrm>
                <a:off x="532" y="556"/>
                <a:ext cx="581" cy="60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68" name="未知"/>
            <p:cNvSpPr>
              <a:spLocks/>
            </p:cNvSpPr>
            <p:nvPr/>
          </p:nvSpPr>
          <p:spPr bwMode="auto">
            <a:xfrm>
              <a:off x="1925" y="787"/>
              <a:ext cx="1645" cy="1090"/>
            </a:xfrm>
            <a:custGeom>
              <a:avLst/>
              <a:gdLst>
                <a:gd name="T0" fmla="*/ 0 w 658"/>
                <a:gd name="T1" fmla="*/ 0 h 436"/>
                <a:gd name="T2" fmla="*/ 886720 w 658"/>
                <a:gd name="T3" fmla="*/ 111845 h 436"/>
                <a:gd name="T4" fmla="*/ 701845 w 658"/>
                <a:gd name="T5" fmla="*/ 665363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 cap="flat" cmpd="sng">
              <a:solidFill>
                <a:srgbClr val="0099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32"/>
            <p:cNvSpPr>
              <a:spLocks noChangeShapeType="1"/>
            </p:cNvSpPr>
            <p:nvPr/>
          </p:nvSpPr>
          <p:spPr bwMode="auto">
            <a:xfrm>
              <a:off x="970" y="1392"/>
              <a:ext cx="1028" cy="968"/>
            </a:xfrm>
            <a:prstGeom prst="line">
              <a:avLst/>
            </a:prstGeom>
            <a:noFill/>
            <a:ln w="50800">
              <a:solidFill>
                <a:srgbClr val="0099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未知"/>
            <p:cNvSpPr>
              <a:spLocks/>
            </p:cNvSpPr>
            <p:nvPr/>
          </p:nvSpPr>
          <p:spPr bwMode="auto">
            <a:xfrm>
              <a:off x="8105" y="1210"/>
              <a:ext cx="1875" cy="807"/>
            </a:xfrm>
            <a:custGeom>
              <a:avLst/>
              <a:gdLst>
                <a:gd name="T0" fmla="*/ 1144333 w 750"/>
                <a:gd name="T1" fmla="*/ 73022 h 323"/>
                <a:gd name="T2" fmla="*/ 628708 w 750"/>
                <a:gd name="T3" fmla="*/ 478189 h 323"/>
                <a:gd name="T4" fmla="*/ 0 w 750"/>
                <a:gd name="T5" fmla="*/ 0 h 323"/>
                <a:gd name="T6" fmla="*/ 0 60000 65536"/>
                <a:gd name="T7" fmla="*/ 0 60000 65536"/>
                <a:gd name="T8" fmla="*/ 0 60000 65536"/>
                <a:gd name="T9" fmla="*/ 0 w 750"/>
                <a:gd name="T10" fmla="*/ 0 h 323"/>
                <a:gd name="T11" fmla="*/ 750 w 750"/>
                <a:gd name="T12" fmla="*/ 323 h 3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0" h="323">
                  <a:moveTo>
                    <a:pt x="750" y="48"/>
                  </a:moveTo>
                  <a:cubicBezTo>
                    <a:pt x="643" y="185"/>
                    <a:pt x="537" y="323"/>
                    <a:pt x="412" y="315"/>
                  </a:cubicBezTo>
                  <a:cubicBezTo>
                    <a:pt x="287" y="307"/>
                    <a:pt x="143" y="153"/>
                    <a:pt x="0" y="0"/>
                  </a:cubicBezTo>
                </a:path>
              </a:pathLst>
            </a:custGeom>
            <a:noFill/>
            <a:ln w="50800" cap="flat" cmpd="sng">
              <a:solidFill>
                <a:srgbClr val="FF33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A0066F96-2E59-4585-9855-F0AB98193B1F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smtClean="0"/>
              <a:t>域间路由选择</a:t>
            </a:r>
            <a:r>
              <a:rPr lang="en-US" altLang="zh-CN" sz="3500" smtClean="0"/>
              <a:t>(BGP)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smtClean="0"/>
              <a:t>Internet</a:t>
            </a:r>
            <a:r>
              <a:rPr lang="zh-CN" altLang="en-US" smtClean="0"/>
              <a:t>和自制系统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en-US" smtClean="0"/>
              <a:t>域间路由选择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en-US" smtClean="0"/>
              <a:t>路径向量路由选择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zh-CN" smtClean="0"/>
              <a:t>BGP</a:t>
            </a:r>
          </a:p>
        </p:txBody>
      </p:sp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-33338" y="3933825"/>
            <a:ext cx="608013" cy="557213"/>
          </a:xfrm>
          <a:prstGeom prst="rightArrow">
            <a:avLst>
              <a:gd name="adj1" fmla="val 50000"/>
              <a:gd name="adj2" fmla="val 27279"/>
            </a:avLst>
          </a:prstGeom>
          <a:solidFill>
            <a:srgbClr val="7E9C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88733D98-EC26-4322-A173-F3D438DC21FC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817812"/>
          </a:xfrm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zh-CN" sz="2800" smtClean="0"/>
              <a:t>Internet</a:t>
            </a:r>
            <a:r>
              <a:rPr lang="zh-CN" altLang="en-US" sz="2800" smtClean="0"/>
              <a:t>的域间路由选择协议</a:t>
            </a:r>
            <a:r>
              <a:rPr lang="en-US" altLang="zh-CN" sz="280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sz="2400" smtClean="0"/>
              <a:t>基于前缀的路径向量路由选择协议</a:t>
            </a:r>
            <a:endParaRPr lang="en-US" altLang="zh-CN" sz="2400" smtClean="0"/>
          </a:p>
          <a:p>
            <a:pPr lvl="1">
              <a:lnSpc>
                <a:spcPct val="120000"/>
              </a:lnSpc>
            </a:pPr>
            <a:r>
              <a:rPr lang="zh-CN" altLang="en-US" sz="2400" smtClean="0"/>
              <a:t>基于策略进行路由选择构建</a:t>
            </a:r>
            <a:r>
              <a:rPr lang="en-US" altLang="zh-CN" sz="2400" smtClean="0"/>
              <a:t>AS</a:t>
            </a:r>
            <a:r>
              <a:rPr lang="zh-CN" altLang="en-US" sz="2400" smtClean="0"/>
              <a:t>路径</a:t>
            </a:r>
            <a:endParaRPr lang="en-US" altLang="zh-CN" sz="2400" smtClean="0"/>
          </a:p>
          <a:p>
            <a:pPr lvl="1">
              <a:lnSpc>
                <a:spcPct val="120000"/>
              </a:lnSpc>
            </a:pPr>
            <a:r>
              <a:rPr lang="zh-CN" altLang="en-US" sz="2400" smtClean="0"/>
              <a:t>过去的</a:t>
            </a:r>
            <a:r>
              <a:rPr lang="en-US" altLang="zh-CN" sz="2400" smtClean="0"/>
              <a:t>18</a:t>
            </a:r>
            <a:r>
              <a:rPr lang="zh-CN" altLang="en-US" sz="2400" smtClean="0"/>
              <a:t>年不断改进</a:t>
            </a:r>
            <a:endParaRPr lang="en-US" altLang="zh-CN" sz="2400" smtClean="0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143000" y="3500438"/>
            <a:ext cx="7181850" cy="230505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+mn-lt"/>
              </a:rPr>
              <a:t>1989 : BGP-1 [RFC 1105], </a:t>
            </a:r>
            <a:r>
              <a:rPr lang="zh-CN" altLang="en-US" sz="2000" dirty="0">
                <a:latin typeface="+mn-ea"/>
                <a:ea typeface="+mn-ea"/>
              </a:rPr>
              <a:t>替代了最早的</a:t>
            </a:r>
            <a:r>
              <a:rPr lang="en-US" altLang="zh-CN" sz="2000" dirty="0">
                <a:latin typeface="+mn-lt"/>
              </a:rPr>
              <a:t> EGP</a:t>
            </a:r>
            <a:endParaRPr lang="en-US" altLang="zh-CN" dirty="0"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+mn-lt"/>
              </a:rPr>
              <a:t>1990 : BGP-2 [RFC 1163]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+mn-lt"/>
              </a:rPr>
              <a:t>1991 : BGP-3 [RFC 1267]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+mn-lt"/>
              </a:rPr>
              <a:t>1995 : BGP-4 [RFC 1771], </a:t>
            </a:r>
            <a:r>
              <a:rPr lang="zh-CN" altLang="en-US" sz="2000" dirty="0">
                <a:latin typeface="+mn-ea"/>
                <a:ea typeface="+mn-ea"/>
              </a:rPr>
              <a:t>支持 </a:t>
            </a:r>
            <a:r>
              <a:rPr lang="en-US" altLang="zh-CN" sz="2000" dirty="0">
                <a:latin typeface="+mn-lt"/>
              </a:rPr>
              <a:t>CIDR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+mn-lt"/>
              </a:rPr>
              <a:t>2006 : BGP-4 [RFC 4271], </a:t>
            </a:r>
            <a:r>
              <a:rPr lang="zh-CN" altLang="en-US" sz="2000" dirty="0">
                <a:latin typeface="+mn-ea"/>
                <a:ea typeface="+mn-ea"/>
              </a:rPr>
              <a:t>修正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边界网关协议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C19A455A-05BA-4550-AB8A-15FC2AA0F558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smtClean="0"/>
              <a:t>BGP</a:t>
            </a:r>
            <a:r>
              <a:rPr lang="zh-CN" altLang="en-US" sz="3700" smtClean="0"/>
              <a:t>的特点</a:t>
            </a:r>
            <a:endParaRPr lang="en-US" altLang="zh-CN" sz="370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/>
              <a:t>允许</a:t>
            </a:r>
            <a:r>
              <a:rPr lang="zh-CN" altLang="zh-CN" sz="2200" smtClean="0"/>
              <a:t>A</a:t>
            </a:r>
            <a:r>
              <a:rPr lang="en-US" altLang="zh-CN" sz="2200" smtClean="0"/>
              <a:t>s</a:t>
            </a:r>
            <a:r>
              <a:rPr lang="zh-CN" altLang="zh-CN" sz="2200" smtClean="0"/>
              <a:t>es</a:t>
            </a:r>
            <a:r>
              <a:rPr lang="zh-CN" altLang="en-US" sz="2200" smtClean="0"/>
              <a:t>向其他</a:t>
            </a:r>
            <a:r>
              <a:rPr lang="zh-CN" altLang="zh-CN" sz="2200" smtClean="0"/>
              <a:t> ASes</a:t>
            </a:r>
            <a:r>
              <a:rPr lang="zh-CN" altLang="zh-CN" sz="2200" smtClean="0">
                <a:latin typeface="Comic Sans MS" panose="030F0702030302020204" pitchFamily="66" charset="0"/>
              </a:rPr>
              <a:t>“</a:t>
            </a:r>
            <a:r>
              <a:rPr lang="zh-CN" altLang="en-US" sz="2200" smtClean="0">
                <a:latin typeface="Comic Sans MS" panose="030F0702030302020204" pitchFamily="66" charset="0"/>
              </a:rPr>
              <a:t>路由</a:t>
            </a:r>
            <a:r>
              <a:rPr lang="zh-CN" altLang="zh-CN" sz="2200" smtClean="0">
                <a:latin typeface="Comic Sans MS" panose="030F0702030302020204" pitchFamily="66" charset="0"/>
              </a:rPr>
              <a:t>”</a:t>
            </a:r>
            <a:r>
              <a:rPr lang="zh-CN" altLang="zh-CN" sz="2200" smtClean="0"/>
              <a:t> that they are </a:t>
            </a:r>
            <a:r>
              <a:rPr lang="zh-CN" altLang="zh-CN" sz="2200" smtClean="0">
                <a:latin typeface="Comic Sans MS" panose="030F0702030302020204" pitchFamily="66" charset="0"/>
              </a:rPr>
              <a:t>“</a:t>
            </a:r>
            <a:r>
              <a:rPr lang="zh-CN" altLang="zh-CN" sz="2200" smtClean="0"/>
              <a:t>responsible</a:t>
            </a:r>
            <a:r>
              <a:rPr lang="zh-CN" altLang="zh-CN" sz="2200" smtClean="0">
                <a:latin typeface="Comic Sans MS" panose="030F0702030302020204" pitchFamily="66" charset="0"/>
              </a:rPr>
              <a:t>”</a:t>
            </a:r>
            <a:r>
              <a:rPr lang="zh-CN" altLang="zh-CN" sz="2200" smtClean="0"/>
              <a:t> for and how to reach them</a:t>
            </a:r>
          </a:p>
          <a:p>
            <a:pPr lvl="1"/>
            <a:r>
              <a:rPr lang="zh-CN" altLang="zh-CN" sz="2200" smtClean="0"/>
              <a:t>BGP-</a:t>
            </a:r>
            <a:r>
              <a:rPr lang="zh-CN" altLang="en-US" sz="2200" smtClean="0"/>
              <a:t>代言人 之间进行通信</a:t>
            </a:r>
            <a:endParaRPr lang="zh-CN" altLang="zh-CN" sz="2200" smtClean="0"/>
          </a:p>
          <a:p>
            <a:pPr lvl="1"/>
            <a:r>
              <a:rPr lang="zh-CN" altLang="en-US" sz="2200" smtClean="0">
                <a:latin typeface="Comic Sans MS" panose="030F0702030302020204" pitchFamily="66" charset="0"/>
              </a:rPr>
              <a:t>采用</a:t>
            </a:r>
            <a:r>
              <a:rPr lang="zh-CN" altLang="zh-CN" sz="2200" smtClean="0">
                <a:latin typeface="Comic Sans MS" panose="030F0702030302020204" pitchFamily="66" charset="0"/>
              </a:rPr>
              <a:t>“</a:t>
            </a:r>
            <a:r>
              <a:rPr lang="zh-CN" altLang="en-US" sz="2200" smtClean="0">
                <a:latin typeface="Comic Sans MS" panose="030F0702030302020204" pitchFamily="66" charset="0"/>
              </a:rPr>
              <a:t>路由通告</a:t>
            </a:r>
            <a:r>
              <a:rPr lang="zh-CN" altLang="zh-CN" sz="2200" smtClean="0">
                <a:latin typeface="Comic Sans MS" panose="030F0702030302020204" pitchFamily="66" charset="0"/>
              </a:rPr>
              <a:t>”</a:t>
            </a:r>
            <a:r>
              <a:rPr lang="zh-CN" altLang="zh-CN" sz="2200" smtClean="0"/>
              <a:t>,</a:t>
            </a:r>
            <a:r>
              <a:rPr lang="zh-CN" altLang="en-US" sz="2200" smtClean="0"/>
              <a:t>或</a:t>
            </a:r>
            <a:r>
              <a:rPr lang="zh-CN" altLang="zh-CN" sz="2200" smtClean="0">
                <a:latin typeface="Comic Sans MS" panose="030F0702030302020204" pitchFamily="66" charset="0"/>
              </a:rPr>
              <a:t>“</a:t>
            </a:r>
            <a:r>
              <a:rPr lang="zh-CN" altLang="zh-CN" sz="2200" smtClean="0"/>
              <a:t>promises</a:t>
            </a:r>
            <a:r>
              <a:rPr lang="zh-CN" altLang="zh-CN" sz="2200" smtClean="0">
                <a:latin typeface="Comic Sans MS" panose="030F0702030302020204" pitchFamily="66" charset="0"/>
              </a:rPr>
              <a:t>”</a:t>
            </a:r>
            <a:r>
              <a:rPr lang="zh-CN" altLang="zh-CN" sz="2200" smtClean="0"/>
              <a:t> </a:t>
            </a:r>
            <a:r>
              <a:rPr lang="en-US" altLang="zh-CN" sz="2200" smtClean="0"/>
              <a:t>–</a:t>
            </a:r>
            <a:r>
              <a:rPr lang="zh-CN" altLang="zh-CN" sz="2200" smtClean="0"/>
              <a:t> </a:t>
            </a:r>
            <a:r>
              <a:rPr lang="zh-CN" altLang="en-US" sz="2200" smtClean="0"/>
              <a:t>也称为</a:t>
            </a:r>
            <a:r>
              <a:rPr lang="zh-CN" altLang="zh-CN" sz="2200" smtClean="0">
                <a:latin typeface="Comic Sans MS" panose="030F0702030302020204" pitchFamily="66" charset="0"/>
              </a:rPr>
              <a:t>“</a:t>
            </a:r>
            <a:r>
              <a:rPr lang="zh-CN" altLang="zh-CN" sz="2200" smtClean="0"/>
              <a:t>NLRI</a:t>
            </a:r>
            <a:r>
              <a:rPr lang="zh-CN" altLang="zh-CN" sz="2200" smtClean="0">
                <a:latin typeface="Comic Sans MS" panose="030F0702030302020204" pitchFamily="66" charset="0"/>
              </a:rPr>
              <a:t>”</a:t>
            </a:r>
            <a:r>
              <a:rPr lang="zh-CN" altLang="en-US" sz="2200" smtClean="0"/>
              <a:t>或</a:t>
            </a:r>
            <a:r>
              <a:rPr lang="zh-CN" altLang="zh-CN" sz="2200" smtClean="0">
                <a:latin typeface="Comic Sans MS" panose="030F0702030302020204" pitchFamily="66" charset="0"/>
              </a:rPr>
              <a:t>“</a:t>
            </a:r>
            <a:r>
              <a:rPr lang="zh-CN" altLang="en-US" sz="2200" smtClean="0">
                <a:latin typeface="Comic Sans MS" panose="030F0702030302020204" pitchFamily="66" charset="0"/>
              </a:rPr>
              <a:t>网络层可达信息</a:t>
            </a:r>
            <a:r>
              <a:rPr lang="zh-CN" altLang="zh-CN" sz="2200" smtClean="0">
                <a:latin typeface="Comic Sans MS" panose="030F0702030302020204" pitchFamily="66" charset="0"/>
              </a:rPr>
              <a:t>”</a:t>
            </a:r>
            <a:endParaRPr lang="zh-CN" altLang="zh-CN" sz="2200" smtClean="0"/>
          </a:p>
          <a:p>
            <a:pPr lvl="1"/>
            <a:r>
              <a:rPr lang="zh-CN" altLang="en-US" sz="2200" smtClean="0">
                <a:solidFill>
                  <a:srgbClr val="FF0000"/>
                </a:solidFill>
              </a:rPr>
              <a:t>路径向量路由选择协议</a:t>
            </a:r>
            <a:endParaRPr lang="zh-CN" altLang="zh-CN" sz="2200" smtClean="0">
              <a:solidFill>
                <a:srgbClr val="FF0000"/>
              </a:solidFill>
            </a:endParaRPr>
          </a:p>
          <a:p>
            <a:endParaRPr lang="zh-CN" altLang="zh-CN" sz="2200" smtClean="0"/>
          </a:p>
          <a:p>
            <a:r>
              <a:rPr lang="zh-CN" altLang="en-US" sz="2200" smtClean="0"/>
              <a:t>基于策略</a:t>
            </a:r>
            <a:r>
              <a:rPr lang="zh-CN" altLang="zh-CN" sz="2200" smtClean="0"/>
              <a:t>: </a:t>
            </a:r>
            <a:r>
              <a:rPr lang="zh-CN" altLang="en-US" sz="2200" smtClean="0"/>
              <a:t>允许</a:t>
            </a:r>
            <a:r>
              <a:rPr lang="zh-CN" altLang="zh-CN" sz="2200" smtClean="0"/>
              <a:t>ISPs</a:t>
            </a:r>
            <a:r>
              <a:rPr lang="zh-CN" altLang="en-US" sz="2200" smtClean="0"/>
              <a:t>表达其</a:t>
            </a:r>
            <a:r>
              <a:rPr lang="zh-CN" altLang="en-US" sz="2200" smtClean="0">
                <a:solidFill>
                  <a:srgbClr val="FF0000"/>
                </a:solidFill>
              </a:rPr>
              <a:t>路由策略</a:t>
            </a:r>
            <a:r>
              <a:rPr lang="zh-CN" altLang="zh-CN" sz="2200" smtClean="0"/>
              <a:t>, </a:t>
            </a:r>
            <a:r>
              <a:rPr lang="zh-CN" altLang="en-US" sz="2200" smtClean="0"/>
              <a:t>包括</a:t>
            </a:r>
            <a:r>
              <a:rPr lang="zh-CN" altLang="zh-CN" sz="2200" smtClean="0"/>
              <a:t>both in selecting outbound paths and in announcing internal routes  </a:t>
            </a:r>
          </a:p>
          <a:p>
            <a:pPr>
              <a:lnSpc>
                <a:spcPct val="120000"/>
              </a:lnSpc>
            </a:pPr>
            <a:endParaRPr lang="zh-CN" altLang="zh-CN" sz="2200" smtClean="0"/>
          </a:p>
          <a:p>
            <a:pPr>
              <a:lnSpc>
                <a:spcPct val="120000"/>
              </a:lnSpc>
            </a:pPr>
            <a:r>
              <a:rPr lang="zh-CN" altLang="en-US" sz="2200" smtClean="0"/>
              <a:t>非常</a:t>
            </a:r>
            <a:r>
              <a:rPr lang="zh-CN" altLang="zh-CN" sz="2200" smtClean="0">
                <a:latin typeface="Comic Sans MS" panose="030F0702030302020204" pitchFamily="66" charset="0"/>
              </a:rPr>
              <a:t>“</a:t>
            </a:r>
            <a:r>
              <a:rPr lang="zh-CN" altLang="en-US" sz="2200" smtClean="0">
                <a:latin typeface="Comic Sans MS" panose="030F0702030302020204" pitchFamily="66" charset="0"/>
              </a:rPr>
              <a:t>简单</a:t>
            </a:r>
            <a:r>
              <a:rPr lang="zh-CN" altLang="zh-CN" sz="2200" smtClean="0">
                <a:latin typeface="Comic Sans MS" panose="030F0702030302020204" pitchFamily="66" charset="0"/>
              </a:rPr>
              <a:t>”</a:t>
            </a:r>
            <a:r>
              <a:rPr lang="zh-CN" altLang="en-US" sz="2200" smtClean="0">
                <a:latin typeface="Comic Sans MS" panose="030F0702030302020204" pitchFamily="66" charset="0"/>
              </a:rPr>
              <a:t>的协议</a:t>
            </a:r>
            <a:r>
              <a:rPr lang="zh-CN" altLang="zh-CN" sz="2200" smtClean="0"/>
              <a:t>, </a:t>
            </a:r>
            <a:r>
              <a:rPr lang="zh-CN" altLang="en-US" sz="2200" smtClean="0"/>
              <a:t>但是配置相当复杂</a:t>
            </a:r>
            <a:endParaRPr lang="zh-CN" altLang="zh-CN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ED9C285A-066E-45F1-B378-5A97F5DA3384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全球互联网</a:t>
            </a:r>
            <a:endParaRPr lang="zh-CN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b="1" i="1" smtClean="0">
                <a:solidFill>
                  <a:srgbClr val="FF0000"/>
                </a:solidFill>
              </a:rPr>
              <a:t>然而</a:t>
            </a:r>
            <a:r>
              <a:rPr lang="zh-CN" altLang="zh-CN" sz="2600" b="1" i="1" smtClean="0">
                <a:solidFill>
                  <a:srgbClr val="FF0000"/>
                </a:solidFill>
              </a:rPr>
              <a:t>, </a:t>
            </a:r>
            <a:r>
              <a:rPr lang="zh-CN" altLang="en-US" sz="2600" b="1" i="1" smtClean="0">
                <a:solidFill>
                  <a:srgbClr val="FF0000"/>
                </a:solidFill>
              </a:rPr>
              <a:t>简单的网络互联并不足以满足扩展性的要求</a:t>
            </a:r>
            <a:endParaRPr lang="zh-CN" altLang="zh-CN" sz="2600" b="1" i="1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600" b="1" i="1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600" smtClean="0">
                <a:ea typeface="宋体" panose="02010600030101010101" pitchFamily="2" charset="-122"/>
              </a:rPr>
              <a:t>IP</a:t>
            </a:r>
            <a:r>
              <a:rPr lang="zh-CN" altLang="en-US" sz="2600" smtClean="0">
                <a:cs typeface="Arial" panose="020B0604020202020204" pitchFamily="34" charset="0"/>
              </a:rPr>
              <a:t>地址的简单分层仅能实现“一定程度</a:t>
            </a:r>
            <a:r>
              <a:rPr lang="zh-CN" altLang="zh-CN" sz="2600" smtClean="0">
                <a:cs typeface="Arial" panose="020B0604020202020204" pitchFamily="34" charset="0"/>
              </a:rPr>
              <a:t>”</a:t>
            </a:r>
            <a:r>
              <a:rPr lang="zh-CN" altLang="en-US" sz="2600" smtClean="0">
                <a:cs typeface="Arial" panose="020B0604020202020204" pitchFamily="34" charset="0"/>
              </a:rPr>
              <a:t>的扩展</a:t>
            </a:r>
            <a:r>
              <a:rPr lang="zh-CN" altLang="zh-CN" sz="2600" smtClean="0">
                <a:cs typeface="Arial" panose="020B0604020202020204" pitchFamily="34" charset="0"/>
              </a:rPr>
              <a:t> </a:t>
            </a:r>
          </a:p>
          <a:p>
            <a:pPr lvl="1"/>
            <a:r>
              <a:rPr lang="zh-CN" altLang="en-US" smtClean="0"/>
              <a:t>路由器有必要知道连在互联网上的所有网络</a:t>
            </a:r>
            <a:r>
              <a:rPr lang="zh-CN" altLang="zh-CN" smtClean="0"/>
              <a:t>, </a:t>
            </a:r>
            <a:r>
              <a:rPr lang="zh-CN" altLang="en-US" smtClean="0"/>
              <a:t>这在现实中完全不可能达到</a:t>
            </a:r>
            <a:endParaRPr lang="zh-CN" altLang="zh-CN" smtClean="0"/>
          </a:p>
          <a:p>
            <a:pPr lvl="1"/>
            <a:endParaRPr lang="zh-CN" altLang="zh-CN" smtClean="0">
              <a:cs typeface="Arial" panose="020B0604020202020204" pitchFamily="34" charset="0"/>
            </a:endParaRPr>
          </a:p>
          <a:p>
            <a:r>
              <a:rPr lang="zh-CN" altLang="en-US" sz="2600" smtClean="0"/>
              <a:t>存在一些大幅度提高可扩展性的技术使得</a:t>
            </a:r>
            <a:r>
              <a:rPr lang="en-US" altLang="zh-CN" sz="2600" smtClean="0"/>
              <a:t>Internet</a:t>
            </a:r>
            <a:r>
              <a:rPr lang="zh-CN" altLang="en-US" sz="2600" smtClean="0"/>
              <a:t>发展到了当前的程度</a:t>
            </a:r>
            <a:endParaRPr lang="zh-CN" altLang="zh-CN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636F2988-861A-47C9-8F08-A05006AD1780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smtClean="0"/>
              <a:t>BGP Operations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609600" y="1933575"/>
            <a:ext cx="3406775" cy="868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060450" y="2060575"/>
            <a:ext cx="2790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</a:rPr>
              <a:t>Establish session on</a:t>
            </a:r>
          </a:p>
          <a:p>
            <a:pPr>
              <a:defRPr/>
            </a:pPr>
            <a:r>
              <a:rPr lang="en-US" altLang="zh-CN" sz="2000" dirty="0">
                <a:latin typeface="+mn-lt"/>
              </a:rPr>
              <a:t>     TCP port 179</a:t>
            </a: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679450" y="3568700"/>
            <a:ext cx="3406775" cy="868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 rot="-2160000">
            <a:off x="3727450" y="5092700"/>
            <a:ext cx="831850" cy="4254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828675" y="371633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>
                <a:latin typeface="+mn-lt"/>
              </a:rPr>
              <a:t>Exchange all  active routes</a:t>
            </a:r>
            <a:r>
              <a:rPr lang="en-US" altLang="zh-CN" sz="2400">
                <a:latin typeface="+mn-lt"/>
              </a:rPr>
              <a:t> </a:t>
            </a: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679450" y="5173663"/>
            <a:ext cx="3406775" cy="868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1054100" y="5229225"/>
            <a:ext cx="29416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>
                <a:latin typeface="+mn-lt"/>
              </a:rPr>
              <a:t>Exchange incremental</a:t>
            </a:r>
          </a:p>
          <a:p>
            <a:pPr>
              <a:defRPr/>
            </a:pPr>
            <a:r>
              <a:rPr lang="en-US" altLang="zh-CN" sz="2000">
                <a:latin typeface="+mn-lt"/>
              </a:rPr>
              <a:t>           updates</a:t>
            </a:r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5724525" y="2894013"/>
            <a:ext cx="1158875" cy="1214437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5068" name="Picture 1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2022475"/>
            <a:ext cx="2035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2717800"/>
            <a:ext cx="762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3806825"/>
            <a:ext cx="203517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1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3859213"/>
            <a:ext cx="76200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2" name="Rectangle 15"/>
          <p:cNvSpPr>
            <a:spLocks noChangeArrowheads="1"/>
          </p:cNvSpPr>
          <p:nvPr/>
        </p:nvSpPr>
        <p:spPr bwMode="auto">
          <a:xfrm>
            <a:off x="4624388" y="2122488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AS1</a:t>
            </a:r>
          </a:p>
        </p:txBody>
      </p:sp>
      <p:sp>
        <p:nvSpPr>
          <p:cNvPr id="45073" name="Rectangle 16"/>
          <p:cNvSpPr>
            <a:spLocks noChangeArrowheads="1"/>
          </p:cNvSpPr>
          <p:nvPr/>
        </p:nvSpPr>
        <p:spPr bwMode="auto">
          <a:xfrm>
            <a:off x="7021513" y="4262438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AS2</a:t>
            </a:r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2312988" y="2822575"/>
            <a:ext cx="0" cy="7254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2312988" y="4457700"/>
            <a:ext cx="0" cy="7270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Line 19"/>
          <p:cNvSpPr>
            <a:spLocks noChangeShapeType="1"/>
          </p:cNvSpPr>
          <p:nvPr/>
        </p:nvSpPr>
        <p:spPr bwMode="auto">
          <a:xfrm flipH="1">
            <a:off x="3708400" y="5237163"/>
            <a:ext cx="177800" cy="2571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4643438" y="5143500"/>
            <a:ext cx="32400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+mn-lt"/>
              </a:rPr>
              <a:t>While connection is ALIVE, exchange route UPDATE messages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6303963" y="3195638"/>
            <a:ext cx="1323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zh-CN" sz="2000" b="1" dirty="0">
                <a:latin typeface="Arial" charset="0"/>
              </a:rPr>
              <a:t>BGP </a:t>
            </a:r>
            <a:r>
              <a:rPr lang="zh-CN" altLang="en-US" sz="2000" b="1" dirty="0">
                <a:latin typeface="+mn-ea"/>
                <a:ea typeface="+mn-ea"/>
              </a:rPr>
              <a:t>会话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45079" name="Rectangle 22"/>
          <p:cNvSpPr>
            <a:spLocks noChangeArrowheads="1"/>
          </p:cNvSpPr>
          <p:nvPr/>
        </p:nvSpPr>
        <p:spPr bwMode="auto">
          <a:xfrm>
            <a:off x="5791200" y="2085975"/>
            <a:ext cx="1130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router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129.213.1.2</a:t>
            </a:r>
          </a:p>
        </p:txBody>
      </p:sp>
      <p:sp>
        <p:nvSpPr>
          <p:cNvPr id="45080" name="Rectangle 23"/>
          <p:cNvSpPr>
            <a:spLocks noChangeArrowheads="1"/>
          </p:cNvSpPr>
          <p:nvPr/>
        </p:nvSpPr>
        <p:spPr bwMode="auto">
          <a:xfrm>
            <a:off x="5105400" y="3838575"/>
            <a:ext cx="1130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router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129.213.1.1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B81B49AE-D625-4CC1-83DD-8A36FFF4AEA2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增量协议</a:t>
            </a:r>
            <a:endParaRPr lang="en-US" altLang="zh-CN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smtClean="0"/>
              <a:t>节点知道多条到达目的地的路径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在路由表中存储所有的路由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采用策略选择一条最好的路由</a:t>
            </a:r>
            <a:endParaRPr lang="en-US" altLang="zh-CN" sz="2200" smtClean="0"/>
          </a:p>
          <a:p>
            <a:endParaRPr lang="en-US" altLang="zh-CN" sz="2200" smtClean="0"/>
          </a:p>
          <a:p>
            <a:r>
              <a:rPr lang="zh-CN" altLang="en-US" sz="2200" smtClean="0"/>
              <a:t>增量更新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通告</a:t>
            </a:r>
            <a:endParaRPr lang="en-US" altLang="zh-CN" sz="2200" smtClean="0"/>
          </a:p>
          <a:p>
            <a:pPr lvl="2"/>
            <a:r>
              <a:rPr lang="zh-CN" altLang="en-US" sz="2200" smtClean="0"/>
              <a:t>一旦选择一条新的路由</a:t>
            </a:r>
            <a:r>
              <a:rPr lang="en-US" altLang="zh-CN" sz="2200" smtClean="0"/>
              <a:t>, </a:t>
            </a:r>
            <a:r>
              <a:rPr lang="zh-CN" altLang="en-US" sz="2200" smtClean="0"/>
              <a:t>则将节点</a:t>
            </a:r>
            <a:r>
              <a:rPr lang="en-US" altLang="zh-CN" sz="2200" smtClean="0"/>
              <a:t>id</a:t>
            </a:r>
            <a:r>
              <a:rPr lang="zh-CN" altLang="en-US" sz="2200" smtClean="0"/>
              <a:t>加入路径向量</a:t>
            </a:r>
            <a:endParaRPr lang="en-US" altLang="zh-CN" sz="2200" smtClean="0"/>
          </a:p>
          <a:p>
            <a:pPr lvl="2"/>
            <a:r>
              <a:rPr lang="en-US" altLang="zh-CN" sz="2200" smtClean="0">
                <a:latin typeface="华文中宋" panose="02010600040101010101" pitchFamily="2" charset="-122"/>
              </a:rPr>
              <a:t>…</a:t>
            </a:r>
            <a:r>
              <a:rPr lang="en-US" altLang="zh-CN" sz="2200" smtClean="0"/>
              <a:t> </a:t>
            </a:r>
            <a:r>
              <a:rPr lang="zh-CN" altLang="en-US" sz="2200" smtClean="0"/>
              <a:t>并</a:t>
            </a:r>
            <a:r>
              <a:rPr lang="en-US" altLang="zh-CN" sz="2200" smtClean="0"/>
              <a:t>(</a:t>
            </a:r>
            <a:r>
              <a:rPr lang="zh-CN" altLang="en-US" sz="2200" smtClean="0"/>
              <a:t>有选择性的</a:t>
            </a:r>
            <a:r>
              <a:rPr lang="en-US" altLang="zh-CN" sz="2200" smtClean="0"/>
              <a:t>)</a:t>
            </a:r>
            <a:r>
              <a:rPr lang="zh-CN" altLang="en-US" sz="2200" smtClean="0"/>
              <a:t>通告其他邻居</a:t>
            </a:r>
            <a:endParaRPr lang="en-US" altLang="zh-CN" sz="2200" smtClean="0"/>
          </a:p>
          <a:p>
            <a:pPr lvl="1"/>
            <a:r>
              <a:rPr lang="zh-CN" altLang="en-US" sz="2200" smtClean="0"/>
              <a:t>撤销</a:t>
            </a:r>
            <a:endParaRPr lang="en-US" altLang="zh-CN" sz="2200" smtClean="0"/>
          </a:p>
          <a:p>
            <a:pPr lvl="2"/>
            <a:r>
              <a:rPr lang="zh-CN" altLang="en-US" sz="2200" smtClean="0"/>
              <a:t>如果路由不再有效</a:t>
            </a:r>
            <a:endParaRPr lang="en-US" altLang="zh-CN" sz="2200" smtClean="0"/>
          </a:p>
          <a:p>
            <a:pPr lvl="2"/>
            <a:r>
              <a:rPr lang="en-US" altLang="zh-CN" sz="2200" smtClean="0">
                <a:latin typeface="华文中宋" panose="02010600040101010101" pitchFamily="2" charset="-122"/>
              </a:rPr>
              <a:t>…</a:t>
            </a:r>
            <a:r>
              <a:rPr lang="en-US" altLang="zh-CN" sz="2200" smtClean="0"/>
              <a:t> </a:t>
            </a:r>
            <a:r>
              <a:rPr lang="zh-CN" altLang="en-US" sz="2200" smtClean="0"/>
              <a:t>发送撤销路由消息</a:t>
            </a:r>
            <a:endParaRPr lang="en-US" altLang="zh-CN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Internet inter-AS routing: BGP</a:t>
            </a:r>
            <a:endParaRPr lang="en-US" altLang="zh-CN" sz="320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7772400" cy="4927600"/>
          </a:xfrm>
        </p:spPr>
        <p:txBody>
          <a:bodyPr/>
          <a:lstStyle/>
          <a:p>
            <a:pPr marL="381000" indent="-381000"/>
            <a:r>
              <a:rPr lang="en-US" altLang="zh-CN" sz="2800" smtClean="0">
                <a:solidFill>
                  <a:srgbClr val="CC0000"/>
                </a:solidFill>
              </a:rPr>
              <a:t>BGP (Border Gateway Protocol):</a:t>
            </a:r>
            <a:r>
              <a:rPr lang="en-US" altLang="zh-CN" sz="2800" smtClean="0"/>
              <a:t> </a:t>
            </a:r>
            <a:r>
              <a:rPr lang="en-US" altLang="zh-CN" sz="2800" i="1" smtClean="0"/>
              <a:t>the</a:t>
            </a:r>
            <a:r>
              <a:rPr lang="en-US" altLang="zh-CN" sz="2800" smtClean="0"/>
              <a:t> de facto inter-domain routing protocol</a:t>
            </a:r>
          </a:p>
          <a:p>
            <a:pPr marL="800100" lvl="1" indent="-342900"/>
            <a:r>
              <a:rPr lang="ja-JP" altLang="en-US" sz="2400" smtClean="0"/>
              <a:t>“</a:t>
            </a:r>
            <a:r>
              <a:rPr lang="en-US" altLang="ja-JP" sz="2400" smtClean="0"/>
              <a:t>glue that holds the Internet together</a:t>
            </a:r>
            <a:r>
              <a:rPr lang="ja-JP" altLang="en-US" sz="2400" smtClean="0"/>
              <a:t>”</a:t>
            </a:r>
            <a:endParaRPr lang="en-US" altLang="ja-JP" sz="2400" smtClean="0"/>
          </a:p>
          <a:p>
            <a:pPr marL="381000" indent="-381000"/>
            <a:r>
              <a:rPr lang="en-US" altLang="zh-CN" sz="2800" smtClean="0"/>
              <a:t>BGP provides each AS a means to:</a:t>
            </a:r>
          </a:p>
          <a:p>
            <a:pPr marL="800100" lvl="1" indent="-342900"/>
            <a:r>
              <a:rPr lang="en-US" altLang="zh-CN" sz="2400" smtClean="0">
                <a:solidFill>
                  <a:srgbClr val="CC0000"/>
                </a:solidFill>
              </a:rPr>
              <a:t>eBGP:</a:t>
            </a:r>
            <a:r>
              <a:rPr lang="en-US" altLang="zh-CN" sz="2400" smtClean="0"/>
              <a:t> obtain subnet reachability information from neighboring ASs.</a:t>
            </a:r>
          </a:p>
          <a:p>
            <a:pPr marL="800100" lvl="1" indent="-342900"/>
            <a:r>
              <a:rPr lang="en-US" altLang="zh-CN" sz="2400" smtClean="0">
                <a:solidFill>
                  <a:srgbClr val="CC0000"/>
                </a:solidFill>
              </a:rPr>
              <a:t>iBGP:</a:t>
            </a:r>
            <a:r>
              <a:rPr lang="en-US" altLang="zh-CN" sz="2400" smtClean="0"/>
              <a:t> propagate reachability information to all AS-internal routers.</a:t>
            </a:r>
          </a:p>
          <a:p>
            <a:pPr marL="800100" lvl="1" indent="-342900"/>
            <a:r>
              <a:rPr lang="en-US" altLang="zh-CN" sz="2400" smtClean="0"/>
              <a:t>determine </a:t>
            </a:r>
            <a:r>
              <a:rPr lang="ja-JP" altLang="en-US" sz="2400" smtClean="0"/>
              <a:t>“</a:t>
            </a:r>
            <a:r>
              <a:rPr lang="en-US" altLang="ja-JP" sz="2400" smtClean="0"/>
              <a:t>good</a:t>
            </a:r>
            <a:r>
              <a:rPr lang="ja-JP" altLang="en-US" sz="2400" smtClean="0"/>
              <a:t>”</a:t>
            </a:r>
            <a:r>
              <a:rPr lang="en-US" altLang="ja-JP" sz="2400" smtClean="0"/>
              <a:t> routes to other networks based on reachability information and policy.</a:t>
            </a:r>
          </a:p>
          <a:p>
            <a:pPr marL="381000" indent="-381000"/>
            <a:r>
              <a:rPr lang="en-US" altLang="zh-CN" sz="2800" smtClean="0"/>
              <a:t>allows subnet to advertise its existence to rest of Internet: </a:t>
            </a:r>
            <a:r>
              <a:rPr lang="ja-JP" altLang="en-US" sz="2800" i="1" smtClean="0">
                <a:solidFill>
                  <a:srgbClr val="000099"/>
                </a:solidFill>
              </a:rPr>
              <a:t>“</a:t>
            </a:r>
            <a:r>
              <a:rPr lang="en-US" altLang="ja-JP" sz="2800" i="1" smtClean="0">
                <a:solidFill>
                  <a:srgbClr val="000099"/>
                </a:solidFill>
              </a:rPr>
              <a:t>I am here</a:t>
            </a:r>
            <a:r>
              <a:rPr lang="ja-JP" altLang="en-US" sz="2800" i="1" smtClean="0">
                <a:solidFill>
                  <a:srgbClr val="000099"/>
                </a:solidFill>
              </a:rPr>
              <a:t>”</a:t>
            </a:r>
            <a:endParaRPr lang="en-US" altLang="zh-CN" sz="2800" i="1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6 w 738"/>
              <a:gd name="T1" fmla="*/ 2147483646 h 1108"/>
              <a:gd name="T2" fmla="*/ 2147483646 w 738"/>
              <a:gd name="T3" fmla="*/ 2147483646 h 1108"/>
              <a:gd name="T4" fmla="*/ 2147483646 w 738"/>
              <a:gd name="T5" fmla="*/ 2147483646 h 1108"/>
              <a:gd name="T6" fmla="*/ 2147483646 w 738"/>
              <a:gd name="T7" fmla="*/ 2147483646 h 1108"/>
              <a:gd name="T8" fmla="*/ 2147483646 w 738"/>
              <a:gd name="T9" fmla="*/ 2147483646 h 1108"/>
              <a:gd name="T10" fmla="*/ 2147483646 w 738"/>
              <a:gd name="T11" fmla="*/ 2147483646 h 1108"/>
              <a:gd name="T12" fmla="*/ 2147483646 w 738"/>
              <a:gd name="T13" fmla="*/ 2147483646 h 1108"/>
              <a:gd name="T14" fmla="*/ 2147483646 w 738"/>
              <a:gd name="T15" fmla="*/ 2147483646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2879725"/>
            <a:ext cx="8505825" cy="2349500"/>
          </a:xfrm>
        </p:spPr>
        <p:txBody>
          <a:bodyPr/>
          <a:lstStyle/>
          <a:p>
            <a:r>
              <a:rPr lang="en-US" altLang="zh-CN" sz="2400" smtClean="0"/>
              <a:t>when AS3 advertises a prefix to AS1:</a:t>
            </a:r>
          </a:p>
          <a:p>
            <a:pPr lvl="1"/>
            <a:r>
              <a:rPr lang="en-US" altLang="zh-CN" sz="2000" smtClean="0"/>
              <a:t>AS3 </a:t>
            </a:r>
            <a:r>
              <a:rPr lang="en-US" altLang="zh-CN" sz="2000" i="1" smtClean="0">
                <a:solidFill>
                  <a:srgbClr val="CC0000"/>
                </a:solidFill>
              </a:rPr>
              <a:t>promises</a:t>
            </a:r>
            <a:r>
              <a:rPr lang="en-US" altLang="zh-CN" sz="2000" smtClean="0"/>
              <a:t> it will forward datagrams towards that prefix</a:t>
            </a:r>
          </a:p>
          <a:p>
            <a:pPr lvl="1"/>
            <a:r>
              <a:rPr lang="en-US" altLang="zh-CN" sz="2000" smtClean="0"/>
              <a:t>AS3 can aggregate prefixes in its advertisement</a:t>
            </a:r>
          </a:p>
          <a:p>
            <a:endParaRPr lang="zh-CN" altLang="en-US" sz="2000" smtClean="0"/>
          </a:p>
        </p:txBody>
      </p:sp>
      <p:sp>
        <p:nvSpPr>
          <p:cNvPr id="48133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6 w 1162"/>
              <a:gd name="T1" fmla="*/ 2147483646 h 543"/>
              <a:gd name="T2" fmla="*/ 2147483646 w 1162"/>
              <a:gd name="T3" fmla="*/ 2147483646 h 543"/>
              <a:gd name="T4" fmla="*/ 2147483646 w 1162"/>
              <a:gd name="T5" fmla="*/ 2147483646 h 543"/>
              <a:gd name="T6" fmla="*/ 2147483646 w 1162"/>
              <a:gd name="T7" fmla="*/ 2147483646 h 543"/>
              <a:gd name="T8" fmla="*/ 2147483646 w 1162"/>
              <a:gd name="T9" fmla="*/ 2147483646 h 543"/>
              <a:gd name="T10" fmla="*/ 2147483646 w 1162"/>
              <a:gd name="T11" fmla="*/ 2147483646 h 543"/>
              <a:gd name="T12" fmla="*/ 2147483646 w 1162"/>
              <a:gd name="T13" fmla="*/ 2147483646 h 543"/>
              <a:gd name="T14" fmla="*/ 2147483646 w 1162"/>
              <a:gd name="T15" fmla="*/ 2147483646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6 w 1198"/>
              <a:gd name="T1" fmla="*/ 2147483646 h 451"/>
              <a:gd name="T2" fmla="*/ 2147483646 w 1198"/>
              <a:gd name="T3" fmla="*/ 2147483646 h 451"/>
              <a:gd name="T4" fmla="*/ 2147483646 w 1198"/>
              <a:gd name="T5" fmla="*/ 2147483646 h 451"/>
              <a:gd name="T6" fmla="*/ 2147483646 w 1198"/>
              <a:gd name="T7" fmla="*/ 2147483646 h 451"/>
              <a:gd name="T8" fmla="*/ 2147483646 w 1198"/>
              <a:gd name="T9" fmla="*/ 2147483646 h 451"/>
              <a:gd name="T10" fmla="*/ 2147483646 w 1198"/>
              <a:gd name="T11" fmla="*/ 2147483646 h 451"/>
              <a:gd name="T12" fmla="*/ 2147483646 w 1198"/>
              <a:gd name="T13" fmla="*/ 2147483646 h 451"/>
              <a:gd name="T14" fmla="*/ 2147483646 w 1198"/>
              <a:gd name="T15" fmla="*/ 2147483646 h 451"/>
              <a:gd name="T16" fmla="*/ 2147483646 w 1198"/>
              <a:gd name="T17" fmla="*/ 2147483646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6 h 114"/>
              <a:gd name="T2" fmla="*/ 2147483646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Freeform 8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6 w 444"/>
              <a:gd name="T3" fmla="*/ 2147483646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AS3</a:t>
            </a:r>
            <a:endParaRPr kumimoji="0"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AS2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42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48242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43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44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45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46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47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48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3b</a:t>
              </a:r>
              <a:endPara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143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48234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35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6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7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238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8239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48240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41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>
                    <a:latin typeface="Arial" panose="020B0604020202020204" pitchFamily="34" charset="0"/>
                    <a:ea typeface="宋体" panose="02010600030101010101" pitchFamily="2" charset="-122"/>
                  </a:rPr>
                  <a:t>3c</a:t>
                </a:r>
                <a:endParaRPr kumimoji="0" lang="en-US" altLang="zh-CN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8144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48226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48228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29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30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31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32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33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227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3a</a:t>
              </a:r>
              <a:endPara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145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48183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364 w 1583"/>
                <a:gd name="T1" fmla="*/ 385 h 682"/>
                <a:gd name="T2" fmla="*/ 958 w 1583"/>
                <a:gd name="T3" fmla="*/ 126 h 682"/>
                <a:gd name="T4" fmla="*/ 1850 w 1583"/>
                <a:gd name="T5" fmla="*/ 35 h 682"/>
                <a:gd name="T6" fmla="*/ 2723 w 1583"/>
                <a:gd name="T7" fmla="*/ 333 h 682"/>
                <a:gd name="T8" fmla="*/ 3681 w 1583"/>
                <a:gd name="T9" fmla="*/ 733 h 682"/>
                <a:gd name="T10" fmla="*/ 2994 w 1583"/>
                <a:gd name="T11" fmla="*/ 1103 h 682"/>
                <a:gd name="T12" fmla="*/ 1624 w 1583"/>
                <a:gd name="T13" fmla="*/ 1126 h 682"/>
                <a:gd name="T14" fmla="*/ 210 w 1583"/>
                <a:gd name="T15" fmla="*/ 1021 h 682"/>
                <a:gd name="T16" fmla="*/ 364 w 1583"/>
                <a:gd name="T17" fmla="*/ 385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4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AS1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5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9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0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91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48218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19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0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21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22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8223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48224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2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" panose="020B0604020202020204" pitchFamily="34" charset="0"/>
                      <a:ea typeface="宋体" panose="02010600030101010101" pitchFamily="2" charset="-122"/>
                    </a:rPr>
                    <a:t>1c</a:t>
                  </a:r>
                </a:p>
              </p:txBody>
            </p:sp>
          </p:grpSp>
        </p:grpSp>
        <p:grpSp>
          <p:nvGrpSpPr>
            <p:cNvPr id="48192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48211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12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3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14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15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16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17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>
                    <a:latin typeface="Arial" panose="020B0604020202020204" pitchFamily="34" charset="0"/>
                    <a:ea typeface="宋体" panose="02010600030101010101" pitchFamily="2" charset="-122"/>
                  </a:rPr>
                  <a:t>1a</a:t>
                </a:r>
                <a:endParaRPr kumimoji="0" lang="en-US" altLang="zh-CN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193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48203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04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5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6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07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8208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48209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21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" panose="020B0604020202020204" pitchFamily="34" charset="0"/>
                      <a:ea typeface="宋体" panose="02010600030101010101" pitchFamily="2" charset="-122"/>
                    </a:rPr>
                    <a:t>1d</a:t>
                  </a:r>
                </a:p>
              </p:txBody>
            </p:sp>
          </p:grpSp>
        </p:grpSp>
        <p:grpSp>
          <p:nvGrpSpPr>
            <p:cNvPr id="48194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48195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96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7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98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99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8200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48201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20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000">
                      <a:latin typeface="Arial" panose="020B0604020202020204" pitchFamily="34" charset="0"/>
                      <a:ea typeface="宋体" panose="02010600030101010101" pitchFamily="2" charset="-122"/>
                    </a:rPr>
                    <a:t>1b</a:t>
                  </a:r>
                  <a:endParaRPr kumimoji="0" lang="en-US" altLang="zh-CN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48146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48176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7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8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9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0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1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2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2a</a:t>
              </a:r>
              <a:endPara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47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8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49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0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51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48169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0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1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2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3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4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5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2c</a:t>
              </a:r>
              <a:endPara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152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48162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63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4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5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66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67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68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2b</a:t>
              </a:r>
              <a:endPara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153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other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networks</a:t>
            </a:r>
          </a:p>
        </p:txBody>
      </p:sp>
      <p:sp>
        <p:nvSpPr>
          <p:cNvPr id="48154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6 w 738"/>
              <a:gd name="T1" fmla="*/ 2147483646 h 1108"/>
              <a:gd name="T2" fmla="*/ 2147483646 w 738"/>
              <a:gd name="T3" fmla="*/ 2147483646 h 1108"/>
              <a:gd name="T4" fmla="*/ 2147483646 w 738"/>
              <a:gd name="T5" fmla="*/ 2147483646 h 1108"/>
              <a:gd name="T6" fmla="*/ 2147483646 w 738"/>
              <a:gd name="T7" fmla="*/ 2147483646 h 1108"/>
              <a:gd name="T8" fmla="*/ 2147483646 w 738"/>
              <a:gd name="T9" fmla="*/ 2147483646 h 1108"/>
              <a:gd name="T10" fmla="*/ 2147483646 w 738"/>
              <a:gd name="T11" fmla="*/ 2147483646 h 1108"/>
              <a:gd name="T12" fmla="*/ 2147483646 w 738"/>
              <a:gd name="T13" fmla="*/ 2147483646 h 1108"/>
              <a:gd name="T14" fmla="*/ 2147483646 w 738"/>
              <a:gd name="T15" fmla="*/ 2147483646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5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other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networks</a:t>
            </a:r>
          </a:p>
        </p:txBody>
      </p:sp>
      <p:sp>
        <p:nvSpPr>
          <p:cNvPr id="48156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57" name="Rectangle 116"/>
          <p:cNvSpPr>
            <a:spLocks noChangeArrowheads="1"/>
          </p:cNvSpPr>
          <p:nvPr/>
        </p:nvSpPr>
        <p:spPr bwMode="auto">
          <a:xfrm>
            <a:off x="554038" y="1069975"/>
            <a:ext cx="8505825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400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BGP session:</a:t>
            </a:r>
            <a:r>
              <a:rPr kumimoji="0"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two BGP routers (</a:t>
            </a:r>
            <a:r>
              <a:rPr kumimoji="0" lang="ja-JP" altLang="en-US" sz="2400">
                <a:latin typeface="Gill Sans MT" panose="020B0502020104020203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ja-JP" sz="2400">
                <a:latin typeface="Gill Sans MT" panose="020B0502020104020203" pitchFamily="34" charset="0"/>
                <a:ea typeface="宋体" panose="02010600030101010101" pitchFamily="2" charset="-122"/>
              </a:rPr>
              <a:t>peers</a:t>
            </a:r>
            <a:r>
              <a:rPr kumimoji="0" lang="ja-JP" altLang="en-US" sz="2400">
                <a:latin typeface="Gill Sans MT" panose="020B0502020104020203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ja-JP" sz="2400">
                <a:latin typeface="Gill Sans MT" panose="020B0502020104020203" pitchFamily="34" charset="0"/>
                <a:ea typeface="宋体" panose="02010600030101010101" pitchFamily="2" charset="-122"/>
              </a:rPr>
              <a:t>) exchange BGP messages:</a:t>
            </a:r>
          </a:p>
          <a:p>
            <a:pPr lvl="1" eaLnBrk="1" hangingPunct="1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>
                <a:latin typeface="Gill Sans MT" panose="020B0502020104020203" pitchFamily="34" charset="0"/>
                <a:ea typeface="宋体" panose="02010600030101010101" pitchFamily="2" charset="-122"/>
              </a:rPr>
              <a:t>advertising </a:t>
            </a:r>
            <a:r>
              <a:rPr kumimoji="0" lang="en-US" altLang="zh-CN" sz="2000" i="1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paths</a:t>
            </a:r>
            <a:r>
              <a:rPr kumimoji="0" lang="en-US" altLang="zh-CN" sz="2000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>
                <a:latin typeface="Gill Sans MT" panose="020B0502020104020203" pitchFamily="34" charset="0"/>
                <a:ea typeface="宋体" panose="02010600030101010101" pitchFamily="2" charset="-122"/>
              </a:rPr>
              <a:t>to different destination network prefixes (</a:t>
            </a:r>
            <a:r>
              <a:rPr kumimoji="0" lang="ja-JP" altLang="en-US" sz="2000">
                <a:latin typeface="Gill Sans MT" panose="020B0502020104020203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ja-JP" sz="2000">
                <a:latin typeface="Gill Sans MT" panose="020B0502020104020203" pitchFamily="34" charset="0"/>
                <a:ea typeface="宋体" panose="02010600030101010101" pitchFamily="2" charset="-122"/>
              </a:rPr>
              <a:t>path vector</a:t>
            </a:r>
            <a:r>
              <a:rPr kumimoji="0" lang="ja-JP" altLang="en-US" sz="2000">
                <a:latin typeface="Gill Sans MT" panose="020B0502020104020203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ja-JP" sz="2000">
                <a:latin typeface="Gill Sans MT" panose="020B0502020104020203" pitchFamily="34" charset="0"/>
                <a:ea typeface="宋体" panose="02010600030101010101" pitchFamily="2" charset="-122"/>
              </a:rPr>
              <a:t> protocol) </a:t>
            </a:r>
          </a:p>
          <a:p>
            <a:pPr lvl="1" eaLnBrk="1" hangingPunct="1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>
                <a:latin typeface="Gill Sans MT" panose="020B0502020104020203" pitchFamily="34" charset="0"/>
                <a:ea typeface="宋体" panose="02010600030101010101" pitchFamily="2" charset="-122"/>
              </a:rPr>
              <a:t>exchanged over semi-permanent TCP connections</a:t>
            </a:r>
            <a:endParaRPr kumimoji="0" lang="en-US" altLang="zh-CN" sz="2000">
              <a:solidFill>
                <a:srgbClr val="FF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2889250" y="4657725"/>
            <a:ext cx="1303338" cy="657225"/>
            <a:chOff x="2171" y="2695"/>
            <a:chExt cx="821" cy="414"/>
          </a:xfrm>
        </p:grpSpPr>
        <p:sp>
          <p:nvSpPr>
            <p:cNvPr id="48160" name="AutoShape 118"/>
            <p:cNvSpPr>
              <a:spLocks noChangeArrowheads="1"/>
            </p:cNvSpPr>
            <p:nvPr/>
          </p:nvSpPr>
          <p:spPr bwMode="auto">
            <a:xfrm rot="-9091425">
              <a:off x="2171" y="2935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61" name="Text Box 119"/>
            <p:cNvSpPr txBox="1">
              <a:spLocks noChangeArrowheads="1"/>
            </p:cNvSpPr>
            <p:nvPr/>
          </p:nvSpPr>
          <p:spPr bwMode="auto">
            <a:xfrm>
              <a:off x="2357" y="2695"/>
              <a:ext cx="63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i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BGP </a:t>
              </a: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i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message</a:t>
              </a:r>
            </a:p>
          </p:txBody>
        </p:sp>
      </p:grpSp>
      <p:sp>
        <p:nvSpPr>
          <p:cNvPr id="48159" name="Freeform 120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6 h 420"/>
              <a:gd name="T2" fmla="*/ 2147483646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BGP routing policy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A,B,C are </a:t>
            </a:r>
            <a:r>
              <a:rPr kumimoji="0" lang="en-US" altLang="zh-CN" sz="2400" i="1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provider networks</a:t>
            </a:r>
          </a:p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X,W,Y are customer (of provider networks)</a:t>
            </a:r>
          </a:p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X is </a:t>
            </a:r>
            <a:r>
              <a:rPr kumimoji="0" lang="en-US" altLang="zh-CN" sz="2400" i="1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dual-homed:</a:t>
            </a: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 attached to two networks</a:t>
            </a:r>
          </a:p>
          <a:p>
            <a:pPr lvl="1" eaLnBrk="1" hangingPunct="1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X does not want to route from B via X to C</a:t>
            </a:r>
          </a:p>
          <a:p>
            <a:pPr lvl="1" eaLnBrk="1" hangingPunct="1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.. so X will not advertise to B a route to C</a:t>
            </a:r>
          </a:p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400"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5325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6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3259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2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65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3267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3269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7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legend</a:t>
              </a:r>
              <a:r>
                <a:rPr kumimoji="0" lang="en-US" altLang="zh-CN" sz="17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8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7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customer </a:t>
              </a:r>
              <a:endParaRPr kumimoji="0"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network:</a:t>
              </a:r>
              <a:endParaRPr kumimoji="0"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2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provider</a:t>
              </a:r>
              <a:endParaRPr kumimoji="0"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network</a:t>
              </a:r>
              <a:endParaRPr kumimoji="0"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8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BGP routing policy (2)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55600" y="3529013"/>
            <a:ext cx="82296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A advertises path AW  to B</a:t>
            </a:r>
          </a:p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B advertises path BAW to X </a:t>
            </a:r>
            <a:endParaRPr kumimoji="0" lang="en-US" altLang="zh-CN" sz="2400">
              <a:solidFill>
                <a:srgbClr val="FF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Should B advertise path BAW to C?</a:t>
            </a:r>
          </a:p>
          <a:p>
            <a:pPr lvl="1" eaLnBrk="1" hangingPunct="1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>
                <a:latin typeface="Gill Sans MT" panose="020B0502020104020203" pitchFamily="34" charset="0"/>
                <a:ea typeface="宋体" panose="02010600030101010101" pitchFamily="2" charset="-122"/>
              </a:rPr>
              <a:t>No way! B gets no </a:t>
            </a:r>
            <a:r>
              <a:rPr kumimoji="0" lang="ja-JP" altLang="en-US" sz="2000">
                <a:latin typeface="Gill Sans MT" panose="020B0502020104020203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ja-JP" sz="2000">
                <a:latin typeface="Gill Sans MT" panose="020B0502020104020203" pitchFamily="34" charset="0"/>
                <a:ea typeface="宋体" panose="02010600030101010101" pitchFamily="2" charset="-122"/>
              </a:rPr>
              <a:t>revenue</a:t>
            </a:r>
            <a:r>
              <a:rPr kumimoji="0" lang="ja-JP" altLang="en-US" sz="2000">
                <a:latin typeface="Gill Sans MT" panose="020B0502020104020203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ja-JP" sz="2000">
                <a:latin typeface="Gill Sans MT" panose="020B0502020104020203" pitchFamily="34" charset="0"/>
                <a:ea typeface="宋体" panose="02010600030101010101" pitchFamily="2" charset="-122"/>
              </a:rPr>
              <a:t> for routing CBAW since neither W nor C are B</a:t>
            </a:r>
            <a:r>
              <a:rPr kumimoji="0" lang="ja-JP" altLang="en-US" sz="2000">
                <a:latin typeface="Gill Sans MT" panose="020B0502020104020203" pitchFamily="34" charset="0"/>
                <a:ea typeface="宋体" panose="02010600030101010101" pitchFamily="2" charset="-122"/>
              </a:rPr>
              <a:t>’</a:t>
            </a:r>
            <a:r>
              <a:rPr kumimoji="0" lang="en-US" altLang="ja-JP" sz="2000">
                <a:latin typeface="Gill Sans MT" panose="020B0502020104020203" pitchFamily="34" charset="0"/>
                <a:ea typeface="宋体" panose="02010600030101010101" pitchFamily="2" charset="-122"/>
              </a:rPr>
              <a:t>s customers </a:t>
            </a:r>
          </a:p>
          <a:p>
            <a:pPr lvl="1" eaLnBrk="1" hangingPunct="1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>
                <a:latin typeface="Gill Sans MT" panose="020B0502020104020203" pitchFamily="34" charset="0"/>
                <a:ea typeface="宋体" panose="02010600030101010101" pitchFamily="2" charset="-122"/>
              </a:rPr>
              <a:t>B wants to force C to route to w via A</a:t>
            </a:r>
          </a:p>
          <a:p>
            <a:pPr lvl="1" eaLnBrk="1" hangingPunct="1">
              <a:lnSpc>
                <a:spcPct val="85000"/>
              </a:lnSpc>
              <a:buClr>
                <a:srgbClr val="000099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zh-CN" sz="2000">
                <a:latin typeface="Gill Sans MT" panose="020B0502020104020203" pitchFamily="34" charset="0"/>
                <a:ea typeface="宋体" panose="02010600030101010101" pitchFamily="2" charset="-122"/>
              </a:rPr>
              <a:t>B wants to route </a:t>
            </a:r>
            <a:r>
              <a:rPr kumimoji="0" lang="en-US" altLang="zh-CN" sz="2000" i="1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only</a:t>
            </a:r>
            <a:r>
              <a:rPr kumimoji="0" lang="en-US" altLang="zh-CN" sz="2000" i="1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>
                <a:latin typeface="Gill Sans MT" panose="020B0502020104020203" pitchFamily="34" charset="0"/>
                <a:ea typeface="宋体" panose="02010600030101010101" pitchFamily="2" charset="-122"/>
              </a:rPr>
              <a:t>to/from its customers!</a:t>
            </a:r>
          </a:p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000"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54277" name="AutoShape 5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Freeform 6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" name="Freeform 7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4282" name="Freeform 10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Freeform 13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8" name="Freeform 16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4290" name="Freeform 18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23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0" name="Rectangle 28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legend</a:t>
              </a:r>
              <a:r>
                <a:rPr kumimoji="0" lang="en-US" altLang="zh-CN" sz="17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7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2" name="Rectangle 30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customer </a:t>
              </a:r>
              <a:endParaRPr kumimoji="0"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network:</a:t>
              </a:r>
              <a:endParaRPr kumimoji="0"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6" name="Rectangle 34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provider</a:t>
              </a:r>
              <a:endParaRPr kumimoji="0"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8" name="Rectangle 36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network</a:t>
              </a:r>
              <a:endParaRPr kumimoji="0"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10" name="Rectangle 38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kumimoji="0" lang="zh-CN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11" name="Freeform 39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Freeform 40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/>
              <a:t>Why different Intra-, Inter-AS routing ?</a:t>
            </a:r>
            <a:r>
              <a:rPr lang="en-US" altLang="zh-CN" sz="4800" smtClean="0"/>
              <a:t>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i="1" dirty="0" smtClean="0">
                <a:solidFill>
                  <a:srgbClr val="CC0000"/>
                </a:solidFill>
              </a:rPr>
              <a:t>policy:</a:t>
            </a:r>
            <a:r>
              <a:rPr lang="en-US" altLang="zh-CN" dirty="0" smtClean="0"/>
              <a:t> </a:t>
            </a:r>
          </a:p>
          <a:p>
            <a:pPr>
              <a:defRPr/>
            </a:pPr>
            <a:r>
              <a:rPr lang="en-US" altLang="zh-CN" dirty="0" smtClean="0"/>
              <a:t>inter-AS: admin wants control over how its traffic routed, who routes through its net. </a:t>
            </a:r>
          </a:p>
          <a:p>
            <a:pPr>
              <a:defRPr/>
            </a:pPr>
            <a:r>
              <a:rPr lang="en-US" altLang="zh-CN" dirty="0" smtClean="0"/>
              <a:t>intra-AS: single admin, so no policy decisions needed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i="1" dirty="0" smtClean="0">
                <a:solidFill>
                  <a:srgbClr val="CC0000"/>
                </a:solidFill>
              </a:rPr>
              <a:t>scale:</a:t>
            </a:r>
            <a:endParaRPr lang="en-US" altLang="zh-CN" i="1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zh-CN" dirty="0" smtClean="0"/>
              <a:t>hierarchical routing saves table size, reduced update traffic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i="1" dirty="0" smtClean="0">
                <a:solidFill>
                  <a:srgbClr val="CC0000"/>
                </a:solidFill>
              </a:rPr>
              <a:t>performance: </a:t>
            </a:r>
          </a:p>
          <a:p>
            <a:pPr>
              <a:defRPr/>
            </a:pPr>
            <a:r>
              <a:rPr lang="en-US" altLang="zh-CN" dirty="0" smtClean="0"/>
              <a:t>intra-AS: can focus on performance</a:t>
            </a:r>
          </a:p>
          <a:p>
            <a:pPr>
              <a:defRPr/>
            </a:pPr>
            <a:r>
              <a:rPr lang="en-US" altLang="zh-CN" dirty="0" smtClean="0"/>
              <a:t>inter-AS: policy may dominate over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3ADE83E5-1758-46F0-997E-18AC78C14070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zh-CN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 smtClean="0">
                <a:sym typeface="Wingdings" panose="05000000000000000000" pitchFamily="2" charset="2"/>
              </a:rPr>
              <a:t>路径向量路由选择协议</a:t>
            </a:r>
            <a:endParaRPr lang="en-US" altLang="zh-CN" sz="260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200" smtClean="0">
                <a:sym typeface="Wingdings" panose="05000000000000000000" pitchFamily="2" charset="2"/>
              </a:rPr>
              <a:t>快速收敛性</a:t>
            </a:r>
            <a:r>
              <a:rPr lang="en-US" altLang="zh-CN" sz="2200" smtClean="0">
                <a:sym typeface="Wingdings" panose="05000000000000000000" pitchFamily="2" charset="2"/>
              </a:rPr>
              <a:t>(</a:t>
            </a:r>
            <a:r>
              <a:rPr lang="zh-CN" altLang="en-US" sz="2200" smtClean="0">
                <a:sym typeface="Wingdings" panose="05000000000000000000" pitchFamily="2" charset="2"/>
              </a:rPr>
              <a:t>与距离向量路由选择协议</a:t>
            </a:r>
            <a:r>
              <a:rPr lang="en-US" altLang="zh-CN" sz="22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CN" altLang="en-US" sz="2200" smtClean="0">
                <a:sym typeface="Wingdings" panose="05000000000000000000" pitchFamily="2" charset="2"/>
              </a:rPr>
              <a:t>信息隐藏</a:t>
            </a:r>
            <a:endParaRPr lang="en-US" altLang="zh-CN" sz="220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200" smtClean="0">
                <a:sym typeface="Wingdings" panose="05000000000000000000" pitchFamily="2" charset="2"/>
              </a:rPr>
              <a:t>支持灵活的策略</a:t>
            </a:r>
            <a:endParaRPr lang="en-US" altLang="zh-CN" sz="2200" smtClean="0">
              <a:sym typeface="Wingdings" panose="05000000000000000000" pitchFamily="2" charset="2"/>
            </a:endParaRPr>
          </a:p>
          <a:p>
            <a:endParaRPr lang="en-US" altLang="zh-CN" sz="2600" smtClean="0">
              <a:sym typeface="Wingdings" panose="05000000000000000000" pitchFamily="2" charset="2"/>
            </a:endParaRPr>
          </a:p>
          <a:p>
            <a:r>
              <a:rPr lang="zh-CN" altLang="en-US" sz="2600" smtClean="0">
                <a:sym typeface="Wingdings" panose="05000000000000000000" pitchFamily="2" charset="2"/>
              </a:rPr>
              <a:t>域间路由</a:t>
            </a:r>
            <a:endParaRPr lang="en-US" altLang="zh-CN" sz="260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200" smtClean="0">
                <a:sym typeface="Wingdings" panose="05000000000000000000" pitchFamily="2" charset="2"/>
              </a:rPr>
              <a:t>自治系统</a:t>
            </a:r>
            <a:r>
              <a:rPr lang="en-US" altLang="zh-CN" sz="2200" smtClean="0">
                <a:sym typeface="Wingdings" panose="05000000000000000000" pitchFamily="2" charset="2"/>
              </a:rPr>
              <a:t>(ASes)</a:t>
            </a:r>
          </a:p>
          <a:p>
            <a:pPr lvl="1"/>
            <a:r>
              <a:rPr lang="zh-CN" altLang="en-US" sz="2200" smtClean="0">
                <a:sym typeface="Wingdings" panose="05000000000000000000" pitchFamily="2" charset="2"/>
              </a:rPr>
              <a:t>基于策略的路径向量路由选择协议</a:t>
            </a:r>
            <a:endParaRPr lang="en-US" altLang="zh-CN" sz="220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145A185E-1B54-4723-B695-15F4EBE08856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提纲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核心问题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扩展到数十亿节点</a:t>
            </a:r>
          </a:p>
          <a:p>
            <a:pPr eaLnBrk="1" hangingPunct="1"/>
            <a:r>
              <a:rPr lang="zh-CN" altLang="en-US" dirty="0" smtClean="0"/>
              <a:t>全球互联网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IPv6</a:t>
            </a:r>
          </a:p>
          <a:p>
            <a:pPr eaLnBrk="1" hangingPunct="1"/>
            <a:r>
              <a:rPr lang="zh-CN" altLang="en-US" dirty="0" smtClean="0"/>
              <a:t>多播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移动设备之间的路由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93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IPv6: motivation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r>
              <a:rPr lang="en-US" altLang="zh-CN" i="1" smtClean="0">
                <a:solidFill>
                  <a:srgbClr val="CC0000"/>
                </a:solidFill>
              </a:rPr>
              <a:t>initial motivation:</a:t>
            </a:r>
            <a:r>
              <a:rPr lang="en-US" altLang="zh-CN" i="1" smtClean="0"/>
              <a:t> </a:t>
            </a:r>
            <a:r>
              <a:rPr lang="en-US" altLang="zh-CN" smtClean="0"/>
              <a:t>32-bit address space soon to be completely allocated.  </a:t>
            </a:r>
          </a:p>
          <a:p>
            <a:r>
              <a:rPr lang="en-US" altLang="zh-CN" smtClean="0"/>
              <a:t>additional motivation:</a:t>
            </a:r>
          </a:p>
          <a:p>
            <a:pPr lvl="1"/>
            <a:r>
              <a:rPr lang="en-US" altLang="zh-CN" smtClean="0"/>
              <a:t>header format helps speed processing/forwarding</a:t>
            </a:r>
          </a:p>
          <a:p>
            <a:pPr lvl="1"/>
            <a:r>
              <a:rPr lang="en-US" altLang="zh-CN" smtClean="0"/>
              <a:t>header changes to facilitate QoS </a:t>
            </a:r>
          </a:p>
          <a:p>
            <a:pPr lvl="1"/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smtClean="0">
                <a:solidFill>
                  <a:srgbClr val="CC0000"/>
                </a:solidFill>
              </a:rPr>
              <a:t>IPv6 datagram format: </a:t>
            </a:r>
          </a:p>
          <a:p>
            <a:pPr lvl="1"/>
            <a:r>
              <a:rPr lang="en-US" altLang="zh-CN" smtClean="0"/>
              <a:t>fixed-length 40 byte header</a:t>
            </a:r>
          </a:p>
          <a:p>
            <a:pPr lvl="1"/>
            <a:r>
              <a:rPr lang="en-US" altLang="zh-CN" smtClean="0"/>
              <a:t>no fragmentation allowed</a:t>
            </a:r>
            <a:endParaRPr lang="en-US" altLang="zh-CN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宋体" panose="02010600030101010101" pitchFamily="2" charset="-122"/>
              </a:rPr>
              <a:t>互联网架构：网络互联的网络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450850" y="1849438"/>
            <a:ext cx="8437563" cy="4559300"/>
            <a:chOff x="154891" y="1905681"/>
            <a:chExt cx="8436427" cy="4559651"/>
          </a:xfrm>
        </p:grpSpPr>
        <p:grpSp>
          <p:nvGrpSpPr>
            <p:cNvPr id="14641" name="Group 2"/>
            <p:cNvGrpSpPr>
              <a:grpSpLocks/>
            </p:cNvGrpSpPr>
            <p:nvPr/>
          </p:nvGrpSpPr>
          <p:grpSpPr bwMode="auto">
            <a:xfrm>
              <a:off x="1529396" y="2297655"/>
              <a:ext cx="648422" cy="418253"/>
              <a:chOff x="3053396" y="4304255"/>
              <a:chExt cx="648422" cy="418253"/>
            </a:xfrm>
          </p:grpSpPr>
          <p:sp>
            <p:nvSpPr>
              <p:cNvPr id="1469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94" name="TextBox 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42" name="Group 131"/>
            <p:cNvGrpSpPr>
              <a:grpSpLocks/>
            </p:cNvGrpSpPr>
            <p:nvPr/>
          </p:nvGrpSpPr>
          <p:grpSpPr bwMode="auto">
            <a:xfrm>
              <a:off x="373696" y="3097755"/>
              <a:ext cx="648422" cy="418253"/>
              <a:chOff x="3053396" y="4304255"/>
              <a:chExt cx="648422" cy="418253"/>
            </a:xfrm>
          </p:grpSpPr>
          <p:sp>
            <p:nvSpPr>
              <p:cNvPr id="1469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92" name="TextBox 13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43" name="Group 135"/>
            <p:cNvGrpSpPr>
              <a:grpSpLocks/>
            </p:cNvGrpSpPr>
            <p:nvPr/>
          </p:nvGrpSpPr>
          <p:grpSpPr bwMode="auto">
            <a:xfrm>
              <a:off x="6037896" y="2551655"/>
              <a:ext cx="648422" cy="418253"/>
              <a:chOff x="3053396" y="4304255"/>
              <a:chExt cx="648422" cy="418253"/>
            </a:xfrm>
          </p:grpSpPr>
          <p:sp>
            <p:nvSpPr>
              <p:cNvPr id="1468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90" name="TextBox 13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44" name="Group 138"/>
            <p:cNvGrpSpPr>
              <a:grpSpLocks/>
            </p:cNvGrpSpPr>
            <p:nvPr/>
          </p:nvGrpSpPr>
          <p:grpSpPr bwMode="auto">
            <a:xfrm>
              <a:off x="945196" y="5409155"/>
              <a:ext cx="648422" cy="418253"/>
              <a:chOff x="3053396" y="4304255"/>
              <a:chExt cx="648422" cy="418253"/>
            </a:xfrm>
          </p:grpSpPr>
          <p:sp>
            <p:nvSpPr>
              <p:cNvPr id="1468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88" name="TextBox 140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45" name="Group 141"/>
            <p:cNvGrpSpPr>
              <a:grpSpLocks/>
            </p:cNvGrpSpPr>
            <p:nvPr/>
          </p:nvGrpSpPr>
          <p:grpSpPr bwMode="auto">
            <a:xfrm>
              <a:off x="526096" y="4786855"/>
              <a:ext cx="648422" cy="418253"/>
              <a:chOff x="3053396" y="4304255"/>
              <a:chExt cx="648422" cy="418253"/>
            </a:xfrm>
          </p:grpSpPr>
          <p:sp>
            <p:nvSpPr>
              <p:cNvPr id="1468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86" name="TextBox 143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46" name="Group 144"/>
            <p:cNvGrpSpPr>
              <a:grpSpLocks/>
            </p:cNvGrpSpPr>
            <p:nvPr/>
          </p:nvGrpSpPr>
          <p:grpSpPr bwMode="auto">
            <a:xfrm>
              <a:off x="297496" y="4126455"/>
              <a:ext cx="648422" cy="418253"/>
              <a:chOff x="3053396" y="4304255"/>
              <a:chExt cx="648422" cy="418253"/>
            </a:xfrm>
          </p:grpSpPr>
          <p:sp>
            <p:nvSpPr>
              <p:cNvPr id="1468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84" name="TextBox 146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47" name="Group 147"/>
            <p:cNvGrpSpPr>
              <a:grpSpLocks/>
            </p:cNvGrpSpPr>
            <p:nvPr/>
          </p:nvGrpSpPr>
          <p:grpSpPr bwMode="auto">
            <a:xfrm>
              <a:off x="6787196" y="2983455"/>
              <a:ext cx="648422" cy="418253"/>
              <a:chOff x="3053396" y="4304255"/>
              <a:chExt cx="648422" cy="418253"/>
            </a:xfrm>
          </p:grpSpPr>
          <p:sp>
            <p:nvSpPr>
              <p:cNvPr id="1468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82" name="TextBox 149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48" name="Group 150"/>
            <p:cNvGrpSpPr>
              <a:grpSpLocks/>
            </p:cNvGrpSpPr>
            <p:nvPr/>
          </p:nvGrpSpPr>
          <p:grpSpPr bwMode="auto">
            <a:xfrm>
              <a:off x="3129596" y="2056355"/>
              <a:ext cx="648422" cy="418253"/>
              <a:chOff x="3053396" y="4304255"/>
              <a:chExt cx="648422" cy="418253"/>
            </a:xfrm>
          </p:grpSpPr>
          <p:sp>
            <p:nvSpPr>
              <p:cNvPr id="1467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80" name="TextBox 15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49" name="Group 153"/>
            <p:cNvGrpSpPr>
              <a:grpSpLocks/>
            </p:cNvGrpSpPr>
            <p:nvPr/>
          </p:nvGrpSpPr>
          <p:grpSpPr bwMode="auto">
            <a:xfrm>
              <a:off x="754696" y="2704055"/>
              <a:ext cx="648422" cy="418253"/>
              <a:chOff x="3053396" y="4304255"/>
              <a:chExt cx="648422" cy="418253"/>
            </a:xfrm>
          </p:grpSpPr>
          <p:sp>
            <p:nvSpPr>
              <p:cNvPr id="1467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78" name="TextBox 15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50" name="Group 156"/>
            <p:cNvGrpSpPr>
              <a:grpSpLocks/>
            </p:cNvGrpSpPr>
            <p:nvPr/>
          </p:nvGrpSpPr>
          <p:grpSpPr bwMode="auto">
            <a:xfrm>
              <a:off x="4043996" y="2030955"/>
              <a:ext cx="648422" cy="418253"/>
              <a:chOff x="3053396" y="4304255"/>
              <a:chExt cx="648422" cy="418253"/>
            </a:xfrm>
          </p:grpSpPr>
          <p:sp>
            <p:nvSpPr>
              <p:cNvPr id="1467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76" name="TextBox 15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51" name="Group 160"/>
            <p:cNvGrpSpPr>
              <a:grpSpLocks/>
            </p:cNvGrpSpPr>
            <p:nvPr/>
          </p:nvGrpSpPr>
          <p:grpSpPr bwMode="auto">
            <a:xfrm>
              <a:off x="7104696" y="5663155"/>
              <a:ext cx="648422" cy="418253"/>
              <a:chOff x="3053396" y="4304255"/>
              <a:chExt cx="648422" cy="418253"/>
            </a:xfrm>
          </p:grpSpPr>
          <p:sp>
            <p:nvSpPr>
              <p:cNvPr id="1467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74" name="TextBox 162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52" name="Group 163"/>
            <p:cNvGrpSpPr>
              <a:grpSpLocks/>
            </p:cNvGrpSpPr>
            <p:nvPr/>
          </p:nvGrpSpPr>
          <p:grpSpPr bwMode="auto">
            <a:xfrm>
              <a:off x="7942896" y="5015455"/>
              <a:ext cx="648422" cy="418253"/>
              <a:chOff x="3053396" y="4304255"/>
              <a:chExt cx="648422" cy="418253"/>
            </a:xfrm>
          </p:grpSpPr>
          <p:sp>
            <p:nvSpPr>
              <p:cNvPr id="14671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72" name="TextBox 165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53" name="Group 166"/>
            <p:cNvGrpSpPr>
              <a:grpSpLocks/>
            </p:cNvGrpSpPr>
            <p:nvPr/>
          </p:nvGrpSpPr>
          <p:grpSpPr bwMode="auto">
            <a:xfrm>
              <a:off x="7714296" y="4101055"/>
              <a:ext cx="648422" cy="418253"/>
              <a:chOff x="3053396" y="4304255"/>
              <a:chExt cx="648422" cy="418253"/>
            </a:xfrm>
          </p:grpSpPr>
          <p:sp>
            <p:nvSpPr>
              <p:cNvPr id="14669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70" name="TextBox 168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54" name="Group 169"/>
            <p:cNvGrpSpPr>
              <a:grpSpLocks/>
            </p:cNvGrpSpPr>
            <p:nvPr/>
          </p:nvGrpSpPr>
          <p:grpSpPr bwMode="auto">
            <a:xfrm>
              <a:off x="4869496" y="5904455"/>
              <a:ext cx="648422" cy="418253"/>
              <a:chOff x="3053396" y="4304255"/>
              <a:chExt cx="648422" cy="418253"/>
            </a:xfrm>
          </p:grpSpPr>
          <p:sp>
            <p:nvSpPr>
              <p:cNvPr id="14667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68" name="TextBox 171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55" name="Group 172"/>
            <p:cNvGrpSpPr>
              <a:grpSpLocks/>
            </p:cNvGrpSpPr>
            <p:nvPr/>
          </p:nvGrpSpPr>
          <p:grpSpPr bwMode="auto">
            <a:xfrm>
              <a:off x="3955096" y="6044155"/>
              <a:ext cx="648422" cy="418253"/>
              <a:chOff x="3053396" y="4304255"/>
              <a:chExt cx="648422" cy="418253"/>
            </a:xfrm>
          </p:grpSpPr>
          <p:sp>
            <p:nvSpPr>
              <p:cNvPr id="14665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66" name="TextBox 174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grpSp>
          <p:nvGrpSpPr>
            <p:cNvPr id="14656" name="Group 175"/>
            <p:cNvGrpSpPr>
              <a:grpSpLocks/>
            </p:cNvGrpSpPr>
            <p:nvPr/>
          </p:nvGrpSpPr>
          <p:grpSpPr bwMode="auto">
            <a:xfrm>
              <a:off x="2735896" y="5891755"/>
              <a:ext cx="648422" cy="418253"/>
              <a:chOff x="3053396" y="4304255"/>
              <a:chExt cx="648422" cy="418253"/>
            </a:xfrm>
          </p:grpSpPr>
          <p:sp>
            <p:nvSpPr>
              <p:cNvPr id="14663" name="Freeform 84"/>
              <p:cNvSpPr>
                <a:spLocks/>
              </p:cNvSpPr>
              <p:nvPr/>
            </p:nvSpPr>
            <p:spPr bwMode="auto">
              <a:xfrm>
                <a:off x="3053396" y="4304255"/>
                <a:ext cx="596988" cy="418253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64" name="TextBox 177"/>
              <p:cNvSpPr txBox="1">
                <a:spLocks noChangeArrowheads="1"/>
              </p:cNvSpPr>
              <p:nvPr/>
            </p:nvSpPr>
            <p:spPr bwMode="auto">
              <a:xfrm>
                <a:off x="3118029" y="4323258"/>
                <a:ext cx="583789" cy="353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access</a:t>
                </a:r>
              </a:p>
              <a:p>
                <a:pPr algn="ctr" eaLnBrk="1" hangingPunct="1">
                  <a:lnSpc>
                    <a:spcPts val="1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000">
                    <a:latin typeface="Arial" panose="020B0604020202020204" pitchFamily="34" charset="0"/>
                    <a:ea typeface="宋体" panose="02010600030101010101" pitchFamily="2" charset="-122"/>
                  </a:rPr>
                  <a:t>net</a:t>
                </a:r>
              </a:p>
            </p:txBody>
          </p:sp>
        </p:grpSp>
        <p:sp>
          <p:nvSpPr>
            <p:cNvPr id="14657" name="TextBox 4"/>
            <p:cNvSpPr txBox="1">
              <a:spLocks noChangeArrowheads="1"/>
            </p:cNvSpPr>
            <p:nvPr/>
          </p:nvSpPr>
          <p:spPr bwMode="auto">
            <a:xfrm rot="1053502">
              <a:off x="5143500" y="19558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4658" name="TextBox 179"/>
            <p:cNvSpPr txBox="1">
              <a:spLocks noChangeArrowheads="1"/>
            </p:cNvSpPr>
            <p:nvPr/>
          </p:nvSpPr>
          <p:spPr bwMode="auto">
            <a:xfrm rot="2829263">
              <a:off x="7429500" y="34290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4659" name="TextBox 180"/>
            <p:cNvSpPr txBox="1">
              <a:spLocks noChangeArrowheads="1"/>
            </p:cNvSpPr>
            <p:nvPr/>
          </p:nvSpPr>
          <p:spPr bwMode="auto">
            <a:xfrm rot="9845918">
              <a:off x="6098241" y="5942112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4660" name="TextBox 181"/>
            <p:cNvSpPr txBox="1">
              <a:spLocks noChangeArrowheads="1"/>
            </p:cNvSpPr>
            <p:nvPr/>
          </p:nvSpPr>
          <p:spPr bwMode="auto">
            <a:xfrm rot="-9948738">
              <a:off x="1730786" y="5845469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4661" name="TextBox 182"/>
            <p:cNvSpPr txBox="1">
              <a:spLocks noChangeArrowheads="1"/>
            </p:cNvSpPr>
            <p:nvPr/>
          </p:nvSpPr>
          <p:spPr bwMode="auto">
            <a:xfrm rot="-4992697">
              <a:off x="144631" y="3539025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4662" name="TextBox 183"/>
            <p:cNvSpPr txBox="1">
              <a:spLocks noChangeArrowheads="1"/>
            </p:cNvSpPr>
            <p:nvPr/>
          </p:nvSpPr>
          <p:spPr bwMode="auto">
            <a:xfrm rot="-1017263">
              <a:off x="2330376" y="1905681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4546600" y="3746500"/>
            <a:ext cx="3225800" cy="1117600"/>
            <a:chOff x="7848600" y="2044700"/>
            <a:chExt cx="3200399" cy="1371600"/>
          </a:xfrm>
        </p:grpSpPr>
        <p:sp>
          <p:nvSpPr>
            <p:cNvPr id="14558" name="Oval 3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559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463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3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3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63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63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637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38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560" name="Straight Connector 10"/>
            <p:cNvCxnSpPr>
              <a:cxnSpLocks noChangeShapeType="1"/>
              <a:stCxn id="14638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1" name="Straight Connector 297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2" name="Straight Connector 298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3" name="Straight Connector 299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4" name="Straight Connector 300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5" name="Straight Connector 301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6" name="Straight Connector 302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7" name="Straight Connector 303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8" name="Straight Connector 304"/>
            <p:cNvCxnSpPr>
              <a:cxnSpLocks noChangeShapeType="1"/>
              <a:endCxn id="14633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69" name="TextBox 39958"/>
            <p:cNvSpPr txBox="1">
              <a:spLocks noChangeArrowheads="1"/>
            </p:cNvSpPr>
            <p:nvPr/>
          </p:nvSpPr>
          <p:spPr bwMode="auto">
            <a:xfrm>
              <a:off x="7958081" y="2471291"/>
              <a:ext cx="886407" cy="49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  <a:ea typeface="宋体" panose="02010600030101010101" pitchFamily="2" charset="-122"/>
                </a:rPr>
                <a:t>ISP B</a:t>
              </a:r>
            </a:p>
          </p:txBody>
        </p:sp>
        <p:grpSp>
          <p:nvGrpSpPr>
            <p:cNvPr id="14570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462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2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2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62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63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62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3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71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461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1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1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62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62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621" name="Line 140"/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22" name="Line 141"/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72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460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1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1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61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61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613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14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73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460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0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0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60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60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605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06" name="Line 141"/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74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459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9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9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9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9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97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75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45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8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9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89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90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76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45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8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8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8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82" name="Line 141"/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341" name="Group 331"/>
          <p:cNvGrpSpPr>
            <a:grpSpLocks/>
          </p:cNvGrpSpPr>
          <p:nvPr/>
        </p:nvGrpSpPr>
        <p:grpSpPr bwMode="auto">
          <a:xfrm>
            <a:off x="1803400" y="2755900"/>
            <a:ext cx="3467100" cy="1193800"/>
            <a:chOff x="7848600" y="2044700"/>
            <a:chExt cx="3200399" cy="1371600"/>
          </a:xfrm>
        </p:grpSpPr>
        <p:sp>
          <p:nvSpPr>
            <p:cNvPr id="14475" name="Oval 332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476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455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5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5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5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5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5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55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477" name="Straight Connector 334"/>
            <p:cNvCxnSpPr>
              <a:cxnSpLocks noChangeShapeType="1"/>
              <a:stCxn id="14555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78" name="Straight Connector 335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79" name="Straight Connector 336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0" name="Straight Connector 337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1" name="Straight Connector 338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2" name="Straight Connector 339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3" name="Straight Connector 340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4" name="Straight Connector 341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5" name="Straight Connector 342"/>
            <p:cNvCxnSpPr>
              <a:cxnSpLocks noChangeShapeType="1"/>
              <a:endCxn id="14550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86" name="TextBox 343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744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  <a:ea typeface="宋体" panose="02010600030101010101" pitchFamily="2" charset="-122"/>
                </a:rPr>
                <a:t>ISP A</a:t>
              </a:r>
            </a:p>
          </p:txBody>
        </p:sp>
        <p:grpSp>
          <p:nvGrpSpPr>
            <p:cNvPr id="14487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454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4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4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4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4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46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7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88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453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3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3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3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4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38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9" name="Line 141"/>
              <p:cNvSpPr>
                <a:spLocks noChangeShapeType="1"/>
              </p:cNvSpPr>
              <p:nvPr/>
            </p:nvSpPr>
            <p:spPr bwMode="auto">
              <a:xfrm>
                <a:off x="2906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89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452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2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2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29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32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3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30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31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90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4518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19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20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21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24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5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22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23" name="Line 141"/>
              <p:cNvSpPr>
                <a:spLocks noChangeShapeType="1"/>
              </p:cNvSpPr>
              <p:nvPr/>
            </p:nvSpPr>
            <p:spPr bwMode="auto">
              <a:xfrm>
                <a:off x="2906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91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451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1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1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13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16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7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14" name="Line 140"/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15" name="Line 141"/>
              <p:cNvSpPr>
                <a:spLocks noChangeShapeType="1"/>
              </p:cNvSpPr>
              <p:nvPr/>
            </p:nvSpPr>
            <p:spPr bwMode="auto">
              <a:xfrm>
                <a:off x="2906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92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450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0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0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505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08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9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06" name="Line 14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07" name="Line 141"/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93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449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9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9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97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00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1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98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99" name="Line 14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342" name="Group 416"/>
          <p:cNvGrpSpPr>
            <a:grpSpLocks/>
          </p:cNvGrpSpPr>
          <p:nvPr/>
        </p:nvGrpSpPr>
        <p:grpSpPr bwMode="auto">
          <a:xfrm>
            <a:off x="1498600" y="4165600"/>
            <a:ext cx="3086100" cy="1168400"/>
            <a:chOff x="7848600" y="2044700"/>
            <a:chExt cx="3200399" cy="1371600"/>
          </a:xfrm>
        </p:grpSpPr>
        <p:sp>
          <p:nvSpPr>
            <p:cNvPr id="14392" name="Oval 417"/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393" name="Group 133"/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14467" name="Oval 492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6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6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7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7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7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71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72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394" name="Straight Connector 419"/>
            <p:cNvCxnSpPr>
              <a:cxnSpLocks noChangeShapeType="1"/>
              <a:stCxn id="14472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5" name="Straight Connector 420"/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6" name="Straight Connector 421"/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7" name="Straight Connector 422"/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8" name="Straight Connector 423"/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9" name="Straight Connector 424"/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0" name="Straight Connector 425"/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1" name="Straight Connector 426"/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2" name="Straight Connector 427"/>
            <p:cNvCxnSpPr>
              <a:cxnSpLocks noChangeShapeType="1"/>
              <a:endCxn id="14467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03" name="TextBox 428"/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926532" cy="46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i="1">
                  <a:latin typeface="Arial" panose="020B0604020202020204" pitchFamily="34" charset="0"/>
                  <a:ea typeface="宋体" panose="02010600030101010101" pitchFamily="2" charset="-122"/>
                </a:rPr>
                <a:t>ISP B</a:t>
              </a:r>
            </a:p>
          </p:txBody>
        </p:sp>
        <p:grpSp>
          <p:nvGrpSpPr>
            <p:cNvPr id="14404" name="Group 133"/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1445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6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6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6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6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63" name="Line 140"/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4" name="Line 141"/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05" name="Group 133"/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1445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5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5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5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5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55" name="Line 140"/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6" name="Line 141"/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06" name="Group 133"/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14443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4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5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46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49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0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47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8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07" name="Group 133"/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1443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38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41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2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39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0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08" name="Group 133"/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1442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2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2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30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33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4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31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2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09" name="Group 133"/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1441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2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2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22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25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6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23" name="Line 14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24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10" name="Group 133"/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14411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2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3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14" name="Group 137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17" name="Freeform 13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8" name="Freeform 13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15" name="Line 140"/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6" name="Line 14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14343" name="Straight Connector 12"/>
          <p:cNvCxnSpPr>
            <a:cxnSpLocks noChangeShapeType="1"/>
            <a:endCxn id="14552" idx="1"/>
          </p:cNvCxnSpPr>
          <p:nvPr/>
        </p:nvCxnSpPr>
        <p:spPr bwMode="auto">
          <a:xfrm>
            <a:off x="2382838" y="2609850"/>
            <a:ext cx="238125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Straight Connector 500"/>
          <p:cNvCxnSpPr>
            <a:cxnSpLocks noChangeShapeType="1"/>
            <a:stCxn id="14677" idx="8"/>
            <a:endCxn id="14364" idx="2"/>
          </p:cNvCxnSpPr>
          <p:nvPr/>
        </p:nvCxnSpPr>
        <p:spPr bwMode="auto">
          <a:xfrm>
            <a:off x="1455738" y="2990850"/>
            <a:ext cx="38100" cy="309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501"/>
          <p:cNvCxnSpPr>
            <a:cxnSpLocks noChangeShapeType="1"/>
            <a:endCxn id="14364" idx="3"/>
          </p:cNvCxnSpPr>
          <p:nvPr/>
        </p:nvCxnSpPr>
        <p:spPr bwMode="auto">
          <a:xfrm>
            <a:off x="1235075" y="3271838"/>
            <a:ext cx="12382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Straight Connector 502"/>
          <p:cNvCxnSpPr>
            <a:cxnSpLocks noChangeShapeType="1"/>
            <a:endCxn id="14520" idx="1"/>
          </p:cNvCxnSpPr>
          <p:nvPr/>
        </p:nvCxnSpPr>
        <p:spPr bwMode="auto">
          <a:xfrm>
            <a:off x="3916363" y="2411413"/>
            <a:ext cx="307975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Straight Connector 503"/>
          <p:cNvCxnSpPr>
            <a:cxnSpLocks noChangeShapeType="1"/>
            <a:endCxn id="14520" idx="0"/>
          </p:cNvCxnSpPr>
          <p:nvPr/>
        </p:nvCxnSpPr>
        <p:spPr bwMode="auto">
          <a:xfrm flipH="1">
            <a:off x="4425950" y="2389188"/>
            <a:ext cx="384175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Straight Connector 504"/>
          <p:cNvCxnSpPr>
            <a:cxnSpLocks noChangeShapeType="1"/>
            <a:endCxn id="14603" idx="0"/>
          </p:cNvCxnSpPr>
          <p:nvPr/>
        </p:nvCxnSpPr>
        <p:spPr bwMode="auto">
          <a:xfrm>
            <a:off x="6770688" y="2900363"/>
            <a:ext cx="215900" cy="1046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Connector 505"/>
          <p:cNvCxnSpPr>
            <a:cxnSpLocks noChangeShapeType="1"/>
          </p:cNvCxnSpPr>
          <p:nvPr/>
        </p:nvCxnSpPr>
        <p:spPr bwMode="auto">
          <a:xfrm flipH="1">
            <a:off x="7137400" y="3251200"/>
            <a:ext cx="241300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Straight Connector 506"/>
          <p:cNvCxnSpPr>
            <a:cxnSpLocks noChangeShapeType="1"/>
            <a:stCxn id="14669" idx="4"/>
            <a:endCxn id="14598" idx="0"/>
          </p:cNvCxnSpPr>
          <p:nvPr/>
        </p:nvCxnSpPr>
        <p:spPr bwMode="auto">
          <a:xfrm flipH="1">
            <a:off x="7483475" y="4229100"/>
            <a:ext cx="541338" cy="24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Straight Connector 507"/>
          <p:cNvCxnSpPr>
            <a:cxnSpLocks noChangeShapeType="1"/>
          </p:cNvCxnSpPr>
          <p:nvPr/>
        </p:nvCxnSpPr>
        <p:spPr bwMode="auto">
          <a:xfrm flipH="1" flipV="1">
            <a:off x="7454900" y="4573588"/>
            <a:ext cx="796925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Straight Connector 508"/>
          <p:cNvCxnSpPr>
            <a:cxnSpLocks noChangeShapeType="1"/>
            <a:endCxn id="14585" idx="5"/>
          </p:cNvCxnSpPr>
          <p:nvPr/>
        </p:nvCxnSpPr>
        <p:spPr bwMode="auto">
          <a:xfrm flipH="1" flipV="1">
            <a:off x="6496050" y="4722813"/>
            <a:ext cx="1047750" cy="966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Straight Connector 509"/>
          <p:cNvCxnSpPr>
            <a:cxnSpLocks noChangeShapeType="1"/>
            <a:stCxn id="14667" idx="0"/>
            <a:endCxn id="14362" idx="5"/>
          </p:cNvCxnSpPr>
          <p:nvPr/>
        </p:nvCxnSpPr>
        <p:spPr bwMode="auto">
          <a:xfrm flipH="1" flipV="1">
            <a:off x="5084763" y="5684838"/>
            <a:ext cx="520700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Straight Connector 510"/>
          <p:cNvCxnSpPr>
            <a:cxnSpLocks noChangeShapeType="1"/>
          </p:cNvCxnSpPr>
          <p:nvPr/>
        </p:nvCxnSpPr>
        <p:spPr bwMode="auto">
          <a:xfrm flipH="1" flipV="1">
            <a:off x="4068763" y="5045075"/>
            <a:ext cx="371475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Straight Connector 511"/>
          <p:cNvCxnSpPr>
            <a:cxnSpLocks noChangeShapeType="1"/>
            <a:stCxn id="14664" idx="0"/>
          </p:cNvCxnSpPr>
          <p:nvPr/>
        </p:nvCxnSpPr>
        <p:spPr bwMode="auto">
          <a:xfrm flipV="1">
            <a:off x="3389313" y="5689600"/>
            <a:ext cx="306387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Straight Connector 512"/>
          <p:cNvCxnSpPr>
            <a:cxnSpLocks noChangeShapeType="1"/>
          </p:cNvCxnSpPr>
          <p:nvPr/>
        </p:nvCxnSpPr>
        <p:spPr bwMode="auto">
          <a:xfrm flipV="1">
            <a:off x="1790700" y="5160963"/>
            <a:ext cx="4016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Straight Connector 513"/>
          <p:cNvCxnSpPr>
            <a:cxnSpLocks noChangeShapeType="1"/>
            <a:stCxn id="14686" idx="0"/>
          </p:cNvCxnSpPr>
          <p:nvPr/>
        </p:nvCxnSpPr>
        <p:spPr bwMode="auto">
          <a:xfrm flipV="1">
            <a:off x="1179513" y="4467225"/>
            <a:ext cx="227012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Straight Connector 514"/>
          <p:cNvCxnSpPr>
            <a:cxnSpLocks noChangeShapeType="1"/>
            <a:endCxn id="14364" idx="5"/>
          </p:cNvCxnSpPr>
          <p:nvPr/>
        </p:nvCxnSpPr>
        <p:spPr bwMode="auto">
          <a:xfrm flipV="1">
            <a:off x="1155700" y="4368800"/>
            <a:ext cx="2032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59" name="Group 20"/>
          <p:cNvGrpSpPr>
            <a:grpSpLocks/>
          </p:cNvGrpSpPr>
          <p:nvPr/>
        </p:nvGrpSpPr>
        <p:grpSpPr bwMode="auto">
          <a:xfrm>
            <a:off x="4713288" y="2871788"/>
            <a:ext cx="2117725" cy="1082675"/>
            <a:chOff x="4712800" y="2871032"/>
            <a:chExt cx="2117908" cy="1082781"/>
          </a:xfrm>
        </p:grpSpPr>
        <p:grpSp>
          <p:nvGrpSpPr>
            <p:cNvPr id="14387" name="Group 16"/>
            <p:cNvGrpSpPr>
              <a:grpSpLocks/>
            </p:cNvGrpSpPr>
            <p:nvPr/>
          </p:nvGrpSpPr>
          <p:grpSpPr bwMode="auto">
            <a:xfrm>
              <a:off x="5677190" y="2871032"/>
              <a:ext cx="530938" cy="338554"/>
              <a:chOff x="5573768" y="2726239"/>
              <a:chExt cx="530938" cy="338554"/>
            </a:xfrm>
          </p:grpSpPr>
          <p:sp>
            <p:nvSpPr>
              <p:cNvPr id="14390" name="Oval 14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91" name="TextBox 15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IXP</a:t>
                </a:r>
              </a:p>
            </p:txBody>
          </p:sp>
        </p:grpSp>
        <p:cxnSp>
          <p:nvCxnSpPr>
            <p:cNvPr id="14388" name="Straight Connector 18"/>
            <p:cNvCxnSpPr>
              <a:cxnSpLocks noChangeShapeType="1"/>
            </p:cNvCxnSpPr>
            <p:nvPr/>
          </p:nvCxnSpPr>
          <p:spPr bwMode="auto">
            <a:xfrm>
              <a:off x="4712800" y="3050554"/>
              <a:ext cx="964390" cy="268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9" name="Straight Connector 516"/>
            <p:cNvCxnSpPr>
              <a:cxnSpLocks noChangeShapeType="1"/>
            </p:cNvCxnSpPr>
            <p:nvPr/>
          </p:nvCxnSpPr>
          <p:spPr bwMode="auto">
            <a:xfrm>
              <a:off x="6139092" y="3168890"/>
              <a:ext cx="691616" cy="78492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60" name="Group 39937"/>
          <p:cNvGrpSpPr>
            <a:grpSpLocks/>
          </p:cNvGrpSpPr>
          <p:nvPr/>
        </p:nvGrpSpPr>
        <p:grpSpPr bwMode="auto">
          <a:xfrm>
            <a:off x="3692525" y="3789363"/>
            <a:ext cx="1538288" cy="585787"/>
            <a:chOff x="3692946" y="3789212"/>
            <a:chExt cx="1537885" cy="585306"/>
          </a:xfrm>
        </p:grpSpPr>
        <p:cxnSp>
          <p:nvCxnSpPr>
            <p:cNvPr id="14381" name="Straight Connector 515"/>
            <p:cNvCxnSpPr>
              <a:cxnSpLocks noChangeShapeType="1"/>
              <a:stCxn id="14437" idx="0"/>
            </p:cNvCxnSpPr>
            <p:nvPr/>
          </p:nvCxnSpPr>
          <p:spPr bwMode="auto">
            <a:xfrm flipV="1">
              <a:off x="3833272" y="4233204"/>
              <a:ext cx="190444" cy="1413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82" name="Group 518"/>
            <p:cNvGrpSpPr>
              <a:grpSpLocks/>
            </p:cNvGrpSpPr>
            <p:nvPr/>
          </p:nvGrpSpPr>
          <p:grpSpPr bwMode="auto">
            <a:xfrm>
              <a:off x="3932901" y="3934211"/>
              <a:ext cx="530938" cy="338554"/>
              <a:chOff x="5573768" y="2726239"/>
              <a:chExt cx="530938" cy="338554"/>
            </a:xfrm>
          </p:grpSpPr>
          <p:sp>
            <p:nvSpPr>
              <p:cNvPr id="14385" name="Oval 521"/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86" name="TextBox 522"/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IXP</a:t>
                </a:r>
              </a:p>
            </p:txBody>
          </p:sp>
        </p:grpSp>
        <p:cxnSp>
          <p:nvCxnSpPr>
            <p:cNvPr id="14383" name="Straight Connector 519"/>
            <p:cNvCxnSpPr>
              <a:cxnSpLocks noChangeShapeType="1"/>
              <a:stCxn id="14385" idx="6"/>
              <a:endCxn id="14637" idx="1"/>
            </p:cNvCxnSpPr>
            <p:nvPr/>
          </p:nvCxnSpPr>
          <p:spPr bwMode="auto">
            <a:xfrm flipV="1">
              <a:off x="4460993" y="3953654"/>
              <a:ext cx="769838" cy="15801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4" name="Straight Connector 520"/>
            <p:cNvCxnSpPr>
              <a:cxnSpLocks noChangeShapeType="1"/>
            </p:cNvCxnSpPr>
            <p:nvPr/>
          </p:nvCxnSpPr>
          <p:spPr bwMode="auto">
            <a:xfrm>
              <a:off x="3692946" y="3789212"/>
              <a:ext cx="342738" cy="2048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61" name="Group 39939"/>
          <p:cNvGrpSpPr>
            <a:grpSpLocks/>
          </p:cNvGrpSpPr>
          <p:nvPr/>
        </p:nvGrpSpPr>
        <p:grpSpPr bwMode="auto">
          <a:xfrm>
            <a:off x="2406650" y="3633788"/>
            <a:ext cx="2901950" cy="1296987"/>
            <a:chOff x="2407287" y="3633041"/>
            <a:chExt cx="2900648" cy="1297685"/>
          </a:xfrm>
        </p:grpSpPr>
        <p:cxnSp>
          <p:nvCxnSpPr>
            <p:cNvPr id="14378" name="Straight Connector 7"/>
            <p:cNvCxnSpPr>
              <a:cxnSpLocks noChangeShapeType="1"/>
              <a:stCxn id="14510" idx="5"/>
              <a:endCxn id="14635" idx="1"/>
            </p:cNvCxnSpPr>
            <p:nvPr/>
          </p:nvCxnSpPr>
          <p:spPr bwMode="auto">
            <a:xfrm>
              <a:off x="4876256" y="3633041"/>
              <a:ext cx="431679" cy="22249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9" name="Straight Connector 415"/>
            <p:cNvCxnSpPr>
              <a:cxnSpLocks noChangeShapeType="1"/>
              <a:endCxn id="14469" idx="0"/>
            </p:cNvCxnSpPr>
            <p:nvPr/>
          </p:nvCxnSpPr>
          <p:spPr bwMode="auto">
            <a:xfrm flipH="1">
              <a:off x="2407287" y="3753131"/>
              <a:ext cx="282429" cy="51137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0" name="Straight Connector 523"/>
            <p:cNvCxnSpPr>
              <a:cxnSpLocks noChangeShapeType="1"/>
              <a:stCxn id="14432" idx="0"/>
            </p:cNvCxnSpPr>
            <p:nvPr/>
          </p:nvCxnSpPr>
          <p:spPr bwMode="auto">
            <a:xfrm flipV="1">
              <a:off x="4307545" y="4626270"/>
              <a:ext cx="843636" cy="30445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62" name="Oval 6"/>
          <p:cNvSpPr>
            <a:spLocks noChangeArrowheads="1"/>
          </p:cNvSpPr>
          <p:nvPr/>
        </p:nvSpPr>
        <p:spPr bwMode="auto"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3" name="TextBox 9"/>
          <p:cNvSpPr txBox="1">
            <a:spLocks noChangeArrowheads="1"/>
          </p:cNvSpPr>
          <p:nvPr/>
        </p:nvSpPr>
        <p:spPr bwMode="auto">
          <a:xfrm>
            <a:off x="3556000" y="5334000"/>
            <a:ext cx="158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latin typeface="Arial" panose="020B0604020202020204" pitchFamily="34" charset="0"/>
                <a:ea typeface="宋体" panose="02010600030101010101" pitchFamily="2" charset="-122"/>
              </a:rPr>
              <a:t>regional net</a:t>
            </a:r>
          </a:p>
        </p:txBody>
      </p:sp>
      <p:sp>
        <p:nvSpPr>
          <p:cNvPr id="14364" name="Oval 517"/>
          <p:cNvSpPr>
            <a:spLocks noChangeArrowheads="1"/>
          </p:cNvSpPr>
          <p:nvPr/>
        </p:nvSpPr>
        <p:spPr bwMode="auto">
          <a:xfrm rot="5400000">
            <a:off x="867569" y="3736182"/>
            <a:ext cx="1252537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365" name="Straight Connector 39941"/>
          <p:cNvCxnSpPr>
            <a:cxnSpLocks noChangeShapeType="1"/>
            <a:stCxn id="14364" idx="0"/>
            <a:endCxn id="14498" idx="0"/>
          </p:cNvCxnSpPr>
          <p:nvPr/>
        </p:nvCxnSpPr>
        <p:spPr bwMode="auto">
          <a:xfrm flipV="1">
            <a:off x="1684338" y="3654425"/>
            <a:ext cx="75882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Straight Connector 524"/>
          <p:cNvCxnSpPr>
            <a:cxnSpLocks noChangeShapeType="1"/>
            <a:endCxn id="14471" idx="1"/>
          </p:cNvCxnSpPr>
          <p:nvPr/>
        </p:nvCxnSpPr>
        <p:spPr bwMode="auto">
          <a:xfrm>
            <a:off x="1685925" y="4111625"/>
            <a:ext cx="46672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7" name="Oval 11"/>
          <p:cNvSpPr>
            <a:spLocks noChangeArrowheads="1"/>
          </p:cNvSpPr>
          <p:nvPr/>
        </p:nvSpPr>
        <p:spPr bwMode="auto">
          <a:xfrm>
            <a:off x="1866900" y="3429000"/>
            <a:ext cx="6096000" cy="673100"/>
          </a:xfrm>
          <a:prstGeom prst="ellipse">
            <a:avLst/>
          </a:prstGeom>
          <a:solidFill>
            <a:srgbClr val="FF6600">
              <a:alpha val="7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68" name="TextBox 13"/>
          <p:cNvSpPr txBox="1">
            <a:spLocks noChangeArrowheads="1"/>
          </p:cNvSpPr>
          <p:nvPr/>
        </p:nvSpPr>
        <p:spPr bwMode="auto">
          <a:xfrm>
            <a:off x="3113088" y="3541713"/>
            <a:ext cx="3627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Content provider network</a:t>
            </a:r>
          </a:p>
        </p:txBody>
      </p:sp>
      <p:cxnSp>
        <p:nvCxnSpPr>
          <p:cNvPr id="14369" name="Straight Connector 19"/>
          <p:cNvCxnSpPr>
            <a:cxnSpLocks noChangeShapeType="1"/>
            <a:stCxn id="14690" idx="2"/>
          </p:cNvCxnSpPr>
          <p:nvPr/>
        </p:nvCxnSpPr>
        <p:spPr bwMode="auto">
          <a:xfrm flipH="1">
            <a:off x="6540500" y="2867025"/>
            <a:ext cx="1508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Straight Connector 525"/>
          <p:cNvCxnSpPr>
            <a:cxnSpLocks noChangeShapeType="1"/>
            <a:endCxn id="14367" idx="7"/>
          </p:cNvCxnSpPr>
          <p:nvPr/>
        </p:nvCxnSpPr>
        <p:spPr bwMode="auto">
          <a:xfrm flipH="1">
            <a:off x="7070725" y="3221038"/>
            <a:ext cx="1428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Straight Connector 526"/>
          <p:cNvCxnSpPr>
            <a:cxnSpLocks noChangeShapeType="1"/>
          </p:cNvCxnSpPr>
          <p:nvPr/>
        </p:nvCxnSpPr>
        <p:spPr bwMode="auto">
          <a:xfrm flipH="1">
            <a:off x="5773738" y="3205163"/>
            <a:ext cx="111125" cy="244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Straight Connector 527"/>
          <p:cNvCxnSpPr>
            <a:cxnSpLocks noChangeShapeType="1"/>
            <a:endCxn id="14367" idx="1"/>
          </p:cNvCxnSpPr>
          <p:nvPr/>
        </p:nvCxnSpPr>
        <p:spPr bwMode="auto">
          <a:xfrm>
            <a:off x="2682875" y="3008313"/>
            <a:ext cx="76200" cy="5191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Straight Connector 528"/>
          <p:cNvCxnSpPr>
            <a:cxnSpLocks noChangeShapeType="1"/>
            <a:endCxn id="14437" idx="1"/>
          </p:cNvCxnSpPr>
          <p:nvPr/>
        </p:nvCxnSpPr>
        <p:spPr bwMode="auto">
          <a:xfrm>
            <a:off x="3413125" y="4049713"/>
            <a:ext cx="239713" cy="3397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4" name="Straight Connector 529"/>
          <p:cNvCxnSpPr>
            <a:cxnSpLocks noChangeShapeType="1"/>
          </p:cNvCxnSpPr>
          <p:nvPr/>
        </p:nvCxnSpPr>
        <p:spPr bwMode="auto">
          <a:xfrm>
            <a:off x="2303463" y="2651125"/>
            <a:ext cx="14287" cy="941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5" name="Straight Connector 530"/>
          <p:cNvCxnSpPr>
            <a:cxnSpLocks noChangeShapeType="1"/>
          </p:cNvCxnSpPr>
          <p:nvPr/>
        </p:nvCxnSpPr>
        <p:spPr bwMode="auto">
          <a:xfrm flipH="1">
            <a:off x="1693863" y="3935413"/>
            <a:ext cx="528637" cy="117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6" name="Straight Connector 531"/>
          <p:cNvCxnSpPr>
            <a:cxnSpLocks noChangeShapeType="1"/>
            <a:stCxn id="14669" idx="3"/>
          </p:cNvCxnSpPr>
          <p:nvPr/>
        </p:nvCxnSpPr>
        <p:spPr bwMode="auto">
          <a:xfrm flipH="1" flipV="1">
            <a:off x="7713663" y="3903663"/>
            <a:ext cx="40005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7" name="Straight Connector 532"/>
          <p:cNvCxnSpPr>
            <a:cxnSpLocks noChangeShapeType="1"/>
            <a:stCxn id="14671" idx="4"/>
          </p:cNvCxnSpPr>
          <p:nvPr/>
        </p:nvCxnSpPr>
        <p:spPr bwMode="auto">
          <a:xfrm flipH="1" flipV="1">
            <a:off x="7624763" y="3929063"/>
            <a:ext cx="628650" cy="1214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IPv6 datagram format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79425" y="1306513"/>
            <a:ext cx="74136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priority:</a:t>
            </a:r>
            <a:r>
              <a:rPr kumimoji="0" lang="en-US" altLang="zh-CN" sz="2800">
                <a:latin typeface="Gill Sans MT" panose="020B0502020104020203" pitchFamily="34" charset="0"/>
                <a:ea typeface="宋体" panose="02010600030101010101" pitchFamily="2" charset="-122"/>
              </a:rPr>
              <a:t>  identify priority among datagrams in flow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flow Label:</a:t>
            </a:r>
            <a:r>
              <a:rPr kumimoji="0" lang="en-US" altLang="zh-CN" sz="2800">
                <a:latin typeface="Gill Sans MT" panose="020B0502020104020203" pitchFamily="34" charset="0"/>
                <a:ea typeface="宋体" panose="02010600030101010101" pitchFamily="2" charset="-122"/>
              </a:rPr>
              <a:t> identify datagrams in same </a:t>
            </a:r>
            <a:r>
              <a:rPr kumimoji="0" lang="ja-JP" altLang="en-US" sz="2800">
                <a:latin typeface="Gill Sans MT" panose="020B0502020104020203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ja-JP" sz="2800">
                <a:latin typeface="Gill Sans MT" panose="020B0502020104020203" pitchFamily="34" charset="0"/>
                <a:ea typeface="宋体" panose="02010600030101010101" pitchFamily="2" charset="-122"/>
              </a:rPr>
              <a:t>flow.</a:t>
            </a:r>
            <a:r>
              <a:rPr kumimoji="0" lang="ja-JP" altLang="en-US" sz="2800">
                <a:latin typeface="Gill Sans MT" panose="020B0502020104020203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ja-JP" sz="2800">
                <a:latin typeface="Gill Sans MT" panose="020B0502020104020203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Gill Sans MT" panose="020B0502020104020203" pitchFamily="34" charset="0"/>
                <a:ea typeface="宋体" panose="02010600030101010101" pitchFamily="2" charset="-122"/>
              </a:rPr>
              <a:t>                    (concept of</a:t>
            </a:r>
            <a:r>
              <a:rPr kumimoji="0" lang="ja-JP" altLang="en-US" sz="2800">
                <a:latin typeface="Gill Sans MT" panose="020B0502020104020203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ja-JP" sz="2800">
                <a:latin typeface="Gill Sans MT" panose="020B0502020104020203" pitchFamily="34" charset="0"/>
                <a:ea typeface="宋体" panose="02010600030101010101" pitchFamily="2" charset="-122"/>
              </a:rPr>
              <a:t>flow</a:t>
            </a:r>
            <a:r>
              <a:rPr kumimoji="0" lang="ja-JP" altLang="en-US" sz="2800">
                <a:latin typeface="Gill Sans MT" panose="020B0502020104020203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ja-JP" sz="2800">
                <a:latin typeface="Gill Sans MT" panose="020B0502020104020203" pitchFamily="34" charset="0"/>
                <a:ea typeface="宋体" panose="02010600030101010101" pitchFamily="2" charset="-122"/>
              </a:rPr>
              <a:t> not well defined).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next header:</a:t>
            </a:r>
            <a:r>
              <a:rPr kumimoji="0" lang="en-US" altLang="zh-CN" sz="2800">
                <a:latin typeface="Gill Sans MT" panose="020B0502020104020203" pitchFamily="34" charset="0"/>
                <a:ea typeface="宋体" panose="02010600030101010101" pitchFamily="2" charset="-122"/>
              </a:rPr>
              <a:t> identify upper layer protocol for data</a:t>
            </a:r>
            <a:r>
              <a:rPr kumimoji="0"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397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399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0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1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2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3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4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5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6" name="Text Box 69"/>
          <p:cNvSpPr txBox="1">
            <a:spLocks noChangeArrowheads="1"/>
          </p:cNvSpPr>
          <p:nvPr/>
        </p:nvSpPr>
        <p:spPr bwMode="auto">
          <a:xfrm>
            <a:off x="4046538" y="544036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59407" name="Text Box 70"/>
          <p:cNvSpPr txBox="1">
            <a:spLocks noChangeArrowheads="1"/>
          </p:cNvSpPr>
          <p:nvPr/>
        </p:nvSpPr>
        <p:spPr bwMode="auto">
          <a:xfrm>
            <a:off x="3378200" y="45783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destination address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(128 bits)</a:t>
            </a:r>
          </a:p>
        </p:txBody>
      </p:sp>
      <p:sp>
        <p:nvSpPr>
          <p:cNvPr id="59408" name="Text Box 71"/>
          <p:cNvSpPr txBox="1">
            <a:spLocks noChangeArrowheads="1"/>
          </p:cNvSpPr>
          <p:nvPr/>
        </p:nvSpPr>
        <p:spPr bwMode="auto">
          <a:xfrm>
            <a:off x="3543300" y="39719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source address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(128 bits)</a:t>
            </a:r>
          </a:p>
        </p:txBody>
      </p:sp>
      <p:sp>
        <p:nvSpPr>
          <p:cNvPr id="59409" name="Text Box 72"/>
          <p:cNvSpPr txBox="1">
            <a:spLocks noChangeArrowheads="1"/>
          </p:cNvSpPr>
          <p:nvPr/>
        </p:nvSpPr>
        <p:spPr bwMode="auto">
          <a:xfrm>
            <a:off x="2627313" y="3619500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payload len</a:t>
            </a:r>
          </a:p>
        </p:txBody>
      </p:sp>
      <p:sp>
        <p:nvSpPr>
          <p:cNvPr id="59410" name="Text Box 73"/>
          <p:cNvSpPr txBox="1">
            <a:spLocks noChangeArrowheads="1"/>
          </p:cNvSpPr>
          <p:nvPr/>
        </p:nvSpPr>
        <p:spPr bwMode="auto">
          <a:xfrm>
            <a:off x="4408488" y="36274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next hdr</a:t>
            </a:r>
          </a:p>
        </p:txBody>
      </p:sp>
      <p:sp>
        <p:nvSpPr>
          <p:cNvPr id="59411" name="Text Box 74"/>
          <p:cNvSpPr txBox="1">
            <a:spLocks noChangeArrowheads="1"/>
          </p:cNvSpPr>
          <p:nvPr/>
        </p:nvSpPr>
        <p:spPr bwMode="auto">
          <a:xfrm>
            <a:off x="5664200" y="36131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hop limit</a:t>
            </a:r>
          </a:p>
        </p:txBody>
      </p:sp>
      <p:sp>
        <p:nvSpPr>
          <p:cNvPr id="59412" name="Text Box 75"/>
          <p:cNvSpPr txBox="1">
            <a:spLocks noChangeArrowheads="1"/>
          </p:cNvSpPr>
          <p:nvPr/>
        </p:nvSpPr>
        <p:spPr bwMode="auto">
          <a:xfrm>
            <a:off x="4533900" y="33194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flow label</a:t>
            </a:r>
          </a:p>
        </p:txBody>
      </p:sp>
      <p:sp>
        <p:nvSpPr>
          <p:cNvPr id="59413" name="Text Box 76"/>
          <p:cNvSpPr txBox="1">
            <a:spLocks noChangeArrowheads="1"/>
          </p:cNvSpPr>
          <p:nvPr/>
        </p:nvSpPr>
        <p:spPr bwMode="auto">
          <a:xfrm>
            <a:off x="2913063" y="33051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pri</a:t>
            </a:r>
          </a:p>
        </p:txBody>
      </p:sp>
      <p:sp>
        <p:nvSpPr>
          <p:cNvPr id="59414" name="Text Box 77"/>
          <p:cNvSpPr txBox="1">
            <a:spLocks noChangeArrowheads="1"/>
          </p:cNvSpPr>
          <p:nvPr/>
        </p:nvSpPr>
        <p:spPr bwMode="auto">
          <a:xfrm>
            <a:off x="2206625" y="3313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ver</a:t>
            </a:r>
          </a:p>
        </p:txBody>
      </p:sp>
      <p:sp>
        <p:nvSpPr>
          <p:cNvPr id="59415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6" name="Text Box 78"/>
          <p:cNvSpPr txBox="1">
            <a:spLocks noChangeArrowheads="1"/>
          </p:cNvSpPr>
          <p:nvPr/>
        </p:nvSpPr>
        <p:spPr bwMode="auto">
          <a:xfrm>
            <a:off x="3978275" y="6210300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32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Other changes from IPv4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rgbClr val="CC0000"/>
                </a:solidFill>
              </a:rPr>
              <a:t>checksum</a:t>
            </a:r>
            <a:r>
              <a:rPr lang="en-US" altLang="zh-CN" smtClean="0">
                <a:solidFill>
                  <a:srgbClr val="CC0000"/>
                </a:solidFill>
              </a:rPr>
              <a:t>:</a:t>
            </a:r>
            <a:r>
              <a:rPr lang="en-US" altLang="zh-CN" i="1" smtClean="0"/>
              <a:t> </a:t>
            </a:r>
            <a:r>
              <a:rPr lang="en-US" altLang="zh-CN" smtClean="0"/>
              <a:t>removed entirely to reduce processing time at each hop</a:t>
            </a:r>
          </a:p>
          <a:p>
            <a:r>
              <a:rPr lang="en-US" altLang="zh-CN" i="1" smtClean="0">
                <a:solidFill>
                  <a:srgbClr val="CC0000"/>
                </a:solidFill>
              </a:rPr>
              <a:t>options:</a:t>
            </a:r>
            <a:r>
              <a:rPr lang="en-US" altLang="zh-CN" smtClean="0"/>
              <a:t> allowed, but outside of header, indicated by </a:t>
            </a:r>
            <a:r>
              <a:rPr lang="ja-JP" altLang="en-US" smtClean="0"/>
              <a:t>“</a:t>
            </a:r>
            <a:r>
              <a:rPr lang="en-US" altLang="ja-JP" smtClean="0"/>
              <a:t>Next Header</a:t>
            </a:r>
            <a:r>
              <a:rPr lang="ja-JP" altLang="en-US" smtClean="0"/>
              <a:t>”</a:t>
            </a:r>
            <a:r>
              <a:rPr lang="en-US" altLang="ja-JP" smtClean="0"/>
              <a:t> field</a:t>
            </a:r>
          </a:p>
          <a:p>
            <a:r>
              <a:rPr lang="en-US" altLang="zh-CN" i="1" smtClean="0">
                <a:solidFill>
                  <a:srgbClr val="CC0000"/>
                </a:solidFill>
              </a:rPr>
              <a:t>ICMPv6:</a:t>
            </a:r>
            <a:r>
              <a:rPr lang="en-US" altLang="zh-CN" smtClean="0"/>
              <a:t> new version of ICMP</a:t>
            </a:r>
          </a:p>
          <a:p>
            <a:pPr lvl="1"/>
            <a:r>
              <a:rPr lang="en-US" altLang="zh-CN" smtClean="0"/>
              <a:t>additional message types, e.g. </a:t>
            </a:r>
            <a:r>
              <a:rPr lang="ja-JP" altLang="en-US" smtClean="0"/>
              <a:t>“</a:t>
            </a:r>
            <a:r>
              <a:rPr lang="en-US" altLang="ja-JP" smtClean="0"/>
              <a:t>Packet Too Big</a:t>
            </a:r>
            <a:r>
              <a:rPr lang="ja-JP" altLang="en-US" smtClean="0"/>
              <a:t>”</a:t>
            </a:r>
            <a:endParaRPr lang="en-US" altLang="ja-JP" smtClean="0"/>
          </a:p>
          <a:p>
            <a:pPr lvl="1"/>
            <a:r>
              <a:rPr lang="en-US" altLang="zh-CN" smtClean="0"/>
              <a:t>multicast group management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Transition from IPv4 to IPv6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zh-CN" smtClean="0"/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zh-CN" sz="2800" smtClean="0"/>
              <a:t>no </a:t>
            </a:r>
            <a:r>
              <a:rPr lang="ja-JP" altLang="en-US" sz="2800" smtClean="0"/>
              <a:t>“</a:t>
            </a:r>
            <a:r>
              <a:rPr lang="en-US" altLang="ja-JP" sz="2800" smtClean="0"/>
              <a:t>flag days</a:t>
            </a:r>
            <a:r>
              <a:rPr lang="ja-JP" altLang="en-US" sz="2800" smtClean="0"/>
              <a:t>”</a:t>
            </a:r>
            <a:endParaRPr lang="en-US" altLang="ja-JP" sz="2800" smtClean="0"/>
          </a:p>
          <a:p>
            <a:pPr lvl="1">
              <a:lnSpc>
                <a:spcPct val="75000"/>
              </a:lnSpc>
            </a:pPr>
            <a:r>
              <a:rPr lang="en-US" altLang="zh-CN" sz="2800" smtClean="0"/>
              <a:t>how will network operate with mixed IPv4 and IPv6 routers? </a:t>
            </a:r>
          </a:p>
          <a:p>
            <a:r>
              <a:rPr lang="en-US" altLang="zh-CN" i="1" smtClean="0">
                <a:solidFill>
                  <a:srgbClr val="CC0000"/>
                </a:solidFill>
              </a:rPr>
              <a:t>tunneling:</a:t>
            </a:r>
            <a:r>
              <a:rPr lang="en-US" altLang="zh-CN" smtClean="0"/>
              <a:t> IPv6 datagram carried as </a:t>
            </a:r>
            <a:r>
              <a:rPr lang="en-US" altLang="zh-CN" i="1" smtClean="0"/>
              <a:t>payload</a:t>
            </a:r>
            <a:r>
              <a:rPr lang="en-US" altLang="zh-CN" smtClean="0"/>
              <a:t> in IPv4 datagram among IPv4 routers</a:t>
            </a:r>
          </a:p>
        </p:txBody>
      </p:sp>
      <p:grpSp>
        <p:nvGrpSpPr>
          <p:cNvPr id="61444" name="Group 47"/>
          <p:cNvGrpSpPr>
            <a:grpSpLocks/>
          </p:cNvGrpSpPr>
          <p:nvPr/>
        </p:nvGrpSpPr>
        <p:grpSpPr bwMode="auto">
          <a:xfrm>
            <a:off x="2101850" y="5351463"/>
            <a:ext cx="4854575" cy="473075"/>
            <a:chOff x="1163" y="3504"/>
            <a:chExt cx="3058" cy="298"/>
          </a:xfrm>
        </p:grpSpPr>
        <p:sp>
          <p:nvSpPr>
            <p:cNvPr id="61476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77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8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9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0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1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2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3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4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5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6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7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8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9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0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1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1445" name="Text Box 48"/>
          <p:cNvSpPr txBox="1">
            <a:spLocks noChangeArrowheads="1"/>
          </p:cNvSpPr>
          <p:nvPr/>
        </p:nvSpPr>
        <p:spPr bwMode="auto">
          <a:xfrm>
            <a:off x="1597025" y="4549775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IPv4 source, dest addr </a:t>
            </a:r>
          </a:p>
        </p:txBody>
      </p:sp>
      <p:sp>
        <p:nvSpPr>
          <p:cNvPr id="61446" name="Text Box 50"/>
          <p:cNvSpPr txBox="1">
            <a:spLocks noChangeArrowheads="1"/>
          </p:cNvSpPr>
          <p:nvPr/>
        </p:nvSpPr>
        <p:spPr bwMode="auto">
          <a:xfrm>
            <a:off x="1303338" y="4318000"/>
            <a:ext cx="165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IPv4 header fields </a:t>
            </a:r>
          </a:p>
        </p:txBody>
      </p:sp>
      <p:sp>
        <p:nvSpPr>
          <p:cNvPr id="61447" name="Line 55"/>
          <p:cNvSpPr>
            <a:spLocks noChangeShapeType="1"/>
          </p:cNvSpPr>
          <p:nvPr/>
        </p:nvSpPr>
        <p:spPr bwMode="auto">
          <a:xfrm>
            <a:off x="2855913" y="4808538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Line 56"/>
          <p:cNvSpPr>
            <a:spLocks noChangeShapeType="1"/>
          </p:cNvSpPr>
          <p:nvPr/>
        </p:nvSpPr>
        <p:spPr bwMode="auto">
          <a:xfrm>
            <a:off x="2860675" y="4803775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9" name="Line 57"/>
          <p:cNvSpPr>
            <a:spLocks noChangeShapeType="1"/>
          </p:cNvSpPr>
          <p:nvPr/>
        </p:nvSpPr>
        <p:spPr bwMode="auto">
          <a:xfrm>
            <a:off x="2260600" y="4560888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0" name="Text Box 23"/>
          <p:cNvSpPr txBox="1">
            <a:spLocks noChangeArrowheads="1"/>
          </p:cNvSpPr>
          <p:nvPr/>
        </p:nvSpPr>
        <p:spPr bwMode="auto">
          <a:xfrm>
            <a:off x="3663950" y="617855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IPv4 datagram</a:t>
            </a:r>
          </a:p>
        </p:txBody>
      </p:sp>
      <p:sp>
        <p:nvSpPr>
          <p:cNvPr id="61451" name="Line 25"/>
          <p:cNvSpPr>
            <a:spLocks noChangeShapeType="1"/>
          </p:cNvSpPr>
          <p:nvPr/>
        </p:nvSpPr>
        <p:spPr bwMode="auto">
          <a:xfrm flipH="1">
            <a:off x="2095500" y="636746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4384675" y="582930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6021388" y="59991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3522663" y="5999163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5" name="Rectangle 69"/>
          <p:cNvSpPr>
            <a:spLocks noChangeArrowheads="1"/>
          </p:cNvSpPr>
          <p:nvPr/>
        </p:nvSpPr>
        <p:spPr bwMode="auto">
          <a:xfrm>
            <a:off x="3490913" y="5386388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552950" y="4416425"/>
            <a:ext cx="3379788" cy="1109663"/>
            <a:chOff x="2868" y="2782"/>
            <a:chExt cx="2129" cy="699"/>
          </a:xfrm>
        </p:grpSpPr>
        <p:sp>
          <p:nvSpPr>
            <p:cNvPr id="61474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IPv4 payload </a:t>
              </a:r>
            </a:p>
          </p:txBody>
        </p:sp>
        <p:sp>
          <p:nvSpPr>
            <p:cNvPr id="61475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506788" y="4321175"/>
            <a:ext cx="3402012" cy="1476375"/>
            <a:chOff x="2280" y="1247"/>
            <a:chExt cx="2143" cy="930"/>
          </a:xfrm>
        </p:grpSpPr>
        <p:sp>
          <p:nvSpPr>
            <p:cNvPr id="61458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59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0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1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2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3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4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5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6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7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UDP/TCP payload</a:t>
              </a:r>
            </a:p>
          </p:txBody>
        </p:sp>
        <p:sp>
          <p:nvSpPr>
            <p:cNvPr id="61468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IPv6 source dest addr</a:t>
              </a:r>
            </a:p>
          </p:txBody>
        </p:sp>
        <p:sp>
          <p:nvSpPr>
            <p:cNvPr id="61469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>
                  <a:latin typeface="Arial" panose="020B0604020202020204" pitchFamily="34" charset="0"/>
                  <a:ea typeface="宋体" panose="02010600030101010101" pitchFamily="2" charset="-122"/>
                </a:rPr>
                <a:t>IPv6 header fields</a:t>
              </a:r>
            </a:p>
          </p:txBody>
        </p:sp>
        <p:sp>
          <p:nvSpPr>
            <p:cNvPr id="61470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1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2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3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8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134938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62467" name="Text Box 76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physical view:</a:t>
            </a:r>
          </a:p>
        </p:txBody>
      </p:sp>
      <p:sp>
        <p:nvSpPr>
          <p:cNvPr id="62468" name="Line 147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69" name="Text Box 18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IPv4</a:t>
            </a:r>
          </a:p>
        </p:txBody>
      </p:sp>
      <p:sp>
        <p:nvSpPr>
          <p:cNvPr id="62470" name="Text Box 18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IPv4</a:t>
            </a:r>
          </a:p>
        </p:txBody>
      </p:sp>
      <p:grpSp>
        <p:nvGrpSpPr>
          <p:cNvPr id="62471" name="Group 254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6258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258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258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2586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2589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90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87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8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72" name="Group 328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62560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2561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2562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3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sp>
          <p:nvSpPr>
            <p:cNvPr id="62564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grpSp>
          <p:nvGrpSpPr>
            <p:cNvPr id="62565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6257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57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57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2578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2581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82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579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80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66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6256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56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56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2570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2573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74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571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72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2473" name="Group 272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6255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255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255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2555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2558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59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56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57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74" name="Group 303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62529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2530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1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sp>
          <p:nvSpPr>
            <p:cNvPr id="62532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grpSp>
          <p:nvGrpSpPr>
            <p:cNvPr id="62533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6254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54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54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2547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2550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51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548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49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534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6253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53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53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2539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2542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43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540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41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35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62475" name="Text Box 300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2476" name="Text Box 301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grpSp>
        <p:nvGrpSpPr>
          <p:cNvPr id="16" name="Group 354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62478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9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logical view:</a:t>
              </a:r>
            </a:p>
          </p:txBody>
        </p:sp>
        <p:sp>
          <p:nvSpPr>
            <p:cNvPr id="62480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i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IPv4 tunnel 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i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connecting IPv6 routers</a:t>
              </a:r>
            </a:p>
          </p:txBody>
        </p:sp>
        <p:grpSp>
          <p:nvGrpSpPr>
            <p:cNvPr id="62481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62506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62507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08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IPv6</a:t>
                </a:r>
              </a:p>
            </p:txBody>
          </p:sp>
          <p:sp>
            <p:nvSpPr>
              <p:cNvPr id="62509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IPv6</a:t>
                </a:r>
              </a:p>
            </p:txBody>
          </p:sp>
          <p:grpSp>
            <p:nvGrpSpPr>
              <p:cNvPr id="62510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6252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2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2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2524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2527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8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525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26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11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6251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1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1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2516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2519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20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517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18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512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62482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62483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62484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62485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86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IPv6</a:t>
                </a:r>
              </a:p>
            </p:txBody>
          </p:sp>
          <p:sp>
            <p:nvSpPr>
              <p:cNvPr id="62487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IPv6</a:t>
                </a:r>
              </a:p>
            </p:txBody>
          </p:sp>
          <p:grpSp>
            <p:nvGrpSpPr>
              <p:cNvPr id="62488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6249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9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0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2501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2504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05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502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03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9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6249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9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9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2493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2496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7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494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5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2"/>
          <p:cNvGrpSpPr>
            <a:grpSpLocks/>
          </p:cNvGrpSpPr>
          <p:nvPr/>
        </p:nvGrpSpPr>
        <p:grpSpPr bwMode="auto">
          <a:xfrm>
            <a:off x="2557463" y="3384550"/>
            <a:ext cx="817562" cy="2981325"/>
            <a:chOff x="1611" y="2132"/>
            <a:chExt cx="515" cy="1878"/>
          </a:xfrm>
        </p:grpSpPr>
        <p:grpSp>
          <p:nvGrpSpPr>
            <p:cNvPr id="63643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63647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648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flow: X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src: 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dest: F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zh-CN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zh-CN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data</a:t>
                </a:r>
              </a:p>
            </p:txBody>
          </p:sp>
        </p:grpSp>
        <p:sp>
          <p:nvSpPr>
            <p:cNvPr id="63644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645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A-to-B: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sp>
          <p:nvSpPr>
            <p:cNvPr id="63646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53"/>
          <p:cNvGrpSpPr>
            <a:grpSpLocks/>
          </p:cNvGrpSpPr>
          <p:nvPr/>
        </p:nvGrpSpPr>
        <p:grpSpPr bwMode="auto">
          <a:xfrm>
            <a:off x="3532188" y="3376613"/>
            <a:ext cx="1185862" cy="3319462"/>
            <a:chOff x="2225" y="2127"/>
            <a:chExt cx="747" cy="2091"/>
          </a:xfrm>
        </p:grpSpPr>
        <p:grpSp>
          <p:nvGrpSpPr>
            <p:cNvPr id="63634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63638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639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63641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42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400">
                      <a:latin typeface="Arial" panose="020B0604020202020204" pitchFamily="34" charset="0"/>
                      <a:ea typeface="宋体" panose="02010600030101010101" pitchFamily="2" charset="-122"/>
                    </a:rPr>
                    <a:t>Flow: X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400">
                      <a:latin typeface="Arial" panose="020B0604020202020204" pitchFamily="34" charset="0"/>
                      <a:ea typeface="宋体" panose="02010600030101010101" pitchFamily="2" charset="-122"/>
                    </a:rPr>
                    <a:t>Src: A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400">
                      <a:latin typeface="Arial" panose="020B0604020202020204" pitchFamily="34" charset="0"/>
                      <a:ea typeface="宋体" panose="02010600030101010101" pitchFamily="2" charset="-122"/>
                    </a:rPr>
                    <a:t>Dest: F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400">
                      <a:latin typeface="Arial" panose="020B0604020202020204" pitchFamily="34" charset="0"/>
                      <a:ea typeface="宋体" panose="02010600030101010101" pitchFamily="2" charset="-122"/>
                    </a:rPr>
                    <a:t>data</a:t>
                  </a:r>
                </a:p>
              </p:txBody>
            </p:sp>
          </p:grpSp>
          <p:sp>
            <p:nvSpPr>
              <p:cNvPr id="63640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src:B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dest: E</a:t>
                </a:r>
              </a:p>
            </p:txBody>
          </p:sp>
        </p:grpSp>
        <p:sp>
          <p:nvSpPr>
            <p:cNvPr id="63635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636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B-to-C: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 inside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IPv4</a:t>
              </a:r>
            </a:p>
          </p:txBody>
        </p:sp>
        <p:sp>
          <p:nvSpPr>
            <p:cNvPr id="63637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55"/>
          <p:cNvGrpSpPr>
            <a:grpSpLocks/>
          </p:cNvGrpSpPr>
          <p:nvPr/>
        </p:nvGrpSpPr>
        <p:grpSpPr bwMode="auto">
          <a:xfrm>
            <a:off x="6748463" y="3379788"/>
            <a:ext cx="881062" cy="2998787"/>
            <a:chOff x="4251" y="2129"/>
            <a:chExt cx="555" cy="1889"/>
          </a:xfrm>
        </p:grpSpPr>
        <p:sp>
          <p:nvSpPr>
            <p:cNvPr id="63628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629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E-to-F: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sp>
          <p:nvSpPr>
            <p:cNvPr id="63630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3631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63632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633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flow: X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src: 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dest: F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zh-CN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zh-CN" sz="1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rPr>
                  <a:t>data</a:t>
                </a:r>
              </a:p>
            </p:txBody>
          </p:sp>
        </p:grpSp>
      </p:grp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5567363" y="3378200"/>
            <a:ext cx="1176337" cy="3330575"/>
            <a:chOff x="3507" y="2128"/>
            <a:chExt cx="741" cy="2098"/>
          </a:xfrm>
        </p:grpSpPr>
        <p:sp>
          <p:nvSpPr>
            <p:cNvPr id="63619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620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B-to-C: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 inside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IPv4</a:t>
              </a:r>
            </a:p>
          </p:txBody>
        </p:sp>
        <p:sp>
          <p:nvSpPr>
            <p:cNvPr id="63621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3622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63623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624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63626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62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400">
                      <a:latin typeface="Arial" panose="020B0604020202020204" pitchFamily="34" charset="0"/>
                      <a:ea typeface="宋体" panose="02010600030101010101" pitchFamily="2" charset="-122"/>
                    </a:rPr>
                    <a:t>Flow: X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400">
                      <a:latin typeface="Arial" panose="020B0604020202020204" pitchFamily="34" charset="0"/>
                      <a:ea typeface="宋体" panose="02010600030101010101" pitchFamily="2" charset="-122"/>
                    </a:rPr>
                    <a:t>Src: A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400">
                      <a:latin typeface="Arial" panose="020B0604020202020204" pitchFamily="34" charset="0"/>
                      <a:ea typeface="宋体" panose="02010600030101010101" pitchFamily="2" charset="-122"/>
                    </a:rPr>
                    <a:t>Dest: F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zh-CN" sz="1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400">
                      <a:latin typeface="Arial" panose="020B0604020202020204" pitchFamily="34" charset="0"/>
                      <a:ea typeface="宋体" panose="02010600030101010101" pitchFamily="2" charset="-122"/>
                    </a:rPr>
                    <a:t>data</a:t>
                  </a:r>
                </a:p>
              </p:txBody>
            </p:sp>
          </p:grpSp>
          <p:sp>
            <p:nvSpPr>
              <p:cNvPr id="63625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src:B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dest: E</a:t>
                </a:r>
              </a:p>
            </p:txBody>
          </p:sp>
        </p:grpSp>
      </p:grpSp>
      <p:sp>
        <p:nvSpPr>
          <p:cNvPr id="63494" name="Text Box 224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physical view:</a:t>
            </a:r>
          </a:p>
        </p:txBody>
      </p:sp>
      <p:sp>
        <p:nvSpPr>
          <p:cNvPr id="63495" name="Line 225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3496" name="Group 228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636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6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6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3614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3617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18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615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16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497" name="Group 237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63588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3589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3590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91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sp>
          <p:nvSpPr>
            <p:cNvPr id="63592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grpSp>
          <p:nvGrpSpPr>
            <p:cNvPr id="63593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6360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60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60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3606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3609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10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607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8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94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6359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59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59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3598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3601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02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99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0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3498" name="Group 261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6358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58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358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3583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3586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7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84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85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499" name="Group 270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63557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3558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9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sp>
          <p:nvSpPr>
            <p:cNvPr id="63560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IPv6</a:t>
              </a:r>
            </a:p>
          </p:txBody>
        </p:sp>
        <p:grpSp>
          <p:nvGrpSpPr>
            <p:cNvPr id="63561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6357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57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57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3575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3578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9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76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7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62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6356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56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56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3567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3570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1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68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9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63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63500" name="Text Box 294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3501" name="Text Box 295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</a:p>
        </p:txBody>
      </p:sp>
      <p:grpSp>
        <p:nvGrpSpPr>
          <p:cNvPr id="63502" name="Group 296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63506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7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logical view:</a:t>
              </a:r>
            </a:p>
          </p:txBody>
        </p:sp>
        <p:sp>
          <p:nvSpPr>
            <p:cNvPr id="63508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i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IPv4 tunnel </a:t>
              </a: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i="1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connecting IPv6 routers</a:t>
              </a:r>
            </a:p>
          </p:txBody>
        </p:sp>
        <p:grpSp>
          <p:nvGrpSpPr>
            <p:cNvPr id="63509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63534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63535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36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IPv6</a:t>
                </a:r>
              </a:p>
            </p:txBody>
          </p:sp>
          <p:sp>
            <p:nvSpPr>
              <p:cNvPr id="63537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IPv6</a:t>
                </a:r>
              </a:p>
            </p:txBody>
          </p:sp>
          <p:grpSp>
            <p:nvGrpSpPr>
              <p:cNvPr id="63538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6354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5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5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3552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3555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56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53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4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39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6354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4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4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3544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3547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48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45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6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40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63510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63511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63512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63513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514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IPv6</a:t>
                </a:r>
              </a:p>
            </p:txBody>
          </p:sp>
          <p:sp>
            <p:nvSpPr>
              <p:cNvPr id="63515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IPv6</a:t>
                </a:r>
              </a:p>
            </p:txBody>
          </p:sp>
          <p:grpSp>
            <p:nvGrpSpPr>
              <p:cNvPr id="63516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6352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2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2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3529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3532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33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30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31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17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6351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1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2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3521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3524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5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22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3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134938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63504" name="Text Box 35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IPv4</a:t>
            </a:r>
          </a:p>
        </p:txBody>
      </p:sp>
      <p:sp>
        <p:nvSpPr>
          <p:cNvPr id="63505" name="Text Box 35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145A185E-1B54-4723-B695-15F4EBE08856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提纲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核心问题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扩展到数十亿节点</a:t>
            </a:r>
          </a:p>
          <a:p>
            <a:pPr eaLnBrk="1" hangingPunct="1"/>
            <a:r>
              <a:rPr lang="zh-CN" altLang="en-US" dirty="0" smtClean="0"/>
              <a:t>全球互联网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IPv6</a:t>
            </a:r>
          </a:p>
          <a:p>
            <a:pPr eaLnBrk="1" hangingPunct="1"/>
            <a:r>
              <a:rPr lang="zh-CN" altLang="en-US" dirty="0" smtClean="0"/>
              <a:t>多播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移动设备之间的路由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19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103"/>
          <p:cNvGrpSpPr>
            <a:grpSpLocks/>
          </p:cNvGrpSpPr>
          <p:nvPr/>
        </p:nvGrpSpPr>
        <p:grpSpPr bwMode="auto">
          <a:xfrm>
            <a:off x="1106488" y="2374900"/>
            <a:ext cx="5691187" cy="2765425"/>
            <a:chOff x="651" y="1471"/>
            <a:chExt cx="3585" cy="1742"/>
          </a:xfrm>
        </p:grpSpPr>
        <p:sp>
          <p:nvSpPr>
            <p:cNvPr id="65542" name="AutoShape 90"/>
            <p:cNvSpPr>
              <a:spLocks noChangeArrowheads="1"/>
            </p:cNvSpPr>
            <p:nvPr/>
          </p:nvSpPr>
          <p:spPr bwMode="auto">
            <a:xfrm>
              <a:off x="651" y="1471"/>
              <a:ext cx="717" cy="329"/>
            </a:xfrm>
            <a:prstGeom prst="irregularSeal1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5543" name="Group 102"/>
            <p:cNvGrpSpPr>
              <a:grpSpLocks/>
            </p:cNvGrpSpPr>
            <p:nvPr/>
          </p:nvGrpSpPr>
          <p:grpSpPr bwMode="auto">
            <a:xfrm>
              <a:off x="714" y="1485"/>
              <a:ext cx="3522" cy="1728"/>
              <a:chOff x="535" y="738"/>
              <a:chExt cx="3522" cy="1728"/>
            </a:xfrm>
          </p:grpSpPr>
          <p:grpSp>
            <p:nvGrpSpPr>
              <p:cNvPr id="65544" name="Group 2"/>
              <p:cNvGrpSpPr>
                <a:grpSpLocks/>
              </p:cNvGrpSpPr>
              <p:nvPr/>
            </p:nvGrpSpPr>
            <p:grpSpPr bwMode="auto">
              <a:xfrm>
                <a:off x="1248" y="829"/>
                <a:ext cx="316" cy="212"/>
                <a:chOff x="2089" y="1712"/>
                <a:chExt cx="316" cy="212"/>
              </a:xfrm>
            </p:grpSpPr>
            <p:sp>
              <p:nvSpPr>
                <p:cNvPr id="65632" name="Oval 3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33" name="Line 4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34" name="Line 5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35" name="Rectangle 6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36" name="Oval 7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5637" name="Group 8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6563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63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R1</a:t>
                    </a:r>
                  </a:p>
                </p:txBody>
              </p:sp>
            </p:grpSp>
          </p:grpSp>
          <p:grpSp>
            <p:nvGrpSpPr>
              <p:cNvPr id="65545" name="Group 12"/>
              <p:cNvGrpSpPr>
                <a:grpSpLocks/>
              </p:cNvGrpSpPr>
              <p:nvPr/>
            </p:nvGrpSpPr>
            <p:grpSpPr bwMode="auto">
              <a:xfrm>
                <a:off x="1248" y="1235"/>
                <a:ext cx="316" cy="212"/>
                <a:chOff x="2089" y="1712"/>
                <a:chExt cx="316" cy="212"/>
              </a:xfrm>
            </p:grpSpPr>
            <p:sp>
              <p:nvSpPr>
                <p:cNvPr id="65624" name="Oval 13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25" name="Line 14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6" name="Line 15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27" name="Rectangle 16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28" name="Oval 17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5629" name="Group 18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6563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63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R2</a:t>
                    </a:r>
                  </a:p>
                </p:txBody>
              </p:sp>
            </p:grpSp>
          </p:grpSp>
          <p:grpSp>
            <p:nvGrpSpPr>
              <p:cNvPr id="65546" name="Group 21"/>
              <p:cNvGrpSpPr>
                <a:grpSpLocks/>
              </p:cNvGrpSpPr>
              <p:nvPr/>
            </p:nvGrpSpPr>
            <p:grpSpPr bwMode="auto">
              <a:xfrm>
                <a:off x="912" y="1725"/>
                <a:ext cx="316" cy="212"/>
                <a:chOff x="2089" y="1712"/>
                <a:chExt cx="316" cy="212"/>
              </a:xfrm>
            </p:grpSpPr>
            <p:sp>
              <p:nvSpPr>
                <p:cNvPr id="65616" name="Oval 22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17" name="Line 23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18" name="Line 24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19" name="Rectangle 25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20" name="Oval 26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5621" name="Group 27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6562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62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R3</a:t>
                    </a:r>
                  </a:p>
                </p:txBody>
              </p:sp>
            </p:grpSp>
          </p:grpSp>
          <p:grpSp>
            <p:nvGrpSpPr>
              <p:cNvPr id="65547" name="Group 30"/>
              <p:cNvGrpSpPr>
                <a:grpSpLocks/>
              </p:cNvGrpSpPr>
              <p:nvPr/>
            </p:nvGrpSpPr>
            <p:grpSpPr bwMode="auto">
              <a:xfrm>
                <a:off x="1581" y="1725"/>
                <a:ext cx="316" cy="212"/>
                <a:chOff x="2089" y="1712"/>
                <a:chExt cx="316" cy="212"/>
              </a:xfrm>
            </p:grpSpPr>
            <p:sp>
              <p:nvSpPr>
                <p:cNvPr id="65608" name="Oval 31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09" name="Line 32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10" name="Line 33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11" name="Rectangle 34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12" name="Oval 35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5613" name="Group 36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6561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61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R4</a:t>
                    </a:r>
                  </a:p>
                </p:txBody>
              </p:sp>
            </p:grpSp>
          </p:grpSp>
          <p:sp>
            <p:nvSpPr>
              <p:cNvPr id="65548" name="Line 39"/>
              <p:cNvSpPr>
                <a:spLocks noChangeShapeType="1"/>
              </p:cNvSpPr>
              <p:nvPr/>
            </p:nvSpPr>
            <p:spPr bwMode="auto">
              <a:xfrm>
                <a:off x="1404" y="984"/>
                <a:ext cx="0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49" name="Line 40"/>
              <p:cNvSpPr>
                <a:spLocks noChangeShapeType="1"/>
              </p:cNvSpPr>
              <p:nvPr/>
            </p:nvSpPr>
            <p:spPr bwMode="auto">
              <a:xfrm flipH="1">
                <a:off x="1097" y="1410"/>
                <a:ext cx="297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0" name="Line 41"/>
              <p:cNvSpPr>
                <a:spLocks noChangeShapeType="1"/>
              </p:cNvSpPr>
              <p:nvPr/>
            </p:nvSpPr>
            <p:spPr bwMode="auto">
              <a:xfrm>
                <a:off x="1423" y="1416"/>
                <a:ext cx="297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1" name="Text Box 42"/>
              <p:cNvSpPr txBox="1">
                <a:spLocks noChangeArrowheads="1"/>
              </p:cNvSpPr>
              <p:nvPr/>
            </p:nvSpPr>
            <p:spPr bwMode="auto">
              <a:xfrm>
                <a:off x="947" y="2062"/>
                <a:ext cx="80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source</a:t>
                </a:r>
                <a:b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</a:b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duplication</a:t>
                </a:r>
              </a:p>
            </p:txBody>
          </p:sp>
          <p:sp>
            <p:nvSpPr>
              <p:cNvPr id="65552" name="Line 43"/>
              <p:cNvSpPr>
                <a:spLocks noChangeShapeType="1"/>
              </p:cNvSpPr>
              <p:nvPr/>
            </p:nvSpPr>
            <p:spPr bwMode="auto">
              <a:xfrm flipH="1">
                <a:off x="1442" y="1012"/>
                <a:ext cx="5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3" name="Freeform 44"/>
              <p:cNvSpPr>
                <a:spLocks/>
              </p:cNvSpPr>
              <p:nvPr/>
            </p:nvSpPr>
            <p:spPr bwMode="auto">
              <a:xfrm>
                <a:off x="1510" y="1006"/>
                <a:ext cx="286" cy="744"/>
              </a:xfrm>
              <a:custGeom>
                <a:avLst/>
                <a:gdLst>
                  <a:gd name="T0" fmla="*/ 0 w 286"/>
                  <a:gd name="T1" fmla="*/ 0 h 744"/>
                  <a:gd name="T2" fmla="*/ 11 w 286"/>
                  <a:gd name="T3" fmla="*/ 425 h 744"/>
                  <a:gd name="T4" fmla="*/ 286 w 286"/>
                  <a:gd name="T5" fmla="*/ 744 h 744"/>
                  <a:gd name="T6" fmla="*/ 0 60000 65536"/>
                  <a:gd name="T7" fmla="*/ 0 60000 65536"/>
                  <a:gd name="T8" fmla="*/ 0 60000 65536"/>
                  <a:gd name="T9" fmla="*/ 0 w 286"/>
                  <a:gd name="T10" fmla="*/ 0 h 744"/>
                  <a:gd name="T11" fmla="*/ 286 w 286"/>
                  <a:gd name="T12" fmla="*/ 744 h 7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" h="744">
                    <a:moveTo>
                      <a:pt x="0" y="0"/>
                    </a:moveTo>
                    <a:lnTo>
                      <a:pt x="11" y="425"/>
                    </a:lnTo>
                    <a:lnTo>
                      <a:pt x="286" y="744"/>
                    </a:ln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4" name="Freeform 45"/>
              <p:cNvSpPr>
                <a:spLocks/>
              </p:cNvSpPr>
              <p:nvPr/>
            </p:nvSpPr>
            <p:spPr bwMode="auto">
              <a:xfrm flipH="1">
                <a:off x="1013" y="1001"/>
                <a:ext cx="286" cy="744"/>
              </a:xfrm>
              <a:custGeom>
                <a:avLst/>
                <a:gdLst>
                  <a:gd name="T0" fmla="*/ 0 w 286"/>
                  <a:gd name="T1" fmla="*/ 0 h 744"/>
                  <a:gd name="T2" fmla="*/ 11 w 286"/>
                  <a:gd name="T3" fmla="*/ 425 h 744"/>
                  <a:gd name="T4" fmla="*/ 286 w 286"/>
                  <a:gd name="T5" fmla="*/ 744 h 744"/>
                  <a:gd name="T6" fmla="*/ 0 60000 65536"/>
                  <a:gd name="T7" fmla="*/ 0 60000 65536"/>
                  <a:gd name="T8" fmla="*/ 0 60000 65536"/>
                  <a:gd name="T9" fmla="*/ 0 w 286"/>
                  <a:gd name="T10" fmla="*/ 0 h 744"/>
                  <a:gd name="T11" fmla="*/ 286 w 286"/>
                  <a:gd name="T12" fmla="*/ 744 h 7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6" h="744">
                    <a:moveTo>
                      <a:pt x="0" y="0"/>
                    </a:moveTo>
                    <a:lnTo>
                      <a:pt x="11" y="425"/>
                    </a:lnTo>
                    <a:lnTo>
                      <a:pt x="286" y="744"/>
                    </a:ln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5555" name="Group 46"/>
              <p:cNvGrpSpPr>
                <a:grpSpLocks/>
              </p:cNvGrpSpPr>
              <p:nvPr/>
            </p:nvGrpSpPr>
            <p:grpSpPr bwMode="auto">
              <a:xfrm>
                <a:off x="2837" y="831"/>
                <a:ext cx="316" cy="212"/>
                <a:chOff x="2089" y="1712"/>
                <a:chExt cx="316" cy="212"/>
              </a:xfrm>
            </p:grpSpPr>
            <p:sp>
              <p:nvSpPr>
                <p:cNvPr id="65600" name="Oval 47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01" name="Line 48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02" name="Line 49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603" name="Rectangle 50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04" name="Oval 51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5605" name="Group 52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65606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607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R1</a:t>
                    </a:r>
                  </a:p>
                </p:txBody>
              </p:sp>
            </p:grpSp>
          </p:grpSp>
          <p:grpSp>
            <p:nvGrpSpPr>
              <p:cNvPr id="65556" name="Group 55"/>
              <p:cNvGrpSpPr>
                <a:grpSpLocks/>
              </p:cNvGrpSpPr>
              <p:nvPr/>
            </p:nvGrpSpPr>
            <p:grpSpPr bwMode="auto">
              <a:xfrm>
                <a:off x="2837" y="1231"/>
                <a:ext cx="316" cy="212"/>
                <a:chOff x="2089" y="1712"/>
                <a:chExt cx="316" cy="212"/>
              </a:xfrm>
            </p:grpSpPr>
            <p:sp>
              <p:nvSpPr>
                <p:cNvPr id="65592" name="Oval 56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93" name="Line 57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4" name="Line 58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95" name="Rectangle 59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96" name="Oval 60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5597" name="Group 61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6559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599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R2</a:t>
                    </a:r>
                  </a:p>
                </p:txBody>
              </p:sp>
            </p:grpSp>
          </p:grpSp>
          <p:grpSp>
            <p:nvGrpSpPr>
              <p:cNvPr id="65557" name="Group 64"/>
              <p:cNvGrpSpPr>
                <a:grpSpLocks/>
              </p:cNvGrpSpPr>
              <p:nvPr/>
            </p:nvGrpSpPr>
            <p:grpSpPr bwMode="auto">
              <a:xfrm>
                <a:off x="2501" y="1721"/>
                <a:ext cx="316" cy="212"/>
                <a:chOff x="2089" y="1712"/>
                <a:chExt cx="316" cy="212"/>
              </a:xfrm>
            </p:grpSpPr>
            <p:sp>
              <p:nvSpPr>
                <p:cNvPr id="65584" name="Oval 65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85" name="Line 66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86" name="Line 67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87" name="Rectangle 68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88" name="Oval 69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5589" name="Group 70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65590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591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R3</a:t>
                    </a:r>
                  </a:p>
                </p:txBody>
              </p:sp>
            </p:grpSp>
          </p:grpSp>
          <p:grpSp>
            <p:nvGrpSpPr>
              <p:cNvPr id="65558" name="Group 73"/>
              <p:cNvGrpSpPr>
                <a:grpSpLocks/>
              </p:cNvGrpSpPr>
              <p:nvPr/>
            </p:nvGrpSpPr>
            <p:grpSpPr bwMode="auto">
              <a:xfrm>
                <a:off x="3170" y="1721"/>
                <a:ext cx="316" cy="212"/>
                <a:chOff x="2089" y="1712"/>
                <a:chExt cx="316" cy="212"/>
              </a:xfrm>
            </p:grpSpPr>
            <p:sp>
              <p:nvSpPr>
                <p:cNvPr id="65576" name="Oval 74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77" name="Line 75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8" name="Line 76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579" name="Rectangle 77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80" name="Oval 78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5581" name="Group 79"/>
                <p:cNvGrpSpPr>
                  <a:grpSpLocks/>
                </p:cNvGrpSpPr>
                <p:nvPr/>
              </p:nvGrpSpPr>
              <p:grpSpPr bwMode="auto">
                <a:xfrm>
                  <a:off x="2104" y="1712"/>
                  <a:ext cx="279" cy="212"/>
                  <a:chOff x="2917" y="2456"/>
                  <a:chExt cx="282" cy="212"/>
                </a:xfrm>
              </p:grpSpPr>
              <p:sp>
                <p:nvSpPr>
                  <p:cNvPr id="6558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6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583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17" y="2456"/>
                    <a:ext cx="28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R4</a:t>
                    </a:r>
                  </a:p>
                </p:txBody>
              </p:sp>
            </p:grpSp>
          </p:grpSp>
          <p:sp>
            <p:nvSpPr>
              <p:cNvPr id="65559" name="Line 82"/>
              <p:cNvSpPr>
                <a:spLocks noChangeShapeType="1"/>
              </p:cNvSpPr>
              <p:nvPr/>
            </p:nvSpPr>
            <p:spPr bwMode="auto">
              <a:xfrm>
                <a:off x="2993" y="980"/>
                <a:ext cx="0" cy="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0" name="Line 83"/>
              <p:cNvSpPr>
                <a:spLocks noChangeShapeType="1"/>
              </p:cNvSpPr>
              <p:nvPr/>
            </p:nvSpPr>
            <p:spPr bwMode="auto">
              <a:xfrm flipH="1">
                <a:off x="2686" y="1406"/>
                <a:ext cx="297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1" name="Line 84"/>
              <p:cNvSpPr>
                <a:spLocks noChangeShapeType="1"/>
              </p:cNvSpPr>
              <p:nvPr/>
            </p:nvSpPr>
            <p:spPr bwMode="auto">
              <a:xfrm>
                <a:off x="3012" y="1412"/>
                <a:ext cx="297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2" name="Text Box 85"/>
              <p:cNvSpPr txBox="1">
                <a:spLocks noChangeArrowheads="1"/>
              </p:cNvSpPr>
              <p:nvPr/>
            </p:nvSpPr>
            <p:spPr bwMode="auto">
              <a:xfrm>
                <a:off x="2880" y="2058"/>
                <a:ext cx="80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in-network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duplication</a:t>
                </a:r>
              </a:p>
            </p:txBody>
          </p:sp>
          <p:sp>
            <p:nvSpPr>
              <p:cNvPr id="65563" name="Line 86"/>
              <p:cNvSpPr>
                <a:spLocks noChangeShapeType="1"/>
              </p:cNvSpPr>
              <p:nvPr/>
            </p:nvSpPr>
            <p:spPr bwMode="auto">
              <a:xfrm flipH="1">
                <a:off x="3031" y="1008"/>
                <a:ext cx="5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4" name="Freeform 87"/>
              <p:cNvSpPr>
                <a:spLocks/>
              </p:cNvSpPr>
              <p:nvPr/>
            </p:nvSpPr>
            <p:spPr bwMode="auto">
              <a:xfrm>
                <a:off x="3104" y="1405"/>
                <a:ext cx="275" cy="319"/>
              </a:xfrm>
              <a:custGeom>
                <a:avLst/>
                <a:gdLst>
                  <a:gd name="T0" fmla="*/ 0 w 275"/>
                  <a:gd name="T1" fmla="*/ 0 h 319"/>
                  <a:gd name="T2" fmla="*/ 275 w 275"/>
                  <a:gd name="T3" fmla="*/ 319 h 319"/>
                  <a:gd name="T4" fmla="*/ 0 60000 65536"/>
                  <a:gd name="T5" fmla="*/ 0 60000 65536"/>
                  <a:gd name="T6" fmla="*/ 0 w 275"/>
                  <a:gd name="T7" fmla="*/ 0 h 319"/>
                  <a:gd name="T8" fmla="*/ 275 w 275"/>
                  <a:gd name="T9" fmla="*/ 319 h 3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5" h="319">
                    <a:moveTo>
                      <a:pt x="0" y="0"/>
                    </a:moveTo>
                    <a:lnTo>
                      <a:pt x="275" y="319"/>
                    </a:ln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5" name="Freeform 88"/>
              <p:cNvSpPr>
                <a:spLocks/>
              </p:cNvSpPr>
              <p:nvPr/>
            </p:nvSpPr>
            <p:spPr bwMode="auto">
              <a:xfrm>
                <a:off x="2602" y="1422"/>
                <a:ext cx="275" cy="319"/>
              </a:xfrm>
              <a:custGeom>
                <a:avLst/>
                <a:gdLst>
                  <a:gd name="T0" fmla="*/ 275 w 275"/>
                  <a:gd name="T1" fmla="*/ 0 h 319"/>
                  <a:gd name="T2" fmla="*/ 0 w 275"/>
                  <a:gd name="T3" fmla="*/ 319 h 319"/>
                  <a:gd name="T4" fmla="*/ 0 60000 65536"/>
                  <a:gd name="T5" fmla="*/ 0 60000 65536"/>
                  <a:gd name="T6" fmla="*/ 0 w 275"/>
                  <a:gd name="T7" fmla="*/ 0 h 319"/>
                  <a:gd name="T8" fmla="*/ 275 w 275"/>
                  <a:gd name="T9" fmla="*/ 319 h 3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5" h="319">
                    <a:moveTo>
                      <a:pt x="275" y="0"/>
                    </a:moveTo>
                    <a:lnTo>
                      <a:pt x="0" y="319"/>
                    </a:ln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66" name="Text Box 89"/>
              <p:cNvSpPr txBox="1">
                <a:spLocks noChangeArrowheads="1"/>
              </p:cNvSpPr>
              <p:nvPr/>
            </p:nvSpPr>
            <p:spPr bwMode="auto">
              <a:xfrm>
                <a:off x="1701" y="738"/>
                <a:ext cx="10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200">
                    <a:latin typeface="Arial" panose="020B0604020202020204" pitchFamily="34" charset="0"/>
                    <a:ea typeface="宋体" panose="02010600030101010101" pitchFamily="2" charset="-122"/>
                  </a:rPr>
                  <a:t>duplicate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200">
                    <a:latin typeface="Arial" panose="020B0604020202020204" pitchFamily="34" charset="0"/>
                    <a:ea typeface="宋体" panose="02010600030101010101" pitchFamily="2" charset="-122"/>
                  </a:rPr>
                  <a:t>creation/transmission</a:t>
                </a:r>
              </a:p>
            </p:txBody>
          </p:sp>
          <p:sp>
            <p:nvSpPr>
              <p:cNvPr id="65567" name="Text Box 91"/>
              <p:cNvSpPr txBox="1">
                <a:spLocks noChangeArrowheads="1"/>
              </p:cNvSpPr>
              <p:nvPr/>
            </p:nvSpPr>
            <p:spPr bwMode="auto">
              <a:xfrm>
                <a:off x="535" y="791"/>
                <a:ext cx="56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duplicate</a:t>
                </a:r>
              </a:p>
            </p:txBody>
          </p:sp>
          <p:sp>
            <p:nvSpPr>
              <p:cNvPr id="65568" name="Oval 92"/>
              <p:cNvSpPr>
                <a:spLocks noChangeArrowheads="1"/>
              </p:cNvSpPr>
              <p:nvPr/>
            </p:nvSpPr>
            <p:spPr bwMode="auto">
              <a:xfrm>
                <a:off x="1179" y="980"/>
                <a:ext cx="442" cy="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69" name="Line 93"/>
              <p:cNvSpPr>
                <a:spLocks noChangeShapeType="1"/>
              </p:cNvSpPr>
              <p:nvPr/>
            </p:nvSpPr>
            <p:spPr bwMode="auto">
              <a:xfrm flipH="1" flipV="1">
                <a:off x="1035" y="946"/>
                <a:ext cx="145" cy="6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0" name="AutoShape 94"/>
              <p:cNvSpPr>
                <a:spLocks noChangeArrowheads="1"/>
              </p:cNvSpPr>
              <p:nvPr/>
            </p:nvSpPr>
            <p:spPr bwMode="auto">
              <a:xfrm>
                <a:off x="3340" y="1020"/>
                <a:ext cx="717" cy="329"/>
              </a:xfrm>
              <a:prstGeom prst="irregularSeal1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71" name="Text Box 95"/>
              <p:cNvSpPr txBox="1">
                <a:spLocks noChangeArrowheads="1"/>
              </p:cNvSpPr>
              <p:nvPr/>
            </p:nvSpPr>
            <p:spPr bwMode="auto">
              <a:xfrm>
                <a:off x="3421" y="1083"/>
                <a:ext cx="56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4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duplicate</a:t>
                </a:r>
              </a:p>
            </p:txBody>
          </p:sp>
          <p:sp>
            <p:nvSpPr>
              <p:cNvPr id="65572" name="Oval 96"/>
              <p:cNvSpPr>
                <a:spLocks noChangeArrowheads="1"/>
              </p:cNvSpPr>
              <p:nvPr/>
            </p:nvSpPr>
            <p:spPr bwMode="auto">
              <a:xfrm>
                <a:off x="2662" y="1389"/>
                <a:ext cx="694" cy="5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73" name="Line 97"/>
              <p:cNvSpPr>
                <a:spLocks noChangeShapeType="1"/>
              </p:cNvSpPr>
              <p:nvPr/>
            </p:nvSpPr>
            <p:spPr bwMode="auto">
              <a:xfrm flipH="1">
                <a:off x="3334" y="1294"/>
                <a:ext cx="161" cy="1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4" name="Line 98"/>
              <p:cNvSpPr>
                <a:spLocks noChangeShapeType="1"/>
              </p:cNvSpPr>
              <p:nvPr/>
            </p:nvSpPr>
            <p:spPr bwMode="auto">
              <a:xfrm>
                <a:off x="1226" y="1825"/>
                <a:ext cx="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75" name="Line 99"/>
              <p:cNvSpPr>
                <a:spLocks noChangeShapeType="1"/>
              </p:cNvSpPr>
              <p:nvPr/>
            </p:nvSpPr>
            <p:spPr bwMode="auto">
              <a:xfrm>
                <a:off x="2816" y="1824"/>
                <a:ext cx="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6982" name="Rectangle 100"/>
          <p:cNvSpPr>
            <a:spLocks noGrp="1" noChangeArrowheads="1"/>
          </p:cNvSpPr>
          <p:nvPr>
            <p:ph type="title"/>
          </p:nvPr>
        </p:nvSpPr>
        <p:spPr>
          <a:xfrm>
            <a:off x="488950" y="177800"/>
            <a:ext cx="516255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Broadcast routing</a:t>
            </a:r>
          </a:p>
        </p:txBody>
      </p:sp>
      <p:sp>
        <p:nvSpPr>
          <p:cNvPr id="126983" name="Rectangle 101"/>
          <p:cNvSpPr>
            <a:spLocks noGrp="1" noChangeArrowheads="1"/>
          </p:cNvSpPr>
          <p:nvPr>
            <p:ph type="body" idx="1"/>
          </p:nvPr>
        </p:nvSpPr>
        <p:spPr>
          <a:xfrm>
            <a:off x="463550" y="1109663"/>
            <a:ext cx="8577263" cy="965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deliver packets from source to all other nodes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source duplication is inefficient:</a:t>
            </a:r>
          </a:p>
        </p:txBody>
      </p:sp>
      <p:sp>
        <p:nvSpPr>
          <p:cNvPr id="65541" name="Rectangle 104"/>
          <p:cNvSpPr>
            <a:spLocks noChangeArrowheads="1"/>
          </p:cNvSpPr>
          <p:nvPr/>
        </p:nvSpPr>
        <p:spPr bwMode="auto">
          <a:xfrm>
            <a:off x="479425" y="5249863"/>
            <a:ext cx="8120063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800">
                <a:latin typeface="Gill Sans MT" panose="020B0502020104020203" pitchFamily="34" charset="0"/>
                <a:ea typeface="宋体" panose="02010600030101010101" pitchFamily="2" charset="-122"/>
              </a:rPr>
              <a:t>source duplication: how does source determine recipient addresses?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In-network duplication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smtClean="0">
                <a:solidFill>
                  <a:srgbClr val="CC0000"/>
                </a:solidFill>
              </a:rPr>
              <a:t>flooding:</a:t>
            </a:r>
            <a:r>
              <a:rPr lang="en-US" altLang="zh-CN" smtClean="0"/>
              <a:t> when node receives broadcast packet, sends copy to all neighbors</a:t>
            </a:r>
          </a:p>
          <a:p>
            <a:pPr lvl="1"/>
            <a:r>
              <a:rPr lang="en-US" altLang="zh-CN" smtClean="0"/>
              <a:t>problems: cycles &amp; broadcast storm</a:t>
            </a:r>
          </a:p>
          <a:p>
            <a:r>
              <a:rPr lang="en-US" altLang="zh-CN" i="1" smtClean="0">
                <a:solidFill>
                  <a:srgbClr val="CC0000"/>
                </a:solidFill>
              </a:rPr>
              <a:t>controlled flooding:</a:t>
            </a:r>
            <a:r>
              <a:rPr lang="en-US" altLang="zh-CN" smtClean="0"/>
              <a:t> node only broadcasts pkt if it hasn</a:t>
            </a:r>
            <a:r>
              <a:rPr lang="ja-JP" altLang="en-US" smtClean="0"/>
              <a:t>’</a:t>
            </a:r>
            <a:r>
              <a:rPr lang="en-US" altLang="ja-JP" smtClean="0"/>
              <a:t>t broadcast same packet before</a:t>
            </a:r>
          </a:p>
          <a:p>
            <a:pPr lvl="1"/>
            <a:r>
              <a:rPr lang="en-US" altLang="zh-CN" smtClean="0"/>
              <a:t>node keeps track of packet ids already broadacsted</a:t>
            </a:r>
          </a:p>
          <a:p>
            <a:pPr lvl="1"/>
            <a:r>
              <a:rPr lang="en-US" altLang="zh-CN" smtClean="0"/>
              <a:t>or reverse path forwarding (RPF): only forward packet if it arrived on shortest path between node and source</a:t>
            </a:r>
          </a:p>
          <a:p>
            <a:r>
              <a:rPr lang="en-US" altLang="zh-CN" i="1" smtClean="0">
                <a:solidFill>
                  <a:srgbClr val="CC0000"/>
                </a:solidFill>
              </a:rPr>
              <a:t>spanning tree:</a:t>
            </a:r>
          </a:p>
          <a:p>
            <a:pPr lvl="1"/>
            <a:r>
              <a:rPr lang="en-US" altLang="zh-CN" smtClean="0"/>
              <a:t>no redundant packets received by any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160"/>
          <p:cNvGrpSpPr>
            <a:grpSpLocks/>
          </p:cNvGrpSpPr>
          <p:nvPr/>
        </p:nvGrpSpPr>
        <p:grpSpPr bwMode="auto">
          <a:xfrm>
            <a:off x="1049338" y="3211513"/>
            <a:ext cx="6788150" cy="2754312"/>
            <a:chOff x="547" y="636"/>
            <a:chExt cx="4276" cy="1735"/>
          </a:xfrm>
        </p:grpSpPr>
        <p:grpSp>
          <p:nvGrpSpPr>
            <p:cNvPr id="67589" name="Group 3"/>
            <p:cNvGrpSpPr>
              <a:grpSpLocks/>
            </p:cNvGrpSpPr>
            <p:nvPr/>
          </p:nvGrpSpPr>
          <p:grpSpPr bwMode="auto">
            <a:xfrm>
              <a:off x="669" y="636"/>
              <a:ext cx="1796" cy="1482"/>
              <a:chOff x="1383" y="762"/>
              <a:chExt cx="1796" cy="1482"/>
            </a:xfrm>
          </p:grpSpPr>
          <p:sp>
            <p:nvSpPr>
              <p:cNvPr id="67669" name="Line 4"/>
              <p:cNvSpPr>
                <a:spLocks noChangeShapeType="1"/>
              </p:cNvSpPr>
              <p:nvPr/>
            </p:nvSpPr>
            <p:spPr bwMode="auto">
              <a:xfrm>
                <a:off x="2550" y="1192"/>
                <a:ext cx="213" cy="42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0" name="Line 5"/>
              <p:cNvSpPr>
                <a:spLocks noChangeShapeType="1"/>
              </p:cNvSpPr>
              <p:nvPr/>
            </p:nvSpPr>
            <p:spPr bwMode="auto">
              <a:xfrm>
                <a:off x="2774" y="1633"/>
                <a:ext cx="216" cy="4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1" name="Line 6"/>
              <p:cNvSpPr>
                <a:spLocks noChangeShapeType="1"/>
              </p:cNvSpPr>
              <p:nvPr/>
            </p:nvSpPr>
            <p:spPr bwMode="auto">
              <a:xfrm flipH="1">
                <a:off x="2287" y="1679"/>
                <a:ext cx="379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2" name="Line 7"/>
              <p:cNvSpPr>
                <a:spLocks noChangeShapeType="1"/>
              </p:cNvSpPr>
              <p:nvPr/>
            </p:nvSpPr>
            <p:spPr bwMode="auto">
              <a:xfrm flipH="1">
                <a:off x="1622" y="1851"/>
                <a:ext cx="4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3" name="Line 8"/>
              <p:cNvSpPr>
                <a:spLocks noChangeShapeType="1"/>
              </p:cNvSpPr>
              <p:nvPr/>
            </p:nvSpPr>
            <p:spPr bwMode="auto">
              <a:xfrm flipH="1" flipV="1">
                <a:off x="1896" y="1339"/>
                <a:ext cx="171" cy="45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4" name="Line 9"/>
              <p:cNvSpPr>
                <a:spLocks noChangeShapeType="1"/>
              </p:cNvSpPr>
              <p:nvPr/>
            </p:nvSpPr>
            <p:spPr bwMode="auto">
              <a:xfrm flipV="1">
                <a:off x="2004" y="1187"/>
                <a:ext cx="4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5" name="Line 10"/>
              <p:cNvSpPr>
                <a:spLocks noChangeShapeType="1"/>
              </p:cNvSpPr>
              <p:nvPr/>
            </p:nvSpPr>
            <p:spPr bwMode="auto">
              <a:xfrm>
                <a:off x="2226" y="900"/>
                <a:ext cx="279" cy="25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7676" name="Group 11"/>
              <p:cNvGrpSpPr>
                <a:grpSpLocks/>
              </p:cNvGrpSpPr>
              <p:nvPr/>
            </p:nvGrpSpPr>
            <p:grpSpPr bwMode="auto">
              <a:xfrm>
                <a:off x="1941" y="762"/>
                <a:ext cx="316" cy="212"/>
                <a:chOff x="2089" y="1712"/>
                <a:chExt cx="316" cy="212"/>
              </a:xfrm>
            </p:grpSpPr>
            <p:sp>
              <p:nvSpPr>
                <p:cNvPr id="67738" name="Oval 12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39" name="Line 13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40" name="Line 14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41" name="Rectangle 15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42" name="Oval 16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743" name="Group 17"/>
                <p:cNvGrpSpPr>
                  <a:grpSpLocks/>
                </p:cNvGrpSpPr>
                <p:nvPr/>
              </p:nvGrpSpPr>
              <p:grpSpPr bwMode="auto">
                <a:xfrm>
                  <a:off x="2142" y="1712"/>
                  <a:ext cx="201" cy="212"/>
                  <a:chOff x="2955" y="2456"/>
                  <a:chExt cx="204" cy="212"/>
                </a:xfrm>
              </p:grpSpPr>
              <p:sp>
                <p:nvSpPr>
                  <p:cNvPr id="6774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74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5" y="2456"/>
                    <a:ext cx="20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A</a:t>
                    </a:r>
                  </a:p>
                </p:txBody>
              </p:sp>
            </p:grpSp>
          </p:grpSp>
          <p:grpSp>
            <p:nvGrpSpPr>
              <p:cNvPr id="67677" name="Group 20"/>
              <p:cNvGrpSpPr>
                <a:grpSpLocks/>
              </p:cNvGrpSpPr>
              <p:nvPr/>
            </p:nvGrpSpPr>
            <p:grpSpPr bwMode="auto">
              <a:xfrm>
                <a:off x="2389" y="1082"/>
                <a:ext cx="316" cy="212"/>
                <a:chOff x="2089" y="1712"/>
                <a:chExt cx="316" cy="212"/>
              </a:xfrm>
            </p:grpSpPr>
            <p:sp>
              <p:nvSpPr>
                <p:cNvPr id="67730" name="Oval 21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31" name="Line 22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32" name="Line 23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3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34" name="Oval 25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735" name="Group 26"/>
                <p:cNvGrpSpPr>
                  <a:grpSpLocks/>
                </p:cNvGrpSpPr>
                <p:nvPr/>
              </p:nvGrpSpPr>
              <p:grpSpPr bwMode="auto">
                <a:xfrm>
                  <a:off x="2142" y="1712"/>
                  <a:ext cx="201" cy="212"/>
                  <a:chOff x="2955" y="2456"/>
                  <a:chExt cx="204" cy="212"/>
                </a:xfrm>
              </p:grpSpPr>
              <p:sp>
                <p:nvSpPr>
                  <p:cNvPr id="6773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737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5" y="2456"/>
                    <a:ext cx="20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</p:grpSp>
          </p:grpSp>
          <p:grpSp>
            <p:nvGrpSpPr>
              <p:cNvPr id="67678" name="Group 29"/>
              <p:cNvGrpSpPr>
                <a:grpSpLocks/>
              </p:cNvGrpSpPr>
              <p:nvPr/>
            </p:nvGrpSpPr>
            <p:grpSpPr bwMode="auto">
              <a:xfrm>
                <a:off x="2863" y="2032"/>
                <a:ext cx="316" cy="212"/>
                <a:chOff x="2089" y="1712"/>
                <a:chExt cx="316" cy="212"/>
              </a:xfrm>
            </p:grpSpPr>
            <p:sp>
              <p:nvSpPr>
                <p:cNvPr id="67722" name="Oval 30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23" name="Line 31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24" name="Line 32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25" name="Rectangle 33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26" name="Oval 34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727" name="Group 35"/>
                <p:cNvGrpSpPr>
                  <a:grpSpLocks/>
                </p:cNvGrpSpPr>
                <p:nvPr/>
              </p:nvGrpSpPr>
              <p:grpSpPr bwMode="auto">
                <a:xfrm>
                  <a:off x="2135" y="1712"/>
                  <a:ext cx="216" cy="212"/>
                  <a:chOff x="2948" y="2456"/>
                  <a:chExt cx="219" cy="212"/>
                </a:xfrm>
              </p:grpSpPr>
              <p:sp>
                <p:nvSpPr>
                  <p:cNvPr id="677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729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456"/>
                    <a:ext cx="219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G</a:t>
                    </a:r>
                  </a:p>
                </p:txBody>
              </p:sp>
            </p:grpSp>
          </p:grpSp>
          <p:grpSp>
            <p:nvGrpSpPr>
              <p:cNvPr id="67679" name="Group 38"/>
              <p:cNvGrpSpPr>
                <a:grpSpLocks/>
              </p:cNvGrpSpPr>
              <p:nvPr/>
            </p:nvGrpSpPr>
            <p:grpSpPr bwMode="auto">
              <a:xfrm>
                <a:off x="2651" y="1574"/>
                <a:ext cx="316" cy="212"/>
                <a:chOff x="2089" y="1712"/>
                <a:chExt cx="316" cy="212"/>
              </a:xfrm>
            </p:grpSpPr>
            <p:sp>
              <p:nvSpPr>
                <p:cNvPr id="67714" name="Oval 39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15" name="Line 40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16" name="Line 41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17" name="Rectangle 42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18" name="Oval 43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719" name="Group 44"/>
                <p:cNvGrpSpPr>
                  <a:grpSpLocks/>
                </p:cNvGrpSpPr>
                <p:nvPr/>
              </p:nvGrpSpPr>
              <p:grpSpPr bwMode="auto">
                <a:xfrm>
                  <a:off x="2139" y="1712"/>
                  <a:ext cx="208" cy="212"/>
                  <a:chOff x="2952" y="2456"/>
                  <a:chExt cx="211" cy="212"/>
                </a:xfrm>
              </p:grpSpPr>
              <p:sp>
                <p:nvSpPr>
                  <p:cNvPr id="6772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72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" y="2456"/>
                    <a:ext cx="21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D</a:t>
                    </a:r>
                  </a:p>
                </p:txBody>
              </p:sp>
            </p:grpSp>
          </p:grpSp>
          <p:grpSp>
            <p:nvGrpSpPr>
              <p:cNvPr id="67680" name="Group 47"/>
              <p:cNvGrpSpPr>
                <a:grpSpLocks/>
              </p:cNvGrpSpPr>
              <p:nvPr/>
            </p:nvGrpSpPr>
            <p:grpSpPr bwMode="auto">
              <a:xfrm>
                <a:off x="1989" y="1739"/>
                <a:ext cx="316" cy="212"/>
                <a:chOff x="2089" y="1712"/>
                <a:chExt cx="316" cy="212"/>
              </a:xfrm>
            </p:grpSpPr>
            <p:sp>
              <p:nvSpPr>
                <p:cNvPr id="67706" name="Oval 48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07" name="Line 49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08" name="Line 50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09" name="Rectangle 51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10" name="Oval 52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711" name="Group 53"/>
                <p:cNvGrpSpPr>
                  <a:grpSpLocks/>
                </p:cNvGrpSpPr>
                <p:nvPr/>
              </p:nvGrpSpPr>
              <p:grpSpPr bwMode="auto">
                <a:xfrm>
                  <a:off x="2142" y="1712"/>
                  <a:ext cx="201" cy="212"/>
                  <a:chOff x="2955" y="2456"/>
                  <a:chExt cx="204" cy="212"/>
                </a:xfrm>
              </p:grpSpPr>
              <p:sp>
                <p:nvSpPr>
                  <p:cNvPr id="6771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713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5" y="2456"/>
                    <a:ext cx="20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E</a:t>
                    </a:r>
                  </a:p>
                </p:txBody>
              </p:sp>
            </p:grpSp>
          </p:grpSp>
          <p:sp>
            <p:nvSpPr>
              <p:cNvPr id="67681" name="Line 56"/>
              <p:cNvSpPr>
                <a:spLocks noChangeShapeType="1"/>
              </p:cNvSpPr>
              <p:nvPr/>
            </p:nvSpPr>
            <p:spPr bwMode="auto">
              <a:xfrm flipH="1">
                <a:off x="1616" y="939"/>
                <a:ext cx="425" cy="8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7682" name="Group 57"/>
              <p:cNvGrpSpPr>
                <a:grpSpLocks/>
              </p:cNvGrpSpPr>
              <p:nvPr/>
            </p:nvGrpSpPr>
            <p:grpSpPr bwMode="auto">
              <a:xfrm>
                <a:off x="1717" y="1204"/>
                <a:ext cx="316" cy="212"/>
                <a:chOff x="2089" y="1712"/>
                <a:chExt cx="316" cy="212"/>
              </a:xfrm>
            </p:grpSpPr>
            <p:sp>
              <p:nvSpPr>
                <p:cNvPr id="67698" name="Oval 58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99" name="Line 59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00" name="Line 60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01" name="Rectangle 61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02" name="Oval 62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703" name="Group 63"/>
                <p:cNvGrpSpPr>
                  <a:grpSpLocks/>
                </p:cNvGrpSpPr>
                <p:nvPr/>
              </p:nvGrpSpPr>
              <p:grpSpPr bwMode="auto">
                <a:xfrm>
                  <a:off x="2152" y="1712"/>
                  <a:ext cx="180" cy="212"/>
                  <a:chOff x="2965" y="2456"/>
                  <a:chExt cx="183" cy="212"/>
                </a:xfrm>
              </p:grpSpPr>
              <p:sp>
                <p:nvSpPr>
                  <p:cNvPr id="6770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705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5" y="2456"/>
                    <a:ext cx="183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c</a:t>
                    </a:r>
                  </a:p>
                </p:txBody>
              </p:sp>
            </p:grpSp>
          </p:grpSp>
          <p:grpSp>
            <p:nvGrpSpPr>
              <p:cNvPr id="67683" name="Group 66"/>
              <p:cNvGrpSpPr>
                <a:grpSpLocks/>
              </p:cNvGrpSpPr>
              <p:nvPr/>
            </p:nvGrpSpPr>
            <p:grpSpPr bwMode="auto">
              <a:xfrm>
                <a:off x="1383" y="1743"/>
                <a:ext cx="316" cy="212"/>
                <a:chOff x="2089" y="1712"/>
                <a:chExt cx="316" cy="212"/>
              </a:xfrm>
            </p:grpSpPr>
            <p:sp>
              <p:nvSpPr>
                <p:cNvPr id="67690" name="Oval 67"/>
                <p:cNvSpPr>
                  <a:spLocks noChangeArrowheads="1"/>
                </p:cNvSpPr>
                <p:nvPr/>
              </p:nvSpPr>
              <p:spPr bwMode="auto">
                <a:xfrm>
                  <a:off x="2092" y="1799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91" name="Line 68"/>
                <p:cNvSpPr>
                  <a:spLocks noChangeShapeType="1"/>
                </p:cNvSpPr>
                <p:nvPr/>
              </p:nvSpPr>
              <p:spPr bwMode="auto">
                <a:xfrm>
                  <a:off x="2092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92" name="Line 69"/>
                <p:cNvSpPr>
                  <a:spLocks noChangeShapeType="1"/>
                </p:cNvSpPr>
                <p:nvPr/>
              </p:nvSpPr>
              <p:spPr bwMode="auto">
                <a:xfrm>
                  <a:off x="2405" y="1792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93" name="Rectangle 70"/>
                <p:cNvSpPr>
                  <a:spLocks noChangeArrowheads="1"/>
                </p:cNvSpPr>
                <p:nvPr/>
              </p:nvSpPr>
              <p:spPr bwMode="auto">
                <a:xfrm>
                  <a:off x="2092" y="1792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94" name="Oval 71"/>
                <p:cNvSpPr>
                  <a:spLocks noChangeArrowheads="1"/>
                </p:cNvSpPr>
                <p:nvPr/>
              </p:nvSpPr>
              <p:spPr bwMode="auto">
                <a:xfrm>
                  <a:off x="2089" y="1733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695" name="Group 72"/>
                <p:cNvGrpSpPr>
                  <a:grpSpLocks/>
                </p:cNvGrpSpPr>
                <p:nvPr/>
              </p:nvGrpSpPr>
              <p:grpSpPr bwMode="auto">
                <a:xfrm>
                  <a:off x="2145" y="1712"/>
                  <a:ext cx="194" cy="212"/>
                  <a:chOff x="2958" y="2456"/>
                  <a:chExt cx="197" cy="212"/>
                </a:xfrm>
              </p:grpSpPr>
              <p:sp>
                <p:nvSpPr>
                  <p:cNvPr id="67696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697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56"/>
                    <a:ext cx="197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zh-CN" sz="1600"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F</a:t>
                    </a:r>
                  </a:p>
                </p:txBody>
              </p:sp>
            </p:grpSp>
          </p:grpSp>
          <p:sp>
            <p:nvSpPr>
              <p:cNvPr id="67684" name="Line 75"/>
              <p:cNvSpPr>
                <a:spLocks noChangeShapeType="1"/>
              </p:cNvSpPr>
              <p:nvPr/>
            </p:nvSpPr>
            <p:spPr bwMode="auto">
              <a:xfrm flipH="1">
                <a:off x="1862" y="951"/>
                <a:ext cx="10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5" name="Line 76"/>
              <p:cNvSpPr>
                <a:spLocks noChangeShapeType="1"/>
              </p:cNvSpPr>
              <p:nvPr/>
            </p:nvSpPr>
            <p:spPr bwMode="auto">
              <a:xfrm flipH="1">
                <a:off x="1622" y="1439"/>
                <a:ext cx="10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6" name="Line 77"/>
              <p:cNvSpPr>
                <a:spLocks noChangeShapeType="1"/>
              </p:cNvSpPr>
              <p:nvPr/>
            </p:nvSpPr>
            <p:spPr bwMode="auto">
              <a:xfrm>
                <a:off x="2283" y="881"/>
                <a:ext cx="179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7" name="Line 78"/>
              <p:cNvSpPr>
                <a:spLocks noChangeShapeType="1"/>
              </p:cNvSpPr>
              <p:nvPr/>
            </p:nvSpPr>
            <p:spPr bwMode="auto">
              <a:xfrm>
                <a:off x="2647" y="1274"/>
                <a:ext cx="142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8" name="Line 79"/>
              <p:cNvSpPr>
                <a:spLocks noChangeShapeType="1"/>
              </p:cNvSpPr>
              <p:nvPr/>
            </p:nvSpPr>
            <p:spPr bwMode="auto">
              <a:xfrm>
                <a:off x="2899" y="1782"/>
                <a:ext cx="11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9" name="Line 80"/>
              <p:cNvSpPr>
                <a:spLocks noChangeShapeType="1"/>
              </p:cNvSpPr>
              <p:nvPr/>
            </p:nvSpPr>
            <p:spPr bwMode="auto">
              <a:xfrm>
                <a:off x="1987" y="1427"/>
                <a:ext cx="109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590" name="Line 81"/>
            <p:cNvSpPr>
              <a:spLocks noChangeShapeType="1"/>
            </p:cNvSpPr>
            <p:nvPr/>
          </p:nvSpPr>
          <p:spPr bwMode="auto">
            <a:xfrm>
              <a:off x="4188" y="1078"/>
              <a:ext cx="213" cy="4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1" name="Line 82"/>
            <p:cNvSpPr>
              <a:spLocks noChangeShapeType="1"/>
            </p:cNvSpPr>
            <p:nvPr/>
          </p:nvSpPr>
          <p:spPr bwMode="auto">
            <a:xfrm>
              <a:off x="4412" y="1519"/>
              <a:ext cx="216" cy="4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2" name="Line 83"/>
            <p:cNvSpPr>
              <a:spLocks noChangeShapeType="1"/>
            </p:cNvSpPr>
            <p:nvPr/>
          </p:nvSpPr>
          <p:spPr bwMode="auto">
            <a:xfrm flipH="1">
              <a:off x="3925" y="1565"/>
              <a:ext cx="379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Line 84"/>
            <p:cNvSpPr>
              <a:spLocks noChangeShapeType="1"/>
            </p:cNvSpPr>
            <p:nvPr/>
          </p:nvSpPr>
          <p:spPr bwMode="auto">
            <a:xfrm flipH="1">
              <a:off x="3260" y="1737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4" name="Line 85"/>
            <p:cNvSpPr>
              <a:spLocks noChangeShapeType="1"/>
            </p:cNvSpPr>
            <p:nvPr/>
          </p:nvSpPr>
          <p:spPr bwMode="auto">
            <a:xfrm flipH="1" flipV="1">
              <a:off x="3534" y="1225"/>
              <a:ext cx="171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Line 86"/>
            <p:cNvSpPr>
              <a:spLocks noChangeShapeType="1"/>
            </p:cNvSpPr>
            <p:nvPr/>
          </p:nvSpPr>
          <p:spPr bwMode="auto">
            <a:xfrm flipV="1">
              <a:off x="3642" y="1073"/>
              <a:ext cx="422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6" name="Line 87"/>
            <p:cNvSpPr>
              <a:spLocks noChangeShapeType="1"/>
            </p:cNvSpPr>
            <p:nvPr/>
          </p:nvSpPr>
          <p:spPr bwMode="auto">
            <a:xfrm>
              <a:off x="3864" y="786"/>
              <a:ext cx="279" cy="25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597" name="Group 88"/>
            <p:cNvGrpSpPr>
              <a:grpSpLocks/>
            </p:cNvGrpSpPr>
            <p:nvPr/>
          </p:nvGrpSpPr>
          <p:grpSpPr bwMode="auto">
            <a:xfrm>
              <a:off x="3579" y="648"/>
              <a:ext cx="316" cy="212"/>
              <a:chOff x="2089" y="1712"/>
              <a:chExt cx="316" cy="212"/>
            </a:xfrm>
          </p:grpSpPr>
          <p:sp>
            <p:nvSpPr>
              <p:cNvPr id="67661" name="Oval 89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62" name="Line 90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3" name="Line 91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64" name="Rectangle 92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65" name="Oval 93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666" name="Group 94"/>
              <p:cNvGrpSpPr>
                <a:grpSpLocks/>
              </p:cNvGrpSpPr>
              <p:nvPr/>
            </p:nvGrpSpPr>
            <p:grpSpPr bwMode="auto">
              <a:xfrm>
                <a:off x="2142" y="1712"/>
                <a:ext cx="201" cy="212"/>
                <a:chOff x="2955" y="2456"/>
                <a:chExt cx="204" cy="212"/>
              </a:xfrm>
            </p:grpSpPr>
            <p:sp>
              <p:nvSpPr>
                <p:cNvPr id="67667" name="Rectangle 9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68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955" y="2456"/>
                  <a:ext cx="20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600">
                      <a:latin typeface="Arial" panose="020B0604020202020204" pitchFamily="34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</p:grpSp>
        </p:grpSp>
        <p:grpSp>
          <p:nvGrpSpPr>
            <p:cNvPr id="67598" name="Group 97"/>
            <p:cNvGrpSpPr>
              <a:grpSpLocks/>
            </p:cNvGrpSpPr>
            <p:nvPr/>
          </p:nvGrpSpPr>
          <p:grpSpPr bwMode="auto">
            <a:xfrm>
              <a:off x="4027" y="968"/>
              <a:ext cx="316" cy="212"/>
              <a:chOff x="2089" y="1712"/>
              <a:chExt cx="316" cy="212"/>
            </a:xfrm>
          </p:grpSpPr>
          <p:sp>
            <p:nvSpPr>
              <p:cNvPr id="67653" name="Oval 98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54" name="Line 99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5" name="Line 100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56" name="Rectangle 101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57" name="Oval 102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658" name="Group 103"/>
              <p:cNvGrpSpPr>
                <a:grpSpLocks/>
              </p:cNvGrpSpPr>
              <p:nvPr/>
            </p:nvGrpSpPr>
            <p:grpSpPr bwMode="auto">
              <a:xfrm>
                <a:off x="2142" y="1712"/>
                <a:ext cx="201" cy="212"/>
                <a:chOff x="2955" y="2456"/>
                <a:chExt cx="204" cy="212"/>
              </a:xfrm>
            </p:grpSpPr>
            <p:sp>
              <p:nvSpPr>
                <p:cNvPr id="67659" name="Rectangle 10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6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955" y="2456"/>
                  <a:ext cx="20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600">
                      <a:latin typeface="Arial" panose="020B0604020202020204" pitchFamily="34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</p:grpSp>
        </p:grpSp>
        <p:grpSp>
          <p:nvGrpSpPr>
            <p:cNvPr id="67599" name="Group 106"/>
            <p:cNvGrpSpPr>
              <a:grpSpLocks/>
            </p:cNvGrpSpPr>
            <p:nvPr/>
          </p:nvGrpSpPr>
          <p:grpSpPr bwMode="auto">
            <a:xfrm>
              <a:off x="4501" y="1918"/>
              <a:ext cx="316" cy="212"/>
              <a:chOff x="2089" y="1712"/>
              <a:chExt cx="316" cy="212"/>
            </a:xfrm>
          </p:grpSpPr>
          <p:sp>
            <p:nvSpPr>
              <p:cNvPr id="67645" name="Oval 107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46" name="Line 108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7" name="Line 109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8" name="Rectangle 110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49" name="Oval 111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650" name="Group 112"/>
              <p:cNvGrpSpPr>
                <a:grpSpLocks/>
              </p:cNvGrpSpPr>
              <p:nvPr/>
            </p:nvGrpSpPr>
            <p:grpSpPr bwMode="auto">
              <a:xfrm>
                <a:off x="2135" y="1712"/>
                <a:ext cx="216" cy="212"/>
                <a:chOff x="2948" y="2456"/>
                <a:chExt cx="219" cy="212"/>
              </a:xfrm>
            </p:grpSpPr>
            <p:sp>
              <p:nvSpPr>
                <p:cNvPr id="67651" name="Rectangle 11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5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948" y="2456"/>
                  <a:ext cx="219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600">
                      <a:latin typeface="Arial" panose="020B0604020202020204" pitchFamily="34" charset="0"/>
                      <a:ea typeface="宋体" panose="02010600030101010101" pitchFamily="2" charset="-122"/>
                    </a:rPr>
                    <a:t>G</a:t>
                  </a:r>
                </a:p>
              </p:txBody>
            </p:sp>
          </p:grpSp>
        </p:grpSp>
        <p:grpSp>
          <p:nvGrpSpPr>
            <p:cNvPr id="67600" name="Group 115"/>
            <p:cNvGrpSpPr>
              <a:grpSpLocks/>
            </p:cNvGrpSpPr>
            <p:nvPr/>
          </p:nvGrpSpPr>
          <p:grpSpPr bwMode="auto">
            <a:xfrm>
              <a:off x="4289" y="1460"/>
              <a:ext cx="316" cy="212"/>
              <a:chOff x="2089" y="1712"/>
              <a:chExt cx="316" cy="212"/>
            </a:xfrm>
          </p:grpSpPr>
          <p:sp>
            <p:nvSpPr>
              <p:cNvPr id="67637" name="Oval 116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38" name="Line 117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9" name="Line 118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0" name="Rectangle 119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41" name="Oval 120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642" name="Group 121"/>
              <p:cNvGrpSpPr>
                <a:grpSpLocks/>
              </p:cNvGrpSpPr>
              <p:nvPr/>
            </p:nvGrpSpPr>
            <p:grpSpPr bwMode="auto">
              <a:xfrm>
                <a:off x="2139" y="1712"/>
                <a:ext cx="208" cy="212"/>
                <a:chOff x="2952" y="2456"/>
                <a:chExt cx="211" cy="212"/>
              </a:xfrm>
            </p:grpSpPr>
            <p:sp>
              <p:nvSpPr>
                <p:cNvPr id="67643" name="Rectangle 12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44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952" y="2456"/>
                  <a:ext cx="21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600">
                      <a:latin typeface="Arial" panose="020B0604020202020204" pitchFamily="34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</p:grpSp>
        </p:grpSp>
        <p:grpSp>
          <p:nvGrpSpPr>
            <p:cNvPr id="67601" name="Group 124"/>
            <p:cNvGrpSpPr>
              <a:grpSpLocks/>
            </p:cNvGrpSpPr>
            <p:nvPr/>
          </p:nvGrpSpPr>
          <p:grpSpPr bwMode="auto">
            <a:xfrm>
              <a:off x="3627" y="1625"/>
              <a:ext cx="316" cy="212"/>
              <a:chOff x="2089" y="1712"/>
              <a:chExt cx="316" cy="212"/>
            </a:xfrm>
          </p:grpSpPr>
          <p:sp>
            <p:nvSpPr>
              <p:cNvPr id="67629" name="Oval 125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30" name="Line 126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1" name="Line 127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32" name="Rectangle 128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33" name="Oval 129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634" name="Group 130"/>
              <p:cNvGrpSpPr>
                <a:grpSpLocks/>
              </p:cNvGrpSpPr>
              <p:nvPr/>
            </p:nvGrpSpPr>
            <p:grpSpPr bwMode="auto">
              <a:xfrm>
                <a:off x="2142" y="1712"/>
                <a:ext cx="201" cy="212"/>
                <a:chOff x="2955" y="2456"/>
                <a:chExt cx="204" cy="212"/>
              </a:xfrm>
            </p:grpSpPr>
            <p:sp>
              <p:nvSpPr>
                <p:cNvPr id="67635" name="Rectangle 13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36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2955" y="2456"/>
                  <a:ext cx="20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600">
                      <a:latin typeface="Arial" panose="020B0604020202020204" pitchFamily="34" charset="0"/>
                      <a:ea typeface="宋体" panose="02010600030101010101" pitchFamily="2" charset="-122"/>
                    </a:rPr>
                    <a:t>E</a:t>
                  </a:r>
                </a:p>
              </p:txBody>
            </p:sp>
          </p:grpSp>
        </p:grpSp>
        <p:sp>
          <p:nvSpPr>
            <p:cNvPr id="67602" name="Line 133"/>
            <p:cNvSpPr>
              <a:spLocks noChangeShapeType="1"/>
            </p:cNvSpPr>
            <p:nvPr/>
          </p:nvSpPr>
          <p:spPr bwMode="auto">
            <a:xfrm flipH="1">
              <a:off x="3254" y="825"/>
              <a:ext cx="425" cy="8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03" name="Group 134"/>
            <p:cNvGrpSpPr>
              <a:grpSpLocks/>
            </p:cNvGrpSpPr>
            <p:nvPr/>
          </p:nvGrpSpPr>
          <p:grpSpPr bwMode="auto">
            <a:xfrm>
              <a:off x="3355" y="1090"/>
              <a:ext cx="316" cy="212"/>
              <a:chOff x="2089" y="1712"/>
              <a:chExt cx="316" cy="212"/>
            </a:xfrm>
          </p:grpSpPr>
          <p:sp>
            <p:nvSpPr>
              <p:cNvPr id="67621" name="Oval 135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22" name="Line 136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3" name="Line 137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24" name="Rectangle 138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25" name="Oval 139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626" name="Group 140"/>
              <p:cNvGrpSpPr>
                <a:grpSpLocks/>
              </p:cNvGrpSpPr>
              <p:nvPr/>
            </p:nvGrpSpPr>
            <p:grpSpPr bwMode="auto">
              <a:xfrm>
                <a:off x="2152" y="1712"/>
                <a:ext cx="180" cy="212"/>
                <a:chOff x="2965" y="2456"/>
                <a:chExt cx="183" cy="212"/>
              </a:xfrm>
            </p:grpSpPr>
            <p:sp>
              <p:nvSpPr>
                <p:cNvPr id="67627" name="Rectangle 14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28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965" y="2456"/>
                  <a:ext cx="18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600">
                      <a:latin typeface="Arial" panose="020B0604020202020204" pitchFamily="34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</p:grpSp>
        </p:grpSp>
        <p:grpSp>
          <p:nvGrpSpPr>
            <p:cNvPr id="67604" name="Group 143"/>
            <p:cNvGrpSpPr>
              <a:grpSpLocks/>
            </p:cNvGrpSpPr>
            <p:nvPr/>
          </p:nvGrpSpPr>
          <p:grpSpPr bwMode="auto">
            <a:xfrm>
              <a:off x="3021" y="1629"/>
              <a:ext cx="316" cy="212"/>
              <a:chOff x="2089" y="1712"/>
              <a:chExt cx="316" cy="212"/>
            </a:xfrm>
          </p:grpSpPr>
          <p:sp>
            <p:nvSpPr>
              <p:cNvPr id="67613" name="Oval 144"/>
              <p:cNvSpPr>
                <a:spLocks noChangeArrowheads="1"/>
              </p:cNvSpPr>
              <p:nvPr/>
            </p:nvSpPr>
            <p:spPr bwMode="auto">
              <a:xfrm>
                <a:off x="2092" y="179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4" name="Line 145"/>
              <p:cNvSpPr>
                <a:spLocks noChangeShapeType="1"/>
              </p:cNvSpPr>
              <p:nvPr/>
            </p:nvSpPr>
            <p:spPr bwMode="auto">
              <a:xfrm>
                <a:off x="2092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5" name="Line 146"/>
              <p:cNvSpPr>
                <a:spLocks noChangeShapeType="1"/>
              </p:cNvSpPr>
              <p:nvPr/>
            </p:nvSpPr>
            <p:spPr bwMode="auto">
              <a:xfrm>
                <a:off x="2405" y="179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16" name="Rectangle 147"/>
              <p:cNvSpPr>
                <a:spLocks noChangeArrowheads="1"/>
              </p:cNvSpPr>
              <p:nvPr/>
            </p:nvSpPr>
            <p:spPr bwMode="auto">
              <a:xfrm>
                <a:off x="2092" y="179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7" name="Oval 148"/>
              <p:cNvSpPr>
                <a:spLocks noChangeArrowheads="1"/>
              </p:cNvSpPr>
              <p:nvPr/>
            </p:nvSpPr>
            <p:spPr bwMode="auto">
              <a:xfrm>
                <a:off x="2089" y="173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7618" name="Group 149"/>
              <p:cNvGrpSpPr>
                <a:grpSpLocks/>
              </p:cNvGrpSpPr>
              <p:nvPr/>
            </p:nvGrpSpPr>
            <p:grpSpPr bwMode="auto">
              <a:xfrm>
                <a:off x="2145" y="1712"/>
                <a:ext cx="194" cy="212"/>
                <a:chOff x="2958" y="2456"/>
                <a:chExt cx="197" cy="212"/>
              </a:xfrm>
            </p:grpSpPr>
            <p:sp>
              <p:nvSpPr>
                <p:cNvPr id="67619" name="Rectangle 15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20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958" y="2456"/>
                  <a:ext cx="19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1600">
                      <a:latin typeface="Arial" panose="020B0604020202020204" pitchFamily="34" charset="0"/>
                      <a:ea typeface="宋体" panose="02010600030101010101" pitchFamily="2" charset="-122"/>
                    </a:rPr>
                    <a:t>F</a:t>
                  </a:r>
                </a:p>
              </p:txBody>
            </p:sp>
          </p:grpSp>
        </p:grpSp>
        <p:sp>
          <p:nvSpPr>
            <p:cNvPr id="67605" name="Line 152"/>
            <p:cNvSpPr>
              <a:spLocks noChangeShapeType="1"/>
            </p:cNvSpPr>
            <p:nvPr/>
          </p:nvSpPr>
          <p:spPr bwMode="auto">
            <a:xfrm flipH="1">
              <a:off x="3500" y="837"/>
              <a:ext cx="10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153"/>
            <p:cNvSpPr>
              <a:spLocks noChangeShapeType="1"/>
            </p:cNvSpPr>
            <p:nvPr/>
          </p:nvSpPr>
          <p:spPr bwMode="auto">
            <a:xfrm flipH="1">
              <a:off x="3260" y="1325"/>
              <a:ext cx="10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Line 154"/>
            <p:cNvSpPr>
              <a:spLocks noChangeShapeType="1"/>
            </p:cNvSpPr>
            <p:nvPr/>
          </p:nvSpPr>
          <p:spPr bwMode="auto">
            <a:xfrm>
              <a:off x="3921" y="767"/>
              <a:ext cx="179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Line 155"/>
            <p:cNvSpPr>
              <a:spLocks noChangeShapeType="1"/>
            </p:cNvSpPr>
            <p:nvPr/>
          </p:nvSpPr>
          <p:spPr bwMode="auto">
            <a:xfrm>
              <a:off x="4285" y="1160"/>
              <a:ext cx="142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Line 156"/>
            <p:cNvSpPr>
              <a:spLocks noChangeShapeType="1"/>
            </p:cNvSpPr>
            <p:nvPr/>
          </p:nvSpPr>
          <p:spPr bwMode="auto">
            <a:xfrm>
              <a:off x="4537" y="1668"/>
              <a:ext cx="112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Line 157"/>
            <p:cNvSpPr>
              <a:spLocks noChangeShapeType="1"/>
            </p:cNvSpPr>
            <p:nvPr/>
          </p:nvSpPr>
          <p:spPr bwMode="auto">
            <a:xfrm>
              <a:off x="3625" y="1313"/>
              <a:ext cx="109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Text Box 158"/>
            <p:cNvSpPr txBox="1">
              <a:spLocks noChangeArrowheads="1"/>
            </p:cNvSpPr>
            <p:nvPr/>
          </p:nvSpPr>
          <p:spPr bwMode="auto">
            <a:xfrm>
              <a:off x="547" y="2140"/>
              <a:ext cx="17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(a) broadcast initiated at A</a:t>
              </a:r>
            </a:p>
          </p:txBody>
        </p:sp>
        <p:sp>
          <p:nvSpPr>
            <p:cNvPr id="67612" name="Text Box 159"/>
            <p:cNvSpPr txBox="1">
              <a:spLocks noChangeArrowheads="1"/>
            </p:cNvSpPr>
            <p:nvPr/>
          </p:nvSpPr>
          <p:spPr bwMode="auto">
            <a:xfrm>
              <a:off x="3019" y="2116"/>
              <a:ext cx="1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(b) broadcast initiated at D</a:t>
              </a:r>
            </a:p>
          </p:txBody>
        </p:sp>
      </p:grpSp>
      <p:sp>
        <p:nvSpPr>
          <p:cNvPr id="129029" name="Rectangle 1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Spanning tree</a:t>
            </a:r>
          </a:p>
        </p:txBody>
      </p:sp>
      <p:sp>
        <p:nvSpPr>
          <p:cNvPr id="129030" name="Rectangle 16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854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first construct a spanning tree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nodes then forward/make copies only along spanning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Line 4"/>
          <p:cNvSpPr>
            <a:spLocks noChangeShapeType="1"/>
          </p:cNvSpPr>
          <p:nvPr/>
        </p:nvSpPr>
        <p:spPr bwMode="auto">
          <a:xfrm>
            <a:off x="2949575" y="4105275"/>
            <a:ext cx="338138" cy="677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Line 5"/>
          <p:cNvSpPr>
            <a:spLocks noChangeShapeType="1"/>
          </p:cNvSpPr>
          <p:nvPr/>
        </p:nvSpPr>
        <p:spPr bwMode="auto">
          <a:xfrm>
            <a:off x="3305175" y="4805363"/>
            <a:ext cx="342900" cy="75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Line 6"/>
          <p:cNvSpPr>
            <a:spLocks noChangeShapeType="1"/>
          </p:cNvSpPr>
          <p:nvPr/>
        </p:nvSpPr>
        <p:spPr bwMode="auto">
          <a:xfrm flipH="1">
            <a:off x="2532063" y="4878388"/>
            <a:ext cx="601662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3" name="Line 7"/>
          <p:cNvSpPr>
            <a:spLocks noChangeShapeType="1"/>
          </p:cNvSpPr>
          <p:nvPr/>
        </p:nvSpPr>
        <p:spPr bwMode="auto">
          <a:xfrm flipH="1">
            <a:off x="1476375" y="5151438"/>
            <a:ext cx="735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4" name="Line 8"/>
          <p:cNvSpPr>
            <a:spLocks noChangeShapeType="1"/>
          </p:cNvSpPr>
          <p:nvPr/>
        </p:nvSpPr>
        <p:spPr bwMode="auto">
          <a:xfrm flipH="1" flipV="1">
            <a:off x="1911350" y="4338638"/>
            <a:ext cx="271463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V="1">
            <a:off x="2082800" y="4097338"/>
            <a:ext cx="66992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6" name="Line 10"/>
          <p:cNvSpPr>
            <a:spLocks noChangeShapeType="1"/>
          </p:cNvSpPr>
          <p:nvPr/>
        </p:nvSpPr>
        <p:spPr bwMode="auto">
          <a:xfrm>
            <a:off x="2435225" y="3641725"/>
            <a:ext cx="442913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17" name="Group 11"/>
          <p:cNvGrpSpPr>
            <a:grpSpLocks/>
          </p:cNvGrpSpPr>
          <p:nvPr/>
        </p:nvGrpSpPr>
        <p:grpSpPr bwMode="auto">
          <a:xfrm>
            <a:off x="1982788" y="3422650"/>
            <a:ext cx="501650" cy="336550"/>
            <a:chOff x="2089" y="1712"/>
            <a:chExt cx="316" cy="212"/>
          </a:xfrm>
        </p:grpSpPr>
        <p:sp>
          <p:nvSpPr>
            <p:cNvPr id="68764" name="Oval 12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5" name="Line 13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66" name="Line 14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67" name="Rectangle 15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8" name="Oval 16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769" name="Group 17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68770" name="Rectangle 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71" name="Text Box 19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</p:grpSp>
      <p:grpSp>
        <p:nvGrpSpPr>
          <p:cNvPr id="68618" name="Group 20"/>
          <p:cNvGrpSpPr>
            <a:grpSpLocks/>
          </p:cNvGrpSpPr>
          <p:nvPr/>
        </p:nvGrpSpPr>
        <p:grpSpPr bwMode="auto">
          <a:xfrm>
            <a:off x="2693988" y="3930650"/>
            <a:ext cx="501650" cy="336550"/>
            <a:chOff x="2089" y="1712"/>
            <a:chExt cx="316" cy="212"/>
          </a:xfrm>
        </p:grpSpPr>
        <p:sp>
          <p:nvSpPr>
            <p:cNvPr id="68756" name="Oval 21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7" name="Line 22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58" name="Line 23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59" name="Rectangle 24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60" name="Oval 25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761" name="Group 26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68762" name="Rectangle 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63" name="Text Box 28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</p:grpSp>
      <p:grpSp>
        <p:nvGrpSpPr>
          <p:cNvPr id="68619" name="Group 29"/>
          <p:cNvGrpSpPr>
            <a:grpSpLocks/>
          </p:cNvGrpSpPr>
          <p:nvPr/>
        </p:nvGrpSpPr>
        <p:grpSpPr bwMode="auto">
          <a:xfrm>
            <a:off x="3446463" y="5438775"/>
            <a:ext cx="501650" cy="336550"/>
            <a:chOff x="2089" y="1712"/>
            <a:chExt cx="316" cy="212"/>
          </a:xfrm>
        </p:grpSpPr>
        <p:sp>
          <p:nvSpPr>
            <p:cNvPr id="68748" name="Oval 3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9" name="Line 3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50" name="Line 3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51" name="Rectangle 3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52" name="Oval 3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753" name="Group 35"/>
            <p:cNvGrpSpPr>
              <a:grpSpLocks/>
            </p:cNvGrpSpPr>
            <p:nvPr/>
          </p:nvGrpSpPr>
          <p:grpSpPr bwMode="auto">
            <a:xfrm>
              <a:off x="2135" y="1712"/>
              <a:ext cx="216" cy="212"/>
              <a:chOff x="2948" y="2456"/>
              <a:chExt cx="219" cy="212"/>
            </a:xfrm>
          </p:grpSpPr>
          <p:sp>
            <p:nvSpPr>
              <p:cNvPr id="68754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55" name="Text Box 37"/>
              <p:cNvSpPr txBox="1">
                <a:spLocks noChangeArrowheads="1"/>
              </p:cNvSpPr>
              <p:nvPr/>
            </p:nvSpPr>
            <p:spPr bwMode="auto">
              <a:xfrm>
                <a:off x="2948" y="2456"/>
                <a:ext cx="2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</a:p>
            </p:txBody>
          </p:sp>
        </p:grpSp>
      </p:grpSp>
      <p:grpSp>
        <p:nvGrpSpPr>
          <p:cNvPr id="68620" name="Group 38"/>
          <p:cNvGrpSpPr>
            <a:grpSpLocks/>
          </p:cNvGrpSpPr>
          <p:nvPr/>
        </p:nvGrpSpPr>
        <p:grpSpPr bwMode="auto">
          <a:xfrm>
            <a:off x="3109913" y="4711700"/>
            <a:ext cx="501650" cy="336550"/>
            <a:chOff x="2089" y="1712"/>
            <a:chExt cx="316" cy="212"/>
          </a:xfrm>
        </p:grpSpPr>
        <p:sp>
          <p:nvSpPr>
            <p:cNvPr id="68740" name="Oval 39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1" name="Line 40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42" name="Line 41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43" name="Rectangle 42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44" name="Oval 43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745" name="Group 44"/>
            <p:cNvGrpSpPr>
              <a:grpSpLocks/>
            </p:cNvGrpSpPr>
            <p:nvPr/>
          </p:nvGrpSpPr>
          <p:grpSpPr bwMode="auto">
            <a:xfrm>
              <a:off x="2139" y="1712"/>
              <a:ext cx="208" cy="212"/>
              <a:chOff x="2952" y="2456"/>
              <a:chExt cx="211" cy="212"/>
            </a:xfrm>
          </p:grpSpPr>
          <p:sp>
            <p:nvSpPr>
              <p:cNvPr id="68746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47" name="Text Box 46"/>
              <p:cNvSpPr txBox="1">
                <a:spLocks noChangeArrowheads="1"/>
              </p:cNvSpPr>
              <p:nvPr/>
            </p:nvSpPr>
            <p:spPr bwMode="auto">
              <a:xfrm>
                <a:off x="2952" y="2456"/>
                <a:ext cx="21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</p:grpSp>
      <p:grpSp>
        <p:nvGrpSpPr>
          <p:cNvPr id="68621" name="Group 47"/>
          <p:cNvGrpSpPr>
            <a:grpSpLocks/>
          </p:cNvGrpSpPr>
          <p:nvPr/>
        </p:nvGrpSpPr>
        <p:grpSpPr bwMode="auto">
          <a:xfrm>
            <a:off x="2058988" y="4973638"/>
            <a:ext cx="501650" cy="336550"/>
            <a:chOff x="2089" y="1712"/>
            <a:chExt cx="316" cy="212"/>
          </a:xfrm>
        </p:grpSpPr>
        <p:sp>
          <p:nvSpPr>
            <p:cNvPr id="68732" name="Oval 48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3" name="Line 49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34" name="Line 50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35" name="Rectangle 51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36" name="Oval 52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737" name="Group 53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68738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39" name="Text Box 55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sp>
        <p:nvSpPr>
          <p:cNvPr id="68622" name="Line 56"/>
          <p:cNvSpPr>
            <a:spLocks noChangeShapeType="1"/>
          </p:cNvSpPr>
          <p:nvPr/>
        </p:nvSpPr>
        <p:spPr bwMode="auto">
          <a:xfrm flipH="1">
            <a:off x="1466850" y="3703638"/>
            <a:ext cx="674688" cy="138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23" name="Group 57"/>
          <p:cNvGrpSpPr>
            <a:grpSpLocks/>
          </p:cNvGrpSpPr>
          <p:nvPr/>
        </p:nvGrpSpPr>
        <p:grpSpPr bwMode="auto">
          <a:xfrm>
            <a:off x="1627188" y="4124325"/>
            <a:ext cx="501650" cy="336550"/>
            <a:chOff x="2089" y="1712"/>
            <a:chExt cx="316" cy="212"/>
          </a:xfrm>
        </p:grpSpPr>
        <p:sp>
          <p:nvSpPr>
            <p:cNvPr id="68724" name="Oval 58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25" name="Line 59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26" name="Line 60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27" name="Rectangle 61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28" name="Oval 62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729" name="Group 63"/>
            <p:cNvGrpSpPr>
              <a:grpSpLocks/>
            </p:cNvGrpSpPr>
            <p:nvPr/>
          </p:nvGrpSpPr>
          <p:grpSpPr bwMode="auto">
            <a:xfrm>
              <a:off x="2152" y="1712"/>
              <a:ext cx="180" cy="212"/>
              <a:chOff x="2965" y="2456"/>
              <a:chExt cx="183" cy="212"/>
            </a:xfrm>
          </p:grpSpPr>
          <p:sp>
            <p:nvSpPr>
              <p:cNvPr id="68730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31" name="Text Box 65"/>
              <p:cNvSpPr txBox="1">
                <a:spLocks noChangeArrowheads="1"/>
              </p:cNvSpPr>
              <p:nvPr/>
            </p:nvSpPr>
            <p:spPr bwMode="auto">
              <a:xfrm>
                <a:off x="2965" y="2456"/>
                <a:ext cx="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</p:grpSp>
      <p:grpSp>
        <p:nvGrpSpPr>
          <p:cNvPr id="68624" name="Group 66"/>
          <p:cNvGrpSpPr>
            <a:grpSpLocks/>
          </p:cNvGrpSpPr>
          <p:nvPr/>
        </p:nvGrpSpPr>
        <p:grpSpPr bwMode="auto">
          <a:xfrm>
            <a:off x="1096963" y="4979988"/>
            <a:ext cx="501650" cy="336550"/>
            <a:chOff x="2089" y="1712"/>
            <a:chExt cx="316" cy="212"/>
          </a:xfrm>
        </p:grpSpPr>
        <p:sp>
          <p:nvSpPr>
            <p:cNvPr id="68716" name="Oval 67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7" name="Line 68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8" name="Line 69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9" name="Rectangle 70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20" name="Oval 71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721" name="Group 72"/>
            <p:cNvGrpSpPr>
              <a:grpSpLocks/>
            </p:cNvGrpSpPr>
            <p:nvPr/>
          </p:nvGrpSpPr>
          <p:grpSpPr bwMode="auto">
            <a:xfrm>
              <a:off x="2145" y="1712"/>
              <a:ext cx="194" cy="212"/>
              <a:chOff x="2958" y="2456"/>
              <a:chExt cx="197" cy="212"/>
            </a:xfrm>
          </p:grpSpPr>
          <p:sp>
            <p:nvSpPr>
              <p:cNvPr id="68722" name="Rectangle 7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23" name="Text Box 74"/>
              <p:cNvSpPr txBox="1">
                <a:spLocks noChangeArrowheads="1"/>
              </p:cNvSpPr>
              <p:nvPr/>
            </p:nvSpPr>
            <p:spPr bwMode="auto">
              <a:xfrm>
                <a:off x="2958" y="2456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</p:grp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1627188" y="5221288"/>
            <a:ext cx="401637" cy="1587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04" name="Text Box 76"/>
          <p:cNvSpPr txBox="1">
            <a:spLocks noChangeArrowheads="1"/>
          </p:cNvSpPr>
          <p:nvPr/>
        </p:nvSpPr>
        <p:spPr bwMode="auto">
          <a:xfrm>
            <a:off x="1652588" y="52006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1405" name="Freeform 77"/>
          <p:cNvSpPr>
            <a:spLocks/>
          </p:cNvSpPr>
          <p:nvPr/>
        </p:nvSpPr>
        <p:spPr bwMode="auto">
          <a:xfrm>
            <a:off x="2511425" y="4241800"/>
            <a:ext cx="628650" cy="738188"/>
          </a:xfrm>
          <a:custGeom>
            <a:avLst/>
            <a:gdLst>
              <a:gd name="T0" fmla="*/ 2147483646 w 396"/>
              <a:gd name="T1" fmla="*/ 0 h 465"/>
              <a:gd name="T2" fmla="*/ 2147483646 w 396"/>
              <a:gd name="T3" fmla="*/ 2147483646 h 465"/>
              <a:gd name="T4" fmla="*/ 0 w 396"/>
              <a:gd name="T5" fmla="*/ 2147483646 h 465"/>
              <a:gd name="T6" fmla="*/ 0 60000 65536"/>
              <a:gd name="T7" fmla="*/ 0 60000 65536"/>
              <a:gd name="T8" fmla="*/ 0 60000 65536"/>
              <a:gd name="T9" fmla="*/ 0 w 396"/>
              <a:gd name="T10" fmla="*/ 0 h 465"/>
              <a:gd name="T11" fmla="*/ 396 w 396"/>
              <a:gd name="T12" fmla="*/ 465 h 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465">
                <a:moveTo>
                  <a:pt x="246" y="0"/>
                </a:moveTo>
                <a:lnTo>
                  <a:pt x="396" y="321"/>
                </a:lnTo>
                <a:lnTo>
                  <a:pt x="0" y="465"/>
                </a:lnTo>
              </a:path>
            </a:pathLst>
          </a:custGeom>
          <a:noFill/>
          <a:ln w="38100" cmpd="sng">
            <a:pattFill prst="pct50">
              <a:fgClr>
                <a:schemeClr val="tx1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06" name="Text Box 78"/>
          <p:cNvSpPr txBox="1">
            <a:spLocks noChangeArrowheads="1"/>
          </p:cNvSpPr>
          <p:nvPr/>
        </p:nvSpPr>
        <p:spPr bwMode="auto">
          <a:xfrm>
            <a:off x="2657475" y="45910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2398713" y="3702050"/>
            <a:ext cx="273050" cy="273050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08" name="Text Box 80"/>
          <p:cNvSpPr txBox="1">
            <a:spLocks noChangeArrowheads="1"/>
          </p:cNvSpPr>
          <p:nvPr/>
        </p:nvSpPr>
        <p:spPr bwMode="auto">
          <a:xfrm>
            <a:off x="2286000" y="37195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11409" name="Line 81"/>
          <p:cNvSpPr>
            <a:spLocks noChangeShapeType="1"/>
          </p:cNvSpPr>
          <p:nvPr/>
        </p:nvSpPr>
        <p:spPr bwMode="auto">
          <a:xfrm>
            <a:off x="2017713" y="4435475"/>
            <a:ext cx="206375" cy="511175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10" name="Line 82"/>
          <p:cNvSpPr>
            <a:spLocks noChangeShapeType="1"/>
          </p:cNvSpPr>
          <p:nvPr/>
        </p:nvSpPr>
        <p:spPr bwMode="auto">
          <a:xfrm flipH="1" flipV="1">
            <a:off x="3333750" y="5046663"/>
            <a:ext cx="165100" cy="384175"/>
          </a:xfrm>
          <a:prstGeom prst="line">
            <a:avLst/>
          </a:prstGeom>
          <a:noFill/>
          <a:ln w="38100">
            <a:pattFill prst="pct50">
              <a:fgClr>
                <a:schemeClr val="tx1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11" name="Text Box 83"/>
          <p:cNvSpPr txBox="1">
            <a:spLocks noChangeArrowheads="1"/>
          </p:cNvSpPr>
          <p:nvPr/>
        </p:nvSpPr>
        <p:spPr bwMode="auto">
          <a:xfrm>
            <a:off x="2047875" y="44624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11412" name="Text Box 84"/>
          <p:cNvSpPr txBox="1">
            <a:spLocks noChangeArrowheads="1"/>
          </p:cNvSpPr>
          <p:nvPr/>
        </p:nvSpPr>
        <p:spPr bwMode="auto">
          <a:xfrm>
            <a:off x="3186113" y="51577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8635" name="Text Box 85"/>
          <p:cNvSpPr txBox="1">
            <a:spLocks noChangeArrowheads="1"/>
          </p:cNvSpPr>
          <p:nvPr/>
        </p:nvSpPr>
        <p:spPr bwMode="auto">
          <a:xfrm>
            <a:off x="860425" y="5792788"/>
            <a:ext cx="3163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Both"/>
            </a:pPr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stepwise construction of spanning tree (center: E)</a:t>
            </a:r>
          </a:p>
        </p:txBody>
      </p:sp>
      <p:sp>
        <p:nvSpPr>
          <p:cNvPr id="611414" name="Line 86"/>
          <p:cNvSpPr>
            <a:spLocks noChangeShapeType="1"/>
          </p:cNvSpPr>
          <p:nvPr/>
        </p:nvSpPr>
        <p:spPr bwMode="auto">
          <a:xfrm>
            <a:off x="6767513" y="4106863"/>
            <a:ext cx="338137" cy="677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15" name="Line 87"/>
          <p:cNvSpPr>
            <a:spLocks noChangeShapeType="1"/>
          </p:cNvSpPr>
          <p:nvPr/>
        </p:nvSpPr>
        <p:spPr bwMode="auto">
          <a:xfrm>
            <a:off x="7123113" y="4806950"/>
            <a:ext cx="342900" cy="7572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16" name="Line 88"/>
          <p:cNvSpPr>
            <a:spLocks noChangeShapeType="1"/>
          </p:cNvSpPr>
          <p:nvPr/>
        </p:nvSpPr>
        <p:spPr bwMode="auto">
          <a:xfrm flipH="1">
            <a:off x="6350000" y="4879975"/>
            <a:ext cx="601663" cy="193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17" name="Line 89"/>
          <p:cNvSpPr>
            <a:spLocks noChangeShapeType="1"/>
          </p:cNvSpPr>
          <p:nvPr/>
        </p:nvSpPr>
        <p:spPr bwMode="auto">
          <a:xfrm flipH="1">
            <a:off x="5294313" y="5153025"/>
            <a:ext cx="7350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18" name="Line 90"/>
          <p:cNvSpPr>
            <a:spLocks noChangeShapeType="1"/>
          </p:cNvSpPr>
          <p:nvPr/>
        </p:nvSpPr>
        <p:spPr bwMode="auto">
          <a:xfrm flipH="1" flipV="1">
            <a:off x="5729288" y="4340225"/>
            <a:ext cx="271462" cy="7191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1" name="Line 91"/>
          <p:cNvSpPr>
            <a:spLocks noChangeShapeType="1"/>
          </p:cNvSpPr>
          <p:nvPr/>
        </p:nvSpPr>
        <p:spPr bwMode="auto">
          <a:xfrm flipV="1">
            <a:off x="5900738" y="4098925"/>
            <a:ext cx="66992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1420" name="Line 92"/>
          <p:cNvSpPr>
            <a:spLocks noChangeShapeType="1"/>
          </p:cNvSpPr>
          <p:nvPr/>
        </p:nvSpPr>
        <p:spPr bwMode="auto">
          <a:xfrm>
            <a:off x="6253163" y="3643313"/>
            <a:ext cx="442912" cy="4095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43" name="Group 93"/>
          <p:cNvGrpSpPr>
            <a:grpSpLocks/>
          </p:cNvGrpSpPr>
          <p:nvPr/>
        </p:nvGrpSpPr>
        <p:grpSpPr bwMode="auto">
          <a:xfrm>
            <a:off x="5800725" y="3424238"/>
            <a:ext cx="501650" cy="336550"/>
            <a:chOff x="2089" y="1712"/>
            <a:chExt cx="316" cy="212"/>
          </a:xfrm>
        </p:grpSpPr>
        <p:sp>
          <p:nvSpPr>
            <p:cNvPr id="68708" name="Oval 94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9" name="Line 95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0" name="Line 96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1" name="Rectangle 97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12" name="Oval 98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713" name="Group 99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68714" name="Rectangle 10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15" name="Text Box 101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</p:grpSp>
      <p:grpSp>
        <p:nvGrpSpPr>
          <p:cNvPr id="68644" name="Group 102"/>
          <p:cNvGrpSpPr>
            <a:grpSpLocks/>
          </p:cNvGrpSpPr>
          <p:nvPr/>
        </p:nvGrpSpPr>
        <p:grpSpPr bwMode="auto">
          <a:xfrm>
            <a:off x="6511925" y="3932238"/>
            <a:ext cx="501650" cy="336550"/>
            <a:chOff x="2089" y="1712"/>
            <a:chExt cx="316" cy="212"/>
          </a:xfrm>
        </p:grpSpPr>
        <p:sp>
          <p:nvSpPr>
            <p:cNvPr id="68700" name="Oval 103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1" name="Line 104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02" name="Line 105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03" name="Rectangle 106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704" name="Oval 107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705" name="Group 108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68706" name="Rectangle 10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07" name="Text Box 110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</p:grpSp>
      <p:grpSp>
        <p:nvGrpSpPr>
          <p:cNvPr id="68645" name="Group 111"/>
          <p:cNvGrpSpPr>
            <a:grpSpLocks/>
          </p:cNvGrpSpPr>
          <p:nvPr/>
        </p:nvGrpSpPr>
        <p:grpSpPr bwMode="auto">
          <a:xfrm>
            <a:off x="7264400" y="5440363"/>
            <a:ext cx="501650" cy="336550"/>
            <a:chOff x="2089" y="1712"/>
            <a:chExt cx="316" cy="212"/>
          </a:xfrm>
        </p:grpSpPr>
        <p:sp>
          <p:nvSpPr>
            <p:cNvPr id="68692" name="Oval 112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3" name="Line 113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94" name="Line 114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95" name="Rectangle 115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96" name="Oval 116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697" name="Group 117"/>
            <p:cNvGrpSpPr>
              <a:grpSpLocks/>
            </p:cNvGrpSpPr>
            <p:nvPr/>
          </p:nvGrpSpPr>
          <p:grpSpPr bwMode="auto">
            <a:xfrm>
              <a:off x="2135" y="1712"/>
              <a:ext cx="216" cy="212"/>
              <a:chOff x="2948" y="2456"/>
              <a:chExt cx="219" cy="212"/>
            </a:xfrm>
          </p:grpSpPr>
          <p:sp>
            <p:nvSpPr>
              <p:cNvPr id="68698" name="Rectangle 1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9" name="Text Box 119"/>
              <p:cNvSpPr txBox="1">
                <a:spLocks noChangeArrowheads="1"/>
              </p:cNvSpPr>
              <p:nvPr/>
            </p:nvSpPr>
            <p:spPr bwMode="auto">
              <a:xfrm>
                <a:off x="2948" y="2456"/>
                <a:ext cx="2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</a:p>
            </p:txBody>
          </p:sp>
        </p:grpSp>
      </p:grpSp>
      <p:grpSp>
        <p:nvGrpSpPr>
          <p:cNvPr id="68646" name="Group 120"/>
          <p:cNvGrpSpPr>
            <a:grpSpLocks/>
          </p:cNvGrpSpPr>
          <p:nvPr/>
        </p:nvGrpSpPr>
        <p:grpSpPr bwMode="auto">
          <a:xfrm>
            <a:off x="6927850" y="4713288"/>
            <a:ext cx="501650" cy="336550"/>
            <a:chOff x="2089" y="1712"/>
            <a:chExt cx="316" cy="212"/>
          </a:xfrm>
        </p:grpSpPr>
        <p:sp>
          <p:nvSpPr>
            <p:cNvPr id="68684" name="Oval 121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85" name="Line 122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86" name="Line 123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87" name="Rectangle 124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88" name="Oval 125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689" name="Group 126"/>
            <p:cNvGrpSpPr>
              <a:grpSpLocks/>
            </p:cNvGrpSpPr>
            <p:nvPr/>
          </p:nvGrpSpPr>
          <p:grpSpPr bwMode="auto">
            <a:xfrm>
              <a:off x="2139" y="1712"/>
              <a:ext cx="208" cy="212"/>
              <a:chOff x="2952" y="2456"/>
              <a:chExt cx="211" cy="212"/>
            </a:xfrm>
          </p:grpSpPr>
          <p:sp>
            <p:nvSpPr>
              <p:cNvPr id="68690" name="Rectangle 1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91" name="Text Box 128"/>
              <p:cNvSpPr txBox="1">
                <a:spLocks noChangeArrowheads="1"/>
              </p:cNvSpPr>
              <p:nvPr/>
            </p:nvSpPr>
            <p:spPr bwMode="auto">
              <a:xfrm>
                <a:off x="2952" y="2456"/>
                <a:ext cx="21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</p:grpSp>
      <p:grpSp>
        <p:nvGrpSpPr>
          <p:cNvPr id="68647" name="Group 129"/>
          <p:cNvGrpSpPr>
            <a:grpSpLocks/>
          </p:cNvGrpSpPr>
          <p:nvPr/>
        </p:nvGrpSpPr>
        <p:grpSpPr bwMode="auto">
          <a:xfrm>
            <a:off x="5876925" y="4975225"/>
            <a:ext cx="501650" cy="336550"/>
            <a:chOff x="2089" y="1712"/>
            <a:chExt cx="316" cy="212"/>
          </a:xfrm>
        </p:grpSpPr>
        <p:sp>
          <p:nvSpPr>
            <p:cNvPr id="68676" name="Oval 13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77" name="Line 13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8" name="Line 13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9" name="Rectangle 13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80" name="Oval 13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681" name="Group 135"/>
            <p:cNvGrpSpPr>
              <a:grpSpLocks/>
            </p:cNvGrpSpPr>
            <p:nvPr/>
          </p:nvGrpSpPr>
          <p:grpSpPr bwMode="auto">
            <a:xfrm>
              <a:off x="2142" y="1712"/>
              <a:ext cx="201" cy="212"/>
              <a:chOff x="2955" y="2456"/>
              <a:chExt cx="204" cy="212"/>
            </a:xfrm>
          </p:grpSpPr>
          <p:sp>
            <p:nvSpPr>
              <p:cNvPr id="68682" name="Rectangle 1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83" name="Text Box 137"/>
              <p:cNvSpPr txBox="1">
                <a:spLocks noChangeArrowheads="1"/>
              </p:cNvSpPr>
              <p:nvPr/>
            </p:nvSpPr>
            <p:spPr bwMode="auto">
              <a:xfrm>
                <a:off x="2955" y="2456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</p:grpSp>
      <p:sp>
        <p:nvSpPr>
          <p:cNvPr id="68648" name="Line 138"/>
          <p:cNvSpPr>
            <a:spLocks noChangeShapeType="1"/>
          </p:cNvSpPr>
          <p:nvPr/>
        </p:nvSpPr>
        <p:spPr bwMode="auto">
          <a:xfrm flipH="1">
            <a:off x="5284788" y="3705225"/>
            <a:ext cx="674687" cy="138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49" name="Group 139"/>
          <p:cNvGrpSpPr>
            <a:grpSpLocks/>
          </p:cNvGrpSpPr>
          <p:nvPr/>
        </p:nvGrpSpPr>
        <p:grpSpPr bwMode="auto">
          <a:xfrm>
            <a:off x="5445125" y="4125913"/>
            <a:ext cx="501650" cy="336550"/>
            <a:chOff x="2089" y="1712"/>
            <a:chExt cx="316" cy="212"/>
          </a:xfrm>
        </p:grpSpPr>
        <p:sp>
          <p:nvSpPr>
            <p:cNvPr id="68668" name="Oval 14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9" name="Line 14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0" name="Line 14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1" name="Rectangle 14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72" name="Oval 14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673" name="Group 145"/>
            <p:cNvGrpSpPr>
              <a:grpSpLocks/>
            </p:cNvGrpSpPr>
            <p:nvPr/>
          </p:nvGrpSpPr>
          <p:grpSpPr bwMode="auto">
            <a:xfrm>
              <a:off x="2152" y="1712"/>
              <a:ext cx="180" cy="212"/>
              <a:chOff x="2965" y="2456"/>
              <a:chExt cx="183" cy="212"/>
            </a:xfrm>
          </p:grpSpPr>
          <p:sp>
            <p:nvSpPr>
              <p:cNvPr id="68674" name="Rectangle 1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75" name="Text Box 147"/>
              <p:cNvSpPr txBox="1">
                <a:spLocks noChangeArrowheads="1"/>
              </p:cNvSpPr>
              <p:nvPr/>
            </p:nvSpPr>
            <p:spPr bwMode="auto">
              <a:xfrm>
                <a:off x="2965" y="2456"/>
                <a:ext cx="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</p:grpSp>
      <p:grpSp>
        <p:nvGrpSpPr>
          <p:cNvPr id="68650" name="Group 148"/>
          <p:cNvGrpSpPr>
            <a:grpSpLocks/>
          </p:cNvGrpSpPr>
          <p:nvPr/>
        </p:nvGrpSpPr>
        <p:grpSpPr bwMode="auto">
          <a:xfrm>
            <a:off x="4914900" y="4981575"/>
            <a:ext cx="501650" cy="336550"/>
            <a:chOff x="2089" y="1712"/>
            <a:chExt cx="316" cy="212"/>
          </a:xfrm>
        </p:grpSpPr>
        <p:sp>
          <p:nvSpPr>
            <p:cNvPr id="68660" name="Oval 149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1" name="Line 150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2" name="Line 151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3" name="Rectangle 152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64" name="Oval 153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8665" name="Group 154"/>
            <p:cNvGrpSpPr>
              <a:grpSpLocks/>
            </p:cNvGrpSpPr>
            <p:nvPr/>
          </p:nvGrpSpPr>
          <p:grpSpPr bwMode="auto">
            <a:xfrm>
              <a:off x="2145" y="1712"/>
              <a:ext cx="194" cy="212"/>
              <a:chOff x="2958" y="2456"/>
              <a:chExt cx="197" cy="212"/>
            </a:xfrm>
          </p:grpSpPr>
          <p:sp>
            <p:nvSpPr>
              <p:cNvPr id="68666" name="Rectangle 1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67" name="Text Box 156"/>
              <p:cNvSpPr txBox="1">
                <a:spLocks noChangeArrowheads="1"/>
              </p:cNvSpPr>
              <p:nvPr/>
            </p:nvSpPr>
            <p:spPr bwMode="auto">
              <a:xfrm>
                <a:off x="2958" y="2456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F</a:t>
                </a:r>
              </a:p>
            </p:txBody>
          </p:sp>
        </p:grpSp>
      </p:grpSp>
      <p:sp>
        <p:nvSpPr>
          <p:cNvPr id="68651" name="Text Box 157"/>
          <p:cNvSpPr txBox="1">
            <a:spLocks noChangeArrowheads="1"/>
          </p:cNvSpPr>
          <p:nvPr/>
        </p:nvSpPr>
        <p:spPr bwMode="auto">
          <a:xfrm>
            <a:off x="4678363" y="5794375"/>
            <a:ext cx="3030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(b) constructed spanning tree</a:t>
            </a:r>
          </a:p>
        </p:txBody>
      </p:sp>
      <p:sp>
        <p:nvSpPr>
          <p:cNvPr id="130095" name="Rectangle 159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51181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Spanning tree: creation</a:t>
            </a:r>
          </a:p>
        </p:txBody>
      </p:sp>
      <p:sp>
        <p:nvSpPr>
          <p:cNvPr id="130096" name="Rectangle 160"/>
          <p:cNvSpPr>
            <a:spLocks noGrp="1" noChangeArrowheads="1"/>
          </p:cNvSpPr>
          <p:nvPr>
            <p:ph type="body" idx="1"/>
          </p:nvPr>
        </p:nvSpPr>
        <p:spPr>
          <a:xfrm>
            <a:off x="520700" y="1187450"/>
            <a:ext cx="7772400" cy="2008188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center node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each node sends unicast join message to center node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message forwarded until it arrives at a node already belonging to spanning tree</a:t>
            </a:r>
          </a:p>
        </p:txBody>
      </p:sp>
      <p:sp>
        <p:nvSpPr>
          <p:cNvPr id="68654" name="Line 161"/>
          <p:cNvSpPr>
            <a:spLocks noChangeShapeType="1"/>
          </p:cNvSpPr>
          <p:nvPr/>
        </p:nvSpPr>
        <p:spPr bwMode="auto">
          <a:xfrm>
            <a:off x="6246813" y="3632200"/>
            <a:ext cx="373062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55" name="Line 162"/>
          <p:cNvSpPr>
            <a:spLocks noChangeShapeType="1"/>
          </p:cNvSpPr>
          <p:nvPr/>
        </p:nvSpPr>
        <p:spPr bwMode="auto">
          <a:xfrm>
            <a:off x="5756275" y="4391025"/>
            <a:ext cx="2460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56" name="Line 163"/>
          <p:cNvSpPr>
            <a:spLocks noChangeShapeType="1"/>
          </p:cNvSpPr>
          <p:nvPr/>
        </p:nvSpPr>
        <p:spPr bwMode="auto">
          <a:xfrm>
            <a:off x="6813550" y="4173538"/>
            <a:ext cx="307975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57" name="Line 164"/>
          <p:cNvSpPr>
            <a:spLocks noChangeShapeType="1"/>
          </p:cNvSpPr>
          <p:nvPr/>
        </p:nvSpPr>
        <p:spPr bwMode="auto">
          <a:xfrm>
            <a:off x="7199313" y="4957763"/>
            <a:ext cx="219075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58" name="Line 165"/>
          <p:cNvSpPr>
            <a:spLocks noChangeShapeType="1"/>
          </p:cNvSpPr>
          <p:nvPr/>
        </p:nvSpPr>
        <p:spPr bwMode="auto">
          <a:xfrm flipV="1">
            <a:off x="5408613" y="5151438"/>
            <a:ext cx="5032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59" name="Line 166"/>
          <p:cNvSpPr>
            <a:spLocks noChangeShapeType="1"/>
          </p:cNvSpPr>
          <p:nvPr/>
        </p:nvSpPr>
        <p:spPr bwMode="auto">
          <a:xfrm flipV="1">
            <a:off x="6375400" y="4881563"/>
            <a:ext cx="642938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404" grpId="0"/>
      <p:bldP spid="611406" grpId="0"/>
      <p:bldP spid="611408" grpId="0"/>
      <p:bldP spid="611411" grpId="0"/>
      <p:bldP spid="6114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8" y="165100"/>
            <a:ext cx="8096250" cy="650875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宋体" panose="02010600030101010101" pitchFamily="2" charset="-122"/>
              </a:rPr>
              <a:t>互联网架构：网络互联的网络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049838"/>
            <a:ext cx="8440738" cy="1527175"/>
          </a:xfrm>
        </p:spPr>
        <p:txBody>
          <a:bodyPr/>
          <a:lstStyle/>
          <a:p>
            <a:pPr eaLnBrk="1" hangingPunct="1">
              <a:buSzPct val="75000"/>
            </a:pPr>
            <a:r>
              <a:rPr lang="zh-CN" altLang="en-US" sz="2400" smtClean="0">
                <a:ea typeface="宋体" panose="02010600030101010101" pitchFamily="2" charset="-122"/>
              </a:rPr>
              <a:t>网络中心</a:t>
            </a:r>
            <a:r>
              <a:rPr lang="en-US" altLang="zh-CN" sz="2400" smtClean="0">
                <a:ea typeface="宋体" panose="02010600030101010101" pitchFamily="2" charset="-122"/>
              </a:rPr>
              <a:t>: </a:t>
            </a:r>
            <a:r>
              <a:rPr lang="zh-CN" altLang="en-US" sz="2400" smtClean="0">
                <a:ea typeface="宋体" panose="02010600030101010101" pitchFamily="2" charset="-122"/>
              </a:rPr>
              <a:t>少量充分互联的大型网络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000" smtClean="0">
                <a:solidFill>
                  <a:srgbClr val="CC0000"/>
                </a:solidFill>
                <a:ea typeface="宋体" panose="02010600030101010101" pitchFamily="2" charset="-122"/>
              </a:rPr>
              <a:t>顶级商业</a:t>
            </a:r>
            <a:r>
              <a:rPr lang="en-US" altLang="ja-JP" sz="2000" smtClean="0">
                <a:solidFill>
                  <a:srgbClr val="CC0000"/>
                </a:solidFill>
                <a:ea typeface="MS PGothic" panose="020B0600070205080204" pitchFamily="34" charset="-128"/>
              </a:rPr>
              <a:t>ISPs</a:t>
            </a:r>
            <a:r>
              <a:rPr lang="en-US" altLang="ja-JP" sz="2000" smtClean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2000" smtClean="0">
                <a:ea typeface="MS PGothic" panose="020B0600070205080204" pitchFamily="34" charset="-128"/>
              </a:rPr>
              <a:t>(e.g., Level 3, Sprint, AT&amp;T, NTT</a:t>
            </a:r>
            <a:r>
              <a:rPr lang="en-US" altLang="zh-CN" sz="2000" smtClean="0">
                <a:ea typeface="宋体" panose="02010600030101010101" pitchFamily="2" charset="-122"/>
              </a:rPr>
              <a:t>, China Telcom, </a:t>
            </a:r>
            <a:r>
              <a:rPr lang="en-US" altLang="ja-JP" sz="2000" smtClean="0">
                <a:ea typeface="MS PGothic" panose="020B0600070205080204" pitchFamily="34" charset="-128"/>
              </a:rPr>
              <a:t>Unicom), </a:t>
            </a:r>
            <a:r>
              <a:rPr lang="zh-CN" altLang="en-US" sz="2000" smtClean="0">
                <a:ea typeface="宋体" panose="02010600030101010101" pitchFamily="2" charset="-122"/>
              </a:rPr>
              <a:t>全国</a:t>
            </a:r>
            <a:r>
              <a:rPr lang="en-US" altLang="ja-JP" sz="2000" smtClean="0">
                <a:ea typeface="MS PGothic" panose="020B0600070205080204" pitchFamily="34" charset="-128"/>
              </a:rPr>
              <a:t> &amp; </a:t>
            </a:r>
            <a:r>
              <a:rPr lang="zh-CN" altLang="en-US" sz="2000" smtClean="0">
                <a:ea typeface="宋体" panose="02010600030101010101" pitchFamily="2" charset="-122"/>
              </a:rPr>
              <a:t>全球覆盖</a:t>
            </a:r>
            <a:endParaRPr lang="en-US" altLang="ja-JP" sz="2000" smtClean="0">
              <a:ea typeface="MS PGothic" panose="020B0600070205080204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rgbClr val="CC0000"/>
                </a:solidFill>
                <a:ea typeface="宋体" panose="02010600030101010101" pitchFamily="2" charset="-122"/>
              </a:rPr>
              <a:t>内容服务网络</a:t>
            </a:r>
            <a:r>
              <a:rPr lang="en-US" altLang="zh-CN" sz="2000" smtClean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ea typeface="宋体" panose="02010600030101010101" pitchFamily="2" charset="-122"/>
              </a:rPr>
              <a:t>(e.g, Google): </a:t>
            </a:r>
            <a:r>
              <a:rPr lang="zh-CN" altLang="en-US" sz="2000" smtClean="0">
                <a:ea typeface="宋体" panose="02010600030101010101" pitchFamily="2" charset="-122"/>
              </a:rPr>
              <a:t>建设私有网络将自己的数据中心直接连入互联网，而不通过顶级或者区域网络服务提供商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smtClean="0">
              <a:ea typeface="宋体" panose="02010600030101010101" pitchFamily="2" charset="-122"/>
            </a:endParaRPr>
          </a:p>
        </p:txBody>
      </p:sp>
      <p:grpSp>
        <p:nvGrpSpPr>
          <p:cNvPr id="16388" name="Group 67"/>
          <p:cNvGrpSpPr>
            <a:grpSpLocks/>
          </p:cNvGrpSpPr>
          <p:nvPr/>
        </p:nvGrpSpPr>
        <p:grpSpPr bwMode="auto">
          <a:xfrm>
            <a:off x="1054100" y="1038225"/>
            <a:ext cx="7658100" cy="3984625"/>
            <a:chOff x="1066800" y="1371600"/>
            <a:chExt cx="7194549" cy="3984625"/>
          </a:xfrm>
        </p:grpSpPr>
        <p:sp>
          <p:nvSpPr>
            <p:cNvPr id="16389" name="Oval 76"/>
            <p:cNvSpPr>
              <a:spLocks noChangeArrowheads="1"/>
            </p:cNvSpPr>
            <p:nvPr/>
          </p:nvSpPr>
          <p:spPr bwMode="auto">
            <a:xfrm>
              <a:off x="1981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ISP</a:t>
              </a:r>
            </a:p>
          </p:txBody>
        </p:sp>
        <p:sp>
          <p:nvSpPr>
            <p:cNvPr id="16390" name="Oval 76"/>
            <p:cNvSpPr>
              <a:spLocks noChangeArrowheads="1"/>
            </p:cNvSpPr>
            <p:nvPr/>
          </p:nvSpPr>
          <p:spPr bwMode="auto">
            <a:xfrm>
              <a:off x="1066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ISP</a:t>
              </a:r>
            </a:p>
          </p:txBody>
        </p:sp>
        <p:sp>
          <p:nvSpPr>
            <p:cNvPr id="16391" name="Oval 76"/>
            <p:cNvSpPr>
              <a:spLocks noChangeArrowheads="1"/>
            </p:cNvSpPr>
            <p:nvPr/>
          </p:nvSpPr>
          <p:spPr bwMode="auto">
            <a:xfrm>
              <a:off x="56388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ISP</a:t>
              </a:r>
            </a:p>
          </p:txBody>
        </p:sp>
        <p:sp>
          <p:nvSpPr>
            <p:cNvPr id="16392" name="Oval 76"/>
            <p:cNvSpPr>
              <a:spLocks noChangeArrowheads="1"/>
            </p:cNvSpPr>
            <p:nvPr/>
          </p:nvSpPr>
          <p:spPr bwMode="auto">
            <a:xfrm>
              <a:off x="47244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ISP</a:t>
              </a:r>
            </a:p>
          </p:txBody>
        </p:sp>
        <p:sp>
          <p:nvSpPr>
            <p:cNvPr id="16393" name="Oval 76"/>
            <p:cNvSpPr>
              <a:spLocks noChangeArrowheads="1"/>
            </p:cNvSpPr>
            <p:nvPr/>
          </p:nvSpPr>
          <p:spPr bwMode="auto">
            <a:xfrm>
              <a:off x="38100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ISP</a:t>
              </a:r>
            </a:p>
          </p:txBody>
        </p:sp>
        <p:sp>
          <p:nvSpPr>
            <p:cNvPr id="16394" name="Oval 76"/>
            <p:cNvSpPr>
              <a:spLocks noChangeArrowheads="1"/>
            </p:cNvSpPr>
            <p:nvPr/>
          </p:nvSpPr>
          <p:spPr bwMode="auto">
            <a:xfrm>
              <a:off x="2895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ISP</a:t>
              </a:r>
            </a:p>
          </p:txBody>
        </p:sp>
        <p:sp>
          <p:nvSpPr>
            <p:cNvPr id="16395" name="Oval 76"/>
            <p:cNvSpPr>
              <a:spLocks noChangeArrowheads="1"/>
            </p:cNvSpPr>
            <p:nvPr/>
          </p:nvSpPr>
          <p:spPr bwMode="auto">
            <a:xfrm>
              <a:off x="65532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ISP</a:t>
              </a:r>
            </a:p>
          </p:txBody>
        </p:sp>
        <p:sp>
          <p:nvSpPr>
            <p:cNvPr id="16396" name="Oval 76"/>
            <p:cNvSpPr>
              <a:spLocks noChangeArrowheads="1"/>
            </p:cNvSpPr>
            <p:nvPr/>
          </p:nvSpPr>
          <p:spPr bwMode="auto">
            <a:xfrm>
              <a:off x="7467600" y="4724400"/>
              <a:ext cx="793749" cy="63182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access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ISP</a:t>
              </a:r>
            </a:p>
          </p:txBody>
        </p:sp>
        <p:sp>
          <p:nvSpPr>
            <p:cNvPr id="16397" name="Oval 33"/>
            <p:cNvSpPr>
              <a:spLocks noChangeArrowheads="1"/>
            </p:cNvSpPr>
            <p:nvPr/>
          </p:nvSpPr>
          <p:spPr bwMode="auto">
            <a:xfrm>
              <a:off x="24384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8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Regional ISP</a:t>
              </a:r>
            </a:p>
          </p:txBody>
        </p:sp>
        <p:sp>
          <p:nvSpPr>
            <p:cNvPr id="16398" name="Oval 33"/>
            <p:cNvSpPr>
              <a:spLocks noChangeArrowheads="1"/>
            </p:cNvSpPr>
            <p:nvPr/>
          </p:nvSpPr>
          <p:spPr bwMode="auto">
            <a:xfrm>
              <a:off x="4800600" y="3429000"/>
              <a:ext cx="1863725" cy="7905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8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Regional ISP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33157" y="2819400"/>
              <a:ext cx="609985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FFFFFF"/>
                  </a:solidFill>
                  <a:ea typeface="ＭＳ Ｐゴシック" pitchFamily="34" charset="-128"/>
                </a:rPr>
                <a:t>IXP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01284" y="2743200"/>
              <a:ext cx="608494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FFFFFF"/>
                  </a:solidFill>
                  <a:ea typeface="ＭＳ Ｐゴシック" pitchFamily="34" charset="-128"/>
                </a:rPr>
                <a:t>IXP</a:t>
              </a:r>
            </a:p>
          </p:txBody>
        </p:sp>
        <p:sp>
          <p:nvSpPr>
            <p:cNvPr id="16401" name="Oval 34"/>
            <p:cNvSpPr>
              <a:spLocks noChangeArrowheads="1"/>
            </p:cNvSpPr>
            <p:nvPr/>
          </p:nvSpPr>
          <p:spPr bwMode="auto">
            <a:xfrm>
              <a:off x="11430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Tier 1 ISP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Oval 34"/>
            <p:cNvSpPr>
              <a:spLocks noChangeArrowheads="1"/>
            </p:cNvSpPr>
            <p:nvPr/>
          </p:nvSpPr>
          <p:spPr bwMode="auto">
            <a:xfrm>
              <a:off x="3352800" y="1600200"/>
              <a:ext cx="1863725" cy="79057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Tier 1 ISP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Oval 34"/>
            <p:cNvSpPr>
              <a:spLocks noChangeArrowheads="1"/>
            </p:cNvSpPr>
            <p:nvPr/>
          </p:nvSpPr>
          <p:spPr bwMode="auto">
            <a:xfrm>
              <a:off x="5638800" y="1600200"/>
              <a:ext cx="1981200" cy="8382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Google</a:t>
              </a:r>
              <a:endPara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4" name="Straight Connector 83"/>
            <p:cNvCxnSpPr>
              <a:endCxn id="16390" idx="0"/>
            </p:cNvCxnSpPr>
            <p:nvPr/>
          </p:nvCxnSpPr>
          <p:spPr>
            <a:xfrm rot="5400000">
              <a:off x="427081" y="3398633"/>
              <a:ext cx="2362200" cy="28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16397" idx="4"/>
            </p:cNvCxnSpPr>
            <p:nvPr/>
          </p:nvCxnSpPr>
          <p:spPr>
            <a:xfrm rot="5400000">
              <a:off x="3070887" y="4425754"/>
              <a:ext cx="504825" cy="92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6397" idx="3"/>
            </p:cNvCxnSpPr>
            <p:nvPr/>
          </p:nvCxnSpPr>
          <p:spPr>
            <a:xfrm rot="5400000">
              <a:off x="2265003" y="4277579"/>
              <a:ext cx="620712" cy="272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808066" y="3459105"/>
              <a:ext cx="2438400" cy="244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9" idx="2"/>
            </p:cNvCxnSpPr>
            <p:nvPr/>
          </p:nvCxnSpPr>
          <p:spPr>
            <a:xfrm rot="5400000">
              <a:off x="1333803" y="3771707"/>
              <a:ext cx="1600200" cy="609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315797" y="2819400"/>
              <a:ext cx="608494" cy="457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FFFFFF"/>
                  </a:solidFill>
                  <a:ea typeface="ＭＳ Ｐゴシック" pitchFamily="34" charset="-128"/>
                </a:rPr>
                <a:t>IXP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16200000" flipH="1">
              <a:off x="3747986" y="4252513"/>
              <a:ext cx="504825" cy="38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6398" idx="2"/>
              <a:endCxn id="16397" idx="6"/>
            </p:cNvCxnSpPr>
            <p:nvPr/>
          </p:nvCxnSpPr>
          <p:spPr>
            <a:xfrm rot="10800000">
              <a:off x="4301663" y="3824288"/>
              <a:ext cx="499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931639" y="4288692"/>
              <a:ext cx="620713" cy="272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5633414" y="4425226"/>
              <a:ext cx="544513" cy="76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6398" idx="5"/>
            </p:cNvCxnSpPr>
            <p:nvPr/>
          </p:nvCxnSpPr>
          <p:spPr>
            <a:xfrm rot="16200000" flipH="1">
              <a:off x="6276143" y="4218669"/>
              <a:ext cx="620712" cy="390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6403" idx="4"/>
            </p:cNvCxnSpPr>
            <p:nvPr/>
          </p:nvCxnSpPr>
          <p:spPr>
            <a:xfrm rot="16200000" flipH="1">
              <a:off x="5747409" y="3320741"/>
              <a:ext cx="2297113" cy="5324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2971328" y="1981200"/>
              <a:ext cx="4996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5181593" y="1981200"/>
              <a:ext cx="4981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c 97"/>
            <p:cNvSpPr/>
            <p:nvPr/>
          </p:nvSpPr>
          <p:spPr>
            <a:xfrm>
              <a:off x="2133157" y="1371600"/>
              <a:ext cx="4190855" cy="457200"/>
            </a:xfrm>
            <a:prstGeom prst="arc">
              <a:avLst>
                <a:gd name="adj1" fmla="val 10681875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16200000" flipH="1">
              <a:off x="6972290" y="2399831"/>
              <a:ext cx="533400" cy="305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79" idx="0"/>
            </p:cNvCxnSpPr>
            <p:nvPr/>
          </p:nvCxnSpPr>
          <p:spPr>
            <a:xfrm rot="16200000" flipH="1">
              <a:off x="2095457" y="2475961"/>
              <a:ext cx="457200" cy="229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2628635" y="3238707"/>
              <a:ext cx="457200" cy="228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 flipV="1">
              <a:off x="2743142" y="2209800"/>
              <a:ext cx="2972375" cy="7731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4662218" y="2423713"/>
              <a:ext cx="504825" cy="38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3314806" y="2856893"/>
              <a:ext cx="1143000" cy="153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H="1">
              <a:off x="5105256" y="3276738"/>
              <a:ext cx="304800" cy="152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0800000" flipV="1">
              <a:off x="4039175" y="3124200"/>
              <a:ext cx="762109" cy="544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6401" idx="5"/>
            </p:cNvCxnSpPr>
            <p:nvPr/>
          </p:nvCxnSpPr>
          <p:spPr>
            <a:xfrm rot="16200000" flipH="1">
              <a:off x="3070757" y="1938325"/>
              <a:ext cx="1470025" cy="214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89" idx="2"/>
            </p:cNvCxnSpPr>
            <p:nvPr/>
          </p:nvCxnSpPr>
          <p:spPr>
            <a:xfrm rot="16200000" flipH="1">
              <a:off x="7004680" y="3891964"/>
              <a:ext cx="1458913" cy="228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6052348" y="3472202"/>
              <a:ext cx="1535113" cy="1143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9" idx="1"/>
            </p:cNvCxnSpPr>
            <p:nvPr/>
          </p:nvCxnSpPr>
          <p:spPr>
            <a:xfrm rot="10800000" flipV="1">
              <a:off x="6095826" y="3048000"/>
              <a:ext cx="1219971" cy="468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80" idx="3"/>
            </p:cNvCxnSpPr>
            <p:nvPr/>
          </p:nvCxnSpPr>
          <p:spPr>
            <a:xfrm rot="10800000" flipV="1">
              <a:off x="5409778" y="2362200"/>
              <a:ext cx="780007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053332" y="2217738"/>
              <a:ext cx="2286327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31788"/>
            <a:ext cx="8394700" cy="685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Multicast routing: problem statement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190625"/>
            <a:ext cx="8229600" cy="1692275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goal:</a:t>
            </a:r>
            <a:r>
              <a:rPr lang="en-US" dirty="0">
                <a:ea typeface="ＭＳ Ｐゴシック" charset="0"/>
                <a:cs typeface="+mn-cs"/>
              </a:rPr>
              <a:t> find a tree (or trees) connecting routers having local </a:t>
            </a:r>
            <a:r>
              <a:rPr lang="en-US" dirty="0" err="1">
                <a:ea typeface="ＭＳ Ｐゴシック" charset="0"/>
                <a:cs typeface="+mn-cs"/>
              </a:rPr>
              <a:t>mcast</a:t>
            </a:r>
            <a:r>
              <a:rPr lang="en-US" dirty="0">
                <a:ea typeface="ＭＳ Ｐゴシック" charset="0"/>
                <a:cs typeface="+mn-cs"/>
              </a:rPr>
              <a:t> group members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tree: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  <a:r>
              <a:rPr lang="en-US" sz="2000" dirty="0">
                <a:ea typeface="ＭＳ Ｐゴシック" charset="0"/>
                <a:cs typeface="+mn-cs"/>
              </a:rPr>
              <a:t>not all paths between routers used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shared-tree:</a:t>
            </a:r>
            <a:r>
              <a:rPr lang="en-US" sz="1800" dirty="0">
                <a:ea typeface="ＭＳ Ｐゴシック" charset="0"/>
                <a:cs typeface="+mn-cs"/>
              </a:rPr>
              <a:t> </a:t>
            </a:r>
            <a:r>
              <a:rPr lang="en-US" sz="2000" dirty="0">
                <a:ea typeface="ＭＳ Ｐゴシック" charset="0"/>
                <a:cs typeface="+mn-cs"/>
              </a:rPr>
              <a:t>same tree used by all group members</a:t>
            </a:r>
          </a:p>
        </p:txBody>
      </p:sp>
      <p:sp>
        <p:nvSpPr>
          <p:cNvPr id="69636" name="Text Box 602"/>
          <p:cNvSpPr txBox="1">
            <a:spLocks noChangeArrowheads="1"/>
          </p:cNvSpPr>
          <p:nvPr/>
        </p:nvSpPr>
        <p:spPr bwMode="auto">
          <a:xfrm>
            <a:off x="1152525" y="6035675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shared tree</a:t>
            </a:r>
          </a:p>
        </p:txBody>
      </p:sp>
      <p:grpSp>
        <p:nvGrpSpPr>
          <p:cNvPr id="2" name="Group 1528"/>
          <p:cNvGrpSpPr>
            <a:grpSpLocks/>
          </p:cNvGrpSpPr>
          <p:nvPr/>
        </p:nvGrpSpPr>
        <p:grpSpPr bwMode="auto">
          <a:xfrm>
            <a:off x="3602038" y="3586163"/>
            <a:ext cx="3003550" cy="2824162"/>
            <a:chOff x="2459" y="2365"/>
            <a:chExt cx="1892" cy="1779"/>
          </a:xfrm>
        </p:grpSpPr>
        <p:grpSp>
          <p:nvGrpSpPr>
            <p:cNvPr id="69793" name="Group 1408"/>
            <p:cNvGrpSpPr>
              <a:grpSpLocks/>
            </p:cNvGrpSpPr>
            <p:nvPr/>
          </p:nvGrpSpPr>
          <p:grpSpPr bwMode="auto">
            <a:xfrm>
              <a:off x="2459" y="2365"/>
              <a:ext cx="1892" cy="1546"/>
              <a:chOff x="264" y="2213"/>
              <a:chExt cx="1892" cy="1546"/>
            </a:xfrm>
          </p:grpSpPr>
          <p:grpSp>
            <p:nvGrpSpPr>
              <p:cNvPr id="69803" name="Group 1409"/>
              <p:cNvGrpSpPr>
                <a:grpSpLocks/>
              </p:cNvGrpSpPr>
              <p:nvPr/>
            </p:nvGrpSpPr>
            <p:grpSpPr bwMode="auto">
              <a:xfrm>
                <a:off x="428" y="2385"/>
                <a:ext cx="1559" cy="1192"/>
                <a:chOff x="1214" y="1613"/>
                <a:chExt cx="1559" cy="1192"/>
              </a:xfrm>
            </p:grpSpPr>
            <p:sp>
              <p:nvSpPr>
                <p:cNvPr id="69898" name="Line 1410"/>
                <p:cNvSpPr>
                  <a:spLocks noChangeShapeType="1"/>
                </p:cNvSpPr>
                <p:nvPr/>
              </p:nvSpPr>
              <p:spPr bwMode="auto">
                <a:xfrm flipV="1">
                  <a:off x="1780" y="1984"/>
                  <a:ext cx="660" cy="1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899" name="Line 1411"/>
                <p:cNvSpPr>
                  <a:spLocks noChangeShapeType="1"/>
                </p:cNvSpPr>
                <p:nvPr/>
              </p:nvSpPr>
              <p:spPr bwMode="auto">
                <a:xfrm>
                  <a:off x="1644" y="2152"/>
                  <a:ext cx="412" cy="5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900" name="Line 1412"/>
                <p:cNvSpPr>
                  <a:spLocks noChangeShapeType="1"/>
                </p:cNvSpPr>
                <p:nvPr/>
              </p:nvSpPr>
              <p:spPr bwMode="auto">
                <a:xfrm>
                  <a:off x="1928" y="1752"/>
                  <a:ext cx="480" cy="2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901" name="Line 1413"/>
                <p:cNvSpPr>
                  <a:spLocks noChangeShapeType="1"/>
                </p:cNvSpPr>
                <p:nvPr/>
              </p:nvSpPr>
              <p:spPr bwMode="auto">
                <a:xfrm flipV="1">
                  <a:off x="2184" y="2452"/>
                  <a:ext cx="260" cy="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902" name="Line 1414"/>
                <p:cNvSpPr>
                  <a:spLocks noChangeShapeType="1"/>
                </p:cNvSpPr>
                <p:nvPr/>
              </p:nvSpPr>
              <p:spPr bwMode="auto">
                <a:xfrm>
                  <a:off x="2436" y="2040"/>
                  <a:ext cx="0" cy="3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903" name="Line 1415"/>
                <p:cNvSpPr>
                  <a:spLocks noChangeShapeType="1"/>
                </p:cNvSpPr>
                <p:nvPr/>
              </p:nvSpPr>
              <p:spPr bwMode="auto">
                <a:xfrm>
                  <a:off x="1488" y="2696"/>
                  <a:ext cx="4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904" name="Line 1416"/>
                <p:cNvSpPr>
                  <a:spLocks noChangeShapeType="1"/>
                </p:cNvSpPr>
                <p:nvPr/>
              </p:nvSpPr>
              <p:spPr bwMode="auto">
                <a:xfrm flipH="1">
                  <a:off x="1424" y="2208"/>
                  <a:ext cx="180" cy="4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905" name="Line 1417"/>
                <p:cNvSpPr>
                  <a:spLocks noChangeShapeType="1"/>
                </p:cNvSpPr>
                <p:nvPr/>
              </p:nvSpPr>
              <p:spPr bwMode="auto">
                <a:xfrm flipH="1">
                  <a:off x="1640" y="1760"/>
                  <a:ext cx="168" cy="3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906" name="Freeform 1418"/>
                <p:cNvSpPr>
                  <a:spLocks/>
                </p:cNvSpPr>
                <p:nvPr/>
              </p:nvSpPr>
              <p:spPr bwMode="auto">
                <a:xfrm flipV="1">
                  <a:off x="1866" y="2778"/>
                  <a:ext cx="391" cy="27"/>
                </a:xfrm>
                <a:custGeom>
                  <a:avLst/>
                  <a:gdLst>
                    <a:gd name="T0" fmla="*/ 0 w 720"/>
                    <a:gd name="T1" fmla="*/ 0 h 56"/>
                    <a:gd name="T2" fmla="*/ 0 w 720"/>
                    <a:gd name="T3" fmla="*/ 0 h 56"/>
                    <a:gd name="T4" fmla="*/ 1 w 720"/>
                    <a:gd name="T5" fmla="*/ 0 h 56"/>
                    <a:gd name="T6" fmla="*/ 1 w 720"/>
                    <a:gd name="T7" fmla="*/ 0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0"/>
                    <a:gd name="T13" fmla="*/ 0 h 56"/>
                    <a:gd name="T14" fmla="*/ 720 w 720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0" h="56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720" y="56"/>
                      </a:lnTo>
                      <a:lnTo>
                        <a:pt x="720" y="8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907" name="Line 1419"/>
                <p:cNvSpPr>
                  <a:spLocks noChangeShapeType="1"/>
                </p:cNvSpPr>
                <p:nvPr/>
              </p:nvSpPr>
              <p:spPr bwMode="auto">
                <a:xfrm>
                  <a:off x="2058" y="2717"/>
                  <a:ext cx="0" cy="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69908" name="Group 1420"/>
                <p:cNvGrpSpPr>
                  <a:grpSpLocks/>
                </p:cNvGrpSpPr>
                <p:nvPr/>
              </p:nvGrpSpPr>
              <p:grpSpPr bwMode="auto">
                <a:xfrm rot="-5400000">
                  <a:off x="2390" y="1961"/>
                  <a:ext cx="391" cy="88"/>
                  <a:chOff x="1450" y="3513"/>
                  <a:chExt cx="391" cy="88"/>
                </a:xfrm>
              </p:grpSpPr>
              <p:sp>
                <p:nvSpPr>
                  <p:cNvPr id="69920" name="Freeform 1421"/>
                  <p:cNvSpPr>
                    <a:spLocks/>
                  </p:cNvSpPr>
                  <p:nvPr/>
                </p:nvSpPr>
                <p:spPr bwMode="auto">
                  <a:xfrm flipV="1">
                    <a:off x="1450" y="3574"/>
                    <a:ext cx="391" cy="27"/>
                  </a:xfrm>
                  <a:custGeom>
                    <a:avLst/>
                    <a:gdLst>
                      <a:gd name="T0" fmla="*/ 0 w 720"/>
                      <a:gd name="T1" fmla="*/ 0 h 56"/>
                      <a:gd name="T2" fmla="*/ 0 w 720"/>
                      <a:gd name="T3" fmla="*/ 0 h 56"/>
                      <a:gd name="T4" fmla="*/ 1 w 720"/>
                      <a:gd name="T5" fmla="*/ 0 h 56"/>
                      <a:gd name="T6" fmla="*/ 1 w 720"/>
                      <a:gd name="T7" fmla="*/ 0 h 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20"/>
                      <a:gd name="T13" fmla="*/ 0 h 56"/>
                      <a:gd name="T14" fmla="*/ 720 w 720"/>
                      <a:gd name="T15" fmla="*/ 56 h 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20" h="56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720" y="56"/>
                        </a:lnTo>
                        <a:lnTo>
                          <a:pt x="720" y="8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21" name="Line 1422"/>
                  <p:cNvSpPr>
                    <a:spLocks noChangeShapeType="1"/>
                  </p:cNvSpPr>
                  <p:nvPr/>
                </p:nvSpPr>
                <p:spPr bwMode="auto">
                  <a:xfrm>
                    <a:off x="1642" y="3512"/>
                    <a:ext cx="0" cy="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909" name="Freeform 1423"/>
                <p:cNvSpPr>
                  <a:spLocks/>
                </p:cNvSpPr>
                <p:nvPr/>
              </p:nvSpPr>
              <p:spPr bwMode="auto">
                <a:xfrm flipV="1">
                  <a:off x="1214" y="2774"/>
                  <a:ext cx="391" cy="27"/>
                </a:xfrm>
                <a:custGeom>
                  <a:avLst/>
                  <a:gdLst>
                    <a:gd name="T0" fmla="*/ 0 w 720"/>
                    <a:gd name="T1" fmla="*/ 0 h 56"/>
                    <a:gd name="T2" fmla="*/ 0 w 720"/>
                    <a:gd name="T3" fmla="*/ 0 h 56"/>
                    <a:gd name="T4" fmla="*/ 1 w 720"/>
                    <a:gd name="T5" fmla="*/ 0 h 56"/>
                    <a:gd name="T6" fmla="*/ 1 w 720"/>
                    <a:gd name="T7" fmla="*/ 0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0"/>
                    <a:gd name="T13" fmla="*/ 0 h 56"/>
                    <a:gd name="T14" fmla="*/ 720 w 720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0" h="56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720" y="56"/>
                      </a:lnTo>
                      <a:lnTo>
                        <a:pt x="720" y="8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910" name="Line 1424"/>
                <p:cNvSpPr>
                  <a:spLocks noChangeShapeType="1"/>
                </p:cNvSpPr>
                <p:nvPr/>
              </p:nvSpPr>
              <p:spPr bwMode="auto">
                <a:xfrm>
                  <a:off x="1406" y="2713"/>
                  <a:ext cx="0" cy="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69911" name="Group 1425"/>
                <p:cNvGrpSpPr>
                  <a:grpSpLocks/>
                </p:cNvGrpSpPr>
                <p:nvPr/>
              </p:nvGrpSpPr>
              <p:grpSpPr bwMode="auto">
                <a:xfrm rot="-2599131">
                  <a:off x="2382" y="2449"/>
                  <a:ext cx="391" cy="88"/>
                  <a:chOff x="1450" y="3513"/>
                  <a:chExt cx="391" cy="88"/>
                </a:xfrm>
              </p:grpSpPr>
              <p:sp>
                <p:nvSpPr>
                  <p:cNvPr id="69918" name="Freeform 1426"/>
                  <p:cNvSpPr>
                    <a:spLocks/>
                  </p:cNvSpPr>
                  <p:nvPr/>
                </p:nvSpPr>
                <p:spPr bwMode="auto">
                  <a:xfrm flipV="1">
                    <a:off x="1450" y="3574"/>
                    <a:ext cx="391" cy="27"/>
                  </a:xfrm>
                  <a:custGeom>
                    <a:avLst/>
                    <a:gdLst>
                      <a:gd name="T0" fmla="*/ 0 w 720"/>
                      <a:gd name="T1" fmla="*/ 0 h 56"/>
                      <a:gd name="T2" fmla="*/ 0 w 720"/>
                      <a:gd name="T3" fmla="*/ 0 h 56"/>
                      <a:gd name="T4" fmla="*/ 1 w 720"/>
                      <a:gd name="T5" fmla="*/ 0 h 56"/>
                      <a:gd name="T6" fmla="*/ 1 w 720"/>
                      <a:gd name="T7" fmla="*/ 0 h 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20"/>
                      <a:gd name="T13" fmla="*/ 0 h 56"/>
                      <a:gd name="T14" fmla="*/ 720 w 720"/>
                      <a:gd name="T15" fmla="*/ 56 h 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20" h="56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720" y="56"/>
                        </a:lnTo>
                        <a:lnTo>
                          <a:pt x="720" y="8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19" name="Line 1427"/>
                  <p:cNvSpPr>
                    <a:spLocks noChangeShapeType="1"/>
                  </p:cNvSpPr>
                  <p:nvPr/>
                </p:nvSpPr>
                <p:spPr bwMode="auto">
                  <a:xfrm>
                    <a:off x="1642" y="3513"/>
                    <a:ext cx="0" cy="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912" name="Group 1428"/>
                <p:cNvGrpSpPr>
                  <a:grpSpLocks/>
                </p:cNvGrpSpPr>
                <p:nvPr/>
              </p:nvGrpSpPr>
              <p:grpSpPr bwMode="auto">
                <a:xfrm rot="5400000">
                  <a:off x="1290" y="2141"/>
                  <a:ext cx="391" cy="88"/>
                  <a:chOff x="1450" y="3513"/>
                  <a:chExt cx="391" cy="88"/>
                </a:xfrm>
              </p:grpSpPr>
              <p:sp>
                <p:nvSpPr>
                  <p:cNvPr id="69916" name="Freeform 1429"/>
                  <p:cNvSpPr>
                    <a:spLocks/>
                  </p:cNvSpPr>
                  <p:nvPr/>
                </p:nvSpPr>
                <p:spPr bwMode="auto">
                  <a:xfrm flipV="1">
                    <a:off x="1450" y="3574"/>
                    <a:ext cx="391" cy="27"/>
                  </a:xfrm>
                  <a:custGeom>
                    <a:avLst/>
                    <a:gdLst>
                      <a:gd name="T0" fmla="*/ 0 w 720"/>
                      <a:gd name="T1" fmla="*/ 0 h 56"/>
                      <a:gd name="T2" fmla="*/ 0 w 720"/>
                      <a:gd name="T3" fmla="*/ 0 h 56"/>
                      <a:gd name="T4" fmla="*/ 1 w 720"/>
                      <a:gd name="T5" fmla="*/ 0 h 56"/>
                      <a:gd name="T6" fmla="*/ 1 w 720"/>
                      <a:gd name="T7" fmla="*/ 0 h 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20"/>
                      <a:gd name="T13" fmla="*/ 0 h 56"/>
                      <a:gd name="T14" fmla="*/ 720 w 720"/>
                      <a:gd name="T15" fmla="*/ 56 h 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20" h="56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720" y="56"/>
                        </a:lnTo>
                        <a:lnTo>
                          <a:pt x="720" y="8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17" name="Line 1430"/>
                  <p:cNvSpPr>
                    <a:spLocks noChangeShapeType="1"/>
                  </p:cNvSpPr>
                  <p:nvPr/>
                </p:nvSpPr>
                <p:spPr bwMode="auto">
                  <a:xfrm>
                    <a:off x="1640" y="3514"/>
                    <a:ext cx="0" cy="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913" name="Group 1431"/>
                <p:cNvGrpSpPr>
                  <a:grpSpLocks/>
                </p:cNvGrpSpPr>
                <p:nvPr/>
              </p:nvGrpSpPr>
              <p:grpSpPr bwMode="auto">
                <a:xfrm rot="10800000">
                  <a:off x="1610" y="1613"/>
                  <a:ext cx="391" cy="88"/>
                  <a:chOff x="1450" y="3513"/>
                  <a:chExt cx="391" cy="88"/>
                </a:xfrm>
              </p:grpSpPr>
              <p:sp>
                <p:nvSpPr>
                  <p:cNvPr id="69914" name="Freeform 1432"/>
                  <p:cNvSpPr>
                    <a:spLocks/>
                  </p:cNvSpPr>
                  <p:nvPr/>
                </p:nvSpPr>
                <p:spPr bwMode="auto">
                  <a:xfrm flipV="1">
                    <a:off x="1450" y="3574"/>
                    <a:ext cx="391" cy="27"/>
                  </a:xfrm>
                  <a:custGeom>
                    <a:avLst/>
                    <a:gdLst>
                      <a:gd name="T0" fmla="*/ 0 w 720"/>
                      <a:gd name="T1" fmla="*/ 0 h 56"/>
                      <a:gd name="T2" fmla="*/ 0 w 720"/>
                      <a:gd name="T3" fmla="*/ 0 h 56"/>
                      <a:gd name="T4" fmla="*/ 1 w 720"/>
                      <a:gd name="T5" fmla="*/ 0 h 56"/>
                      <a:gd name="T6" fmla="*/ 1 w 720"/>
                      <a:gd name="T7" fmla="*/ 0 h 5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20"/>
                      <a:gd name="T13" fmla="*/ 0 h 56"/>
                      <a:gd name="T14" fmla="*/ 720 w 720"/>
                      <a:gd name="T15" fmla="*/ 56 h 5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20" h="56">
                        <a:moveTo>
                          <a:pt x="0" y="0"/>
                        </a:moveTo>
                        <a:lnTo>
                          <a:pt x="0" y="56"/>
                        </a:lnTo>
                        <a:lnTo>
                          <a:pt x="720" y="56"/>
                        </a:lnTo>
                        <a:lnTo>
                          <a:pt x="720" y="8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15" name="Line 1433"/>
                  <p:cNvSpPr>
                    <a:spLocks noChangeShapeType="1"/>
                  </p:cNvSpPr>
                  <p:nvPr/>
                </p:nvSpPr>
                <p:spPr bwMode="auto">
                  <a:xfrm>
                    <a:off x="1642" y="3514"/>
                    <a:ext cx="0" cy="6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pic>
            <p:nvPicPr>
              <p:cNvPr id="69804" name="Picture 143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2" y="2213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9805" name="Group 1435"/>
              <p:cNvGrpSpPr>
                <a:grpSpLocks/>
              </p:cNvGrpSpPr>
              <p:nvPr/>
            </p:nvGrpSpPr>
            <p:grpSpPr bwMode="auto">
              <a:xfrm>
                <a:off x="877" y="2432"/>
                <a:ext cx="279" cy="136"/>
                <a:chOff x="4396" y="1245"/>
                <a:chExt cx="672" cy="248"/>
              </a:xfrm>
            </p:grpSpPr>
            <p:sp>
              <p:nvSpPr>
                <p:cNvPr id="6989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9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9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9893" name="Group 14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9896" name="Freeform 14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97" name="Freeform 14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894" name="Line 1442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95" name="Line 1443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806" name="Group 1444"/>
              <p:cNvGrpSpPr>
                <a:grpSpLocks/>
              </p:cNvGrpSpPr>
              <p:nvPr/>
            </p:nvGrpSpPr>
            <p:grpSpPr bwMode="auto">
              <a:xfrm>
                <a:off x="1484" y="2692"/>
                <a:ext cx="279" cy="136"/>
                <a:chOff x="4396" y="1245"/>
                <a:chExt cx="672" cy="248"/>
              </a:xfrm>
            </p:grpSpPr>
            <p:sp>
              <p:nvSpPr>
                <p:cNvPr id="6988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8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8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9885" name="Group 14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9888" name="Freeform 14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89" name="Freeform 14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886" name="Line 1451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87" name="Line 1452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69807" name="Picture 1453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6" y="2853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9808" name="Group 1454"/>
              <p:cNvGrpSpPr>
                <a:grpSpLocks/>
              </p:cNvGrpSpPr>
              <p:nvPr/>
            </p:nvGrpSpPr>
            <p:grpSpPr bwMode="auto">
              <a:xfrm>
                <a:off x="697" y="2871"/>
                <a:ext cx="287" cy="139"/>
                <a:chOff x="4396" y="1245"/>
                <a:chExt cx="672" cy="248"/>
              </a:xfrm>
            </p:grpSpPr>
            <p:sp>
              <p:nvSpPr>
                <p:cNvPr id="6987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7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7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9877" name="Group 145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9880" name="Freeform 145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81" name="Freeform 146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878" name="Line 1461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79" name="Line 1462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809" name="Group 1463"/>
              <p:cNvGrpSpPr>
                <a:grpSpLocks/>
              </p:cNvGrpSpPr>
              <p:nvPr/>
            </p:nvGrpSpPr>
            <p:grpSpPr bwMode="auto">
              <a:xfrm>
                <a:off x="1102" y="3380"/>
                <a:ext cx="279" cy="136"/>
                <a:chOff x="4396" y="1245"/>
                <a:chExt cx="672" cy="248"/>
              </a:xfrm>
            </p:grpSpPr>
            <p:sp>
              <p:nvSpPr>
                <p:cNvPr id="6986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6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6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9869" name="Group 146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9872" name="Freeform 146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73" name="Freeform 146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870" name="Line 1470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71" name="Line 1471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810" name="Group 1472"/>
              <p:cNvGrpSpPr>
                <a:grpSpLocks/>
              </p:cNvGrpSpPr>
              <p:nvPr/>
            </p:nvGrpSpPr>
            <p:grpSpPr bwMode="auto">
              <a:xfrm>
                <a:off x="1475" y="3132"/>
                <a:ext cx="287" cy="139"/>
                <a:chOff x="4396" y="1245"/>
                <a:chExt cx="672" cy="248"/>
              </a:xfrm>
            </p:grpSpPr>
            <p:sp>
              <p:nvSpPr>
                <p:cNvPr id="6985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5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6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9861" name="Group 1476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9864" name="Freeform 1477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65" name="Freeform 1478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862" name="Line 1479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63" name="Line 1480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811" name="Group 1481"/>
              <p:cNvGrpSpPr>
                <a:grpSpLocks/>
              </p:cNvGrpSpPr>
              <p:nvPr/>
            </p:nvGrpSpPr>
            <p:grpSpPr bwMode="auto">
              <a:xfrm>
                <a:off x="454" y="3380"/>
                <a:ext cx="279" cy="136"/>
                <a:chOff x="4396" y="1245"/>
                <a:chExt cx="672" cy="248"/>
              </a:xfrm>
            </p:grpSpPr>
            <p:sp>
              <p:nvSpPr>
                <p:cNvPr id="6985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5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5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9853" name="Group 1485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69856" name="Freeform 148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57" name="Freeform 148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FF0000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854" name="Line 1488"/>
                <p:cNvSpPr>
                  <a:spLocks noChangeShapeType="1"/>
                </p:cNvSpPr>
                <p:nvPr/>
              </p:nvSpPr>
              <p:spPr bwMode="auto">
                <a:xfrm>
                  <a:off x="4398" y="1322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55" name="Line 1489"/>
                <p:cNvSpPr>
                  <a:spLocks noChangeShapeType="1"/>
                </p:cNvSpPr>
                <p:nvPr/>
              </p:nvSpPr>
              <p:spPr bwMode="auto">
                <a:xfrm>
                  <a:off x="5063" y="1325"/>
                  <a:ext cx="0" cy="1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69812" name="Picture 149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39" y="2713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813" name="Picture 1491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60" y="3060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814" name="Picture 149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64" y="3559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815" name="Picture 1493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1" y="3557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816" name="Picture 149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" y="3414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9817" name="Picture 1495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8" y="3150"/>
                <a:ext cx="208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9818" name="Group 1496"/>
              <p:cNvGrpSpPr>
                <a:grpSpLocks/>
              </p:cNvGrpSpPr>
              <p:nvPr/>
            </p:nvGrpSpPr>
            <p:grpSpPr bwMode="auto">
              <a:xfrm>
                <a:off x="734" y="2220"/>
                <a:ext cx="221" cy="191"/>
                <a:chOff x="4493" y="1335"/>
                <a:chExt cx="381" cy="326"/>
              </a:xfrm>
            </p:grpSpPr>
            <p:pic>
              <p:nvPicPr>
                <p:cNvPr id="69843" name="Picture 1497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3" y="1335"/>
                  <a:ext cx="381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9844" name="Group 1498"/>
                <p:cNvGrpSpPr>
                  <a:grpSpLocks/>
                </p:cNvGrpSpPr>
                <p:nvPr/>
              </p:nvGrpSpPr>
              <p:grpSpPr bwMode="auto">
                <a:xfrm>
                  <a:off x="4501" y="1349"/>
                  <a:ext cx="313" cy="292"/>
                  <a:chOff x="4501" y="1349"/>
                  <a:chExt cx="313" cy="292"/>
                </a:xfrm>
              </p:grpSpPr>
              <p:sp>
                <p:nvSpPr>
                  <p:cNvPr id="69845" name="Oval 1499"/>
                  <p:cNvSpPr>
                    <a:spLocks noChangeArrowheads="1"/>
                  </p:cNvSpPr>
                  <p:nvPr/>
                </p:nvSpPr>
                <p:spPr bwMode="auto">
                  <a:xfrm rot="-365081">
                    <a:off x="4515" y="1540"/>
                    <a:ext cx="214" cy="56"/>
                  </a:xfrm>
                  <a:prstGeom prst="ellips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846" name="Freeform 1500"/>
                  <p:cNvSpPr>
                    <a:spLocks/>
                  </p:cNvSpPr>
                  <p:nvPr/>
                </p:nvSpPr>
                <p:spPr bwMode="auto">
                  <a:xfrm>
                    <a:off x="4536" y="1372"/>
                    <a:ext cx="186" cy="157"/>
                  </a:xfrm>
                  <a:custGeom>
                    <a:avLst/>
                    <a:gdLst>
                      <a:gd name="T0" fmla="*/ 0 w 117"/>
                      <a:gd name="T1" fmla="*/ 0 h 123"/>
                      <a:gd name="T2" fmla="*/ 399708 w 117"/>
                      <a:gd name="T3" fmla="*/ 200 h 123"/>
                      <a:gd name="T4" fmla="*/ 493231 w 117"/>
                      <a:gd name="T5" fmla="*/ 8027 h 123"/>
                      <a:gd name="T6" fmla="*/ 99486 w 117"/>
                      <a:gd name="T7" fmla="*/ 9920 h 123"/>
                      <a:gd name="T8" fmla="*/ 0 w 117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23"/>
                      <a:gd name="T17" fmla="*/ 117 w 117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23">
                        <a:moveTo>
                          <a:pt x="0" y="0"/>
                        </a:moveTo>
                        <a:lnTo>
                          <a:pt x="95" y="2"/>
                        </a:lnTo>
                        <a:lnTo>
                          <a:pt x="117" y="99"/>
                        </a:lnTo>
                        <a:lnTo>
                          <a:pt x="24" y="1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47" name="Freeform 1501"/>
                  <p:cNvSpPr>
                    <a:spLocks/>
                  </p:cNvSpPr>
                  <p:nvPr/>
                </p:nvSpPr>
                <p:spPr bwMode="auto">
                  <a:xfrm>
                    <a:off x="4527" y="1533"/>
                    <a:ext cx="287" cy="108"/>
                  </a:xfrm>
                  <a:custGeom>
                    <a:avLst/>
                    <a:gdLst>
                      <a:gd name="T0" fmla="*/ 0 w 181"/>
                      <a:gd name="T1" fmla="*/ 4477 h 84"/>
                      <a:gd name="T2" fmla="*/ 589129 w 181"/>
                      <a:gd name="T3" fmla="*/ 0 h 84"/>
                      <a:gd name="T4" fmla="*/ 725796 w 181"/>
                      <a:gd name="T5" fmla="*/ 1810 h 84"/>
                      <a:gd name="T6" fmla="*/ 149724 w 181"/>
                      <a:gd name="T7" fmla="*/ 7768 h 84"/>
                      <a:gd name="T8" fmla="*/ 0 w 181"/>
                      <a:gd name="T9" fmla="*/ 4477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84"/>
                      <a:gd name="T17" fmla="*/ 181 w 18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84">
                        <a:moveTo>
                          <a:pt x="0" y="48"/>
                        </a:moveTo>
                        <a:lnTo>
                          <a:pt x="147" y="0"/>
                        </a:lnTo>
                        <a:lnTo>
                          <a:pt x="181" y="20"/>
                        </a:lnTo>
                        <a:lnTo>
                          <a:pt x="37" y="8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noFill/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48" name="Freeform 1502"/>
                  <p:cNvSpPr>
                    <a:spLocks/>
                  </p:cNvSpPr>
                  <p:nvPr/>
                </p:nvSpPr>
                <p:spPr bwMode="auto">
                  <a:xfrm>
                    <a:off x="4501" y="1349"/>
                    <a:ext cx="235" cy="207"/>
                  </a:xfrm>
                  <a:custGeom>
                    <a:avLst/>
                    <a:gdLst>
                      <a:gd name="T0" fmla="*/ 0 w 148"/>
                      <a:gd name="T1" fmla="*/ 0 h 162"/>
                      <a:gd name="T2" fmla="*/ 519048 w 148"/>
                      <a:gd name="T3" fmla="*/ 960 h 162"/>
                      <a:gd name="T4" fmla="*/ 609006 w 148"/>
                      <a:gd name="T5" fmla="*/ 10370 h 162"/>
                      <a:gd name="T6" fmla="*/ 153334 w 148"/>
                      <a:gd name="T7" fmla="*/ 13396 h 162"/>
                      <a:gd name="T8" fmla="*/ 0 w 148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8"/>
                      <a:gd name="T16" fmla="*/ 0 h 162"/>
                      <a:gd name="T17" fmla="*/ 148 w 148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8" h="162">
                        <a:moveTo>
                          <a:pt x="0" y="0"/>
                        </a:moveTo>
                        <a:lnTo>
                          <a:pt x="126" y="12"/>
                        </a:lnTo>
                        <a:lnTo>
                          <a:pt x="148" y="126"/>
                        </a:lnTo>
                        <a:lnTo>
                          <a:pt x="37" y="1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49" name="Freeform 1503"/>
                  <p:cNvSpPr>
                    <a:spLocks/>
                  </p:cNvSpPr>
                  <p:nvPr/>
                </p:nvSpPr>
                <p:spPr bwMode="auto">
                  <a:xfrm>
                    <a:off x="4553" y="1380"/>
                    <a:ext cx="132" cy="96"/>
                  </a:xfrm>
                  <a:custGeom>
                    <a:avLst/>
                    <a:gdLst>
                      <a:gd name="T0" fmla="*/ 0 w 83"/>
                      <a:gd name="T1" fmla="*/ 0 h 75"/>
                      <a:gd name="T2" fmla="*/ 329835 w 83"/>
                      <a:gd name="T3" fmla="*/ 261 h 75"/>
                      <a:gd name="T4" fmla="*/ 130408 w 83"/>
                      <a:gd name="T5" fmla="*/ 1604 h 75"/>
                      <a:gd name="T6" fmla="*/ 42444 w 83"/>
                      <a:gd name="T7" fmla="*/ 6107 h 75"/>
                      <a:gd name="T8" fmla="*/ 0 w 83"/>
                      <a:gd name="T9" fmla="*/ 0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75"/>
                      <a:gd name="T17" fmla="*/ 83 w 83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75">
                        <a:moveTo>
                          <a:pt x="0" y="0"/>
                        </a:moveTo>
                        <a:lnTo>
                          <a:pt x="78" y="3"/>
                        </a:lnTo>
                        <a:cubicBezTo>
                          <a:pt x="83" y="6"/>
                          <a:pt x="54" y="0"/>
                          <a:pt x="31" y="19"/>
                        </a:cubicBezTo>
                        <a:cubicBezTo>
                          <a:pt x="8" y="38"/>
                          <a:pt x="15" y="75"/>
                          <a:pt x="10" y="7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819" name="Group 1504"/>
              <p:cNvGrpSpPr>
                <a:grpSpLocks/>
              </p:cNvGrpSpPr>
              <p:nvPr/>
            </p:nvGrpSpPr>
            <p:grpSpPr bwMode="auto">
              <a:xfrm>
                <a:off x="760" y="3559"/>
                <a:ext cx="221" cy="191"/>
                <a:chOff x="4493" y="1335"/>
                <a:chExt cx="381" cy="326"/>
              </a:xfrm>
            </p:grpSpPr>
            <p:pic>
              <p:nvPicPr>
                <p:cNvPr id="69836" name="Picture 1505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3" y="1335"/>
                  <a:ext cx="381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9837" name="Group 1506"/>
                <p:cNvGrpSpPr>
                  <a:grpSpLocks/>
                </p:cNvGrpSpPr>
                <p:nvPr/>
              </p:nvGrpSpPr>
              <p:grpSpPr bwMode="auto">
                <a:xfrm>
                  <a:off x="4501" y="1349"/>
                  <a:ext cx="313" cy="292"/>
                  <a:chOff x="4501" y="1349"/>
                  <a:chExt cx="313" cy="292"/>
                </a:xfrm>
              </p:grpSpPr>
              <p:sp>
                <p:nvSpPr>
                  <p:cNvPr id="69838" name="Oval 1507"/>
                  <p:cNvSpPr>
                    <a:spLocks noChangeArrowheads="1"/>
                  </p:cNvSpPr>
                  <p:nvPr/>
                </p:nvSpPr>
                <p:spPr bwMode="auto">
                  <a:xfrm rot="-365081">
                    <a:off x="4515" y="1540"/>
                    <a:ext cx="214" cy="56"/>
                  </a:xfrm>
                  <a:prstGeom prst="ellips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839" name="Freeform 1508"/>
                  <p:cNvSpPr>
                    <a:spLocks/>
                  </p:cNvSpPr>
                  <p:nvPr/>
                </p:nvSpPr>
                <p:spPr bwMode="auto">
                  <a:xfrm>
                    <a:off x="4536" y="1372"/>
                    <a:ext cx="186" cy="157"/>
                  </a:xfrm>
                  <a:custGeom>
                    <a:avLst/>
                    <a:gdLst>
                      <a:gd name="T0" fmla="*/ 0 w 117"/>
                      <a:gd name="T1" fmla="*/ 0 h 123"/>
                      <a:gd name="T2" fmla="*/ 399708 w 117"/>
                      <a:gd name="T3" fmla="*/ 200 h 123"/>
                      <a:gd name="T4" fmla="*/ 493231 w 117"/>
                      <a:gd name="T5" fmla="*/ 8027 h 123"/>
                      <a:gd name="T6" fmla="*/ 99486 w 117"/>
                      <a:gd name="T7" fmla="*/ 9920 h 123"/>
                      <a:gd name="T8" fmla="*/ 0 w 117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23"/>
                      <a:gd name="T17" fmla="*/ 117 w 117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23">
                        <a:moveTo>
                          <a:pt x="0" y="0"/>
                        </a:moveTo>
                        <a:lnTo>
                          <a:pt x="95" y="2"/>
                        </a:lnTo>
                        <a:lnTo>
                          <a:pt x="117" y="99"/>
                        </a:lnTo>
                        <a:lnTo>
                          <a:pt x="24" y="1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40" name="Freeform 1509"/>
                  <p:cNvSpPr>
                    <a:spLocks/>
                  </p:cNvSpPr>
                  <p:nvPr/>
                </p:nvSpPr>
                <p:spPr bwMode="auto">
                  <a:xfrm>
                    <a:off x="4527" y="1533"/>
                    <a:ext cx="287" cy="108"/>
                  </a:xfrm>
                  <a:custGeom>
                    <a:avLst/>
                    <a:gdLst>
                      <a:gd name="T0" fmla="*/ 0 w 181"/>
                      <a:gd name="T1" fmla="*/ 4477 h 84"/>
                      <a:gd name="T2" fmla="*/ 589129 w 181"/>
                      <a:gd name="T3" fmla="*/ 0 h 84"/>
                      <a:gd name="T4" fmla="*/ 725796 w 181"/>
                      <a:gd name="T5" fmla="*/ 1810 h 84"/>
                      <a:gd name="T6" fmla="*/ 149724 w 181"/>
                      <a:gd name="T7" fmla="*/ 7768 h 84"/>
                      <a:gd name="T8" fmla="*/ 0 w 181"/>
                      <a:gd name="T9" fmla="*/ 4477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84"/>
                      <a:gd name="T17" fmla="*/ 181 w 18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84">
                        <a:moveTo>
                          <a:pt x="0" y="48"/>
                        </a:moveTo>
                        <a:lnTo>
                          <a:pt x="147" y="0"/>
                        </a:lnTo>
                        <a:lnTo>
                          <a:pt x="181" y="20"/>
                        </a:lnTo>
                        <a:lnTo>
                          <a:pt x="37" y="8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noFill/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41" name="Freeform 1510"/>
                  <p:cNvSpPr>
                    <a:spLocks/>
                  </p:cNvSpPr>
                  <p:nvPr/>
                </p:nvSpPr>
                <p:spPr bwMode="auto">
                  <a:xfrm>
                    <a:off x="4501" y="1349"/>
                    <a:ext cx="235" cy="207"/>
                  </a:xfrm>
                  <a:custGeom>
                    <a:avLst/>
                    <a:gdLst>
                      <a:gd name="T0" fmla="*/ 0 w 148"/>
                      <a:gd name="T1" fmla="*/ 0 h 162"/>
                      <a:gd name="T2" fmla="*/ 519048 w 148"/>
                      <a:gd name="T3" fmla="*/ 960 h 162"/>
                      <a:gd name="T4" fmla="*/ 609006 w 148"/>
                      <a:gd name="T5" fmla="*/ 10370 h 162"/>
                      <a:gd name="T6" fmla="*/ 153334 w 148"/>
                      <a:gd name="T7" fmla="*/ 13396 h 162"/>
                      <a:gd name="T8" fmla="*/ 0 w 148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8"/>
                      <a:gd name="T16" fmla="*/ 0 h 162"/>
                      <a:gd name="T17" fmla="*/ 148 w 148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8" h="162">
                        <a:moveTo>
                          <a:pt x="0" y="0"/>
                        </a:moveTo>
                        <a:lnTo>
                          <a:pt x="126" y="12"/>
                        </a:lnTo>
                        <a:lnTo>
                          <a:pt x="148" y="126"/>
                        </a:lnTo>
                        <a:lnTo>
                          <a:pt x="37" y="1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42" name="Freeform 1511"/>
                  <p:cNvSpPr>
                    <a:spLocks/>
                  </p:cNvSpPr>
                  <p:nvPr/>
                </p:nvSpPr>
                <p:spPr bwMode="auto">
                  <a:xfrm>
                    <a:off x="4553" y="1380"/>
                    <a:ext cx="132" cy="96"/>
                  </a:xfrm>
                  <a:custGeom>
                    <a:avLst/>
                    <a:gdLst>
                      <a:gd name="T0" fmla="*/ 0 w 83"/>
                      <a:gd name="T1" fmla="*/ 0 h 75"/>
                      <a:gd name="T2" fmla="*/ 329835 w 83"/>
                      <a:gd name="T3" fmla="*/ 261 h 75"/>
                      <a:gd name="T4" fmla="*/ 130408 w 83"/>
                      <a:gd name="T5" fmla="*/ 1604 h 75"/>
                      <a:gd name="T6" fmla="*/ 42444 w 83"/>
                      <a:gd name="T7" fmla="*/ 6107 h 75"/>
                      <a:gd name="T8" fmla="*/ 0 w 83"/>
                      <a:gd name="T9" fmla="*/ 0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75"/>
                      <a:gd name="T17" fmla="*/ 83 w 83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75">
                        <a:moveTo>
                          <a:pt x="0" y="0"/>
                        </a:moveTo>
                        <a:lnTo>
                          <a:pt x="78" y="3"/>
                        </a:lnTo>
                        <a:cubicBezTo>
                          <a:pt x="83" y="6"/>
                          <a:pt x="54" y="0"/>
                          <a:pt x="31" y="19"/>
                        </a:cubicBezTo>
                        <a:cubicBezTo>
                          <a:pt x="8" y="38"/>
                          <a:pt x="15" y="75"/>
                          <a:pt x="10" y="7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820" name="Group 1512"/>
              <p:cNvGrpSpPr>
                <a:grpSpLocks/>
              </p:cNvGrpSpPr>
              <p:nvPr/>
            </p:nvGrpSpPr>
            <p:grpSpPr bwMode="auto">
              <a:xfrm>
                <a:off x="1439" y="3562"/>
                <a:ext cx="221" cy="191"/>
                <a:chOff x="4493" y="1335"/>
                <a:chExt cx="381" cy="326"/>
              </a:xfrm>
            </p:grpSpPr>
            <p:pic>
              <p:nvPicPr>
                <p:cNvPr id="69829" name="Picture 1513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3" y="1335"/>
                  <a:ext cx="381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9830" name="Group 1514"/>
                <p:cNvGrpSpPr>
                  <a:grpSpLocks/>
                </p:cNvGrpSpPr>
                <p:nvPr/>
              </p:nvGrpSpPr>
              <p:grpSpPr bwMode="auto">
                <a:xfrm>
                  <a:off x="4501" y="1349"/>
                  <a:ext cx="313" cy="292"/>
                  <a:chOff x="4501" y="1349"/>
                  <a:chExt cx="313" cy="292"/>
                </a:xfrm>
              </p:grpSpPr>
              <p:sp>
                <p:nvSpPr>
                  <p:cNvPr id="69831" name="Oval 1515"/>
                  <p:cNvSpPr>
                    <a:spLocks noChangeArrowheads="1"/>
                  </p:cNvSpPr>
                  <p:nvPr/>
                </p:nvSpPr>
                <p:spPr bwMode="auto">
                  <a:xfrm rot="-365081">
                    <a:off x="4515" y="1540"/>
                    <a:ext cx="214" cy="56"/>
                  </a:xfrm>
                  <a:prstGeom prst="ellips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832" name="Freeform 1516"/>
                  <p:cNvSpPr>
                    <a:spLocks/>
                  </p:cNvSpPr>
                  <p:nvPr/>
                </p:nvSpPr>
                <p:spPr bwMode="auto">
                  <a:xfrm>
                    <a:off x="4536" y="1372"/>
                    <a:ext cx="186" cy="157"/>
                  </a:xfrm>
                  <a:custGeom>
                    <a:avLst/>
                    <a:gdLst>
                      <a:gd name="T0" fmla="*/ 0 w 117"/>
                      <a:gd name="T1" fmla="*/ 0 h 123"/>
                      <a:gd name="T2" fmla="*/ 399708 w 117"/>
                      <a:gd name="T3" fmla="*/ 200 h 123"/>
                      <a:gd name="T4" fmla="*/ 493231 w 117"/>
                      <a:gd name="T5" fmla="*/ 8027 h 123"/>
                      <a:gd name="T6" fmla="*/ 99486 w 117"/>
                      <a:gd name="T7" fmla="*/ 9920 h 123"/>
                      <a:gd name="T8" fmla="*/ 0 w 117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23"/>
                      <a:gd name="T17" fmla="*/ 117 w 117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23">
                        <a:moveTo>
                          <a:pt x="0" y="0"/>
                        </a:moveTo>
                        <a:lnTo>
                          <a:pt x="95" y="2"/>
                        </a:lnTo>
                        <a:lnTo>
                          <a:pt x="117" y="99"/>
                        </a:lnTo>
                        <a:lnTo>
                          <a:pt x="24" y="1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33" name="Freeform 1517"/>
                  <p:cNvSpPr>
                    <a:spLocks/>
                  </p:cNvSpPr>
                  <p:nvPr/>
                </p:nvSpPr>
                <p:spPr bwMode="auto">
                  <a:xfrm>
                    <a:off x="4527" y="1533"/>
                    <a:ext cx="287" cy="108"/>
                  </a:xfrm>
                  <a:custGeom>
                    <a:avLst/>
                    <a:gdLst>
                      <a:gd name="T0" fmla="*/ 0 w 181"/>
                      <a:gd name="T1" fmla="*/ 4477 h 84"/>
                      <a:gd name="T2" fmla="*/ 589129 w 181"/>
                      <a:gd name="T3" fmla="*/ 0 h 84"/>
                      <a:gd name="T4" fmla="*/ 725796 w 181"/>
                      <a:gd name="T5" fmla="*/ 1810 h 84"/>
                      <a:gd name="T6" fmla="*/ 149724 w 181"/>
                      <a:gd name="T7" fmla="*/ 7768 h 84"/>
                      <a:gd name="T8" fmla="*/ 0 w 181"/>
                      <a:gd name="T9" fmla="*/ 4477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84"/>
                      <a:gd name="T17" fmla="*/ 181 w 18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84">
                        <a:moveTo>
                          <a:pt x="0" y="48"/>
                        </a:moveTo>
                        <a:lnTo>
                          <a:pt x="147" y="0"/>
                        </a:lnTo>
                        <a:lnTo>
                          <a:pt x="181" y="20"/>
                        </a:lnTo>
                        <a:lnTo>
                          <a:pt x="37" y="8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noFill/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34" name="Freeform 1518"/>
                  <p:cNvSpPr>
                    <a:spLocks/>
                  </p:cNvSpPr>
                  <p:nvPr/>
                </p:nvSpPr>
                <p:spPr bwMode="auto">
                  <a:xfrm>
                    <a:off x="4501" y="1349"/>
                    <a:ext cx="235" cy="207"/>
                  </a:xfrm>
                  <a:custGeom>
                    <a:avLst/>
                    <a:gdLst>
                      <a:gd name="T0" fmla="*/ 0 w 148"/>
                      <a:gd name="T1" fmla="*/ 0 h 162"/>
                      <a:gd name="T2" fmla="*/ 519048 w 148"/>
                      <a:gd name="T3" fmla="*/ 960 h 162"/>
                      <a:gd name="T4" fmla="*/ 609006 w 148"/>
                      <a:gd name="T5" fmla="*/ 10370 h 162"/>
                      <a:gd name="T6" fmla="*/ 153334 w 148"/>
                      <a:gd name="T7" fmla="*/ 13396 h 162"/>
                      <a:gd name="T8" fmla="*/ 0 w 148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8"/>
                      <a:gd name="T16" fmla="*/ 0 h 162"/>
                      <a:gd name="T17" fmla="*/ 148 w 148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8" h="162">
                        <a:moveTo>
                          <a:pt x="0" y="0"/>
                        </a:moveTo>
                        <a:lnTo>
                          <a:pt x="126" y="12"/>
                        </a:lnTo>
                        <a:lnTo>
                          <a:pt x="148" y="126"/>
                        </a:lnTo>
                        <a:lnTo>
                          <a:pt x="37" y="1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35" name="Freeform 1519"/>
                  <p:cNvSpPr>
                    <a:spLocks/>
                  </p:cNvSpPr>
                  <p:nvPr/>
                </p:nvSpPr>
                <p:spPr bwMode="auto">
                  <a:xfrm>
                    <a:off x="4553" y="1380"/>
                    <a:ext cx="132" cy="96"/>
                  </a:xfrm>
                  <a:custGeom>
                    <a:avLst/>
                    <a:gdLst>
                      <a:gd name="T0" fmla="*/ 0 w 83"/>
                      <a:gd name="T1" fmla="*/ 0 h 75"/>
                      <a:gd name="T2" fmla="*/ 329835 w 83"/>
                      <a:gd name="T3" fmla="*/ 261 h 75"/>
                      <a:gd name="T4" fmla="*/ 130408 w 83"/>
                      <a:gd name="T5" fmla="*/ 1604 h 75"/>
                      <a:gd name="T6" fmla="*/ 42444 w 83"/>
                      <a:gd name="T7" fmla="*/ 6107 h 75"/>
                      <a:gd name="T8" fmla="*/ 0 w 83"/>
                      <a:gd name="T9" fmla="*/ 0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75"/>
                      <a:gd name="T17" fmla="*/ 83 w 83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75">
                        <a:moveTo>
                          <a:pt x="0" y="0"/>
                        </a:moveTo>
                        <a:lnTo>
                          <a:pt x="78" y="3"/>
                        </a:lnTo>
                        <a:cubicBezTo>
                          <a:pt x="83" y="6"/>
                          <a:pt x="54" y="0"/>
                          <a:pt x="31" y="19"/>
                        </a:cubicBezTo>
                        <a:cubicBezTo>
                          <a:pt x="8" y="38"/>
                          <a:pt x="15" y="75"/>
                          <a:pt x="10" y="7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821" name="Group 1520"/>
              <p:cNvGrpSpPr>
                <a:grpSpLocks/>
              </p:cNvGrpSpPr>
              <p:nvPr/>
            </p:nvGrpSpPr>
            <p:grpSpPr bwMode="auto">
              <a:xfrm>
                <a:off x="1822" y="2494"/>
                <a:ext cx="221" cy="191"/>
                <a:chOff x="4493" y="1335"/>
                <a:chExt cx="381" cy="326"/>
              </a:xfrm>
            </p:grpSpPr>
            <p:pic>
              <p:nvPicPr>
                <p:cNvPr id="69822" name="Picture 1521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93" y="1335"/>
                  <a:ext cx="381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9823" name="Group 1522"/>
                <p:cNvGrpSpPr>
                  <a:grpSpLocks/>
                </p:cNvGrpSpPr>
                <p:nvPr/>
              </p:nvGrpSpPr>
              <p:grpSpPr bwMode="auto">
                <a:xfrm>
                  <a:off x="4501" y="1349"/>
                  <a:ext cx="313" cy="292"/>
                  <a:chOff x="4501" y="1349"/>
                  <a:chExt cx="313" cy="292"/>
                </a:xfrm>
              </p:grpSpPr>
              <p:sp>
                <p:nvSpPr>
                  <p:cNvPr id="69824" name="Oval 1523"/>
                  <p:cNvSpPr>
                    <a:spLocks noChangeArrowheads="1"/>
                  </p:cNvSpPr>
                  <p:nvPr/>
                </p:nvSpPr>
                <p:spPr bwMode="auto">
                  <a:xfrm rot="-365081">
                    <a:off x="4515" y="1540"/>
                    <a:ext cx="214" cy="56"/>
                  </a:xfrm>
                  <a:prstGeom prst="ellips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3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6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3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0" lang="zh-CN" altLang="en-US" sz="180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825" name="Freeform 1524"/>
                  <p:cNvSpPr>
                    <a:spLocks/>
                  </p:cNvSpPr>
                  <p:nvPr/>
                </p:nvSpPr>
                <p:spPr bwMode="auto">
                  <a:xfrm>
                    <a:off x="4536" y="1372"/>
                    <a:ext cx="186" cy="157"/>
                  </a:xfrm>
                  <a:custGeom>
                    <a:avLst/>
                    <a:gdLst>
                      <a:gd name="T0" fmla="*/ 0 w 117"/>
                      <a:gd name="T1" fmla="*/ 0 h 123"/>
                      <a:gd name="T2" fmla="*/ 399708 w 117"/>
                      <a:gd name="T3" fmla="*/ 200 h 123"/>
                      <a:gd name="T4" fmla="*/ 493231 w 117"/>
                      <a:gd name="T5" fmla="*/ 8027 h 123"/>
                      <a:gd name="T6" fmla="*/ 99486 w 117"/>
                      <a:gd name="T7" fmla="*/ 9920 h 123"/>
                      <a:gd name="T8" fmla="*/ 0 w 117"/>
                      <a:gd name="T9" fmla="*/ 0 h 1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123"/>
                      <a:gd name="T17" fmla="*/ 117 w 117"/>
                      <a:gd name="T18" fmla="*/ 123 h 1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123">
                        <a:moveTo>
                          <a:pt x="0" y="0"/>
                        </a:moveTo>
                        <a:lnTo>
                          <a:pt x="95" y="2"/>
                        </a:lnTo>
                        <a:lnTo>
                          <a:pt x="117" y="99"/>
                        </a:lnTo>
                        <a:lnTo>
                          <a:pt x="24" y="12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26" name="Freeform 1525"/>
                  <p:cNvSpPr>
                    <a:spLocks/>
                  </p:cNvSpPr>
                  <p:nvPr/>
                </p:nvSpPr>
                <p:spPr bwMode="auto">
                  <a:xfrm>
                    <a:off x="4527" y="1533"/>
                    <a:ext cx="287" cy="108"/>
                  </a:xfrm>
                  <a:custGeom>
                    <a:avLst/>
                    <a:gdLst>
                      <a:gd name="T0" fmla="*/ 0 w 181"/>
                      <a:gd name="T1" fmla="*/ 4477 h 84"/>
                      <a:gd name="T2" fmla="*/ 589129 w 181"/>
                      <a:gd name="T3" fmla="*/ 0 h 84"/>
                      <a:gd name="T4" fmla="*/ 725796 w 181"/>
                      <a:gd name="T5" fmla="*/ 1810 h 84"/>
                      <a:gd name="T6" fmla="*/ 149724 w 181"/>
                      <a:gd name="T7" fmla="*/ 7768 h 84"/>
                      <a:gd name="T8" fmla="*/ 0 w 181"/>
                      <a:gd name="T9" fmla="*/ 4477 h 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1"/>
                      <a:gd name="T16" fmla="*/ 0 h 84"/>
                      <a:gd name="T17" fmla="*/ 181 w 181"/>
                      <a:gd name="T18" fmla="*/ 84 h 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1" h="84">
                        <a:moveTo>
                          <a:pt x="0" y="48"/>
                        </a:moveTo>
                        <a:lnTo>
                          <a:pt x="147" y="0"/>
                        </a:lnTo>
                        <a:lnTo>
                          <a:pt x="181" y="20"/>
                        </a:lnTo>
                        <a:lnTo>
                          <a:pt x="37" y="84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noFill/>
                  <a:ln w="1270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27" name="Freeform 1526"/>
                  <p:cNvSpPr>
                    <a:spLocks/>
                  </p:cNvSpPr>
                  <p:nvPr/>
                </p:nvSpPr>
                <p:spPr bwMode="auto">
                  <a:xfrm>
                    <a:off x="4501" y="1349"/>
                    <a:ext cx="235" cy="207"/>
                  </a:xfrm>
                  <a:custGeom>
                    <a:avLst/>
                    <a:gdLst>
                      <a:gd name="T0" fmla="*/ 0 w 148"/>
                      <a:gd name="T1" fmla="*/ 0 h 162"/>
                      <a:gd name="T2" fmla="*/ 519048 w 148"/>
                      <a:gd name="T3" fmla="*/ 960 h 162"/>
                      <a:gd name="T4" fmla="*/ 609006 w 148"/>
                      <a:gd name="T5" fmla="*/ 10370 h 162"/>
                      <a:gd name="T6" fmla="*/ 153334 w 148"/>
                      <a:gd name="T7" fmla="*/ 13396 h 162"/>
                      <a:gd name="T8" fmla="*/ 0 w 148"/>
                      <a:gd name="T9" fmla="*/ 0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8"/>
                      <a:gd name="T16" fmla="*/ 0 h 162"/>
                      <a:gd name="T17" fmla="*/ 148 w 148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8" h="162">
                        <a:moveTo>
                          <a:pt x="0" y="0"/>
                        </a:moveTo>
                        <a:lnTo>
                          <a:pt x="126" y="12"/>
                        </a:lnTo>
                        <a:lnTo>
                          <a:pt x="148" y="126"/>
                        </a:lnTo>
                        <a:lnTo>
                          <a:pt x="37" y="1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28" name="Freeform 1527"/>
                  <p:cNvSpPr>
                    <a:spLocks/>
                  </p:cNvSpPr>
                  <p:nvPr/>
                </p:nvSpPr>
                <p:spPr bwMode="auto">
                  <a:xfrm>
                    <a:off x="4553" y="1380"/>
                    <a:ext cx="132" cy="96"/>
                  </a:xfrm>
                  <a:custGeom>
                    <a:avLst/>
                    <a:gdLst>
                      <a:gd name="T0" fmla="*/ 0 w 83"/>
                      <a:gd name="T1" fmla="*/ 0 h 75"/>
                      <a:gd name="T2" fmla="*/ 329835 w 83"/>
                      <a:gd name="T3" fmla="*/ 261 h 75"/>
                      <a:gd name="T4" fmla="*/ 130408 w 83"/>
                      <a:gd name="T5" fmla="*/ 1604 h 75"/>
                      <a:gd name="T6" fmla="*/ 42444 w 83"/>
                      <a:gd name="T7" fmla="*/ 6107 h 75"/>
                      <a:gd name="T8" fmla="*/ 0 w 83"/>
                      <a:gd name="T9" fmla="*/ 0 h 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75"/>
                      <a:gd name="T17" fmla="*/ 83 w 83"/>
                      <a:gd name="T18" fmla="*/ 75 h 7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75">
                        <a:moveTo>
                          <a:pt x="0" y="0"/>
                        </a:moveTo>
                        <a:lnTo>
                          <a:pt x="78" y="3"/>
                        </a:lnTo>
                        <a:cubicBezTo>
                          <a:pt x="83" y="6"/>
                          <a:pt x="54" y="0"/>
                          <a:pt x="31" y="19"/>
                        </a:cubicBezTo>
                        <a:cubicBezTo>
                          <a:pt x="8" y="38"/>
                          <a:pt x="15" y="75"/>
                          <a:pt x="10" y="7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9794" name="Line 605"/>
            <p:cNvSpPr>
              <a:spLocks noChangeShapeType="1"/>
            </p:cNvSpPr>
            <p:nvPr/>
          </p:nvSpPr>
          <p:spPr bwMode="auto">
            <a:xfrm flipH="1">
              <a:off x="2831" y="2650"/>
              <a:ext cx="356" cy="8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95" name="Text Box 1203"/>
            <p:cNvSpPr txBox="1">
              <a:spLocks noChangeArrowheads="1"/>
            </p:cNvSpPr>
            <p:nvPr/>
          </p:nvSpPr>
          <p:spPr bwMode="auto">
            <a:xfrm>
              <a:off x="2659" y="3913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source-based trees</a:t>
              </a:r>
            </a:p>
          </p:txBody>
        </p:sp>
        <p:sp>
          <p:nvSpPr>
            <p:cNvPr id="69796" name="Line 1204"/>
            <p:cNvSpPr>
              <a:spLocks noChangeShapeType="1"/>
            </p:cNvSpPr>
            <p:nvPr/>
          </p:nvSpPr>
          <p:spPr bwMode="auto">
            <a:xfrm>
              <a:off x="3175" y="2662"/>
              <a:ext cx="484" cy="2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97" name="Line 1205"/>
            <p:cNvSpPr>
              <a:spLocks noChangeShapeType="1"/>
            </p:cNvSpPr>
            <p:nvPr/>
          </p:nvSpPr>
          <p:spPr bwMode="auto">
            <a:xfrm>
              <a:off x="3003" y="3110"/>
              <a:ext cx="292" cy="3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98" name="Line 1206"/>
            <p:cNvSpPr>
              <a:spLocks noChangeShapeType="1"/>
            </p:cNvSpPr>
            <p:nvPr/>
          </p:nvSpPr>
          <p:spPr bwMode="auto">
            <a:xfrm flipH="1">
              <a:off x="3107" y="2930"/>
              <a:ext cx="584" cy="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99" name="Line 1207"/>
            <p:cNvSpPr>
              <a:spLocks noChangeShapeType="1"/>
            </p:cNvSpPr>
            <p:nvPr/>
          </p:nvSpPr>
          <p:spPr bwMode="auto">
            <a:xfrm flipH="1">
              <a:off x="2959" y="3078"/>
              <a:ext cx="152" cy="33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800" name="Line 1208"/>
            <p:cNvSpPr>
              <a:spLocks noChangeShapeType="1"/>
            </p:cNvSpPr>
            <p:nvPr/>
          </p:nvSpPr>
          <p:spPr bwMode="auto">
            <a:xfrm>
              <a:off x="3107" y="3078"/>
              <a:ext cx="232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801" name="Line 1209"/>
            <p:cNvSpPr>
              <a:spLocks noChangeShapeType="1"/>
            </p:cNvSpPr>
            <p:nvPr/>
          </p:nvSpPr>
          <p:spPr bwMode="auto">
            <a:xfrm flipV="1">
              <a:off x="3111" y="2802"/>
              <a:ext cx="112" cy="2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802" name="Oval 1211"/>
            <p:cNvSpPr>
              <a:spLocks noChangeArrowheads="1"/>
            </p:cNvSpPr>
            <p:nvPr/>
          </p:nvSpPr>
          <p:spPr bwMode="auto">
            <a:xfrm>
              <a:off x="3149" y="2636"/>
              <a:ext cx="78" cy="6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638" name="Group 1529"/>
          <p:cNvGrpSpPr>
            <a:grpSpLocks/>
          </p:cNvGrpSpPr>
          <p:nvPr/>
        </p:nvGrpSpPr>
        <p:grpSpPr bwMode="auto">
          <a:xfrm>
            <a:off x="6924675" y="1695450"/>
            <a:ext cx="1960563" cy="3890963"/>
            <a:chOff x="4362" y="1068"/>
            <a:chExt cx="1235" cy="2451"/>
          </a:xfrm>
        </p:grpSpPr>
        <p:grpSp>
          <p:nvGrpSpPr>
            <p:cNvPr id="69760" name="Group 1213"/>
            <p:cNvGrpSpPr>
              <a:grpSpLocks/>
            </p:cNvGrpSpPr>
            <p:nvPr/>
          </p:nvGrpSpPr>
          <p:grpSpPr bwMode="auto">
            <a:xfrm>
              <a:off x="4454" y="2138"/>
              <a:ext cx="359" cy="184"/>
              <a:chOff x="4396" y="1245"/>
              <a:chExt cx="672" cy="248"/>
            </a:xfrm>
          </p:grpSpPr>
          <p:sp>
            <p:nvSpPr>
              <p:cNvPr id="6978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978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978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9788" name="Group 121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9791" name="Freeform 121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92" name="Freeform 121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rgbClr val="FF0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789" name="Line 1220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90" name="Line 1221"/>
              <p:cNvSpPr>
                <a:spLocks noChangeShapeType="1"/>
              </p:cNvSpPr>
              <p:nvPr/>
            </p:nvSpPr>
            <p:spPr bwMode="auto">
              <a:xfrm>
                <a:off x="5062" y="1326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761" name="Group 1222"/>
            <p:cNvGrpSpPr>
              <a:grpSpLocks/>
            </p:cNvGrpSpPr>
            <p:nvPr/>
          </p:nvGrpSpPr>
          <p:grpSpPr bwMode="auto">
            <a:xfrm>
              <a:off x="4466" y="2860"/>
              <a:ext cx="348" cy="190"/>
              <a:chOff x="4396" y="1245"/>
              <a:chExt cx="672" cy="248"/>
            </a:xfrm>
          </p:grpSpPr>
          <p:sp>
            <p:nvSpPr>
              <p:cNvPr id="6977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977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977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69780" name="Group 122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69783" name="Freeform 122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84" name="Freeform 122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9781" name="Line 1229"/>
              <p:cNvSpPr>
                <a:spLocks noChangeShapeType="1"/>
              </p:cNvSpPr>
              <p:nvPr/>
            </p:nvSpPr>
            <p:spPr bwMode="auto">
              <a:xfrm>
                <a:off x="4400" y="1321"/>
                <a:ext cx="0" cy="1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82" name="Line 1230"/>
              <p:cNvSpPr>
                <a:spLocks noChangeShapeType="1"/>
              </p:cNvSpPr>
              <p:nvPr/>
            </p:nvSpPr>
            <p:spPr bwMode="auto">
              <a:xfrm>
                <a:off x="5062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9762" name="Picture 1231" descr="desktop_computer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7" y="1691"/>
              <a:ext cx="38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9763" name="Group 1349"/>
            <p:cNvGrpSpPr>
              <a:grpSpLocks/>
            </p:cNvGrpSpPr>
            <p:nvPr/>
          </p:nvGrpSpPr>
          <p:grpSpPr bwMode="auto">
            <a:xfrm>
              <a:off x="4493" y="1335"/>
              <a:ext cx="381" cy="326"/>
              <a:chOff x="4493" y="1335"/>
              <a:chExt cx="381" cy="326"/>
            </a:xfrm>
          </p:grpSpPr>
          <p:pic>
            <p:nvPicPr>
              <p:cNvPr id="69770" name="Picture 123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" y="1335"/>
                <a:ext cx="3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9771" name="Group 1342"/>
              <p:cNvGrpSpPr>
                <a:grpSpLocks/>
              </p:cNvGrpSpPr>
              <p:nvPr/>
            </p:nvGrpSpPr>
            <p:grpSpPr bwMode="auto">
              <a:xfrm>
                <a:off x="4501" y="1349"/>
                <a:ext cx="313" cy="292"/>
                <a:chOff x="4501" y="1349"/>
                <a:chExt cx="313" cy="292"/>
              </a:xfrm>
            </p:grpSpPr>
            <p:sp>
              <p:nvSpPr>
                <p:cNvPr id="69772" name="Oval 1236"/>
                <p:cNvSpPr>
                  <a:spLocks noChangeArrowheads="1"/>
                </p:cNvSpPr>
                <p:nvPr/>
              </p:nvSpPr>
              <p:spPr bwMode="auto">
                <a:xfrm rot="-365081">
                  <a:off x="4515" y="1540"/>
                  <a:ext cx="216" cy="56"/>
                </a:xfrm>
                <a:prstGeom prst="ellips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773" name="Freeform 1233"/>
                <p:cNvSpPr>
                  <a:spLocks/>
                </p:cNvSpPr>
                <p:nvPr/>
              </p:nvSpPr>
              <p:spPr bwMode="auto">
                <a:xfrm>
                  <a:off x="4536" y="1372"/>
                  <a:ext cx="186" cy="157"/>
                </a:xfrm>
                <a:custGeom>
                  <a:avLst/>
                  <a:gdLst>
                    <a:gd name="T0" fmla="*/ 0 w 117"/>
                    <a:gd name="T1" fmla="*/ 0 h 123"/>
                    <a:gd name="T2" fmla="*/ 399708 w 117"/>
                    <a:gd name="T3" fmla="*/ 200 h 123"/>
                    <a:gd name="T4" fmla="*/ 493231 w 117"/>
                    <a:gd name="T5" fmla="*/ 8027 h 123"/>
                    <a:gd name="T6" fmla="*/ 99486 w 117"/>
                    <a:gd name="T7" fmla="*/ 9920 h 123"/>
                    <a:gd name="T8" fmla="*/ 0 w 117"/>
                    <a:gd name="T9" fmla="*/ 0 h 1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123"/>
                    <a:gd name="T17" fmla="*/ 117 w 117"/>
                    <a:gd name="T18" fmla="*/ 123 h 1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123">
                      <a:moveTo>
                        <a:pt x="0" y="0"/>
                      </a:moveTo>
                      <a:lnTo>
                        <a:pt x="95" y="2"/>
                      </a:lnTo>
                      <a:lnTo>
                        <a:pt x="117" y="99"/>
                      </a:lnTo>
                      <a:lnTo>
                        <a:pt x="24" y="1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74" name="Freeform 1234"/>
                <p:cNvSpPr>
                  <a:spLocks/>
                </p:cNvSpPr>
                <p:nvPr/>
              </p:nvSpPr>
              <p:spPr bwMode="auto">
                <a:xfrm>
                  <a:off x="4527" y="1533"/>
                  <a:ext cx="287" cy="108"/>
                </a:xfrm>
                <a:custGeom>
                  <a:avLst/>
                  <a:gdLst>
                    <a:gd name="T0" fmla="*/ 0 w 181"/>
                    <a:gd name="T1" fmla="*/ 4477 h 84"/>
                    <a:gd name="T2" fmla="*/ 589129 w 181"/>
                    <a:gd name="T3" fmla="*/ 0 h 84"/>
                    <a:gd name="T4" fmla="*/ 725796 w 181"/>
                    <a:gd name="T5" fmla="*/ 1810 h 84"/>
                    <a:gd name="T6" fmla="*/ 149724 w 181"/>
                    <a:gd name="T7" fmla="*/ 7768 h 84"/>
                    <a:gd name="T8" fmla="*/ 0 w 181"/>
                    <a:gd name="T9" fmla="*/ 4477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1"/>
                    <a:gd name="T16" fmla="*/ 0 h 84"/>
                    <a:gd name="T17" fmla="*/ 181 w 181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1" h="84">
                      <a:moveTo>
                        <a:pt x="0" y="48"/>
                      </a:moveTo>
                      <a:lnTo>
                        <a:pt x="147" y="0"/>
                      </a:lnTo>
                      <a:lnTo>
                        <a:pt x="181" y="20"/>
                      </a:lnTo>
                      <a:lnTo>
                        <a:pt x="37" y="84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75" name="Freeform 1235"/>
                <p:cNvSpPr>
                  <a:spLocks/>
                </p:cNvSpPr>
                <p:nvPr/>
              </p:nvSpPr>
              <p:spPr bwMode="auto">
                <a:xfrm>
                  <a:off x="4501" y="1349"/>
                  <a:ext cx="235" cy="207"/>
                </a:xfrm>
                <a:custGeom>
                  <a:avLst/>
                  <a:gdLst>
                    <a:gd name="T0" fmla="*/ 0 w 148"/>
                    <a:gd name="T1" fmla="*/ 0 h 162"/>
                    <a:gd name="T2" fmla="*/ 519048 w 148"/>
                    <a:gd name="T3" fmla="*/ 960 h 162"/>
                    <a:gd name="T4" fmla="*/ 609006 w 148"/>
                    <a:gd name="T5" fmla="*/ 10370 h 162"/>
                    <a:gd name="T6" fmla="*/ 153334 w 148"/>
                    <a:gd name="T7" fmla="*/ 13396 h 162"/>
                    <a:gd name="T8" fmla="*/ 0 w 148"/>
                    <a:gd name="T9" fmla="*/ 0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162"/>
                    <a:gd name="T17" fmla="*/ 148 w 148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162">
                      <a:moveTo>
                        <a:pt x="0" y="0"/>
                      </a:moveTo>
                      <a:lnTo>
                        <a:pt x="126" y="12"/>
                      </a:lnTo>
                      <a:lnTo>
                        <a:pt x="148" y="126"/>
                      </a:lnTo>
                      <a:lnTo>
                        <a:pt x="37" y="1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76" name="Freeform 1238"/>
                <p:cNvSpPr>
                  <a:spLocks/>
                </p:cNvSpPr>
                <p:nvPr/>
              </p:nvSpPr>
              <p:spPr bwMode="auto">
                <a:xfrm>
                  <a:off x="4553" y="1380"/>
                  <a:ext cx="132" cy="96"/>
                </a:xfrm>
                <a:custGeom>
                  <a:avLst/>
                  <a:gdLst>
                    <a:gd name="T0" fmla="*/ 0 w 83"/>
                    <a:gd name="T1" fmla="*/ 0 h 75"/>
                    <a:gd name="T2" fmla="*/ 329835 w 83"/>
                    <a:gd name="T3" fmla="*/ 261 h 75"/>
                    <a:gd name="T4" fmla="*/ 130408 w 83"/>
                    <a:gd name="T5" fmla="*/ 1604 h 75"/>
                    <a:gd name="T6" fmla="*/ 42444 w 83"/>
                    <a:gd name="T7" fmla="*/ 6107 h 75"/>
                    <a:gd name="T8" fmla="*/ 0 w 83"/>
                    <a:gd name="T9" fmla="*/ 0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"/>
                    <a:gd name="T16" fmla="*/ 0 h 75"/>
                    <a:gd name="T17" fmla="*/ 83 w 83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" h="75">
                      <a:moveTo>
                        <a:pt x="0" y="0"/>
                      </a:moveTo>
                      <a:lnTo>
                        <a:pt x="78" y="3"/>
                      </a:lnTo>
                      <a:cubicBezTo>
                        <a:pt x="83" y="6"/>
                        <a:pt x="54" y="0"/>
                        <a:pt x="31" y="19"/>
                      </a:cubicBezTo>
                      <a:cubicBezTo>
                        <a:pt x="8" y="38"/>
                        <a:pt x="15" y="75"/>
                        <a:pt x="10" y="7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9764" name="Text Box 1240"/>
            <p:cNvSpPr txBox="1">
              <a:spLocks noChangeArrowheads="1"/>
            </p:cNvSpPr>
            <p:nvPr/>
          </p:nvSpPr>
          <p:spPr bwMode="auto">
            <a:xfrm>
              <a:off x="4833" y="1299"/>
              <a:ext cx="64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group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member</a:t>
              </a:r>
            </a:p>
          </p:txBody>
        </p:sp>
        <p:sp>
          <p:nvSpPr>
            <p:cNvPr id="69765" name="Text Box 1241"/>
            <p:cNvSpPr txBox="1">
              <a:spLocks noChangeArrowheads="1"/>
            </p:cNvSpPr>
            <p:nvPr/>
          </p:nvSpPr>
          <p:spPr bwMode="auto">
            <a:xfrm>
              <a:off x="4833" y="1670"/>
              <a:ext cx="76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not group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member</a:t>
              </a:r>
            </a:p>
          </p:txBody>
        </p:sp>
        <p:sp>
          <p:nvSpPr>
            <p:cNvPr id="69766" name="Text Box 1242"/>
            <p:cNvSpPr txBox="1">
              <a:spLocks noChangeArrowheads="1"/>
            </p:cNvSpPr>
            <p:nvPr/>
          </p:nvSpPr>
          <p:spPr bwMode="auto">
            <a:xfrm>
              <a:off x="4829" y="2076"/>
              <a:ext cx="644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router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with a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group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member</a:t>
              </a:r>
            </a:p>
          </p:txBody>
        </p:sp>
        <p:sp>
          <p:nvSpPr>
            <p:cNvPr id="69767" name="Text Box 1243"/>
            <p:cNvSpPr txBox="1">
              <a:spLocks noChangeArrowheads="1"/>
            </p:cNvSpPr>
            <p:nvPr/>
          </p:nvSpPr>
          <p:spPr bwMode="auto">
            <a:xfrm>
              <a:off x="4829" y="2804"/>
              <a:ext cx="644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router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without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group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member</a:t>
              </a:r>
            </a:p>
          </p:txBody>
        </p:sp>
        <p:sp>
          <p:nvSpPr>
            <p:cNvPr id="69768" name="Rectangle 1245"/>
            <p:cNvSpPr>
              <a:spLocks noChangeArrowheads="1"/>
            </p:cNvSpPr>
            <p:nvPr/>
          </p:nvSpPr>
          <p:spPr bwMode="auto">
            <a:xfrm>
              <a:off x="4362" y="1180"/>
              <a:ext cx="1230" cy="2339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69" name="Text Box 1246"/>
            <p:cNvSpPr txBox="1">
              <a:spLocks noChangeArrowheads="1"/>
            </p:cNvSpPr>
            <p:nvPr/>
          </p:nvSpPr>
          <p:spPr bwMode="auto">
            <a:xfrm>
              <a:off x="4530" y="1068"/>
              <a:ext cx="54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20B0604020202020204" pitchFamily="34" charset="0"/>
                  <a:ea typeface="宋体" panose="02010600030101010101" pitchFamily="2" charset="-122"/>
                </a:rPr>
                <a:t>legend</a:t>
              </a:r>
            </a:p>
          </p:txBody>
        </p:sp>
      </p:grpSp>
      <p:grpSp>
        <p:nvGrpSpPr>
          <p:cNvPr id="69639" name="Group 1374"/>
          <p:cNvGrpSpPr>
            <a:grpSpLocks/>
          </p:cNvGrpSpPr>
          <p:nvPr/>
        </p:nvGrpSpPr>
        <p:grpSpPr bwMode="auto">
          <a:xfrm>
            <a:off x="679450" y="3786188"/>
            <a:ext cx="2474913" cy="1892300"/>
            <a:chOff x="1214" y="1613"/>
            <a:chExt cx="1559" cy="1192"/>
          </a:xfrm>
        </p:grpSpPr>
        <p:sp>
          <p:nvSpPr>
            <p:cNvPr id="69736" name="Line 1375"/>
            <p:cNvSpPr>
              <a:spLocks noChangeShapeType="1"/>
            </p:cNvSpPr>
            <p:nvPr/>
          </p:nvSpPr>
          <p:spPr bwMode="auto">
            <a:xfrm flipV="1">
              <a:off x="1780" y="1984"/>
              <a:ext cx="660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37" name="Line 1376"/>
            <p:cNvSpPr>
              <a:spLocks noChangeShapeType="1"/>
            </p:cNvSpPr>
            <p:nvPr/>
          </p:nvSpPr>
          <p:spPr bwMode="auto">
            <a:xfrm>
              <a:off x="1644" y="2152"/>
              <a:ext cx="412" cy="5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38" name="Line 1377"/>
            <p:cNvSpPr>
              <a:spLocks noChangeShapeType="1"/>
            </p:cNvSpPr>
            <p:nvPr/>
          </p:nvSpPr>
          <p:spPr bwMode="auto">
            <a:xfrm>
              <a:off x="1928" y="1752"/>
              <a:ext cx="480" cy="2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39" name="Line 1378"/>
            <p:cNvSpPr>
              <a:spLocks noChangeShapeType="1"/>
            </p:cNvSpPr>
            <p:nvPr/>
          </p:nvSpPr>
          <p:spPr bwMode="auto">
            <a:xfrm flipV="1">
              <a:off x="2184" y="2452"/>
              <a:ext cx="26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0" name="Line 1379"/>
            <p:cNvSpPr>
              <a:spLocks noChangeShapeType="1"/>
            </p:cNvSpPr>
            <p:nvPr/>
          </p:nvSpPr>
          <p:spPr bwMode="auto">
            <a:xfrm>
              <a:off x="2436" y="2040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1" name="Line 1380"/>
            <p:cNvSpPr>
              <a:spLocks noChangeShapeType="1"/>
            </p:cNvSpPr>
            <p:nvPr/>
          </p:nvSpPr>
          <p:spPr bwMode="auto">
            <a:xfrm>
              <a:off x="1488" y="2696"/>
              <a:ext cx="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2" name="Line 1381"/>
            <p:cNvSpPr>
              <a:spLocks noChangeShapeType="1"/>
            </p:cNvSpPr>
            <p:nvPr/>
          </p:nvSpPr>
          <p:spPr bwMode="auto">
            <a:xfrm flipH="1">
              <a:off x="1424" y="2208"/>
              <a:ext cx="180" cy="4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3" name="Line 1382"/>
            <p:cNvSpPr>
              <a:spLocks noChangeShapeType="1"/>
            </p:cNvSpPr>
            <p:nvPr/>
          </p:nvSpPr>
          <p:spPr bwMode="auto">
            <a:xfrm flipH="1">
              <a:off x="1640" y="1760"/>
              <a:ext cx="168" cy="3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4" name="Freeform 1383"/>
            <p:cNvSpPr>
              <a:spLocks/>
            </p:cNvSpPr>
            <p:nvPr/>
          </p:nvSpPr>
          <p:spPr bwMode="auto">
            <a:xfrm flipV="1">
              <a:off x="1866" y="2778"/>
              <a:ext cx="391" cy="27"/>
            </a:xfrm>
            <a:custGeom>
              <a:avLst/>
              <a:gdLst>
                <a:gd name="T0" fmla="*/ 0 w 720"/>
                <a:gd name="T1" fmla="*/ 0 h 56"/>
                <a:gd name="T2" fmla="*/ 0 w 720"/>
                <a:gd name="T3" fmla="*/ 0 h 56"/>
                <a:gd name="T4" fmla="*/ 1 w 720"/>
                <a:gd name="T5" fmla="*/ 0 h 56"/>
                <a:gd name="T6" fmla="*/ 1 w 720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56"/>
                <a:gd name="T14" fmla="*/ 720 w 720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56">
                  <a:moveTo>
                    <a:pt x="0" y="0"/>
                  </a:moveTo>
                  <a:lnTo>
                    <a:pt x="0" y="56"/>
                  </a:lnTo>
                  <a:lnTo>
                    <a:pt x="720" y="56"/>
                  </a:lnTo>
                  <a:lnTo>
                    <a:pt x="720" y="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5" name="Line 1384"/>
            <p:cNvSpPr>
              <a:spLocks noChangeShapeType="1"/>
            </p:cNvSpPr>
            <p:nvPr/>
          </p:nvSpPr>
          <p:spPr bwMode="auto">
            <a:xfrm>
              <a:off x="2058" y="2717"/>
              <a:ext cx="0" cy="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9746" name="Group 1385"/>
            <p:cNvGrpSpPr>
              <a:grpSpLocks/>
            </p:cNvGrpSpPr>
            <p:nvPr/>
          </p:nvGrpSpPr>
          <p:grpSpPr bwMode="auto">
            <a:xfrm rot="-5400000">
              <a:off x="2390" y="1961"/>
              <a:ext cx="391" cy="88"/>
              <a:chOff x="1450" y="3513"/>
              <a:chExt cx="391" cy="88"/>
            </a:xfrm>
          </p:grpSpPr>
          <p:sp>
            <p:nvSpPr>
              <p:cNvPr id="69758" name="Freeform 1386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759" name="Line 1387"/>
              <p:cNvSpPr>
                <a:spLocks noChangeShapeType="1"/>
              </p:cNvSpPr>
              <p:nvPr/>
            </p:nvSpPr>
            <p:spPr bwMode="auto">
              <a:xfrm>
                <a:off x="1642" y="3513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747" name="Freeform 1388"/>
            <p:cNvSpPr>
              <a:spLocks/>
            </p:cNvSpPr>
            <p:nvPr/>
          </p:nvSpPr>
          <p:spPr bwMode="auto">
            <a:xfrm flipV="1">
              <a:off x="1214" y="2774"/>
              <a:ext cx="391" cy="27"/>
            </a:xfrm>
            <a:custGeom>
              <a:avLst/>
              <a:gdLst>
                <a:gd name="T0" fmla="*/ 0 w 720"/>
                <a:gd name="T1" fmla="*/ 0 h 56"/>
                <a:gd name="T2" fmla="*/ 0 w 720"/>
                <a:gd name="T3" fmla="*/ 0 h 56"/>
                <a:gd name="T4" fmla="*/ 1 w 720"/>
                <a:gd name="T5" fmla="*/ 0 h 56"/>
                <a:gd name="T6" fmla="*/ 1 w 720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56"/>
                <a:gd name="T14" fmla="*/ 720 w 720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56">
                  <a:moveTo>
                    <a:pt x="0" y="0"/>
                  </a:moveTo>
                  <a:lnTo>
                    <a:pt x="0" y="56"/>
                  </a:lnTo>
                  <a:lnTo>
                    <a:pt x="720" y="56"/>
                  </a:lnTo>
                  <a:lnTo>
                    <a:pt x="720" y="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48" name="Line 1389"/>
            <p:cNvSpPr>
              <a:spLocks noChangeShapeType="1"/>
            </p:cNvSpPr>
            <p:nvPr/>
          </p:nvSpPr>
          <p:spPr bwMode="auto">
            <a:xfrm>
              <a:off x="1406" y="2713"/>
              <a:ext cx="0" cy="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9749" name="Group 1390"/>
            <p:cNvGrpSpPr>
              <a:grpSpLocks/>
            </p:cNvGrpSpPr>
            <p:nvPr/>
          </p:nvGrpSpPr>
          <p:grpSpPr bwMode="auto">
            <a:xfrm rot="-2599131">
              <a:off x="2382" y="2449"/>
              <a:ext cx="391" cy="88"/>
              <a:chOff x="1450" y="3513"/>
              <a:chExt cx="391" cy="88"/>
            </a:xfrm>
          </p:grpSpPr>
          <p:sp>
            <p:nvSpPr>
              <p:cNvPr id="69756" name="Freeform 1391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757" name="Line 1392"/>
              <p:cNvSpPr>
                <a:spLocks noChangeShapeType="1"/>
              </p:cNvSpPr>
              <p:nvPr/>
            </p:nvSpPr>
            <p:spPr bwMode="auto">
              <a:xfrm>
                <a:off x="1642" y="3513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9750" name="Group 1393"/>
            <p:cNvGrpSpPr>
              <a:grpSpLocks/>
            </p:cNvGrpSpPr>
            <p:nvPr/>
          </p:nvGrpSpPr>
          <p:grpSpPr bwMode="auto">
            <a:xfrm rot="5400000">
              <a:off x="1290" y="2141"/>
              <a:ext cx="391" cy="88"/>
              <a:chOff x="1450" y="3513"/>
              <a:chExt cx="391" cy="88"/>
            </a:xfrm>
          </p:grpSpPr>
          <p:sp>
            <p:nvSpPr>
              <p:cNvPr id="69754" name="Freeform 1394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755" name="Line 1395"/>
              <p:cNvSpPr>
                <a:spLocks noChangeShapeType="1"/>
              </p:cNvSpPr>
              <p:nvPr/>
            </p:nvSpPr>
            <p:spPr bwMode="auto">
              <a:xfrm>
                <a:off x="1640" y="3513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9751" name="Group 1396"/>
            <p:cNvGrpSpPr>
              <a:grpSpLocks/>
            </p:cNvGrpSpPr>
            <p:nvPr/>
          </p:nvGrpSpPr>
          <p:grpSpPr bwMode="auto">
            <a:xfrm rot="10800000">
              <a:off x="1610" y="1613"/>
              <a:ext cx="391" cy="88"/>
              <a:chOff x="1450" y="3513"/>
              <a:chExt cx="391" cy="88"/>
            </a:xfrm>
          </p:grpSpPr>
          <p:sp>
            <p:nvSpPr>
              <p:cNvPr id="69752" name="Freeform 1397"/>
              <p:cNvSpPr>
                <a:spLocks/>
              </p:cNvSpPr>
              <p:nvPr/>
            </p:nvSpPr>
            <p:spPr bwMode="auto">
              <a:xfrm flipV="1">
                <a:off x="1450" y="3574"/>
                <a:ext cx="391" cy="27"/>
              </a:xfrm>
              <a:custGeom>
                <a:avLst/>
                <a:gdLst>
                  <a:gd name="T0" fmla="*/ 0 w 720"/>
                  <a:gd name="T1" fmla="*/ 0 h 56"/>
                  <a:gd name="T2" fmla="*/ 0 w 720"/>
                  <a:gd name="T3" fmla="*/ 0 h 56"/>
                  <a:gd name="T4" fmla="*/ 1 w 720"/>
                  <a:gd name="T5" fmla="*/ 0 h 56"/>
                  <a:gd name="T6" fmla="*/ 1 w 720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56"/>
                  <a:gd name="T14" fmla="*/ 720 w 720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56">
                    <a:moveTo>
                      <a:pt x="0" y="0"/>
                    </a:moveTo>
                    <a:lnTo>
                      <a:pt x="0" y="56"/>
                    </a:lnTo>
                    <a:lnTo>
                      <a:pt x="720" y="56"/>
                    </a:lnTo>
                    <a:lnTo>
                      <a:pt x="720" y="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753" name="Line 1398"/>
              <p:cNvSpPr>
                <a:spLocks noChangeShapeType="1"/>
              </p:cNvSpPr>
              <p:nvPr/>
            </p:nvSpPr>
            <p:spPr bwMode="auto">
              <a:xfrm>
                <a:off x="1641" y="3514"/>
                <a:ext cx="0" cy="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pic>
        <p:nvPicPr>
          <p:cNvPr id="69640" name="Picture 1256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3513138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41" name="Group 1257"/>
          <p:cNvGrpSpPr>
            <a:grpSpLocks/>
          </p:cNvGrpSpPr>
          <p:nvPr/>
        </p:nvGrpSpPr>
        <p:grpSpPr bwMode="auto">
          <a:xfrm>
            <a:off x="1392238" y="3860800"/>
            <a:ext cx="442912" cy="215900"/>
            <a:chOff x="4396" y="1245"/>
            <a:chExt cx="672" cy="248"/>
          </a:xfrm>
        </p:grpSpPr>
        <p:sp>
          <p:nvSpPr>
            <p:cNvPr id="6972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72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73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9731" name="Group 12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9734" name="Freeform 12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35" name="Freeform 12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32" name="Line 1264"/>
            <p:cNvSpPr>
              <a:spLocks noChangeShapeType="1"/>
            </p:cNvSpPr>
            <p:nvPr/>
          </p:nvSpPr>
          <p:spPr bwMode="auto">
            <a:xfrm>
              <a:off x="4398" y="1322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3" name="Line 1265"/>
            <p:cNvSpPr>
              <a:spLocks noChangeShapeType="1"/>
            </p:cNvSpPr>
            <p:nvPr/>
          </p:nvSpPr>
          <p:spPr bwMode="auto">
            <a:xfrm>
              <a:off x="5063" y="1325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42" name="Group 1266"/>
          <p:cNvGrpSpPr>
            <a:grpSpLocks/>
          </p:cNvGrpSpPr>
          <p:nvPr/>
        </p:nvGrpSpPr>
        <p:grpSpPr bwMode="auto">
          <a:xfrm>
            <a:off x="2355850" y="4273550"/>
            <a:ext cx="442913" cy="215900"/>
            <a:chOff x="4396" y="1245"/>
            <a:chExt cx="672" cy="248"/>
          </a:xfrm>
        </p:grpSpPr>
        <p:sp>
          <p:nvSpPr>
            <p:cNvPr id="6972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72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72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9723" name="Group 12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9726" name="Freeform 12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27" name="Freeform 12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24" name="Line 1273"/>
            <p:cNvSpPr>
              <a:spLocks noChangeShapeType="1"/>
            </p:cNvSpPr>
            <p:nvPr/>
          </p:nvSpPr>
          <p:spPr bwMode="auto">
            <a:xfrm>
              <a:off x="4398" y="1322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25" name="Line 1274"/>
            <p:cNvSpPr>
              <a:spLocks noChangeShapeType="1"/>
            </p:cNvSpPr>
            <p:nvPr/>
          </p:nvSpPr>
          <p:spPr bwMode="auto">
            <a:xfrm>
              <a:off x="5063" y="1325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9643" name="Picture 1283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4529138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44" name="Group 1284"/>
          <p:cNvGrpSpPr>
            <a:grpSpLocks/>
          </p:cNvGrpSpPr>
          <p:nvPr/>
        </p:nvGrpSpPr>
        <p:grpSpPr bwMode="auto">
          <a:xfrm>
            <a:off x="1106488" y="4557713"/>
            <a:ext cx="455612" cy="220662"/>
            <a:chOff x="4396" y="1245"/>
            <a:chExt cx="672" cy="248"/>
          </a:xfrm>
        </p:grpSpPr>
        <p:sp>
          <p:nvSpPr>
            <p:cNvPr id="6971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71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71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9715" name="Group 128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9718" name="Freeform 128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19" name="Freeform 129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16" name="Line 1291"/>
            <p:cNvSpPr>
              <a:spLocks noChangeShapeType="1"/>
            </p:cNvSpPr>
            <p:nvPr/>
          </p:nvSpPr>
          <p:spPr bwMode="auto">
            <a:xfrm>
              <a:off x="4398" y="1322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7" name="Line 1292"/>
            <p:cNvSpPr>
              <a:spLocks noChangeShapeType="1"/>
            </p:cNvSpPr>
            <p:nvPr/>
          </p:nvSpPr>
          <p:spPr bwMode="auto">
            <a:xfrm>
              <a:off x="5063" y="1325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45" name="Group 1293"/>
          <p:cNvGrpSpPr>
            <a:grpSpLocks/>
          </p:cNvGrpSpPr>
          <p:nvPr/>
        </p:nvGrpSpPr>
        <p:grpSpPr bwMode="auto">
          <a:xfrm>
            <a:off x="1749425" y="5365750"/>
            <a:ext cx="442913" cy="215900"/>
            <a:chOff x="4396" y="1245"/>
            <a:chExt cx="672" cy="248"/>
          </a:xfrm>
        </p:grpSpPr>
        <p:sp>
          <p:nvSpPr>
            <p:cNvPr id="6970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70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70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9707" name="Group 129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9710" name="Freeform 129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11" name="Freeform 129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08" name="Line 1300"/>
            <p:cNvSpPr>
              <a:spLocks noChangeShapeType="1"/>
            </p:cNvSpPr>
            <p:nvPr/>
          </p:nvSpPr>
          <p:spPr bwMode="auto">
            <a:xfrm>
              <a:off x="4398" y="1322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9" name="Line 1301"/>
            <p:cNvSpPr>
              <a:spLocks noChangeShapeType="1"/>
            </p:cNvSpPr>
            <p:nvPr/>
          </p:nvSpPr>
          <p:spPr bwMode="auto">
            <a:xfrm>
              <a:off x="5063" y="1325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46" name="Group 1302"/>
          <p:cNvGrpSpPr>
            <a:grpSpLocks/>
          </p:cNvGrpSpPr>
          <p:nvPr/>
        </p:nvGrpSpPr>
        <p:grpSpPr bwMode="auto">
          <a:xfrm>
            <a:off x="2341563" y="4972050"/>
            <a:ext cx="455612" cy="220663"/>
            <a:chOff x="4396" y="1245"/>
            <a:chExt cx="672" cy="248"/>
          </a:xfrm>
        </p:grpSpPr>
        <p:sp>
          <p:nvSpPr>
            <p:cNvPr id="6969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69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69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9699" name="Group 130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9702" name="Freeform 130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3" name="Freeform 130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00" name="Line 1309"/>
            <p:cNvSpPr>
              <a:spLocks noChangeShapeType="1"/>
            </p:cNvSpPr>
            <p:nvPr/>
          </p:nvSpPr>
          <p:spPr bwMode="auto">
            <a:xfrm>
              <a:off x="4398" y="1322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1" name="Line 1310"/>
            <p:cNvSpPr>
              <a:spLocks noChangeShapeType="1"/>
            </p:cNvSpPr>
            <p:nvPr/>
          </p:nvSpPr>
          <p:spPr bwMode="auto">
            <a:xfrm>
              <a:off x="5063" y="1325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647" name="Group 1311"/>
          <p:cNvGrpSpPr>
            <a:grpSpLocks/>
          </p:cNvGrpSpPr>
          <p:nvPr/>
        </p:nvGrpSpPr>
        <p:grpSpPr bwMode="auto">
          <a:xfrm>
            <a:off x="720725" y="5365750"/>
            <a:ext cx="442913" cy="215900"/>
            <a:chOff x="4396" y="1245"/>
            <a:chExt cx="672" cy="248"/>
          </a:xfrm>
        </p:grpSpPr>
        <p:sp>
          <p:nvSpPr>
            <p:cNvPr id="6968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68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69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9691" name="Group 131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9694" name="Freeform 131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95" name="Freeform 131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92" name="Line 1318"/>
            <p:cNvSpPr>
              <a:spLocks noChangeShapeType="1"/>
            </p:cNvSpPr>
            <p:nvPr/>
          </p:nvSpPr>
          <p:spPr bwMode="auto">
            <a:xfrm>
              <a:off x="4398" y="1322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3" name="Line 1319"/>
            <p:cNvSpPr>
              <a:spLocks noChangeShapeType="1"/>
            </p:cNvSpPr>
            <p:nvPr/>
          </p:nvSpPr>
          <p:spPr bwMode="auto">
            <a:xfrm>
              <a:off x="5063" y="1325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9648" name="Picture 1320" descr="desktop_computer_stylized_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4306888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9" name="Picture 1321" descr="desktop_computer_stylized_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857750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50" name="Picture 1322" descr="desktop_computer_stylized_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649913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51" name="Picture 1323" descr="desktop_computer_stylized_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5646738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52" name="Picture 1324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5419725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53" name="Picture 1325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5000625"/>
            <a:ext cx="330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54" name="Group 1350"/>
          <p:cNvGrpSpPr>
            <a:grpSpLocks/>
          </p:cNvGrpSpPr>
          <p:nvPr/>
        </p:nvGrpSpPr>
        <p:grpSpPr bwMode="auto">
          <a:xfrm>
            <a:off x="1165225" y="3524250"/>
            <a:ext cx="350838" cy="303213"/>
            <a:chOff x="4493" y="1335"/>
            <a:chExt cx="381" cy="326"/>
          </a:xfrm>
        </p:grpSpPr>
        <p:pic>
          <p:nvPicPr>
            <p:cNvPr id="69681" name="Picture 1351" descr="desktop_computer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" y="1335"/>
              <a:ext cx="3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9682" name="Group 1352"/>
            <p:cNvGrpSpPr>
              <a:grpSpLocks/>
            </p:cNvGrpSpPr>
            <p:nvPr/>
          </p:nvGrpSpPr>
          <p:grpSpPr bwMode="auto">
            <a:xfrm>
              <a:off x="4501" y="1349"/>
              <a:ext cx="313" cy="292"/>
              <a:chOff x="4501" y="1349"/>
              <a:chExt cx="313" cy="292"/>
            </a:xfrm>
          </p:grpSpPr>
          <p:sp>
            <p:nvSpPr>
              <p:cNvPr id="69683" name="Oval 1353"/>
              <p:cNvSpPr>
                <a:spLocks noChangeArrowheads="1"/>
              </p:cNvSpPr>
              <p:nvPr/>
            </p:nvSpPr>
            <p:spPr bwMode="auto">
              <a:xfrm rot="-365081">
                <a:off x="4515" y="1540"/>
                <a:ext cx="214" cy="5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84" name="Freeform 1354"/>
              <p:cNvSpPr>
                <a:spLocks/>
              </p:cNvSpPr>
              <p:nvPr/>
            </p:nvSpPr>
            <p:spPr bwMode="auto">
              <a:xfrm>
                <a:off x="4536" y="1372"/>
                <a:ext cx="186" cy="157"/>
              </a:xfrm>
              <a:custGeom>
                <a:avLst/>
                <a:gdLst>
                  <a:gd name="T0" fmla="*/ 0 w 117"/>
                  <a:gd name="T1" fmla="*/ 0 h 123"/>
                  <a:gd name="T2" fmla="*/ 399708 w 117"/>
                  <a:gd name="T3" fmla="*/ 200 h 123"/>
                  <a:gd name="T4" fmla="*/ 493231 w 117"/>
                  <a:gd name="T5" fmla="*/ 8027 h 123"/>
                  <a:gd name="T6" fmla="*/ 99486 w 117"/>
                  <a:gd name="T7" fmla="*/ 9920 h 123"/>
                  <a:gd name="T8" fmla="*/ 0 w 117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23"/>
                  <a:gd name="T17" fmla="*/ 117 w 11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23">
                    <a:moveTo>
                      <a:pt x="0" y="0"/>
                    </a:moveTo>
                    <a:lnTo>
                      <a:pt x="95" y="2"/>
                    </a:lnTo>
                    <a:lnTo>
                      <a:pt x="117" y="99"/>
                    </a:lnTo>
                    <a:lnTo>
                      <a:pt x="24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85" name="Freeform 1355"/>
              <p:cNvSpPr>
                <a:spLocks/>
              </p:cNvSpPr>
              <p:nvPr/>
            </p:nvSpPr>
            <p:spPr bwMode="auto">
              <a:xfrm>
                <a:off x="4527" y="1533"/>
                <a:ext cx="287" cy="108"/>
              </a:xfrm>
              <a:custGeom>
                <a:avLst/>
                <a:gdLst>
                  <a:gd name="T0" fmla="*/ 0 w 181"/>
                  <a:gd name="T1" fmla="*/ 4477 h 84"/>
                  <a:gd name="T2" fmla="*/ 589129 w 181"/>
                  <a:gd name="T3" fmla="*/ 0 h 84"/>
                  <a:gd name="T4" fmla="*/ 725796 w 181"/>
                  <a:gd name="T5" fmla="*/ 1810 h 84"/>
                  <a:gd name="T6" fmla="*/ 149724 w 181"/>
                  <a:gd name="T7" fmla="*/ 7768 h 84"/>
                  <a:gd name="T8" fmla="*/ 0 w 181"/>
                  <a:gd name="T9" fmla="*/ 4477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84"/>
                  <a:gd name="T17" fmla="*/ 181 w 18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84">
                    <a:moveTo>
                      <a:pt x="0" y="48"/>
                    </a:moveTo>
                    <a:lnTo>
                      <a:pt x="147" y="0"/>
                    </a:lnTo>
                    <a:lnTo>
                      <a:pt x="181" y="20"/>
                    </a:lnTo>
                    <a:lnTo>
                      <a:pt x="37" y="84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86" name="Freeform 1356"/>
              <p:cNvSpPr>
                <a:spLocks/>
              </p:cNvSpPr>
              <p:nvPr/>
            </p:nvSpPr>
            <p:spPr bwMode="auto">
              <a:xfrm>
                <a:off x="4501" y="1349"/>
                <a:ext cx="235" cy="207"/>
              </a:xfrm>
              <a:custGeom>
                <a:avLst/>
                <a:gdLst>
                  <a:gd name="T0" fmla="*/ 0 w 148"/>
                  <a:gd name="T1" fmla="*/ 0 h 162"/>
                  <a:gd name="T2" fmla="*/ 519048 w 148"/>
                  <a:gd name="T3" fmla="*/ 960 h 162"/>
                  <a:gd name="T4" fmla="*/ 609006 w 148"/>
                  <a:gd name="T5" fmla="*/ 10370 h 162"/>
                  <a:gd name="T6" fmla="*/ 153334 w 148"/>
                  <a:gd name="T7" fmla="*/ 13396 h 162"/>
                  <a:gd name="T8" fmla="*/ 0 w 14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162"/>
                  <a:gd name="T17" fmla="*/ 148 w 14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162">
                    <a:moveTo>
                      <a:pt x="0" y="0"/>
                    </a:moveTo>
                    <a:lnTo>
                      <a:pt x="126" y="12"/>
                    </a:lnTo>
                    <a:lnTo>
                      <a:pt x="148" y="126"/>
                    </a:lnTo>
                    <a:lnTo>
                      <a:pt x="37" y="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87" name="Freeform 1357"/>
              <p:cNvSpPr>
                <a:spLocks/>
              </p:cNvSpPr>
              <p:nvPr/>
            </p:nvSpPr>
            <p:spPr bwMode="auto">
              <a:xfrm>
                <a:off x="4553" y="1380"/>
                <a:ext cx="132" cy="96"/>
              </a:xfrm>
              <a:custGeom>
                <a:avLst/>
                <a:gdLst>
                  <a:gd name="T0" fmla="*/ 0 w 83"/>
                  <a:gd name="T1" fmla="*/ 0 h 75"/>
                  <a:gd name="T2" fmla="*/ 329835 w 83"/>
                  <a:gd name="T3" fmla="*/ 261 h 75"/>
                  <a:gd name="T4" fmla="*/ 130408 w 83"/>
                  <a:gd name="T5" fmla="*/ 1604 h 75"/>
                  <a:gd name="T6" fmla="*/ 42444 w 83"/>
                  <a:gd name="T7" fmla="*/ 6107 h 75"/>
                  <a:gd name="T8" fmla="*/ 0 w 83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0" y="0"/>
                    </a:moveTo>
                    <a:lnTo>
                      <a:pt x="78" y="3"/>
                    </a:lnTo>
                    <a:cubicBezTo>
                      <a:pt x="83" y="6"/>
                      <a:pt x="54" y="0"/>
                      <a:pt x="31" y="19"/>
                    </a:cubicBezTo>
                    <a:cubicBezTo>
                      <a:pt x="8" y="38"/>
                      <a:pt x="15" y="75"/>
                      <a:pt x="10" y="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9655" name="Group 1358"/>
          <p:cNvGrpSpPr>
            <a:grpSpLocks/>
          </p:cNvGrpSpPr>
          <p:nvPr/>
        </p:nvGrpSpPr>
        <p:grpSpPr bwMode="auto">
          <a:xfrm>
            <a:off x="1206500" y="5649913"/>
            <a:ext cx="350838" cy="303212"/>
            <a:chOff x="4493" y="1335"/>
            <a:chExt cx="381" cy="326"/>
          </a:xfrm>
        </p:grpSpPr>
        <p:pic>
          <p:nvPicPr>
            <p:cNvPr id="69674" name="Picture 1359" descr="desktop_computer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" y="1335"/>
              <a:ext cx="3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9675" name="Group 1360"/>
            <p:cNvGrpSpPr>
              <a:grpSpLocks/>
            </p:cNvGrpSpPr>
            <p:nvPr/>
          </p:nvGrpSpPr>
          <p:grpSpPr bwMode="auto">
            <a:xfrm>
              <a:off x="4501" y="1349"/>
              <a:ext cx="313" cy="292"/>
              <a:chOff x="4501" y="1349"/>
              <a:chExt cx="313" cy="292"/>
            </a:xfrm>
          </p:grpSpPr>
          <p:sp>
            <p:nvSpPr>
              <p:cNvPr id="69676" name="Oval 1361"/>
              <p:cNvSpPr>
                <a:spLocks noChangeArrowheads="1"/>
              </p:cNvSpPr>
              <p:nvPr/>
            </p:nvSpPr>
            <p:spPr bwMode="auto">
              <a:xfrm rot="-365081">
                <a:off x="4515" y="1540"/>
                <a:ext cx="214" cy="5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77" name="Freeform 1362"/>
              <p:cNvSpPr>
                <a:spLocks/>
              </p:cNvSpPr>
              <p:nvPr/>
            </p:nvSpPr>
            <p:spPr bwMode="auto">
              <a:xfrm>
                <a:off x="4536" y="1372"/>
                <a:ext cx="186" cy="157"/>
              </a:xfrm>
              <a:custGeom>
                <a:avLst/>
                <a:gdLst>
                  <a:gd name="T0" fmla="*/ 0 w 117"/>
                  <a:gd name="T1" fmla="*/ 0 h 123"/>
                  <a:gd name="T2" fmla="*/ 399708 w 117"/>
                  <a:gd name="T3" fmla="*/ 200 h 123"/>
                  <a:gd name="T4" fmla="*/ 493231 w 117"/>
                  <a:gd name="T5" fmla="*/ 8027 h 123"/>
                  <a:gd name="T6" fmla="*/ 99486 w 117"/>
                  <a:gd name="T7" fmla="*/ 9920 h 123"/>
                  <a:gd name="T8" fmla="*/ 0 w 117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23"/>
                  <a:gd name="T17" fmla="*/ 117 w 11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23">
                    <a:moveTo>
                      <a:pt x="0" y="0"/>
                    </a:moveTo>
                    <a:lnTo>
                      <a:pt x="95" y="2"/>
                    </a:lnTo>
                    <a:lnTo>
                      <a:pt x="117" y="99"/>
                    </a:lnTo>
                    <a:lnTo>
                      <a:pt x="24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78" name="Freeform 1363"/>
              <p:cNvSpPr>
                <a:spLocks/>
              </p:cNvSpPr>
              <p:nvPr/>
            </p:nvSpPr>
            <p:spPr bwMode="auto">
              <a:xfrm>
                <a:off x="4527" y="1533"/>
                <a:ext cx="287" cy="108"/>
              </a:xfrm>
              <a:custGeom>
                <a:avLst/>
                <a:gdLst>
                  <a:gd name="T0" fmla="*/ 0 w 181"/>
                  <a:gd name="T1" fmla="*/ 4477 h 84"/>
                  <a:gd name="T2" fmla="*/ 589129 w 181"/>
                  <a:gd name="T3" fmla="*/ 0 h 84"/>
                  <a:gd name="T4" fmla="*/ 725796 w 181"/>
                  <a:gd name="T5" fmla="*/ 1810 h 84"/>
                  <a:gd name="T6" fmla="*/ 149724 w 181"/>
                  <a:gd name="T7" fmla="*/ 7768 h 84"/>
                  <a:gd name="T8" fmla="*/ 0 w 181"/>
                  <a:gd name="T9" fmla="*/ 4477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84"/>
                  <a:gd name="T17" fmla="*/ 181 w 18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84">
                    <a:moveTo>
                      <a:pt x="0" y="48"/>
                    </a:moveTo>
                    <a:lnTo>
                      <a:pt x="147" y="0"/>
                    </a:lnTo>
                    <a:lnTo>
                      <a:pt x="181" y="20"/>
                    </a:lnTo>
                    <a:lnTo>
                      <a:pt x="37" y="84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79" name="Freeform 1364"/>
              <p:cNvSpPr>
                <a:spLocks/>
              </p:cNvSpPr>
              <p:nvPr/>
            </p:nvSpPr>
            <p:spPr bwMode="auto">
              <a:xfrm>
                <a:off x="4501" y="1349"/>
                <a:ext cx="235" cy="207"/>
              </a:xfrm>
              <a:custGeom>
                <a:avLst/>
                <a:gdLst>
                  <a:gd name="T0" fmla="*/ 0 w 148"/>
                  <a:gd name="T1" fmla="*/ 0 h 162"/>
                  <a:gd name="T2" fmla="*/ 519048 w 148"/>
                  <a:gd name="T3" fmla="*/ 960 h 162"/>
                  <a:gd name="T4" fmla="*/ 609006 w 148"/>
                  <a:gd name="T5" fmla="*/ 10370 h 162"/>
                  <a:gd name="T6" fmla="*/ 153334 w 148"/>
                  <a:gd name="T7" fmla="*/ 13396 h 162"/>
                  <a:gd name="T8" fmla="*/ 0 w 14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162"/>
                  <a:gd name="T17" fmla="*/ 148 w 14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162">
                    <a:moveTo>
                      <a:pt x="0" y="0"/>
                    </a:moveTo>
                    <a:lnTo>
                      <a:pt x="126" y="12"/>
                    </a:lnTo>
                    <a:lnTo>
                      <a:pt x="148" y="126"/>
                    </a:lnTo>
                    <a:lnTo>
                      <a:pt x="37" y="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80" name="Freeform 1365"/>
              <p:cNvSpPr>
                <a:spLocks/>
              </p:cNvSpPr>
              <p:nvPr/>
            </p:nvSpPr>
            <p:spPr bwMode="auto">
              <a:xfrm>
                <a:off x="4553" y="1380"/>
                <a:ext cx="132" cy="96"/>
              </a:xfrm>
              <a:custGeom>
                <a:avLst/>
                <a:gdLst>
                  <a:gd name="T0" fmla="*/ 0 w 83"/>
                  <a:gd name="T1" fmla="*/ 0 h 75"/>
                  <a:gd name="T2" fmla="*/ 329835 w 83"/>
                  <a:gd name="T3" fmla="*/ 261 h 75"/>
                  <a:gd name="T4" fmla="*/ 130408 w 83"/>
                  <a:gd name="T5" fmla="*/ 1604 h 75"/>
                  <a:gd name="T6" fmla="*/ 42444 w 83"/>
                  <a:gd name="T7" fmla="*/ 6107 h 75"/>
                  <a:gd name="T8" fmla="*/ 0 w 83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0" y="0"/>
                    </a:moveTo>
                    <a:lnTo>
                      <a:pt x="78" y="3"/>
                    </a:lnTo>
                    <a:cubicBezTo>
                      <a:pt x="83" y="6"/>
                      <a:pt x="54" y="0"/>
                      <a:pt x="31" y="19"/>
                    </a:cubicBezTo>
                    <a:cubicBezTo>
                      <a:pt x="8" y="38"/>
                      <a:pt x="15" y="75"/>
                      <a:pt x="10" y="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9656" name="Group 1366"/>
          <p:cNvGrpSpPr>
            <a:grpSpLocks/>
          </p:cNvGrpSpPr>
          <p:nvPr/>
        </p:nvGrpSpPr>
        <p:grpSpPr bwMode="auto">
          <a:xfrm>
            <a:off x="2284413" y="5654675"/>
            <a:ext cx="350837" cy="303213"/>
            <a:chOff x="4493" y="1335"/>
            <a:chExt cx="381" cy="326"/>
          </a:xfrm>
        </p:grpSpPr>
        <p:pic>
          <p:nvPicPr>
            <p:cNvPr id="69667" name="Picture 1367" descr="desktop_computer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" y="1335"/>
              <a:ext cx="3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9668" name="Group 1368"/>
            <p:cNvGrpSpPr>
              <a:grpSpLocks/>
            </p:cNvGrpSpPr>
            <p:nvPr/>
          </p:nvGrpSpPr>
          <p:grpSpPr bwMode="auto">
            <a:xfrm>
              <a:off x="4501" y="1349"/>
              <a:ext cx="313" cy="292"/>
              <a:chOff x="4501" y="1349"/>
              <a:chExt cx="313" cy="292"/>
            </a:xfrm>
          </p:grpSpPr>
          <p:sp>
            <p:nvSpPr>
              <p:cNvPr id="69669" name="Oval 1369"/>
              <p:cNvSpPr>
                <a:spLocks noChangeArrowheads="1"/>
              </p:cNvSpPr>
              <p:nvPr/>
            </p:nvSpPr>
            <p:spPr bwMode="auto">
              <a:xfrm rot="-365081">
                <a:off x="4515" y="1540"/>
                <a:ext cx="214" cy="5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70" name="Freeform 1370"/>
              <p:cNvSpPr>
                <a:spLocks/>
              </p:cNvSpPr>
              <p:nvPr/>
            </p:nvSpPr>
            <p:spPr bwMode="auto">
              <a:xfrm>
                <a:off x="4536" y="1372"/>
                <a:ext cx="186" cy="157"/>
              </a:xfrm>
              <a:custGeom>
                <a:avLst/>
                <a:gdLst>
                  <a:gd name="T0" fmla="*/ 0 w 117"/>
                  <a:gd name="T1" fmla="*/ 0 h 123"/>
                  <a:gd name="T2" fmla="*/ 399708 w 117"/>
                  <a:gd name="T3" fmla="*/ 200 h 123"/>
                  <a:gd name="T4" fmla="*/ 493231 w 117"/>
                  <a:gd name="T5" fmla="*/ 8027 h 123"/>
                  <a:gd name="T6" fmla="*/ 99486 w 117"/>
                  <a:gd name="T7" fmla="*/ 9920 h 123"/>
                  <a:gd name="T8" fmla="*/ 0 w 117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23"/>
                  <a:gd name="T17" fmla="*/ 117 w 11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23">
                    <a:moveTo>
                      <a:pt x="0" y="0"/>
                    </a:moveTo>
                    <a:lnTo>
                      <a:pt x="95" y="2"/>
                    </a:lnTo>
                    <a:lnTo>
                      <a:pt x="117" y="99"/>
                    </a:lnTo>
                    <a:lnTo>
                      <a:pt x="24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71" name="Freeform 1371"/>
              <p:cNvSpPr>
                <a:spLocks/>
              </p:cNvSpPr>
              <p:nvPr/>
            </p:nvSpPr>
            <p:spPr bwMode="auto">
              <a:xfrm>
                <a:off x="4527" y="1533"/>
                <a:ext cx="287" cy="108"/>
              </a:xfrm>
              <a:custGeom>
                <a:avLst/>
                <a:gdLst>
                  <a:gd name="T0" fmla="*/ 0 w 181"/>
                  <a:gd name="T1" fmla="*/ 4477 h 84"/>
                  <a:gd name="T2" fmla="*/ 589129 w 181"/>
                  <a:gd name="T3" fmla="*/ 0 h 84"/>
                  <a:gd name="T4" fmla="*/ 725796 w 181"/>
                  <a:gd name="T5" fmla="*/ 1810 h 84"/>
                  <a:gd name="T6" fmla="*/ 149724 w 181"/>
                  <a:gd name="T7" fmla="*/ 7768 h 84"/>
                  <a:gd name="T8" fmla="*/ 0 w 181"/>
                  <a:gd name="T9" fmla="*/ 4477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84"/>
                  <a:gd name="T17" fmla="*/ 181 w 18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84">
                    <a:moveTo>
                      <a:pt x="0" y="48"/>
                    </a:moveTo>
                    <a:lnTo>
                      <a:pt x="147" y="0"/>
                    </a:lnTo>
                    <a:lnTo>
                      <a:pt x="181" y="20"/>
                    </a:lnTo>
                    <a:lnTo>
                      <a:pt x="37" y="84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72" name="Freeform 1372"/>
              <p:cNvSpPr>
                <a:spLocks/>
              </p:cNvSpPr>
              <p:nvPr/>
            </p:nvSpPr>
            <p:spPr bwMode="auto">
              <a:xfrm>
                <a:off x="4501" y="1349"/>
                <a:ext cx="235" cy="207"/>
              </a:xfrm>
              <a:custGeom>
                <a:avLst/>
                <a:gdLst>
                  <a:gd name="T0" fmla="*/ 0 w 148"/>
                  <a:gd name="T1" fmla="*/ 0 h 162"/>
                  <a:gd name="T2" fmla="*/ 519048 w 148"/>
                  <a:gd name="T3" fmla="*/ 960 h 162"/>
                  <a:gd name="T4" fmla="*/ 609006 w 148"/>
                  <a:gd name="T5" fmla="*/ 10370 h 162"/>
                  <a:gd name="T6" fmla="*/ 153334 w 148"/>
                  <a:gd name="T7" fmla="*/ 13396 h 162"/>
                  <a:gd name="T8" fmla="*/ 0 w 14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162"/>
                  <a:gd name="T17" fmla="*/ 148 w 14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162">
                    <a:moveTo>
                      <a:pt x="0" y="0"/>
                    </a:moveTo>
                    <a:lnTo>
                      <a:pt x="126" y="12"/>
                    </a:lnTo>
                    <a:lnTo>
                      <a:pt x="148" y="126"/>
                    </a:lnTo>
                    <a:lnTo>
                      <a:pt x="37" y="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73" name="Freeform 1373"/>
              <p:cNvSpPr>
                <a:spLocks/>
              </p:cNvSpPr>
              <p:nvPr/>
            </p:nvSpPr>
            <p:spPr bwMode="auto">
              <a:xfrm>
                <a:off x="4553" y="1380"/>
                <a:ext cx="132" cy="96"/>
              </a:xfrm>
              <a:custGeom>
                <a:avLst/>
                <a:gdLst>
                  <a:gd name="T0" fmla="*/ 0 w 83"/>
                  <a:gd name="T1" fmla="*/ 0 h 75"/>
                  <a:gd name="T2" fmla="*/ 329835 w 83"/>
                  <a:gd name="T3" fmla="*/ 261 h 75"/>
                  <a:gd name="T4" fmla="*/ 130408 w 83"/>
                  <a:gd name="T5" fmla="*/ 1604 h 75"/>
                  <a:gd name="T6" fmla="*/ 42444 w 83"/>
                  <a:gd name="T7" fmla="*/ 6107 h 75"/>
                  <a:gd name="T8" fmla="*/ 0 w 83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0" y="0"/>
                    </a:moveTo>
                    <a:lnTo>
                      <a:pt x="78" y="3"/>
                    </a:lnTo>
                    <a:cubicBezTo>
                      <a:pt x="83" y="6"/>
                      <a:pt x="54" y="0"/>
                      <a:pt x="31" y="19"/>
                    </a:cubicBezTo>
                    <a:cubicBezTo>
                      <a:pt x="8" y="38"/>
                      <a:pt x="15" y="75"/>
                      <a:pt x="10" y="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9657" name="Group 1399"/>
          <p:cNvGrpSpPr>
            <a:grpSpLocks/>
          </p:cNvGrpSpPr>
          <p:nvPr/>
        </p:nvGrpSpPr>
        <p:grpSpPr bwMode="auto">
          <a:xfrm>
            <a:off x="2892425" y="3959225"/>
            <a:ext cx="350838" cy="303213"/>
            <a:chOff x="4493" y="1335"/>
            <a:chExt cx="381" cy="326"/>
          </a:xfrm>
        </p:grpSpPr>
        <p:pic>
          <p:nvPicPr>
            <p:cNvPr id="69660" name="Picture 1400" descr="desktop_computer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" y="1335"/>
              <a:ext cx="3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9661" name="Group 1401"/>
            <p:cNvGrpSpPr>
              <a:grpSpLocks/>
            </p:cNvGrpSpPr>
            <p:nvPr/>
          </p:nvGrpSpPr>
          <p:grpSpPr bwMode="auto">
            <a:xfrm>
              <a:off x="4501" y="1349"/>
              <a:ext cx="313" cy="292"/>
              <a:chOff x="4501" y="1349"/>
              <a:chExt cx="313" cy="292"/>
            </a:xfrm>
          </p:grpSpPr>
          <p:sp>
            <p:nvSpPr>
              <p:cNvPr id="69662" name="Oval 1402"/>
              <p:cNvSpPr>
                <a:spLocks noChangeArrowheads="1"/>
              </p:cNvSpPr>
              <p:nvPr/>
            </p:nvSpPr>
            <p:spPr bwMode="auto">
              <a:xfrm rot="-365081">
                <a:off x="4515" y="1540"/>
                <a:ext cx="214" cy="56"/>
              </a:xfrm>
              <a:prstGeom prst="ellips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63" name="Freeform 1403"/>
              <p:cNvSpPr>
                <a:spLocks/>
              </p:cNvSpPr>
              <p:nvPr/>
            </p:nvSpPr>
            <p:spPr bwMode="auto">
              <a:xfrm>
                <a:off x="4536" y="1372"/>
                <a:ext cx="186" cy="157"/>
              </a:xfrm>
              <a:custGeom>
                <a:avLst/>
                <a:gdLst>
                  <a:gd name="T0" fmla="*/ 0 w 117"/>
                  <a:gd name="T1" fmla="*/ 0 h 123"/>
                  <a:gd name="T2" fmla="*/ 399708 w 117"/>
                  <a:gd name="T3" fmla="*/ 200 h 123"/>
                  <a:gd name="T4" fmla="*/ 493231 w 117"/>
                  <a:gd name="T5" fmla="*/ 8027 h 123"/>
                  <a:gd name="T6" fmla="*/ 99486 w 117"/>
                  <a:gd name="T7" fmla="*/ 9920 h 123"/>
                  <a:gd name="T8" fmla="*/ 0 w 117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23"/>
                  <a:gd name="T17" fmla="*/ 117 w 117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23">
                    <a:moveTo>
                      <a:pt x="0" y="0"/>
                    </a:moveTo>
                    <a:lnTo>
                      <a:pt x="95" y="2"/>
                    </a:lnTo>
                    <a:lnTo>
                      <a:pt x="117" y="99"/>
                    </a:lnTo>
                    <a:lnTo>
                      <a:pt x="24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4" name="Freeform 1404"/>
              <p:cNvSpPr>
                <a:spLocks/>
              </p:cNvSpPr>
              <p:nvPr/>
            </p:nvSpPr>
            <p:spPr bwMode="auto">
              <a:xfrm>
                <a:off x="4527" y="1533"/>
                <a:ext cx="287" cy="108"/>
              </a:xfrm>
              <a:custGeom>
                <a:avLst/>
                <a:gdLst>
                  <a:gd name="T0" fmla="*/ 0 w 181"/>
                  <a:gd name="T1" fmla="*/ 4477 h 84"/>
                  <a:gd name="T2" fmla="*/ 589129 w 181"/>
                  <a:gd name="T3" fmla="*/ 0 h 84"/>
                  <a:gd name="T4" fmla="*/ 725796 w 181"/>
                  <a:gd name="T5" fmla="*/ 1810 h 84"/>
                  <a:gd name="T6" fmla="*/ 149724 w 181"/>
                  <a:gd name="T7" fmla="*/ 7768 h 84"/>
                  <a:gd name="T8" fmla="*/ 0 w 181"/>
                  <a:gd name="T9" fmla="*/ 4477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84"/>
                  <a:gd name="T17" fmla="*/ 181 w 181"/>
                  <a:gd name="T18" fmla="*/ 84 h 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84">
                    <a:moveTo>
                      <a:pt x="0" y="48"/>
                    </a:moveTo>
                    <a:lnTo>
                      <a:pt x="147" y="0"/>
                    </a:lnTo>
                    <a:lnTo>
                      <a:pt x="181" y="20"/>
                    </a:lnTo>
                    <a:lnTo>
                      <a:pt x="37" y="84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5" name="Freeform 1405"/>
              <p:cNvSpPr>
                <a:spLocks/>
              </p:cNvSpPr>
              <p:nvPr/>
            </p:nvSpPr>
            <p:spPr bwMode="auto">
              <a:xfrm>
                <a:off x="4501" y="1349"/>
                <a:ext cx="235" cy="207"/>
              </a:xfrm>
              <a:custGeom>
                <a:avLst/>
                <a:gdLst>
                  <a:gd name="T0" fmla="*/ 0 w 148"/>
                  <a:gd name="T1" fmla="*/ 0 h 162"/>
                  <a:gd name="T2" fmla="*/ 519048 w 148"/>
                  <a:gd name="T3" fmla="*/ 960 h 162"/>
                  <a:gd name="T4" fmla="*/ 609006 w 148"/>
                  <a:gd name="T5" fmla="*/ 10370 h 162"/>
                  <a:gd name="T6" fmla="*/ 153334 w 148"/>
                  <a:gd name="T7" fmla="*/ 13396 h 162"/>
                  <a:gd name="T8" fmla="*/ 0 w 14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162"/>
                  <a:gd name="T17" fmla="*/ 148 w 14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162">
                    <a:moveTo>
                      <a:pt x="0" y="0"/>
                    </a:moveTo>
                    <a:lnTo>
                      <a:pt x="126" y="12"/>
                    </a:lnTo>
                    <a:lnTo>
                      <a:pt x="148" y="126"/>
                    </a:lnTo>
                    <a:lnTo>
                      <a:pt x="37" y="16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666" name="Freeform 1406"/>
              <p:cNvSpPr>
                <a:spLocks/>
              </p:cNvSpPr>
              <p:nvPr/>
            </p:nvSpPr>
            <p:spPr bwMode="auto">
              <a:xfrm>
                <a:off x="4553" y="1380"/>
                <a:ext cx="132" cy="96"/>
              </a:xfrm>
              <a:custGeom>
                <a:avLst/>
                <a:gdLst>
                  <a:gd name="T0" fmla="*/ 0 w 83"/>
                  <a:gd name="T1" fmla="*/ 0 h 75"/>
                  <a:gd name="T2" fmla="*/ 329835 w 83"/>
                  <a:gd name="T3" fmla="*/ 261 h 75"/>
                  <a:gd name="T4" fmla="*/ 130408 w 83"/>
                  <a:gd name="T5" fmla="*/ 1604 h 75"/>
                  <a:gd name="T6" fmla="*/ 42444 w 83"/>
                  <a:gd name="T7" fmla="*/ 6107 h 75"/>
                  <a:gd name="T8" fmla="*/ 0 w 83"/>
                  <a:gd name="T9" fmla="*/ 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75"/>
                  <a:gd name="T17" fmla="*/ 83 w 83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75">
                    <a:moveTo>
                      <a:pt x="0" y="0"/>
                    </a:moveTo>
                    <a:lnTo>
                      <a:pt x="78" y="3"/>
                    </a:lnTo>
                    <a:cubicBezTo>
                      <a:pt x="83" y="6"/>
                      <a:pt x="54" y="0"/>
                      <a:pt x="31" y="19"/>
                    </a:cubicBezTo>
                    <a:cubicBezTo>
                      <a:pt x="8" y="38"/>
                      <a:pt x="15" y="75"/>
                      <a:pt x="10" y="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30938" name="Rectangle 1530"/>
          <p:cNvSpPr>
            <a:spLocks noChangeArrowheads="1"/>
          </p:cNvSpPr>
          <p:nvPr/>
        </p:nvSpPr>
        <p:spPr bwMode="auto">
          <a:xfrm>
            <a:off x="476250" y="2778125"/>
            <a:ext cx="63785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kumimoji="0" lang="zh-CN" altLang="en-US" sz="2000"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530940" name="Rectangle 1532"/>
          <p:cNvSpPr>
            <a:spLocks noChangeArrowheads="1"/>
          </p:cNvSpPr>
          <p:nvPr/>
        </p:nvSpPr>
        <p:spPr bwMode="auto">
          <a:xfrm>
            <a:off x="466725" y="2335213"/>
            <a:ext cx="67024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endParaRPr kumimoji="0" lang="zh-CN" altLang="en-US" sz="2400">
              <a:latin typeface="Gill Sans MT" panose="020B0502020104020203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kumimoji="0" lang="en-US" altLang="zh-CN" sz="2400" i="1">
                <a:solidFill>
                  <a:srgbClr val="CC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source-based:</a:t>
            </a:r>
            <a:r>
              <a:rPr kumimoji="0" lang="en-US" altLang="zh-CN" sz="2800">
                <a:latin typeface="Gill Sans MT" panose="020B0502020104020203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000">
                <a:latin typeface="Gill Sans MT" panose="020B0502020104020203" pitchFamily="34" charset="0"/>
                <a:ea typeface="宋体" panose="02010600030101010101" pitchFamily="2" charset="-122"/>
              </a:rPr>
              <a:t>different tree from each sender to rcvrs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938" grpId="0"/>
      <p:bldP spid="5309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31788"/>
            <a:ext cx="7134225" cy="685800"/>
          </a:xfrm>
        </p:spPr>
        <p:txBody>
          <a:bodyPr lIns="92075" tIns="46038" rIns="92075" bIns="46038"/>
          <a:lstStyle/>
          <a:p>
            <a:r>
              <a:rPr lang="en-US" altLang="zh-CN" sz="3600" smtClean="0"/>
              <a:t>Approaches for building mcast trees</a:t>
            </a:r>
          </a:p>
        </p:txBody>
      </p:sp>
      <p:sp>
        <p:nvSpPr>
          <p:cNvPr id="132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1275"/>
            <a:ext cx="7772400" cy="30480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approaches: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source-based tree:</a:t>
            </a:r>
            <a:r>
              <a:rPr lang="en-US" dirty="0">
                <a:ea typeface="ＭＳ Ｐゴシック" charset="0"/>
                <a:cs typeface="+mn-cs"/>
              </a:rPr>
              <a:t> one tree per source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shortest path trees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reverse path forwarding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group-shared tree:</a:t>
            </a:r>
            <a:r>
              <a:rPr lang="en-US" dirty="0">
                <a:ea typeface="ＭＳ Ｐゴシック" charset="0"/>
                <a:cs typeface="+mn-cs"/>
              </a:rPr>
              <a:t> group uses one tree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minimal spanning (Steiner)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center-based trees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33400" y="4611688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…we first look at basic approaches, then specific protocols adopting these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145A185E-1B54-4723-B695-15F4EBE08856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/>
              <a:t>提纲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引言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核心问题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扩展到数十亿节点</a:t>
            </a:r>
          </a:p>
          <a:p>
            <a:pPr eaLnBrk="1" hangingPunct="1"/>
            <a:r>
              <a:rPr lang="zh-CN" altLang="en-US" dirty="0" smtClean="0"/>
              <a:t>全球互联网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IPv6</a:t>
            </a:r>
          </a:p>
          <a:p>
            <a:pPr eaLnBrk="1" hangingPunct="1"/>
            <a:r>
              <a:rPr lang="zh-CN" altLang="en-US" dirty="0" smtClean="0"/>
              <a:t>多播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移动设备之间的路由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0A244524-C762-4D95-92B2-5681C8A5F4EE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 smtClean="0">
                <a:ea typeface="宋体" panose="02010600030101010101" pitchFamily="2" charset="-122"/>
              </a:rPr>
              <a:t>什么是移动性</a:t>
            </a:r>
            <a:r>
              <a:rPr lang="en-US" altLang="zh-CN" smtClean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从网络层观点说明用户移动性程度谱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108549" name="Group 4"/>
          <p:cNvGrpSpPr>
            <a:grpSpLocks/>
          </p:cNvGrpSpPr>
          <p:nvPr/>
        </p:nvGrpSpPr>
        <p:grpSpPr bwMode="auto">
          <a:xfrm>
            <a:off x="644525" y="2638425"/>
            <a:ext cx="7623175" cy="790575"/>
            <a:chOff x="390" y="878"/>
            <a:chExt cx="4802" cy="498"/>
          </a:xfrm>
        </p:grpSpPr>
        <p:sp>
          <p:nvSpPr>
            <p:cNvPr id="108556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8557" name="Text Box 6"/>
            <p:cNvSpPr txBox="1">
              <a:spLocks noChangeArrowheads="1"/>
            </p:cNvSpPr>
            <p:nvPr/>
          </p:nvSpPr>
          <p:spPr bwMode="auto">
            <a:xfrm>
              <a:off x="390" y="878"/>
              <a:ext cx="69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rPr>
                <a:t>无移动性</a:t>
              </a:r>
            </a:p>
          </p:txBody>
        </p:sp>
        <p:sp>
          <p:nvSpPr>
            <p:cNvPr id="108558" name="Text Box 7"/>
            <p:cNvSpPr txBox="1">
              <a:spLocks noChangeArrowheads="1"/>
            </p:cNvSpPr>
            <p:nvPr/>
          </p:nvSpPr>
          <p:spPr bwMode="auto">
            <a:xfrm>
              <a:off x="4246" y="886"/>
              <a:ext cx="69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rPr>
                <a:t>高移动性</a:t>
              </a:r>
            </a:p>
          </p:txBody>
        </p:sp>
      </p:grp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568325" y="4060825"/>
            <a:ext cx="247015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用户仅在相同的无线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接入网络中移动</a:t>
            </a:r>
          </a:p>
        </p:txBody>
      </p:sp>
      <p:sp>
        <p:nvSpPr>
          <p:cNvPr id="108551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用户在接入网络之间移动，同时维持进行的连接</a:t>
            </a:r>
            <a:endParaRPr kumimoji="0" lang="zh-CN" altLang="en-US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8552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用户在接入网之间移动，当在网间移动时断开连接  </a:t>
            </a:r>
          </a:p>
        </p:txBody>
      </p:sp>
      <p:sp>
        <p:nvSpPr>
          <p:cNvPr id="108553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4" name="Line 12"/>
          <p:cNvSpPr>
            <a:spLocks noChangeShapeType="1"/>
          </p:cNvSpPr>
          <p:nvPr/>
        </p:nvSpPr>
        <p:spPr bwMode="auto">
          <a:xfrm flipV="1">
            <a:off x="7531100" y="3263900"/>
            <a:ext cx="2159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5" name="Line 13"/>
          <p:cNvSpPr>
            <a:spLocks noChangeShapeType="1"/>
          </p:cNvSpPr>
          <p:nvPr/>
        </p:nvSpPr>
        <p:spPr bwMode="auto">
          <a:xfrm flipV="1">
            <a:off x="4114800" y="3263900"/>
            <a:ext cx="25400" cy="850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4F763317-CA26-44E0-B213-4A107AE46F7A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10595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596" name="Group 3"/>
          <p:cNvGrpSpPr>
            <a:grpSpLocks/>
          </p:cNvGrpSpPr>
          <p:nvPr/>
        </p:nvGrpSpPr>
        <p:grpSpPr bwMode="auto">
          <a:xfrm>
            <a:off x="2668588" y="3609975"/>
            <a:ext cx="501650" cy="233363"/>
            <a:chOff x="3600" y="219"/>
            <a:chExt cx="360" cy="175"/>
          </a:xfrm>
        </p:grpSpPr>
        <p:sp>
          <p:nvSpPr>
            <p:cNvPr id="110707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0708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9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10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0711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10712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0717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18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19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0713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071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1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1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0597" name="Group 17"/>
          <p:cNvGrpSpPr>
            <a:grpSpLocks/>
          </p:cNvGrpSpPr>
          <p:nvPr/>
        </p:nvGrpSpPr>
        <p:grpSpPr bwMode="auto">
          <a:xfrm>
            <a:off x="1771650" y="3263900"/>
            <a:ext cx="1333500" cy="342900"/>
            <a:chOff x="8025" y="5070"/>
            <a:chExt cx="2100" cy="540"/>
          </a:xfrm>
        </p:grpSpPr>
        <p:sp>
          <p:nvSpPr>
            <p:cNvPr id="110704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05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06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598" name="Rectangle 2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 smtClean="0">
                <a:ea typeface="宋体" panose="02010600030101010101" pitchFamily="2" charset="-122"/>
              </a:rPr>
              <a:t>移动性</a:t>
            </a:r>
            <a:r>
              <a:rPr lang="en-US" altLang="zh-CN" smtClean="0">
                <a:ea typeface="宋体" panose="02010600030101010101" pitchFamily="2" charset="-122"/>
              </a:rPr>
              <a:t>: </a:t>
            </a:r>
            <a:r>
              <a:rPr lang="zh-CN" altLang="en-US" smtClean="0">
                <a:ea typeface="宋体" panose="02010600030101010101" pitchFamily="2" charset="-122"/>
              </a:rPr>
              <a:t>术语</a:t>
            </a:r>
          </a:p>
        </p:txBody>
      </p:sp>
      <p:sp>
        <p:nvSpPr>
          <p:cNvPr id="110599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归属网络</a:t>
            </a:r>
            <a:r>
              <a:rPr kumimoji="0"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r>
              <a:rPr kumimoji="0"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移动节点固定的“居所”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kumimoji="0" lang="zh-CN" altLang="en-US" sz="1600">
                <a:latin typeface="Comic Sans MS" panose="030F0702030302020204" pitchFamily="66" charset="0"/>
                <a:ea typeface="宋体" panose="02010600030101010101" pitchFamily="2" charset="-122"/>
              </a:rPr>
              <a:t>如</a:t>
            </a:r>
            <a:r>
              <a:rPr kumimoji="0"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: 128.119.40/24)</a:t>
            </a:r>
          </a:p>
        </p:txBody>
      </p:sp>
      <p:sp>
        <p:nvSpPr>
          <p:cNvPr id="110600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永久地址</a:t>
            </a:r>
            <a:r>
              <a:rPr kumimoji="0"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r>
              <a:rPr kumimoji="0"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归属网络中的地址</a:t>
            </a:r>
            <a:r>
              <a:rPr kumimoji="0"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经常用来联系移动节点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e.g., 128.119.40.186</a:t>
            </a:r>
          </a:p>
        </p:txBody>
      </p:sp>
      <p:sp>
        <p:nvSpPr>
          <p:cNvPr id="110601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归属代理</a:t>
            </a:r>
            <a:r>
              <a:rPr kumimoji="0"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r>
              <a:rPr kumimoji="0" lang="en-US" altLang="zh-CN" sz="2000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执行移动管理功能的实体</a:t>
            </a:r>
          </a:p>
        </p:txBody>
      </p:sp>
      <p:grpSp>
        <p:nvGrpSpPr>
          <p:cNvPr id="110602" name="Group 25"/>
          <p:cNvGrpSpPr>
            <a:grpSpLocks/>
          </p:cNvGrpSpPr>
          <p:nvPr/>
        </p:nvGrpSpPr>
        <p:grpSpPr bwMode="auto">
          <a:xfrm>
            <a:off x="1520825" y="2822575"/>
            <a:ext cx="914400" cy="590550"/>
            <a:chOff x="10665" y="3225"/>
            <a:chExt cx="1440" cy="930"/>
          </a:xfrm>
        </p:grpSpPr>
        <p:sp>
          <p:nvSpPr>
            <p:cNvPr id="110634" name="Oval 26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10635" name="Group 27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10636" name="Freeform 28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0 h 1138"/>
                  <a:gd name="T26" fmla="*/ 0 w 788"/>
                  <a:gd name="T27" fmla="*/ 0 h 1138"/>
                  <a:gd name="T28" fmla="*/ 0 w 788"/>
                  <a:gd name="T29" fmla="*/ 0 h 1138"/>
                  <a:gd name="T30" fmla="*/ 0 w 788"/>
                  <a:gd name="T31" fmla="*/ 0 h 1138"/>
                  <a:gd name="T32" fmla="*/ 0 w 788"/>
                  <a:gd name="T33" fmla="*/ 0 h 1138"/>
                  <a:gd name="T34" fmla="*/ 0 w 788"/>
                  <a:gd name="T35" fmla="*/ 0 h 1138"/>
                  <a:gd name="T36" fmla="*/ 0 w 788"/>
                  <a:gd name="T37" fmla="*/ 0 h 1138"/>
                  <a:gd name="T38" fmla="*/ 0 w 788"/>
                  <a:gd name="T39" fmla="*/ 0 h 1138"/>
                  <a:gd name="T40" fmla="*/ 0 w 788"/>
                  <a:gd name="T41" fmla="*/ 0 h 1138"/>
                  <a:gd name="T42" fmla="*/ 0 w 788"/>
                  <a:gd name="T43" fmla="*/ 0 h 1138"/>
                  <a:gd name="T44" fmla="*/ 0 w 788"/>
                  <a:gd name="T45" fmla="*/ 0 h 1138"/>
                  <a:gd name="T46" fmla="*/ 0 w 788"/>
                  <a:gd name="T47" fmla="*/ 0 h 1138"/>
                  <a:gd name="T48" fmla="*/ 0 w 788"/>
                  <a:gd name="T49" fmla="*/ 0 h 1138"/>
                  <a:gd name="T50" fmla="*/ 0 w 788"/>
                  <a:gd name="T51" fmla="*/ 0 h 1138"/>
                  <a:gd name="T52" fmla="*/ 0 w 788"/>
                  <a:gd name="T53" fmla="*/ 0 h 1138"/>
                  <a:gd name="T54" fmla="*/ 0 w 788"/>
                  <a:gd name="T55" fmla="*/ 0 h 1138"/>
                  <a:gd name="T56" fmla="*/ 0 w 788"/>
                  <a:gd name="T57" fmla="*/ 0 h 1138"/>
                  <a:gd name="T58" fmla="*/ 0 w 788"/>
                  <a:gd name="T59" fmla="*/ 0 h 1138"/>
                  <a:gd name="T60" fmla="*/ 0 w 788"/>
                  <a:gd name="T61" fmla="*/ 0 h 1138"/>
                  <a:gd name="T62" fmla="*/ 0 w 788"/>
                  <a:gd name="T63" fmla="*/ 0 h 1138"/>
                  <a:gd name="T64" fmla="*/ 0 w 788"/>
                  <a:gd name="T65" fmla="*/ 0 h 1138"/>
                  <a:gd name="T66" fmla="*/ 0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88"/>
                  <a:gd name="T109" fmla="*/ 0 h 1138"/>
                  <a:gd name="T110" fmla="*/ 788 w 788"/>
                  <a:gd name="T111" fmla="*/ 1138 h 11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7" name="Freeform 29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0 h 936"/>
                  <a:gd name="T30" fmla="*/ 0 w 425"/>
                  <a:gd name="T31" fmla="*/ 0 h 936"/>
                  <a:gd name="T32" fmla="*/ 0 w 425"/>
                  <a:gd name="T33" fmla="*/ 0 h 936"/>
                  <a:gd name="T34" fmla="*/ 0 w 425"/>
                  <a:gd name="T35" fmla="*/ 0 h 936"/>
                  <a:gd name="T36" fmla="*/ 0 w 425"/>
                  <a:gd name="T37" fmla="*/ 0 h 936"/>
                  <a:gd name="T38" fmla="*/ 0 w 425"/>
                  <a:gd name="T39" fmla="*/ 0 h 936"/>
                  <a:gd name="T40" fmla="*/ 0 w 425"/>
                  <a:gd name="T41" fmla="*/ 0 h 936"/>
                  <a:gd name="T42" fmla="*/ 0 w 425"/>
                  <a:gd name="T43" fmla="*/ 0 h 936"/>
                  <a:gd name="T44" fmla="*/ 0 w 425"/>
                  <a:gd name="T45" fmla="*/ 0 h 936"/>
                  <a:gd name="T46" fmla="*/ 0 w 425"/>
                  <a:gd name="T47" fmla="*/ 0 h 936"/>
                  <a:gd name="T48" fmla="*/ 0 w 425"/>
                  <a:gd name="T49" fmla="*/ 0 h 936"/>
                  <a:gd name="T50" fmla="*/ 0 w 425"/>
                  <a:gd name="T51" fmla="*/ 0 h 936"/>
                  <a:gd name="T52" fmla="*/ 0 w 425"/>
                  <a:gd name="T53" fmla="*/ 0 h 936"/>
                  <a:gd name="T54" fmla="*/ 0 w 425"/>
                  <a:gd name="T55" fmla="*/ 0 h 936"/>
                  <a:gd name="T56" fmla="*/ 0 w 425"/>
                  <a:gd name="T57" fmla="*/ 0 h 936"/>
                  <a:gd name="T58" fmla="*/ 0 w 425"/>
                  <a:gd name="T59" fmla="*/ 0 h 936"/>
                  <a:gd name="T60" fmla="*/ 0 w 425"/>
                  <a:gd name="T61" fmla="*/ 0 h 936"/>
                  <a:gd name="T62" fmla="*/ 0 w 425"/>
                  <a:gd name="T63" fmla="*/ 0 h 936"/>
                  <a:gd name="T64" fmla="*/ 0 w 425"/>
                  <a:gd name="T65" fmla="*/ 0 h 936"/>
                  <a:gd name="T66" fmla="*/ 0 w 425"/>
                  <a:gd name="T67" fmla="*/ 0 h 936"/>
                  <a:gd name="T68" fmla="*/ 0 w 425"/>
                  <a:gd name="T69" fmla="*/ 0 h 936"/>
                  <a:gd name="T70" fmla="*/ 0 w 425"/>
                  <a:gd name="T71" fmla="*/ 0 h 936"/>
                  <a:gd name="T72" fmla="*/ 0 w 425"/>
                  <a:gd name="T73" fmla="*/ 0 h 936"/>
                  <a:gd name="T74" fmla="*/ 0 w 425"/>
                  <a:gd name="T75" fmla="*/ 0 h 936"/>
                  <a:gd name="T76" fmla="*/ 0 w 425"/>
                  <a:gd name="T77" fmla="*/ 0 h 936"/>
                  <a:gd name="T78" fmla="*/ 0 w 425"/>
                  <a:gd name="T79" fmla="*/ 0 h 936"/>
                  <a:gd name="T80" fmla="*/ 0 w 425"/>
                  <a:gd name="T81" fmla="*/ 0 h 936"/>
                  <a:gd name="T82" fmla="*/ 0 w 425"/>
                  <a:gd name="T83" fmla="*/ 0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25"/>
                  <a:gd name="T148" fmla="*/ 0 h 936"/>
                  <a:gd name="T149" fmla="*/ 425 w 425"/>
                  <a:gd name="T150" fmla="*/ 936 h 9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8" name="Freeform 30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92"/>
                  <a:gd name="T88" fmla="*/ 0 h 208"/>
                  <a:gd name="T89" fmla="*/ 192 w 192"/>
                  <a:gd name="T90" fmla="*/ 208 h 20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39" name="Freeform 31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47"/>
                  <a:gd name="T124" fmla="*/ 0 h 251"/>
                  <a:gd name="T125" fmla="*/ 247 w 247"/>
                  <a:gd name="T126" fmla="*/ 251 h 25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0" name="Freeform 32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6"/>
                  <a:gd name="T109" fmla="*/ 0 h 240"/>
                  <a:gd name="T110" fmla="*/ 226 w 226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1" name="Freeform 33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79"/>
                  <a:gd name="T103" fmla="*/ 0 h 270"/>
                  <a:gd name="T104" fmla="*/ 279 w 279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2" name="Freeform 34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2"/>
                  <a:gd name="T88" fmla="*/ 0 h 75"/>
                  <a:gd name="T89" fmla="*/ 72 w 72"/>
                  <a:gd name="T90" fmla="*/ 75 h 7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3" name="Freeform 35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0"/>
                  <a:gd name="T76" fmla="*/ 0 h 59"/>
                  <a:gd name="T77" fmla="*/ 70 w 70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4" name="Freeform 36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5"/>
                  <a:gd name="T67" fmla="*/ 0 h 60"/>
                  <a:gd name="T68" fmla="*/ 65 w 65"/>
                  <a:gd name="T69" fmla="*/ 60 h 6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5" name="Freeform 37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47"/>
                  <a:gd name="T101" fmla="*/ 69 w 69"/>
                  <a:gd name="T102" fmla="*/ 47 h 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6" name="Freeform 38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0"/>
                  <a:gd name="T76" fmla="*/ 0 h 58"/>
                  <a:gd name="T77" fmla="*/ 60 w 60"/>
                  <a:gd name="T78" fmla="*/ 58 h 5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7" name="Freeform 39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5"/>
                  <a:gd name="T65" fmla="*/ 59 w 59"/>
                  <a:gd name="T66" fmla="*/ 55 h 5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8" name="Freeform 40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76"/>
                  <a:gd name="T101" fmla="*/ 82 w 82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9" name="Freeform 41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6"/>
                  <a:gd name="T89" fmla="*/ 75 w 75"/>
                  <a:gd name="T90" fmla="*/ 66 h 6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0" name="Freeform 42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3"/>
                  <a:gd name="T89" fmla="*/ 75 w 75"/>
                  <a:gd name="T90" fmla="*/ 63 h 6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1" name="Freeform 43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50"/>
                  <a:gd name="T148" fmla="*/ 0 h 290"/>
                  <a:gd name="T149" fmla="*/ 250 w 250"/>
                  <a:gd name="T150" fmla="*/ 290 h 29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2" name="Freeform 44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0"/>
                  <a:gd name="T124" fmla="*/ 0 h 225"/>
                  <a:gd name="T125" fmla="*/ 160 w 160"/>
                  <a:gd name="T126" fmla="*/ 225 h 22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3" name="Freeform 45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0 h 472"/>
                  <a:gd name="T14" fmla="*/ 0 w 404"/>
                  <a:gd name="T15" fmla="*/ 0 h 472"/>
                  <a:gd name="T16" fmla="*/ 0 w 404"/>
                  <a:gd name="T17" fmla="*/ 0 h 472"/>
                  <a:gd name="T18" fmla="*/ 0 w 404"/>
                  <a:gd name="T19" fmla="*/ 0 h 472"/>
                  <a:gd name="T20" fmla="*/ 0 w 404"/>
                  <a:gd name="T21" fmla="*/ 0 h 472"/>
                  <a:gd name="T22" fmla="*/ 0 w 404"/>
                  <a:gd name="T23" fmla="*/ 0 h 472"/>
                  <a:gd name="T24" fmla="*/ 0 w 404"/>
                  <a:gd name="T25" fmla="*/ 0 h 472"/>
                  <a:gd name="T26" fmla="*/ 0 w 404"/>
                  <a:gd name="T27" fmla="*/ 0 h 472"/>
                  <a:gd name="T28" fmla="*/ 0 w 404"/>
                  <a:gd name="T29" fmla="*/ 0 h 472"/>
                  <a:gd name="T30" fmla="*/ 0 w 404"/>
                  <a:gd name="T31" fmla="*/ 0 h 472"/>
                  <a:gd name="T32" fmla="*/ 0 w 404"/>
                  <a:gd name="T33" fmla="*/ 0 h 472"/>
                  <a:gd name="T34" fmla="*/ 0 w 404"/>
                  <a:gd name="T35" fmla="*/ 0 h 472"/>
                  <a:gd name="T36" fmla="*/ 0 w 404"/>
                  <a:gd name="T37" fmla="*/ 0 h 472"/>
                  <a:gd name="T38" fmla="*/ 0 w 404"/>
                  <a:gd name="T39" fmla="*/ 0 h 472"/>
                  <a:gd name="T40" fmla="*/ 0 w 404"/>
                  <a:gd name="T41" fmla="*/ 0 h 472"/>
                  <a:gd name="T42" fmla="*/ 0 w 404"/>
                  <a:gd name="T43" fmla="*/ 0 h 472"/>
                  <a:gd name="T44" fmla="*/ 0 w 404"/>
                  <a:gd name="T45" fmla="*/ 0 h 472"/>
                  <a:gd name="T46" fmla="*/ 0 w 404"/>
                  <a:gd name="T47" fmla="*/ 0 h 472"/>
                  <a:gd name="T48" fmla="*/ 0 w 404"/>
                  <a:gd name="T49" fmla="*/ 0 h 472"/>
                  <a:gd name="T50" fmla="*/ 0 w 404"/>
                  <a:gd name="T51" fmla="*/ 0 h 472"/>
                  <a:gd name="T52" fmla="*/ 0 w 404"/>
                  <a:gd name="T53" fmla="*/ 0 h 472"/>
                  <a:gd name="T54" fmla="*/ 0 w 404"/>
                  <a:gd name="T55" fmla="*/ 0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4"/>
                  <a:gd name="T133" fmla="*/ 0 h 472"/>
                  <a:gd name="T134" fmla="*/ 404 w 404"/>
                  <a:gd name="T135" fmla="*/ 472 h 4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4" name="Freeform 46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4"/>
                  <a:gd name="T184" fmla="*/ 0 h 315"/>
                  <a:gd name="T185" fmla="*/ 354 w 354"/>
                  <a:gd name="T186" fmla="*/ 315 h 31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5" name="Freeform 47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3"/>
                  <a:gd name="T124" fmla="*/ 0 h 297"/>
                  <a:gd name="T125" fmla="*/ 143 w 143"/>
                  <a:gd name="T126" fmla="*/ 297 h 29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6" name="Freeform 48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0 h 388"/>
                  <a:gd name="T22" fmla="*/ 0 w 309"/>
                  <a:gd name="T23" fmla="*/ 0 h 388"/>
                  <a:gd name="T24" fmla="*/ 0 w 309"/>
                  <a:gd name="T25" fmla="*/ 0 h 388"/>
                  <a:gd name="T26" fmla="*/ 0 w 309"/>
                  <a:gd name="T27" fmla="*/ 0 h 388"/>
                  <a:gd name="T28" fmla="*/ 0 w 309"/>
                  <a:gd name="T29" fmla="*/ 0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9"/>
                  <a:gd name="T115" fmla="*/ 0 h 388"/>
                  <a:gd name="T116" fmla="*/ 309 w 309"/>
                  <a:gd name="T117" fmla="*/ 388 h 3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7" name="Freeform 49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0 w 406"/>
                  <a:gd name="T5" fmla="*/ 0 h 292"/>
                  <a:gd name="T6" fmla="*/ 0 w 406"/>
                  <a:gd name="T7" fmla="*/ 0 h 292"/>
                  <a:gd name="T8" fmla="*/ 0 w 406"/>
                  <a:gd name="T9" fmla="*/ 0 h 292"/>
                  <a:gd name="T10" fmla="*/ 0 w 406"/>
                  <a:gd name="T11" fmla="*/ 0 h 292"/>
                  <a:gd name="T12" fmla="*/ 0 w 406"/>
                  <a:gd name="T13" fmla="*/ 0 h 292"/>
                  <a:gd name="T14" fmla="*/ 0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06"/>
                  <a:gd name="T97" fmla="*/ 0 h 292"/>
                  <a:gd name="T98" fmla="*/ 406 w 406"/>
                  <a:gd name="T99" fmla="*/ 292 h 29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8" name="Freeform 50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0 h 960"/>
                  <a:gd name="T6" fmla="*/ 0 w 439"/>
                  <a:gd name="T7" fmla="*/ 0 h 960"/>
                  <a:gd name="T8" fmla="*/ 0 w 439"/>
                  <a:gd name="T9" fmla="*/ 0 h 960"/>
                  <a:gd name="T10" fmla="*/ 0 w 439"/>
                  <a:gd name="T11" fmla="*/ 0 h 960"/>
                  <a:gd name="T12" fmla="*/ 0 w 439"/>
                  <a:gd name="T13" fmla="*/ 0 h 960"/>
                  <a:gd name="T14" fmla="*/ 0 w 439"/>
                  <a:gd name="T15" fmla="*/ 0 h 960"/>
                  <a:gd name="T16" fmla="*/ 0 w 439"/>
                  <a:gd name="T17" fmla="*/ 0 h 960"/>
                  <a:gd name="T18" fmla="*/ 0 w 439"/>
                  <a:gd name="T19" fmla="*/ 0 h 960"/>
                  <a:gd name="T20" fmla="*/ 0 w 439"/>
                  <a:gd name="T21" fmla="*/ 0 h 960"/>
                  <a:gd name="T22" fmla="*/ 0 w 439"/>
                  <a:gd name="T23" fmla="*/ 0 h 960"/>
                  <a:gd name="T24" fmla="*/ 0 w 439"/>
                  <a:gd name="T25" fmla="*/ 0 h 960"/>
                  <a:gd name="T26" fmla="*/ 0 w 439"/>
                  <a:gd name="T27" fmla="*/ 0 h 960"/>
                  <a:gd name="T28" fmla="*/ 0 w 439"/>
                  <a:gd name="T29" fmla="*/ 0 h 960"/>
                  <a:gd name="T30" fmla="*/ 0 w 439"/>
                  <a:gd name="T31" fmla="*/ 0 h 960"/>
                  <a:gd name="T32" fmla="*/ 0 w 439"/>
                  <a:gd name="T33" fmla="*/ 0 h 960"/>
                  <a:gd name="T34" fmla="*/ 0 w 439"/>
                  <a:gd name="T35" fmla="*/ 0 h 960"/>
                  <a:gd name="T36" fmla="*/ 0 w 439"/>
                  <a:gd name="T37" fmla="*/ 0 h 960"/>
                  <a:gd name="T38" fmla="*/ 0 w 439"/>
                  <a:gd name="T39" fmla="*/ 0 h 960"/>
                  <a:gd name="T40" fmla="*/ 0 w 439"/>
                  <a:gd name="T41" fmla="*/ 0 h 960"/>
                  <a:gd name="T42" fmla="*/ 0 w 439"/>
                  <a:gd name="T43" fmla="*/ 0 h 960"/>
                  <a:gd name="T44" fmla="*/ 0 w 439"/>
                  <a:gd name="T45" fmla="*/ 0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9"/>
                  <a:gd name="T103" fmla="*/ 0 h 960"/>
                  <a:gd name="T104" fmla="*/ 439 w 439"/>
                  <a:gd name="T105" fmla="*/ 960 h 9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9" name="Freeform 51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0 w 382"/>
                  <a:gd name="T41" fmla="*/ 0 h 198"/>
                  <a:gd name="T42" fmla="*/ 0 w 382"/>
                  <a:gd name="T43" fmla="*/ 0 h 198"/>
                  <a:gd name="T44" fmla="*/ 0 w 382"/>
                  <a:gd name="T45" fmla="*/ 0 h 198"/>
                  <a:gd name="T46" fmla="*/ 0 w 382"/>
                  <a:gd name="T47" fmla="*/ 0 h 198"/>
                  <a:gd name="T48" fmla="*/ 0 w 382"/>
                  <a:gd name="T49" fmla="*/ 0 h 198"/>
                  <a:gd name="T50" fmla="*/ 0 w 382"/>
                  <a:gd name="T51" fmla="*/ 0 h 198"/>
                  <a:gd name="T52" fmla="*/ 0 w 382"/>
                  <a:gd name="T53" fmla="*/ 0 h 198"/>
                  <a:gd name="T54" fmla="*/ 0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82"/>
                  <a:gd name="T139" fmla="*/ 0 h 198"/>
                  <a:gd name="T140" fmla="*/ 382 w 382"/>
                  <a:gd name="T141" fmla="*/ 198 h 19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0" name="Freeform 52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240"/>
                  <a:gd name="T116" fmla="*/ 229 w 229"/>
                  <a:gd name="T117" fmla="*/ 240 h 2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1" name="Freeform 53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270"/>
                  <a:gd name="T104" fmla="*/ 281 w 28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2" name="Freeform 54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13"/>
                  <a:gd name="T56" fmla="*/ 15 w 15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3" name="Freeform 55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"/>
                  <a:gd name="T55" fmla="*/ 0 h 17"/>
                  <a:gd name="T56" fmla="*/ 17 w 17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4" name="Freeform 56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"/>
                  <a:gd name="T55" fmla="*/ 0 h 9"/>
                  <a:gd name="T56" fmla="*/ 9 w 9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5" name="Freeform 57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6" name="Freeform 58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9"/>
                  <a:gd name="T56" fmla="*/ 7 w 7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7" name="Freeform 59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20"/>
                  <a:gd name="T56" fmla="*/ 20 w 20"/>
                  <a:gd name="T57" fmla="*/ 20 h 2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8" name="Freeform 60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3"/>
                  <a:gd name="T56" fmla="*/ 12 w 12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9" name="Freeform 61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2"/>
                  <a:gd name="T56" fmla="*/ 13 w 13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0" name="Freeform 62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"/>
                  <a:gd name="T55" fmla="*/ 0 h 7"/>
                  <a:gd name="T56" fmla="*/ 8 w 8"/>
                  <a:gd name="T57" fmla="*/ 7 h 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1" name="Freeform 63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2" name="Freeform 64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17"/>
                  <a:gd name="T56" fmla="*/ 16 w 16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3" name="Freeform 65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2"/>
                  <a:gd name="T56" fmla="*/ 12 w 12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4" name="Freeform 66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"/>
                  <a:gd name="T76" fmla="*/ 0 h 75"/>
                  <a:gd name="T77" fmla="*/ 74 w 74"/>
                  <a:gd name="T78" fmla="*/ 75 h 7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5" name="Freeform 67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59"/>
                  <a:gd name="T65" fmla="*/ 69 w 69"/>
                  <a:gd name="T66" fmla="*/ 59 h 5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6" name="Freeform 68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"/>
                  <a:gd name="T76" fmla="*/ 0 h 60"/>
                  <a:gd name="T77" fmla="*/ 69 w 69"/>
                  <a:gd name="T78" fmla="*/ 60 h 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7" name="Freeform 69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48"/>
                  <a:gd name="T89" fmla="*/ 75 w 75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8" name="Freeform 70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57"/>
                  <a:gd name="T77" fmla="*/ 63 w 63"/>
                  <a:gd name="T78" fmla="*/ 57 h 5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9" name="Freeform 71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5"/>
                  <a:gd name="T64" fmla="*/ 0 h 57"/>
                  <a:gd name="T65" fmla="*/ 65 w 65"/>
                  <a:gd name="T66" fmla="*/ 57 h 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0" name="Freeform 72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80"/>
                  <a:gd name="T89" fmla="*/ 79 w 79"/>
                  <a:gd name="T90" fmla="*/ 80 h 8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1" name="Freeform 73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67"/>
                  <a:gd name="T89" fmla="*/ 79 w 79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2" name="Freeform 74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7"/>
                  <a:gd name="T76" fmla="*/ 0 h 62"/>
                  <a:gd name="T77" fmla="*/ 77 w 77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3" name="Freeform 75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0 h 845"/>
                  <a:gd name="T8" fmla="*/ 0 w 366"/>
                  <a:gd name="T9" fmla="*/ 0 h 845"/>
                  <a:gd name="T10" fmla="*/ 0 w 366"/>
                  <a:gd name="T11" fmla="*/ 0 h 845"/>
                  <a:gd name="T12" fmla="*/ 0 w 366"/>
                  <a:gd name="T13" fmla="*/ 0 h 845"/>
                  <a:gd name="T14" fmla="*/ 0 w 366"/>
                  <a:gd name="T15" fmla="*/ 0 h 845"/>
                  <a:gd name="T16" fmla="*/ 0 w 366"/>
                  <a:gd name="T17" fmla="*/ 0 h 845"/>
                  <a:gd name="T18" fmla="*/ 0 w 366"/>
                  <a:gd name="T19" fmla="*/ 0 h 845"/>
                  <a:gd name="T20" fmla="*/ 0 w 366"/>
                  <a:gd name="T21" fmla="*/ 0 h 845"/>
                  <a:gd name="T22" fmla="*/ 0 w 366"/>
                  <a:gd name="T23" fmla="*/ 0 h 845"/>
                  <a:gd name="T24" fmla="*/ 0 w 366"/>
                  <a:gd name="T25" fmla="*/ 0 h 845"/>
                  <a:gd name="T26" fmla="*/ 0 w 366"/>
                  <a:gd name="T27" fmla="*/ 0 h 845"/>
                  <a:gd name="T28" fmla="*/ 0 w 366"/>
                  <a:gd name="T29" fmla="*/ 0 h 845"/>
                  <a:gd name="T30" fmla="*/ 0 w 366"/>
                  <a:gd name="T31" fmla="*/ 0 h 845"/>
                  <a:gd name="T32" fmla="*/ 0 w 366"/>
                  <a:gd name="T33" fmla="*/ 0 h 845"/>
                  <a:gd name="T34" fmla="*/ 0 w 366"/>
                  <a:gd name="T35" fmla="*/ 0 h 845"/>
                  <a:gd name="T36" fmla="*/ 0 w 366"/>
                  <a:gd name="T37" fmla="*/ 0 h 845"/>
                  <a:gd name="T38" fmla="*/ 0 w 366"/>
                  <a:gd name="T39" fmla="*/ 0 h 845"/>
                  <a:gd name="T40" fmla="*/ 0 w 366"/>
                  <a:gd name="T41" fmla="*/ 0 h 845"/>
                  <a:gd name="T42" fmla="*/ 0 w 366"/>
                  <a:gd name="T43" fmla="*/ 0 h 845"/>
                  <a:gd name="T44" fmla="*/ 0 w 366"/>
                  <a:gd name="T45" fmla="*/ 0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66"/>
                  <a:gd name="T97" fmla="*/ 0 h 845"/>
                  <a:gd name="T98" fmla="*/ 366 w 366"/>
                  <a:gd name="T99" fmla="*/ 845 h 84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4" name="Freeform 76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8"/>
                  <a:gd name="T76" fmla="*/ 0 h 87"/>
                  <a:gd name="T77" fmla="*/ 88 w 88"/>
                  <a:gd name="T78" fmla="*/ 87 h 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5" name="Freeform 77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2"/>
                  <a:gd name="T76" fmla="*/ 0 h 28"/>
                  <a:gd name="T77" fmla="*/ 102 w 102"/>
                  <a:gd name="T78" fmla="*/ 28 h 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6" name="Freeform 78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2"/>
                  <a:gd name="T76" fmla="*/ 0 h 36"/>
                  <a:gd name="T77" fmla="*/ 142 w 14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7" name="Freeform 79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0 h 601"/>
                  <a:gd name="T6" fmla="*/ 0 w 351"/>
                  <a:gd name="T7" fmla="*/ 0 h 601"/>
                  <a:gd name="T8" fmla="*/ 0 w 351"/>
                  <a:gd name="T9" fmla="*/ 0 h 601"/>
                  <a:gd name="T10" fmla="*/ 0 w 351"/>
                  <a:gd name="T11" fmla="*/ 0 h 601"/>
                  <a:gd name="T12" fmla="*/ 0 w 351"/>
                  <a:gd name="T13" fmla="*/ 0 h 601"/>
                  <a:gd name="T14" fmla="*/ 0 w 351"/>
                  <a:gd name="T15" fmla="*/ 0 h 601"/>
                  <a:gd name="T16" fmla="*/ 0 w 351"/>
                  <a:gd name="T17" fmla="*/ 0 h 601"/>
                  <a:gd name="T18" fmla="*/ 0 w 351"/>
                  <a:gd name="T19" fmla="*/ 0 h 601"/>
                  <a:gd name="T20" fmla="*/ 0 w 351"/>
                  <a:gd name="T21" fmla="*/ 0 h 601"/>
                  <a:gd name="T22" fmla="*/ 0 w 351"/>
                  <a:gd name="T23" fmla="*/ 0 h 601"/>
                  <a:gd name="T24" fmla="*/ 0 w 351"/>
                  <a:gd name="T25" fmla="*/ 0 h 601"/>
                  <a:gd name="T26" fmla="*/ 0 w 351"/>
                  <a:gd name="T27" fmla="*/ 0 h 601"/>
                  <a:gd name="T28" fmla="*/ 0 w 351"/>
                  <a:gd name="T29" fmla="*/ 0 h 601"/>
                  <a:gd name="T30" fmla="*/ 0 w 351"/>
                  <a:gd name="T31" fmla="*/ 0 h 601"/>
                  <a:gd name="T32" fmla="*/ 0 w 351"/>
                  <a:gd name="T33" fmla="*/ 0 h 601"/>
                  <a:gd name="T34" fmla="*/ 0 w 351"/>
                  <a:gd name="T35" fmla="*/ 0 h 601"/>
                  <a:gd name="T36" fmla="*/ 0 w 351"/>
                  <a:gd name="T37" fmla="*/ 0 h 601"/>
                  <a:gd name="T38" fmla="*/ 0 w 351"/>
                  <a:gd name="T39" fmla="*/ 0 h 601"/>
                  <a:gd name="T40" fmla="*/ 0 w 351"/>
                  <a:gd name="T41" fmla="*/ 0 h 601"/>
                  <a:gd name="T42" fmla="*/ 0 w 351"/>
                  <a:gd name="T43" fmla="*/ 0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1"/>
                  <a:gd name="T124" fmla="*/ 0 h 601"/>
                  <a:gd name="T125" fmla="*/ 351 w 351"/>
                  <a:gd name="T126" fmla="*/ 601 h 60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8" name="Freeform 80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0 w 2164"/>
                  <a:gd name="T19" fmla="*/ 0 h 1979"/>
                  <a:gd name="T20" fmla="*/ 0 w 2164"/>
                  <a:gd name="T21" fmla="*/ 0 h 1979"/>
                  <a:gd name="T22" fmla="*/ 0 w 2164"/>
                  <a:gd name="T23" fmla="*/ 0 h 1979"/>
                  <a:gd name="T24" fmla="*/ 0 w 2164"/>
                  <a:gd name="T25" fmla="*/ 0 h 1979"/>
                  <a:gd name="T26" fmla="*/ 0 w 2164"/>
                  <a:gd name="T27" fmla="*/ 0 h 1979"/>
                  <a:gd name="T28" fmla="*/ 0 w 2164"/>
                  <a:gd name="T29" fmla="*/ 0 h 1979"/>
                  <a:gd name="T30" fmla="*/ 0 w 2164"/>
                  <a:gd name="T31" fmla="*/ 0 h 1979"/>
                  <a:gd name="T32" fmla="*/ 0 w 2164"/>
                  <a:gd name="T33" fmla="*/ 0 h 1979"/>
                  <a:gd name="T34" fmla="*/ 0 w 2164"/>
                  <a:gd name="T35" fmla="*/ 0 h 1979"/>
                  <a:gd name="T36" fmla="*/ 0 w 2164"/>
                  <a:gd name="T37" fmla="*/ 0 h 1979"/>
                  <a:gd name="T38" fmla="*/ 0 w 2164"/>
                  <a:gd name="T39" fmla="*/ 0 h 1979"/>
                  <a:gd name="T40" fmla="*/ 0 w 2164"/>
                  <a:gd name="T41" fmla="*/ 0 h 1979"/>
                  <a:gd name="T42" fmla="*/ 0 w 2164"/>
                  <a:gd name="T43" fmla="*/ 0 h 1979"/>
                  <a:gd name="T44" fmla="*/ 0 w 2164"/>
                  <a:gd name="T45" fmla="*/ 0 h 1979"/>
                  <a:gd name="T46" fmla="*/ 0 w 2164"/>
                  <a:gd name="T47" fmla="*/ 0 h 1979"/>
                  <a:gd name="T48" fmla="*/ 0 w 2164"/>
                  <a:gd name="T49" fmla="*/ 0 h 1979"/>
                  <a:gd name="T50" fmla="*/ 0 w 2164"/>
                  <a:gd name="T51" fmla="*/ 0 h 1979"/>
                  <a:gd name="T52" fmla="*/ 0 w 2164"/>
                  <a:gd name="T53" fmla="*/ 0 h 1979"/>
                  <a:gd name="T54" fmla="*/ 0 w 2164"/>
                  <a:gd name="T55" fmla="*/ 0 h 1979"/>
                  <a:gd name="T56" fmla="*/ 0 w 2164"/>
                  <a:gd name="T57" fmla="*/ 0 h 1979"/>
                  <a:gd name="T58" fmla="*/ 0 w 2164"/>
                  <a:gd name="T59" fmla="*/ 0 h 1979"/>
                  <a:gd name="T60" fmla="*/ 0 w 2164"/>
                  <a:gd name="T61" fmla="*/ 0 h 1979"/>
                  <a:gd name="T62" fmla="*/ 0 w 2164"/>
                  <a:gd name="T63" fmla="*/ 0 h 1979"/>
                  <a:gd name="T64" fmla="*/ 0 w 2164"/>
                  <a:gd name="T65" fmla="*/ 0 h 1979"/>
                  <a:gd name="T66" fmla="*/ 0 w 2164"/>
                  <a:gd name="T67" fmla="*/ 0 h 1979"/>
                  <a:gd name="T68" fmla="*/ 0 w 2164"/>
                  <a:gd name="T69" fmla="*/ 0 h 1979"/>
                  <a:gd name="T70" fmla="*/ 0 w 2164"/>
                  <a:gd name="T71" fmla="*/ 0 h 1979"/>
                  <a:gd name="T72" fmla="*/ 0 w 2164"/>
                  <a:gd name="T73" fmla="*/ 0 h 1979"/>
                  <a:gd name="T74" fmla="*/ 0 w 2164"/>
                  <a:gd name="T75" fmla="*/ 0 h 1979"/>
                  <a:gd name="T76" fmla="*/ 0 w 2164"/>
                  <a:gd name="T77" fmla="*/ 0 h 1979"/>
                  <a:gd name="T78" fmla="*/ 0 w 2164"/>
                  <a:gd name="T79" fmla="*/ 0 h 1979"/>
                  <a:gd name="T80" fmla="*/ 0 w 2164"/>
                  <a:gd name="T81" fmla="*/ 0 h 1979"/>
                  <a:gd name="T82" fmla="*/ 0 w 2164"/>
                  <a:gd name="T83" fmla="*/ 0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64"/>
                  <a:gd name="T142" fmla="*/ 0 h 1979"/>
                  <a:gd name="T143" fmla="*/ 2164 w 2164"/>
                  <a:gd name="T144" fmla="*/ 1979 h 19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9" name="Freeform 81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4"/>
                  <a:gd name="T16" fmla="*/ 0 h 930"/>
                  <a:gd name="T17" fmla="*/ 1244 w 1244"/>
                  <a:gd name="T18" fmla="*/ 930 h 9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0" name="Freeform 82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366"/>
                  <a:gd name="T17" fmla="*/ 952 w 952"/>
                  <a:gd name="T18" fmla="*/ 366 h 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1" name="Freeform 83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9"/>
                  <a:gd name="T16" fmla="*/ 0 h 337"/>
                  <a:gd name="T17" fmla="*/ 1259 w 1259"/>
                  <a:gd name="T18" fmla="*/ 337 h 3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2" name="Freeform 84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5"/>
                  <a:gd name="T16" fmla="*/ 0 h 342"/>
                  <a:gd name="T17" fmla="*/ 1265 w 1265"/>
                  <a:gd name="T18" fmla="*/ 342 h 3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3" name="Freeform 85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4"/>
                  <a:gd name="T16" fmla="*/ 0 h 344"/>
                  <a:gd name="T17" fmla="*/ 1264 w 1264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4" name="Freeform 86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0"/>
                  <a:gd name="T100" fmla="*/ 0 h 79"/>
                  <a:gd name="T101" fmla="*/ 190 w 190"/>
                  <a:gd name="T102" fmla="*/ 79 h 7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5" name="Freeform 87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"/>
                  <a:gd name="T100" fmla="*/ 0 h 63"/>
                  <a:gd name="T101" fmla="*/ 107 w 107"/>
                  <a:gd name="T102" fmla="*/ 63 h 6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6" name="Freeform 88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69"/>
                  <a:gd name="T121" fmla="*/ 0 h 525"/>
                  <a:gd name="T122" fmla="*/ 1469 w 1469"/>
                  <a:gd name="T123" fmla="*/ 525 h 5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7" name="Freeform 89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20"/>
                  <a:gd name="T59" fmla="*/ 170 w 170"/>
                  <a:gd name="T60" fmla="*/ 120 h 12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8" name="Freeform 90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19"/>
                  <a:gd name="T59" fmla="*/ 170 w 170"/>
                  <a:gd name="T60" fmla="*/ 119 h 11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9" name="Freeform 91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200"/>
                  <a:gd name="T17" fmla="*/ 730 w 730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00" name="Freeform 92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87"/>
                  <a:gd name="T17" fmla="*/ 703 w 703"/>
                  <a:gd name="T18" fmla="*/ 187 h 1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01" name="Freeform 93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4"/>
                  <a:gd name="T25" fmla="*/ 0 h 508"/>
                  <a:gd name="T26" fmla="*/ 424 w 424"/>
                  <a:gd name="T27" fmla="*/ 508 h 5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02" name="Freeform 94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86"/>
                  <a:gd name="T103" fmla="*/ 0 h 245"/>
                  <a:gd name="T104" fmla="*/ 1186 w 1186"/>
                  <a:gd name="T105" fmla="*/ 245 h 2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03" name="Freeform 95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738"/>
                  <a:gd name="T17" fmla="*/ 241 w 241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0603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4"/>
              <a:gd name="T34" fmla="*/ 0 h 2693"/>
              <a:gd name="T35" fmla="*/ 2894 w 2894"/>
              <a:gd name="T36" fmla="*/ 2693 h 26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604" name="Group 97"/>
          <p:cNvGrpSpPr>
            <a:grpSpLocks/>
          </p:cNvGrpSpPr>
          <p:nvPr/>
        </p:nvGrpSpPr>
        <p:grpSpPr bwMode="auto">
          <a:xfrm>
            <a:off x="6705600" y="3724275"/>
            <a:ext cx="501650" cy="233363"/>
            <a:chOff x="3600" y="219"/>
            <a:chExt cx="360" cy="175"/>
          </a:xfrm>
        </p:grpSpPr>
        <p:sp>
          <p:nvSpPr>
            <p:cNvPr id="110621" name="Oval 9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0622" name="Line 9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3" name="Line 10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4" name="Rectangle 101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0625" name="Oval 10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10626" name="Group 10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0631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32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33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0627" name="Group 10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0628" name="Line 1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29" name="Line 1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30" name="Line 1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0605" name="Line 111"/>
          <p:cNvSpPr>
            <a:spLocks noChangeShapeType="1"/>
          </p:cNvSpPr>
          <p:nvPr/>
        </p:nvSpPr>
        <p:spPr bwMode="auto">
          <a:xfrm>
            <a:off x="6735763" y="355282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6" name="Line 112"/>
          <p:cNvSpPr>
            <a:spLocks noChangeShapeType="1"/>
          </p:cNvSpPr>
          <p:nvPr/>
        </p:nvSpPr>
        <p:spPr bwMode="auto">
          <a:xfrm>
            <a:off x="6945313" y="35528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7" name="Line 113"/>
          <p:cNvSpPr>
            <a:spLocks noChangeShapeType="1"/>
          </p:cNvSpPr>
          <p:nvPr/>
        </p:nvSpPr>
        <p:spPr bwMode="auto">
          <a:xfrm>
            <a:off x="7797800" y="33861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0608" name="Group 114"/>
          <p:cNvGrpSpPr>
            <a:grpSpLocks/>
          </p:cNvGrpSpPr>
          <p:nvPr/>
        </p:nvGrpSpPr>
        <p:grpSpPr bwMode="auto">
          <a:xfrm>
            <a:off x="7340600" y="2914650"/>
            <a:ext cx="914400" cy="590550"/>
            <a:chOff x="10665" y="3225"/>
            <a:chExt cx="1440" cy="930"/>
          </a:xfrm>
        </p:grpSpPr>
        <p:sp>
          <p:nvSpPr>
            <p:cNvPr id="110617" name="Oval 115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10618" name="Group 116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10619" name="Object 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44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620" name="Object 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45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0609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6 w 3324"/>
              <a:gd name="T1" fmla="*/ 2147483646 h 1971"/>
              <a:gd name="T2" fmla="*/ 2147483646 w 3324"/>
              <a:gd name="T3" fmla="*/ 2147483646 h 1971"/>
              <a:gd name="T4" fmla="*/ 2147483646 w 3324"/>
              <a:gd name="T5" fmla="*/ 2147483646 h 1971"/>
              <a:gd name="T6" fmla="*/ 2147483646 w 3324"/>
              <a:gd name="T7" fmla="*/ 2147483646 h 1971"/>
              <a:gd name="T8" fmla="*/ 2147483646 w 3324"/>
              <a:gd name="T9" fmla="*/ 2147483646 h 1971"/>
              <a:gd name="T10" fmla="*/ 2147483646 w 3324"/>
              <a:gd name="T11" fmla="*/ 2147483646 h 1971"/>
              <a:gd name="T12" fmla="*/ 2147483646 w 3324"/>
              <a:gd name="T13" fmla="*/ 2147483646 h 1971"/>
              <a:gd name="T14" fmla="*/ 2147483646 w 3324"/>
              <a:gd name="T15" fmla="*/ 2147483646 h 1971"/>
              <a:gd name="T16" fmla="*/ 2147483646 w 3324"/>
              <a:gd name="T17" fmla="*/ 2147483646 h 1971"/>
              <a:gd name="T18" fmla="*/ 2147483646 w 3324"/>
              <a:gd name="T19" fmla="*/ 2147483646 h 1971"/>
              <a:gd name="T20" fmla="*/ 2147483646 w 3324"/>
              <a:gd name="T21" fmla="*/ 2147483646 h 1971"/>
              <a:gd name="T22" fmla="*/ 2147483646 w 3324"/>
              <a:gd name="T23" fmla="*/ 2147483646 h 1971"/>
              <a:gd name="T24" fmla="*/ 2147483646 w 3324"/>
              <a:gd name="T25" fmla="*/ 2147483646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24"/>
              <a:gd name="T40" fmla="*/ 0 h 1971"/>
              <a:gd name="T41" fmla="*/ 3324 w 3324"/>
              <a:gd name="T42" fmla="*/ 1971 h 19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10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广域网</a:t>
            </a:r>
            <a:endParaRPr kumimoji="0" lang="en-US" altLang="zh-CN" sz="1600">
              <a:solidFill>
                <a:schemeClr val="bg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0611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6 w 4636"/>
              <a:gd name="T1" fmla="*/ 2147483646 h 1435"/>
              <a:gd name="T2" fmla="*/ 2147483646 w 4636"/>
              <a:gd name="T3" fmla="*/ 2147483646 h 1435"/>
              <a:gd name="T4" fmla="*/ 2147483646 w 4636"/>
              <a:gd name="T5" fmla="*/ 2147483646 h 1435"/>
              <a:gd name="T6" fmla="*/ 2147483646 w 4636"/>
              <a:gd name="T7" fmla="*/ 2147483646 h 1435"/>
              <a:gd name="T8" fmla="*/ 2147483646 w 4636"/>
              <a:gd name="T9" fmla="*/ 2147483646 h 1435"/>
              <a:gd name="T10" fmla="*/ 2147483646 w 4636"/>
              <a:gd name="T11" fmla="*/ 2147483646 h 1435"/>
              <a:gd name="T12" fmla="*/ 2147483646 w 4636"/>
              <a:gd name="T13" fmla="*/ 2147483646 h 1435"/>
              <a:gd name="T14" fmla="*/ 2147483646 w 4636"/>
              <a:gd name="T15" fmla="*/ 2147483646 h 1435"/>
              <a:gd name="T16" fmla="*/ 2147483646 w 4636"/>
              <a:gd name="T17" fmla="*/ 2147483646 h 1435"/>
              <a:gd name="T18" fmla="*/ 2147483646 w 4636"/>
              <a:gd name="T19" fmla="*/ 2147483646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36"/>
              <a:gd name="T31" fmla="*/ 0 h 1435"/>
              <a:gd name="T32" fmla="*/ 4636 w 4636"/>
              <a:gd name="T33" fmla="*/ 1435 h 14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0612" name="Object 2"/>
          <p:cNvGraphicFramePr>
            <a:graphicFrameLocks noChangeAspect="1"/>
          </p:cNvGraphicFramePr>
          <p:nvPr/>
        </p:nvGraphicFramePr>
        <p:xfrm>
          <a:off x="4392613" y="517842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6" r:id="rId8" imgW="1307263" imgH="1084139" progId="">
                  <p:embed/>
                </p:oleObj>
              </mc:Choice>
              <mc:Fallback>
                <p:oleObj r:id="rId8" imgW="1307263" imgH="1084139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17842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3" name="Text Box 123"/>
          <p:cNvSpPr txBox="1">
            <a:spLocks noChangeArrowheads="1"/>
          </p:cNvSpPr>
          <p:nvPr/>
        </p:nvSpPr>
        <p:spPr bwMode="auto">
          <a:xfrm>
            <a:off x="3984625" y="5459413"/>
            <a:ext cx="7175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>
                <a:latin typeface="Comic Sans MS" panose="030F0702030302020204" pitchFamily="66" charset="0"/>
                <a:ea typeface="宋体" panose="02010600030101010101" pitchFamily="2" charset="-122"/>
              </a:rPr>
              <a:t>通信者</a:t>
            </a:r>
            <a:endParaRPr kumimoji="0" lang="zh-CN" altLang="en-US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0614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15" name="Line 125"/>
          <p:cNvSpPr>
            <a:spLocks noChangeShapeType="1"/>
          </p:cNvSpPr>
          <p:nvPr/>
        </p:nvSpPr>
        <p:spPr bwMode="auto">
          <a:xfrm flipV="1">
            <a:off x="757238" y="3216275"/>
            <a:ext cx="996950" cy="1103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16" name="Line 126"/>
          <p:cNvSpPr>
            <a:spLocks noChangeShapeType="1"/>
          </p:cNvSpPr>
          <p:nvPr/>
        </p:nvSpPr>
        <p:spPr bwMode="auto">
          <a:xfrm flipH="1">
            <a:off x="3003550" y="1711325"/>
            <a:ext cx="1263650" cy="1843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DD3CA117-B516-4330-B5F9-BF95CE597BFA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12643" name="Freeform 2"/>
          <p:cNvSpPr>
            <a:spLocks/>
          </p:cNvSpPr>
          <p:nvPr/>
        </p:nvSpPr>
        <p:spPr bwMode="auto">
          <a:xfrm>
            <a:off x="1612900" y="2838450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644" name="Group 3"/>
          <p:cNvGrpSpPr>
            <a:grpSpLocks/>
          </p:cNvGrpSpPr>
          <p:nvPr/>
        </p:nvGrpSpPr>
        <p:grpSpPr bwMode="auto">
          <a:xfrm>
            <a:off x="2668588" y="3832225"/>
            <a:ext cx="501650" cy="233363"/>
            <a:chOff x="3600" y="219"/>
            <a:chExt cx="360" cy="175"/>
          </a:xfrm>
        </p:grpSpPr>
        <p:sp>
          <p:nvSpPr>
            <p:cNvPr id="112758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2759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0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1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2762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12763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276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7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64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276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2645" name="Group 17"/>
          <p:cNvGrpSpPr>
            <a:grpSpLocks/>
          </p:cNvGrpSpPr>
          <p:nvPr/>
        </p:nvGrpSpPr>
        <p:grpSpPr bwMode="auto">
          <a:xfrm>
            <a:off x="1771650" y="3486150"/>
            <a:ext cx="1333500" cy="342900"/>
            <a:chOff x="8025" y="5070"/>
            <a:chExt cx="2100" cy="540"/>
          </a:xfrm>
        </p:grpSpPr>
        <p:sp>
          <p:nvSpPr>
            <p:cNvPr id="112755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6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7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46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381000"/>
            <a:ext cx="5094287" cy="609600"/>
          </a:xfrm>
        </p:spPr>
        <p:txBody>
          <a:bodyPr anchor="ctr"/>
          <a:lstStyle/>
          <a:p>
            <a:r>
              <a:rPr lang="zh-CN" altLang="en-US" smtClean="0">
                <a:ea typeface="宋体" panose="02010600030101010101" pitchFamily="2" charset="-122"/>
              </a:rPr>
              <a:t>移动性</a:t>
            </a:r>
            <a:r>
              <a:rPr lang="en-US" altLang="zh-CN" smtClean="0">
                <a:ea typeface="宋体" panose="02010600030101010101" pitchFamily="2" charset="-122"/>
              </a:rPr>
              <a:t>: </a:t>
            </a:r>
            <a:r>
              <a:rPr lang="zh-CN" altLang="en-US" smtClean="0">
                <a:ea typeface="宋体" panose="02010600030101010101" pitchFamily="2" charset="-122"/>
              </a:rPr>
              <a:t>术语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647" name="Text Box 22"/>
          <p:cNvSpPr txBox="1">
            <a:spLocks noChangeArrowheads="1"/>
          </p:cNvSpPr>
          <p:nvPr/>
        </p:nvSpPr>
        <p:spPr bwMode="auto">
          <a:xfrm>
            <a:off x="2728913" y="2665413"/>
            <a:ext cx="333533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转交地址</a:t>
            </a:r>
            <a:r>
              <a:rPr kumimoji="0"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</a:t>
            </a:r>
            <a:r>
              <a:rPr kumimoji="0" lang="zh-CN" altLang="en-US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外部地址</a:t>
            </a:r>
            <a:r>
              <a:rPr kumimoji="0"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r>
              <a:rPr kumimoji="0"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被访网络中的地址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(e.g., 79,129.13.2) </a:t>
            </a:r>
          </a:p>
        </p:txBody>
      </p:sp>
      <p:grpSp>
        <p:nvGrpSpPr>
          <p:cNvPr id="112648" name="Group 23"/>
          <p:cNvGrpSpPr>
            <a:grpSpLocks/>
          </p:cNvGrpSpPr>
          <p:nvPr/>
        </p:nvGrpSpPr>
        <p:grpSpPr bwMode="auto">
          <a:xfrm>
            <a:off x="1520825" y="3044825"/>
            <a:ext cx="914400" cy="590550"/>
            <a:chOff x="10665" y="3225"/>
            <a:chExt cx="1440" cy="930"/>
          </a:xfrm>
        </p:grpSpPr>
        <p:sp>
          <p:nvSpPr>
            <p:cNvPr id="11268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1268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1268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0 h 1138"/>
                  <a:gd name="T26" fmla="*/ 0 w 788"/>
                  <a:gd name="T27" fmla="*/ 0 h 1138"/>
                  <a:gd name="T28" fmla="*/ 0 w 788"/>
                  <a:gd name="T29" fmla="*/ 0 h 1138"/>
                  <a:gd name="T30" fmla="*/ 0 w 788"/>
                  <a:gd name="T31" fmla="*/ 0 h 1138"/>
                  <a:gd name="T32" fmla="*/ 0 w 788"/>
                  <a:gd name="T33" fmla="*/ 0 h 1138"/>
                  <a:gd name="T34" fmla="*/ 0 w 788"/>
                  <a:gd name="T35" fmla="*/ 0 h 1138"/>
                  <a:gd name="T36" fmla="*/ 0 w 788"/>
                  <a:gd name="T37" fmla="*/ 0 h 1138"/>
                  <a:gd name="T38" fmla="*/ 0 w 788"/>
                  <a:gd name="T39" fmla="*/ 0 h 1138"/>
                  <a:gd name="T40" fmla="*/ 0 w 788"/>
                  <a:gd name="T41" fmla="*/ 0 h 1138"/>
                  <a:gd name="T42" fmla="*/ 0 w 788"/>
                  <a:gd name="T43" fmla="*/ 0 h 1138"/>
                  <a:gd name="T44" fmla="*/ 0 w 788"/>
                  <a:gd name="T45" fmla="*/ 0 h 1138"/>
                  <a:gd name="T46" fmla="*/ 0 w 788"/>
                  <a:gd name="T47" fmla="*/ 0 h 1138"/>
                  <a:gd name="T48" fmla="*/ 0 w 788"/>
                  <a:gd name="T49" fmla="*/ 0 h 1138"/>
                  <a:gd name="T50" fmla="*/ 0 w 788"/>
                  <a:gd name="T51" fmla="*/ 0 h 1138"/>
                  <a:gd name="T52" fmla="*/ 0 w 788"/>
                  <a:gd name="T53" fmla="*/ 0 h 1138"/>
                  <a:gd name="T54" fmla="*/ 0 w 788"/>
                  <a:gd name="T55" fmla="*/ 0 h 1138"/>
                  <a:gd name="T56" fmla="*/ 0 w 788"/>
                  <a:gd name="T57" fmla="*/ 0 h 1138"/>
                  <a:gd name="T58" fmla="*/ 0 w 788"/>
                  <a:gd name="T59" fmla="*/ 0 h 1138"/>
                  <a:gd name="T60" fmla="*/ 0 w 788"/>
                  <a:gd name="T61" fmla="*/ 0 h 1138"/>
                  <a:gd name="T62" fmla="*/ 0 w 788"/>
                  <a:gd name="T63" fmla="*/ 0 h 1138"/>
                  <a:gd name="T64" fmla="*/ 0 w 788"/>
                  <a:gd name="T65" fmla="*/ 0 h 1138"/>
                  <a:gd name="T66" fmla="*/ 0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88"/>
                  <a:gd name="T109" fmla="*/ 0 h 1138"/>
                  <a:gd name="T110" fmla="*/ 788 w 788"/>
                  <a:gd name="T111" fmla="*/ 1138 h 11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8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0 h 936"/>
                  <a:gd name="T30" fmla="*/ 0 w 425"/>
                  <a:gd name="T31" fmla="*/ 0 h 936"/>
                  <a:gd name="T32" fmla="*/ 0 w 425"/>
                  <a:gd name="T33" fmla="*/ 0 h 936"/>
                  <a:gd name="T34" fmla="*/ 0 w 425"/>
                  <a:gd name="T35" fmla="*/ 0 h 936"/>
                  <a:gd name="T36" fmla="*/ 0 w 425"/>
                  <a:gd name="T37" fmla="*/ 0 h 936"/>
                  <a:gd name="T38" fmla="*/ 0 w 425"/>
                  <a:gd name="T39" fmla="*/ 0 h 936"/>
                  <a:gd name="T40" fmla="*/ 0 w 425"/>
                  <a:gd name="T41" fmla="*/ 0 h 936"/>
                  <a:gd name="T42" fmla="*/ 0 w 425"/>
                  <a:gd name="T43" fmla="*/ 0 h 936"/>
                  <a:gd name="T44" fmla="*/ 0 w 425"/>
                  <a:gd name="T45" fmla="*/ 0 h 936"/>
                  <a:gd name="T46" fmla="*/ 0 w 425"/>
                  <a:gd name="T47" fmla="*/ 0 h 936"/>
                  <a:gd name="T48" fmla="*/ 0 w 425"/>
                  <a:gd name="T49" fmla="*/ 0 h 936"/>
                  <a:gd name="T50" fmla="*/ 0 w 425"/>
                  <a:gd name="T51" fmla="*/ 0 h 936"/>
                  <a:gd name="T52" fmla="*/ 0 w 425"/>
                  <a:gd name="T53" fmla="*/ 0 h 936"/>
                  <a:gd name="T54" fmla="*/ 0 w 425"/>
                  <a:gd name="T55" fmla="*/ 0 h 936"/>
                  <a:gd name="T56" fmla="*/ 0 w 425"/>
                  <a:gd name="T57" fmla="*/ 0 h 936"/>
                  <a:gd name="T58" fmla="*/ 0 w 425"/>
                  <a:gd name="T59" fmla="*/ 0 h 936"/>
                  <a:gd name="T60" fmla="*/ 0 w 425"/>
                  <a:gd name="T61" fmla="*/ 0 h 936"/>
                  <a:gd name="T62" fmla="*/ 0 w 425"/>
                  <a:gd name="T63" fmla="*/ 0 h 936"/>
                  <a:gd name="T64" fmla="*/ 0 w 425"/>
                  <a:gd name="T65" fmla="*/ 0 h 936"/>
                  <a:gd name="T66" fmla="*/ 0 w 425"/>
                  <a:gd name="T67" fmla="*/ 0 h 936"/>
                  <a:gd name="T68" fmla="*/ 0 w 425"/>
                  <a:gd name="T69" fmla="*/ 0 h 936"/>
                  <a:gd name="T70" fmla="*/ 0 w 425"/>
                  <a:gd name="T71" fmla="*/ 0 h 936"/>
                  <a:gd name="T72" fmla="*/ 0 w 425"/>
                  <a:gd name="T73" fmla="*/ 0 h 936"/>
                  <a:gd name="T74" fmla="*/ 0 w 425"/>
                  <a:gd name="T75" fmla="*/ 0 h 936"/>
                  <a:gd name="T76" fmla="*/ 0 w 425"/>
                  <a:gd name="T77" fmla="*/ 0 h 936"/>
                  <a:gd name="T78" fmla="*/ 0 w 425"/>
                  <a:gd name="T79" fmla="*/ 0 h 936"/>
                  <a:gd name="T80" fmla="*/ 0 w 425"/>
                  <a:gd name="T81" fmla="*/ 0 h 936"/>
                  <a:gd name="T82" fmla="*/ 0 w 425"/>
                  <a:gd name="T83" fmla="*/ 0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25"/>
                  <a:gd name="T148" fmla="*/ 0 h 936"/>
                  <a:gd name="T149" fmla="*/ 425 w 425"/>
                  <a:gd name="T150" fmla="*/ 936 h 9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8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92"/>
                  <a:gd name="T88" fmla="*/ 0 h 208"/>
                  <a:gd name="T89" fmla="*/ 192 w 192"/>
                  <a:gd name="T90" fmla="*/ 208 h 20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47"/>
                  <a:gd name="T124" fmla="*/ 0 h 251"/>
                  <a:gd name="T125" fmla="*/ 247 w 247"/>
                  <a:gd name="T126" fmla="*/ 251 h 25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6"/>
                  <a:gd name="T109" fmla="*/ 0 h 240"/>
                  <a:gd name="T110" fmla="*/ 226 w 226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79"/>
                  <a:gd name="T103" fmla="*/ 0 h 270"/>
                  <a:gd name="T104" fmla="*/ 279 w 279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2"/>
                  <a:gd name="T88" fmla="*/ 0 h 75"/>
                  <a:gd name="T89" fmla="*/ 72 w 72"/>
                  <a:gd name="T90" fmla="*/ 75 h 7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0"/>
                  <a:gd name="T76" fmla="*/ 0 h 59"/>
                  <a:gd name="T77" fmla="*/ 70 w 70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5"/>
                  <a:gd name="T67" fmla="*/ 0 h 60"/>
                  <a:gd name="T68" fmla="*/ 65 w 65"/>
                  <a:gd name="T69" fmla="*/ 60 h 6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47"/>
                  <a:gd name="T101" fmla="*/ 69 w 69"/>
                  <a:gd name="T102" fmla="*/ 47 h 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0"/>
                  <a:gd name="T76" fmla="*/ 0 h 58"/>
                  <a:gd name="T77" fmla="*/ 60 w 60"/>
                  <a:gd name="T78" fmla="*/ 58 h 5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5"/>
                  <a:gd name="T65" fmla="*/ 59 w 59"/>
                  <a:gd name="T66" fmla="*/ 55 h 5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9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76"/>
                  <a:gd name="T101" fmla="*/ 82 w 82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6"/>
                  <a:gd name="T89" fmla="*/ 75 w 75"/>
                  <a:gd name="T90" fmla="*/ 66 h 6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3"/>
                  <a:gd name="T89" fmla="*/ 75 w 75"/>
                  <a:gd name="T90" fmla="*/ 63 h 6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50"/>
                  <a:gd name="T148" fmla="*/ 0 h 290"/>
                  <a:gd name="T149" fmla="*/ 250 w 250"/>
                  <a:gd name="T150" fmla="*/ 290 h 29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0"/>
                  <a:gd name="T124" fmla="*/ 0 h 225"/>
                  <a:gd name="T125" fmla="*/ 160 w 160"/>
                  <a:gd name="T126" fmla="*/ 225 h 22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0 h 472"/>
                  <a:gd name="T14" fmla="*/ 0 w 404"/>
                  <a:gd name="T15" fmla="*/ 0 h 472"/>
                  <a:gd name="T16" fmla="*/ 0 w 404"/>
                  <a:gd name="T17" fmla="*/ 0 h 472"/>
                  <a:gd name="T18" fmla="*/ 0 w 404"/>
                  <a:gd name="T19" fmla="*/ 0 h 472"/>
                  <a:gd name="T20" fmla="*/ 0 w 404"/>
                  <a:gd name="T21" fmla="*/ 0 h 472"/>
                  <a:gd name="T22" fmla="*/ 0 w 404"/>
                  <a:gd name="T23" fmla="*/ 0 h 472"/>
                  <a:gd name="T24" fmla="*/ 0 w 404"/>
                  <a:gd name="T25" fmla="*/ 0 h 472"/>
                  <a:gd name="T26" fmla="*/ 0 w 404"/>
                  <a:gd name="T27" fmla="*/ 0 h 472"/>
                  <a:gd name="T28" fmla="*/ 0 w 404"/>
                  <a:gd name="T29" fmla="*/ 0 h 472"/>
                  <a:gd name="T30" fmla="*/ 0 w 404"/>
                  <a:gd name="T31" fmla="*/ 0 h 472"/>
                  <a:gd name="T32" fmla="*/ 0 w 404"/>
                  <a:gd name="T33" fmla="*/ 0 h 472"/>
                  <a:gd name="T34" fmla="*/ 0 w 404"/>
                  <a:gd name="T35" fmla="*/ 0 h 472"/>
                  <a:gd name="T36" fmla="*/ 0 w 404"/>
                  <a:gd name="T37" fmla="*/ 0 h 472"/>
                  <a:gd name="T38" fmla="*/ 0 w 404"/>
                  <a:gd name="T39" fmla="*/ 0 h 472"/>
                  <a:gd name="T40" fmla="*/ 0 w 404"/>
                  <a:gd name="T41" fmla="*/ 0 h 472"/>
                  <a:gd name="T42" fmla="*/ 0 w 404"/>
                  <a:gd name="T43" fmla="*/ 0 h 472"/>
                  <a:gd name="T44" fmla="*/ 0 w 404"/>
                  <a:gd name="T45" fmla="*/ 0 h 472"/>
                  <a:gd name="T46" fmla="*/ 0 w 404"/>
                  <a:gd name="T47" fmla="*/ 0 h 472"/>
                  <a:gd name="T48" fmla="*/ 0 w 404"/>
                  <a:gd name="T49" fmla="*/ 0 h 472"/>
                  <a:gd name="T50" fmla="*/ 0 w 404"/>
                  <a:gd name="T51" fmla="*/ 0 h 472"/>
                  <a:gd name="T52" fmla="*/ 0 w 404"/>
                  <a:gd name="T53" fmla="*/ 0 h 472"/>
                  <a:gd name="T54" fmla="*/ 0 w 404"/>
                  <a:gd name="T55" fmla="*/ 0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4"/>
                  <a:gd name="T133" fmla="*/ 0 h 472"/>
                  <a:gd name="T134" fmla="*/ 404 w 404"/>
                  <a:gd name="T135" fmla="*/ 472 h 4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4"/>
                  <a:gd name="T184" fmla="*/ 0 h 315"/>
                  <a:gd name="T185" fmla="*/ 354 w 354"/>
                  <a:gd name="T186" fmla="*/ 315 h 31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3"/>
                  <a:gd name="T124" fmla="*/ 0 h 297"/>
                  <a:gd name="T125" fmla="*/ 143 w 143"/>
                  <a:gd name="T126" fmla="*/ 297 h 29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0 h 388"/>
                  <a:gd name="T22" fmla="*/ 0 w 309"/>
                  <a:gd name="T23" fmla="*/ 0 h 388"/>
                  <a:gd name="T24" fmla="*/ 0 w 309"/>
                  <a:gd name="T25" fmla="*/ 0 h 388"/>
                  <a:gd name="T26" fmla="*/ 0 w 309"/>
                  <a:gd name="T27" fmla="*/ 0 h 388"/>
                  <a:gd name="T28" fmla="*/ 0 w 309"/>
                  <a:gd name="T29" fmla="*/ 0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9"/>
                  <a:gd name="T115" fmla="*/ 0 h 388"/>
                  <a:gd name="T116" fmla="*/ 309 w 309"/>
                  <a:gd name="T117" fmla="*/ 388 h 3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0 w 406"/>
                  <a:gd name="T5" fmla="*/ 0 h 292"/>
                  <a:gd name="T6" fmla="*/ 0 w 406"/>
                  <a:gd name="T7" fmla="*/ 0 h 292"/>
                  <a:gd name="T8" fmla="*/ 0 w 406"/>
                  <a:gd name="T9" fmla="*/ 0 h 292"/>
                  <a:gd name="T10" fmla="*/ 0 w 406"/>
                  <a:gd name="T11" fmla="*/ 0 h 292"/>
                  <a:gd name="T12" fmla="*/ 0 w 406"/>
                  <a:gd name="T13" fmla="*/ 0 h 292"/>
                  <a:gd name="T14" fmla="*/ 0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06"/>
                  <a:gd name="T97" fmla="*/ 0 h 292"/>
                  <a:gd name="T98" fmla="*/ 406 w 406"/>
                  <a:gd name="T99" fmla="*/ 292 h 29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0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0 h 960"/>
                  <a:gd name="T6" fmla="*/ 0 w 439"/>
                  <a:gd name="T7" fmla="*/ 0 h 960"/>
                  <a:gd name="T8" fmla="*/ 0 w 439"/>
                  <a:gd name="T9" fmla="*/ 0 h 960"/>
                  <a:gd name="T10" fmla="*/ 0 w 439"/>
                  <a:gd name="T11" fmla="*/ 0 h 960"/>
                  <a:gd name="T12" fmla="*/ 0 w 439"/>
                  <a:gd name="T13" fmla="*/ 0 h 960"/>
                  <a:gd name="T14" fmla="*/ 0 w 439"/>
                  <a:gd name="T15" fmla="*/ 0 h 960"/>
                  <a:gd name="T16" fmla="*/ 0 w 439"/>
                  <a:gd name="T17" fmla="*/ 0 h 960"/>
                  <a:gd name="T18" fmla="*/ 0 w 439"/>
                  <a:gd name="T19" fmla="*/ 0 h 960"/>
                  <a:gd name="T20" fmla="*/ 0 w 439"/>
                  <a:gd name="T21" fmla="*/ 0 h 960"/>
                  <a:gd name="T22" fmla="*/ 0 w 439"/>
                  <a:gd name="T23" fmla="*/ 0 h 960"/>
                  <a:gd name="T24" fmla="*/ 0 w 439"/>
                  <a:gd name="T25" fmla="*/ 0 h 960"/>
                  <a:gd name="T26" fmla="*/ 0 w 439"/>
                  <a:gd name="T27" fmla="*/ 0 h 960"/>
                  <a:gd name="T28" fmla="*/ 0 w 439"/>
                  <a:gd name="T29" fmla="*/ 0 h 960"/>
                  <a:gd name="T30" fmla="*/ 0 w 439"/>
                  <a:gd name="T31" fmla="*/ 0 h 960"/>
                  <a:gd name="T32" fmla="*/ 0 w 439"/>
                  <a:gd name="T33" fmla="*/ 0 h 960"/>
                  <a:gd name="T34" fmla="*/ 0 w 439"/>
                  <a:gd name="T35" fmla="*/ 0 h 960"/>
                  <a:gd name="T36" fmla="*/ 0 w 439"/>
                  <a:gd name="T37" fmla="*/ 0 h 960"/>
                  <a:gd name="T38" fmla="*/ 0 w 439"/>
                  <a:gd name="T39" fmla="*/ 0 h 960"/>
                  <a:gd name="T40" fmla="*/ 0 w 439"/>
                  <a:gd name="T41" fmla="*/ 0 h 960"/>
                  <a:gd name="T42" fmla="*/ 0 w 439"/>
                  <a:gd name="T43" fmla="*/ 0 h 960"/>
                  <a:gd name="T44" fmla="*/ 0 w 439"/>
                  <a:gd name="T45" fmla="*/ 0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9"/>
                  <a:gd name="T103" fmla="*/ 0 h 960"/>
                  <a:gd name="T104" fmla="*/ 439 w 439"/>
                  <a:gd name="T105" fmla="*/ 960 h 9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0 w 382"/>
                  <a:gd name="T41" fmla="*/ 0 h 198"/>
                  <a:gd name="T42" fmla="*/ 0 w 382"/>
                  <a:gd name="T43" fmla="*/ 0 h 198"/>
                  <a:gd name="T44" fmla="*/ 0 w 382"/>
                  <a:gd name="T45" fmla="*/ 0 h 198"/>
                  <a:gd name="T46" fmla="*/ 0 w 382"/>
                  <a:gd name="T47" fmla="*/ 0 h 198"/>
                  <a:gd name="T48" fmla="*/ 0 w 382"/>
                  <a:gd name="T49" fmla="*/ 0 h 198"/>
                  <a:gd name="T50" fmla="*/ 0 w 382"/>
                  <a:gd name="T51" fmla="*/ 0 h 198"/>
                  <a:gd name="T52" fmla="*/ 0 w 382"/>
                  <a:gd name="T53" fmla="*/ 0 h 198"/>
                  <a:gd name="T54" fmla="*/ 0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82"/>
                  <a:gd name="T139" fmla="*/ 0 h 198"/>
                  <a:gd name="T140" fmla="*/ 382 w 382"/>
                  <a:gd name="T141" fmla="*/ 198 h 19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240"/>
                  <a:gd name="T116" fmla="*/ 229 w 229"/>
                  <a:gd name="T117" fmla="*/ 240 h 2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270"/>
                  <a:gd name="T104" fmla="*/ 281 w 28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13"/>
                  <a:gd name="T56" fmla="*/ 15 w 15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"/>
                  <a:gd name="T55" fmla="*/ 0 h 17"/>
                  <a:gd name="T56" fmla="*/ 17 w 17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"/>
                  <a:gd name="T55" fmla="*/ 0 h 9"/>
                  <a:gd name="T56" fmla="*/ 9 w 9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9"/>
                  <a:gd name="T56" fmla="*/ 7 w 7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20"/>
                  <a:gd name="T56" fmla="*/ 20 w 20"/>
                  <a:gd name="T57" fmla="*/ 20 h 2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1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3"/>
                  <a:gd name="T56" fmla="*/ 12 w 12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2"/>
                  <a:gd name="T56" fmla="*/ 13 w 13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"/>
                  <a:gd name="T55" fmla="*/ 0 h 7"/>
                  <a:gd name="T56" fmla="*/ 8 w 8"/>
                  <a:gd name="T57" fmla="*/ 7 h 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17"/>
                  <a:gd name="T56" fmla="*/ 16 w 16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2"/>
                  <a:gd name="T56" fmla="*/ 12 w 12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"/>
                  <a:gd name="T76" fmla="*/ 0 h 75"/>
                  <a:gd name="T77" fmla="*/ 74 w 74"/>
                  <a:gd name="T78" fmla="*/ 75 h 7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59"/>
                  <a:gd name="T65" fmla="*/ 69 w 69"/>
                  <a:gd name="T66" fmla="*/ 59 h 5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"/>
                  <a:gd name="T76" fmla="*/ 0 h 60"/>
                  <a:gd name="T77" fmla="*/ 69 w 69"/>
                  <a:gd name="T78" fmla="*/ 60 h 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48"/>
                  <a:gd name="T89" fmla="*/ 75 w 75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2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57"/>
                  <a:gd name="T77" fmla="*/ 63 w 63"/>
                  <a:gd name="T78" fmla="*/ 57 h 5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5"/>
                  <a:gd name="T64" fmla="*/ 0 h 57"/>
                  <a:gd name="T65" fmla="*/ 65 w 65"/>
                  <a:gd name="T66" fmla="*/ 57 h 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80"/>
                  <a:gd name="T89" fmla="*/ 79 w 79"/>
                  <a:gd name="T90" fmla="*/ 80 h 8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67"/>
                  <a:gd name="T89" fmla="*/ 79 w 79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7"/>
                  <a:gd name="T76" fmla="*/ 0 h 62"/>
                  <a:gd name="T77" fmla="*/ 77 w 77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0 h 845"/>
                  <a:gd name="T8" fmla="*/ 0 w 366"/>
                  <a:gd name="T9" fmla="*/ 0 h 845"/>
                  <a:gd name="T10" fmla="*/ 0 w 366"/>
                  <a:gd name="T11" fmla="*/ 0 h 845"/>
                  <a:gd name="T12" fmla="*/ 0 w 366"/>
                  <a:gd name="T13" fmla="*/ 0 h 845"/>
                  <a:gd name="T14" fmla="*/ 0 w 366"/>
                  <a:gd name="T15" fmla="*/ 0 h 845"/>
                  <a:gd name="T16" fmla="*/ 0 w 366"/>
                  <a:gd name="T17" fmla="*/ 0 h 845"/>
                  <a:gd name="T18" fmla="*/ 0 w 366"/>
                  <a:gd name="T19" fmla="*/ 0 h 845"/>
                  <a:gd name="T20" fmla="*/ 0 w 366"/>
                  <a:gd name="T21" fmla="*/ 0 h 845"/>
                  <a:gd name="T22" fmla="*/ 0 w 366"/>
                  <a:gd name="T23" fmla="*/ 0 h 845"/>
                  <a:gd name="T24" fmla="*/ 0 w 366"/>
                  <a:gd name="T25" fmla="*/ 0 h 845"/>
                  <a:gd name="T26" fmla="*/ 0 w 366"/>
                  <a:gd name="T27" fmla="*/ 0 h 845"/>
                  <a:gd name="T28" fmla="*/ 0 w 366"/>
                  <a:gd name="T29" fmla="*/ 0 h 845"/>
                  <a:gd name="T30" fmla="*/ 0 w 366"/>
                  <a:gd name="T31" fmla="*/ 0 h 845"/>
                  <a:gd name="T32" fmla="*/ 0 w 366"/>
                  <a:gd name="T33" fmla="*/ 0 h 845"/>
                  <a:gd name="T34" fmla="*/ 0 w 366"/>
                  <a:gd name="T35" fmla="*/ 0 h 845"/>
                  <a:gd name="T36" fmla="*/ 0 w 366"/>
                  <a:gd name="T37" fmla="*/ 0 h 845"/>
                  <a:gd name="T38" fmla="*/ 0 w 366"/>
                  <a:gd name="T39" fmla="*/ 0 h 845"/>
                  <a:gd name="T40" fmla="*/ 0 w 366"/>
                  <a:gd name="T41" fmla="*/ 0 h 845"/>
                  <a:gd name="T42" fmla="*/ 0 w 366"/>
                  <a:gd name="T43" fmla="*/ 0 h 845"/>
                  <a:gd name="T44" fmla="*/ 0 w 366"/>
                  <a:gd name="T45" fmla="*/ 0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66"/>
                  <a:gd name="T97" fmla="*/ 0 h 845"/>
                  <a:gd name="T98" fmla="*/ 366 w 366"/>
                  <a:gd name="T99" fmla="*/ 845 h 84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8"/>
                  <a:gd name="T76" fmla="*/ 0 h 87"/>
                  <a:gd name="T77" fmla="*/ 88 w 88"/>
                  <a:gd name="T78" fmla="*/ 87 h 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2"/>
                  <a:gd name="T76" fmla="*/ 0 h 28"/>
                  <a:gd name="T77" fmla="*/ 102 w 102"/>
                  <a:gd name="T78" fmla="*/ 28 h 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2"/>
                  <a:gd name="T76" fmla="*/ 0 h 36"/>
                  <a:gd name="T77" fmla="*/ 142 w 14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0 h 601"/>
                  <a:gd name="T6" fmla="*/ 0 w 351"/>
                  <a:gd name="T7" fmla="*/ 0 h 601"/>
                  <a:gd name="T8" fmla="*/ 0 w 351"/>
                  <a:gd name="T9" fmla="*/ 0 h 601"/>
                  <a:gd name="T10" fmla="*/ 0 w 351"/>
                  <a:gd name="T11" fmla="*/ 0 h 601"/>
                  <a:gd name="T12" fmla="*/ 0 w 351"/>
                  <a:gd name="T13" fmla="*/ 0 h 601"/>
                  <a:gd name="T14" fmla="*/ 0 w 351"/>
                  <a:gd name="T15" fmla="*/ 0 h 601"/>
                  <a:gd name="T16" fmla="*/ 0 w 351"/>
                  <a:gd name="T17" fmla="*/ 0 h 601"/>
                  <a:gd name="T18" fmla="*/ 0 w 351"/>
                  <a:gd name="T19" fmla="*/ 0 h 601"/>
                  <a:gd name="T20" fmla="*/ 0 w 351"/>
                  <a:gd name="T21" fmla="*/ 0 h 601"/>
                  <a:gd name="T22" fmla="*/ 0 w 351"/>
                  <a:gd name="T23" fmla="*/ 0 h 601"/>
                  <a:gd name="T24" fmla="*/ 0 w 351"/>
                  <a:gd name="T25" fmla="*/ 0 h 601"/>
                  <a:gd name="T26" fmla="*/ 0 w 351"/>
                  <a:gd name="T27" fmla="*/ 0 h 601"/>
                  <a:gd name="T28" fmla="*/ 0 w 351"/>
                  <a:gd name="T29" fmla="*/ 0 h 601"/>
                  <a:gd name="T30" fmla="*/ 0 w 351"/>
                  <a:gd name="T31" fmla="*/ 0 h 601"/>
                  <a:gd name="T32" fmla="*/ 0 w 351"/>
                  <a:gd name="T33" fmla="*/ 0 h 601"/>
                  <a:gd name="T34" fmla="*/ 0 w 351"/>
                  <a:gd name="T35" fmla="*/ 0 h 601"/>
                  <a:gd name="T36" fmla="*/ 0 w 351"/>
                  <a:gd name="T37" fmla="*/ 0 h 601"/>
                  <a:gd name="T38" fmla="*/ 0 w 351"/>
                  <a:gd name="T39" fmla="*/ 0 h 601"/>
                  <a:gd name="T40" fmla="*/ 0 w 351"/>
                  <a:gd name="T41" fmla="*/ 0 h 601"/>
                  <a:gd name="T42" fmla="*/ 0 w 351"/>
                  <a:gd name="T43" fmla="*/ 0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1"/>
                  <a:gd name="T124" fmla="*/ 0 h 601"/>
                  <a:gd name="T125" fmla="*/ 351 w 351"/>
                  <a:gd name="T126" fmla="*/ 601 h 60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3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0 w 2164"/>
                  <a:gd name="T19" fmla="*/ 0 h 1979"/>
                  <a:gd name="T20" fmla="*/ 0 w 2164"/>
                  <a:gd name="T21" fmla="*/ 0 h 1979"/>
                  <a:gd name="T22" fmla="*/ 0 w 2164"/>
                  <a:gd name="T23" fmla="*/ 0 h 1979"/>
                  <a:gd name="T24" fmla="*/ 0 w 2164"/>
                  <a:gd name="T25" fmla="*/ 0 h 1979"/>
                  <a:gd name="T26" fmla="*/ 0 w 2164"/>
                  <a:gd name="T27" fmla="*/ 0 h 1979"/>
                  <a:gd name="T28" fmla="*/ 0 w 2164"/>
                  <a:gd name="T29" fmla="*/ 0 h 1979"/>
                  <a:gd name="T30" fmla="*/ 0 w 2164"/>
                  <a:gd name="T31" fmla="*/ 0 h 1979"/>
                  <a:gd name="T32" fmla="*/ 0 w 2164"/>
                  <a:gd name="T33" fmla="*/ 0 h 1979"/>
                  <a:gd name="T34" fmla="*/ 0 w 2164"/>
                  <a:gd name="T35" fmla="*/ 0 h 1979"/>
                  <a:gd name="T36" fmla="*/ 0 w 2164"/>
                  <a:gd name="T37" fmla="*/ 0 h 1979"/>
                  <a:gd name="T38" fmla="*/ 0 w 2164"/>
                  <a:gd name="T39" fmla="*/ 0 h 1979"/>
                  <a:gd name="T40" fmla="*/ 0 w 2164"/>
                  <a:gd name="T41" fmla="*/ 0 h 1979"/>
                  <a:gd name="T42" fmla="*/ 0 w 2164"/>
                  <a:gd name="T43" fmla="*/ 0 h 1979"/>
                  <a:gd name="T44" fmla="*/ 0 w 2164"/>
                  <a:gd name="T45" fmla="*/ 0 h 1979"/>
                  <a:gd name="T46" fmla="*/ 0 w 2164"/>
                  <a:gd name="T47" fmla="*/ 0 h 1979"/>
                  <a:gd name="T48" fmla="*/ 0 w 2164"/>
                  <a:gd name="T49" fmla="*/ 0 h 1979"/>
                  <a:gd name="T50" fmla="*/ 0 w 2164"/>
                  <a:gd name="T51" fmla="*/ 0 h 1979"/>
                  <a:gd name="T52" fmla="*/ 0 w 2164"/>
                  <a:gd name="T53" fmla="*/ 0 h 1979"/>
                  <a:gd name="T54" fmla="*/ 0 w 2164"/>
                  <a:gd name="T55" fmla="*/ 0 h 1979"/>
                  <a:gd name="T56" fmla="*/ 0 w 2164"/>
                  <a:gd name="T57" fmla="*/ 0 h 1979"/>
                  <a:gd name="T58" fmla="*/ 0 w 2164"/>
                  <a:gd name="T59" fmla="*/ 0 h 1979"/>
                  <a:gd name="T60" fmla="*/ 0 w 2164"/>
                  <a:gd name="T61" fmla="*/ 0 h 1979"/>
                  <a:gd name="T62" fmla="*/ 0 w 2164"/>
                  <a:gd name="T63" fmla="*/ 0 h 1979"/>
                  <a:gd name="T64" fmla="*/ 0 w 2164"/>
                  <a:gd name="T65" fmla="*/ 0 h 1979"/>
                  <a:gd name="T66" fmla="*/ 0 w 2164"/>
                  <a:gd name="T67" fmla="*/ 0 h 1979"/>
                  <a:gd name="T68" fmla="*/ 0 w 2164"/>
                  <a:gd name="T69" fmla="*/ 0 h 1979"/>
                  <a:gd name="T70" fmla="*/ 0 w 2164"/>
                  <a:gd name="T71" fmla="*/ 0 h 1979"/>
                  <a:gd name="T72" fmla="*/ 0 w 2164"/>
                  <a:gd name="T73" fmla="*/ 0 h 1979"/>
                  <a:gd name="T74" fmla="*/ 0 w 2164"/>
                  <a:gd name="T75" fmla="*/ 0 h 1979"/>
                  <a:gd name="T76" fmla="*/ 0 w 2164"/>
                  <a:gd name="T77" fmla="*/ 0 h 1979"/>
                  <a:gd name="T78" fmla="*/ 0 w 2164"/>
                  <a:gd name="T79" fmla="*/ 0 h 1979"/>
                  <a:gd name="T80" fmla="*/ 0 w 2164"/>
                  <a:gd name="T81" fmla="*/ 0 h 1979"/>
                  <a:gd name="T82" fmla="*/ 0 w 2164"/>
                  <a:gd name="T83" fmla="*/ 0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64"/>
                  <a:gd name="T142" fmla="*/ 0 h 1979"/>
                  <a:gd name="T143" fmla="*/ 2164 w 2164"/>
                  <a:gd name="T144" fmla="*/ 1979 h 19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4"/>
                  <a:gd name="T16" fmla="*/ 0 h 930"/>
                  <a:gd name="T17" fmla="*/ 1244 w 1244"/>
                  <a:gd name="T18" fmla="*/ 930 h 9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366"/>
                  <a:gd name="T17" fmla="*/ 952 w 952"/>
                  <a:gd name="T18" fmla="*/ 366 h 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9"/>
                  <a:gd name="T16" fmla="*/ 0 h 337"/>
                  <a:gd name="T17" fmla="*/ 1259 w 1259"/>
                  <a:gd name="T18" fmla="*/ 337 h 3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5"/>
                  <a:gd name="T16" fmla="*/ 0 h 342"/>
                  <a:gd name="T17" fmla="*/ 1265 w 1265"/>
                  <a:gd name="T18" fmla="*/ 342 h 3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4"/>
                  <a:gd name="T16" fmla="*/ 0 h 344"/>
                  <a:gd name="T17" fmla="*/ 1264 w 1264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0"/>
                  <a:gd name="T100" fmla="*/ 0 h 79"/>
                  <a:gd name="T101" fmla="*/ 190 w 190"/>
                  <a:gd name="T102" fmla="*/ 79 h 7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"/>
                  <a:gd name="T100" fmla="*/ 0 h 63"/>
                  <a:gd name="T101" fmla="*/ 107 w 107"/>
                  <a:gd name="T102" fmla="*/ 63 h 6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69"/>
                  <a:gd name="T121" fmla="*/ 0 h 525"/>
                  <a:gd name="T122" fmla="*/ 1469 w 1469"/>
                  <a:gd name="T123" fmla="*/ 525 h 5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20"/>
                  <a:gd name="T59" fmla="*/ 170 w 170"/>
                  <a:gd name="T60" fmla="*/ 120 h 12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4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19"/>
                  <a:gd name="T59" fmla="*/ 170 w 170"/>
                  <a:gd name="T60" fmla="*/ 119 h 11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200"/>
                  <a:gd name="T17" fmla="*/ 730 w 730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87"/>
                  <a:gd name="T17" fmla="*/ 703 w 703"/>
                  <a:gd name="T18" fmla="*/ 187 h 1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4"/>
                  <a:gd name="T25" fmla="*/ 0 h 508"/>
                  <a:gd name="T26" fmla="*/ 424 w 424"/>
                  <a:gd name="T27" fmla="*/ 508 h 5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86"/>
                  <a:gd name="T103" fmla="*/ 0 h 245"/>
                  <a:gd name="T104" fmla="*/ 1186 w 1186"/>
                  <a:gd name="T105" fmla="*/ 245 h 2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5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738"/>
                  <a:gd name="T17" fmla="*/ 241 w 241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649" name="Freeform 94"/>
          <p:cNvSpPr>
            <a:spLocks/>
          </p:cNvSpPr>
          <p:nvPr/>
        </p:nvSpPr>
        <p:spPr bwMode="auto">
          <a:xfrm>
            <a:off x="6400800" y="2743200"/>
            <a:ext cx="1838325" cy="171132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4"/>
              <a:gd name="T34" fmla="*/ 0 h 2693"/>
              <a:gd name="T35" fmla="*/ 2894 w 2894"/>
              <a:gd name="T36" fmla="*/ 2693 h 26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650" name="Group 95"/>
          <p:cNvGrpSpPr>
            <a:grpSpLocks/>
          </p:cNvGrpSpPr>
          <p:nvPr/>
        </p:nvGrpSpPr>
        <p:grpSpPr bwMode="auto">
          <a:xfrm>
            <a:off x="6705600" y="3946525"/>
            <a:ext cx="501650" cy="233363"/>
            <a:chOff x="3600" y="219"/>
            <a:chExt cx="360" cy="175"/>
          </a:xfrm>
        </p:grpSpPr>
        <p:sp>
          <p:nvSpPr>
            <p:cNvPr id="11267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267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267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1267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268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67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267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651" name="Line 109"/>
          <p:cNvSpPr>
            <a:spLocks noChangeShapeType="1"/>
          </p:cNvSpPr>
          <p:nvPr/>
        </p:nvSpPr>
        <p:spPr bwMode="auto">
          <a:xfrm>
            <a:off x="6735763" y="377507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2" name="Line 110"/>
          <p:cNvSpPr>
            <a:spLocks noChangeShapeType="1"/>
          </p:cNvSpPr>
          <p:nvPr/>
        </p:nvSpPr>
        <p:spPr bwMode="auto">
          <a:xfrm>
            <a:off x="6945313" y="377507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3" name="Line 111"/>
          <p:cNvSpPr>
            <a:spLocks noChangeShapeType="1"/>
          </p:cNvSpPr>
          <p:nvPr/>
        </p:nvSpPr>
        <p:spPr bwMode="auto">
          <a:xfrm>
            <a:off x="7797800" y="360838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54" name="Group 112"/>
          <p:cNvGrpSpPr>
            <a:grpSpLocks/>
          </p:cNvGrpSpPr>
          <p:nvPr/>
        </p:nvGrpSpPr>
        <p:grpSpPr bwMode="auto">
          <a:xfrm>
            <a:off x="7340600" y="3136900"/>
            <a:ext cx="914400" cy="590550"/>
            <a:chOff x="10665" y="3225"/>
            <a:chExt cx="1440" cy="930"/>
          </a:xfrm>
        </p:grpSpPr>
        <p:sp>
          <p:nvSpPr>
            <p:cNvPr id="11266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1266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12670" name="Object 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95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71" name="Object 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96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2655" name="Freeform 117"/>
          <p:cNvSpPr>
            <a:spLocks/>
          </p:cNvSpPr>
          <p:nvPr/>
        </p:nvSpPr>
        <p:spPr bwMode="auto">
          <a:xfrm>
            <a:off x="3954463" y="3654425"/>
            <a:ext cx="2109787" cy="1250950"/>
          </a:xfrm>
          <a:custGeom>
            <a:avLst/>
            <a:gdLst>
              <a:gd name="T0" fmla="*/ 2147483646 w 3324"/>
              <a:gd name="T1" fmla="*/ 2147483646 h 1971"/>
              <a:gd name="T2" fmla="*/ 2147483646 w 3324"/>
              <a:gd name="T3" fmla="*/ 2147483646 h 1971"/>
              <a:gd name="T4" fmla="*/ 2147483646 w 3324"/>
              <a:gd name="T5" fmla="*/ 2147483646 h 1971"/>
              <a:gd name="T6" fmla="*/ 2147483646 w 3324"/>
              <a:gd name="T7" fmla="*/ 2147483646 h 1971"/>
              <a:gd name="T8" fmla="*/ 2147483646 w 3324"/>
              <a:gd name="T9" fmla="*/ 2147483646 h 1971"/>
              <a:gd name="T10" fmla="*/ 2147483646 w 3324"/>
              <a:gd name="T11" fmla="*/ 2147483646 h 1971"/>
              <a:gd name="T12" fmla="*/ 2147483646 w 3324"/>
              <a:gd name="T13" fmla="*/ 2147483646 h 1971"/>
              <a:gd name="T14" fmla="*/ 2147483646 w 3324"/>
              <a:gd name="T15" fmla="*/ 2147483646 h 1971"/>
              <a:gd name="T16" fmla="*/ 2147483646 w 3324"/>
              <a:gd name="T17" fmla="*/ 2147483646 h 1971"/>
              <a:gd name="T18" fmla="*/ 2147483646 w 3324"/>
              <a:gd name="T19" fmla="*/ 2147483646 h 1971"/>
              <a:gd name="T20" fmla="*/ 2147483646 w 3324"/>
              <a:gd name="T21" fmla="*/ 2147483646 h 1971"/>
              <a:gd name="T22" fmla="*/ 2147483646 w 3324"/>
              <a:gd name="T23" fmla="*/ 2147483646 h 1971"/>
              <a:gd name="T24" fmla="*/ 2147483646 w 3324"/>
              <a:gd name="T25" fmla="*/ 2147483646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24"/>
              <a:gd name="T40" fmla="*/ 0 h 1971"/>
              <a:gd name="T41" fmla="*/ 3324 w 3324"/>
              <a:gd name="T42" fmla="*/ 1971 h 19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6" name="Text Box 118"/>
          <p:cNvSpPr txBox="1">
            <a:spLocks noChangeArrowheads="1"/>
          </p:cNvSpPr>
          <p:nvPr/>
        </p:nvSpPr>
        <p:spPr bwMode="auto">
          <a:xfrm>
            <a:off x="4129088" y="3951288"/>
            <a:ext cx="1447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广域网</a:t>
            </a:r>
          </a:p>
        </p:txBody>
      </p:sp>
      <p:sp>
        <p:nvSpPr>
          <p:cNvPr id="112657" name="Freeform 119"/>
          <p:cNvSpPr>
            <a:spLocks/>
          </p:cNvSpPr>
          <p:nvPr/>
        </p:nvSpPr>
        <p:spPr bwMode="auto">
          <a:xfrm>
            <a:off x="3259138" y="5218113"/>
            <a:ext cx="2944812" cy="911225"/>
          </a:xfrm>
          <a:custGeom>
            <a:avLst/>
            <a:gdLst>
              <a:gd name="T0" fmla="*/ 2147483646 w 4636"/>
              <a:gd name="T1" fmla="*/ 2147483646 h 1435"/>
              <a:gd name="T2" fmla="*/ 2147483646 w 4636"/>
              <a:gd name="T3" fmla="*/ 2147483646 h 1435"/>
              <a:gd name="T4" fmla="*/ 2147483646 w 4636"/>
              <a:gd name="T5" fmla="*/ 2147483646 h 1435"/>
              <a:gd name="T6" fmla="*/ 2147483646 w 4636"/>
              <a:gd name="T7" fmla="*/ 2147483646 h 1435"/>
              <a:gd name="T8" fmla="*/ 2147483646 w 4636"/>
              <a:gd name="T9" fmla="*/ 2147483646 h 1435"/>
              <a:gd name="T10" fmla="*/ 2147483646 w 4636"/>
              <a:gd name="T11" fmla="*/ 2147483646 h 1435"/>
              <a:gd name="T12" fmla="*/ 2147483646 w 4636"/>
              <a:gd name="T13" fmla="*/ 2147483646 h 1435"/>
              <a:gd name="T14" fmla="*/ 2147483646 w 4636"/>
              <a:gd name="T15" fmla="*/ 2147483646 h 1435"/>
              <a:gd name="T16" fmla="*/ 2147483646 w 4636"/>
              <a:gd name="T17" fmla="*/ 2147483646 h 1435"/>
              <a:gd name="T18" fmla="*/ 2147483646 w 4636"/>
              <a:gd name="T19" fmla="*/ 2147483646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36"/>
              <a:gd name="T31" fmla="*/ 0 h 1435"/>
              <a:gd name="T32" fmla="*/ 4636 w 4636"/>
              <a:gd name="T33" fmla="*/ 1435 h 14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658" name="Object 2"/>
          <p:cNvGraphicFramePr>
            <a:graphicFrameLocks noChangeAspect="1"/>
          </p:cNvGraphicFramePr>
          <p:nvPr/>
        </p:nvGraphicFramePr>
        <p:xfrm>
          <a:off x="4392613" y="540067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7" r:id="rId8" imgW="1307263" imgH="1084139" progId="">
                  <p:embed/>
                </p:oleObj>
              </mc:Choice>
              <mc:Fallback>
                <p:oleObj r:id="rId8" imgW="1307263" imgH="1084139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40067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9" name="Line 121"/>
          <p:cNvSpPr>
            <a:spLocks noChangeShapeType="1"/>
          </p:cNvSpPr>
          <p:nvPr/>
        </p:nvSpPr>
        <p:spPr bwMode="auto">
          <a:xfrm>
            <a:off x="4894263" y="2238375"/>
            <a:ext cx="2528887" cy="1087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60" name="Line 122"/>
          <p:cNvSpPr>
            <a:spLocks noChangeShapeType="1"/>
          </p:cNvSpPr>
          <p:nvPr/>
        </p:nvSpPr>
        <p:spPr bwMode="auto">
          <a:xfrm flipH="1" flipV="1">
            <a:off x="6916738" y="4244975"/>
            <a:ext cx="255587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61" name="Line 123"/>
          <p:cNvSpPr>
            <a:spLocks noChangeShapeType="1"/>
          </p:cNvSpPr>
          <p:nvPr/>
        </p:nvSpPr>
        <p:spPr bwMode="auto">
          <a:xfrm flipH="1">
            <a:off x="7951788" y="2243138"/>
            <a:ext cx="215900" cy="779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62" name="Text Box 124"/>
          <p:cNvSpPr txBox="1">
            <a:spLocks noChangeArrowheads="1"/>
          </p:cNvSpPr>
          <p:nvPr/>
        </p:nvSpPr>
        <p:spPr bwMode="auto">
          <a:xfrm>
            <a:off x="5500688" y="1330325"/>
            <a:ext cx="33496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被访网络</a:t>
            </a:r>
            <a:r>
              <a:rPr kumimoji="0"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r>
              <a:rPr kumimoji="0"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移动节点当前所在网络 </a:t>
            </a:r>
            <a:r>
              <a:rPr kumimoji="0"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(e.g., 79.129.13/24)</a:t>
            </a:r>
          </a:p>
        </p:txBody>
      </p:sp>
      <p:sp>
        <p:nvSpPr>
          <p:cNvPr id="112663" name="Text Box 125"/>
          <p:cNvSpPr txBox="1">
            <a:spLocks noChangeArrowheads="1"/>
          </p:cNvSpPr>
          <p:nvPr/>
        </p:nvSpPr>
        <p:spPr bwMode="auto">
          <a:xfrm>
            <a:off x="1684338" y="1700213"/>
            <a:ext cx="3671887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永久地址：</a:t>
            </a: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 保持不变 </a:t>
            </a:r>
            <a:r>
              <a:rPr kumimoji="0"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kumimoji="0" lang="en-US" altLang="zh-CN" sz="1600">
                <a:latin typeface="Comic Sans MS" panose="030F0702030302020204" pitchFamily="66" charset="0"/>
                <a:ea typeface="宋体" panose="02010600030101010101" pitchFamily="2" charset="-122"/>
              </a:rPr>
              <a:t>e.g., 128.119.40.186)</a:t>
            </a:r>
          </a:p>
        </p:txBody>
      </p:sp>
      <p:sp>
        <p:nvSpPr>
          <p:cNvPr id="112664" name="Text Box 126"/>
          <p:cNvSpPr txBox="1">
            <a:spLocks noChangeArrowheads="1"/>
          </p:cNvSpPr>
          <p:nvPr/>
        </p:nvSpPr>
        <p:spPr bwMode="auto">
          <a:xfrm>
            <a:off x="6396038" y="4740275"/>
            <a:ext cx="27479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外部代理</a:t>
            </a:r>
            <a:r>
              <a:rPr kumimoji="0"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r>
              <a:rPr kumimoji="0" lang="en-US" altLang="zh-CN" sz="2000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帮助移动节点完成移动管理功能的实体</a:t>
            </a:r>
          </a:p>
        </p:txBody>
      </p:sp>
      <p:sp>
        <p:nvSpPr>
          <p:cNvPr id="112665" name="Line 127"/>
          <p:cNvSpPr>
            <a:spLocks noChangeShapeType="1"/>
          </p:cNvSpPr>
          <p:nvPr/>
        </p:nvSpPr>
        <p:spPr bwMode="auto">
          <a:xfrm>
            <a:off x="5073650" y="3130550"/>
            <a:ext cx="2393950" cy="347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66" name="Text Box 128"/>
          <p:cNvSpPr txBox="1">
            <a:spLocks noChangeArrowheads="1"/>
          </p:cNvSpPr>
          <p:nvPr/>
        </p:nvSpPr>
        <p:spPr bwMode="auto">
          <a:xfrm>
            <a:off x="496888" y="5605463"/>
            <a:ext cx="2747962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通信者</a:t>
            </a:r>
            <a:r>
              <a:rPr kumimoji="0"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r>
              <a:rPr kumimoji="0" lang="en-US" altLang="zh-CN" sz="2000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与移动节点通信</a:t>
            </a:r>
          </a:p>
        </p:txBody>
      </p:sp>
      <p:sp>
        <p:nvSpPr>
          <p:cNvPr id="112667" name="Line 129"/>
          <p:cNvSpPr>
            <a:spLocks noChangeShapeType="1"/>
          </p:cNvSpPr>
          <p:nvPr/>
        </p:nvSpPr>
        <p:spPr bwMode="auto">
          <a:xfrm flipV="1">
            <a:off x="3209925" y="5621338"/>
            <a:ext cx="1169988" cy="311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7E9F8E3D-6048-4BA4-889C-092037DC87DD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 smtClean="0">
                <a:ea typeface="宋体" panose="02010600030101010101" pitchFamily="2" charset="-122"/>
              </a:rPr>
              <a:t>你如何与一个移动朋友联系？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r>
              <a:rPr lang="zh-CN" altLang="en-US" sz="2000" smtClean="0">
                <a:ea typeface="宋体" panose="02010600030101010101" pitchFamily="2" charset="-122"/>
              </a:rPr>
              <a:t>查找所有的电话册</a:t>
            </a:r>
            <a:r>
              <a:rPr lang="en-US" altLang="zh-CN" sz="2000" smtClean="0">
                <a:ea typeface="宋体" panose="02010600030101010101" pitchFamily="2" charset="-122"/>
              </a:rPr>
              <a:t>?</a:t>
            </a:r>
          </a:p>
          <a:p>
            <a:r>
              <a:rPr lang="zh-CN" altLang="en-US" sz="2000" smtClean="0">
                <a:ea typeface="宋体" panose="02010600030101010101" pitchFamily="2" charset="-122"/>
              </a:rPr>
              <a:t>打电话给她的父母</a:t>
            </a:r>
            <a:r>
              <a:rPr lang="en-US" altLang="zh-CN" sz="2000" smtClean="0">
                <a:ea typeface="宋体" panose="02010600030101010101" pitchFamily="2" charset="-122"/>
              </a:rPr>
              <a:t>?</a:t>
            </a:r>
          </a:p>
          <a:p>
            <a:r>
              <a:rPr lang="zh-CN" altLang="en-US" sz="2000" smtClean="0">
                <a:ea typeface="宋体" panose="02010600030101010101" pitchFamily="2" charset="-122"/>
              </a:rPr>
              <a:t>希望她让你知道她在哪里</a:t>
            </a:r>
            <a:r>
              <a:rPr lang="en-US" altLang="zh-CN" sz="2000" smtClean="0">
                <a:ea typeface="宋体" panose="02010600030101010101" pitchFamily="2" charset="-122"/>
              </a:rPr>
              <a:t>?</a:t>
            </a:r>
            <a:endParaRPr lang="en-US" altLang="zh-CN" sz="2600" smtClean="0">
              <a:ea typeface="宋体" panose="02010600030101010101" pitchFamily="2" charset="-122"/>
            </a:endParaRPr>
          </a:p>
        </p:txBody>
      </p:sp>
      <p:pic>
        <p:nvPicPr>
          <p:cNvPr id="114693" name="Picture 4" descr="worldf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</p:spPr>
      </p:pic>
      <p:pic>
        <p:nvPicPr>
          <p:cNvPr id="114694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5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6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0764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我想知道爱丽丝移动到了哪里</a:t>
            </a:r>
            <a:r>
              <a:rPr kumimoji="0" lang="en-US" altLang="zh-CN" sz="2000">
                <a:latin typeface="Comic Sans MS" panose="030F0702030302020204" pitchFamily="66" charset="0"/>
                <a:ea typeface="宋体" panose="02010600030101010101" pitchFamily="2" charset="-122"/>
              </a:rPr>
              <a:t>?</a:t>
            </a:r>
            <a:endParaRPr kumimoji="0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7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4698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4699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4700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4701" name="Rectangle 12"/>
          <p:cNvSpPr>
            <a:spLocks noChangeArrowheads="1"/>
          </p:cNvSpPr>
          <p:nvPr/>
        </p:nvSpPr>
        <p:spPr bwMode="auto">
          <a:xfrm>
            <a:off x="457200" y="1447800"/>
            <a:ext cx="532288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zh-CN" altLang="en-US" sz="2400">
                <a:latin typeface="Comic Sans MS" panose="030F0702030302020204" pitchFamily="66" charset="0"/>
                <a:ea typeface="宋体" panose="02010600030101010101" pitchFamily="2" charset="-122"/>
              </a:rPr>
              <a:t>考虑朋友频繁的改变地址</a:t>
            </a:r>
            <a:r>
              <a:rPr kumimoji="0"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kumimoji="0" lang="zh-CN" altLang="en-US" sz="2400">
                <a:latin typeface="Comic Sans MS" panose="030F0702030302020204" pitchFamily="66" charset="0"/>
                <a:ea typeface="宋体" panose="02010600030101010101" pitchFamily="2" charset="-122"/>
              </a:rPr>
              <a:t>你如何找到她</a:t>
            </a:r>
            <a:r>
              <a:rPr kumimoji="0" lang="en-US" altLang="zh-CN" sz="2400">
                <a:latin typeface="Comic Sans MS" panose="030F0702030302020204" pitchFamily="66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2A5918F2-BD3D-4B01-8F7B-0E0337755C38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 smtClean="0">
                <a:ea typeface="宋体" panose="02010600030101010101" pitchFamily="2" charset="-122"/>
              </a:rPr>
              <a:t>移动性</a:t>
            </a:r>
            <a:r>
              <a:rPr lang="en-US" altLang="zh-CN" smtClean="0">
                <a:ea typeface="宋体" panose="02010600030101010101" pitchFamily="2" charset="-122"/>
              </a:rPr>
              <a:t>: </a:t>
            </a:r>
            <a:r>
              <a:rPr lang="zh-CN" altLang="en-US" smtClean="0">
                <a:ea typeface="宋体" panose="02010600030101010101" pitchFamily="2" charset="-122"/>
              </a:rPr>
              <a:t>方法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571625"/>
            <a:ext cx="7718425" cy="4371975"/>
          </a:xfrm>
        </p:spPr>
        <p:txBody>
          <a:bodyPr/>
          <a:lstStyle/>
          <a:p>
            <a:r>
              <a:rPr lang="zh-CN" altLang="en-US" sz="2400" i="1" smtClean="0">
                <a:solidFill>
                  <a:srgbClr val="FF0000"/>
                </a:solidFill>
                <a:ea typeface="宋体" panose="02010600030101010101" pitchFamily="2" charset="-122"/>
              </a:rPr>
              <a:t>让路由处理</a:t>
            </a:r>
            <a:r>
              <a:rPr lang="en-US" altLang="zh-CN" sz="2400" i="1" smtClean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2400" smtClean="0">
                <a:ea typeface="宋体" panose="02010600030101010101" pitchFamily="2" charset="-122"/>
              </a:rPr>
              <a:t>路由器通过路由表交换，通知在它网络中的移动节点的永久地址</a:t>
            </a: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路由表指出了每个移动节点的位置</a:t>
            </a: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不用对终端系统作改动</a:t>
            </a:r>
          </a:p>
          <a:p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让终端系统处理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间接选路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r>
              <a:rPr lang="zh-CN" altLang="en-US" sz="2400" smtClean="0">
                <a:ea typeface="宋体" panose="02010600030101010101" pitchFamily="2" charset="-122"/>
              </a:rPr>
              <a:t>从通信者到移动节点的通信，通过归属代理，然后被转发到远端</a:t>
            </a:r>
          </a:p>
          <a:p>
            <a:pPr lvl="1"/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直接选路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r>
              <a:rPr lang="zh-CN" altLang="en-US" sz="2400" smtClean="0">
                <a:ea typeface="宋体" panose="02010600030101010101" pitchFamily="2" charset="-122"/>
              </a:rPr>
              <a:t>通信者获得移动节点的外部地址</a:t>
            </a:r>
            <a:r>
              <a:rPr lang="en-US" altLang="zh-CN" sz="2400" smtClean="0">
                <a:ea typeface="宋体" panose="02010600030101010101" pitchFamily="2" charset="-122"/>
              </a:rPr>
              <a:t>/</a:t>
            </a:r>
            <a:r>
              <a:rPr lang="zh-CN" altLang="en-US" sz="2400" smtClean="0">
                <a:ea typeface="宋体" panose="02010600030101010101" pitchFamily="2" charset="-122"/>
              </a:rPr>
              <a:t>转交地址</a:t>
            </a:r>
            <a:r>
              <a:rPr lang="en-US" altLang="zh-CN" sz="2400" smtClean="0">
                <a:ea typeface="宋体" panose="02010600030101010101" pitchFamily="2" charset="-122"/>
              </a:rPr>
              <a:t>, </a:t>
            </a:r>
            <a:r>
              <a:rPr lang="zh-CN" altLang="en-US" sz="2400" smtClean="0">
                <a:ea typeface="宋体" panose="02010600030101010101" pitchFamily="2" charset="-122"/>
              </a:rPr>
              <a:t>直接发送给移动节点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FE863E68-9176-4BB5-9C90-B91332AE466F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 smtClean="0">
                <a:ea typeface="宋体" panose="02010600030101010101" pitchFamily="2" charset="-122"/>
              </a:rPr>
              <a:t>移动性</a:t>
            </a:r>
            <a:r>
              <a:rPr lang="en-US" altLang="zh-CN" smtClean="0">
                <a:ea typeface="宋体" panose="02010600030101010101" pitchFamily="2" charset="-122"/>
              </a:rPr>
              <a:t>: </a:t>
            </a:r>
            <a:r>
              <a:rPr lang="zh-CN" altLang="en-US" smtClean="0">
                <a:ea typeface="宋体" panose="02010600030101010101" pitchFamily="2" charset="-122"/>
              </a:rPr>
              <a:t>方法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3575" y="1571625"/>
            <a:ext cx="8107363" cy="4487863"/>
          </a:xfrm>
        </p:spPr>
        <p:txBody>
          <a:bodyPr/>
          <a:lstStyle/>
          <a:p>
            <a:r>
              <a:rPr lang="zh-CN" altLang="en-US" sz="2600" smtClean="0">
                <a:solidFill>
                  <a:schemeClr val="folHlink"/>
                </a:solidFill>
                <a:ea typeface="宋体" panose="02010600030101010101" pitchFamily="2" charset="-122"/>
              </a:rPr>
              <a:t>让路由处理</a:t>
            </a:r>
            <a:r>
              <a:rPr lang="en-US" altLang="zh-CN" sz="2600" smtClean="0">
                <a:solidFill>
                  <a:schemeClr val="folHlink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2600" smtClean="0">
                <a:solidFill>
                  <a:schemeClr val="folHlink"/>
                </a:solidFill>
                <a:ea typeface="宋体" panose="02010600030101010101" pitchFamily="2" charset="-122"/>
              </a:rPr>
              <a:t>路由器通过路由表交换，通知在它网络中的移动节点的永久地址</a:t>
            </a:r>
          </a:p>
          <a:p>
            <a:pPr lvl="1"/>
            <a:r>
              <a:rPr lang="zh-CN" altLang="en-US" sz="2200" smtClean="0">
                <a:solidFill>
                  <a:schemeClr val="folHlink"/>
                </a:solidFill>
                <a:ea typeface="宋体" panose="02010600030101010101" pitchFamily="2" charset="-122"/>
              </a:rPr>
              <a:t>路由表指出了每个移动节点的位置</a:t>
            </a:r>
          </a:p>
          <a:p>
            <a:pPr lvl="1"/>
            <a:r>
              <a:rPr lang="zh-CN" altLang="en-US" sz="2200" smtClean="0">
                <a:solidFill>
                  <a:schemeClr val="folHlink"/>
                </a:solidFill>
                <a:ea typeface="宋体" panose="02010600030101010101" pitchFamily="2" charset="-122"/>
              </a:rPr>
              <a:t>不用对终端系统作改动</a:t>
            </a:r>
          </a:p>
          <a:p>
            <a:r>
              <a:rPr lang="zh-CN" altLang="en-US" sz="2600" smtClean="0">
                <a:solidFill>
                  <a:srgbClr val="FF0000"/>
                </a:solidFill>
                <a:ea typeface="宋体" panose="02010600030101010101" pitchFamily="2" charset="-122"/>
              </a:rPr>
              <a:t>让终端系统处理</a:t>
            </a:r>
            <a:r>
              <a:rPr lang="en-US" altLang="zh-CN" sz="2600" smtClean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600" i="1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200" smtClean="0">
                <a:solidFill>
                  <a:srgbClr val="FF0000"/>
                </a:solidFill>
                <a:ea typeface="宋体" panose="02010600030101010101" pitchFamily="2" charset="-122"/>
              </a:rPr>
              <a:t>间接选路</a:t>
            </a:r>
            <a:r>
              <a:rPr lang="en-US" altLang="zh-CN" sz="2200" smtClean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200" smtClean="0">
                <a:ea typeface="宋体" panose="02010600030101010101" pitchFamily="2" charset="-122"/>
              </a:rPr>
              <a:t> </a:t>
            </a:r>
            <a:r>
              <a:rPr lang="zh-CN" altLang="en-US" sz="2200" smtClean="0">
                <a:ea typeface="宋体" panose="02010600030101010101" pitchFamily="2" charset="-122"/>
              </a:rPr>
              <a:t>从通信者到移动节点的通信，通过归属代理，然后被转发到远端</a:t>
            </a:r>
          </a:p>
          <a:p>
            <a:pPr lvl="1"/>
            <a:r>
              <a:rPr lang="zh-CN" altLang="en-US" sz="2200" smtClean="0">
                <a:solidFill>
                  <a:srgbClr val="FF0000"/>
                </a:solidFill>
                <a:ea typeface="宋体" panose="02010600030101010101" pitchFamily="2" charset="-122"/>
              </a:rPr>
              <a:t>直接选路</a:t>
            </a:r>
            <a:r>
              <a:rPr lang="en-US" altLang="zh-CN" sz="2200" smtClean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200" smtClean="0">
                <a:ea typeface="宋体" panose="02010600030101010101" pitchFamily="2" charset="-122"/>
              </a:rPr>
              <a:t> </a:t>
            </a:r>
            <a:r>
              <a:rPr lang="zh-CN" altLang="en-US" sz="2200" smtClean="0">
                <a:ea typeface="宋体" panose="02010600030101010101" pitchFamily="2" charset="-122"/>
              </a:rPr>
              <a:t>通信者获得移动节点的外部地址</a:t>
            </a:r>
            <a:r>
              <a:rPr lang="en-US" altLang="zh-CN" sz="2200" smtClean="0">
                <a:ea typeface="宋体" panose="02010600030101010101" pitchFamily="2" charset="-122"/>
              </a:rPr>
              <a:t>/</a:t>
            </a:r>
            <a:r>
              <a:rPr lang="zh-CN" altLang="en-US" sz="2200" smtClean="0">
                <a:ea typeface="宋体" panose="02010600030101010101" pitchFamily="2" charset="-122"/>
              </a:rPr>
              <a:t>转交地址</a:t>
            </a:r>
            <a:r>
              <a:rPr lang="en-US" altLang="zh-CN" sz="2200" smtClean="0">
                <a:ea typeface="宋体" panose="02010600030101010101" pitchFamily="2" charset="-122"/>
              </a:rPr>
              <a:t>, </a:t>
            </a:r>
            <a:r>
              <a:rPr lang="zh-CN" altLang="en-US" sz="2200" smtClean="0">
                <a:ea typeface="宋体" panose="02010600030101010101" pitchFamily="2" charset="-122"/>
              </a:rPr>
              <a:t>直接发送给移动节点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8789" name="Oval 4"/>
          <p:cNvSpPr>
            <a:spLocks noChangeArrowheads="1"/>
          </p:cNvSpPr>
          <p:nvPr/>
        </p:nvSpPr>
        <p:spPr bwMode="auto">
          <a:xfrm>
            <a:off x="3251200" y="1624013"/>
            <a:ext cx="1887538" cy="15176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8790" name="Line 5"/>
          <p:cNvSpPr>
            <a:spLocks noChangeShapeType="1"/>
          </p:cNvSpPr>
          <p:nvPr/>
        </p:nvSpPr>
        <p:spPr bwMode="auto">
          <a:xfrm>
            <a:off x="3619500" y="1706563"/>
            <a:ext cx="1133475" cy="13652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1" name="Text Box 6"/>
          <p:cNvSpPr txBox="1">
            <a:spLocks noChangeArrowheads="1"/>
          </p:cNvSpPr>
          <p:nvPr/>
        </p:nvSpPr>
        <p:spPr bwMode="auto">
          <a:xfrm>
            <a:off x="3101975" y="1958975"/>
            <a:ext cx="227171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百万节点时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扩展性不好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84304AF3-C47F-4A3C-8762-4807C4011271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20835" name="Freeform 2"/>
          <p:cNvSpPr>
            <a:spLocks/>
          </p:cNvSpPr>
          <p:nvPr/>
        </p:nvSpPr>
        <p:spPr bwMode="auto">
          <a:xfrm>
            <a:off x="1257300" y="1727200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36" name="Group 3"/>
          <p:cNvGrpSpPr>
            <a:grpSpLocks/>
          </p:cNvGrpSpPr>
          <p:nvPr/>
        </p:nvGrpSpPr>
        <p:grpSpPr bwMode="auto">
          <a:xfrm>
            <a:off x="2312988" y="2708275"/>
            <a:ext cx="501650" cy="233363"/>
            <a:chOff x="3600" y="219"/>
            <a:chExt cx="360" cy="175"/>
          </a:xfrm>
        </p:grpSpPr>
        <p:sp>
          <p:nvSpPr>
            <p:cNvPr id="120955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0956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57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958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0959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20960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965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66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67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0961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96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6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96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0837" name="Group 17"/>
          <p:cNvGrpSpPr>
            <a:grpSpLocks/>
          </p:cNvGrpSpPr>
          <p:nvPr/>
        </p:nvGrpSpPr>
        <p:grpSpPr bwMode="auto">
          <a:xfrm>
            <a:off x="1416050" y="2362200"/>
            <a:ext cx="1333500" cy="342900"/>
            <a:chOff x="8025" y="5070"/>
            <a:chExt cx="2100" cy="540"/>
          </a:xfrm>
        </p:grpSpPr>
        <p:sp>
          <p:nvSpPr>
            <p:cNvPr id="120952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53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54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838" name="Rectangle 2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 sz="3500" smtClean="0">
                <a:ea typeface="宋体" panose="02010600030101010101" pitchFamily="2" charset="-122"/>
              </a:rPr>
              <a:t>移动性：注册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4724400"/>
            <a:ext cx="6051550" cy="1514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>
                <a:ea typeface="宋体" panose="02010600030101010101" pitchFamily="2" charset="-122"/>
              </a:rPr>
              <a:t>最终结果</a:t>
            </a:r>
            <a:r>
              <a:rPr lang="en-US" altLang="zh-CN" sz="2400" smtClean="0">
                <a:ea typeface="宋体" panose="02010600030101010101" pitchFamily="2" charset="-122"/>
              </a:rPr>
              <a:t>:</a:t>
            </a:r>
          </a:p>
          <a:p>
            <a:r>
              <a:rPr lang="zh-CN" altLang="en-US" sz="2400" smtClean="0">
                <a:ea typeface="宋体" panose="02010600030101010101" pitchFamily="2" charset="-122"/>
              </a:rPr>
              <a:t>外部代理知道了移动节点</a:t>
            </a:r>
          </a:p>
          <a:p>
            <a:r>
              <a:rPr lang="zh-CN" altLang="en-US" sz="2400" smtClean="0">
                <a:ea typeface="宋体" panose="02010600030101010101" pitchFamily="2" charset="-122"/>
              </a:rPr>
              <a:t>归属代理知道了移动节点的位置</a:t>
            </a:r>
          </a:p>
        </p:txBody>
      </p:sp>
      <p:grpSp>
        <p:nvGrpSpPr>
          <p:cNvPr id="120840" name="Group 23"/>
          <p:cNvGrpSpPr>
            <a:grpSpLocks/>
          </p:cNvGrpSpPr>
          <p:nvPr/>
        </p:nvGrpSpPr>
        <p:grpSpPr bwMode="auto">
          <a:xfrm>
            <a:off x="1165225" y="1920875"/>
            <a:ext cx="914400" cy="590550"/>
            <a:chOff x="10665" y="3225"/>
            <a:chExt cx="1440" cy="930"/>
          </a:xfrm>
        </p:grpSpPr>
        <p:sp>
          <p:nvSpPr>
            <p:cNvPr id="120882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20883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84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0 h 1138"/>
                  <a:gd name="T26" fmla="*/ 0 w 788"/>
                  <a:gd name="T27" fmla="*/ 0 h 1138"/>
                  <a:gd name="T28" fmla="*/ 0 w 788"/>
                  <a:gd name="T29" fmla="*/ 0 h 1138"/>
                  <a:gd name="T30" fmla="*/ 0 w 788"/>
                  <a:gd name="T31" fmla="*/ 0 h 1138"/>
                  <a:gd name="T32" fmla="*/ 0 w 788"/>
                  <a:gd name="T33" fmla="*/ 0 h 1138"/>
                  <a:gd name="T34" fmla="*/ 0 w 788"/>
                  <a:gd name="T35" fmla="*/ 0 h 1138"/>
                  <a:gd name="T36" fmla="*/ 0 w 788"/>
                  <a:gd name="T37" fmla="*/ 0 h 1138"/>
                  <a:gd name="T38" fmla="*/ 0 w 788"/>
                  <a:gd name="T39" fmla="*/ 0 h 1138"/>
                  <a:gd name="T40" fmla="*/ 0 w 788"/>
                  <a:gd name="T41" fmla="*/ 0 h 1138"/>
                  <a:gd name="T42" fmla="*/ 0 w 788"/>
                  <a:gd name="T43" fmla="*/ 0 h 1138"/>
                  <a:gd name="T44" fmla="*/ 0 w 788"/>
                  <a:gd name="T45" fmla="*/ 0 h 1138"/>
                  <a:gd name="T46" fmla="*/ 0 w 788"/>
                  <a:gd name="T47" fmla="*/ 0 h 1138"/>
                  <a:gd name="T48" fmla="*/ 0 w 788"/>
                  <a:gd name="T49" fmla="*/ 0 h 1138"/>
                  <a:gd name="T50" fmla="*/ 0 w 788"/>
                  <a:gd name="T51" fmla="*/ 0 h 1138"/>
                  <a:gd name="T52" fmla="*/ 0 w 788"/>
                  <a:gd name="T53" fmla="*/ 0 h 1138"/>
                  <a:gd name="T54" fmla="*/ 0 w 788"/>
                  <a:gd name="T55" fmla="*/ 0 h 1138"/>
                  <a:gd name="T56" fmla="*/ 0 w 788"/>
                  <a:gd name="T57" fmla="*/ 0 h 1138"/>
                  <a:gd name="T58" fmla="*/ 0 w 788"/>
                  <a:gd name="T59" fmla="*/ 0 h 1138"/>
                  <a:gd name="T60" fmla="*/ 0 w 788"/>
                  <a:gd name="T61" fmla="*/ 0 h 1138"/>
                  <a:gd name="T62" fmla="*/ 0 w 788"/>
                  <a:gd name="T63" fmla="*/ 0 h 1138"/>
                  <a:gd name="T64" fmla="*/ 0 w 788"/>
                  <a:gd name="T65" fmla="*/ 0 h 1138"/>
                  <a:gd name="T66" fmla="*/ 0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88"/>
                  <a:gd name="T109" fmla="*/ 0 h 1138"/>
                  <a:gd name="T110" fmla="*/ 788 w 788"/>
                  <a:gd name="T111" fmla="*/ 1138 h 11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85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0 h 936"/>
                  <a:gd name="T30" fmla="*/ 0 w 425"/>
                  <a:gd name="T31" fmla="*/ 0 h 936"/>
                  <a:gd name="T32" fmla="*/ 0 w 425"/>
                  <a:gd name="T33" fmla="*/ 0 h 936"/>
                  <a:gd name="T34" fmla="*/ 0 w 425"/>
                  <a:gd name="T35" fmla="*/ 0 h 936"/>
                  <a:gd name="T36" fmla="*/ 0 w 425"/>
                  <a:gd name="T37" fmla="*/ 0 h 936"/>
                  <a:gd name="T38" fmla="*/ 0 w 425"/>
                  <a:gd name="T39" fmla="*/ 0 h 936"/>
                  <a:gd name="T40" fmla="*/ 0 w 425"/>
                  <a:gd name="T41" fmla="*/ 0 h 936"/>
                  <a:gd name="T42" fmla="*/ 0 w 425"/>
                  <a:gd name="T43" fmla="*/ 0 h 936"/>
                  <a:gd name="T44" fmla="*/ 0 w 425"/>
                  <a:gd name="T45" fmla="*/ 0 h 936"/>
                  <a:gd name="T46" fmla="*/ 0 w 425"/>
                  <a:gd name="T47" fmla="*/ 0 h 936"/>
                  <a:gd name="T48" fmla="*/ 0 w 425"/>
                  <a:gd name="T49" fmla="*/ 0 h 936"/>
                  <a:gd name="T50" fmla="*/ 0 w 425"/>
                  <a:gd name="T51" fmla="*/ 0 h 936"/>
                  <a:gd name="T52" fmla="*/ 0 w 425"/>
                  <a:gd name="T53" fmla="*/ 0 h 936"/>
                  <a:gd name="T54" fmla="*/ 0 w 425"/>
                  <a:gd name="T55" fmla="*/ 0 h 936"/>
                  <a:gd name="T56" fmla="*/ 0 w 425"/>
                  <a:gd name="T57" fmla="*/ 0 h 936"/>
                  <a:gd name="T58" fmla="*/ 0 w 425"/>
                  <a:gd name="T59" fmla="*/ 0 h 936"/>
                  <a:gd name="T60" fmla="*/ 0 w 425"/>
                  <a:gd name="T61" fmla="*/ 0 h 936"/>
                  <a:gd name="T62" fmla="*/ 0 w 425"/>
                  <a:gd name="T63" fmla="*/ 0 h 936"/>
                  <a:gd name="T64" fmla="*/ 0 w 425"/>
                  <a:gd name="T65" fmla="*/ 0 h 936"/>
                  <a:gd name="T66" fmla="*/ 0 w 425"/>
                  <a:gd name="T67" fmla="*/ 0 h 936"/>
                  <a:gd name="T68" fmla="*/ 0 w 425"/>
                  <a:gd name="T69" fmla="*/ 0 h 936"/>
                  <a:gd name="T70" fmla="*/ 0 w 425"/>
                  <a:gd name="T71" fmla="*/ 0 h 936"/>
                  <a:gd name="T72" fmla="*/ 0 w 425"/>
                  <a:gd name="T73" fmla="*/ 0 h 936"/>
                  <a:gd name="T74" fmla="*/ 0 w 425"/>
                  <a:gd name="T75" fmla="*/ 0 h 936"/>
                  <a:gd name="T76" fmla="*/ 0 w 425"/>
                  <a:gd name="T77" fmla="*/ 0 h 936"/>
                  <a:gd name="T78" fmla="*/ 0 w 425"/>
                  <a:gd name="T79" fmla="*/ 0 h 936"/>
                  <a:gd name="T80" fmla="*/ 0 w 425"/>
                  <a:gd name="T81" fmla="*/ 0 h 936"/>
                  <a:gd name="T82" fmla="*/ 0 w 425"/>
                  <a:gd name="T83" fmla="*/ 0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25"/>
                  <a:gd name="T148" fmla="*/ 0 h 936"/>
                  <a:gd name="T149" fmla="*/ 425 w 425"/>
                  <a:gd name="T150" fmla="*/ 936 h 9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86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92"/>
                  <a:gd name="T88" fmla="*/ 0 h 208"/>
                  <a:gd name="T89" fmla="*/ 192 w 192"/>
                  <a:gd name="T90" fmla="*/ 208 h 20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87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47"/>
                  <a:gd name="T124" fmla="*/ 0 h 251"/>
                  <a:gd name="T125" fmla="*/ 247 w 247"/>
                  <a:gd name="T126" fmla="*/ 251 h 25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88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6"/>
                  <a:gd name="T109" fmla="*/ 0 h 240"/>
                  <a:gd name="T110" fmla="*/ 226 w 226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89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79"/>
                  <a:gd name="T103" fmla="*/ 0 h 270"/>
                  <a:gd name="T104" fmla="*/ 279 w 279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0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2"/>
                  <a:gd name="T88" fmla="*/ 0 h 75"/>
                  <a:gd name="T89" fmla="*/ 72 w 72"/>
                  <a:gd name="T90" fmla="*/ 75 h 7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1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0"/>
                  <a:gd name="T76" fmla="*/ 0 h 59"/>
                  <a:gd name="T77" fmla="*/ 70 w 70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2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5"/>
                  <a:gd name="T67" fmla="*/ 0 h 60"/>
                  <a:gd name="T68" fmla="*/ 65 w 65"/>
                  <a:gd name="T69" fmla="*/ 60 h 6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3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47"/>
                  <a:gd name="T101" fmla="*/ 69 w 69"/>
                  <a:gd name="T102" fmla="*/ 47 h 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4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0"/>
                  <a:gd name="T76" fmla="*/ 0 h 58"/>
                  <a:gd name="T77" fmla="*/ 60 w 60"/>
                  <a:gd name="T78" fmla="*/ 58 h 5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5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5"/>
                  <a:gd name="T65" fmla="*/ 59 w 59"/>
                  <a:gd name="T66" fmla="*/ 55 h 5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6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76"/>
                  <a:gd name="T101" fmla="*/ 82 w 82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7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6"/>
                  <a:gd name="T89" fmla="*/ 75 w 75"/>
                  <a:gd name="T90" fmla="*/ 66 h 6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8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3"/>
                  <a:gd name="T89" fmla="*/ 75 w 75"/>
                  <a:gd name="T90" fmla="*/ 63 h 6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99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50"/>
                  <a:gd name="T148" fmla="*/ 0 h 290"/>
                  <a:gd name="T149" fmla="*/ 250 w 250"/>
                  <a:gd name="T150" fmla="*/ 290 h 29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0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0"/>
                  <a:gd name="T124" fmla="*/ 0 h 225"/>
                  <a:gd name="T125" fmla="*/ 160 w 160"/>
                  <a:gd name="T126" fmla="*/ 225 h 22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1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0 h 472"/>
                  <a:gd name="T14" fmla="*/ 0 w 404"/>
                  <a:gd name="T15" fmla="*/ 0 h 472"/>
                  <a:gd name="T16" fmla="*/ 0 w 404"/>
                  <a:gd name="T17" fmla="*/ 0 h 472"/>
                  <a:gd name="T18" fmla="*/ 0 w 404"/>
                  <a:gd name="T19" fmla="*/ 0 h 472"/>
                  <a:gd name="T20" fmla="*/ 0 w 404"/>
                  <a:gd name="T21" fmla="*/ 0 h 472"/>
                  <a:gd name="T22" fmla="*/ 0 w 404"/>
                  <a:gd name="T23" fmla="*/ 0 h 472"/>
                  <a:gd name="T24" fmla="*/ 0 w 404"/>
                  <a:gd name="T25" fmla="*/ 0 h 472"/>
                  <a:gd name="T26" fmla="*/ 0 w 404"/>
                  <a:gd name="T27" fmla="*/ 0 h 472"/>
                  <a:gd name="T28" fmla="*/ 0 w 404"/>
                  <a:gd name="T29" fmla="*/ 0 h 472"/>
                  <a:gd name="T30" fmla="*/ 0 w 404"/>
                  <a:gd name="T31" fmla="*/ 0 h 472"/>
                  <a:gd name="T32" fmla="*/ 0 w 404"/>
                  <a:gd name="T33" fmla="*/ 0 h 472"/>
                  <a:gd name="T34" fmla="*/ 0 w 404"/>
                  <a:gd name="T35" fmla="*/ 0 h 472"/>
                  <a:gd name="T36" fmla="*/ 0 w 404"/>
                  <a:gd name="T37" fmla="*/ 0 h 472"/>
                  <a:gd name="T38" fmla="*/ 0 w 404"/>
                  <a:gd name="T39" fmla="*/ 0 h 472"/>
                  <a:gd name="T40" fmla="*/ 0 w 404"/>
                  <a:gd name="T41" fmla="*/ 0 h 472"/>
                  <a:gd name="T42" fmla="*/ 0 w 404"/>
                  <a:gd name="T43" fmla="*/ 0 h 472"/>
                  <a:gd name="T44" fmla="*/ 0 w 404"/>
                  <a:gd name="T45" fmla="*/ 0 h 472"/>
                  <a:gd name="T46" fmla="*/ 0 w 404"/>
                  <a:gd name="T47" fmla="*/ 0 h 472"/>
                  <a:gd name="T48" fmla="*/ 0 w 404"/>
                  <a:gd name="T49" fmla="*/ 0 h 472"/>
                  <a:gd name="T50" fmla="*/ 0 w 404"/>
                  <a:gd name="T51" fmla="*/ 0 h 472"/>
                  <a:gd name="T52" fmla="*/ 0 w 404"/>
                  <a:gd name="T53" fmla="*/ 0 h 472"/>
                  <a:gd name="T54" fmla="*/ 0 w 404"/>
                  <a:gd name="T55" fmla="*/ 0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4"/>
                  <a:gd name="T133" fmla="*/ 0 h 472"/>
                  <a:gd name="T134" fmla="*/ 404 w 404"/>
                  <a:gd name="T135" fmla="*/ 472 h 4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2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4"/>
                  <a:gd name="T184" fmla="*/ 0 h 315"/>
                  <a:gd name="T185" fmla="*/ 354 w 354"/>
                  <a:gd name="T186" fmla="*/ 315 h 31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3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3"/>
                  <a:gd name="T124" fmla="*/ 0 h 297"/>
                  <a:gd name="T125" fmla="*/ 143 w 143"/>
                  <a:gd name="T126" fmla="*/ 297 h 29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4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0 h 388"/>
                  <a:gd name="T22" fmla="*/ 0 w 309"/>
                  <a:gd name="T23" fmla="*/ 0 h 388"/>
                  <a:gd name="T24" fmla="*/ 0 w 309"/>
                  <a:gd name="T25" fmla="*/ 0 h 388"/>
                  <a:gd name="T26" fmla="*/ 0 w 309"/>
                  <a:gd name="T27" fmla="*/ 0 h 388"/>
                  <a:gd name="T28" fmla="*/ 0 w 309"/>
                  <a:gd name="T29" fmla="*/ 0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9"/>
                  <a:gd name="T115" fmla="*/ 0 h 388"/>
                  <a:gd name="T116" fmla="*/ 309 w 309"/>
                  <a:gd name="T117" fmla="*/ 388 h 3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5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0 w 406"/>
                  <a:gd name="T5" fmla="*/ 0 h 292"/>
                  <a:gd name="T6" fmla="*/ 0 w 406"/>
                  <a:gd name="T7" fmla="*/ 0 h 292"/>
                  <a:gd name="T8" fmla="*/ 0 w 406"/>
                  <a:gd name="T9" fmla="*/ 0 h 292"/>
                  <a:gd name="T10" fmla="*/ 0 w 406"/>
                  <a:gd name="T11" fmla="*/ 0 h 292"/>
                  <a:gd name="T12" fmla="*/ 0 w 406"/>
                  <a:gd name="T13" fmla="*/ 0 h 292"/>
                  <a:gd name="T14" fmla="*/ 0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06"/>
                  <a:gd name="T97" fmla="*/ 0 h 292"/>
                  <a:gd name="T98" fmla="*/ 406 w 406"/>
                  <a:gd name="T99" fmla="*/ 292 h 29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6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0 h 960"/>
                  <a:gd name="T6" fmla="*/ 0 w 439"/>
                  <a:gd name="T7" fmla="*/ 0 h 960"/>
                  <a:gd name="T8" fmla="*/ 0 w 439"/>
                  <a:gd name="T9" fmla="*/ 0 h 960"/>
                  <a:gd name="T10" fmla="*/ 0 w 439"/>
                  <a:gd name="T11" fmla="*/ 0 h 960"/>
                  <a:gd name="T12" fmla="*/ 0 w 439"/>
                  <a:gd name="T13" fmla="*/ 0 h 960"/>
                  <a:gd name="T14" fmla="*/ 0 w 439"/>
                  <a:gd name="T15" fmla="*/ 0 h 960"/>
                  <a:gd name="T16" fmla="*/ 0 w 439"/>
                  <a:gd name="T17" fmla="*/ 0 h 960"/>
                  <a:gd name="T18" fmla="*/ 0 w 439"/>
                  <a:gd name="T19" fmla="*/ 0 h 960"/>
                  <a:gd name="T20" fmla="*/ 0 w 439"/>
                  <a:gd name="T21" fmla="*/ 0 h 960"/>
                  <a:gd name="T22" fmla="*/ 0 w 439"/>
                  <a:gd name="T23" fmla="*/ 0 h 960"/>
                  <a:gd name="T24" fmla="*/ 0 w 439"/>
                  <a:gd name="T25" fmla="*/ 0 h 960"/>
                  <a:gd name="T26" fmla="*/ 0 w 439"/>
                  <a:gd name="T27" fmla="*/ 0 h 960"/>
                  <a:gd name="T28" fmla="*/ 0 w 439"/>
                  <a:gd name="T29" fmla="*/ 0 h 960"/>
                  <a:gd name="T30" fmla="*/ 0 w 439"/>
                  <a:gd name="T31" fmla="*/ 0 h 960"/>
                  <a:gd name="T32" fmla="*/ 0 w 439"/>
                  <a:gd name="T33" fmla="*/ 0 h 960"/>
                  <a:gd name="T34" fmla="*/ 0 w 439"/>
                  <a:gd name="T35" fmla="*/ 0 h 960"/>
                  <a:gd name="T36" fmla="*/ 0 w 439"/>
                  <a:gd name="T37" fmla="*/ 0 h 960"/>
                  <a:gd name="T38" fmla="*/ 0 w 439"/>
                  <a:gd name="T39" fmla="*/ 0 h 960"/>
                  <a:gd name="T40" fmla="*/ 0 w 439"/>
                  <a:gd name="T41" fmla="*/ 0 h 960"/>
                  <a:gd name="T42" fmla="*/ 0 w 439"/>
                  <a:gd name="T43" fmla="*/ 0 h 960"/>
                  <a:gd name="T44" fmla="*/ 0 w 439"/>
                  <a:gd name="T45" fmla="*/ 0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9"/>
                  <a:gd name="T103" fmla="*/ 0 h 960"/>
                  <a:gd name="T104" fmla="*/ 439 w 439"/>
                  <a:gd name="T105" fmla="*/ 960 h 9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7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0 w 382"/>
                  <a:gd name="T41" fmla="*/ 0 h 198"/>
                  <a:gd name="T42" fmla="*/ 0 w 382"/>
                  <a:gd name="T43" fmla="*/ 0 h 198"/>
                  <a:gd name="T44" fmla="*/ 0 w 382"/>
                  <a:gd name="T45" fmla="*/ 0 h 198"/>
                  <a:gd name="T46" fmla="*/ 0 w 382"/>
                  <a:gd name="T47" fmla="*/ 0 h 198"/>
                  <a:gd name="T48" fmla="*/ 0 w 382"/>
                  <a:gd name="T49" fmla="*/ 0 h 198"/>
                  <a:gd name="T50" fmla="*/ 0 w 382"/>
                  <a:gd name="T51" fmla="*/ 0 h 198"/>
                  <a:gd name="T52" fmla="*/ 0 w 382"/>
                  <a:gd name="T53" fmla="*/ 0 h 198"/>
                  <a:gd name="T54" fmla="*/ 0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82"/>
                  <a:gd name="T139" fmla="*/ 0 h 198"/>
                  <a:gd name="T140" fmla="*/ 382 w 382"/>
                  <a:gd name="T141" fmla="*/ 198 h 19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8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240"/>
                  <a:gd name="T116" fmla="*/ 229 w 229"/>
                  <a:gd name="T117" fmla="*/ 240 h 2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09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270"/>
                  <a:gd name="T104" fmla="*/ 281 w 28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0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13"/>
                  <a:gd name="T56" fmla="*/ 15 w 15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1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"/>
                  <a:gd name="T55" fmla="*/ 0 h 17"/>
                  <a:gd name="T56" fmla="*/ 17 w 17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2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"/>
                  <a:gd name="T55" fmla="*/ 0 h 9"/>
                  <a:gd name="T56" fmla="*/ 9 w 9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3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4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9"/>
                  <a:gd name="T56" fmla="*/ 7 w 7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5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20"/>
                  <a:gd name="T56" fmla="*/ 20 w 20"/>
                  <a:gd name="T57" fmla="*/ 20 h 2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6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3"/>
                  <a:gd name="T56" fmla="*/ 12 w 12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7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2"/>
                  <a:gd name="T56" fmla="*/ 13 w 13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8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"/>
                  <a:gd name="T55" fmla="*/ 0 h 7"/>
                  <a:gd name="T56" fmla="*/ 8 w 8"/>
                  <a:gd name="T57" fmla="*/ 7 h 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9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0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17"/>
                  <a:gd name="T56" fmla="*/ 16 w 16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1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2"/>
                  <a:gd name="T56" fmla="*/ 12 w 12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2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"/>
                  <a:gd name="T76" fmla="*/ 0 h 75"/>
                  <a:gd name="T77" fmla="*/ 74 w 74"/>
                  <a:gd name="T78" fmla="*/ 75 h 7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3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59"/>
                  <a:gd name="T65" fmla="*/ 69 w 69"/>
                  <a:gd name="T66" fmla="*/ 59 h 5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4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"/>
                  <a:gd name="T76" fmla="*/ 0 h 60"/>
                  <a:gd name="T77" fmla="*/ 69 w 69"/>
                  <a:gd name="T78" fmla="*/ 60 h 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5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48"/>
                  <a:gd name="T89" fmla="*/ 75 w 75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6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57"/>
                  <a:gd name="T77" fmla="*/ 63 w 63"/>
                  <a:gd name="T78" fmla="*/ 57 h 5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7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5"/>
                  <a:gd name="T64" fmla="*/ 0 h 57"/>
                  <a:gd name="T65" fmla="*/ 65 w 65"/>
                  <a:gd name="T66" fmla="*/ 57 h 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8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80"/>
                  <a:gd name="T89" fmla="*/ 79 w 79"/>
                  <a:gd name="T90" fmla="*/ 80 h 8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9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67"/>
                  <a:gd name="T89" fmla="*/ 79 w 79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0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7"/>
                  <a:gd name="T76" fmla="*/ 0 h 62"/>
                  <a:gd name="T77" fmla="*/ 77 w 77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1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0 h 845"/>
                  <a:gd name="T8" fmla="*/ 0 w 366"/>
                  <a:gd name="T9" fmla="*/ 0 h 845"/>
                  <a:gd name="T10" fmla="*/ 0 w 366"/>
                  <a:gd name="T11" fmla="*/ 0 h 845"/>
                  <a:gd name="T12" fmla="*/ 0 w 366"/>
                  <a:gd name="T13" fmla="*/ 0 h 845"/>
                  <a:gd name="T14" fmla="*/ 0 w 366"/>
                  <a:gd name="T15" fmla="*/ 0 h 845"/>
                  <a:gd name="T16" fmla="*/ 0 w 366"/>
                  <a:gd name="T17" fmla="*/ 0 h 845"/>
                  <a:gd name="T18" fmla="*/ 0 w 366"/>
                  <a:gd name="T19" fmla="*/ 0 h 845"/>
                  <a:gd name="T20" fmla="*/ 0 w 366"/>
                  <a:gd name="T21" fmla="*/ 0 h 845"/>
                  <a:gd name="T22" fmla="*/ 0 w 366"/>
                  <a:gd name="T23" fmla="*/ 0 h 845"/>
                  <a:gd name="T24" fmla="*/ 0 w 366"/>
                  <a:gd name="T25" fmla="*/ 0 h 845"/>
                  <a:gd name="T26" fmla="*/ 0 w 366"/>
                  <a:gd name="T27" fmla="*/ 0 h 845"/>
                  <a:gd name="T28" fmla="*/ 0 w 366"/>
                  <a:gd name="T29" fmla="*/ 0 h 845"/>
                  <a:gd name="T30" fmla="*/ 0 w 366"/>
                  <a:gd name="T31" fmla="*/ 0 h 845"/>
                  <a:gd name="T32" fmla="*/ 0 w 366"/>
                  <a:gd name="T33" fmla="*/ 0 h 845"/>
                  <a:gd name="T34" fmla="*/ 0 w 366"/>
                  <a:gd name="T35" fmla="*/ 0 h 845"/>
                  <a:gd name="T36" fmla="*/ 0 w 366"/>
                  <a:gd name="T37" fmla="*/ 0 h 845"/>
                  <a:gd name="T38" fmla="*/ 0 w 366"/>
                  <a:gd name="T39" fmla="*/ 0 h 845"/>
                  <a:gd name="T40" fmla="*/ 0 w 366"/>
                  <a:gd name="T41" fmla="*/ 0 h 845"/>
                  <a:gd name="T42" fmla="*/ 0 w 366"/>
                  <a:gd name="T43" fmla="*/ 0 h 845"/>
                  <a:gd name="T44" fmla="*/ 0 w 366"/>
                  <a:gd name="T45" fmla="*/ 0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66"/>
                  <a:gd name="T97" fmla="*/ 0 h 845"/>
                  <a:gd name="T98" fmla="*/ 366 w 366"/>
                  <a:gd name="T99" fmla="*/ 845 h 84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2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8"/>
                  <a:gd name="T76" fmla="*/ 0 h 87"/>
                  <a:gd name="T77" fmla="*/ 88 w 88"/>
                  <a:gd name="T78" fmla="*/ 87 h 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3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2"/>
                  <a:gd name="T76" fmla="*/ 0 h 28"/>
                  <a:gd name="T77" fmla="*/ 102 w 102"/>
                  <a:gd name="T78" fmla="*/ 28 h 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4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2"/>
                  <a:gd name="T76" fmla="*/ 0 h 36"/>
                  <a:gd name="T77" fmla="*/ 142 w 14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5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0 h 601"/>
                  <a:gd name="T6" fmla="*/ 0 w 351"/>
                  <a:gd name="T7" fmla="*/ 0 h 601"/>
                  <a:gd name="T8" fmla="*/ 0 w 351"/>
                  <a:gd name="T9" fmla="*/ 0 h 601"/>
                  <a:gd name="T10" fmla="*/ 0 w 351"/>
                  <a:gd name="T11" fmla="*/ 0 h 601"/>
                  <a:gd name="T12" fmla="*/ 0 w 351"/>
                  <a:gd name="T13" fmla="*/ 0 h 601"/>
                  <a:gd name="T14" fmla="*/ 0 w 351"/>
                  <a:gd name="T15" fmla="*/ 0 h 601"/>
                  <a:gd name="T16" fmla="*/ 0 w 351"/>
                  <a:gd name="T17" fmla="*/ 0 h 601"/>
                  <a:gd name="T18" fmla="*/ 0 w 351"/>
                  <a:gd name="T19" fmla="*/ 0 h 601"/>
                  <a:gd name="T20" fmla="*/ 0 w 351"/>
                  <a:gd name="T21" fmla="*/ 0 h 601"/>
                  <a:gd name="T22" fmla="*/ 0 w 351"/>
                  <a:gd name="T23" fmla="*/ 0 h 601"/>
                  <a:gd name="T24" fmla="*/ 0 w 351"/>
                  <a:gd name="T25" fmla="*/ 0 h 601"/>
                  <a:gd name="T26" fmla="*/ 0 w 351"/>
                  <a:gd name="T27" fmla="*/ 0 h 601"/>
                  <a:gd name="T28" fmla="*/ 0 w 351"/>
                  <a:gd name="T29" fmla="*/ 0 h 601"/>
                  <a:gd name="T30" fmla="*/ 0 w 351"/>
                  <a:gd name="T31" fmla="*/ 0 h 601"/>
                  <a:gd name="T32" fmla="*/ 0 w 351"/>
                  <a:gd name="T33" fmla="*/ 0 h 601"/>
                  <a:gd name="T34" fmla="*/ 0 w 351"/>
                  <a:gd name="T35" fmla="*/ 0 h 601"/>
                  <a:gd name="T36" fmla="*/ 0 w 351"/>
                  <a:gd name="T37" fmla="*/ 0 h 601"/>
                  <a:gd name="T38" fmla="*/ 0 w 351"/>
                  <a:gd name="T39" fmla="*/ 0 h 601"/>
                  <a:gd name="T40" fmla="*/ 0 w 351"/>
                  <a:gd name="T41" fmla="*/ 0 h 601"/>
                  <a:gd name="T42" fmla="*/ 0 w 351"/>
                  <a:gd name="T43" fmla="*/ 0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1"/>
                  <a:gd name="T124" fmla="*/ 0 h 601"/>
                  <a:gd name="T125" fmla="*/ 351 w 351"/>
                  <a:gd name="T126" fmla="*/ 601 h 60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6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0 w 2164"/>
                  <a:gd name="T19" fmla="*/ 0 h 1979"/>
                  <a:gd name="T20" fmla="*/ 0 w 2164"/>
                  <a:gd name="T21" fmla="*/ 0 h 1979"/>
                  <a:gd name="T22" fmla="*/ 0 w 2164"/>
                  <a:gd name="T23" fmla="*/ 0 h 1979"/>
                  <a:gd name="T24" fmla="*/ 0 w 2164"/>
                  <a:gd name="T25" fmla="*/ 0 h 1979"/>
                  <a:gd name="T26" fmla="*/ 0 w 2164"/>
                  <a:gd name="T27" fmla="*/ 0 h 1979"/>
                  <a:gd name="T28" fmla="*/ 0 w 2164"/>
                  <a:gd name="T29" fmla="*/ 0 h 1979"/>
                  <a:gd name="T30" fmla="*/ 0 w 2164"/>
                  <a:gd name="T31" fmla="*/ 0 h 1979"/>
                  <a:gd name="T32" fmla="*/ 0 w 2164"/>
                  <a:gd name="T33" fmla="*/ 0 h 1979"/>
                  <a:gd name="T34" fmla="*/ 0 w 2164"/>
                  <a:gd name="T35" fmla="*/ 0 h 1979"/>
                  <a:gd name="T36" fmla="*/ 0 w 2164"/>
                  <a:gd name="T37" fmla="*/ 0 h 1979"/>
                  <a:gd name="T38" fmla="*/ 0 w 2164"/>
                  <a:gd name="T39" fmla="*/ 0 h 1979"/>
                  <a:gd name="T40" fmla="*/ 0 w 2164"/>
                  <a:gd name="T41" fmla="*/ 0 h 1979"/>
                  <a:gd name="T42" fmla="*/ 0 w 2164"/>
                  <a:gd name="T43" fmla="*/ 0 h 1979"/>
                  <a:gd name="T44" fmla="*/ 0 w 2164"/>
                  <a:gd name="T45" fmla="*/ 0 h 1979"/>
                  <a:gd name="T46" fmla="*/ 0 w 2164"/>
                  <a:gd name="T47" fmla="*/ 0 h 1979"/>
                  <a:gd name="T48" fmla="*/ 0 w 2164"/>
                  <a:gd name="T49" fmla="*/ 0 h 1979"/>
                  <a:gd name="T50" fmla="*/ 0 w 2164"/>
                  <a:gd name="T51" fmla="*/ 0 h 1979"/>
                  <a:gd name="T52" fmla="*/ 0 w 2164"/>
                  <a:gd name="T53" fmla="*/ 0 h 1979"/>
                  <a:gd name="T54" fmla="*/ 0 w 2164"/>
                  <a:gd name="T55" fmla="*/ 0 h 1979"/>
                  <a:gd name="T56" fmla="*/ 0 w 2164"/>
                  <a:gd name="T57" fmla="*/ 0 h 1979"/>
                  <a:gd name="T58" fmla="*/ 0 w 2164"/>
                  <a:gd name="T59" fmla="*/ 0 h 1979"/>
                  <a:gd name="T60" fmla="*/ 0 w 2164"/>
                  <a:gd name="T61" fmla="*/ 0 h 1979"/>
                  <a:gd name="T62" fmla="*/ 0 w 2164"/>
                  <a:gd name="T63" fmla="*/ 0 h 1979"/>
                  <a:gd name="T64" fmla="*/ 0 w 2164"/>
                  <a:gd name="T65" fmla="*/ 0 h 1979"/>
                  <a:gd name="T66" fmla="*/ 0 w 2164"/>
                  <a:gd name="T67" fmla="*/ 0 h 1979"/>
                  <a:gd name="T68" fmla="*/ 0 w 2164"/>
                  <a:gd name="T69" fmla="*/ 0 h 1979"/>
                  <a:gd name="T70" fmla="*/ 0 w 2164"/>
                  <a:gd name="T71" fmla="*/ 0 h 1979"/>
                  <a:gd name="T72" fmla="*/ 0 w 2164"/>
                  <a:gd name="T73" fmla="*/ 0 h 1979"/>
                  <a:gd name="T74" fmla="*/ 0 w 2164"/>
                  <a:gd name="T75" fmla="*/ 0 h 1979"/>
                  <a:gd name="T76" fmla="*/ 0 w 2164"/>
                  <a:gd name="T77" fmla="*/ 0 h 1979"/>
                  <a:gd name="T78" fmla="*/ 0 w 2164"/>
                  <a:gd name="T79" fmla="*/ 0 h 1979"/>
                  <a:gd name="T80" fmla="*/ 0 w 2164"/>
                  <a:gd name="T81" fmla="*/ 0 h 1979"/>
                  <a:gd name="T82" fmla="*/ 0 w 2164"/>
                  <a:gd name="T83" fmla="*/ 0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64"/>
                  <a:gd name="T142" fmla="*/ 0 h 1979"/>
                  <a:gd name="T143" fmla="*/ 2164 w 2164"/>
                  <a:gd name="T144" fmla="*/ 1979 h 19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7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4"/>
                  <a:gd name="T16" fmla="*/ 0 h 930"/>
                  <a:gd name="T17" fmla="*/ 1244 w 1244"/>
                  <a:gd name="T18" fmla="*/ 930 h 9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8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366"/>
                  <a:gd name="T17" fmla="*/ 952 w 952"/>
                  <a:gd name="T18" fmla="*/ 366 h 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9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9"/>
                  <a:gd name="T16" fmla="*/ 0 h 337"/>
                  <a:gd name="T17" fmla="*/ 1259 w 1259"/>
                  <a:gd name="T18" fmla="*/ 337 h 3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0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5"/>
                  <a:gd name="T16" fmla="*/ 0 h 342"/>
                  <a:gd name="T17" fmla="*/ 1265 w 1265"/>
                  <a:gd name="T18" fmla="*/ 342 h 3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1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4"/>
                  <a:gd name="T16" fmla="*/ 0 h 344"/>
                  <a:gd name="T17" fmla="*/ 1264 w 1264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2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0"/>
                  <a:gd name="T100" fmla="*/ 0 h 79"/>
                  <a:gd name="T101" fmla="*/ 190 w 190"/>
                  <a:gd name="T102" fmla="*/ 79 h 7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3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"/>
                  <a:gd name="T100" fmla="*/ 0 h 63"/>
                  <a:gd name="T101" fmla="*/ 107 w 107"/>
                  <a:gd name="T102" fmla="*/ 63 h 6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4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69"/>
                  <a:gd name="T121" fmla="*/ 0 h 525"/>
                  <a:gd name="T122" fmla="*/ 1469 w 1469"/>
                  <a:gd name="T123" fmla="*/ 525 h 5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5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20"/>
                  <a:gd name="T59" fmla="*/ 170 w 170"/>
                  <a:gd name="T60" fmla="*/ 120 h 12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6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19"/>
                  <a:gd name="T59" fmla="*/ 170 w 170"/>
                  <a:gd name="T60" fmla="*/ 119 h 11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7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200"/>
                  <a:gd name="T17" fmla="*/ 730 w 730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8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87"/>
                  <a:gd name="T17" fmla="*/ 703 w 703"/>
                  <a:gd name="T18" fmla="*/ 187 h 1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9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4"/>
                  <a:gd name="T25" fmla="*/ 0 h 508"/>
                  <a:gd name="T26" fmla="*/ 424 w 424"/>
                  <a:gd name="T27" fmla="*/ 508 h 5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0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86"/>
                  <a:gd name="T103" fmla="*/ 0 h 245"/>
                  <a:gd name="T104" fmla="*/ 1186 w 1186"/>
                  <a:gd name="T105" fmla="*/ 245 h 2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1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738"/>
                  <a:gd name="T17" fmla="*/ 241 w 241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0841" name="Freeform 94"/>
          <p:cNvSpPr>
            <a:spLocks/>
          </p:cNvSpPr>
          <p:nvPr/>
        </p:nvSpPr>
        <p:spPr bwMode="auto">
          <a:xfrm>
            <a:off x="6057900" y="1584325"/>
            <a:ext cx="1838325" cy="171132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4"/>
              <a:gd name="T34" fmla="*/ 0 h 2693"/>
              <a:gd name="T35" fmla="*/ 2894 w 2894"/>
              <a:gd name="T36" fmla="*/ 2693 h 26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0842" name="Group 95"/>
          <p:cNvGrpSpPr>
            <a:grpSpLocks/>
          </p:cNvGrpSpPr>
          <p:nvPr/>
        </p:nvGrpSpPr>
        <p:grpSpPr bwMode="auto">
          <a:xfrm>
            <a:off x="6350000" y="2822575"/>
            <a:ext cx="501650" cy="233363"/>
            <a:chOff x="3600" y="219"/>
            <a:chExt cx="360" cy="175"/>
          </a:xfrm>
        </p:grpSpPr>
        <p:sp>
          <p:nvSpPr>
            <p:cNvPr id="120869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0870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1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2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0873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20874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79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80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81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0875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76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77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78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0843" name="Line 109"/>
          <p:cNvSpPr>
            <a:spLocks noChangeShapeType="1"/>
          </p:cNvSpPr>
          <p:nvPr/>
        </p:nvSpPr>
        <p:spPr bwMode="auto">
          <a:xfrm>
            <a:off x="6380163" y="2651125"/>
            <a:ext cx="13335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4" name="Line 110"/>
          <p:cNvSpPr>
            <a:spLocks noChangeShapeType="1"/>
          </p:cNvSpPr>
          <p:nvPr/>
        </p:nvSpPr>
        <p:spPr bwMode="auto">
          <a:xfrm>
            <a:off x="6589713" y="26511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5" name="Line 111"/>
          <p:cNvSpPr>
            <a:spLocks noChangeShapeType="1"/>
          </p:cNvSpPr>
          <p:nvPr/>
        </p:nvSpPr>
        <p:spPr bwMode="auto">
          <a:xfrm>
            <a:off x="7442200" y="24844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0846" name="Group 112"/>
          <p:cNvGrpSpPr>
            <a:grpSpLocks/>
          </p:cNvGrpSpPr>
          <p:nvPr/>
        </p:nvGrpSpPr>
        <p:grpSpPr bwMode="auto">
          <a:xfrm>
            <a:off x="6985000" y="2012950"/>
            <a:ext cx="914400" cy="590550"/>
            <a:chOff x="10665" y="3225"/>
            <a:chExt cx="1440" cy="930"/>
          </a:xfrm>
        </p:grpSpPr>
        <p:sp>
          <p:nvSpPr>
            <p:cNvPr id="120865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20866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0867" name="Object 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84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868" name="Object 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85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0847" name="Freeform 117"/>
          <p:cNvSpPr>
            <a:spLocks/>
          </p:cNvSpPr>
          <p:nvPr/>
        </p:nvSpPr>
        <p:spPr bwMode="auto">
          <a:xfrm>
            <a:off x="3598863" y="2530475"/>
            <a:ext cx="2109787" cy="1250950"/>
          </a:xfrm>
          <a:custGeom>
            <a:avLst/>
            <a:gdLst>
              <a:gd name="T0" fmla="*/ 2147483646 w 3324"/>
              <a:gd name="T1" fmla="*/ 2147483646 h 1971"/>
              <a:gd name="T2" fmla="*/ 2147483646 w 3324"/>
              <a:gd name="T3" fmla="*/ 2147483646 h 1971"/>
              <a:gd name="T4" fmla="*/ 2147483646 w 3324"/>
              <a:gd name="T5" fmla="*/ 2147483646 h 1971"/>
              <a:gd name="T6" fmla="*/ 2147483646 w 3324"/>
              <a:gd name="T7" fmla="*/ 2147483646 h 1971"/>
              <a:gd name="T8" fmla="*/ 2147483646 w 3324"/>
              <a:gd name="T9" fmla="*/ 2147483646 h 1971"/>
              <a:gd name="T10" fmla="*/ 2147483646 w 3324"/>
              <a:gd name="T11" fmla="*/ 2147483646 h 1971"/>
              <a:gd name="T12" fmla="*/ 2147483646 w 3324"/>
              <a:gd name="T13" fmla="*/ 2147483646 h 1971"/>
              <a:gd name="T14" fmla="*/ 2147483646 w 3324"/>
              <a:gd name="T15" fmla="*/ 2147483646 h 1971"/>
              <a:gd name="T16" fmla="*/ 2147483646 w 3324"/>
              <a:gd name="T17" fmla="*/ 2147483646 h 1971"/>
              <a:gd name="T18" fmla="*/ 2147483646 w 3324"/>
              <a:gd name="T19" fmla="*/ 2147483646 h 1971"/>
              <a:gd name="T20" fmla="*/ 2147483646 w 3324"/>
              <a:gd name="T21" fmla="*/ 2147483646 h 1971"/>
              <a:gd name="T22" fmla="*/ 2147483646 w 3324"/>
              <a:gd name="T23" fmla="*/ 2147483646 h 1971"/>
              <a:gd name="T24" fmla="*/ 2147483646 w 3324"/>
              <a:gd name="T25" fmla="*/ 2147483646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24"/>
              <a:gd name="T40" fmla="*/ 0 h 1971"/>
              <a:gd name="T41" fmla="*/ 3324 w 3324"/>
              <a:gd name="T42" fmla="*/ 1971 h 19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8" name="Text Box 118"/>
          <p:cNvSpPr txBox="1">
            <a:spLocks noChangeArrowheads="1"/>
          </p:cNvSpPr>
          <p:nvPr/>
        </p:nvSpPr>
        <p:spPr bwMode="auto">
          <a:xfrm>
            <a:off x="3773488" y="2827338"/>
            <a:ext cx="1447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广域网</a:t>
            </a:r>
          </a:p>
        </p:txBody>
      </p:sp>
      <p:sp>
        <p:nvSpPr>
          <p:cNvPr id="120849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归属网络</a:t>
            </a:r>
          </a:p>
        </p:txBody>
      </p:sp>
      <p:sp>
        <p:nvSpPr>
          <p:cNvPr id="120850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被访网络</a:t>
            </a:r>
          </a:p>
        </p:txBody>
      </p:sp>
      <p:grpSp>
        <p:nvGrpSpPr>
          <p:cNvPr id="13" name="Group 121"/>
          <p:cNvGrpSpPr>
            <a:grpSpLocks/>
          </p:cNvGrpSpPr>
          <p:nvPr/>
        </p:nvGrpSpPr>
        <p:grpSpPr bwMode="auto">
          <a:xfrm>
            <a:off x="6600825" y="2409825"/>
            <a:ext cx="2141538" cy="2074863"/>
            <a:chOff x="4158" y="1518"/>
            <a:chExt cx="1349" cy="1307"/>
          </a:xfrm>
        </p:grpSpPr>
        <p:sp>
          <p:nvSpPr>
            <p:cNvPr id="120859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0860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59"/>
              <a:chOff x="618" y="3500"/>
              <a:chExt cx="202" cy="259"/>
            </a:xfrm>
          </p:grpSpPr>
          <p:sp>
            <p:nvSpPr>
              <p:cNvPr id="120863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864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120861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latin typeface="Comic Sans MS" panose="030F0702030302020204" pitchFamily="66" charset="0"/>
                  <a:ea typeface="宋体" panose="02010600030101010101" pitchFamily="2" charset="-122"/>
                </a:rPr>
                <a:t>移动节点在进入被访网络时联系外部代理</a:t>
              </a:r>
            </a:p>
          </p:txBody>
        </p:sp>
        <p:sp>
          <p:nvSpPr>
            <p:cNvPr id="120862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28"/>
          <p:cNvGrpSpPr>
            <a:grpSpLocks/>
          </p:cNvGrpSpPr>
          <p:nvPr/>
        </p:nvGrpSpPr>
        <p:grpSpPr bwMode="auto">
          <a:xfrm>
            <a:off x="2435225" y="2676525"/>
            <a:ext cx="4046538" cy="1881188"/>
            <a:chOff x="1534" y="1686"/>
            <a:chExt cx="2549" cy="1185"/>
          </a:xfrm>
        </p:grpSpPr>
        <p:sp>
          <p:nvSpPr>
            <p:cNvPr id="120853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0854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59"/>
              <a:chOff x="618" y="3500"/>
              <a:chExt cx="214" cy="259"/>
            </a:xfrm>
          </p:grpSpPr>
          <p:sp>
            <p:nvSpPr>
              <p:cNvPr id="120857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858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120855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latin typeface="Comic Sans MS" panose="030F0702030302020204" pitchFamily="66" charset="0"/>
                  <a:ea typeface="宋体" panose="02010600030101010101" pitchFamily="2" charset="-122"/>
                </a:rPr>
                <a:t>外部代理联系归属代理：“此移动节点在我的网络中”</a:t>
              </a:r>
            </a:p>
          </p:txBody>
        </p:sp>
        <p:sp>
          <p:nvSpPr>
            <p:cNvPr id="120856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2C6220FE-1529-4977-BA77-9C1C138D8C8E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smtClean="0"/>
              <a:t>域间路由选择</a:t>
            </a:r>
            <a:r>
              <a:rPr lang="en-US" altLang="zh-CN" sz="3500" smtClean="0"/>
              <a:t>(BGP)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smtClean="0"/>
              <a:t>Internet</a:t>
            </a:r>
            <a:r>
              <a:rPr lang="zh-CN" altLang="en-US" smtClean="0"/>
              <a:t>和自治系统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en-US" smtClean="0"/>
              <a:t>域间路由选择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en-US" smtClean="0"/>
              <a:t>路径向量路由选择</a:t>
            </a:r>
            <a:endParaRPr lang="zh-CN" altLang="zh-CN" smtClean="0"/>
          </a:p>
          <a:p>
            <a:pPr lvl="1"/>
            <a:endParaRPr lang="zh-CN" altLang="zh-CN" smtClean="0"/>
          </a:p>
          <a:p>
            <a:pPr lvl="1"/>
            <a:r>
              <a:rPr lang="zh-CN" altLang="zh-CN" smtClean="0"/>
              <a:t>BGP</a:t>
            </a: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-33338" y="1196975"/>
            <a:ext cx="608013" cy="557213"/>
          </a:xfrm>
          <a:prstGeom prst="rightArrow">
            <a:avLst>
              <a:gd name="adj1" fmla="val 50000"/>
              <a:gd name="adj2" fmla="val 27279"/>
            </a:avLst>
          </a:prstGeom>
          <a:solidFill>
            <a:srgbClr val="7E9C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522425E9-3A2D-47A4-8A8D-B84CDDA1E96B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22883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884" name="Group 3"/>
          <p:cNvGrpSpPr>
            <a:grpSpLocks/>
          </p:cNvGrpSpPr>
          <p:nvPr/>
        </p:nvGrpSpPr>
        <p:grpSpPr bwMode="auto">
          <a:xfrm>
            <a:off x="2668588" y="3609975"/>
            <a:ext cx="501650" cy="233363"/>
            <a:chOff x="3600" y="219"/>
            <a:chExt cx="360" cy="175"/>
          </a:xfrm>
        </p:grpSpPr>
        <p:sp>
          <p:nvSpPr>
            <p:cNvPr id="123022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023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4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5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026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23027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3032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3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4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028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3029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0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1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2885" name="Group 17"/>
          <p:cNvGrpSpPr>
            <a:grpSpLocks/>
          </p:cNvGrpSpPr>
          <p:nvPr/>
        </p:nvGrpSpPr>
        <p:grpSpPr bwMode="auto">
          <a:xfrm>
            <a:off x="1771650" y="3263900"/>
            <a:ext cx="1333500" cy="342900"/>
            <a:chOff x="8025" y="5070"/>
            <a:chExt cx="2100" cy="540"/>
          </a:xfrm>
        </p:grpSpPr>
        <p:sp>
          <p:nvSpPr>
            <p:cNvPr id="123019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0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1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886" name="Rectangle 2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r>
              <a:rPr lang="zh-CN" altLang="en-US" sz="3500" smtClean="0">
                <a:ea typeface="宋体" panose="02010600030101010101" pitchFamily="2" charset="-122"/>
              </a:rPr>
              <a:t>间接选路</a:t>
            </a:r>
          </a:p>
        </p:txBody>
      </p:sp>
      <p:grpSp>
        <p:nvGrpSpPr>
          <p:cNvPr id="122887" name="Group 22"/>
          <p:cNvGrpSpPr>
            <a:grpSpLocks/>
          </p:cNvGrpSpPr>
          <p:nvPr/>
        </p:nvGrpSpPr>
        <p:grpSpPr bwMode="auto">
          <a:xfrm>
            <a:off x="1520825" y="2822575"/>
            <a:ext cx="914400" cy="590550"/>
            <a:chOff x="10665" y="3225"/>
            <a:chExt cx="1440" cy="930"/>
          </a:xfrm>
        </p:grpSpPr>
        <p:sp>
          <p:nvSpPr>
            <p:cNvPr id="122949" name="Oval 2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22950" name="Group 24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2951" name="Freeform 25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0 h 1138"/>
                  <a:gd name="T26" fmla="*/ 0 w 788"/>
                  <a:gd name="T27" fmla="*/ 0 h 1138"/>
                  <a:gd name="T28" fmla="*/ 0 w 788"/>
                  <a:gd name="T29" fmla="*/ 0 h 1138"/>
                  <a:gd name="T30" fmla="*/ 0 w 788"/>
                  <a:gd name="T31" fmla="*/ 0 h 1138"/>
                  <a:gd name="T32" fmla="*/ 0 w 788"/>
                  <a:gd name="T33" fmla="*/ 0 h 1138"/>
                  <a:gd name="T34" fmla="*/ 0 w 788"/>
                  <a:gd name="T35" fmla="*/ 0 h 1138"/>
                  <a:gd name="T36" fmla="*/ 0 w 788"/>
                  <a:gd name="T37" fmla="*/ 0 h 1138"/>
                  <a:gd name="T38" fmla="*/ 0 w 788"/>
                  <a:gd name="T39" fmla="*/ 0 h 1138"/>
                  <a:gd name="T40" fmla="*/ 0 w 788"/>
                  <a:gd name="T41" fmla="*/ 0 h 1138"/>
                  <a:gd name="T42" fmla="*/ 0 w 788"/>
                  <a:gd name="T43" fmla="*/ 0 h 1138"/>
                  <a:gd name="T44" fmla="*/ 0 w 788"/>
                  <a:gd name="T45" fmla="*/ 0 h 1138"/>
                  <a:gd name="T46" fmla="*/ 0 w 788"/>
                  <a:gd name="T47" fmla="*/ 0 h 1138"/>
                  <a:gd name="T48" fmla="*/ 0 w 788"/>
                  <a:gd name="T49" fmla="*/ 0 h 1138"/>
                  <a:gd name="T50" fmla="*/ 0 w 788"/>
                  <a:gd name="T51" fmla="*/ 0 h 1138"/>
                  <a:gd name="T52" fmla="*/ 0 w 788"/>
                  <a:gd name="T53" fmla="*/ 0 h 1138"/>
                  <a:gd name="T54" fmla="*/ 0 w 788"/>
                  <a:gd name="T55" fmla="*/ 0 h 1138"/>
                  <a:gd name="T56" fmla="*/ 0 w 788"/>
                  <a:gd name="T57" fmla="*/ 0 h 1138"/>
                  <a:gd name="T58" fmla="*/ 0 w 788"/>
                  <a:gd name="T59" fmla="*/ 0 h 1138"/>
                  <a:gd name="T60" fmla="*/ 0 w 788"/>
                  <a:gd name="T61" fmla="*/ 0 h 1138"/>
                  <a:gd name="T62" fmla="*/ 0 w 788"/>
                  <a:gd name="T63" fmla="*/ 0 h 1138"/>
                  <a:gd name="T64" fmla="*/ 0 w 788"/>
                  <a:gd name="T65" fmla="*/ 0 h 1138"/>
                  <a:gd name="T66" fmla="*/ 0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88"/>
                  <a:gd name="T109" fmla="*/ 0 h 1138"/>
                  <a:gd name="T110" fmla="*/ 788 w 788"/>
                  <a:gd name="T111" fmla="*/ 1138 h 11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2" name="Freeform 26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0 h 936"/>
                  <a:gd name="T30" fmla="*/ 0 w 425"/>
                  <a:gd name="T31" fmla="*/ 0 h 936"/>
                  <a:gd name="T32" fmla="*/ 0 w 425"/>
                  <a:gd name="T33" fmla="*/ 0 h 936"/>
                  <a:gd name="T34" fmla="*/ 0 w 425"/>
                  <a:gd name="T35" fmla="*/ 0 h 936"/>
                  <a:gd name="T36" fmla="*/ 0 w 425"/>
                  <a:gd name="T37" fmla="*/ 0 h 936"/>
                  <a:gd name="T38" fmla="*/ 0 w 425"/>
                  <a:gd name="T39" fmla="*/ 0 h 936"/>
                  <a:gd name="T40" fmla="*/ 0 w 425"/>
                  <a:gd name="T41" fmla="*/ 0 h 936"/>
                  <a:gd name="T42" fmla="*/ 0 w 425"/>
                  <a:gd name="T43" fmla="*/ 0 h 936"/>
                  <a:gd name="T44" fmla="*/ 0 w 425"/>
                  <a:gd name="T45" fmla="*/ 0 h 936"/>
                  <a:gd name="T46" fmla="*/ 0 w 425"/>
                  <a:gd name="T47" fmla="*/ 0 h 936"/>
                  <a:gd name="T48" fmla="*/ 0 w 425"/>
                  <a:gd name="T49" fmla="*/ 0 h 936"/>
                  <a:gd name="T50" fmla="*/ 0 w 425"/>
                  <a:gd name="T51" fmla="*/ 0 h 936"/>
                  <a:gd name="T52" fmla="*/ 0 w 425"/>
                  <a:gd name="T53" fmla="*/ 0 h 936"/>
                  <a:gd name="T54" fmla="*/ 0 w 425"/>
                  <a:gd name="T55" fmla="*/ 0 h 936"/>
                  <a:gd name="T56" fmla="*/ 0 w 425"/>
                  <a:gd name="T57" fmla="*/ 0 h 936"/>
                  <a:gd name="T58" fmla="*/ 0 w 425"/>
                  <a:gd name="T59" fmla="*/ 0 h 936"/>
                  <a:gd name="T60" fmla="*/ 0 w 425"/>
                  <a:gd name="T61" fmla="*/ 0 h 936"/>
                  <a:gd name="T62" fmla="*/ 0 w 425"/>
                  <a:gd name="T63" fmla="*/ 0 h 936"/>
                  <a:gd name="T64" fmla="*/ 0 w 425"/>
                  <a:gd name="T65" fmla="*/ 0 h 936"/>
                  <a:gd name="T66" fmla="*/ 0 w 425"/>
                  <a:gd name="T67" fmla="*/ 0 h 936"/>
                  <a:gd name="T68" fmla="*/ 0 w 425"/>
                  <a:gd name="T69" fmla="*/ 0 h 936"/>
                  <a:gd name="T70" fmla="*/ 0 w 425"/>
                  <a:gd name="T71" fmla="*/ 0 h 936"/>
                  <a:gd name="T72" fmla="*/ 0 w 425"/>
                  <a:gd name="T73" fmla="*/ 0 h 936"/>
                  <a:gd name="T74" fmla="*/ 0 w 425"/>
                  <a:gd name="T75" fmla="*/ 0 h 936"/>
                  <a:gd name="T76" fmla="*/ 0 w 425"/>
                  <a:gd name="T77" fmla="*/ 0 h 936"/>
                  <a:gd name="T78" fmla="*/ 0 w 425"/>
                  <a:gd name="T79" fmla="*/ 0 h 936"/>
                  <a:gd name="T80" fmla="*/ 0 w 425"/>
                  <a:gd name="T81" fmla="*/ 0 h 936"/>
                  <a:gd name="T82" fmla="*/ 0 w 425"/>
                  <a:gd name="T83" fmla="*/ 0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25"/>
                  <a:gd name="T148" fmla="*/ 0 h 936"/>
                  <a:gd name="T149" fmla="*/ 425 w 425"/>
                  <a:gd name="T150" fmla="*/ 936 h 9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3" name="Freeform 27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92"/>
                  <a:gd name="T88" fmla="*/ 0 h 208"/>
                  <a:gd name="T89" fmla="*/ 192 w 192"/>
                  <a:gd name="T90" fmla="*/ 208 h 20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4" name="Freeform 28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47"/>
                  <a:gd name="T124" fmla="*/ 0 h 251"/>
                  <a:gd name="T125" fmla="*/ 247 w 247"/>
                  <a:gd name="T126" fmla="*/ 251 h 25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5" name="Freeform 29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6"/>
                  <a:gd name="T109" fmla="*/ 0 h 240"/>
                  <a:gd name="T110" fmla="*/ 226 w 226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6" name="Freeform 30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79"/>
                  <a:gd name="T103" fmla="*/ 0 h 270"/>
                  <a:gd name="T104" fmla="*/ 279 w 279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7" name="Freeform 31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2"/>
                  <a:gd name="T88" fmla="*/ 0 h 75"/>
                  <a:gd name="T89" fmla="*/ 72 w 72"/>
                  <a:gd name="T90" fmla="*/ 75 h 7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8" name="Freeform 32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0"/>
                  <a:gd name="T76" fmla="*/ 0 h 59"/>
                  <a:gd name="T77" fmla="*/ 70 w 70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9" name="Freeform 33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5"/>
                  <a:gd name="T67" fmla="*/ 0 h 60"/>
                  <a:gd name="T68" fmla="*/ 65 w 65"/>
                  <a:gd name="T69" fmla="*/ 60 h 6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0" name="Freeform 34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47"/>
                  <a:gd name="T101" fmla="*/ 69 w 69"/>
                  <a:gd name="T102" fmla="*/ 47 h 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1" name="Freeform 35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0"/>
                  <a:gd name="T76" fmla="*/ 0 h 58"/>
                  <a:gd name="T77" fmla="*/ 60 w 60"/>
                  <a:gd name="T78" fmla="*/ 58 h 5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2" name="Freeform 36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5"/>
                  <a:gd name="T65" fmla="*/ 59 w 59"/>
                  <a:gd name="T66" fmla="*/ 55 h 5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3" name="Freeform 37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76"/>
                  <a:gd name="T101" fmla="*/ 82 w 82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4" name="Freeform 38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6"/>
                  <a:gd name="T89" fmla="*/ 75 w 75"/>
                  <a:gd name="T90" fmla="*/ 66 h 6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5" name="Freeform 39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3"/>
                  <a:gd name="T89" fmla="*/ 75 w 75"/>
                  <a:gd name="T90" fmla="*/ 63 h 6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6" name="Freeform 40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50"/>
                  <a:gd name="T148" fmla="*/ 0 h 290"/>
                  <a:gd name="T149" fmla="*/ 250 w 250"/>
                  <a:gd name="T150" fmla="*/ 290 h 29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7" name="Freeform 41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0"/>
                  <a:gd name="T124" fmla="*/ 0 h 225"/>
                  <a:gd name="T125" fmla="*/ 160 w 160"/>
                  <a:gd name="T126" fmla="*/ 225 h 22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8" name="Freeform 42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0 h 472"/>
                  <a:gd name="T14" fmla="*/ 0 w 404"/>
                  <a:gd name="T15" fmla="*/ 0 h 472"/>
                  <a:gd name="T16" fmla="*/ 0 w 404"/>
                  <a:gd name="T17" fmla="*/ 0 h 472"/>
                  <a:gd name="T18" fmla="*/ 0 w 404"/>
                  <a:gd name="T19" fmla="*/ 0 h 472"/>
                  <a:gd name="T20" fmla="*/ 0 w 404"/>
                  <a:gd name="T21" fmla="*/ 0 h 472"/>
                  <a:gd name="T22" fmla="*/ 0 w 404"/>
                  <a:gd name="T23" fmla="*/ 0 h 472"/>
                  <a:gd name="T24" fmla="*/ 0 w 404"/>
                  <a:gd name="T25" fmla="*/ 0 h 472"/>
                  <a:gd name="T26" fmla="*/ 0 w 404"/>
                  <a:gd name="T27" fmla="*/ 0 h 472"/>
                  <a:gd name="T28" fmla="*/ 0 w 404"/>
                  <a:gd name="T29" fmla="*/ 0 h 472"/>
                  <a:gd name="T30" fmla="*/ 0 w 404"/>
                  <a:gd name="T31" fmla="*/ 0 h 472"/>
                  <a:gd name="T32" fmla="*/ 0 w 404"/>
                  <a:gd name="T33" fmla="*/ 0 h 472"/>
                  <a:gd name="T34" fmla="*/ 0 w 404"/>
                  <a:gd name="T35" fmla="*/ 0 h 472"/>
                  <a:gd name="T36" fmla="*/ 0 w 404"/>
                  <a:gd name="T37" fmla="*/ 0 h 472"/>
                  <a:gd name="T38" fmla="*/ 0 w 404"/>
                  <a:gd name="T39" fmla="*/ 0 h 472"/>
                  <a:gd name="T40" fmla="*/ 0 w 404"/>
                  <a:gd name="T41" fmla="*/ 0 h 472"/>
                  <a:gd name="T42" fmla="*/ 0 w 404"/>
                  <a:gd name="T43" fmla="*/ 0 h 472"/>
                  <a:gd name="T44" fmla="*/ 0 w 404"/>
                  <a:gd name="T45" fmla="*/ 0 h 472"/>
                  <a:gd name="T46" fmla="*/ 0 w 404"/>
                  <a:gd name="T47" fmla="*/ 0 h 472"/>
                  <a:gd name="T48" fmla="*/ 0 w 404"/>
                  <a:gd name="T49" fmla="*/ 0 h 472"/>
                  <a:gd name="T50" fmla="*/ 0 w 404"/>
                  <a:gd name="T51" fmla="*/ 0 h 472"/>
                  <a:gd name="T52" fmla="*/ 0 w 404"/>
                  <a:gd name="T53" fmla="*/ 0 h 472"/>
                  <a:gd name="T54" fmla="*/ 0 w 404"/>
                  <a:gd name="T55" fmla="*/ 0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4"/>
                  <a:gd name="T133" fmla="*/ 0 h 472"/>
                  <a:gd name="T134" fmla="*/ 404 w 404"/>
                  <a:gd name="T135" fmla="*/ 472 h 4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9" name="Freeform 43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4"/>
                  <a:gd name="T184" fmla="*/ 0 h 315"/>
                  <a:gd name="T185" fmla="*/ 354 w 354"/>
                  <a:gd name="T186" fmla="*/ 315 h 31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0" name="Freeform 44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3"/>
                  <a:gd name="T124" fmla="*/ 0 h 297"/>
                  <a:gd name="T125" fmla="*/ 143 w 143"/>
                  <a:gd name="T126" fmla="*/ 297 h 29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1" name="Freeform 45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0 h 388"/>
                  <a:gd name="T22" fmla="*/ 0 w 309"/>
                  <a:gd name="T23" fmla="*/ 0 h 388"/>
                  <a:gd name="T24" fmla="*/ 0 w 309"/>
                  <a:gd name="T25" fmla="*/ 0 h 388"/>
                  <a:gd name="T26" fmla="*/ 0 w 309"/>
                  <a:gd name="T27" fmla="*/ 0 h 388"/>
                  <a:gd name="T28" fmla="*/ 0 w 309"/>
                  <a:gd name="T29" fmla="*/ 0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9"/>
                  <a:gd name="T115" fmla="*/ 0 h 388"/>
                  <a:gd name="T116" fmla="*/ 309 w 309"/>
                  <a:gd name="T117" fmla="*/ 388 h 3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2" name="Freeform 46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0 w 406"/>
                  <a:gd name="T5" fmla="*/ 0 h 292"/>
                  <a:gd name="T6" fmla="*/ 0 w 406"/>
                  <a:gd name="T7" fmla="*/ 0 h 292"/>
                  <a:gd name="T8" fmla="*/ 0 w 406"/>
                  <a:gd name="T9" fmla="*/ 0 h 292"/>
                  <a:gd name="T10" fmla="*/ 0 w 406"/>
                  <a:gd name="T11" fmla="*/ 0 h 292"/>
                  <a:gd name="T12" fmla="*/ 0 w 406"/>
                  <a:gd name="T13" fmla="*/ 0 h 292"/>
                  <a:gd name="T14" fmla="*/ 0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06"/>
                  <a:gd name="T97" fmla="*/ 0 h 292"/>
                  <a:gd name="T98" fmla="*/ 406 w 406"/>
                  <a:gd name="T99" fmla="*/ 292 h 29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3" name="Freeform 47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0 h 960"/>
                  <a:gd name="T6" fmla="*/ 0 w 439"/>
                  <a:gd name="T7" fmla="*/ 0 h 960"/>
                  <a:gd name="T8" fmla="*/ 0 w 439"/>
                  <a:gd name="T9" fmla="*/ 0 h 960"/>
                  <a:gd name="T10" fmla="*/ 0 w 439"/>
                  <a:gd name="T11" fmla="*/ 0 h 960"/>
                  <a:gd name="T12" fmla="*/ 0 w 439"/>
                  <a:gd name="T13" fmla="*/ 0 h 960"/>
                  <a:gd name="T14" fmla="*/ 0 w 439"/>
                  <a:gd name="T15" fmla="*/ 0 h 960"/>
                  <a:gd name="T16" fmla="*/ 0 w 439"/>
                  <a:gd name="T17" fmla="*/ 0 h 960"/>
                  <a:gd name="T18" fmla="*/ 0 w 439"/>
                  <a:gd name="T19" fmla="*/ 0 h 960"/>
                  <a:gd name="T20" fmla="*/ 0 w 439"/>
                  <a:gd name="T21" fmla="*/ 0 h 960"/>
                  <a:gd name="T22" fmla="*/ 0 w 439"/>
                  <a:gd name="T23" fmla="*/ 0 h 960"/>
                  <a:gd name="T24" fmla="*/ 0 w 439"/>
                  <a:gd name="T25" fmla="*/ 0 h 960"/>
                  <a:gd name="T26" fmla="*/ 0 w 439"/>
                  <a:gd name="T27" fmla="*/ 0 h 960"/>
                  <a:gd name="T28" fmla="*/ 0 w 439"/>
                  <a:gd name="T29" fmla="*/ 0 h 960"/>
                  <a:gd name="T30" fmla="*/ 0 w 439"/>
                  <a:gd name="T31" fmla="*/ 0 h 960"/>
                  <a:gd name="T32" fmla="*/ 0 w 439"/>
                  <a:gd name="T33" fmla="*/ 0 h 960"/>
                  <a:gd name="T34" fmla="*/ 0 w 439"/>
                  <a:gd name="T35" fmla="*/ 0 h 960"/>
                  <a:gd name="T36" fmla="*/ 0 w 439"/>
                  <a:gd name="T37" fmla="*/ 0 h 960"/>
                  <a:gd name="T38" fmla="*/ 0 w 439"/>
                  <a:gd name="T39" fmla="*/ 0 h 960"/>
                  <a:gd name="T40" fmla="*/ 0 w 439"/>
                  <a:gd name="T41" fmla="*/ 0 h 960"/>
                  <a:gd name="T42" fmla="*/ 0 w 439"/>
                  <a:gd name="T43" fmla="*/ 0 h 960"/>
                  <a:gd name="T44" fmla="*/ 0 w 439"/>
                  <a:gd name="T45" fmla="*/ 0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9"/>
                  <a:gd name="T103" fmla="*/ 0 h 960"/>
                  <a:gd name="T104" fmla="*/ 439 w 439"/>
                  <a:gd name="T105" fmla="*/ 960 h 9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4" name="Freeform 48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0 w 382"/>
                  <a:gd name="T41" fmla="*/ 0 h 198"/>
                  <a:gd name="T42" fmla="*/ 0 w 382"/>
                  <a:gd name="T43" fmla="*/ 0 h 198"/>
                  <a:gd name="T44" fmla="*/ 0 w 382"/>
                  <a:gd name="T45" fmla="*/ 0 h 198"/>
                  <a:gd name="T46" fmla="*/ 0 w 382"/>
                  <a:gd name="T47" fmla="*/ 0 h 198"/>
                  <a:gd name="T48" fmla="*/ 0 w 382"/>
                  <a:gd name="T49" fmla="*/ 0 h 198"/>
                  <a:gd name="T50" fmla="*/ 0 w 382"/>
                  <a:gd name="T51" fmla="*/ 0 h 198"/>
                  <a:gd name="T52" fmla="*/ 0 w 382"/>
                  <a:gd name="T53" fmla="*/ 0 h 198"/>
                  <a:gd name="T54" fmla="*/ 0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82"/>
                  <a:gd name="T139" fmla="*/ 0 h 198"/>
                  <a:gd name="T140" fmla="*/ 382 w 382"/>
                  <a:gd name="T141" fmla="*/ 198 h 19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5" name="Freeform 49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240"/>
                  <a:gd name="T116" fmla="*/ 229 w 229"/>
                  <a:gd name="T117" fmla="*/ 240 h 2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6" name="Freeform 50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270"/>
                  <a:gd name="T104" fmla="*/ 281 w 28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7" name="Freeform 51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13"/>
                  <a:gd name="T56" fmla="*/ 15 w 15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8" name="Freeform 52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"/>
                  <a:gd name="T55" fmla="*/ 0 h 17"/>
                  <a:gd name="T56" fmla="*/ 17 w 17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9" name="Freeform 53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"/>
                  <a:gd name="T55" fmla="*/ 0 h 9"/>
                  <a:gd name="T56" fmla="*/ 9 w 9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0" name="Freeform 54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1" name="Freeform 55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9"/>
                  <a:gd name="T56" fmla="*/ 7 w 7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2" name="Freeform 56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20"/>
                  <a:gd name="T56" fmla="*/ 20 w 20"/>
                  <a:gd name="T57" fmla="*/ 20 h 2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3" name="Freeform 57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3"/>
                  <a:gd name="T56" fmla="*/ 12 w 12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4" name="Freeform 58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2"/>
                  <a:gd name="T56" fmla="*/ 13 w 13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5" name="Freeform 59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"/>
                  <a:gd name="T55" fmla="*/ 0 h 7"/>
                  <a:gd name="T56" fmla="*/ 8 w 8"/>
                  <a:gd name="T57" fmla="*/ 7 h 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6" name="Freeform 60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7" name="Freeform 61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17"/>
                  <a:gd name="T56" fmla="*/ 16 w 16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8" name="Freeform 62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2"/>
                  <a:gd name="T56" fmla="*/ 12 w 12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9" name="Freeform 63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"/>
                  <a:gd name="T76" fmla="*/ 0 h 75"/>
                  <a:gd name="T77" fmla="*/ 74 w 74"/>
                  <a:gd name="T78" fmla="*/ 75 h 7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0" name="Freeform 64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59"/>
                  <a:gd name="T65" fmla="*/ 69 w 69"/>
                  <a:gd name="T66" fmla="*/ 59 h 5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1" name="Freeform 65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"/>
                  <a:gd name="T76" fmla="*/ 0 h 60"/>
                  <a:gd name="T77" fmla="*/ 69 w 69"/>
                  <a:gd name="T78" fmla="*/ 60 h 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2" name="Freeform 66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48"/>
                  <a:gd name="T89" fmla="*/ 75 w 75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3" name="Freeform 67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57"/>
                  <a:gd name="T77" fmla="*/ 63 w 63"/>
                  <a:gd name="T78" fmla="*/ 57 h 5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4" name="Freeform 68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5"/>
                  <a:gd name="T64" fmla="*/ 0 h 57"/>
                  <a:gd name="T65" fmla="*/ 65 w 65"/>
                  <a:gd name="T66" fmla="*/ 57 h 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5" name="Freeform 69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80"/>
                  <a:gd name="T89" fmla="*/ 79 w 79"/>
                  <a:gd name="T90" fmla="*/ 80 h 8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6" name="Freeform 70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67"/>
                  <a:gd name="T89" fmla="*/ 79 w 79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7" name="Freeform 71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7"/>
                  <a:gd name="T76" fmla="*/ 0 h 62"/>
                  <a:gd name="T77" fmla="*/ 77 w 77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8" name="Freeform 72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0 h 845"/>
                  <a:gd name="T8" fmla="*/ 0 w 366"/>
                  <a:gd name="T9" fmla="*/ 0 h 845"/>
                  <a:gd name="T10" fmla="*/ 0 w 366"/>
                  <a:gd name="T11" fmla="*/ 0 h 845"/>
                  <a:gd name="T12" fmla="*/ 0 w 366"/>
                  <a:gd name="T13" fmla="*/ 0 h 845"/>
                  <a:gd name="T14" fmla="*/ 0 w 366"/>
                  <a:gd name="T15" fmla="*/ 0 h 845"/>
                  <a:gd name="T16" fmla="*/ 0 w 366"/>
                  <a:gd name="T17" fmla="*/ 0 h 845"/>
                  <a:gd name="T18" fmla="*/ 0 w 366"/>
                  <a:gd name="T19" fmla="*/ 0 h 845"/>
                  <a:gd name="T20" fmla="*/ 0 w 366"/>
                  <a:gd name="T21" fmla="*/ 0 h 845"/>
                  <a:gd name="T22" fmla="*/ 0 w 366"/>
                  <a:gd name="T23" fmla="*/ 0 h 845"/>
                  <a:gd name="T24" fmla="*/ 0 w 366"/>
                  <a:gd name="T25" fmla="*/ 0 h 845"/>
                  <a:gd name="T26" fmla="*/ 0 w 366"/>
                  <a:gd name="T27" fmla="*/ 0 h 845"/>
                  <a:gd name="T28" fmla="*/ 0 w 366"/>
                  <a:gd name="T29" fmla="*/ 0 h 845"/>
                  <a:gd name="T30" fmla="*/ 0 w 366"/>
                  <a:gd name="T31" fmla="*/ 0 h 845"/>
                  <a:gd name="T32" fmla="*/ 0 w 366"/>
                  <a:gd name="T33" fmla="*/ 0 h 845"/>
                  <a:gd name="T34" fmla="*/ 0 w 366"/>
                  <a:gd name="T35" fmla="*/ 0 h 845"/>
                  <a:gd name="T36" fmla="*/ 0 w 366"/>
                  <a:gd name="T37" fmla="*/ 0 h 845"/>
                  <a:gd name="T38" fmla="*/ 0 w 366"/>
                  <a:gd name="T39" fmla="*/ 0 h 845"/>
                  <a:gd name="T40" fmla="*/ 0 w 366"/>
                  <a:gd name="T41" fmla="*/ 0 h 845"/>
                  <a:gd name="T42" fmla="*/ 0 w 366"/>
                  <a:gd name="T43" fmla="*/ 0 h 845"/>
                  <a:gd name="T44" fmla="*/ 0 w 366"/>
                  <a:gd name="T45" fmla="*/ 0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66"/>
                  <a:gd name="T97" fmla="*/ 0 h 845"/>
                  <a:gd name="T98" fmla="*/ 366 w 366"/>
                  <a:gd name="T99" fmla="*/ 845 h 84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9" name="Freeform 73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8"/>
                  <a:gd name="T76" fmla="*/ 0 h 87"/>
                  <a:gd name="T77" fmla="*/ 88 w 88"/>
                  <a:gd name="T78" fmla="*/ 87 h 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0" name="Freeform 74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2"/>
                  <a:gd name="T76" fmla="*/ 0 h 28"/>
                  <a:gd name="T77" fmla="*/ 102 w 102"/>
                  <a:gd name="T78" fmla="*/ 28 h 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1" name="Freeform 75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2"/>
                  <a:gd name="T76" fmla="*/ 0 h 36"/>
                  <a:gd name="T77" fmla="*/ 142 w 14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2" name="Freeform 76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0 h 601"/>
                  <a:gd name="T6" fmla="*/ 0 w 351"/>
                  <a:gd name="T7" fmla="*/ 0 h 601"/>
                  <a:gd name="T8" fmla="*/ 0 w 351"/>
                  <a:gd name="T9" fmla="*/ 0 h 601"/>
                  <a:gd name="T10" fmla="*/ 0 w 351"/>
                  <a:gd name="T11" fmla="*/ 0 h 601"/>
                  <a:gd name="T12" fmla="*/ 0 w 351"/>
                  <a:gd name="T13" fmla="*/ 0 h 601"/>
                  <a:gd name="T14" fmla="*/ 0 w 351"/>
                  <a:gd name="T15" fmla="*/ 0 h 601"/>
                  <a:gd name="T16" fmla="*/ 0 w 351"/>
                  <a:gd name="T17" fmla="*/ 0 h 601"/>
                  <a:gd name="T18" fmla="*/ 0 w 351"/>
                  <a:gd name="T19" fmla="*/ 0 h 601"/>
                  <a:gd name="T20" fmla="*/ 0 w 351"/>
                  <a:gd name="T21" fmla="*/ 0 h 601"/>
                  <a:gd name="T22" fmla="*/ 0 w 351"/>
                  <a:gd name="T23" fmla="*/ 0 h 601"/>
                  <a:gd name="T24" fmla="*/ 0 w 351"/>
                  <a:gd name="T25" fmla="*/ 0 h 601"/>
                  <a:gd name="T26" fmla="*/ 0 w 351"/>
                  <a:gd name="T27" fmla="*/ 0 h 601"/>
                  <a:gd name="T28" fmla="*/ 0 w 351"/>
                  <a:gd name="T29" fmla="*/ 0 h 601"/>
                  <a:gd name="T30" fmla="*/ 0 w 351"/>
                  <a:gd name="T31" fmla="*/ 0 h 601"/>
                  <a:gd name="T32" fmla="*/ 0 w 351"/>
                  <a:gd name="T33" fmla="*/ 0 h 601"/>
                  <a:gd name="T34" fmla="*/ 0 w 351"/>
                  <a:gd name="T35" fmla="*/ 0 h 601"/>
                  <a:gd name="T36" fmla="*/ 0 w 351"/>
                  <a:gd name="T37" fmla="*/ 0 h 601"/>
                  <a:gd name="T38" fmla="*/ 0 w 351"/>
                  <a:gd name="T39" fmla="*/ 0 h 601"/>
                  <a:gd name="T40" fmla="*/ 0 w 351"/>
                  <a:gd name="T41" fmla="*/ 0 h 601"/>
                  <a:gd name="T42" fmla="*/ 0 w 351"/>
                  <a:gd name="T43" fmla="*/ 0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1"/>
                  <a:gd name="T124" fmla="*/ 0 h 601"/>
                  <a:gd name="T125" fmla="*/ 351 w 351"/>
                  <a:gd name="T126" fmla="*/ 601 h 60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3" name="Freeform 77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0 w 2164"/>
                  <a:gd name="T19" fmla="*/ 0 h 1979"/>
                  <a:gd name="T20" fmla="*/ 0 w 2164"/>
                  <a:gd name="T21" fmla="*/ 0 h 1979"/>
                  <a:gd name="T22" fmla="*/ 0 w 2164"/>
                  <a:gd name="T23" fmla="*/ 0 h 1979"/>
                  <a:gd name="T24" fmla="*/ 0 w 2164"/>
                  <a:gd name="T25" fmla="*/ 0 h 1979"/>
                  <a:gd name="T26" fmla="*/ 0 w 2164"/>
                  <a:gd name="T27" fmla="*/ 0 h 1979"/>
                  <a:gd name="T28" fmla="*/ 0 w 2164"/>
                  <a:gd name="T29" fmla="*/ 0 h 1979"/>
                  <a:gd name="T30" fmla="*/ 0 w 2164"/>
                  <a:gd name="T31" fmla="*/ 0 h 1979"/>
                  <a:gd name="T32" fmla="*/ 0 w 2164"/>
                  <a:gd name="T33" fmla="*/ 0 h 1979"/>
                  <a:gd name="T34" fmla="*/ 0 w 2164"/>
                  <a:gd name="T35" fmla="*/ 0 h 1979"/>
                  <a:gd name="T36" fmla="*/ 0 w 2164"/>
                  <a:gd name="T37" fmla="*/ 0 h 1979"/>
                  <a:gd name="T38" fmla="*/ 0 w 2164"/>
                  <a:gd name="T39" fmla="*/ 0 h 1979"/>
                  <a:gd name="T40" fmla="*/ 0 w 2164"/>
                  <a:gd name="T41" fmla="*/ 0 h 1979"/>
                  <a:gd name="T42" fmla="*/ 0 w 2164"/>
                  <a:gd name="T43" fmla="*/ 0 h 1979"/>
                  <a:gd name="T44" fmla="*/ 0 w 2164"/>
                  <a:gd name="T45" fmla="*/ 0 h 1979"/>
                  <a:gd name="T46" fmla="*/ 0 w 2164"/>
                  <a:gd name="T47" fmla="*/ 0 h 1979"/>
                  <a:gd name="T48" fmla="*/ 0 w 2164"/>
                  <a:gd name="T49" fmla="*/ 0 h 1979"/>
                  <a:gd name="T50" fmla="*/ 0 w 2164"/>
                  <a:gd name="T51" fmla="*/ 0 h 1979"/>
                  <a:gd name="T52" fmla="*/ 0 w 2164"/>
                  <a:gd name="T53" fmla="*/ 0 h 1979"/>
                  <a:gd name="T54" fmla="*/ 0 w 2164"/>
                  <a:gd name="T55" fmla="*/ 0 h 1979"/>
                  <a:gd name="T56" fmla="*/ 0 w 2164"/>
                  <a:gd name="T57" fmla="*/ 0 h 1979"/>
                  <a:gd name="T58" fmla="*/ 0 w 2164"/>
                  <a:gd name="T59" fmla="*/ 0 h 1979"/>
                  <a:gd name="T60" fmla="*/ 0 w 2164"/>
                  <a:gd name="T61" fmla="*/ 0 h 1979"/>
                  <a:gd name="T62" fmla="*/ 0 w 2164"/>
                  <a:gd name="T63" fmla="*/ 0 h 1979"/>
                  <a:gd name="T64" fmla="*/ 0 w 2164"/>
                  <a:gd name="T65" fmla="*/ 0 h 1979"/>
                  <a:gd name="T66" fmla="*/ 0 w 2164"/>
                  <a:gd name="T67" fmla="*/ 0 h 1979"/>
                  <a:gd name="T68" fmla="*/ 0 w 2164"/>
                  <a:gd name="T69" fmla="*/ 0 h 1979"/>
                  <a:gd name="T70" fmla="*/ 0 w 2164"/>
                  <a:gd name="T71" fmla="*/ 0 h 1979"/>
                  <a:gd name="T72" fmla="*/ 0 w 2164"/>
                  <a:gd name="T73" fmla="*/ 0 h 1979"/>
                  <a:gd name="T74" fmla="*/ 0 w 2164"/>
                  <a:gd name="T75" fmla="*/ 0 h 1979"/>
                  <a:gd name="T76" fmla="*/ 0 w 2164"/>
                  <a:gd name="T77" fmla="*/ 0 h 1979"/>
                  <a:gd name="T78" fmla="*/ 0 w 2164"/>
                  <a:gd name="T79" fmla="*/ 0 h 1979"/>
                  <a:gd name="T80" fmla="*/ 0 w 2164"/>
                  <a:gd name="T81" fmla="*/ 0 h 1979"/>
                  <a:gd name="T82" fmla="*/ 0 w 2164"/>
                  <a:gd name="T83" fmla="*/ 0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64"/>
                  <a:gd name="T142" fmla="*/ 0 h 1979"/>
                  <a:gd name="T143" fmla="*/ 2164 w 2164"/>
                  <a:gd name="T144" fmla="*/ 1979 h 19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4" name="Freeform 78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4"/>
                  <a:gd name="T16" fmla="*/ 0 h 930"/>
                  <a:gd name="T17" fmla="*/ 1244 w 1244"/>
                  <a:gd name="T18" fmla="*/ 930 h 9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5" name="Freeform 79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366"/>
                  <a:gd name="T17" fmla="*/ 952 w 952"/>
                  <a:gd name="T18" fmla="*/ 366 h 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6" name="Freeform 80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9"/>
                  <a:gd name="T16" fmla="*/ 0 h 337"/>
                  <a:gd name="T17" fmla="*/ 1259 w 1259"/>
                  <a:gd name="T18" fmla="*/ 337 h 3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7" name="Freeform 81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5"/>
                  <a:gd name="T16" fmla="*/ 0 h 342"/>
                  <a:gd name="T17" fmla="*/ 1265 w 1265"/>
                  <a:gd name="T18" fmla="*/ 342 h 3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8" name="Freeform 82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4"/>
                  <a:gd name="T16" fmla="*/ 0 h 344"/>
                  <a:gd name="T17" fmla="*/ 1264 w 1264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09" name="Freeform 83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0"/>
                  <a:gd name="T100" fmla="*/ 0 h 79"/>
                  <a:gd name="T101" fmla="*/ 190 w 190"/>
                  <a:gd name="T102" fmla="*/ 79 h 7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0" name="Freeform 84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"/>
                  <a:gd name="T100" fmla="*/ 0 h 63"/>
                  <a:gd name="T101" fmla="*/ 107 w 107"/>
                  <a:gd name="T102" fmla="*/ 63 h 6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1" name="Freeform 85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69"/>
                  <a:gd name="T121" fmla="*/ 0 h 525"/>
                  <a:gd name="T122" fmla="*/ 1469 w 1469"/>
                  <a:gd name="T123" fmla="*/ 525 h 5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2" name="Freeform 86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20"/>
                  <a:gd name="T59" fmla="*/ 170 w 170"/>
                  <a:gd name="T60" fmla="*/ 120 h 12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3" name="Freeform 87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19"/>
                  <a:gd name="T59" fmla="*/ 170 w 170"/>
                  <a:gd name="T60" fmla="*/ 119 h 11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4" name="Freeform 88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200"/>
                  <a:gd name="T17" fmla="*/ 730 w 730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5" name="Freeform 89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87"/>
                  <a:gd name="T17" fmla="*/ 703 w 703"/>
                  <a:gd name="T18" fmla="*/ 187 h 1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6" name="Freeform 90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4"/>
                  <a:gd name="T25" fmla="*/ 0 h 508"/>
                  <a:gd name="T26" fmla="*/ 424 w 424"/>
                  <a:gd name="T27" fmla="*/ 508 h 5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7" name="Freeform 91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86"/>
                  <a:gd name="T103" fmla="*/ 0 h 245"/>
                  <a:gd name="T104" fmla="*/ 1186 w 1186"/>
                  <a:gd name="T105" fmla="*/ 245 h 2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18" name="Freeform 92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738"/>
                  <a:gd name="T17" fmla="*/ 241 w 241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2888" name="Freeform 93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4"/>
              <a:gd name="T34" fmla="*/ 0 h 2693"/>
              <a:gd name="T35" fmla="*/ 2894 w 2894"/>
              <a:gd name="T36" fmla="*/ 2693 h 26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889" name="Group 94"/>
          <p:cNvGrpSpPr>
            <a:grpSpLocks/>
          </p:cNvGrpSpPr>
          <p:nvPr/>
        </p:nvGrpSpPr>
        <p:grpSpPr bwMode="auto">
          <a:xfrm>
            <a:off x="6705600" y="3724275"/>
            <a:ext cx="501650" cy="233363"/>
            <a:chOff x="3600" y="219"/>
            <a:chExt cx="360" cy="175"/>
          </a:xfrm>
        </p:grpSpPr>
        <p:sp>
          <p:nvSpPr>
            <p:cNvPr id="122936" name="Oval 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2937" name="Line 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38" name="Line 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39" name="Rectangle 98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2940" name="Oval 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22941" name="Group 1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946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47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48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2942" name="Group 1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2943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44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45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2890" name="Line 108"/>
          <p:cNvSpPr>
            <a:spLocks noChangeShapeType="1"/>
          </p:cNvSpPr>
          <p:nvPr/>
        </p:nvSpPr>
        <p:spPr bwMode="auto">
          <a:xfrm>
            <a:off x="6735763" y="355282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1" name="Line 109"/>
          <p:cNvSpPr>
            <a:spLocks noChangeShapeType="1"/>
          </p:cNvSpPr>
          <p:nvPr/>
        </p:nvSpPr>
        <p:spPr bwMode="auto">
          <a:xfrm>
            <a:off x="6945313" y="35528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892" name="Line 110"/>
          <p:cNvSpPr>
            <a:spLocks noChangeShapeType="1"/>
          </p:cNvSpPr>
          <p:nvPr/>
        </p:nvSpPr>
        <p:spPr bwMode="auto">
          <a:xfrm>
            <a:off x="7797800" y="33861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893" name="Group 111"/>
          <p:cNvGrpSpPr>
            <a:grpSpLocks/>
          </p:cNvGrpSpPr>
          <p:nvPr/>
        </p:nvGrpSpPr>
        <p:grpSpPr bwMode="auto">
          <a:xfrm>
            <a:off x="7340600" y="2914650"/>
            <a:ext cx="914400" cy="590550"/>
            <a:chOff x="10665" y="3225"/>
            <a:chExt cx="1440" cy="930"/>
          </a:xfrm>
        </p:grpSpPr>
        <p:sp>
          <p:nvSpPr>
            <p:cNvPr id="122932" name="Oval 112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pSp>
          <p:nvGrpSpPr>
            <p:cNvPr id="122933" name="Group 113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2934" name="Object 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59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35" name="Object 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60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2894" name="Freeform 116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6 w 3324"/>
              <a:gd name="T1" fmla="*/ 2147483646 h 1971"/>
              <a:gd name="T2" fmla="*/ 2147483646 w 3324"/>
              <a:gd name="T3" fmla="*/ 2147483646 h 1971"/>
              <a:gd name="T4" fmla="*/ 2147483646 w 3324"/>
              <a:gd name="T5" fmla="*/ 2147483646 h 1971"/>
              <a:gd name="T6" fmla="*/ 2147483646 w 3324"/>
              <a:gd name="T7" fmla="*/ 2147483646 h 1971"/>
              <a:gd name="T8" fmla="*/ 2147483646 w 3324"/>
              <a:gd name="T9" fmla="*/ 2147483646 h 1971"/>
              <a:gd name="T10" fmla="*/ 2147483646 w 3324"/>
              <a:gd name="T11" fmla="*/ 2147483646 h 1971"/>
              <a:gd name="T12" fmla="*/ 2147483646 w 3324"/>
              <a:gd name="T13" fmla="*/ 2147483646 h 1971"/>
              <a:gd name="T14" fmla="*/ 2147483646 w 3324"/>
              <a:gd name="T15" fmla="*/ 2147483646 h 1971"/>
              <a:gd name="T16" fmla="*/ 2147483646 w 3324"/>
              <a:gd name="T17" fmla="*/ 2147483646 h 1971"/>
              <a:gd name="T18" fmla="*/ 2147483646 w 3324"/>
              <a:gd name="T19" fmla="*/ 2147483646 h 1971"/>
              <a:gd name="T20" fmla="*/ 2147483646 w 3324"/>
              <a:gd name="T21" fmla="*/ 2147483646 h 1971"/>
              <a:gd name="T22" fmla="*/ 2147483646 w 3324"/>
              <a:gd name="T23" fmla="*/ 2147483646 h 1971"/>
              <a:gd name="T24" fmla="*/ 2147483646 w 3324"/>
              <a:gd name="T25" fmla="*/ 2147483646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24"/>
              <a:gd name="T40" fmla="*/ 0 h 1971"/>
              <a:gd name="T41" fmla="*/ 3324 w 3324"/>
              <a:gd name="T42" fmla="*/ 1971 h 19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5" name="Text Box 117"/>
          <p:cNvSpPr txBox="1">
            <a:spLocks noChangeArrowheads="1"/>
          </p:cNvSpPr>
          <p:nvPr/>
        </p:nvSpPr>
        <p:spPr bwMode="auto">
          <a:xfrm>
            <a:off x="4129088" y="3729038"/>
            <a:ext cx="1447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广域网</a:t>
            </a:r>
          </a:p>
        </p:txBody>
      </p:sp>
      <p:sp>
        <p:nvSpPr>
          <p:cNvPr id="122896" name="Freeform 118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6 w 4636"/>
              <a:gd name="T1" fmla="*/ 2147483646 h 1435"/>
              <a:gd name="T2" fmla="*/ 2147483646 w 4636"/>
              <a:gd name="T3" fmla="*/ 2147483646 h 1435"/>
              <a:gd name="T4" fmla="*/ 2147483646 w 4636"/>
              <a:gd name="T5" fmla="*/ 2147483646 h 1435"/>
              <a:gd name="T6" fmla="*/ 2147483646 w 4636"/>
              <a:gd name="T7" fmla="*/ 2147483646 h 1435"/>
              <a:gd name="T8" fmla="*/ 2147483646 w 4636"/>
              <a:gd name="T9" fmla="*/ 2147483646 h 1435"/>
              <a:gd name="T10" fmla="*/ 2147483646 w 4636"/>
              <a:gd name="T11" fmla="*/ 2147483646 h 1435"/>
              <a:gd name="T12" fmla="*/ 2147483646 w 4636"/>
              <a:gd name="T13" fmla="*/ 2147483646 h 1435"/>
              <a:gd name="T14" fmla="*/ 2147483646 w 4636"/>
              <a:gd name="T15" fmla="*/ 2147483646 h 1435"/>
              <a:gd name="T16" fmla="*/ 2147483646 w 4636"/>
              <a:gd name="T17" fmla="*/ 2147483646 h 1435"/>
              <a:gd name="T18" fmla="*/ 2147483646 w 4636"/>
              <a:gd name="T19" fmla="*/ 2147483646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36"/>
              <a:gd name="T31" fmla="*/ 0 h 1435"/>
              <a:gd name="T32" fmla="*/ 4636 w 4636"/>
              <a:gd name="T33" fmla="*/ 1435 h 14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897" name="Object 2"/>
          <p:cNvGraphicFramePr>
            <a:graphicFrameLocks noChangeAspect="1"/>
          </p:cNvGraphicFramePr>
          <p:nvPr/>
        </p:nvGraphicFramePr>
        <p:xfrm>
          <a:off x="4392613" y="5178425"/>
          <a:ext cx="415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1" r:id="rId8" imgW="1307263" imgH="1084139" progId="">
                  <p:embed/>
                </p:oleObj>
              </mc:Choice>
              <mc:Fallback>
                <p:oleObj r:id="rId8" imgW="1307263" imgH="1084139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178425"/>
                        <a:ext cx="4159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8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归属网络</a:t>
            </a:r>
          </a:p>
        </p:txBody>
      </p:sp>
      <p:sp>
        <p:nvSpPr>
          <p:cNvPr id="122899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Comic Sans MS" panose="030F0702030302020204" pitchFamily="66" charset="0"/>
                <a:ea typeface="宋体" panose="02010600030101010101" pitchFamily="2" charset="-122"/>
              </a:rPr>
              <a:t>被访网络</a:t>
            </a:r>
          </a:p>
        </p:txBody>
      </p: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7119938" y="3325813"/>
            <a:ext cx="492125" cy="411162"/>
            <a:chOff x="4485" y="2095"/>
            <a:chExt cx="310" cy="259"/>
          </a:xfrm>
        </p:grpSpPr>
        <p:sp>
          <p:nvSpPr>
            <p:cNvPr id="122928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2929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59"/>
              <a:chOff x="618" y="3500"/>
              <a:chExt cx="214" cy="259"/>
            </a:xfrm>
          </p:grpSpPr>
          <p:sp>
            <p:nvSpPr>
              <p:cNvPr id="122930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31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</p:grpSp>
      <p:grpSp>
        <p:nvGrpSpPr>
          <p:cNvPr id="15" name="Group 127"/>
          <p:cNvGrpSpPr>
            <a:grpSpLocks/>
          </p:cNvGrpSpPr>
          <p:nvPr/>
        </p:nvGrpSpPr>
        <p:grpSpPr bwMode="auto">
          <a:xfrm>
            <a:off x="3181350" y="3838575"/>
            <a:ext cx="3486150" cy="682625"/>
            <a:chOff x="2004" y="2418"/>
            <a:chExt cx="2196" cy="430"/>
          </a:xfrm>
        </p:grpSpPr>
        <p:sp>
          <p:nvSpPr>
            <p:cNvPr id="122924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  <a:gd name="T9" fmla="*/ 0 w 2196"/>
                <a:gd name="T10" fmla="*/ 0 h 318"/>
                <a:gd name="T11" fmla="*/ 2196 w 2196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2925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59"/>
              <a:chOff x="618" y="3500"/>
              <a:chExt cx="214" cy="259"/>
            </a:xfrm>
          </p:grpSpPr>
          <p:sp>
            <p:nvSpPr>
              <p:cNvPr id="122926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27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</p:grpSp>
      <p:grpSp>
        <p:nvGrpSpPr>
          <p:cNvPr id="17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22920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  <a:gd name="T9" fmla="*/ 0 w 1955"/>
                <a:gd name="T10" fmla="*/ 0 h 1270"/>
                <a:gd name="T11" fmla="*/ 1955 w 1955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2921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59"/>
              <a:chOff x="618" y="3500"/>
              <a:chExt cx="214" cy="259"/>
            </a:xfrm>
          </p:grpSpPr>
          <p:sp>
            <p:nvSpPr>
              <p:cNvPr id="122922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23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</p:grpSp>
      <p:grpSp>
        <p:nvGrpSpPr>
          <p:cNvPr id="19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122916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2917" name="Group 139"/>
            <p:cNvGrpSpPr>
              <a:grpSpLocks/>
            </p:cNvGrpSpPr>
            <p:nvPr/>
          </p:nvGrpSpPr>
          <p:grpSpPr bwMode="auto">
            <a:xfrm>
              <a:off x="2172" y="2702"/>
              <a:ext cx="202" cy="259"/>
              <a:chOff x="618" y="3500"/>
              <a:chExt cx="202" cy="259"/>
            </a:xfrm>
          </p:grpSpPr>
          <p:sp>
            <p:nvSpPr>
              <p:cNvPr id="122918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19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</p:grpSp>
      <p:grpSp>
        <p:nvGrpSpPr>
          <p:cNvPr id="21" name="Group 142"/>
          <p:cNvGrpSpPr>
            <a:grpSpLocks/>
          </p:cNvGrpSpPr>
          <p:nvPr/>
        </p:nvGrpSpPr>
        <p:grpSpPr bwMode="auto">
          <a:xfrm>
            <a:off x="908050" y="4598988"/>
            <a:ext cx="2535238" cy="671512"/>
            <a:chOff x="572" y="2897"/>
            <a:chExt cx="1597" cy="423"/>
          </a:xfrm>
        </p:grpSpPr>
        <p:sp>
          <p:nvSpPr>
            <p:cNvPr id="122914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rPr>
                <a:t>通信者将数据报寻址到移动节点的固定地址</a:t>
              </a:r>
            </a:p>
          </p:txBody>
        </p:sp>
        <p:sp>
          <p:nvSpPr>
            <p:cNvPr id="122915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122912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rPr>
                <a:t>归属代理拦截数据报，转发给外部代理</a:t>
              </a:r>
            </a:p>
          </p:txBody>
        </p:sp>
        <p:sp>
          <p:nvSpPr>
            <p:cNvPr id="122913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122910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rPr>
                <a:t>外部代理受到数据报，转发给移动节点</a:t>
              </a:r>
            </a:p>
          </p:txBody>
        </p:sp>
        <p:sp>
          <p:nvSpPr>
            <p:cNvPr id="122911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" name="Group 151"/>
          <p:cNvGrpSpPr>
            <a:grpSpLocks/>
          </p:cNvGrpSpPr>
          <p:nvPr/>
        </p:nvGrpSpPr>
        <p:grpSpPr bwMode="auto">
          <a:xfrm>
            <a:off x="6653213" y="4776788"/>
            <a:ext cx="2247900" cy="912812"/>
            <a:chOff x="4191" y="3009"/>
            <a:chExt cx="1416" cy="575"/>
          </a:xfrm>
        </p:grpSpPr>
        <p:sp>
          <p:nvSpPr>
            <p:cNvPr id="122908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rPr>
                <a:t>移动节点直接回复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rPr>
                <a:t>通信者</a:t>
              </a:r>
            </a:p>
          </p:txBody>
        </p:sp>
        <p:sp>
          <p:nvSpPr>
            <p:cNvPr id="122909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19C70AFE-7799-4082-B5BA-99A2A1472128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120063" cy="1143000"/>
          </a:xfrm>
        </p:spPr>
        <p:txBody>
          <a:bodyPr anchor="ctr"/>
          <a:lstStyle/>
          <a:p>
            <a:r>
              <a:rPr lang="zh-CN" altLang="en-US" sz="3500" smtClean="0">
                <a:ea typeface="宋体" panose="02010600030101010101" pitchFamily="2" charset="-122"/>
              </a:rPr>
              <a:t>间接选路</a:t>
            </a:r>
            <a:r>
              <a:rPr lang="en-US" altLang="zh-CN" sz="3500" smtClean="0">
                <a:ea typeface="宋体" panose="02010600030101010101" pitchFamily="2" charset="-122"/>
              </a:rPr>
              <a:t>: </a:t>
            </a:r>
            <a:r>
              <a:rPr lang="zh-CN" altLang="en-US" sz="3500" smtClean="0">
                <a:ea typeface="宋体" panose="02010600030101010101" pitchFamily="2" charset="-122"/>
              </a:rPr>
              <a:t>评论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r>
              <a:rPr lang="zh-CN" altLang="en-US" sz="2600" smtClean="0">
                <a:ea typeface="宋体" panose="02010600030101010101" pitchFamily="2" charset="-122"/>
              </a:rPr>
              <a:t>移动节点使用两个地址</a:t>
            </a:r>
            <a:r>
              <a:rPr lang="en-US" altLang="zh-CN" sz="260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ea typeface="宋体" panose="02010600030101010101" pitchFamily="2" charset="-122"/>
              </a:rPr>
              <a:t>永久地址</a:t>
            </a:r>
            <a:r>
              <a:rPr lang="en-US" altLang="zh-CN" smtClean="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宋体" panose="02010600030101010101" pitchFamily="2" charset="-122"/>
              </a:rPr>
              <a:t>被通信者使用 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zh-CN" altLang="en-US" smtClean="0">
                <a:ea typeface="宋体" panose="02010600030101010101" pitchFamily="2" charset="-122"/>
              </a:rPr>
              <a:t>因此移动节点的位置对通信者是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透明的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mtClean="0">
                <a:solidFill>
                  <a:schemeClr val="accent2"/>
                </a:solidFill>
                <a:ea typeface="宋体" panose="02010600030101010101" pitchFamily="2" charset="-122"/>
              </a:rPr>
              <a:t>转交地址</a:t>
            </a:r>
            <a:r>
              <a:rPr lang="en-US" altLang="zh-CN" smtClean="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宋体" panose="02010600030101010101" pitchFamily="2" charset="-122"/>
              </a:rPr>
              <a:t>被归属代理用来转发数据报给移动节点</a:t>
            </a:r>
          </a:p>
          <a:p>
            <a:r>
              <a:rPr lang="zh-CN" altLang="en-US" sz="2600" smtClean="0">
                <a:ea typeface="宋体" panose="02010600030101010101" pitchFamily="2" charset="-122"/>
              </a:rPr>
              <a:t>外部代理的功能可能由移动节点自己完成</a:t>
            </a:r>
          </a:p>
          <a:p>
            <a:r>
              <a:rPr lang="zh-CN" altLang="en-US" sz="2600" smtClean="0">
                <a:solidFill>
                  <a:schemeClr val="accent2"/>
                </a:solidFill>
                <a:ea typeface="宋体" panose="02010600030101010101" pitchFamily="2" charset="-122"/>
              </a:rPr>
              <a:t>三角路由</a:t>
            </a:r>
            <a:r>
              <a:rPr lang="en-US" altLang="zh-CN" sz="2600" smtClean="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600" smtClean="0">
                <a:ea typeface="宋体" panose="02010600030101010101" pitchFamily="2" charset="-122"/>
              </a:rPr>
              <a:t> </a:t>
            </a:r>
            <a:r>
              <a:rPr lang="zh-CN" altLang="en-US" sz="2600" smtClean="0">
                <a:ea typeface="宋体" panose="02010600030101010101" pitchFamily="2" charset="-122"/>
              </a:rPr>
              <a:t>通信者</a:t>
            </a:r>
            <a:r>
              <a:rPr lang="en-US" altLang="zh-CN" sz="2600" smtClean="0">
                <a:ea typeface="宋体" panose="02010600030101010101" pitchFamily="2" charset="-122"/>
              </a:rPr>
              <a:t>-</a:t>
            </a:r>
            <a:r>
              <a:rPr lang="zh-CN" altLang="en-US" sz="2600" smtClean="0">
                <a:ea typeface="宋体" panose="02010600030101010101" pitchFamily="2" charset="-122"/>
              </a:rPr>
              <a:t>归属网络</a:t>
            </a:r>
            <a:r>
              <a:rPr lang="en-US" altLang="zh-CN" sz="2600" smtClean="0">
                <a:ea typeface="宋体" panose="02010600030101010101" pitchFamily="2" charset="-122"/>
              </a:rPr>
              <a:t>-</a:t>
            </a:r>
            <a:r>
              <a:rPr lang="zh-CN" altLang="en-US" sz="2600" smtClean="0">
                <a:ea typeface="宋体" panose="02010600030101010101" pitchFamily="2" charset="-122"/>
              </a:rPr>
              <a:t>移动节点</a:t>
            </a: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当通信者、移动节点在同一网络时，效率很低</a:t>
            </a:r>
            <a:endParaRPr lang="zh-CN" altLang="en-US" sz="2200" smtClean="0">
              <a:ea typeface="宋体" panose="02010600030101010101" pitchFamily="2" charset="-122"/>
            </a:endParaRPr>
          </a:p>
        </p:txBody>
      </p:sp>
      <p:grpSp>
        <p:nvGrpSpPr>
          <p:cNvPr id="124933" name="Group 4"/>
          <p:cNvGrpSpPr>
            <a:grpSpLocks/>
          </p:cNvGrpSpPr>
          <p:nvPr/>
        </p:nvGrpSpPr>
        <p:grpSpPr bwMode="auto">
          <a:xfrm>
            <a:off x="4687888" y="4622800"/>
            <a:ext cx="3154362" cy="1449388"/>
            <a:chOff x="958" y="1566"/>
            <a:chExt cx="4242" cy="2155"/>
          </a:xfrm>
        </p:grpSpPr>
        <p:sp>
          <p:nvSpPr>
            <p:cNvPr id="124934" name="Freeform 5"/>
            <p:cNvSpPr>
              <a:spLocks/>
            </p:cNvSpPr>
            <p:nvPr/>
          </p:nvSpPr>
          <p:spPr bwMode="auto">
            <a:xfrm>
              <a:off x="1016" y="1648"/>
              <a:ext cx="1176" cy="1001"/>
            </a:xfrm>
            <a:custGeom>
              <a:avLst/>
              <a:gdLst>
                <a:gd name="T0" fmla="*/ 114 w 1340"/>
                <a:gd name="T1" fmla="*/ 5 h 1191"/>
                <a:gd name="T2" fmla="*/ 17 w 1340"/>
                <a:gd name="T3" fmla="*/ 7 h 1191"/>
                <a:gd name="T4" fmla="*/ 12 w 1340"/>
                <a:gd name="T5" fmla="*/ 50 h 1191"/>
                <a:gd name="T6" fmla="*/ 6 w 1340"/>
                <a:gd name="T7" fmla="*/ 89 h 1191"/>
                <a:gd name="T8" fmla="*/ 23 w 1340"/>
                <a:gd name="T9" fmla="*/ 108 h 1191"/>
                <a:gd name="T10" fmla="*/ 113 w 1340"/>
                <a:gd name="T11" fmla="*/ 108 h 1191"/>
                <a:gd name="T12" fmla="*/ 133 w 1340"/>
                <a:gd name="T13" fmla="*/ 140 h 1191"/>
                <a:gd name="T14" fmla="*/ 257 w 1340"/>
                <a:gd name="T15" fmla="*/ 135 h 1191"/>
                <a:gd name="T16" fmla="*/ 267 w 1340"/>
                <a:gd name="T17" fmla="*/ 71 h 1191"/>
                <a:gd name="T18" fmla="*/ 251 w 1340"/>
                <a:gd name="T19" fmla="*/ 43 h 1191"/>
                <a:gd name="T20" fmla="*/ 159 w 1340"/>
                <a:gd name="T21" fmla="*/ 36 h 1191"/>
                <a:gd name="T22" fmla="*/ 114 w 1340"/>
                <a:gd name="T23" fmla="*/ 5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4935" name="Group 6"/>
            <p:cNvGrpSpPr>
              <a:grpSpLocks/>
            </p:cNvGrpSpPr>
            <p:nvPr/>
          </p:nvGrpSpPr>
          <p:grpSpPr bwMode="auto">
            <a:xfrm>
              <a:off x="1681" y="2274"/>
              <a:ext cx="316" cy="147"/>
              <a:chOff x="3600" y="219"/>
              <a:chExt cx="360" cy="175"/>
            </a:xfrm>
          </p:grpSpPr>
          <p:sp>
            <p:nvSpPr>
              <p:cNvPr id="125057" name="Oval 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058" name="Line 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59" name="Line 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060" name="Rectangle 10"/>
              <p:cNvSpPr>
                <a:spLocks noChangeArrowheads="1"/>
              </p:cNvSpPr>
              <p:nvPr/>
            </p:nvSpPr>
            <p:spPr bwMode="auto"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061" name="Oval 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5062" name="Group 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506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068" name="Line 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069" name="Line 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063" name="Group 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506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065" name="Line 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066" name="Line 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4936" name="Group 20"/>
            <p:cNvGrpSpPr>
              <a:grpSpLocks/>
            </p:cNvGrpSpPr>
            <p:nvPr/>
          </p:nvGrpSpPr>
          <p:grpSpPr bwMode="auto">
            <a:xfrm>
              <a:off x="1116" y="2056"/>
              <a:ext cx="840" cy="216"/>
              <a:chOff x="8025" y="5070"/>
              <a:chExt cx="2100" cy="540"/>
            </a:xfrm>
          </p:grpSpPr>
          <p:sp>
            <p:nvSpPr>
              <p:cNvPr id="125054" name="Line 21"/>
              <p:cNvSpPr>
                <a:spLocks noChangeShapeType="1"/>
              </p:cNvSpPr>
              <p:nvPr/>
            </p:nvSpPr>
            <p:spPr bwMode="auto">
              <a:xfrm>
                <a:off x="8025" y="5325"/>
                <a:ext cx="21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055" name="Line 22"/>
              <p:cNvSpPr>
                <a:spLocks noChangeShapeType="1"/>
              </p:cNvSpPr>
              <p:nvPr/>
            </p:nvSpPr>
            <p:spPr bwMode="auto">
              <a:xfrm>
                <a:off x="8355" y="5070"/>
                <a:ext cx="0" cy="2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056" name="Line 23"/>
              <p:cNvSpPr>
                <a:spLocks noChangeShapeType="1"/>
              </p:cNvSpPr>
              <p:nvPr/>
            </p:nvSpPr>
            <p:spPr bwMode="auto">
              <a:xfrm>
                <a:off x="9765" y="5340"/>
                <a:ext cx="0" cy="27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937" name="Group 24"/>
            <p:cNvGrpSpPr>
              <a:grpSpLocks/>
            </p:cNvGrpSpPr>
            <p:nvPr/>
          </p:nvGrpSpPr>
          <p:grpSpPr bwMode="auto">
            <a:xfrm>
              <a:off x="958" y="1778"/>
              <a:ext cx="576" cy="372"/>
              <a:chOff x="10665" y="3225"/>
              <a:chExt cx="1440" cy="930"/>
            </a:xfrm>
          </p:grpSpPr>
          <p:sp>
            <p:nvSpPr>
              <p:cNvPr id="124984" name="Oval 25"/>
              <p:cNvSpPr>
                <a:spLocks noChangeArrowheads="1"/>
              </p:cNvSpPr>
              <p:nvPr/>
            </p:nvSpPr>
            <p:spPr bwMode="auto">
              <a:xfrm>
                <a:off x="10665" y="3225"/>
                <a:ext cx="1440" cy="930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4985" name="Group 26"/>
              <p:cNvGrpSpPr>
                <a:grpSpLocks/>
              </p:cNvGrpSpPr>
              <p:nvPr/>
            </p:nvGrpSpPr>
            <p:grpSpPr bwMode="auto">
              <a:xfrm>
                <a:off x="11038" y="3281"/>
                <a:ext cx="618" cy="667"/>
                <a:chOff x="8023" y="4451"/>
                <a:chExt cx="618" cy="667"/>
              </a:xfrm>
            </p:grpSpPr>
            <p:sp>
              <p:nvSpPr>
                <p:cNvPr id="124986" name="Freeform 27"/>
                <p:cNvSpPr>
                  <a:spLocks/>
                </p:cNvSpPr>
                <p:nvPr/>
              </p:nvSpPr>
              <p:spPr bwMode="auto">
                <a:xfrm>
                  <a:off x="8279" y="4653"/>
                  <a:ext cx="263" cy="380"/>
                </a:xfrm>
                <a:custGeom>
                  <a:avLst/>
                  <a:gdLst>
                    <a:gd name="T0" fmla="*/ 0 w 788"/>
                    <a:gd name="T1" fmla="*/ 0 h 1138"/>
                    <a:gd name="T2" fmla="*/ 0 w 788"/>
                    <a:gd name="T3" fmla="*/ 0 h 1138"/>
                    <a:gd name="T4" fmla="*/ 0 w 788"/>
                    <a:gd name="T5" fmla="*/ 0 h 1138"/>
                    <a:gd name="T6" fmla="*/ 0 w 788"/>
                    <a:gd name="T7" fmla="*/ 0 h 1138"/>
                    <a:gd name="T8" fmla="*/ 0 w 788"/>
                    <a:gd name="T9" fmla="*/ 0 h 1138"/>
                    <a:gd name="T10" fmla="*/ 0 w 788"/>
                    <a:gd name="T11" fmla="*/ 0 h 1138"/>
                    <a:gd name="T12" fmla="*/ 0 w 788"/>
                    <a:gd name="T13" fmla="*/ 0 h 1138"/>
                    <a:gd name="T14" fmla="*/ 0 w 788"/>
                    <a:gd name="T15" fmla="*/ 0 h 1138"/>
                    <a:gd name="T16" fmla="*/ 0 w 788"/>
                    <a:gd name="T17" fmla="*/ 0 h 1138"/>
                    <a:gd name="T18" fmla="*/ 0 w 788"/>
                    <a:gd name="T19" fmla="*/ 0 h 1138"/>
                    <a:gd name="T20" fmla="*/ 0 w 788"/>
                    <a:gd name="T21" fmla="*/ 0 h 1138"/>
                    <a:gd name="T22" fmla="*/ 0 w 788"/>
                    <a:gd name="T23" fmla="*/ 0 h 1138"/>
                    <a:gd name="T24" fmla="*/ 0 w 788"/>
                    <a:gd name="T25" fmla="*/ 0 h 1138"/>
                    <a:gd name="T26" fmla="*/ 0 w 788"/>
                    <a:gd name="T27" fmla="*/ 0 h 1138"/>
                    <a:gd name="T28" fmla="*/ 0 w 788"/>
                    <a:gd name="T29" fmla="*/ 0 h 1138"/>
                    <a:gd name="T30" fmla="*/ 0 w 788"/>
                    <a:gd name="T31" fmla="*/ 0 h 1138"/>
                    <a:gd name="T32" fmla="*/ 0 w 788"/>
                    <a:gd name="T33" fmla="*/ 0 h 1138"/>
                    <a:gd name="T34" fmla="*/ 0 w 788"/>
                    <a:gd name="T35" fmla="*/ 0 h 1138"/>
                    <a:gd name="T36" fmla="*/ 0 w 788"/>
                    <a:gd name="T37" fmla="*/ 0 h 1138"/>
                    <a:gd name="T38" fmla="*/ 0 w 788"/>
                    <a:gd name="T39" fmla="*/ 0 h 1138"/>
                    <a:gd name="T40" fmla="*/ 0 w 788"/>
                    <a:gd name="T41" fmla="*/ 0 h 1138"/>
                    <a:gd name="T42" fmla="*/ 0 w 788"/>
                    <a:gd name="T43" fmla="*/ 0 h 1138"/>
                    <a:gd name="T44" fmla="*/ 0 w 788"/>
                    <a:gd name="T45" fmla="*/ 0 h 1138"/>
                    <a:gd name="T46" fmla="*/ 0 w 788"/>
                    <a:gd name="T47" fmla="*/ 0 h 1138"/>
                    <a:gd name="T48" fmla="*/ 0 w 788"/>
                    <a:gd name="T49" fmla="*/ 0 h 1138"/>
                    <a:gd name="T50" fmla="*/ 0 w 788"/>
                    <a:gd name="T51" fmla="*/ 0 h 1138"/>
                    <a:gd name="T52" fmla="*/ 0 w 788"/>
                    <a:gd name="T53" fmla="*/ 0 h 1138"/>
                    <a:gd name="T54" fmla="*/ 0 w 788"/>
                    <a:gd name="T55" fmla="*/ 0 h 1138"/>
                    <a:gd name="T56" fmla="*/ 0 w 788"/>
                    <a:gd name="T57" fmla="*/ 0 h 1138"/>
                    <a:gd name="T58" fmla="*/ 0 w 788"/>
                    <a:gd name="T59" fmla="*/ 0 h 1138"/>
                    <a:gd name="T60" fmla="*/ 0 w 788"/>
                    <a:gd name="T61" fmla="*/ 0 h 1138"/>
                    <a:gd name="T62" fmla="*/ 0 w 788"/>
                    <a:gd name="T63" fmla="*/ 0 h 1138"/>
                    <a:gd name="T64" fmla="*/ 0 w 788"/>
                    <a:gd name="T65" fmla="*/ 0 h 1138"/>
                    <a:gd name="T66" fmla="*/ 0 w 788"/>
                    <a:gd name="T67" fmla="*/ 0 h 1138"/>
                    <a:gd name="T68" fmla="*/ 0 w 788"/>
                    <a:gd name="T69" fmla="*/ 0 h 1138"/>
                    <a:gd name="T70" fmla="*/ 0 w 788"/>
                    <a:gd name="T71" fmla="*/ 0 h 113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788"/>
                    <a:gd name="T109" fmla="*/ 0 h 1138"/>
                    <a:gd name="T110" fmla="*/ 788 w 788"/>
                    <a:gd name="T111" fmla="*/ 1138 h 113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788" h="1138">
                      <a:moveTo>
                        <a:pt x="310" y="2"/>
                      </a:moveTo>
                      <a:lnTo>
                        <a:pt x="298" y="0"/>
                      </a:lnTo>
                      <a:lnTo>
                        <a:pt x="282" y="0"/>
                      </a:lnTo>
                      <a:lnTo>
                        <a:pt x="263" y="0"/>
                      </a:lnTo>
                      <a:lnTo>
                        <a:pt x="242" y="2"/>
                      </a:lnTo>
                      <a:lnTo>
                        <a:pt x="219" y="4"/>
                      </a:lnTo>
                      <a:lnTo>
                        <a:pt x="192" y="7"/>
                      </a:lnTo>
                      <a:lnTo>
                        <a:pt x="167" y="12"/>
                      </a:lnTo>
                      <a:lnTo>
                        <a:pt x="141" y="17"/>
                      </a:lnTo>
                      <a:lnTo>
                        <a:pt x="116" y="25"/>
                      </a:lnTo>
                      <a:lnTo>
                        <a:pt x="91" y="35"/>
                      </a:lnTo>
                      <a:lnTo>
                        <a:pt x="67" y="45"/>
                      </a:lnTo>
                      <a:lnTo>
                        <a:pt x="47" y="58"/>
                      </a:lnTo>
                      <a:lnTo>
                        <a:pt x="29" y="73"/>
                      </a:lnTo>
                      <a:lnTo>
                        <a:pt x="16" y="91"/>
                      </a:lnTo>
                      <a:lnTo>
                        <a:pt x="6" y="109"/>
                      </a:lnTo>
                      <a:lnTo>
                        <a:pt x="0" y="131"/>
                      </a:lnTo>
                      <a:lnTo>
                        <a:pt x="0" y="137"/>
                      </a:lnTo>
                      <a:lnTo>
                        <a:pt x="1" y="144"/>
                      </a:lnTo>
                      <a:lnTo>
                        <a:pt x="3" y="152"/>
                      </a:lnTo>
                      <a:lnTo>
                        <a:pt x="4" y="162"/>
                      </a:lnTo>
                      <a:lnTo>
                        <a:pt x="13" y="197"/>
                      </a:lnTo>
                      <a:lnTo>
                        <a:pt x="25" y="240"/>
                      </a:lnTo>
                      <a:lnTo>
                        <a:pt x="39" y="290"/>
                      </a:lnTo>
                      <a:lnTo>
                        <a:pt x="57" y="348"/>
                      </a:lnTo>
                      <a:lnTo>
                        <a:pt x="76" y="410"/>
                      </a:lnTo>
                      <a:lnTo>
                        <a:pt x="100" y="474"/>
                      </a:lnTo>
                      <a:lnTo>
                        <a:pt x="123" y="543"/>
                      </a:lnTo>
                      <a:lnTo>
                        <a:pt x="150" y="612"/>
                      </a:lnTo>
                      <a:lnTo>
                        <a:pt x="176" y="684"/>
                      </a:lnTo>
                      <a:lnTo>
                        <a:pt x="205" y="753"/>
                      </a:lnTo>
                      <a:lnTo>
                        <a:pt x="235" y="822"/>
                      </a:lnTo>
                      <a:lnTo>
                        <a:pt x="264" y="887"/>
                      </a:lnTo>
                      <a:lnTo>
                        <a:pt x="293" y="949"/>
                      </a:lnTo>
                      <a:lnTo>
                        <a:pt x="323" y="1005"/>
                      </a:lnTo>
                      <a:lnTo>
                        <a:pt x="352" y="1055"/>
                      </a:lnTo>
                      <a:lnTo>
                        <a:pt x="381" y="1098"/>
                      </a:lnTo>
                      <a:lnTo>
                        <a:pt x="389" y="1109"/>
                      </a:lnTo>
                      <a:lnTo>
                        <a:pt x="398" y="1120"/>
                      </a:lnTo>
                      <a:lnTo>
                        <a:pt x="406" y="1130"/>
                      </a:lnTo>
                      <a:lnTo>
                        <a:pt x="414" y="1138"/>
                      </a:lnTo>
                      <a:lnTo>
                        <a:pt x="436" y="1130"/>
                      </a:lnTo>
                      <a:lnTo>
                        <a:pt x="461" y="1121"/>
                      </a:lnTo>
                      <a:lnTo>
                        <a:pt x="487" y="1111"/>
                      </a:lnTo>
                      <a:lnTo>
                        <a:pt x="517" y="1099"/>
                      </a:lnTo>
                      <a:lnTo>
                        <a:pt x="547" y="1088"/>
                      </a:lnTo>
                      <a:lnTo>
                        <a:pt x="578" y="1075"/>
                      </a:lnTo>
                      <a:lnTo>
                        <a:pt x="609" y="1062"/>
                      </a:lnTo>
                      <a:lnTo>
                        <a:pt x="640" y="1049"/>
                      </a:lnTo>
                      <a:lnTo>
                        <a:pt x="669" y="1036"/>
                      </a:lnTo>
                      <a:lnTo>
                        <a:pt x="697" y="1023"/>
                      </a:lnTo>
                      <a:lnTo>
                        <a:pt x="722" y="1012"/>
                      </a:lnTo>
                      <a:lnTo>
                        <a:pt x="744" y="999"/>
                      </a:lnTo>
                      <a:lnTo>
                        <a:pt x="762" y="987"/>
                      </a:lnTo>
                      <a:lnTo>
                        <a:pt x="775" y="977"/>
                      </a:lnTo>
                      <a:lnTo>
                        <a:pt x="785" y="967"/>
                      </a:lnTo>
                      <a:lnTo>
                        <a:pt x="788" y="959"/>
                      </a:lnTo>
                      <a:lnTo>
                        <a:pt x="756" y="915"/>
                      </a:lnTo>
                      <a:lnTo>
                        <a:pt x="722" y="868"/>
                      </a:lnTo>
                      <a:lnTo>
                        <a:pt x="687" y="813"/>
                      </a:lnTo>
                      <a:lnTo>
                        <a:pt x="650" y="755"/>
                      </a:lnTo>
                      <a:lnTo>
                        <a:pt x="612" y="693"/>
                      </a:lnTo>
                      <a:lnTo>
                        <a:pt x="575" y="627"/>
                      </a:lnTo>
                      <a:lnTo>
                        <a:pt x="537" y="561"/>
                      </a:lnTo>
                      <a:lnTo>
                        <a:pt x="500" y="492"/>
                      </a:lnTo>
                      <a:lnTo>
                        <a:pt x="467" y="423"/>
                      </a:lnTo>
                      <a:lnTo>
                        <a:pt x="433" y="354"/>
                      </a:lnTo>
                      <a:lnTo>
                        <a:pt x="404" y="287"/>
                      </a:lnTo>
                      <a:lnTo>
                        <a:pt x="376" y="223"/>
                      </a:lnTo>
                      <a:lnTo>
                        <a:pt x="352" y="161"/>
                      </a:lnTo>
                      <a:lnTo>
                        <a:pt x="333" y="102"/>
                      </a:lnTo>
                      <a:lnTo>
                        <a:pt x="318" y="49"/>
                      </a:lnTo>
                      <a:lnTo>
                        <a:pt x="310" y="2"/>
                      </a:lnTo>
                      <a:close/>
                    </a:path>
                  </a:pathLst>
                </a:custGeom>
                <a:solidFill>
                  <a:srgbClr val="F4FC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87" name="Freeform 28"/>
                <p:cNvSpPr>
                  <a:spLocks/>
                </p:cNvSpPr>
                <p:nvPr/>
              </p:nvSpPr>
              <p:spPr bwMode="auto">
                <a:xfrm>
                  <a:off x="8264" y="4707"/>
                  <a:ext cx="142" cy="312"/>
                </a:xfrm>
                <a:custGeom>
                  <a:avLst/>
                  <a:gdLst>
                    <a:gd name="T0" fmla="*/ 0 w 425"/>
                    <a:gd name="T1" fmla="*/ 0 h 936"/>
                    <a:gd name="T2" fmla="*/ 0 w 425"/>
                    <a:gd name="T3" fmla="*/ 0 h 936"/>
                    <a:gd name="T4" fmla="*/ 0 w 425"/>
                    <a:gd name="T5" fmla="*/ 0 h 936"/>
                    <a:gd name="T6" fmla="*/ 0 w 425"/>
                    <a:gd name="T7" fmla="*/ 0 h 936"/>
                    <a:gd name="T8" fmla="*/ 0 w 425"/>
                    <a:gd name="T9" fmla="*/ 0 h 936"/>
                    <a:gd name="T10" fmla="*/ 0 w 425"/>
                    <a:gd name="T11" fmla="*/ 0 h 936"/>
                    <a:gd name="T12" fmla="*/ 0 w 425"/>
                    <a:gd name="T13" fmla="*/ 0 h 936"/>
                    <a:gd name="T14" fmla="*/ 0 w 425"/>
                    <a:gd name="T15" fmla="*/ 0 h 936"/>
                    <a:gd name="T16" fmla="*/ 0 w 425"/>
                    <a:gd name="T17" fmla="*/ 0 h 936"/>
                    <a:gd name="T18" fmla="*/ 0 w 425"/>
                    <a:gd name="T19" fmla="*/ 0 h 936"/>
                    <a:gd name="T20" fmla="*/ 0 w 425"/>
                    <a:gd name="T21" fmla="*/ 0 h 936"/>
                    <a:gd name="T22" fmla="*/ 0 w 425"/>
                    <a:gd name="T23" fmla="*/ 0 h 936"/>
                    <a:gd name="T24" fmla="*/ 0 w 425"/>
                    <a:gd name="T25" fmla="*/ 0 h 936"/>
                    <a:gd name="T26" fmla="*/ 0 w 425"/>
                    <a:gd name="T27" fmla="*/ 0 h 936"/>
                    <a:gd name="T28" fmla="*/ 0 w 425"/>
                    <a:gd name="T29" fmla="*/ 0 h 936"/>
                    <a:gd name="T30" fmla="*/ 0 w 425"/>
                    <a:gd name="T31" fmla="*/ 0 h 936"/>
                    <a:gd name="T32" fmla="*/ 0 w 425"/>
                    <a:gd name="T33" fmla="*/ 0 h 936"/>
                    <a:gd name="T34" fmla="*/ 0 w 425"/>
                    <a:gd name="T35" fmla="*/ 0 h 936"/>
                    <a:gd name="T36" fmla="*/ 0 w 425"/>
                    <a:gd name="T37" fmla="*/ 0 h 936"/>
                    <a:gd name="T38" fmla="*/ 0 w 425"/>
                    <a:gd name="T39" fmla="*/ 0 h 936"/>
                    <a:gd name="T40" fmla="*/ 0 w 425"/>
                    <a:gd name="T41" fmla="*/ 0 h 936"/>
                    <a:gd name="T42" fmla="*/ 0 w 425"/>
                    <a:gd name="T43" fmla="*/ 0 h 936"/>
                    <a:gd name="T44" fmla="*/ 0 w 425"/>
                    <a:gd name="T45" fmla="*/ 0 h 936"/>
                    <a:gd name="T46" fmla="*/ 0 w 425"/>
                    <a:gd name="T47" fmla="*/ 0 h 936"/>
                    <a:gd name="T48" fmla="*/ 0 w 425"/>
                    <a:gd name="T49" fmla="*/ 0 h 936"/>
                    <a:gd name="T50" fmla="*/ 0 w 425"/>
                    <a:gd name="T51" fmla="*/ 0 h 936"/>
                    <a:gd name="T52" fmla="*/ 0 w 425"/>
                    <a:gd name="T53" fmla="*/ 0 h 936"/>
                    <a:gd name="T54" fmla="*/ 0 w 425"/>
                    <a:gd name="T55" fmla="*/ 0 h 936"/>
                    <a:gd name="T56" fmla="*/ 0 w 425"/>
                    <a:gd name="T57" fmla="*/ 0 h 936"/>
                    <a:gd name="T58" fmla="*/ 0 w 425"/>
                    <a:gd name="T59" fmla="*/ 0 h 936"/>
                    <a:gd name="T60" fmla="*/ 0 w 425"/>
                    <a:gd name="T61" fmla="*/ 0 h 936"/>
                    <a:gd name="T62" fmla="*/ 0 w 425"/>
                    <a:gd name="T63" fmla="*/ 0 h 936"/>
                    <a:gd name="T64" fmla="*/ 0 w 425"/>
                    <a:gd name="T65" fmla="*/ 0 h 936"/>
                    <a:gd name="T66" fmla="*/ 0 w 425"/>
                    <a:gd name="T67" fmla="*/ 0 h 936"/>
                    <a:gd name="T68" fmla="*/ 0 w 425"/>
                    <a:gd name="T69" fmla="*/ 0 h 936"/>
                    <a:gd name="T70" fmla="*/ 0 w 425"/>
                    <a:gd name="T71" fmla="*/ 0 h 936"/>
                    <a:gd name="T72" fmla="*/ 0 w 425"/>
                    <a:gd name="T73" fmla="*/ 0 h 936"/>
                    <a:gd name="T74" fmla="*/ 0 w 425"/>
                    <a:gd name="T75" fmla="*/ 0 h 936"/>
                    <a:gd name="T76" fmla="*/ 0 w 425"/>
                    <a:gd name="T77" fmla="*/ 0 h 936"/>
                    <a:gd name="T78" fmla="*/ 0 w 425"/>
                    <a:gd name="T79" fmla="*/ 0 h 936"/>
                    <a:gd name="T80" fmla="*/ 0 w 425"/>
                    <a:gd name="T81" fmla="*/ 0 h 936"/>
                    <a:gd name="T82" fmla="*/ 0 w 425"/>
                    <a:gd name="T83" fmla="*/ 0 h 936"/>
                    <a:gd name="T84" fmla="*/ 0 w 425"/>
                    <a:gd name="T85" fmla="*/ 0 h 936"/>
                    <a:gd name="T86" fmla="*/ 0 w 425"/>
                    <a:gd name="T87" fmla="*/ 0 h 936"/>
                    <a:gd name="T88" fmla="*/ 0 w 425"/>
                    <a:gd name="T89" fmla="*/ 0 h 936"/>
                    <a:gd name="T90" fmla="*/ 0 w 425"/>
                    <a:gd name="T91" fmla="*/ 0 h 936"/>
                    <a:gd name="T92" fmla="*/ 0 w 425"/>
                    <a:gd name="T93" fmla="*/ 0 h 936"/>
                    <a:gd name="T94" fmla="*/ 0 w 425"/>
                    <a:gd name="T95" fmla="*/ 0 h 936"/>
                    <a:gd name="T96" fmla="*/ 0 w 425"/>
                    <a:gd name="T97" fmla="*/ 0 h 9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25"/>
                    <a:gd name="T148" fmla="*/ 0 h 936"/>
                    <a:gd name="T149" fmla="*/ 425 w 425"/>
                    <a:gd name="T150" fmla="*/ 936 h 9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25" h="936">
                      <a:moveTo>
                        <a:pt x="48" y="0"/>
                      </a:moveTo>
                      <a:lnTo>
                        <a:pt x="48" y="2"/>
                      </a:lnTo>
                      <a:lnTo>
                        <a:pt x="48" y="5"/>
                      </a:lnTo>
                      <a:lnTo>
                        <a:pt x="47" y="11"/>
                      </a:lnTo>
                      <a:lnTo>
                        <a:pt x="44" y="19"/>
                      </a:lnTo>
                      <a:lnTo>
                        <a:pt x="39" y="35"/>
                      </a:lnTo>
                      <a:lnTo>
                        <a:pt x="32" y="55"/>
                      </a:lnTo>
                      <a:lnTo>
                        <a:pt x="20" y="82"/>
                      </a:lnTo>
                      <a:lnTo>
                        <a:pt x="6" y="117"/>
                      </a:lnTo>
                      <a:lnTo>
                        <a:pt x="0" y="141"/>
                      </a:lnTo>
                      <a:lnTo>
                        <a:pt x="0" y="177"/>
                      </a:lnTo>
                      <a:lnTo>
                        <a:pt x="4" y="220"/>
                      </a:lnTo>
                      <a:lnTo>
                        <a:pt x="13" y="271"/>
                      </a:lnTo>
                      <a:lnTo>
                        <a:pt x="26" y="325"/>
                      </a:lnTo>
                      <a:lnTo>
                        <a:pt x="41" y="386"/>
                      </a:lnTo>
                      <a:lnTo>
                        <a:pt x="58" y="446"/>
                      </a:lnTo>
                      <a:lnTo>
                        <a:pt x="78" y="509"/>
                      </a:lnTo>
                      <a:lnTo>
                        <a:pt x="98" y="570"/>
                      </a:lnTo>
                      <a:lnTo>
                        <a:pt x="119" y="628"/>
                      </a:lnTo>
                      <a:lnTo>
                        <a:pt x="138" y="683"/>
                      </a:lnTo>
                      <a:lnTo>
                        <a:pt x="157" y="733"/>
                      </a:lnTo>
                      <a:lnTo>
                        <a:pt x="174" y="775"/>
                      </a:lnTo>
                      <a:lnTo>
                        <a:pt x="189" y="808"/>
                      </a:lnTo>
                      <a:lnTo>
                        <a:pt x="201" y="831"/>
                      </a:lnTo>
                      <a:lnTo>
                        <a:pt x="210" y="843"/>
                      </a:lnTo>
                      <a:lnTo>
                        <a:pt x="223" y="853"/>
                      </a:lnTo>
                      <a:lnTo>
                        <a:pt x="239" y="861"/>
                      </a:lnTo>
                      <a:lnTo>
                        <a:pt x="258" y="873"/>
                      </a:lnTo>
                      <a:lnTo>
                        <a:pt x="282" y="883"/>
                      </a:lnTo>
                      <a:lnTo>
                        <a:pt x="310" y="896"/>
                      </a:lnTo>
                      <a:lnTo>
                        <a:pt x="342" y="907"/>
                      </a:lnTo>
                      <a:lnTo>
                        <a:pt x="380" y="922"/>
                      </a:lnTo>
                      <a:lnTo>
                        <a:pt x="425" y="936"/>
                      </a:lnTo>
                      <a:lnTo>
                        <a:pt x="396" y="893"/>
                      </a:lnTo>
                      <a:lnTo>
                        <a:pt x="367" y="843"/>
                      </a:lnTo>
                      <a:lnTo>
                        <a:pt x="337" y="787"/>
                      </a:lnTo>
                      <a:lnTo>
                        <a:pt x="308" y="725"/>
                      </a:lnTo>
                      <a:lnTo>
                        <a:pt x="279" y="660"/>
                      </a:lnTo>
                      <a:lnTo>
                        <a:pt x="249" y="591"/>
                      </a:lnTo>
                      <a:lnTo>
                        <a:pt x="220" y="522"/>
                      </a:lnTo>
                      <a:lnTo>
                        <a:pt x="194" y="450"/>
                      </a:lnTo>
                      <a:lnTo>
                        <a:pt x="167" y="381"/>
                      </a:lnTo>
                      <a:lnTo>
                        <a:pt x="144" y="312"/>
                      </a:lnTo>
                      <a:lnTo>
                        <a:pt x="120" y="248"/>
                      </a:lnTo>
                      <a:lnTo>
                        <a:pt x="101" y="186"/>
                      </a:lnTo>
                      <a:lnTo>
                        <a:pt x="83" y="128"/>
                      </a:lnTo>
                      <a:lnTo>
                        <a:pt x="69" y="78"/>
                      </a:lnTo>
                      <a:lnTo>
                        <a:pt x="57" y="3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88" name="Freeform 29"/>
                <p:cNvSpPr>
                  <a:spLocks/>
                </p:cNvSpPr>
                <p:nvPr/>
              </p:nvSpPr>
              <p:spPr bwMode="auto">
                <a:xfrm>
                  <a:off x="8310" y="4696"/>
                  <a:ext cx="64" cy="69"/>
                </a:xfrm>
                <a:custGeom>
                  <a:avLst/>
                  <a:gdLst>
                    <a:gd name="T0" fmla="*/ 0 w 192"/>
                    <a:gd name="T1" fmla="*/ 0 h 208"/>
                    <a:gd name="T2" fmla="*/ 0 w 192"/>
                    <a:gd name="T3" fmla="*/ 0 h 208"/>
                    <a:gd name="T4" fmla="*/ 0 w 192"/>
                    <a:gd name="T5" fmla="*/ 0 h 208"/>
                    <a:gd name="T6" fmla="*/ 0 w 192"/>
                    <a:gd name="T7" fmla="*/ 0 h 208"/>
                    <a:gd name="T8" fmla="*/ 0 w 192"/>
                    <a:gd name="T9" fmla="*/ 0 h 208"/>
                    <a:gd name="T10" fmla="*/ 0 w 192"/>
                    <a:gd name="T11" fmla="*/ 0 h 208"/>
                    <a:gd name="T12" fmla="*/ 0 w 192"/>
                    <a:gd name="T13" fmla="*/ 0 h 208"/>
                    <a:gd name="T14" fmla="*/ 0 w 192"/>
                    <a:gd name="T15" fmla="*/ 0 h 208"/>
                    <a:gd name="T16" fmla="*/ 0 w 192"/>
                    <a:gd name="T17" fmla="*/ 0 h 208"/>
                    <a:gd name="T18" fmla="*/ 0 w 192"/>
                    <a:gd name="T19" fmla="*/ 0 h 208"/>
                    <a:gd name="T20" fmla="*/ 0 w 192"/>
                    <a:gd name="T21" fmla="*/ 0 h 208"/>
                    <a:gd name="T22" fmla="*/ 0 w 192"/>
                    <a:gd name="T23" fmla="*/ 0 h 208"/>
                    <a:gd name="T24" fmla="*/ 0 w 192"/>
                    <a:gd name="T25" fmla="*/ 0 h 208"/>
                    <a:gd name="T26" fmla="*/ 0 w 192"/>
                    <a:gd name="T27" fmla="*/ 0 h 208"/>
                    <a:gd name="T28" fmla="*/ 0 w 192"/>
                    <a:gd name="T29" fmla="*/ 0 h 208"/>
                    <a:gd name="T30" fmla="*/ 0 w 192"/>
                    <a:gd name="T31" fmla="*/ 0 h 208"/>
                    <a:gd name="T32" fmla="*/ 0 w 192"/>
                    <a:gd name="T33" fmla="*/ 0 h 208"/>
                    <a:gd name="T34" fmla="*/ 0 w 192"/>
                    <a:gd name="T35" fmla="*/ 0 h 208"/>
                    <a:gd name="T36" fmla="*/ 0 w 192"/>
                    <a:gd name="T37" fmla="*/ 0 h 208"/>
                    <a:gd name="T38" fmla="*/ 0 w 192"/>
                    <a:gd name="T39" fmla="*/ 0 h 208"/>
                    <a:gd name="T40" fmla="*/ 0 w 192"/>
                    <a:gd name="T41" fmla="*/ 0 h 208"/>
                    <a:gd name="T42" fmla="*/ 0 w 192"/>
                    <a:gd name="T43" fmla="*/ 0 h 208"/>
                    <a:gd name="T44" fmla="*/ 0 w 192"/>
                    <a:gd name="T45" fmla="*/ 0 h 208"/>
                    <a:gd name="T46" fmla="*/ 0 w 192"/>
                    <a:gd name="T47" fmla="*/ 0 h 208"/>
                    <a:gd name="T48" fmla="*/ 0 w 192"/>
                    <a:gd name="T49" fmla="*/ 0 h 208"/>
                    <a:gd name="T50" fmla="*/ 0 w 192"/>
                    <a:gd name="T51" fmla="*/ 0 h 208"/>
                    <a:gd name="T52" fmla="*/ 0 w 192"/>
                    <a:gd name="T53" fmla="*/ 0 h 208"/>
                    <a:gd name="T54" fmla="*/ 0 w 192"/>
                    <a:gd name="T55" fmla="*/ 0 h 208"/>
                    <a:gd name="T56" fmla="*/ 0 w 192"/>
                    <a:gd name="T57" fmla="*/ 0 h 20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92"/>
                    <a:gd name="T88" fmla="*/ 0 h 208"/>
                    <a:gd name="T89" fmla="*/ 192 w 192"/>
                    <a:gd name="T90" fmla="*/ 208 h 20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92" h="208">
                      <a:moveTo>
                        <a:pt x="26" y="11"/>
                      </a:moveTo>
                      <a:lnTo>
                        <a:pt x="13" y="24"/>
                      </a:lnTo>
                      <a:lnTo>
                        <a:pt x="4" y="43"/>
                      </a:lnTo>
                      <a:lnTo>
                        <a:pt x="0" y="67"/>
                      </a:lnTo>
                      <a:lnTo>
                        <a:pt x="0" y="93"/>
                      </a:lnTo>
                      <a:lnTo>
                        <a:pt x="3" y="120"/>
                      </a:lnTo>
                      <a:lnTo>
                        <a:pt x="10" y="148"/>
                      </a:lnTo>
                      <a:lnTo>
                        <a:pt x="20" y="171"/>
                      </a:lnTo>
                      <a:lnTo>
                        <a:pt x="35" y="189"/>
                      </a:lnTo>
                      <a:lnTo>
                        <a:pt x="51" y="201"/>
                      </a:lnTo>
                      <a:lnTo>
                        <a:pt x="70" y="206"/>
                      </a:lnTo>
                      <a:lnTo>
                        <a:pt x="91" y="208"/>
                      </a:lnTo>
                      <a:lnTo>
                        <a:pt x="111" y="204"/>
                      </a:lnTo>
                      <a:lnTo>
                        <a:pt x="130" y="196"/>
                      </a:lnTo>
                      <a:lnTo>
                        <a:pt x="148" y="186"/>
                      </a:lnTo>
                      <a:lnTo>
                        <a:pt x="163" y="176"/>
                      </a:lnTo>
                      <a:lnTo>
                        <a:pt x="174" y="163"/>
                      </a:lnTo>
                      <a:lnTo>
                        <a:pt x="189" y="130"/>
                      </a:lnTo>
                      <a:lnTo>
                        <a:pt x="192" y="89"/>
                      </a:lnTo>
                      <a:lnTo>
                        <a:pt x="185" y="50"/>
                      </a:lnTo>
                      <a:lnTo>
                        <a:pt x="166" y="27"/>
                      </a:lnTo>
                      <a:lnTo>
                        <a:pt x="152" y="21"/>
                      </a:lnTo>
                      <a:lnTo>
                        <a:pt x="138" y="14"/>
                      </a:lnTo>
                      <a:lnTo>
                        <a:pt x="122" y="8"/>
                      </a:lnTo>
                      <a:lnTo>
                        <a:pt x="104" y="2"/>
                      </a:lnTo>
                      <a:lnTo>
                        <a:pt x="85" y="0"/>
                      </a:lnTo>
                      <a:lnTo>
                        <a:pt x="66" y="0"/>
                      </a:lnTo>
                      <a:lnTo>
                        <a:pt x="47" y="2"/>
                      </a:lnTo>
                      <a:lnTo>
                        <a:pt x="26" y="11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89" name="Freeform 30"/>
                <p:cNvSpPr>
                  <a:spLocks/>
                </p:cNvSpPr>
                <p:nvPr/>
              </p:nvSpPr>
              <p:spPr bwMode="auto">
                <a:xfrm>
                  <a:off x="8406" y="4895"/>
                  <a:ext cx="82" cy="84"/>
                </a:xfrm>
                <a:custGeom>
                  <a:avLst/>
                  <a:gdLst>
                    <a:gd name="T0" fmla="*/ 0 w 247"/>
                    <a:gd name="T1" fmla="*/ 0 h 251"/>
                    <a:gd name="T2" fmla="*/ 0 w 247"/>
                    <a:gd name="T3" fmla="*/ 0 h 251"/>
                    <a:gd name="T4" fmla="*/ 0 w 247"/>
                    <a:gd name="T5" fmla="*/ 0 h 251"/>
                    <a:gd name="T6" fmla="*/ 0 w 247"/>
                    <a:gd name="T7" fmla="*/ 0 h 251"/>
                    <a:gd name="T8" fmla="*/ 0 w 247"/>
                    <a:gd name="T9" fmla="*/ 0 h 251"/>
                    <a:gd name="T10" fmla="*/ 0 w 247"/>
                    <a:gd name="T11" fmla="*/ 0 h 251"/>
                    <a:gd name="T12" fmla="*/ 0 w 247"/>
                    <a:gd name="T13" fmla="*/ 0 h 251"/>
                    <a:gd name="T14" fmla="*/ 0 w 247"/>
                    <a:gd name="T15" fmla="*/ 0 h 251"/>
                    <a:gd name="T16" fmla="*/ 0 w 247"/>
                    <a:gd name="T17" fmla="*/ 0 h 251"/>
                    <a:gd name="T18" fmla="*/ 0 w 247"/>
                    <a:gd name="T19" fmla="*/ 0 h 251"/>
                    <a:gd name="T20" fmla="*/ 0 w 247"/>
                    <a:gd name="T21" fmla="*/ 0 h 251"/>
                    <a:gd name="T22" fmla="*/ 0 w 247"/>
                    <a:gd name="T23" fmla="*/ 0 h 251"/>
                    <a:gd name="T24" fmla="*/ 0 w 247"/>
                    <a:gd name="T25" fmla="*/ 0 h 251"/>
                    <a:gd name="T26" fmla="*/ 0 w 247"/>
                    <a:gd name="T27" fmla="*/ 0 h 251"/>
                    <a:gd name="T28" fmla="*/ 0 w 247"/>
                    <a:gd name="T29" fmla="*/ 0 h 251"/>
                    <a:gd name="T30" fmla="*/ 0 w 247"/>
                    <a:gd name="T31" fmla="*/ 0 h 251"/>
                    <a:gd name="T32" fmla="*/ 0 w 247"/>
                    <a:gd name="T33" fmla="*/ 0 h 251"/>
                    <a:gd name="T34" fmla="*/ 0 w 247"/>
                    <a:gd name="T35" fmla="*/ 0 h 251"/>
                    <a:gd name="T36" fmla="*/ 0 w 247"/>
                    <a:gd name="T37" fmla="*/ 0 h 251"/>
                    <a:gd name="T38" fmla="*/ 0 w 247"/>
                    <a:gd name="T39" fmla="*/ 0 h 251"/>
                    <a:gd name="T40" fmla="*/ 0 w 247"/>
                    <a:gd name="T41" fmla="*/ 0 h 251"/>
                    <a:gd name="T42" fmla="*/ 0 w 247"/>
                    <a:gd name="T43" fmla="*/ 0 h 251"/>
                    <a:gd name="T44" fmla="*/ 0 w 247"/>
                    <a:gd name="T45" fmla="*/ 0 h 251"/>
                    <a:gd name="T46" fmla="*/ 0 w 247"/>
                    <a:gd name="T47" fmla="*/ 0 h 251"/>
                    <a:gd name="T48" fmla="*/ 0 w 247"/>
                    <a:gd name="T49" fmla="*/ 0 h 251"/>
                    <a:gd name="T50" fmla="*/ 0 w 247"/>
                    <a:gd name="T51" fmla="*/ 0 h 251"/>
                    <a:gd name="T52" fmla="*/ 0 w 247"/>
                    <a:gd name="T53" fmla="*/ 0 h 251"/>
                    <a:gd name="T54" fmla="*/ 0 w 247"/>
                    <a:gd name="T55" fmla="*/ 0 h 251"/>
                    <a:gd name="T56" fmla="*/ 0 w 247"/>
                    <a:gd name="T57" fmla="*/ 0 h 251"/>
                    <a:gd name="T58" fmla="*/ 0 w 247"/>
                    <a:gd name="T59" fmla="*/ 0 h 251"/>
                    <a:gd name="T60" fmla="*/ 0 w 247"/>
                    <a:gd name="T61" fmla="*/ 0 h 251"/>
                    <a:gd name="T62" fmla="*/ 0 w 247"/>
                    <a:gd name="T63" fmla="*/ 0 h 251"/>
                    <a:gd name="T64" fmla="*/ 0 w 247"/>
                    <a:gd name="T65" fmla="*/ 0 h 251"/>
                    <a:gd name="T66" fmla="*/ 0 w 247"/>
                    <a:gd name="T67" fmla="*/ 0 h 251"/>
                    <a:gd name="T68" fmla="*/ 0 w 247"/>
                    <a:gd name="T69" fmla="*/ 0 h 251"/>
                    <a:gd name="T70" fmla="*/ 0 w 247"/>
                    <a:gd name="T71" fmla="*/ 0 h 251"/>
                    <a:gd name="T72" fmla="*/ 0 w 247"/>
                    <a:gd name="T73" fmla="*/ 0 h 251"/>
                    <a:gd name="T74" fmla="*/ 0 w 247"/>
                    <a:gd name="T75" fmla="*/ 0 h 251"/>
                    <a:gd name="T76" fmla="*/ 0 w 247"/>
                    <a:gd name="T77" fmla="*/ 0 h 251"/>
                    <a:gd name="T78" fmla="*/ 0 w 247"/>
                    <a:gd name="T79" fmla="*/ 0 h 251"/>
                    <a:gd name="T80" fmla="*/ 0 w 247"/>
                    <a:gd name="T81" fmla="*/ 0 h 25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47"/>
                    <a:gd name="T124" fmla="*/ 0 h 251"/>
                    <a:gd name="T125" fmla="*/ 247 w 247"/>
                    <a:gd name="T126" fmla="*/ 251 h 251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47" h="251">
                      <a:moveTo>
                        <a:pt x="33" y="29"/>
                      </a:moveTo>
                      <a:lnTo>
                        <a:pt x="21" y="44"/>
                      </a:lnTo>
                      <a:lnTo>
                        <a:pt x="12" y="60"/>
                      </a:lnTo>
                      <a:lnTo>
                        <a:pt x="5" y="79"/>
                      </a:lnTo>
                      <a:lnTo>
                        <a:pt x="0" y="97"/>
                      </a:lnTo>
                      <a:lnTo>
                        <a:pt x="0" y="116"/>
                      </a:lnTo>
                      <a:lnTo>
                        <a:pt x="5" y="135"/>
                      </a:lnTo>
                      <a:lnTo>
                        <a:pt x="12" y="152"/>
                      </a:lnTo>
                      <a:lnTo>
                        <a:pt x="25" y="169"/>
                      </a:lnTo>
                      <a:lnTo>
                        <a:pt x="42" y="187"/>
                      </a:lnTo>
                      <a:lnTo>
                        <a:pt x="58" y="202"/>
                      </a:lnTo>
                      <a:lnTo>
                        <a:pt x="77" y="220"/>
                      </a:lnTo>
                      <a:lnTo>
                        <a:pt x="96" y="233"/>
                      </a:lnTo>
                      <a:lnTo>
                        <a:pt x="114" y="244"/>
                      </a:lnTo>
                      <a:lnTo>
                        <a:pt x="133" y="251"/>
                      </a:lnTo>
                      <a:lnTo>
                        <a:pt x="149" y="251"/>
                      </a:lnTo>
                      <a:lnTo>
                        <a:pt x="165" y="246"/>
                      </a:lnTo>
                      <a:lnTo>
                        <a:pt x="180" y="237"/>
                      </a:lnTo>
                      <a:lnTo>
                        <a:pt x="196" y="228"/>
                      </a:lnTo>
                      <a:lnTo>
                        <a:pt x="209" y="220"/>
                      </a:lnTo>
                      <a:lnTo>
                        <a:pt x="222" y="212"/>
                      </a:lnTo>
                      <a:lnTo>
                        <a:pt x="232" y="202"/>
                      </a:lnTo>
                      <a:lnTo>
                        <a:pt x="240" y="191"/>
                      </a:lnTo>
                      <a:lnTo>
                        <a:pt x="246" y="178"/>
                      </a:lnTo>
                      <a:lnTo>
                        <a:pt x="247" y="162"/>
                      </a:lnTo>
                      <a:lnTo>
                        <a:pt x="244" y="142"/>
                      </a:lnTo>
                      <a:lnTo>
                        <a:pt x="238" y="120"/>
                      </a:lnTo>
                      <a:lnTo>
                        <a:pt x="228" y="96"/>
                      </a:lnTo>
                      <a:lnTo>
                        <a:pt x="215" y="72"/>
                      </a:lnTo>
                      <a:lnTo>
                        <a:pt x="200" y="50"/>
                      </a:lnTo>
                      <a:lnTo>
                        <a:pt x="184" y="30"/>
                      </a:lnTo>
                      <a:lnTo>
                        <a:pt x="165" y="16"/>
                      </a:lnTo>
                      <a:lnTo>
                        <a:pt x="147" y="7"/>
                      </a:lnTo>
                      <a:lnTo>
                        <a:pt x="130" y="3"/>
                      </a:lnTo>
                      <a:lnTo>
                        <a:pt x="112" y="0"/>
                      </a:lnTo>
                      <a:lnTo>
                        <a:pt x="94" y="1"/>
                      </a:lnTo>
                      <a:lnTo>
                        <a:pt x="80" y="3"/>
                      </a:lnTo>
                      <a:lnTo>
                        <a:pt x="65" y="7"/>
                      </a:lnTo>
                      <a:lnTo>
                        <a:pt x="52" y="13"/>
                      </a:lnTo>
                      <a:lnTo>
                        <a:pt x="42" y="20"/>
                      </a:lnTo>
                      <a:lnTo>
                        <a:pt x="33" y="29"/>
                      </a:lnTo>
                      <a:close/>
                    </a:path>
                  </a:pathLst>
                </a:custGeom>
                <a:solidFill>
                  <a:srgbClr val="CCEF72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0" name="Freeform 31"/>
                <p:cNvSpPr>
                  <a:spLocks/>
                </p:cNvSpPr>
                <p:nvPr/>
              </p:nvSpPr>
              <p:spPr bwMode="auto">
                <a:xfrm>
                  <a:off x="8313" y="4687"/>
                  <a:ext cx="75" cy="80"/>
                </a:xfrm>
                <a:custGeom>
                  <a:avLst/>
                  <a:gdLst>
                    <a:gd name="T0" fmla="*/ 0 w 226"/>
                    <a:gd name="T1" fmla="*/ 0 h 240"/>
                    <a:gd name="T2" fmla="*/ 0 w 226"/>
                    <a:gd name="T3" fmla="*/ 0 h 240"/>
                    <a:gd name="T4" fmla="*/ 0 w 226"/>
                    <a:gd name="T5" fmla="*/ 0 h 240"/>
                    <a:gd name="T6" fmla="*/ 0 w 226"/>
                    <a:gd name="T7" fmla="*/ 0 h 240"/>
                    <a:gd name="T8" fmla="*/ 0 w 226"/>
                    <a:gd name="T9" fmla="*/ 0 h 240"/>
                    <a:gd name="T10" fmla="*/ 0 w 226"/>
                    <a:gd name="T11" fmla="*/ 0 h 240"/>
                    <a:gd name="T12" fmla="*/ 0 w 226"/>
                    <a:gd name="T13" fmla="*/ 0 h 240"/>
                    <a:gd name="T14" fmla="*/ 0 w 226"/>
                    <a:gd name="T15" fmla="*/ 0 h 240"/>
                    <a:gd name="T16" fmla="*/ 0 w 226"/>
                    <a:gd name="T17" fmla="*/ 0 h 240"/>
                    <a:gd name="T18" fmla="*/ 0 w 226"/>
                    <a:gd name="T19" fmla="*/ 0 h 240"/>
                    <a:gd name="T20" fmla="*/ 0 w 226"/>
                    <a:gd name="T21" fmla="*/ 0 h 240"/>
                    <a:gd name="T22" fmla="*/ 0 w 226"/>
                    <a:gd name="T23" fmla="*/ 0 h 240"/>
                    <a:gd name="T24" fmla="*/ 0 w 226"/>
                    <a:gd name="T25" fmla="*/ 0 h 240"/>
                    <a:gd name="T26" fmla="*/ 0 w 226"/>
                    <a:gd name="T27" fmla="*/ 0 h 240"/>
                    <a:gd name="T28" fmla="*/ 0 w 226"/>
                    <a:gd name="T29" fmla="*/ 0 h 240"/>
                    <a:gd name="T30" fmla="*/ 0 w 226"/>
                    <a:gd name="T31" fmla="*/ 0 h 240"/>
                    <a:gd name="T32" fmla="*/ 0 w 226"/>
                    <a:gd name="T33" fmla="*/ 0 h 240"/>
                    <a:gd name="T34" fmla="*/ 0 w 226"/>
                    <a:gd name="T35" fmla="*/ 0 h 240"/>
                    <a:gd name="T36" fmla="*/ 0 w 226"/>
                    <a:gd name="T37" fmla="*/ 0 h 240"/>
                    <a:gd name="T38" fmla="*/ 0 w 226"/>
                    <a:gd name="T39" fmla="*/ 0 h 240"/>
                    <a:gd name="T40" fmla="*/ 0 w 226"/>
                    <a:gd name="T41" fmla="*/ 0 h 240"/>
                    <a:gd name="T42" fmla="*/ 0 w 226"/>
                    <a:gd name="T43" fmla="*/ 0 h 240"/>
                    <a:gd name="T44" fmla="*/ 0 w 226"/>
                    <a:gd name="T45" fmla="*/ 0 h 240"/>
                    <a:gd name="T46" fmla="*/ 0 w 226"/>
                    <a:gd name="T47" fmla="*/ 0 h 240"/>
                    <a:gd name="T48" fmla="*/ 0 w 226"/>
                    <a:gd name="T49" fmla="*/ 0 h 240"/>
                    <a:gd name="T50" fmla="*/ 0 w 226"/>
                    <a:gd name="T51" fmla="*/ 0 h 240"/>
                    <a:gd name="T52" fmla="*/ 0 w 226"/>
                    <a:gd name="T53" fmla="*/ 0 h 240"/>
                    <a:gd name="T54" fmla="*/ 0 w 226"/>
                    <a:gd name="T55" fmla="*/ 0 h 240"/>
                    <a:gd name="T56" fmla="*/ 0 w 226"/>
                    <a:gd name="T57" fmla="*/ 0 h 240"/>
                    <a:gd name="T58" fmla="*/ 0 w 226"/>
                    <a:gd name="T59" fmla="*/ 0 h 240"/>
                    <a:gd name="T60" fmla="*/ 0 w 226"/>
                    <a:gd name="T61" fmla="*/ 0 h 240"/>
                    <a:gd name="T62" fmla="*/ 0 w 226"/>
                    <a:gd name="T63" fmla="*/ 0 h 240"/>
                    <a:gd name="T64" fmla="*/ 0 w 226"/>
                    <a:gd name="T65" fmla="*/ 0 h 240"/>
                    <a:gd name="T66" fmla="*/ 0 w 226"/>
                    <a:gd name="T67" fmla="*/ 0 h 240"/>
                    <a:gd name="T68" fmla="*/ 0 w 226"/>
                    <a:gd name="T69" fmla="*/ 0 h 240"/>
                    <a:gd name="T70" fmla="*/ 0 w 226"/>
                    <a:gd name="T71" fmla="*/ 0 h 2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226"/>
                    <a:gd name="T109" fmla="*/ 0 h 240"/>
                    <a:gd name="T110" fmla="*/ 226 w 226"/>
                    <a:gd name="T111" fmla="*/ 240 h 24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226" h="240">
                      <a:moveTo>
                        <a:pt x="125" y="6"/>
                      </a:moveTo>
                      <a:lnTo>
                        <a:pt x="115" y="3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79" y="0"/>
                      </a:lnTo>
                      <a:lnTo>
                        <a:pt x="66" y="2"/>
                      </a:lnTo>
                      <a:lnTo>
                        <a:pt x="54" y="6"/>
                      </a:lnTo>
                      <a:lnTo>
                        <a:pt x="43" y="12"/>
                      </a:lnTo>
                      <a:lnTo>
                        <a:pt x="32" y="19"/>
                      </a:lnTo>
                      <a:lnTo>
                        <a:pt x="16" y="37"/>
                      </a:lnTo>
                      <a:lnTo>
                        <a:pt x="6" y="58"/>
                      </a:lnTo>
                      <a:lnTo>
                        <a:pt x="0" y="79"/>
                      </a:lnTo>
                      <a:lnTo>
                        <a:pt x="0" y="101"/>
                      </a:lnTo>
                      <a:lnTo>
                        <a:pt x="2" y="124"/>
                      </a:lnTo>
                      <a:lnTo>
                        <a:pt x="7" y="145"/>
                      </a:lnTo>
                      <a:lnTo>
                        <a:pt x="15" y="168"/>
                      </a:lnTo>
                      <a:lnTo>
                        <a:pt x="24" y="188"/>
                      </a:lnTo>
                      <a:lnTo>
                        <a:pt x="32" y="201"/>
                      </a:lnTo>
                      <a:lnTo>
                        <a:pt x="43" y="213"/>
                      </a:lnTo>
                      <a:lnTo>
                        <a:pt x="56" y="223"/>
                      </a:lnTo>
                      <a:lnTo>
                        <a:pt x="69" y="231"/>
                      </a:lnTo>
                      <a:lnTo>
                        <a:pt x="84" y="237"/>
                      </a:lnTo>
                      <a:lnTo>
                        <a:pt x="98" y="240"/>
                      </a:lnTo>
                      <a:lnTo>
                        <a:pt x="113" y="240"/>
                      </a:lnTo>
                      <a:lnTo>
                        <a:pt x="129" y="237"/>
                      </a:lnTo>
                      <a:lnTo>
                        <a:pt x="151" y="229"/>
                      </a:lnTo>
                      <a:lnTo>
                        <a:pt x="172" y="219"/>
                      </a:lnTo>
                      <a:lnTo>
                        <a:pt x="189" y="204"/>
                      </a:lnTo>
                      <a:lnTo>
                        <a:pt x="206" y="188"/>
                      </a:lnTo>
                      <a:lnTo>
                        <a:pt x="216" y="171"/>
                      </a:lnTo>
                      <a:lnTo>
                        <a:pt x="223" y="152"/>
                      </a:lnTo>
                      <a:lnTo>
                        <a:pt x="226" y="131"/>
                      </a:lnTo>
                      <a:lnTo>
                        <a:pt x="223" y="109"/>
                      </a:lnTo>
                      <a:lnTo>
                        <a:pt x="222" y="104"/>
                      </a:lnTo>
                      <a:lnTo>
                        <a:pt x="219" y="98"/>
                      </a:lnTo>
                      <a:lnTo>
                        <a:pt x="213" y="95"/>
                      </a:lnTo>
                      <a:lnTo>
                        <a:pt x="207" y="95"/>
                      </a:lnTo>
                      <a:lnTo>
                        <a:pt x="201" y="96"/>
                      </a:lnTo>
                      <a:lnTo>
                        <a:pt x="197" y="99"/>
                      </a:lnTo>
                      <a:lnTo>
                        <a:pt x="194" y="105"/>
                      </a:lnTo>
                      <a:lnTo>
                        <a:pt x="192" y="111"/>
                      </a:lnTo>
                      <a:lnTo>
                        <a:pt x="191" y="127"/>
                      </a:lnTo>
                      <a:lnTo>
                        <a:pt x="188" y="142"/>
                      </a:lnTo>
                      <a:lnTo>
                        <a:pt x="182" y="158"/>
                      </a:lnTo>
                      <a:lnTo>
                        <a:pt x="173" y="171"/>
                      </a:lnTo>
                      <a:lnTo>
                        <a:pt x="162" y="183"/>
                      </a:lnTo>
                      <a:lnTo>
                        <a:pt x="147" y="191"/>
                      </a:lnTo>
                      <a:lnTo>
                        <a:pt x="131" y="197"/>
                      </a:lnTo>
                      <a:lnTo>
                        <a:pt x="110" y="200"/>
                      </a:lnTo>
                      <a:lnTo>
                        <a:pt x="90" y="197"/>
                      </a:lnTo>
                      <a:lnTo>
                        <a:pt x="74" y="190"/>
                      </a:lnTo>
                      <a:lnTo>
                        <a:pt x="60" y="177"/>
                      </a:lnTo>
                      <a:lnTo>
                        <a:pt x="51" y="161"/>
                      </a:lnTo>
                      <a:lnTo>
                        <a:pt x="44" y="144"/>
                      </a:lnTo>
                      <a:lnTo>
                        <a:pt x="38" y="124"/>
                      </a:lnTo>
                      <a:lnTo>
                        <a:pt x="34" y="105"/>
                      </a:lnTo>
                      <a:lnTo>
                        <a:pt x="32" y="86"/>
                      </a:lnTo>
                      <a:lnTo>
                        <a:pt x="32" y="76"/>
                      </a:lnTo>
                      <a:lnTo>
                        <a:pt x="35" y="66"/>
                      </a:lnTo>
                      <a:lnTo>
                        <a:pt x="41" y="56"/>
                      </a:lnTo>
                      <a:lnTo>
                        <a:pt x="47" y="46"/>
                      </a:lnTo>
                      <a:lnTo>
                        <a:pt x="54" y="39"/>
                      </a:lnTo>
                      <a:lnTo>
                        <a:pt x="63" y="32"/>
                      </a:lnTo>
                      <a:lnTo>
                        <a:pt x="74" y="26"/>
                      </a:lnTo>
                      <a:lnTo>
                        <a:pt x="84" y="25"/>
                      </a:lnTo>
                      <a:lnTo>
                        <a:pt x="87" y="25"/>
                      </a:lnTo>
                      <a:lnTo>
                        <a:pt x="94" y="23"/>
                      </a:lnTo>
                      <a:lnTo>
                        <a:pt x="106" y="25"/>
                      </a:lnTo>
                      <a:lnTo>
                        <a:pt x="119" y="26"/>
                      </a:lnTo>
                      <a:lnTo>
                        <a:pt x="126" y="25"/>
                      </a:lnTo>
                      <a:lnTo>
                        <a:pt x="131" y="19"/>
                      </a:lnTo>
                      <a:lnTo>
                        <a:pt x="129" y="12"/>
                      </a:lnTo>
                      <a:lnTo>
                        <a:pt x="12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1" name="Freeform 32"/>
                <p:cNvSpPr>
                  <a:spLocks/>
                </p:cNvSpPr>
                <p:nvPr/>
              </p:nvSpPr>
              <p:spPr bwMode="auto">
                <a:xfrm>
                  <a:off x="8412" y="4892"/>
                  <a:ext cx="93" cy="90"/>
                </a:xfrm>
                <a:custGeom>
                  <a:avLst/>
                  <a:gdLst>
                    <a:gd name="T0" fmla="*/ 0 w 279"/>
                    <a:gd name="T1" fmla="*/ 0 h 270"/>
                    <a:gd name="T2" fmla="*/ 0 w 279"/>
                    <a:gd name="T3" fmla="*/ 0 h 270"/>
                    <a:gd name="T4" fmla="*/ 0 w 279"/>
                    <a:gd name="T5" fmla="*/ 0 h 270"/>
                    <a:gd name="T6" fmla="*/ 0 w 279"/>
                    <a:gd name="T7" fmla="*/ 0 h 270"/>
                    <a:gd name="T8" fmla="*/ 0 w 279"/>
                    <a:gd name="T9" fmla="*/ 0 h 270"/>
                    <a:gd name="T10" fmla="*/ 0 w 279"/>
                    <a:gd name="T11" fmla="*/ 0 h 270"/>
                    <a:gd name="T12" fmla="*/ 0 w 279"/>
                    <a:gd name="T13" fmla="*/ 0 h 270"/>
                    <a:gd name="T14" fmla="*/ 0 w 279"/>
                    <a:gd name="T15" fmla="*/ 0 h 270"/>
                    <a:gd name="T16" fmla="*/ 0 w 279"/>
                    <a:gd name="T17" fmla="*/ 0 h 270"/>
                    <a:gd name="T18" fmla="*/ 0 w 279"/>
                    <a:gd name="T19" fmla="*/ 0 h 270"/>
                    <a:gd name="T20" fmla="*/ 0 w 279"/>
                    <a:gd name="T21" fmla="*/ 0 h 270"/>
                    <a:gd name="T22" fmla="*/ 0 w 279"/>
                    <a:gd name="T23" fmla="*/ 0 h 270"/>
                    <a:gd name="T24" fmla="*/ 0 w 279"/>
                    <a:gd name="T25" fmla="*/ 0 h 270"/>
                    <a:gd name="T26" fmla="*/ 0 w 279"/>
                    <a:gd name="T27" fmla="*/ 0 h 270"/>
                    <a:gd name="T28" fmla="*/ 0 w 279"/>
                    <a:gd name="T29" fmla="*/ 0 h 270"/>
                    <a:gd name="T30" fmla="*/ 0 w 279"/>
                    <a:gd name="T31" fmla="*/ 0 h 270"/>
                    <a:gd name="T32" fmla="*/ 0 w 279"/>
                    <a:gd name="T33" fmla="*/ 0 h 270"/>
                    <a:gd name="T34" fmla="*/ 0 w 279"/>
                    <a:gd name="T35" fmla="*/ 0 h 270"/>
                    <a:gd name="T36" fmla="*/ 0 w 279"/>
                    <a:gd name="T37" fmla="*/ 0 h 270"/>
                    <a:gd name="T38" fmla="*/ 0 w 279"/>
                    <a:gd name="T39" fmla="*/ 0 h 270"/>
                    <a:gd name="T40" fmla="*/ 0 w 279"/>
                    <a:gd name="T41" fmla="*/ 0 h 270"/>
                    <a:gd name="T42" fmla="*/ 0 w 279"/>
                    <a:gd name="T43" fmla="*/ 0 h 270"/>
                    <a:gd name="T44" fmla="*/ 0 w 279"/>
                    <a:gd name="T45" fmla="*/ 0 h 270"/>
                    <a:gd name="T46" fmla="*/ 0 w 279"/>
                    <a:gd name="T47" fmla="*/ 0 h 270"/>
                    <a:gd name="T48" fmla="*/ 0 w 279"/>
                    <a:gd name="T49" fmla="*/ 0 h 270"/>
                    <a:gd name="T50" fmla="*/ 0 w 279"/>
                    <a:gd name="T51" fmla="*/ 0 h 270"/>
                    <a:gd name="T52" fmla="*/ 0 w 279"/>
                    <a:gd name="T53" fmla="*/ 0 h 270"/>
                    <a:gd name="T54" fmla="*/ 0 w 279"/>
                    <a:gd name="T55" fmla="*/ 0 h 270"/>
                    <a:gd name="T56" fmla="*/ 0 w 279"/>
                    <a:gd name="T57" fmla="*/ 0 h 270"/>
                    <a:gd name="T58" fmla="*/ 0 w 279"/>
                    <a:gd name="T59" fmla="*/ 0 h 270"/>
                    <a:gd name="T60" fmla="*/ 0 w 279"/>
                    <a:gd name="T61" fmla="*/ 0 h 270"/>
                    <a:gd name="T62" fmla="*/ 0 w 279"/>
                    <a:gd name="T63" fmla="*/ 0 h 270"/>
                    <a:gd name="T64" fmla="*/ 0 w 279"/>
                    <a:gd name="T65" fmla="*/ 0 h 270"/>
                    <a:gd name="T66" fmla="*/ 0 w 279"/>
                    <a:gd name="T67" fmla="*/ 0 h 27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79"/>
                    <a:gd name="T103" fmla="*/ 0 h 270"/>
                    <a:gd name="T104" fmla="*/ 279 w 279"/>
                    <a:gd name="T105" fmla="*/ 270 h 27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79" h="270">
                      <a:moveTo>
                        <a:pt x="75" y="3"/>
                      </a:moveTo>
                      <a:lnTo>
                        <a:pt x="60" y="8"/>
                      </a:lnTo>
                      <a:lnTo>
                        <a:pt x="47" y="17"/>
                      </a:lnTo>
                      <a:lnTo>
                        <a:pt x="34" y="27"/>
                      </a:lnTo>
                      <a:lnTo>
                        <a:pt x="24" y="39"/>
                      </a:lnTo>
                      <a:lnTo>
                        <a:pt x="15" y="50"/>
                      </a:lnTo>
                      <a:lnTo>
                        <a:pt x="7" y="64"/>
                      </a:lnTo>
                      <a:lnTo>
                        <a:pt x="3" y="80"/>
                      </a:lnTo>
                      <a:lnTo>
                        <a:pt x="0" y="96"/>
                      </a:lnTo>
                      <a:lnTo>
                        <a:pt x="0" y="112"/>
                      </a:lnTo>
                      <a:lnTo>
                        <a:pt x="2" y="129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5"/>
                      </a:lnTo>
                      <a:lnTo>
                        <a:pt x="27" y="189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1"/>
                      </a:lnTo>
                      <a:lnTo>
                        <a:pt x="82" y="244"/>
                      </a:lnTo>
                      <a:lnTo>
                        <a:pt x="101" y="257"/>
                      </a:lnTo>
                      <a:lnTo>
                        <a:pt x="122" y="266"/>
                      </a:lnTo>
                      <a:lnTo>
                        <a:pt x="142" y="270"/>
                      </a:lnTo>
                      <a:lnTo>
                        <a:pt x="165" y="270"/>
                      </a:lnTo>
                      <a:lnTo>
                        <a:pt x="185" y="263"/>
                      </a:lnTo>
                      <a:lnTo>
                        <a:pt x="206" y="250"/>
                      </a:lnTo>
                      <a:lnTo>
                        <a:pt x="219" y="240"/>
                      </a:lnTo>
                      <a:lnTo>
                        <a:pt x="232" y="228"/>
                      </a:lnTo>
                      <a:lnTo>
                        <a:pt x="244" y="215"/>
                      </a:lnTo>
                      <a:lnTo>
                        <a:pt x="254" y="202"/>
                      </a:lnTo>
                      <a:lnTo>
                        <a:pt x="263" y="188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79" y="133"/>
                      </a:lnTo>
                      <a:lnTo>
                        <a:pt x="278" y="126"/>
                      </a:lnTo>
                      <a:lnTo>
                        <a:pt x="273" y="120"/>
                      </a:lnTo>
                      <a:lnTo>
                        <a:pt x="266" y="116"/>
                      </a:lnTo>
                      <a:lnTo>
                        <a:pt x="258" y="116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1" y="129"/>
                      </a:lnTo>
                      <a:lnTo>
                        <a:pt x="241" y="132"/>
                      </a:lnTo>
                      <a:lnTo>
                        <a:pt x="238" y="139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0" y="176"/>
                      </a:lnTo>
                      <a:lnTo>
                        <a:pt x="210" y="191"/>
                      </a:lnTo>
                      <a:lnTo>
                        <a:pt x="198" y="201"/>
                      </a:lnTo>
                      <a:lnTo>
                        <a:pt x="182" y="210"/>
                      </a:lnTo>
                      <a:lnTo>
                        <a:pt x="154" y="211"/>
                      </a:lnTo>
                      <a:lnTo>
                        <a:pt x="126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2"/>
                      </a:lnTo>
                      <a:lnTo>
                        <a:pt x="46" y="139"/>
                      </a:lnTo>
                      <a:lnTo>
                        <a:pt x="40" y="113"/>
                      </a:lnTo>
                      <a:lnTo>
                        <a:pt x="40" y="86"/>
                      </a:lnTo>
                      <a:lnTo>
                        <a:pt x="44" y="73"/>
                      </a:lnTo>
                      <a:lnTo>
                        <a:pt x="50" y="62"/>
                      </a:lnTo>
                      <a:lnTo>
                        <a:pt x="60" y="50"/>
                      </a:lnTo>
                      <a:lnTo>
                        <a:pt x="71" y="39"/>
                      </a:lnTo>
                      <a:lnTo>
                        <a:pt x="81" y="30"/>
                      </a:lnTo>
                      <a:lnTo>
                        <a:pt x="93" y="21"/>
                      </a:lnTo>
                      <a:lnTo>
                        <a:pt x="103" y="16"/>
                      </a:lnTo>
                      <a:lnTo>
                        <a:pt x="112" y="11"/>
                      </a:lnTo>
                      <a:lnTo>
                        <a:pt x="109" y="4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5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2" name="Freeform 33"/>
                <p:cNvSpPr>
                  <a:spLocks/>
                </p:cNvSpPr>
                <p:nvPr/>
              </p:nvSpPr>
              <p:spPr bwMode="auto">
                <a:xfrm>
                  <a:off x="8347" y="4786"/>
                  <a:ext cx="24" cy="25"/>
                </a:xfrm>
                <a:custGeom>
                  <a:avLst/>
                  <a:gdLst>
                    <a:gd name="T0" fmla="*/ 0 w 72"/>
                    <a:gd name="T1" fmla="*/ 0 h 75"/>
                    <a:gd name="T2" fmla="*/ 0 w 72"/>
                    <a:gd name="T3" fmla="*/ 0 h 75"/>
                    <a:gd name="T4" fmla="*/ 0 w 72"/>
                    <a:gd name="T5" fmla="*/ 0 h 75"/>
                    <a:gd name="T6" fmla="*/ 0 w 72"/>
                    <a:gd name="T7" fmla="*/ 0 h 75"/>
                    <a:gd name="T8" fmla="*/ 0 w 72"/>
                    <a:gd name="T9" fmla="*/ 0 h 75"/>
                    <a:gd name="T10" fmla="*/ 0 w 72"/>
                    <a:gd name="T11" fmla="*/ 0 h 75"/>
                    <a:gd name="T12" fmla="*/ 0 w 72"/>
                    <a:gd name="T13" fmla="*/ 0 h 75"/>
                    <a:gd name="T14" fmla="*/ 0 w 72"/>
                    <a:gd name="T15" fmla="*/ 0 h 75"/>
                    <a:gd name="T16" fmla="*/ 0 w 72"/>
                    <a:gd name="T17" fmla="*/ 0 h 75"/>
                    <a:gd name="T18" fmla="*/ 0 w 72"/>
                    <a:gd name="T19" fmla="*/ 0 h 75"/>
                    <a:gd name="T20" fmla="*/ 0 w 72"/>
                    <a:gd name="T21" fmla="*/ 0 h 75"/>
                    <a:gd name="T22" fmla="*/ 0 w 72"/>
                    <a:gd name="T23" fmla="*/ 0 h 75"/>
                    <a:gd name="T24" fmla="*/ 0 w 72"/>
                    <a:gd name="T25" fmla="*/ 0 h 75"/>
                    <a:gd name="T26" fmla="*/ 0 w 72"/>
                    <a:gd name="T27" fmla="*/ 0 h 75"/>
                    <a:gd name="T28" fmla="*/ 0 w 72"/>
                    <a:gd name="T29" fmla="*/ 0 h 75"/>
                    <a:gd name="T30" fmla="*/ 0 w 72"/>
                    <a:gd name="T31" fmla="*/ 0 h 75"/>
                    <a:gd name="T32" fmla="*/ 0 w 72"/>
                    <a:gd name="T33" fmla="*/ 0 h 75"/>
                    <a:gd name="T34" fmla="*/ 0 w 72"/>
                    <a:gd name="T35" fmla="*/ 0 h 75"/>
                    <a:gd name="T36" fmla="*/ 0 w 72"/>
                    <a:gd name="T37" fmla="*/ 0 h 75"/>
                    <a:gd name="T38" fmla="*/ 0 w 72"/>
                    <a:gd name="T39" fmla="*/ 0 h 75"/>
                    <a:gd name="T40" fmla="*/ 0 w 72"/>
                    <a:gd name="T41" fmla="*/ 0 h 75"/>
                    <a:gd name="T42" fmla="*/ 0 w 72"/>
                    <a:gd name="T43" fmla="*/ 0 h 75"/>
                    <a:gd name="T44" fmla="*/ 0 w 72"/>
                    <a:gd name="T45" fmla="*/ 0 h 75"/>
                    <a:gd name="T46" fmla="*/ 0 w 72"/>
                    <a:gd name="T47" fmla="*/ 0 h 75"/>
                    <a:gd name="T48" fmla="*/ 0 w 72"/>
                    <a:gd name="T49" fmla="*/ 0 h 75"/>
                    <a:gd name="T50" fmla="*/ 0 w 72"/>
                    <a:gd name="T51" fmla="*/ 0 h 75"/>
                    <a:gd name="T52" fmla="*/ 0 w 72"/>
                    <a:gd name="T53" fmla="*/ 0 h 75"/>
                    <a:gd name="T54" fmla="*/ 0 w 72"/>
                    <a:gd name="T55" fmla="*/ 0 h 75"/>
                    <a:gd name="T56" fmla="*/ 0 w 72"/>
                    <a:gd name="T57" fmla="*/ 0 h 7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2"/>
                    <a:gd name="T88" fmla="*/ 0 h 75"/>
                    <a:gd name="T89" fmla="*/ 72 w 72"/>
                    <a:gd name="T90" fmla="*/ 75 h 7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2" h="75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9" y="72"/>
                      </a:lnTo>
                      <a:lnTo>
                        <a:pt x="47" y="71"/>
                      </a:lnTo>
                      <a:lnTo>
                        <a:pt x="56" y="66"/>
                      </a:lnTo>
                      <a:lnTo>
                        <a:pt x="64" y="60"/>
                      </a:lnTo>
                      <a:lnTo>
                        <a:pt x="69" y="56"/>
                      </a:lnTo>
                      <a:lnTo>
                        <a:pt x="72" y="52"/>
                      </a:lnTo>
                      <a:lnTo>
                        <a:pt x="72" y="49"/>
                      </a:lnTo>
                      <a:lnTo>
                        <a:pt x="70" y="45"/>
                      </a:lnTo>
                      <a:lnTo>
                        <a:pt x="67" y="40"/>
                      </a:lnTo>
                      <a:lnTo>
                        <a:pt x="63" y="39"/>
                      </a:lnTo>
                      <a:lnTo>
                        <a:pt x="59" y="38"/>
                      </a:lnTo>
                      <a:lnTo>
                        <a:pt x="54" y="39"/>
                      </a:lnTo>
                      <a:lnTo>
                        <a:pt x="48" y="42"/>
                      </a:lnTo>
                      <a:lnTo>
                        <a:pt x="39" y="46"/>
                      </a:lnTo>
                      <a:lnTo>
                        <a:pt x="32" y="50"/>
                      </a:lnTo>
                      <a:lnTo>
                        <a:pt x="29" y="52"/>
                      </a:lnTo>
                      <a:lnTo>
                        <a:pt x="26" y="43"/>
                      </a:lnTo>
                      <a:lnTo>
                        <a:pt x="20" y="25"/>
                      </a:lnTo>
                      <a:lnTo>
                        <a:pt x="12" y="7"/>
                      </a:lnTo>
                      <a:lnTo>
                        <a:pt x="1" y="0"/>
                      </a:lnTo>
                      <a:lnTo>
                        <a:pt x="0" y="17"/>
                      </a:lnTo>
                      <a:lnTo>
                        <a:pt x="3" y="39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3" name="Freeform 34"/>
                <p:cNvSpPr>
                  <a:spLocks/>
                </p:cNvSpPr>
                <p:nvPr/>
              </p:nvSpPr>
              <p:spPr bwMode="auto">
                <a:xfrm>
                  <a:off x="8370" y="4780"/>
                  <a:ext cx="23" cy="20"/>
                </a:xfrm>
                <a:custGeom>
                  <a:avLst/>
                  <a:gdLst>
                    <a:gd name="T0" fmla="*/ 0 w 70"/>
                    <a:gd name="T1" fmla="*/ 0 h 59"/>
                    <a:gd name="T2" fmla="*/ 0 w 70"/>
                    <a:gd name="T3" fmla="*/ 0 h 59"/>
                    <a:gd name="T4" fmla="*/ 0 w 70"/>
                    <a:gd name="T5" fmla="*/ 0 h 59"/>
                    <a:gd name="T6" fmla="*/ 0 w 70"/>
                    <a:gd name="T7" fmla="*/ 0 h 59"/>
                    <a:gd name="T8" fmla="*/ 0 w 70"/>
                    <a:gd name="T9" fmla="*/ 0 h 59"/>
                    <a:gd name="T10" fmla="*/ 0 w 70"/>
                    <a:gd name="T11" fmla="*/ 0 h 59"/>
                    <a:gd name="T12" fmla="*/ 0 w 70"/>
                    <a:gd name="T13" fmla="*/ 0 h 59"/>
                    <a:gd name="T14" fmla="*/ 0 w 70"/>
                    <a:gd name="T15" fmla="*/ 0 h 59"/>
                    <a:gd name="T16" fmla="*/ 0 w 70"/>
                    <a:gd name="T17" fmla="*/ 0 h 59"/>
                    <a:gd name="T18" fmla="*/ 0 w 70"/>
                    <a:gd name="T19" fmla="*/ 0 h 59"/>
                    <a:gd name="T20" fmla="*/ 0 w 70"/>
                    <a:gd name="T21" fmla="*/ 0 h 59"/>
                    <a:gd name="T22" fmla="*/ 0 w 70"/>
                    <a:gd name="T23" fmla="*/ 0 h 59"/>
                    <a:gd name="T24" fmla="*/ 0 w 70"/>
                    <a:gd name="T25" fmla="*/ 0 h 59"/>
                    <a:gd name="T26" fmla="*/ 0 w 70"/>
                    <a:gd name="T27" fmla="*/ 0 h 59"/>
                    <a:gd name="T28" fmla="*/ 0 w 70"/>
                    <a:gd name="T29" fmla="*/ 0 h 59"/>
                    <a:gd name="T30" fmla="*/ 0 w 70"/>
                    <a:gd name="T31" fmla="*/ 0 h 59"/>
                    <a:gd name="T32" fmla="*/ 0 w 70"/>
                    <a:gd name="T33" fmla="*/ 0 h 59"/>
                    <a:gd name="T34" fmla="*/ 0 w 70"/>
                    <a:gd name="T35" fmla="*/ 0 h 59"/>
                    <a:gd name="T36" fmla="*/ 0 w 70"/>
                    <a:gd name="T37" fmla="*/ 0 h 59"/>
                    <a:gd name="T38" fmla="*/ 0 w 70"/>
                    <a:gd name="T39" fmla="*/ 0 h 59"/>
                    <a:gd name="T40" fmla="*/ 0 w 70"/>
                    <a:gd name="T41" fmla="*/ 0 h 59"/>
                    <a:gd name="T42" fmla="*/ 0 w 70"/>
                    <a:gd name="T43" fmla="*/ 0 h 59"/>
                    <a:gd name="T44" fmla="*/ 0 w 70"/>
                    <a:gd name="T45" fmla="*/ 0 h 59"/>
                    <a:gd name="T46" fmla="*/ 0 w 70"/>
                    <a:gd name="T47" fmla="*/ 0 h 59"/>
                    <a:gd name="T48" fmla="*/ 0 w 70"/>
                    <a:gd name="T49" fmla="*/ 0 h 5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0"/>
                    <a:gd name="T76" fmla="*/ 0 h 59"/>
                    <a:gd name="T77" fmla="*/ 70 w 70"/>
                    <a:gd name="T78" fmla="*/ 59 h 59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0" h="59">
                      <a:moveTo>
                        <a:pt x="15" y="53"/>
                      </a:moveTo>
                      <a:lnTo>
                        <a:pt x="16" y="55"/>
                      </a:lnTo>
                      <a:lnTo>
                        <a:pt x="20" y="57"/>
                      </a:lnTo>
                      <a:lnTo>
                        <a:pt x="25" y="59"/>
                      </a:lnTo>
                      <a:lnTo>
                        <a:pt x="26" y="59"/>
                      </a:lnTo>
                      <a:lnTo>
                        <a:pt x="35" y="59"/>
                      </a:lnTo>
                      <a:lnTo>
                        <a:pt x="45" y="56"/>
                      </a:lnTo>
                      <a:lnTo>
                        <a:pt x="54" y="55"/>
                      </a:lnTo>
                      <a:lnTo>
                        <a:pt x="63" y="50"/>
                      </a:lnTo>
                      <a:lnTo>
                        <a:pt x="66" y="47"/>
                      </a:lnTo>
                      <a:lnTo>
                        <a:pt x="69" y="44"/>
                      </a:lnTo>
                      <a:lnTo>
                        <a:pt x="70" y="40"/>
                      </a:lnTo>
                      <a:lnTo>
                        <a:pt x="69" y="37"/>
                      </a:lnTo>
                      <a:lnTo>
                        <a:pt x="56" y="32"/>
                      </a:lnTo>
                      <a:lnTo>
                        <a:pt x="42" y="33"/>
                      </a:lnTo>
                      <a:lnTo>
                        <a:pt x="32" y="37"/>
                      </a:lnTo>
                      <a:lnTo>
                        <a:pt x="28" y="40"/>
                      </a:lnTo>
                      <a:lnTo>
                        <a:pt x="20" y="30"/>
                      </a:lnTo>
                      <a:lnTo>
                        <a:pt x="16" y="14"/>
                      </a:lnTo>
                      <a:lnTo>
                        <a:pt x="10" y="3"/>
                      </a:lnTo>
                      <a:lnTo>
                        <a:pt x="3" y="0"/>
                      </a:lnTo>
                      <a:lnTo>
                        <a:pt x="0" y="19"/>
                      </a:lnTo>
                      <a:lnTo>
                        <a:pt x="4" y="36"/>
                      </a:lnTo>
                      <a:lnTo>
                        <a:pt x="12" y="49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4" name="Freeform 35"/>
                <p:cNvSpPr>
                  <a:spLocks/>
                </p:cNvSpPr>
                <p:nvPr/>
              </p:nvSpPr>
              <p:spPr bwMode="auto">
                <a:xfrm>
                  <a:off x="8390" y="4771"/>
                  <a:ext cx="22" cy="20"/>
                </a:xfrm>
                <a:custGeom>
                  <a:avLst/>
                  <a:gdLst>
                    <a:gd name="T0" fmla="*/ 0 w 65"/>
                    <a:gd name="T1" fmla="*/ 0 h 60"/>
                    <a:gd name="T2" fmla="*/ 0 w 65"/>
                    <a:gd name="T3" fmla="*/ 0 h 60"/>
                    <a:gd name="T4" fmla="*/ 0 w 65"/>
                    <a:gd name="T5" fmla="*/ 0 h 60"/>
                    <a:gd name="T6" fmla="*/ 0 w 65"/>
                    <a:gd name="T7" fmla="*/ 0 h 60"/>
                    <a:gd name="T8" fmla="*/ 0 w 65"/>
                    <a:gd name="T9" fmla="*/ 0 h 60"/>
                    <a:gd name="T10" fmla="*/ 0 w 65"/>
                    <a:gd name="T11" fmla="*/ 0 h 60"/>
                    <a:gd name="T12" fmla="*/ 0 w 65"/>
                    <a:gd name="T13" fmla="*/ 0 h 60"/>
                    <a:gd name="T14" fmla="*/ 0 w 65"/>
                    <a:gd name="T15" fmla="*/ 0 h 60"/>
                    <a:gd name="T16" fmla="*/ 0 w 65"/>
                    <a:gd name="T17" fmla="*/ 0 h 60"/>
                    <a:gd name="T18" fmla="*/ 0 w 65"/>
                    <a:gd name="T19" fmla="*/ 0 h 60"/>
                    <a:gd name="T20" fmla="*/ 0 w 65"/>
                    <a:gd name="T21" fmla="*/ 0 h 60"/>
                    <a:gd name="T22" fmla="*/ 0 w 65"/>
                    <a:gd name="T23" fmla="*/ 0 h 60"/>
                    <a:gd name="T24" fmla="*/ 0 w 65"/>
                    <a:gd name="T25" fmla="*/ 0 h 60"/>
                    <a:gd name="T26" fmla="*/ 0 w 65"/>
                    <a:gd name="T27" fmla="*/ 0 h 60"/>
                    <a:gd name="T28" fmla="*/ 0 w 65"/>
                    <a:gd name="T29" fmla="*/ 0 h 60"/>
                    <a:gd name="T30" fmla="*/ 0 w 65"/>
                    <a:gd name="T31" fmla="*/ 0 h 60"/>
                    <a:gd name="T32" fmla="*/ 0 w 65"/>
                    <a:gd name="T33" fmla="*/ 0 h 60"/>
                    <a:gd name="T34" fmla="*/ 0 w 65"/>
                    <a:gd name="T35" fmla="*/ 0 h 60"/>
                    <a:gd name="T36" fmla="*/ 0 w 65"/>
                    <a:gd name="T37" fmla="*/ 0 h 60"/>
                    <a:gd name="T38" fmla="*/ 0 w 65"/>
                    <a:gd name="T39" fmla="*/ 0 h 60"/>
                    <a:gd name="T40" fmla="*/ 0 w 65"/>
                    <a:gd name="T41" fmla="*/ 0 h 60"/>
                    <a:gd name="T42" fmla="*/ 0 w 65"/>
                    <a:gd name="T43" fmla="*/ 0 h 6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65"/>
                    <a:gd name="T67" fmla="*/ 0 h 60"/>
                    <a:gd name="T68" fmla="*/ 65 w 65"/>
                    <a:gd name="T69" fmla="*/ 60 h 60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65" h="60">
                      <a:moveTo>
                        <a:pt x="4" y="46"/>
                      </a:moveTo>
                      <a:lnTo>
                        <a:pt x="9" y="56"/>
                      </a:lnTo>
                      <a:lnTo>
                        <a:pt x="21" y="60"/>
                      </a:lnTo>
                      <a:lnTo>
                        <a:pt x="31" y="60"/>
                      </a:lnTo>
                      <a:lnTo>
                        <a:pt x="35" y="60"/>
                      </a:lnTo>
                      <a:lnTo>
                        <a:pt x="44" y="57"/>
                      </a:lnTo>
                      <a:lnTo>
                        <a:pt x="54" y="51"/>
                      </a:lnTo>
                      <a:lnTo>
                        <a:pt x="62" y="46"/>
                      </a:lnTo>
                      <a:lnTo>
                        <a:pt x="65" y="40"/>
                      </a:lnTo>
                      <a:lnTo>
                        <a:pt x="63" y="36"/>
                      </a:lnTo>
                      <a:lnTo>
                        <a:pt x="60" y="34"/>
                      </a:lnTo>
                      <a:lnTo>
                        <a:pt x="56" y="33"/>
                      </a:lnTo>
                      <a:lnTo>
                        <a:pt x="51" y="33"/>
                      </a:lnTo>
                      <a:lnTo>
                        <a:pt x="26" y="37"/>
                      </a:lnTo>
                      <a:lnTo>
                        <a:pt x="24" y="30"/>
                      </a:lnTo>
                      <a:lnTo>
                        <a:pt x="18" y="15"/>
                      </a:lnTo>
                      <a:lnTo>
                        <a:pt x="9" y="2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2" y="30"/>
                      </a:lnTo>
                      <a:lnTo>
                        <a:pt x="3" y="41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5" name="Freeform 36"/>
                <p:cNvSpPr>
                  <a:spLocks/>
                </p:cNvSpPr>
                <p:nvPr/>
              </p:nvSpPr>
              <p:spPr bwMode="auto">
                <a:xfrm>
                  <a:off x="8362" y="4825"/>
                  <a:ext cx="23" cy="16"/>
                </a:xfrm>
                <a:custGeom>
                  <a:avLst/>
                  <a:gdLst>
                    <a:gd name="T0" fmla="*/ 0 w 69"/>
                    <a:gd name="T1" fmla="*/ 0 h 47"/>
                    <a:gd name="T2" fmla="*/ 0 w 69"/>
                    <a:gd name="T3" fmla="*/ 0 h 47"/>
                    <a:gd name="T4" fmla="*/ 0 w 69"/>
                    <a:gd name="T5" fmla="*/ 0 h 47"/>
                    <a:gd name="T6" fmla="*/ 0 w 69"/>
                    <a:gd name="T7" fmla="*/ 0 h 47"/>
                    <a:gd name="T8" fmla="*/ 0 w 69"/>
                    <a:gd name="T9" fmla="*/ 0 h 47"/>
                    <a:gd name="T10" fmla="*/ 0 w 69"/>
                    <a:gd name="T11" fmla="*/ 0 h 47"/>
                    <a:gd name="T12" fmla="*/ 0 w 69"/>
                    <a:gd name="T13" fmla="*/ 0 h 47"/>
                    <a:gd name="T14" fmla="*/ 0 w 69"/>
                    <a:gd name="T15" fmla="*/ 0 h 47"/>
                    <a:gd name="T16" fmla="*/ 0 w 69"/>
                    <a:gd name="T17" fmla="*/ 0 h 47"/>
                    <a:gd name="T18" fmla="*/ 0 w 69"/>
                    <a:gd name="T19" fmla="*/ 0 h 47"/>
                    <a:gd name="T20" fmla="*/ 0 w 69"/>
                    <a:gd name="T21" fmla="*/ 0 h 47"/>
                    <a:gd name="T22" fmla="*/ 0 w 69"/>
                    <a:gd name="T23" fmla="*/ 0 h 47"/>
                    <a:gd name="T24" fmla="*/ 0 w 69"/>
                    <a:gd name="T25" fmla="*/ 0 h 47"/>
                    <a:gd name="T26" fmla="*/ 0 w 69"/>
                    <a:gd name="T27" fmla="*/ 0 h 47"/>
                    <a:gd name="T28" fmla="*/ 0 w 69"/>
                    <a:gd name="T29" fmla="*/ 0 h 47"/>
                    <a:gd name="T30" fmla="*/ 0 w 69"/>
                    <a:gd name="T31" fmla="*/ 0 h 47"/>
                    <a:gd name="T32" fmla="*/ 0 w 69"/>
                    <a:gd name="T33" fmla="*/ 0 h 47"/>
                    <a:gd name="T34" fmla="*/ 0 w 69"/>
                    <a:gd name="T35" fmla="*/ 0 h 47"/>
                    <a:gd name="T36" fmla="*/ 0 w 69"/>
                    <a:gd name="T37" fmla="*/ 0 h 47"/>
                    <a:gd name="T38" fmla="*/ 0 w 69"/>
                    <a:gd name="T39" fmla="*/ 0 h 47"/>
                    <a:gd name="T40" fmla="*/ 0 w 69"/>
                    <a:gd name="T41" fmla="*/ 0 h 47"/>
                    <a:gd name="T42" fmla="*/ 0 w 69"/>
                    <a:gd name="T43" fmla="*/ 0 h 47"/>
                    <a:gd name="T44" fmla="*/ 0 w 69"/>
                    <a:gd name="T45" fmla="*/ 0 h 47"/>
                    <a:gd name="T46" fmla="*/ 0 w 69"/>
                    <a:gd name="T47" fmla="*/ 0 h 47"/>
                    <a:gd name="T48" fmla="*/ 0 w 69"/>
                    <a:gd name="T49" fmla="*/ 0 h 47"/>
                    <a:gd name="T50" fmla="*/ 0 w 69"/>
                    <a:gd name="T51" fmla="*/ 0 h 47"/>
                    <a:gd name="T52" fmla="*/ 0 w 69"/>
                    <a:gd name="T53" fmla="*/ 0 h 47"/>
                    <a:gd name="T54" fmla="*/ 0 w 69"/>
                    <a:gd name="T55" fmla="*/ 0 h 47"/>
                    <a:gd name="T56" fmla="*/ 0 w 69"/>
                    <a:gd name="T57" fmla="*/ 0 h 47"/>
                    <a:gd name="T58" fmla="*/ 0 w 69"/>
                    <a:gd name="T59" fmla="*/ 0 h 47"/>
                    <a:gd name="T60" fmla="*/ 0 w 69"/>
                    <a:gd name="T61" fmla="*/ 0 h 47"/>
                    <a:gd name="T62" fmla="*/ 0 w 69"/>
                    <a:gd name="T63" fmla="*/ 0 h 47"/>
                    <a:gd name="T64" fmla="*/ 0 w 69"/>
                    <a:gd name="T65" fmla="*/ 0 h 4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9"/>
                    <a:gd name="T100" fmla="*/ 0 h 47"/>
                    <a:gd name="T101" fmla="*/ 69 w 69"/>
                    <a:gd name="T102" fmla="*/ 47 h 4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9" h="47">
                      <a:moveTo>
                        <a:pt x="9" y="46"/>
                      </a:moveTo>
                      <a:lnTo>
                        <a:pt x="12" y="47"/>
                      </a:lnTo>
                      <a:lnTo>
                        <a:pt x="16" y="47"/>
                      </a:lnTo>
                      <a:lnTo>
                        <a:pt x="22" y="47"/>
                      </a:lnTo>
                      <a:lnTo>
                        <a:pt x="23" y="47"/>
                      </a:lnTo>
                      <a:lnTo>
                        <a:pt x="31" y="46"/>
                      </a:lnTo>
                      <a:lnTo>
                        <a:pt x="40" y="45"/>
                      </a:lnTo>
                      <a:lnTo>
                        <a:pt x="48" y="42"/>
                      </a:lnTo>
                      <a:lnTo>
                        <a:pt x="56" y="37"/>
                      </a:lnTo>
                      <a:lnTo>
                        <a:pt x="63" y="34"/>
                      </a:lnTo>
                      <a:lnTo>
                        <a:pt x="67" y="30"/>
                      </a:lnTo>
                      <a:lnTo>
                        <a:pt x="69" y="26"/>
                      </a:lnTo>
                      <a:lnTo>
                        <a:pt x="66" y="20"/>
                      </a:lnTo>
                      <a:lnTo>
                        <a:pt x="62" y="17"/>
                      </a:lnTo>
                      <a:lnTo>
                        <a:pt x="56" y="17"/>
                      </a:lnTo>
                      <a:lnTo>
                        <a:pt x="48" y="17"/>
                      </a:lnTo>
                      <a:lnTo>
                        <a:pt x="40" y="19"/>
                      </a:lnTo>
                      <a:lnTo>
                        <a:pt x="32" y="22"/>
                      </a:lnTo>
                      <a:lnTo>
                        <a:pt x="26" y="23"/>
                      </a:lnTo>
                      <a:lnTo>
                        <a:pt x="22" y="26"/>
                      </a:lnTo>
                      <a:lnTo>
                        <a:pt x="20" y="26"/>
                      </a:lnTo>
                      <a:lnTo>
                        <a:pt x="19" y="22"/>
                      </a:lnTo>
                      <a:lnTo>
                        <a:pt x="16" y="14"/>
                      </a:lnTo>
                      <a:lnTo>
                        <a:pt x="12" y="7"/>
                      </a:lnTo>
                      <a:lnTo>
                        <a:pt x="10" y="4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11"/>
                      </a:lnTo>
                      <a:lnTo>
                        <a:pt x="3" y="26"/>
                      </a:lnTo>
                      <a:lnTo>
                        <a:pt x="7" y="40"/>
                      </a:lnTo>
                      <a:lnTo>
                        <a:pt x="9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6" name="Freeform 37"/>
                <p:cNvSpPr>
                  <a:spLocks/>
                </p:cNvSpPr>
                <p:nvPr/>
              </p:nvSpPr>
              <p:spPr bwMode="auto">
                <a:xfrm>
                  <a:off x="8390" y="4813"/>
                  <a:ext cx="20" cy="20"/>
                </a:xfrm>
                <a:custGeom>
                  <a:avLst/>
                  <a:gdLst>
                    <a:gd name="T0" fmla="*/ 0 w 60"/>
                    <a:gd name="T1" fmla="*/ 0 h 58"/>
                    <a:gd name="T2" fmla="*/ 0 w 60"/>
                    <a:gd name="T3" fmla="*/ 0 h 58"/>
                    <a:gd name="T4" fmla="*/ 0 w 60"/>
                    <a:gd name="T5" fmla="*/ 0 h 58"/>
                    <a:gd name="T6" fmla="*/ 0 w 60"/>
                    <a:gd name="T7" fmla="*/ 0 h 58"/>
                    <a:gd name="T8" fmla="*/ 0 w 60"/>
                    <a:gd name="T9" fmla="*/ 0 h 58"/>
                    <a:gd name="T10" fmla="*/ 0 w 60"/>
                    <a:gd name="T11" fmla="*/ 0 h 58"/>
                    <a:gd name="T12" fmla="*/ 0 w 60"/>
                    <a:gd name="T13" fmla="*/ 0 h 58"/>
                    <a:gd name="T14" fmla="*/ 0 w 60"/>
                    <a:gd name="T15" fmla="*/ 0 h 58"/>
                    <a:gd name="T16" fmla="*/ 0 w 60"/>
                    <a:gd name="T17" fmla="*/ 0 h 58"/>
                    <a:gd name="T18" fmla="*/ 0 w 60"/>
                    <a:gd name="T19" fmla="*/ 0 h 58"/>
                    <a:gd name="T20" fmla="*/ 0 w 60"/>
                    <a:gd name="T21" fmla="*/ 0 h 58"/>
                    <a:gd name="T22" fmla="*/ 0 w 60"/>
                    <a:gd name="T23" fmla="*/ 0 h 58"/>
                    <a:gd name="T24" fmla="*/ 0 w 60"/>
                    <a:gd name="T25" fmla="*/ 0 h 58"/>
                    <a:gd name="T26" fmla="*/ 0 w 60"/>
                    <a:gd name="T27" fmla="*/ 0 h 58"/>
                    <a:gd name="T28" fmla="*/ 0 w 60"/>
                    <a:gd name="T29" fmla="*/ 0 h 58"/>
                    <a:gd name="T30" fmla="*/ 0 w 60"/>
                    <a:gd name="T31" fmla="*/ 0 h 58"/>
                    <a:gd name="T32" fmla="*/ 0 w 60"/>
                    <a:gd name="T33" fmla="*/ 0 h 58"/>
                    <a:gd name="T34" fmla="*/ 0 w 60"/>
                    <a:gd name="T35" fmla="*/ 0 h 58"/>
                    <a:gd name="T36" fmla="*/ 0 w 60"/>
                    <a:gd name="T37" fmla="*/ 0 h 58"/>
                    <a:gd name="T38" fmla="*/ 0 w 60"/>
                    <a:gd name="T39" fmla="*/ 0 h 58"/>
                    <a:gd name="T40" fmla="*/ 0 w 60"/>
                    <a:gd name="T41" fmla="*/ 0 h 58"/>
                    <a:gd name="T42" fmla="*/ 0 w 60"/>
                    <a:gd name="T43" fmla="*/ 0 h 58"/>
                    <a:gd name="T44" fmla="*/ 0 w 60"/>
                    <a:gd name="T45" fmla="*/ 0 h 58"/>
                    <a:gd name="T46" fmla="*/ 0 w 60"/>
                    <a:gd name="T47" fmla="*/ 0 h 58"/>
                    <a:gd name="T48" fmla="*/ 0 w 60"/>
                    <a:gd name="T49" fmla="*/ 0 h 5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0"/>
                    <a:gd name="T76" fmla="*/ 0 h 58"/>
                    <a:gd name="T77" fmla="*/ 60 w 60"/>
                    <a:gd name="T78" fmla="*/ 58 h 5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0" h="58">
                      <a:moveTo>
                        <a:pt x="13" y="52"/>
                      </a:moveTo>
                      <a:lnTo>
                        <a:pt x="20" y="55"/>
                      </a:lnTo>
                      <a:lnTo>
                        <a:pt x="32" y="58"/>
                      </a:lnTo>
                      <a:lnTo>
                        <a:pt x="45" y="56"/>
                      </a:lnTo>
                      <a:lnTo>
                        <a:pt x="55" y="50"/>
                      </a:lnTo>
                      <a:lnTo>
                        <a:pt x="58" y="49"/>
                      </a:lnTo>
                      <a:lnTo>
                        <a:pt x="60" y="46"/>
                      </a:lnTo>
                      <a:lnTo>
                        <a:pt x="60" y="42"/>
                      </a:lnTo>
                      <a:lnTo>
                        <a:pt x="60" y="39"/>
                      </a:lnTo>
                      <a:lnTo>
                        <a:pt x="58" y="36"/>
                      </a:lnTo>
                      <a:lnTo>
                        <a:pt x="54" y="33"/>
                      </a:lnTo>
                      <a:lnTo>
                        <a:pt x="49" y="32"/>
                      </a:lnTo>
                      <a:lnTo>
                        <a:pt x="45" y="32"/>
                      </a:lnTo>
                      <a:lnTo>
                        <a:pt x="36" y="35"/>
                      </a:lnTo>
                      <a:lnTo>
                        <a:pt x="27" y="36"/>
                      </a:lnTo>
                      <a:lnTo>
                        <a:pt x="20" y="35"/>
                      </a:lnTo>
                      <a:lnTo>
                        <a:pt x="17" y="35"/>
                      </a:lnTo>
                      <a:lnTo>
                        <a:pt x="17" y="29"/>
                      </a:lnTo>
                      <a:lnTo>
                        <a:pt x="17" y="16"/>
                      </a:lnTo>
                      <a:lnTo>
                        <a:pt x="14" y="3"/>
                      </a:lnTo>
                      <a:lnTo>
                        <a:pt x="5" y="0"/>
                      </a:lnTo>
                      <a:lnTo>
                        <a:pt x="1" y="12"/>
                      </a:lnTo>
                      <a:lnTo>
                        <a:pt x="0" y="26"/>
                      </a:lnTo>
                      <a:lnTo>
                        <a:pt x="3" y="40"/>
                      </a:lnTo>
                      <a:lnTo>
                        <a:pt x="13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7" name="Freeform 38"/>
                <p:cNvSpPr>
                  <a:spLocks/>
                </p:cNvSpPr>
                <p:nvPr/>
              </p:nvSpPr>
              <p:spPr bwMode="auto">
                <a:xfrm>
                  <a:off x="8411" y="4806"/>
                  <a:ext cx="20" cy="18"/>
                </a:xfrm>
                <a:custGeom>
                  <a:avLst/>
                  <a:gdLst>
                    <a:gd name="T0" fmla="*/ 0 w 59"/>
                    <a:gd name="T1" fmla="*/ 0 h 55"/>
                    <a:gd name="T2" fmla="*/ 0 w 59"/>
                    <a:gd name="T3" fmla="*/ 0 h 55"/>
                    <a:gd name="T4" fmla="*/ 0 w 59"/>
                    <a:gd name="T5" fmla="*/ 0 h 55"/>
                    <a:gd name="T6" fmla="*/ 0 w 59"/>
                    <a:gd name="T7" fmla="*/ 0 h 55"/>
                    <a:gd name="T8" fmla="*/ 0 w 59"/>
                    <a:gd name="T9" fmla="*/ 0 h 55"/>
                    <a:gd name="T10" fmla="*/ 0 w 59"/>
                    <a:gd name="T11" fmla="*/ 0 h 55"/>
                    <a:gd name="T12" fmla="*/ 0 w 59"/>
                    <a:gd name="T13" fmla="*/ 0 h 55"/>
                    <a:gd name="T14" fmla="*/ 0 w 59"/>
                    <a:gd name="T15" fmla="*/ 0 h 55"/>
                    <a:gd name="T16" fmla="*/ 0 w 59"/>
                    <a:gd name="T17" fmla="*/ 0 h 55"/>
                    <a:gd name="T18" fmla="*/ 0 w 59"/>
                    <a:gd name="T19" fmla="*/ 0 h 55"/>
                    <a:gd name="T20" fmla="*/ 0 w 59"/>
                    <a:gd name="T21" fmla="*/ 0 h 55"/>
                    <a:gd name="T22" fmla="*/ 0 w 59"/>
                    <a:gd name="T23" fmla="*/ 0 h 55"/>
                    <a:gd name="T24" fmla="*/ 0 w 59"/>
                    <a:gd name="T25" fmla="*/ 0 h 55"/>
                    <a:gd name="T26" fmla="*/ 0 w 59"/>
                    <a:gd name="T27" fmla="*/ 0 h 55"/>
                    <a:gd name="T28" fmla="*/ 0 w 59"/>
                    <a:gd name="T29" fmla="*/ 0 h 55"/>
                    <a:gd name="T30" fmla="*/ 0 w 59"/>
                    <a:gd name="T31" fmla="*/ 0 h 55"/>
                    <a:gd name="T32" fmla="*/ 0 w 59"/>
                    <a:gd name="T33" fmla="*/ 0 h 55"/>
                    <a:gd name="T34" fmla="*/ 0 w 59"/>
                    <a:gd name="T35" fmla="*/ 0 h 55"/>
                    <a:gd name="T36" fmla="*/ 0 w 59"/>
                    <a:gd name="T37" fmla="*/ 0 h 55"/>
                    <a:gd name="T38" fmla="*/ 0 w 59"/>
                    <a:gd name="T39" fmla="*/ 0 h 55"/>
                    <a:gd name="T40" fmla="*/ 0 w 59"/>
                    <a:gd name="T41" fmla="*/ 0 h 5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9"/>
                    <a:gd name="T64" fmla="*/ 0 h 55"/>
                    <a:gd name="T65" fmla="*/ 59 w 59"/>
                    <a:gd name="T66" fmla="*/ 55 h 5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9" h="55">
                      <a:moveTo>
                        <a:pt x="19" y="52"/>
                      </a:moveTo>
                      <a:lnTo>
                        <a:pt x="31" y="55"/>
                      </a:lnTo>
                      <a:lnTo>
                        <a:pt x="43" y="54"/>
                      </a:lnTo>
                      <a:lnTo>
                        <a:pt x="53" y="46"/>
                      </a:lnTo>
                      <a:lnTo>
                        <a:pt x="59" y="35"/>
                      </a:lnTo>
                      <a:lnTo>
                        <a:pt x="57" y="31"/>
                      </a:lnTo>
                      <a:lnTo>
                        <a:pt x="54" y="29"/>
                      </a:lnTo>
                      <a:lnTo>
                        <a:pt x="49" y="28"/>
                      </a:lnTo>
                      <a:lnTo>
                        <a:pt x="44" y="29"/>
                      </a:lnTo>
                      <a:lnTo>
                        <a:pt x="41" y="32"/>
                      </a:lnTo>
                      <a:lnTo>
                        <a:pt x="38" y="35"/>
                      </a:lnTo>
                      <a:lnTo>
                        <a:pt x="34" y="36"/>
                      </a:lnTo>
                      <a:lnTo>
                        <a:pt x="31" y="39"/>
                      </a:lnTo>
                      <a:lnTo>
                        <a:pt x="28" y="32"/>
                      </a:lnTo>
                      <a:lnTo>
                        <a:pt x="21" y="18"/>
                      </a:lnTo>
                      <a:lnTo>
                        <a:pt x="10" y="5"/>
                      </a:lnTo>
                      <a:lnTo>
                        <a:pt x="0" y="0"/>
                      </a:lnTo>
                      <a:lnTo>
                        <a:pt x="2" y="18"/>
                      </a:lnTo>
                      <a:lnTo>
                        <a:pt x="9" y="35"/>
                      </a:lnTo>
                      <a:lnTo>
                        <a:pt x="16" y="46"/>
                      </a:lnTo>
                      <a:lnTo>
                        <a:pt x="19" y="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8" name="Freeform 39"/>
                <p:cNvSpPr>
                  <a:spLocks/>
                </p:cNvSpPr>
                <p:nvPr/>
              </p:nvSpPr>
              <p:spPr bwMode="auto">
                <a:xfrm>
                  <a:off x="8374" y="4857"/>
                  <a:ext cx="27" cy="25"/>
                </a:xfrm>
                <a:custGeom>
                  <a:avLst/>
                  <a:gdLst>
                    <a:gd name="T0" fmla="*/ 0 w 82"/>
                    <a:gd name="T1" fmla="*/ 0 h 76"/>
                    <a:gd name="T2" fmla="*/ 0 w 82"/>
                    <a:gd name="T3" fmla="*/ 0 h 76"/>
                    <a:gd name="T4" fmla="*/ 0 w 82"/>
                    <a:gd name="T5" fmla="*/ 0 h 76"/>
                    <a:gd name="T6" fmla="*/ 0 w 82"/>
                    <a:gd name="T7" fmla="*/ 0 h 76"/>
                    <a:gd name="T8" fmla="*/ 0 w 82"/>
                    <a:gd name="T9" fmla="*/ 0 h 76"/>
                    <a:gd name="T10" fmla="*/ 0 w 82"/>
                    <a:gd name="T11" fmla="*/ 0 h 76"/>
                    <a:gd name="T12" fmla="*/ 0 w 82"/>
                    <a:gd name="T13" fmla="*/ 0 h 76"/>
                    <a:gd name="T14" fmla="*/ 0 w 82"/>
                    <a:gd name="T15" fmla="*/ 0 h 76"/>
                    <a:gd name="T16" fmla="*/ 0 w 82"/>
                    <a:gd name="T17" fmla="*/ 0 h 76"/>
                    <a:gd name="T18" fmla="*/ 0 w 82"/>
                    <a:gd name="T19" fmla="*/ 0 h 76"/>
                    <a:gd name="T20" fmla="*/ 0 w 82"/>
                    <a:gd name="T21" fmla="*/ 0 h 76"/>
                    <a:gd name="T22" fmla="*/ 0 w 82"/>
                    <a:gd name="T23" fmla="*/ 0 h 76"/>
                    <a:gd name="T24" fmla="*/ 0 w 82"/>
                    <a:gd name="T25" fmla="*/ 0 h 76"/>
                    <a:gd name="T26" fmla="*/ 0 w 82"/>
                    <a:gd name="T27" fmla="*/ 0 h 76"/>
                    <a:gd name="T28" fmla="*/ 0 w 82"/>
                    <a:gd name="T29" fmla="*/ 0 h 76"/>
                    <a:gd name="T30" fmla="*/ 0 w 82"/>
                    <a:gd name="T31" fmla="*/ 0 h 76"/>
                    <a:gd name="T32" fmla="*/ 0 w 82"/>
                    <a:gd name="T33" fmla="*/ 0 h 76"/>
                    <a:gd name="T34" fmla="*/ 0 w 82"/>
                    <a:gd name="T35" fmla="*/ 0 h 76"/>
                    <a:gd name="T36" fmla="*/ 0 w 82"/>
                    <a:gd name="T37" fmla="*/ 0 h 76"/>
                    <a:gd name="T38" fmla="*/ 0 w 82"/>
                    <a:gd name="T39" fmla="*/ 0 h 76"/>
                    <a:gd name="T40" fmla="*/ 0 w 82"/>
                    <a:gd name="T41" fmla="*/ 0 h 76"/>
                    <a:gd name="T42" fmla="*/ 0 w 82"/>
                    <a:gd name="T43" fmla="*/ 0 h 76"/>
                    <a:gd name="T44" fmla="*/ 0 w 82"/>
                    <a:gd name="T45" fmla="*/ 0 h 76"/>
                    <a:gd name="T46" fmla="*/ 0 w 82"/>
                    <a:gd name="T47" fmla="*/ 0 h 76"/>
                    <a:gd name="T48" fmla="*/ 0 w 82"/>
                    <a:gd name="T49" fmla="*/ 0 h 76"/>
                    <a:gd name="T50" fmla="*/ 0 w 82"/>
                    <a:gd name="T51" fmla="*/ 0 h 76"/>
                    <a:gd name="T52" fmla="*/ 0 w 82"/>
                    <a:gd name="T53" fmla="*/ 0 h 76"/>
                    <a:gd name="T54" fmla="*/ 0 w 82"/>
                    <a:gd name="T55" fmla="*/ 0 h 76"/>
                    <a:gd name="T56" fmla="*/ 0 w 82"/>
                    <a:gd name="T57" fmla="*/ 0 h 76"/>
                    <a:gd name="T58" fmla="*/ 0 w 82"/>
                    <a:gd name="T59" fmla="*/ 0 h 76"/>
                    <a:gd name="T60" fmla="*/ 0 w 82"/>
                    <a:gd name="T61" fmla="*/ 0 h 76"/>
                    <a:gd name="T62" fmla="*/ 0 w 82"/>
                    <a:gd name="T63" fmla="*/ 0 h 76"/>
                    <a:gd name="T64" fmla="*/ 0 w 82"/>
                    <a:gd name="T65" fmla="*/ 0 h 7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82"/>
                    <a:gd name="T100" fmla="*/ 0 h 76"/>
                    <a:gd name="T101" fmla="*/ 82 w 82"/>
                    <a:gd name="T102" fmla="*/ 76 h 7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82" h="76">
                      <a:moveTo>
                        <a:pt x="32" y="75"/>
                      </a:moveTo>
                      <a:lnTo>
                        <a:pt x="38" y="76"/>
                      </a:lnTo>
                      <a:lnTo>
                        <a:pt x="44" y="76"/>
                      </a:lnTo>
                      <a:lnTo>
                        <a:pt x="50" y="76"/>
                      </a:lnTo>
                      <a:lnTo>
                        <a:pt x="57" y="75"/>
                      </a:lnTo>
                      <a:lnTo>
                        <a:pt x="61" y="72"/>
                      </a:lnTo>
                      <a:lnTo>
                        <a:pt x="67" y="67"/>
                      </a:lnTo>
                      <a:lnTo>
                        <a:pt x="72" y="64"/>
                      </a:lnTo>
                      <a:lnTo>
                        <a:pt x="76" y="59"/>
                      </a:lnTo>
                      <a:lnTo>
                        <a:pt x="80" y="56"/>
                      </a:lnTo>
                      <a:lnTo>
                        <a:pt x="82" y="52"/>
                      </a:lnTo>
                      <a:lnTo>
                        <a:pt x="82" y="47"/>
                      </a:lnTo>
                      <a:lnTo>
                        <a:pt x="79" y="43"/>
                      </a:lnTo>
                      <a:lnTo>
                        <a:pt x="70" y="39"/>
                      </a:lnTo>
                      <a:lnTo>
                        <a:pt x="63" y="37"/>
                      </a:lnTo>
                      <a:lnTo>
                        <a:pt x="54" y="39"/>
                      </a:lnTo>
                      <a:lnTo>
                        <a:pt x="47" y="41"/>
                      </a:lnTo>
                      <a:lnTo>
                        <a:pt x="39" y="44"/>
                      </a:lnTo>
                      <a:lnTo>
                        <a:pt x="35" y="49"/>
                      </a:lnTo>
                      <a:lnTo>
                        <a:pt x="32" y="50"/>
                      </a:lnTo>
                      <a:lnTo>
                        <a:pt x="30" y="52"/>
                      </a:lnTo>
                      <a:lnTo>
                        <a:pt x="29" y="43"/>
                      </a:lnTo>
                      <a:lnTo>
                        <a:pt x="23" y="23"/>
                      </a:lnTo>
                      <a:lnTo>
                        <a:pt x="14" y="6"/>
                      </a:lnTo>
                      <a:lnTo>
                        <a:pt x="4" y="0"/>
                      </a:lnTo>
                      <a:lnTo>
                        <a:pt x="0" y="17"/>
                      </a:lnTo>
                      <a:lnTo>
                        <a:pt x="0" y="31"/>
                      </a:lnTo>
                      <a:lnTo>
                        <a:pt x="4" y="44"/>
                      </a:lnTo>
                      <a:lnTo>
                        <a:pt x="11" y="54"/>
                      </a:lnTo>
                      <a:lnTo>
                        <a:pt x="19" y="63"/>
                      </a:lnTo>
                      <a:lnTo>
                        <a:pt x="25" y="70"/>
                      </a:lnTo>
                      <a:lnTo>
                        <a:pt x="30" y="73"/>
                      </a:lnTo>
                      <a:lnTo>
                        <a:pt x="32" y="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99" name="Freeform 40"/>
                <p:cNvSpPr>
                  <a:spLocks/>
                </p:cNvSpPr>
                <p:nvPr/>
              </p:nvSpPr>
              <p:spPr bwMode="auto">
                <a:xfrm>
                  <a:off x="8404" y="4847"/>
                  <a:ext cx="25" cy="22"/>
                </a:xfrm>
                <a:custGeom>
                  <a:avLst/>
                  <a:gdLst>
                    <a:gd name="T0" fmla="*/ 0 w 75"/>
                    <a:gd name="T1" fmla="*/ 0 h 66"/>
                    <a:gd name="T2" fmla="*/ 0 w 75"/>
                    <a:gd name="T3" fmla="*/ 0 h 66"/>
                    <a:gd name="T4" fmla="*/ 0 w 75"/>
                    <a:gd name="T5" fmla="*/ 0 h 66"/>
                    <a:gd name="T6" fmla="*/ 0 w 75"/>
                    <a:gd name="T7" fmla="*/ 0 h 66"/>
                    <a:gd name="T8" fmla="*/ 0 w 75"/>
                    <a:gd name="T9" fmla="*/ 0 h 66"/>
                    <a:gd name="T10" fmla="*/ 0 w 75"/>
                    <a:gd name="T11" fmla="*/ 0 h 66"/>
                    <a:gd name="T12" fmla="*/ 0 w 75"/>
                    <a:gd name="T13" fmla="*/ 0 h 66"/>
                    <a:gd name="T14" fmla="*/ 0 w 75"/>
                    <a:gd name="T15" fmla="*/ 0 h 66"/>
                    <a:gd name="T16" fmla="*/ 0 w 75"/>
                    <a:gd name="T17" fmla="*/ 0 h 66"/>
                    <a:gd name="T18" fmla="*/ 0 w 75"/>
                    <a:gd name="T19" fmla="*/ 0 h 66"/>
                    <a:gd name="T20" fmla="*/ 0 w 75"/>
                    <a:gd name="T21" fmla="*/ 0 h 66"/>
                    <a:gd name="T22" fmla="*/ 0 w 75"/>
                    <a:gd name="T23" fmla="*/ 0 h 66"/>
                    <a:gd name="T24" fmla="*/ 0 w 75"/>
                    <a:gd name="T25" fmla="*/ 0 h 66"/>
                    <a:gd name="T26" fmla="*/ 0 w 75"/>
                    <a:gd name="T27" fmla="*/ 0 h 66"/>
                    <a:gd name="T28" fmla="*/ 0 w 75"/>
                    <a:gd name="T29" fmla="*/ 0 h 66"/>
                    <a:gd name="T30" fmla="*/ 0 w 75"/>
                    <a:gd name="T31" fmla="*/ 0 h 66"/>
                    <a:gd name="T32" fmla="*/ 0 w 75"/>
                    <a:gd name="T33" fmla="*/ 0 h 66"/>
                    <a:gd name="T34" fmla="*/ 0 w 75"/>
                    <a:gd name="T35" fmla="*/ 0 h 66"/>
                    <a:gd name="T36" fmla="*/ 0 w 75"/>
                    <a:gd name="T37" fmla="*/ 0 h 66"/>
                    <a:gd name="T38" fmla="*/ 0 w 75"/>
                    <a:gd name="T39" fmla="*/ 0 h 66"/>
                    <a:gd name="T40" fmla="*/ 0 w 75"/>
                    <a:gd name="T41" fmla="*/ 0 h 66"/>
                    <a:gd name="T42" fmla="*/ 0 w 75"/>
                    <a:gd name="T43" fmla="*/ 0 h 66"/>
                    <a:gd name="T44" fmla="*/ 0 w 75"/>
                    <a:gd name="T45" fmla="*/ 0 h 66"/>
                    <a:gd name="T46" fmla="*/ 0 w 75"/>
                    <a:gd name="T47" fmla="*/ 0 h 66"/>
                    <a:gd name="T48" fmla="*/ 0 w 75"/>
                    <a:gd name="T49" fmla="*/ 0 h 66"/>
                    <a:gd name="T50" fmla="*/ 0 w 75"/>
                    <a:gd name="T51" fmla="*/ 0 h 66"/>
                    <a:gd name="T52" fmla="*/ 0 w 75"/>
                    <a:gd name="T53" fmla="*/ 0 h 66"/>
                    <a:gd name="T54" fmla="*/ 0 w 75"/>
                    <a:gd name="T55" fmla="*/ 0 h 66"/>
                    <a:gd name="T56" fmla="*/ 0 w 75"/>
                    <a:gd name="T57" fmla="*/ 0 h 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5"/>
                    <a:gd name="T88" fmla="*/ 0 h 66"/>
                    <a:gd name="T89" fmla="*/ 75 w 75"/>
                    <a:gd name="T90" fmla="*/ 66 h 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5" h="66">
                      <a:moveTo>
                        <a:pt x="12" y="53"/>
                      </a:moveTo>
                      <a:lnTo>
                        <a:pt x="15" y="56"/>
                      </a:lnTo>
                      <a:lnTo>
                        <a:pt x="19" y="60"/>
                      </a:lnTo>
                      <a:lnTo>
                        <a:pt x="25" y="62"/>
                      </a:lnTo>
                      <a:lnTo>
                        <a:pt x="27" y="63"/>
                      </a:lnTo>
                      <a:lnTo>
                        <a:pt x="32" y="65"/>
                      </a:lnTo>
                      <a:lnTo>
                        <a:pt x="40" y="65"/>
                      </a:lnTo>
                      <a:lnTo>
                        <a:pt x="49" y="66"/>
                      </a:lnTo>
                      <a:lnTo>
                        <a:pt x="57" y="65"/>
                      </a:lnTo>
                      <a:lnTo>
                        <a:pt x="65" y="63"/>
                      </a:lnTo>
                      <a:lnTo>
                        <a:pt x="71" y="60"/>
                      </a:lnTo>
                      <a:lnTo>
                        <a:pt x="75" y="55"/>
                      </a:lnTo>
                      <a:lnTo>
                        <a:pt x="75" y="46"/>
                      </a:lnTo>
                      <a:lnTo>
                        <a:pt x="72" y="39"/>
                      </a:lnTo>
                      <a:lnTo>
                        <a:pt x="66" y="35"/>
                      </a:lnTo>
                      <a:lnTo>
                        <a:pt x="59" y="33"/>
                      </a:lnTo>
                      <a:lnTo>
                        <a:pt x="50" y="33"/>
                      </a:lnTo>
                      <a:lnTo>
                        <a:pt x="41" y="35"/>
                      </a:lnTo>
                      <a:lnTo>
                        <a:pt x="34" y="36"/>
                      </a:lnTo>
                      <a:lnTo>
                        <a:pt x="28" y="39"/>
                      </a:lnTo>
                      <a:lnTo>
                        <a:pt x="27" y="39"/>
                      </a:lnTo>
                      <a:lnTo>
                        <a:pt x="25" y="32"/>
                      </a:lnTo>
                      <a:lnTo>
                        <a:pt x="19" y="16"/>
                      </a:lnTo>
                      <a:lnTo>
                        <a:pt x="10" y="3"/>
                      </a:lnTo>
                      <a:lnTo>
                        <a:pt x="0" y="0"/>
                      </a:lnTo>
                      <a:lnTo>
                        <a:pt x="0" y="22"/>
                      </a:lnTo>
                      <a:lnTo>
                        <a:pt x="5" y="39"/>
                      </a:lnTo>
                      <a:lnTo>
                        <a:pt x="9" y="49"/>
                      </a:lnTo>
                      <a:lnTo>
                        <a:pt x="12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0" name="Freeform 41"/>
                <p:cNvSpPr>
                  <a:spLocks/>
                </p:cNvSpPr>
                <p:nvPr/>
              </p:nvSpPr>
              <p:spPr bwMode="auto">
                <a:xfrm>
                  <a:off x="8434" y="4844"/>
                  <a:ext cx="25" cy="21"/>
                </a:xfrm>
                <a:custGeom>
                  <a:avLst/>
                  <a:gdLst>
                    <a:gd name="T0" fmla="*/ 0 w 75"/>
                    <a:gd name="T1" fmla="*/ 0 h 63"/>
                    <a:gd name="T2" fmla="*/ 0 w 75"/>
                    <a:gd name="T3" fmla="*/ 0 h 63"/>
                    <a:gd name="T4" fmla="*/ 0 w 75"/>
                    <a:gd name="T5" fmla="*/ 0 h 63"/>
                    <a:gd name="T6" fmla="*/ 0 w 75"/>
                    <a:gd name="T7" fmla="*/ 0 h 63"/>
                    <a:gd name="T8" fmla="*/ 0 w 75"/>
                    <a:gd name="T9" fmla="*/ 0 h 63"/>
                    <a:gd name="T10" fmla="*/ 0 w 75"/>
                    <a:gd name="T11" fmla="*/ 0 h 63"/>
                    <a:gd name="T12" fmla="*/ 0 w 75"/>
                    <a:gd name="T13" fmla="*/ 0 h 63"/>
                    <a:gd name="T14" fmla="*/ 0 w 75"/>
                    <a:gd name="T15" fmla="*/ 0 h 63"/>
                    <a:gd name="T16" fmla="*/ 0 w 75"/>
                    <a:gd name="T17" fmla="*/ 0 h 63"/>
                    <a:gd name="T18" fmla="*/ 0 w 75"/>
                    <a:gd name="T19" fmla="*/ 0 h 63"/>
                    <a:gd name="T20" fmla="*/ 0 w 75"/>
                    <a:gd name="T21" fmla="*/ 0 h 63"/>
                    <a:gd name="T22" fmla="*/ 0 w 75"/>
                    <a:gd name="T23" fmla="*/ 0 h 63"/>
                    <a:gd name="T24" fmla="*/ 0 w 75"/>
                    <a:gd name="T25" fmla="*/ 0 h 63"/>
                    <a:gd name="T26" fmla="*/ 0 w 75"/>
                    <a:gd name="T27" fmla="*/ 0 h 63"/>
                    <a:gd name="T28" fmla="*/ 0 w 75"/>
                    <a:gd name="T29" fmla="*/ 0 h 63"/>
                    <a:gd name="T30" fmla="*/ 0 w 75"/>
                    <a:gd name="T31" fmla="*/ 0 h 63"/>
                    <a:gd name="T32" fmla="*/ 0 w 75"/>
                    <a:gd name="T33" fmla="*/ 0 h 63"/>
                    <a:gd name="T34" fmla="*/ 0 w 75"/>
                    <a:gd name="T35" fmla="*/ 0 h 63"/>
                    <a:gd name="T36" fmla="*/ 0 w 75"/>
                    <a:gd name="T37" fmla="*/ 0 h 63"/>
                    <a:gd name="T38" fmla="*/ 0 w 75"/>
                    <a:gd name="T39" fmla="*/ 0 h 63"/>
                    <a:gd name="T40" fmla="*/ 0 w 75"/>
                    <a:gd name="T41" fmla="*/ 0 h 63"/>
                    <a:gd name="T42" fmla="*/ 0 w 75"/>
                    <a:gd name="T43" fmla="*/ 0 h 63"/>
                    <a:gd name="T44" fmla="*/ 0 w 75"/>
                    <a:gd name="T45" fmla="*/ 0 h 63"/>
                    <a:gd name="T46" fmla="*/ 0 w 75"/>
                    <a:gd name="T47" fmla="*/ 0 h 63"/>
                    <a:gd name="T48" fmla="*/ 0 w 75"/>
                    <a:gd name="T49" fmla="*/ 0 h 63"/>
                    <a:gd name="T50" fmla="*/ 0 w 75"/>
                    <a:gd name="T51" fmla="*/ 0 h 63"/>
                    <a:gd name="T52" fmla="*/ 0 w 75"/>
                    <a:gd name="T53" fmla="*/ 0 h 63"/>
                    <a:gd name="T54" fmla="*/ 0 w 75"/>
                    <a:gd name="T55" fmla="*/ 0 h 63"/>
                    <a:gd name="T56" fmla="*/ 0 w 75"/>
                    <a:gd name="T57" fmla="*/ 0 h 6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5"/>
                    <a:gd name="T88" fmla="*/ 0 h 63"/>
                    <a:gd name="T89" fmla="*/ 75 w 75"/>
                    <a:gd name="T90" fmla="*/ 63 h 6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5" h="63">
                      <a:moveTo>
                        <a:pt x="3" y="41"/>
                      </a:moveTo>
                      <a:lnTo>
                        <a:pt x="4" y="46"/>
                      </a:lnTo>
                      <a:lnTo>
                        <a:pt x="10" y="50"/>
                      </a:lnTo>
                      <a:lnTo>
                        <a:pt x="14" y="56"/>
                      </a:lnTo>
                      <a:lnTo>
                        <a:pt x="16" y="57"/>
                      </a:lnTo>
                      <a:lnTo>
                        <a:pt x="23" y="60"/>
                      </a:lnTo>
                      <a:lnTo>
                        <a:pt x="32" y="63"/>
                      </a:lnTo>
                      <a:lnTo>
                        <a:pt x="42" y="63"/>
                      </a:lnTo>
                      <a:lnTo>
                        <a:pt x="54" y="61"/>
                      </a:lnTo>
                      <a:lnTo>
                        <a:pt x="64" y="58"/>
                      </a:lnTo>
                      <a:lnTo>
                        <a:pt x="72" y="54"/>
                      </a:lnTo>
                      <a:lnTo>
                        <a:pt x="75" y="47"/>
                      </a:lnTo>
                      <a:lnTo>
                        <a:pt x="73" y="40"/>
                      </a:lnTo>
                      <a:lnTo>
                        <a:pt x="67" y="34"/>
                      </a:lnTo>
                      <a:lnTo>
                        <a:pt x="60" y="30"/>
                      </a:lnTo>
                      <a:lnTo>
                        <a:pt x="53" y="28"/>
                      </a:lnTo>
                      <a:lnTo>
                        <a:pt x="45" y="30"/>
                      </a:lnTo>
                      <a:lnTo>
                        <a:pt x="36" y="31"/>
                      </a:lnTo>
                      <a:lnTo>
                        <a:pt x="31" y="33"/>
                      </a:lnTo>
                      <a:lnTo>
                        <a:pt x="26" y="36"/>
                      </a:lnTo>
                      <a:lnTo>
                        <a:pt x="25" y="36"/>
                      </a:lnTo>
                      <a:lnTo>
                        <a:pt x="23" y="30"/>
                      </a:lnTo>
                      <a:lnTo>
                        <a:pt x="17" y="1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1" y="28"/>
                      </a:lnTo>
                      <a:lnTo>
                        <a:pt x="3" y="38"/>
                      </a:lnTo>
                      <a:lnTo>
                        <a:pt x="3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1" name="Freeform 42"/>
                <p:cNvSpPr>
                  <a:spLocks/>
                </p:cNvSpPr>
                <p:nvPr/>
              </p:nvSpPr>
              <p:spPr bwMode="auto">
                <a:xfrm>
                  <a:off x="8126" y="4482"/>
                  <a:ext cx="83" cy="97"/>
                </a:xfrm>
                <a:custGeom>
                  <a:avLst/>
                  <a:gdLst>
                    <a:gd name="T0" fmla="*/ 0 w 250"/>
                    <a:gd name="T1" fmla="*/ 0 h 290"/>
                    <a:gd name="T2" fmla="*/ 0 w 250"/>
                    <a:gd name="T3" fmla="*/ 0 h 290"/>
                    <a:gd name="T4" fmla="*/ 0 w 250"/>
                    <a:gd name="T5" fmla="*/ 0 h 290"/>
                    <a:gd name="T6" fmla="*/ 0 w 250"/>
                    <a:gd name="T7" fmla="*/ 0 h 290"/>
                    <a:gd name="T8" fmla="*/ 0 w 250"/>
                    <a:gd name="T9" fmla="*/ 0 h 290"/>
                    <a:gd name="T10" fmla="*/ 0 w 250"/>
                    <a:gd name="T11" fmla="*/ 0 h 290"/>
                    <a:gd name="T12" fmla="*/ 0 w 250"/>
                    <a:gd name="T13" fmla="*/ 0 h 290"/>
                    <a:gd name="T14" fmla="*/ 0 w 250"/>
                    <a:gd name="T15" fmla="*/ 0 h 290"/>
                    <a:gd name="T16" fmla="*/ 0 w 250"/>
                    <a:gd name="T17" fmla="*/ 0 h 290"/>
                    <a:gd name="T18" fmla="*/ 0 w 250"/>
                    <a:gd name="T19" fmla="*/ 0 h 290"/>
                    <a:gd name="T20" fmla="*/ 0 w 250"/>
                    <a:gd name="T21" fmla="*/ 0 h 290"/>
                    <a:gd name="T22" fmla="*/ 0 w 250"/>
                    <a:gd name="T23" fmla="*/ 0 h 290"/>
                    <a:gd name="T24" fmla="*/ 0 w 250"/>
                    <a:gd name="T25" fmla="*/ 0 h 290"/>
                    <a:gd name="T26" fmla="*/ 0 w 250"/>
                    <a:gd name="T27" fmla="*/ 0 h 290"/>
                    <a:gd name="T28" fmla="*/ 0 w 250"/>
                    <a:gd name="T29" fmla="*/ 0 h 290"/>
                    <a:gd name="T30" fmla="*/ 0 w 250"/>
                    <a:gd name="T31" fmla="*/ 0 h 290"/>
                    <a:gd name="T32" fmla="*/ 0 w 250"/>
                    <a:gd name="T33" fmla="*/ 0 h 290"/>
                    <a:gd name="T34" fmla="*/ 0 w 250"/>
                    <a:gd name="T35" fmla="*/ 0 h 290"/>
                    <a:gd name="T36" fmla="*/ 0 w 250"/>
                    <a:gd name="T37" fmla="*/ 0 h 290"/>
                    <a:gd name="T38" fmla="*/ 0 w 250"/>
                    <a:gd name="T39" fmla="*/ 0 h 290"/>
                    <a:gd name="T40" fmla="*/ 0 w 250"/>
                    <a:gd name="T41" fmla="*/ 0 h 290"/>
                    <a:gd name="T42" fmla="*/ 0 w 250"/>
                    <a:gd name="T43" fmla="*/ 0 h 290"/>
                    <a:gd name="T44" fmla="*/ 0 w 250"/>
                    <a:gd name="T45" fmla="*/ 0 h 290"/>
                    <a:gd name="T46" fmla="*/ 0 w 250"/>
                    <a:gd name="T47" fmla="*/ 0 h 290"/>
                    <a:gd name="T48" fmla="*/ 0 w 250"/>
                    <a:gd name="T49" fmla="*/ 0 h 290"/>
                    <a:gd name="T50" fmla="*/ 0 w 250"/>
                    <a:gd name="T51" fmla="*/ 0 h 290"/>
                    <a:gd name="T52" fmla="*/ 0 w 250"/>
                    <a:gd name="T53" fmla="*/ 0 h 290"/>
                    <a:gd name="T54" fmla="*/ 0 w 250"/>
                    <a:gd name="T55" fmla="*/ 0 h 290"/>
                    <a:gd name="T56" fmla="*/ 0 w 250"/>
                    <a:gd name="T57" fmla="*/ 0 h 290"/>
                    <a:gd name="T58" fmla="*/ 0 w 250"/>
                    <a:gd name="T59" fmla="*/ 0 h 290"/>
                    <a:gd name="T60" fmla="*/ 0 w 250"/>
                    <a:gd name="T61" fmla="*/ 0 h 290"/>
                    <a:gd name="T62" fmla="*/ 0 w 250"/>
                    <a:gd name="T63" fmla="*/ 0 h 290"/>
                    <a:gd name="T64" fmla="*/ 0 w 250"/>
                    <a:gd name="T65" fmla="*/ 0 h 290"/>
                    <a:gd name="T66" fmla="*/ 0 w 250"/>
                    <a:gd name="T67" fmla="*/ 0 h 290"/>
                    <a:gd name="T68" fmla="*/ 0 w 250"/>
                    <a:gd name="T69" fmla="*/ 0 h 290"/>
                    <a:gd name="T70" fmla="*/ 0 w 250"/>
                    <a:gd name="T71" fmla="*/ 0 h 290"/>
                    <a:gd name="T72" fmla="*/ 0 w 250"/>
                    <a:gd name="T73" fmla="*/ 0 h 290"/>
                    <a:gd name="T74" fmla="*/ 0 w 250"/>
                    <a:gd name="T75" fmla="*/ 0 h 290"/>
                    <a:gd name="T76" fmla="*/ 0 w 250"/>
                    <a:gd name="T77" fmla="*/ 0 h 290"/>
                    <a:gd name="T78" fmla="*/ 0 w 250"/>
                    <a:gd name="T79" fmla="*/ 0 h 290"/>
                    <a:gd name="T80" fmla="*/ 0 w 250"/>
                    <a:gd name="T81" fmla="*/ 0 h 290"/>
                    <a:gd name="T82" fmla="*/ 0 w 250"/>
                    <a:gd name="T83" fmla="*/ 0 h 290"/>
                    <a:gd name="T84" fmla="*/ 0 w 250"/>
                    <a:gd name="T85" fmla="*/ 0 h 290"/>
                    <a:gd name="T86" fmla="*/ 0 w 250"/>
                    <a:gd name="T87" fmla="*/ 0 h 290"/>
                    <a:gd name="T88" fmla="*/ 0 w 250"/>
                    <a:gd name="T89" fmla="*/ 0 h 290"/>
                    <a:gd name="T90" fmla="*/ 0 w 250"/>
                    <a:gd name="T91" fmla="*/ 0 h 290"/>
                    <a:gd name="T92" fmla="*/ 0 w 250"/>
                    <a:gd name="T93" fmla="*/ 0 h 290"/>
                    <a:gd name="T94" fmla="*/ 0 w 250"/>
                    <a:gd name="T95" fmla="*/ 0 h 290"/>
                    <a:gd name="T96" fmla="*/ 0 w 250"/>
                    <a:gd name="T97" fmla="*/ 0 h 29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50"/>
                    <a:gd name="T148" fmla="*/ 0 h 290"/>
                    <a:gd name="T149" fmla="*/ 250 w 250"/>
                    <a:gd name="T150" fmla="*/ 290 h 29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50" h="290">
                      <a:moveTo>
                        <a:pt x="88" y="37"/>
                      </a:moveTo>
                      <a:lnTo>
                        <a:pt x="69" y="49"/>
                      </a:lnTo>
                      <a:lnTo>
                        <a:pt x="53" y="63"/>
                      </a:lnTo>
                      <a:lnTo>
                        <a:pt x="39" y="79"/>
                      </a:lnTo>
                      <a:lnTo>
                        <a:pt x="25" y="96"/>
                      </a:lnTo>
                      <a:lnTo>
                        <a:pt x="15" y="115"/>
                      </a:lnTo>
                      <a:lnTo>
                        <a:pt x="8" y="135"/>
                      </a:lnTo>
                      <a:lnTo>
                        <a:pt x="3" y="157"/>
                      </a:lnTo>
                      <a:lnTo>
                        <a:pt x="0" y="178"/>
                      </a:lnTo>
                      <a:lnTo>
                        <a:pt x="3" y="208"/>
                      </a:lnTo>
                      <a:lnTo>
                        <a:pt x="15" y="233"/>
                      </a:lnTo>
                      <a:lnTo>
                        <a:pt x="33" y="254"/>
                      </a:lnTo>
                      <a:lnTo>
                        <a:pt x="56" y="270"/>
                      </a:lnTo>
                      <a:lnTo>
                        <a:pt x="83" y="283"/>
                      </a:lnTo>
                      <a:lnTo>
                        <a:pt x="110" y="289"/>
                      </a:lnTo>
                      <a:lnTo>
                        <a:pt x="140" y="290"/>
                      </a:lnTo>
                      <a:lnTo>
                        <a:pt x="168" y="286"/>
                      </a:lnTo>
                      <a:lnTo>
                        <a:pt x="174" y="286"/>
                      </a:lnTo>
                      <a:lnTo>
                        <a:pt x="179" y="283"/>
                      </a:lnTo>
                      <a:lnTo>
                        <a:pt x="184" y="279"/>
                      </a:lnTo>
                      <a:lnTo>
                        <a:pt x="185" y="273"/>
                      </a:lnTo>
                      <a:lnTo>
                        <a:pt x="182" y="266"/>
                      </a:lnTo>
                      <a:lnTo>
                        <a:pt x="176" y="260"/>
                      </a:lnTo>
                      <a:lnTo>
                        <a:pt x="169" y="254"/>
                      </a:lnTo>
                      <a:lnTo>
                        <a:pt x="162" y="252"/>
                      </a:lnTo>
                      <a:lnTo>
                        <a:pt x="147" y="247"/>
                      </a:lnTo>
                      <a:lnTo>
                        <a:pt x="132" y="244"/>
                      </a:lnTo>
                      <a:lnTo>
                        <a:pt x="118" y="242"/>
                      </a:lnTo>
                      <a:lnTo>
                        <a:pt x="105" y="239"/>
                      </a:lnTo>
                      <a:lnTo>
                        <a:pt x="91" y="234"/>
                      </a:lnTo>
                      <a:lnTo>
                        <a:pt x="78" y="229"/>
                      </a:lnTo>
                      <a:lnTo>
                        <a:pt x="66" y="221"/>
                      </a:lnTo>
                      <a:lnTo>
                        <a:pt x="55" y="210"/>
                      </a:lnTo>
                      <a:lnTo>
                        <a:pt x="50" y="161"/>
                      </a:lnTo>
                      <a:lnTo>
                        <a:pt x="62" y="121"/>
                      </a:lnTo>
                      <a:lnTo>
                        <a:pt x="85" y="89"/>
                      </a:lnTo>
                      <a:lnTo>
                        <a:pt x="118" y="63"/>
                      </a:lnTo>
                      <a:lnTo>
                        <a:pt x="153" y="43"/>
                      </a:lnTo>
                      <a:lnTo>
                        <a:pt x="190" y="27"/>
                      </a:lnTo>
                      <a:lnTo>
                        <a:pt x="223" y="16"/>
                      </a:lnTo>
                      <a:lnTo>
                        <a:pt x="250" y="6"/>
                      </a:lnTo>
                      <a:lnTo>
                        <a:pt x="234" y="2"/>
                      </a:lnTo>
                      <a:lnTo>
                        <a:pt x="216" y="0"/>
                      </a:lnTo>
                      <a:lnTo>
                        <a:pt x="196" y="3"/>
                      </a:lnTo>
                      <a:lnTo>
                        <a:pt x="174" y="6"/>
                      </a:lnTo>
                      <a:lnTo>
                        <a:pt x="152" y="13"/>
                      </a:lnTo>
                      <a:lnTo>
                        <a:pt x="130" y="20"/>
                      </a:lnTo>
                      <a:lnTo>
                        <a:pt x="107" y="29"/>
                      </a:lnTo>
                      <a:lnTo>
                        <a:pt x="88" y="3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2" name="Freeform 43"/>
                <p:cNvSpPr>
                  <a:spLocks/>
                </p:cNvSpPr>
                <p:nvPr/>
              </p:nvSpPr>
              <p:spPr bwMode="auto">
                <a:xfrm>
                  <a:off x="8268" y="4481"/>
                  <a:ext cx="53" cy="75"/>
                </a:xfrm>
                <a:custGeom>
                  <a:avLst/>
                  <a:gdLst>
                    <a:gd name="T0" fmla="*/ 0 w 160"/>
                    <a:gd name="T1" fmla="*/ 0 h 225"/>
                    <a:gd name="T2" fmla="*/ 0 w 160"/>
                    <a:gd name="T3" fmla="*/ 0 h 225"/>
                    <a:gd name="T4" fmla="*/ 0 w 160"/>
                    <a:gd name="T5" fmla="*/ 0 h 225"/>
                    <a:gd name="T6" fmla="*/ 0 w 160"/>
                    <a:gd name="T7" fmla="*/ 0 h 225"/>
                    <a:gd name="T8" fmla="*/ 0 w 160"/>
                    <a:gd name="T9" fmla="*/ 0 h 225"/>
                    <a:gd name="T10" fmla="*/ 0 w 160"/>
                    <a:gd name="T11" fmla="*/ 0 h 225"/>
                    <a:gd name="T12" fmla="*/ 0 w 160"/>
                    <a:gd name="T13" fmla="*/ 0 h 225"/>
                    <a:gd name="T14" fmla="*/ 0 w 160"/>
                    <a:gd name="T15" fmla="*/ 0 h 225"/>
                    <a:gd name="T16" fmla="*/ 0 w 160"/>
                    <a:gd name="T17" fmla="*/ 0 h 225"/>
                    <a:gd name="T18" fmla="*/ 0 w 160"/>
                    <a:gd name="T19" fmla="*/ 0 h 225"/>
                    <a:gd name="T20" fmla="*/ 0 w 160"/>
                    <a:gd name="T21" fmla="*/ 0 h 225"/>
                    <a:gd name="T22" fmla="*/ 0 w 160"/>
                    <a:gd name="T23" fmla="*/ 0 h 225"/>
                    <a:gd name="T24" fmla="*/ 0 w 160"/>
                    <a:gd name="T25" fmla="*/ 0 h 225"/>
                    <a:gd name="T26" fmla="*/ 0 w 160"/>
                    <a:gd name="T27" fmla="*/ 0 h 225"/>
                    <a:gd name="T28" fmla="*/ 0 w 160"/>
                    <a:gd name="T29" fmla="*/ 0 h 225"/>
                    <a:gd name="T30" fmla="*/ 0 w 160"/>
                    <a:gd name="T31" fmla="*/ 0 h 225"/>
                    <a:gd name="T32" fmla="*/ 0 w 160"/>
                    <a:gd name="T33" fmla="*/ 0 h 225"/>
                    <a:gd name="T34" fmla="*/ 0 w 160"/>
                    <a:gd name="T35" fmla="*/ 0 h 225"/>
                    <a:gd name="T36" fmla="*/ 0 w 160"/>
                    <a:gd name="T37" fmla="*/ 0 h 225"/>
                    <a:gd name="T38" fmla="*/ 0 w 160"/>
                    <a:gd name="T39" fmla="*/ 0 h 225"/>
                    <a:gd name="T40" fmla="*/ 0 w 160"/>
                    <a:gd name="T41" fmla="*/ 0 h 225"/>
                    <a:gd name="T42" fmla="*/ 0 w 160"/>
                    <a:gd name="T43" fmla="*/ 0 h 225"/>
                    <a:gd name="T44" fmla="*/ 0 w 160"/>
                    <a:gd name="T45" fmla="*/ 0 h 225"/>
                    <a:gd name="T46" fmla="*/ 0 w 160"/>
                    <a:gd name="T47" fmla="*/ 0 h 225"/>
                    <a:gd name="T48" fmla="*/ 0 w 160"/>
                    <a:gd name="T49" fmla="*/ 0 h 225"/>
                    <a:gd name="T50" fmla="*/ 0 w 160"/>
                    <a:gd name="T51" fmla="*/ 0 h 225"/>
                    <a:gd name="T52" fmla="*/ 0 w 160"/>
                    <a:gd name="T53" fmla="*/ 0 h 225"/>
                    <a:gd name="T54" fmla="*/ 0 w 160"/>
                    <a:gd name="T55" fmla="*/ 0 h 225"/>
                    <a:gd name="T56" fmla="*/ 0 w 160"/>
                    <a:gd name="T57" fmla="*/ 0 h 225"/>
                    <a:gd name="T58" fmla="*/ 0 w 160"/>
                    <a:gd name="T59" fmla="*/ 0 h 225"/>
                    <a:gd name="T60" fmla="*/ 0 w 160"/>
                    <a:gd name="T61" fmla="*/ 0 h 225"/>
                    <a:gd name="T62" fmla="*/ 0 w 160"/>
                    <a:gd name="T63" fmla="*/ 0 h 225"/>
                    <a:gd name="T64" fmla="*/ 0 w 160"/>
                    <a:gd name="T65" fmla="*/ 0 h 225"/>
                    <a:gd name="T66" fmla="*/ 0 w 160"/>
                    <a:gd name="T67" fmla="*/ 0 h 225"/>
                    <a:gd name="T68" fmla="*/ 0 w 160"/>
                    <a:gd name="T69" fmla="*/ 0 h 225"/>
                    <a:gd name="T70" fmla="*/ 0 w 160"/>
                    <a:gd name="T71" fmla="*/ 0 h 225"/>
                    <a:gd name="T72" fmla="*/ 0 w 160"/>
                    <a:gd name="T73" fmla="*/ 0 h 225"/>
                    <a:gd name="T74" fmla="*/ 0 w 160"/>
                    <a:gd name="T75" fmla="*/ 0 h 225"/>
                    <a:gd name="T76" fmla="*/ 0 w 160"/>
                    <a:gd name="T77" fmla="*/ 0 h 225"/>
                    <a:gd name="T78" fmla="*/ 0 w 160"/>
                    <a:gd name="T79" fmla="*/ 0 h 225"/>
                    <a:gd name="T80" fmla="*/ 0 w 160"/>
                    <a:gd name="T81" fmla="*/ 0 h 22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60"/>
                    <a:gd name="T124" fmla="*/ 0 h 225"/>
                    <a:gd name="T125" fmla="*/ 160 w 160"/>
                    <a:gd name="T126" fmla="*/ 225 h 22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60" h="225">
                      <a:moveTo>
                        <a:pt x="135" y="73"/>
                      </a:moveTo>
                      <a:lnTo>
                        <a:pt x="141" y="96"/>
                      </a:lnTo>
                      <a:lnTo>
                        <a:pt x="140" y="118"/>
                      </a:lnTo>
                      <a:lnTo>
                        <a:pt x="129" y="135"/>
                      </a:lnTo>
                      <a:lnTo>
                        <a:pt x="115" y="151"/>
                      </a:lnTo>
                      <a:lnTo>
                        <a:pt x="97" y="165"/>
                      </a:lnTo>
                      <a:lnTo>
                        <a:pt x="76" y="179"/>
                      </a:lnTo>
                      <a:lnTo>
                        <a:pt x="56" y="192"/>
                      </a:lnTo>
                      <a:lnTo>
                        <a:pt x="38" y="205"/>
                      </a:lnTo>
                      <a:lnTo>
                        <a:pt x="35" y="210"/>
                      </a:lnTo>
                      <a:lnTo>
                        <a:pt x="34" y="212"/>
                      </a:lnTo>
                      <a:lnTo>
                        <a:pt x="34" y="217"/>
                      </a:lnTo>
                      <a:lnTo>
                        <a:pt x="35" y="221"/>
                      </a:lnTo>
                      <a:lnTo>
                        <a:pt x="40" y="224"/>
                      </a:lnTo>
                      <a:lnTo>
                        <a:pt x="44" y="225"/>
                      </a:lnTo>
                      <a:lnTo>
                        <a:pt x="47" y="225"/>
                      </a:lnTo>
                      <a:lnTo>
                        <a:pt x="51" y="224"/>
                      </a:lnTo>
                      <a:lnTo>
                        <a:pt x="75" y="211"/>
                      </a:lnTo>
                      <a:lnTo>
                        <a:pt x="97" y="197"/>
                      </a:lnTo>
                      <a:lnTo>
                        <a:pt x="117" y="181"/>
                      </a:lnTo>
                      <a:lnTo>
                        <a:pt x="137" y="162"/>
                      </a:lnTo>
                      <a:lnTo>
                        <a:pt x="150" y="142"/>
                      </a:lnTo>
                      <a:lnTo>
                        <a:pt x="159" y="119"/>
                      </a:lnTo>
                      <a:lnTo>
                        <a:pt x="160" y="95"/>
                      </a:lnTo>
                      <a:lnTo>
                        <a:pt x="154" y="69"/>
                      </a:lnTo>
                      <a:lnTo>
                        <a:pt x="141" y="49"/>
                      </a:lnTo>
                      <a:lnTo>
                        <a:pt x="122" y="31"/>
                      </a:lnTo>
                      <a:lnTo>
                        <a:pt x="98" y="18"/>
                      </a:lnTo>
                      <a:lnTo>
                        <a:pt x="72" y="8"/>
                      </a:lnTo>
                      <a:lnTo>
                        <a:pt x="46" y="3"/>
                      </a:lnTo>
                      <a:lnTo>
                        <a:pt x="24" y="0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8" y="11"/>
                      </a:lnTo>
                      <a:lnTo>
                        <a:pt x="37" y="17"/>
                      </a:lnTo>
                      <a:lnTo>
                        <a:pt x="57" y="23"/>
                      </a:lnTo>
                      <a:lnTo>
                        <a:pt x="76" y="29"/>
                      </a:lnTo>
                      <a:lnTo>
                        <a:pt x="95" y="36"/>
                      </a:lnTo>
                      <a:lnTo>
                        <a:pt x="112" y="46"/>
                      </a:lnTo>
                      <a:lnTo>
                        <a:pt x="125" y="57"/>
                      </a:lnTo>
                      <a:lnTo>
                        <a:pt x="135" y="73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3" name="Freeform 44"/>
                <p:cNvSpPr>
                  <a:spLocks/>
                </p:cNvSpPr>
                <p:nvPr/>
              </p:nvSpPr>
              <p:spPr bwMode="auto">
                <a:xfrm>
                  <a:off x="8073" y="4463"/>
                  <a:ext cx="135" cy="158"/>
                </a:xfrm>
                <a:custGeom>
                  <a:avLst/>
                  <a:gdLst>
                    <a:gd name="T0" fmla="*/ 0 w 404"/>
                    <a:gd name="T1" fmla="*/ 0 h 472"/>
                    <a:gd name="T2" fmla="*/ 0 w 404"/>
                    <a:gd name="T3" fmla="*/ 0 h 472"/>
                    <a:gd name="T4" fmla="*/ 0 w 404"/>
                    <a:gd name="T5" fmla="*/ 0 h 472"/>
                    <a:gd name="T6" fmla="*/ 0 w 404"/>
                    <a:gd name="T7" fmla="*/ 0 h 472"/>
                    <a:gd name="T8" fmla="*/ 0 w 404"/>
                    <a:gd name="T9" fmla="*/ 0 h 472"/>
                    <a:gd name="T10" fmla="*/ 0 w 404"/>
                    <a:gd name="T11" fmla="*/ 0 h 472"/>
                    <a:gd name="T12" fmla="*/ 0 w 404"/>
                    <a:gd name="T13" fmla="*/ 0 h 472"/>
                    <a:gd name="T14" fmla="*/ 0 w 404"/>
                    <a:gd name="T15" fmla="*/ 0 h 472"/>
                    <a:gd name="T16" fmla="*/ 0 w 404"/>
                    <a:gd name="T17" fmla="*/ 0 h 472"/>
                    <a:gd name="T18" fmla="*/ 0 w 404"/>
                    <a:gd name="T19" fmla="*/ 0 h 472"/>
                    <a:gd name="T20" fmla="*/ 0 w 404"/>
                    <a:gd name="T21" fmla="*/ 0 h 472"/>
                    <a:gd name="T22" fmla="*/ 0 w 404"/>
                    <a:gd name="T23" fmla="*/ 0 h 472"/>
                    <a:gd name="T24" fmla="*/ 0 w 404"/>
                    <a:gd name="T25" fmla="*/ 0 h 472"/>
                    <a:gd name="T26" fmla="*/ 0 w 404"/>
                    <a:gd name="T27" fmla="*/ 0 h 472"/>
                    <a:gd name="T28" fmla="*/ 0 w 404"/>
                    <a:gd name="T29" fmla="*/ 0 h 472"/>
                    <a:gd name="T30" fmla="*/ 0 w 404"/>
                    <a:gd name="T31" fmla="*/ 0 h 472"/>
                    <a:gd name="T32" fmla="*/ 0 w 404"/>
                    <a:gd name="T33" fmla="*/ 0 h 472"/>
                    <a:gd name="T34" fmla="*/ 0 w 404"/>
                    <a:gd name="T35" fmla="*/ 0 h 472"/>
                    <a:gd name="T36" fmla="*/ 0 w 404"/>
                    <a:gd name="T37" fmla="*/ 0 h 472"/>
                    <a:gd name="T38" fmla="*/ 0 w 404"/>
                    <a:gd name="T39" fmla="*/ 0 h 472"/>
                    <a:gd name="T40" fmla="*/ 0 w 404"/>
                    <a:gd name="T41" fmla="*/ 0 h 472"/>
                    <a:gd name="T42" fmla="*/ 0 w 404"/>
                    <a:gd name="T43" fmla="*/ 0 h 472"/>
                    <a:gd name="T44" fmla="*/ 0 w 404"/>
                    <a:gd name="T45" fmla="*/ 0 h 472"/>
                    <a:gd name="T46" fmla="*/ 0 w 404"/>
                    <a:gd name="T47" fmla="*/ 0 h 472"/>
                    <a:gd name="T48" fmla="*/ 0 w 404"/>
                    <a:gd name="T49" fmla="*/ 0 h 472"/>
                    <a:gd name="T50" fmla="*/ 0 w 404"/>
                    <a:gd name="T51" fmla="*/ 0 h 472"/>
                    <a:gd name="T52" fmla="*/ 0 w 404"/>
                    <a:gd name="T53" fmla="*/ 0 h 472"/>
                    <a:gd name="T54" fmla="*/ 0 w 404"/>
                    <a:gd name="T55" fmla="*/ 0 h 472"/>
                    <a:gd name="T56" fmla="*/ 0 w 404"/>
                    <a:gd name="T57" fmla="*/ 0 h 472"/>
                    <a:gd name="T58" fmla="*/ 0 w 404"/>
                    <a:gd name="T59" fmla="*/ 0 h 472"/>
                    <a:gd name="T60" fmla="*/ 0 w 404"/>
                    <a:gd name="T61" fmla="*/ 0 h 472"/>
                    <a:gd name="T62" fmla="*/ 0 w 404"/>
                    <a:gd name="T63" fmla="*/ 0 h 472"/>
                    <a:gd name="T64" fmla="*/ 0 w 404"/>
                    <a:gd name="T65" fmla="*/ 0 h 472"/>
                    <a:gd name="T66" fmla="*/ 0 w 404"/>
                    <a:gd name="T67" fmla="*/ 0 h 472"/>
                    <a:gd name="T68" fmla="*/ 0 w 404"/>
                    <a:gd name="T69" fmla="*/ 0 h 472"/>
                    <a:gd name="T70" fmla="*/ 0 w 404"/>
                    <a:gd name="T71" fmla="*/ 0 h 472"/>
                    <a:gd name="T72" fmla="*/ 0 w 404"/>
                    <a:gd name="T73" fmla="*/ 0 h 472"/>
                    <a:gd name="T74" fmla="*/ 0 w 404"/>
                    <a:gd name="T75" fmla="*/ 0 h 472"/>
                    <a:gd name="T76" fmla="*/ 0 w 404"/>
                    <a:gd name="T77" fmla="*/ 0 h 472"/>
                    <a:gd name="T78" fmla="*/ 0 w 404"/>
                    <a:gd name="T79" fmla="*/ 0 h 472"/>
                    <a:gd name="T80" fmla="*/ 0 w 404"/>
                    <a:gd name="T81" fmla="*/ 0 h 472"/>
                    <a:gd name="T82" fmla="*/ 0 w 404"/>
                    <a:gd name="T83" fmla="*/ 0 h 472"/>
                    <a:gd name="T84" fmla="*/ 0 w 404"/>
                    <a:gd name="T85" fmla="*/ 0 h 472"/>
                    <a:gd name="T86" fmla="*/ 0 w 404"/>
                    <a:gd name="T87" fmla="*/ 0 h 47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404"/>
                    <a:gd name="T133" fmla="*/ 0 h 472"/>
                    <a:gd name="T134" fmla="*/ 404 w 404"/>
                    <a:gd name="T135" fmla="*/ 472 h 47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404" h="472">
                      <a:moveTo>
                        <a:pt x="157" y="61"/>
                      </a:moveTo>
                      <a:lnTo>
                        <a:pt x="127" y="87"/>
                      </a:lnTo>
                      <a:lnTo>
                        <a:pt x="96" y="113"/>
                      </a:lnTo>
                      <a:lnTo>
                        <a:pt x="68" y="143"/>
                      </a:lnTo>
                      <a:lnTo>
                        <a:pt x="43" y="175"/>
                      </a:lnTo>
                      <a:lnTo>
                        <a:pt x="22" y="208"/>
                      </a:lnTo>
                      <a:lnTo>
                        <a:pt x="8" y="244"/>
                      </a:lnTo>
                      <a:lnTo>
                        <a:pt x="0" y="283"/>
                      </a:lnTo>
                      <a:lnTo>
                        <a:pt x="2" y="323"/>
                      </a:lnTo>
                      <a:lnTo>
                        <a:pt x="5" y="333"/>
                      </a:lnTo>
                      <a:lnTo>
                        <a:pt x="8" y="344"/>
                      </a:lnTo>
                      <a:lnTo>
                        <a:pt x="12" y="353"/>
                      </a:lnTo>
                      <a:lnTo>
                        <a:pt x="18" y="363"/>
                      </a:lnTo>
                      <a:lnTo>
                        <a:pt x="25" y="372"/>
                      </a:lnTo>
                      <a:lnTo>
                        <a:pt x="34" y="380"/>
                      </a:lnTo>
                      <a:lnTo>
                        <a:pt x="41" y="388"/>
                      </a:lnTo>
                      <a:lnTo>
                        <a:pt x="52" y="393"/>
                      </a:lnTo>
                      <a:lnTo>
                        <a:pt x="71" y="405"/>
                      </a:lnTo>
                      <a:lnTo>
                        <a:pt x="90" y="415"/>
                      </a:lnTo>
                      <a:lnTo>
                        <a:pt x="109" y="424"/>
                      </a:lnTo>
                      <a:lnTo>
                        <a:pt x="129" y="431"/>
                      </a:lnTo>
                      <a:lnTo>
                        <a:pt x="150" y="438"/>
                      </a:lnTo>
                      <a:lnTo>
                        <a:pt x="171" y="444"/>
                      </a:lnTo>
                      <a:lnTo>
                        <a:pt x="191" y="449"/>
                      </a:lnTo>
                      <a:lnTo>
                        <a:pt x="212" y="454"/>
                      </a:lnTo>
                      <a:lnTo>
                        <a:pt x="234" y="458"/>
                      </a:lnTo>
                      <a:lnTo>
                        <a:pt x="254" y="461"/>
                      </a:lnTo>
                      <a:lnTo>
                        <a:pt x="276" y="464"/>
                      </a:lnTo>
                      <a:lnTo>
                        <a:pt x="298" y="467"/>
                      </a:lnTo>
                      <a:lnTo>
                        <a:pt x="319" y="468"/>
                      </a:lnTo>
                      <a:lnTo>
                        <a:pt x="341" y="470"/>
                      </a:lnTo>
                      <a:lnTo>
                        <a:pt x="363" y="471"/>
                      </a:lnTo>
                      <a:lnTo>
                        <a:pt x="383" y="472"/>
                      </a:lnTo>
                      <a:lnTo>
                        <a:pt x="391" y="472"/>
                      </a:lnTo>
                      <a:lnTo>
                        <a:pt x="397" y="470"/>
                      </a:lnTo>
                      <a:lnTo>
                        <a:pt x="401" y="464"/>
                      </a:lnTo>
                      <a:lnTo>
                        <a:pt x="404" y="458"/>
                      </a:lnTo>
                      <a:lnTo>
                        <a:pt x="404" y="451"/>
                      </a:lnTo>
                      <a:lnTo>
                        <a:pt x="401" y="445"/>
                      </a:lnTo>
                      <a:lnTo>
                        <a:pt x="395" y="441"/>
                      </a:lnTo>
                      <a:lnTo>
                        <a:pt x="388" y="438"/>
                      </a:lnTo>
                      <a:lnTo>
                        <a:pt x="369" y="434"/>
                      </a:lnTo>
                      <a:lnTo>
                        <a:pt x="350" y="431"/>
                      </a:lnTo>
                      <a:lnTo>
                        <a:pt x="331" y="426"/>
                      </a:lnTo>
                      <a:lnTo>
                        <a:pt x="310" y="424"/>
                      </a:lnTo>
                      <a:lnTo>
                        <a:pt x="291" y="421"/>
                      </a:lnTo>
                      <a:lnTo>
                        <a:pt x="272" y="418"/>
                      </a:lnTo>
                      <a:lnTo>
                        <a:pt x="251" y="415"/>
                      </a:lnTo>
                      <a:lnTo>
                        <a:pt x="232" y="411"/>
                      </a:lnTo>
                      <a:lnTo>
                        <a:pt x="213" y="408"/>
                      </a:lnTo>
                      <a:lnTo>
                        <a:pt x="194" y="403"/>
                      </a:lnTo>
                      <a:lnTo>
                        <a:pt x="175" y="398"/>
                      </a:lnTo>
                      <a:lnTo>
                        <a:pt x="156" y="393"/>
                      </a:lnTo>
                      <a:lnTo>
                        <a:pt x="138" y="386"/>
                      </a:lnTo>
                      <a:lnTo>
                        <a:pt x="119" y="379"/>
                      </a:lnTo>
                      <a:lnTo>
                        <a:pt x="102" y="372"/>
                      </a:lnTo>
                      <a:lnTo>
                        <a:pt x="84" y="362"/>
                      </a:lnTo>
                      <a:lnTo>
                        <a:pt x="69" y="352"/>
                      </a:lnTo>
                      <a:lnTo>
                        <a:pt x="58" y="339"/>
                      </a:lnTo>
                      <a:lnTo>
                        <a:pt x="49" y="324"/>
                      </a:lnTo>
                      <a:lnTo>
                        <a:pt x="44" y="307"/>
                      </a:lnTo>
                      <a:lnTo>
                        <a:pt x="43" y="290"/>
                      </a:lnTo>
                      <a:lnTo>
                        <a:pt x="44" y="270"/>
                      </a:lnTo>
                      <a:lnTo>
                        <a:pt x="49" y="250"/>
                      </a:lnTo>
                      <a:lnTo>
                        <a:pt x="55" y="234"/>
                      </a:lnTo>
                      <a:lnTo>
                        <a:pt x="65" y="212"/>
                      </a:lnTo>
                      <a:lnTo>
                        <a:pt x="77" y="191"/>
                      </a:lnTo>
                      <a:lnTo>
                        <a:pt x="90" y="172"/>
                      </a:lnTo>
                      <a:lnTo>
                        <a:pt x="104" y="155"/>
                      </a:lnTo>
                      <a:lnTo>
                        <a:pt x="119" y="138"/>
                      </a:lnTo>
                      <a:lnTo>
                        <a:pt x="135" y="120"/>
                      </a:lnTo>
                      <a:lnTo>
                        <a:pt x="154" y="103"/>
                      </a:lnTo>
                      <a:lnTo>
                        <a:pt x="173" y="86"/>
                      </a:lnTo>
                      <a:lnTo>
                        <a:pt x="193" y="71"/>
                      </a:lnTo>
                      <a:lnTo>
                        <a:pt x="218" y="59"/>
                      </a:lnTo>
                      <a:lnTo>
                        <a:pt x="245" y="47"/>
                      </a:lnTo>
                      <a:lnTo>
                        <a:pt x="273" y="36"/>
                      </a:lnTo>
                      <a:lnTo>
                        <a:pt x="298" y="25"/>
                      </a:lnTo>
                      <a:lnTo>
                        <a:pt x="319" y="17"/>
                      </a:lnTo>
                      <a:lnTo>
                        <a:pt x="332" y="8"/>
                      </a:lnTo>
                      <a:lnTo>
                        <a:pt x="336" y="2"/>
                      </a:lnTo>
                      <a:lnTo>
                        <a:pt x="322" y="0"/>
                      </a:lnTo>
                      <a:lnTo>
                        <a:pt x="301" y="1"/>
                      </a:lnTo>
                      <a:lnTo>
                        <a:pt x="278" y="5"/>
                      </a:lnTo>
                      <a:lnTo>
                        <a:pt x="253" y="13"/>
                      </a:lnTo>
                      <a:lnTo>
                        <a:pt x="226" y="23"/>
                      </a:lnTo>
                      <a:lnTo>
                        <a:pt x="201" y="34"/>
                      </a:lnTo>
                      <a:lnTo>
                        <a:pt x="178" y="47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4" name="Freeform 45"/>
                <p:cNvSpPr>
                  <a:spLocks/>
                </p:cNvSpPr>
                <p:nvPr/>
              </p:nvSpPr>
              <p:spPr bwMode="auto">
                <a:xfrm>
                  <a:off x="8263" y="4458"/>
                  <a:ext cx="118" cy="105"/>
                </a:xfrm>
                <a:custGeom>
                  <a:avLst/>
                  <a:gdLst>
                    <a:gd name="T0" fmla="*/ 0 w 354"/>
                    <a:gd name="T1" fmla="*/ 0 h 315"/>
                    <a:gd name="T2" fmla="*/ 0 w 354"/>
                    <a:gd name="T3" fmla="*/ 0 h 315"/>
                    <a:gd name="T4" fmla="*/ 0 w 354"/>
                    <a:gd name="T5" fmla="*/ 0 h 315"/>
                    <a:gd name="T6" fmla="*/ 0 w 354"/>
                    <a:gd name="T7" fmla="*/ 0 h 315"/>
                    <a:gd name="T8" fmla="*/ 0 w 354"/>
                    <a:gd name="T9" fmla="*/ 0 h 315"/>
                    <a:gd name="T10" fmla="*/ 0 w 354"/>
                    <a:gd name="T11" fmla="*/ 0 h 315"/>
                    <a:gd name="T12" fmla="*/ 0 w 354"/>
                    <a:gd name="T13" fmla="*/ 0 h 315"/>
                    <a:gd name="T14" fmla="*/ 0 w 354"/>
                    <a:gd name="T15" fmla="*/ 0 h 315"/>
                    <a:gd name="T16" fmla="*/ 0 w 354"/>
                    <a:gd name="T17" fmla="*/ 0 h 315"/>
                    <a:gd name="T18" fmla="*/ 0 w 354"/>
                    <a:gd name="T19" fmla="*/ 0 h 315"/>
                    <a:gd name="T20" fmla="*/ 0 w 354"/>
                    <a:gd name="T21" fmla="*/ 0 h 315"/>
                    <a:gd name="T22" fmla="*/ 0 w 354"/>
                    <a:gd name="T23" fmla="*/ 0 h 315"/>
                    <a:gd name="T24" fmla="*/ 0 w 354"/>
                    <a:gd name="T25" fmla="*/ 0 h 315"/>
                    <a:gd name="T26" fmla="*/ 0 w 354"/>
                    <a:gd name="T27" fmla="*/ 0 h 315"/>
                    <a:gd name="T28" fmla="*/ 0 w 354"/>
                    <a:gd name="T29" fmla="*/ 0 h 315"/>
                    <a:gd name="T30" fmla="*/ 0 w 354"/>
                    <a:gd name="T31" fmla="*/ 0 h 315"/>
                    <a:gd name="T32" fmla="*/ 0 w 354"/>
                    <a:gd name="T33" fmla="*/ 0 h 315"/>
                    <a:gd name="T34" fmla="*/ 0 w 354"/>
                    <a:gd name="T35" fmla="*/ 0 h 315"/>
                    <a:gd name="T36" fmla="*/ 0 w 354"/>
                    <a:gd name="T37" fmla="*/ 0 h 315"/>
                    <a:gd name="T38" fmla="*/ 0 w 354"/>
                    <a:gd name="T39" fmla="*/ 0 h 315"/>
                    <a:gd name="T40" fmla="*/ 0 w 354"/>
                    <a:gd name="T41" fmla="*/ 0 h 315"/>
                    <a:gd name="T42" fmla="*/ 0 w 354"/>
                    <a:gd name="T43" fmla="*/ 0 h 315"/>
                    <a:gd name="T44" fmla="*/ 0 w 354"/>
                    <a:gd name="T45" fmla="*/ 0 h 315"/>
                    <a:gd name="T46" fmla="*/ 0 w 354"/>
                    <a:gd name="T47" fmla="*/ 0 h 315"/>
                    <a:gd name="T48" fmla="*/ 0 w 354"/>
                    <a:gd name="T49" fmla="*/ 0 h 315"/>
                    <a:gd name="T50" fmla="*/ 0 w 354"/>
                    <a:gd name="T51" fmla="*/ 0 h 315"/>
                    <a:gd name="T52" fmla="*/ 0 w 354"/>
                    <a:gd name="T53" fmla="*/ 0 h 315"/>
                    <a:gd name="T54" fmla="*/ 0 w 354"/>
                    <a:gd name="T55" fmla="*/ 0 h 315"/>
                    <a:gd name="T56" fmla="*/ 0 w 354"/>
                    <a:gd name="T57" fmla="*/ 0 h 315"/>
                    <a:gd name="T58" fmla="*/ 0 w 354"/>
                    <a:gd name="T59" fmla="*/ 0 h 315"/>
                    <a:gd name="T60" fmla="*/ 0 w 354"/>
                    <a:gd name="T61" fmla="*/ 0 h 315"/>
                    <a:gd name="T62" fmla="*/ 0 w 354"/>
                    <a:gd name="T63" fmla="*/ 0 h 315"/>
                    <a:gd name="T64" fmla="*/ 0 w 354"/>
                    <a:gd name="T65" fmla="*/ 0 h 315"/>
                    <a:gd name="T66" fmla="*/ 0 w 354"/>
                    <a:gd name="T67" fmla="*/ 0 h 315"/>
                    <a:gd name="T68" fmla="*/ 0 w 354"/>
                    <a:gd name="T69" fmla="*/ 0 h 315"/>
                    <a:gd name="T70" fmla="*/ 0 w 354"/>
                    <a:gd name="T71" fmla="*/ 0 h 315"/>
                    <a:gd name="T72" fmla="*/ 0 w 354"/>
                    <a:gd name="T73" fmla="*/ 0 h 315"/>
                    <a:gd name="T74" fmla="*/ 0 w 354"/>
                    <a:gd name="T75" fmla="*/ 0 h 315"/>
                    <a:gd name="T76" fmla="*/ 0 w 354"/>
                    <a:gd name="T77" fmla="*/ 0 h 315"/>
                    <a:gd name="T78" fmla="*/ 0 w 354"/>
                    <a:gd name="T79" fmla="*/ 0 h 315"/>
                    <a:gd name="T80" fmla="*/ 0 w 354"/>
                    <a:gd name="T81" fmla="*/ 0 h 315"/>
                    <a:gd name="T82" fmla="*/ 0 w 354"/>
                    <a:gd name="T83" fmla="*/ 0 h 315"/>
                    <a:gd name="T84" fmla="*/ 0 w 354"/>
                    <a:gd name="T85" fmla="*/ 0 h 315"/>
                    <a:gd name="T86" fmla="*/ 0 w 354"/>
                    <a:gd name="T87" fmla="*/ 0 h 315"/>
                    <a:gd name="T88" fmla="*/ 0 w 354"/>
                    <a:gd name="T89" fmla="*/ 0 h 315"/>
                    <a:gd name="T90" fmla="*/ 0 w 354"/>
                    <a:gd name="T91" fmla="*/ 0 h 315"/>
                    <a:gd name="T92" fmla="*/ 0 w 354"/>
                    <a:gd name="T93" fmla="*/ 0 h 315"/>
                    <a:gd name="T94" fmla="*/ 0 w 354"/>
                    <a:gd name="T95" fmla="*/ 0 h 315"/>
                    <a:gd name="T96" fmla="*/ 0 w 354"/>
                    <a:gd name="T97" fmla="*/ 0 h 315"/>
                    <a:gd name="T98" fmla="*/ 0 w 354"/>
                    <a:gd name="T99" fmla="*/ 0 h 315"/>
                    <a:gd name="T100" fmla="*/ 0 w 354"/>
                    <a:gd name="T101" fmla="*/ 0 h 315"/>
                    <a:gd name="T102" fmla="*/ 0 w 354"/>
                    <a:gd name="T103" fmla="*/ 0 h 315"/>
                    <a:gd name="T104" fmla="*/ 0 w 354"/>
                    <a:gd name="T105" fmla="*/ 0 h 315"/>
                    <a:gd name="T106" fmla="*/ 0 w 354"/>
                    <a:gd name="T107" fmla="*/ 0 h 315"/>
                    <a:gd name="T108" fmla="*/ 0 w 354"/>
                    <a:gd name="T109" fmla="*/ 0 h 315"/>
                    <a:gd name="T110" fmla="*/ 0 w 354"/>
                    <a:gd name="T111" fmla="*/ 0 h 315"/>
                    <a:gd name="T112" fmla="*/ 0 w 354"/>
                    <a:gd name="T113" fmla="*/ 0 h 315"/>
                    <a:gd name="T114" fmla="*/ 0 w 354"/>
                    <a:gd name="T115" fmla="*/ 0 h 315"/>
                    <a:gd name="T116" fmla="*/ 0 w 354"/>
                    <a:gd name="T117" fmla="*/ 0 h 315"/>
                    <a:gd name="T118" fmla="*/ 0 w 354"/>
                    <a:gd name="T119" fmla="*/ 0 h 315"/>
                    <a:gd name="T120" fmla="*/ 0 w 354"/>
                    <a:gd name="T121" fmla="*/ 0 h 315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54"/>
                    <a:gd name="T184" fmla="*/ 0 h 315"/>
                    <a:gd name="T185" fmla="*/ 354 w 354"/>
                    <a:gd name="T186" fmla="*/ 315 h 315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54" h="315">
                      <a:moveTo>
                        <a:pt x="294" y="96"/>
                      </a:moveTo>
                      <a:lnTo>
                        <a:pt x="310" y="113"/>
                      </a:lnTo>
                      <a:lnTo>
                        <a:pt x="320" y="133"/>
                      </a:lnTo>
                      <a:lnTo>
                        <a:pt x="325" y="155"/>
                      </a:lnTo>
                      <a:lnTo>
                        <a:pt x="325" y="178"/>
                      </a:lnTo>
                      <a:lnTo>
                        <a:pt x="322" y="197"/>
                      </a:lnTo>
                      <a:lnTo>
                        <a:pt x="316" y="212"/>
                      </a:lnTo>
                      <a:lnTo>
                        <a:pt x="306" y="228"/>
                      </a:lnTo>
                      <a:lnTo>
                        <a:pt x="295" y="241"/>
                      </a:lnTo>
                      <a:lnTo>
                        <a:pt x="282" y="256"/>
                      </a:lnTo>
                      <a:lnTo>
                        <a:pt x="269" y="267"/>
                      </a:lnTo>
                      <a:lnTo>
                        <a:pt x="256" y="280"/>
                      </a:lnTo>
                      <a:lnTo>
                        <a:pt x="243" y="293"/>
                      </a:lnTo>
                      <a:lnTo>
                        <a:pt x="240" y="297"/>
                      </a:lnTo>
                      <a:lnTo>
                        <a:pt x="240" y="302"/>
                      </a:lnTo>
                      <a:lnTo>
                        <a:pt x="240" y="306"/>
                      </a:lnTo>
                      <a:lnTo>
                        <a:pt x="243" y="310"/>
                      </a:lnTo>
                      <a:lnTo>
                        <a:pt x="247" y="313"/>
                      </a:lnTo>
                      <a:lnTo>
                        <a:pt x="253" y="315"/>
                      </a:lnTo>
                      <a:lnTo>
                        <a:pt x="257" y="313"/>
                      </a:lnTo>
                      <a:lnTo>
                        <a:pt x="262" y="310"/>
                      </a:lnTo>
                      <a:lnTo>
                        <a:pt x="291" y="292"/>
                      </a:lnTo>
                      <a:lnTo>
                        <a:pt x="316" y="267"/>
                      </a:lnTo>
                      <a:lnTo>
                        <a:pt x="335" y="240"/>
                      </a:lnTo>
                      <a:lnTo>
                        <a:pt x="348" y="208"/>
                      </a:lnTo>
                      <a:lnTo>
                        <a:pt x="354" y="177"/>
                      </a:lnTo>
                      <a:lnTo>
                        <a:pt x="351" y="143"/>
                      </a:lnTo>
                      <a:lnTo>
                        <a:pt x="339" y="113"/>
                      </a:lnTo>
                      <a:lnTo>
                        <a:pt x="316" y="86"/>
                      </a:lnTo>
                      <a:lnTo>
                        <a:pt x="298" y="72"/>
                      </a:lnTo>
                      <a:lnTo>
                        <a:pt x="278" y="60"/>
                      </a:lnTo>
                      <a:lnTo>
                        <a:pt x="256" y="49"/>
                      </a:lnTo>
                      <a:lnTo>
                        <a:pt x="231" y="39"/>
                      </a:lnTo>
                      <a:lnTo>
                        <a:pt x="206" y="29"/>
                      </a:lnTo>
                      <a:lnTo>
                        <a:pt x="181" y="21"/>
                      </a:lnTo>
                      <a:lnTo>
                        <a:pt x="155" y="16"/>
                      </a:lnTo>
                      <a:lnTo>
                        <a:pt x="130" y="10"/>
                      </a:lnTo>
                      <a:lnTo>
                        <a:pt x="105" y="6"/>
                      </a:lnTo>
                      <a:lnTo>
                        <a:pt x="83" y="3"/>
                      </a:lnTo>
                      <a:lnTo>
                        <a:pt x="61" y="0"/>
                      </a:lnTo>
                      <a:lnTo>
                        <a:pt x="43" y="0"/>
                      </a:lnTo>
                      <a:lnTo>
                        <a:pt x="27" y="0"/>
                      </a:lnTo>
                      <a:lnTo>
                        <a:pt x="14" y="0"/>
                      </a:lnTo>
                      <a:lnTo>
                        <a:pt x="5" y="3"/>
                      </a:lnTo>
                      <a:lnTo>
                        <a:pt x="0" y="6"/>
                      </a:lnTo>
                      <a:lnTo>
                        <a:pt x="15" y="8"/>
                      </a:lnTo>
                      <a:lnTo>
                        <a:pt x="30" y="10"/>
                      </a:lnTo>
                      <a:lnTo>
                        <a:pt x="47" y="13"/>
                      </a:lnTo>
                      <a:lnTo>
                        <a:pt x="65" y="16"/>
                      </a:lnTo>
                      <a:lnTo>
                        <a:pt x="83" y="20"/>
                      </a:lnTo>
                      <a:lnTo>
                        <a:pt x="103" y="23"/>
                      </a:lnTo>
                      <a:lnTo>
                        <a:pt x="122" y="27"/>
                      </a:lnTo>
                      <a:lnTo>
                        <a:pt x="143" y="31"/>
                      </a:lnTo>
                      <a:lnTo>
                        <a:pt x="162" y="37"/>
                      </a:lnTo>
                      <a:lnTo>
                        <a:pt x="182" y="43"/>
                      </a:lnTo>
                      <a:lnTo>
                        <a:pt x="203" y="49"/>
                      </a:lnTo>
                      <a:lnTo>
                        <a:pt x="222" y="56"/>
                      </a:lnTo>
                      <a:lnTo>
                        <a:pt x="241" y="64"/>
                      </a:lnTo>
                      <a:lnTo>
                        <a:pt x="260" y="75"/>
                      </a:lnTo>
                      <a:lnTo>
                        <a:pt x="278" y="85"/>
                      </a:lnTo>
                      <a:lnTo>
                        <a:pt x="294" y="9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5" name="Freeform 46"/>
                <p:cNvSpPr>
                  <a:spLocks/>
                </p:cNvSpPr>
                <p:nvPr/>
              </p:nvSpPr>
              <p:spPr bwMode="auto">
                <a:xfrm>
                  <a:off x="8023" y="4506"/>
                  <a:ext cx="47" cy="99"/>
                </a:xfrm>
                <a:custGeom>
                  <a:avLst/>
                  <a:gdLst>
                    <a:gd name="T0" fmla="*/ 0 w 143"/>
                    <a:gd name="T1" fmla="*/ 0 h 297"/>
                    <a:gd name="T2" fmla="*/ 0 w 143"/>
                    <a:gd name="T3" fmla="*/ 0 h 297"/>
                    <a:gd name="T4" fmla="*/ 0 w 143"/>
                    <a:gd name="T5" fmla="*/ 0 h 297"/>
                    <a:gd name="T6" fmla="*/ 0 w 143"/>
                    <a:gd name="T7" fmla="*/ 0 h 297"/>
                    <a:gd name="T8" fmla="*/ 0 w 143"/>
                    <a:gd name="T9" fmla="*/ 0 h 297"/>
                    <a:gd name="T10" fmla="*/ 0 w 143"/>
                    <a:gd name="T11" fmla="*/ 0 h 297"/>
                    <a:gd name="T12" fmla="*/ 0 w 143"/>
                    <a:gd name="T13" fmla="*/ 0 h 297"/>
                    <a:gd name="T14" fmla="*/ 0 w 143"/>
                    <a:gd name="T15" fmla="*/ 0 h 297"/>
                    <a:gd name="T16" fmla="*/ 0 w 143"/>
                    <a:gd name="T17" fmla="*/ 0 h 297"/>
                    <a:gd name="T18" fmla="*/ 0 w 143"/>
                    <a:gd name="T19" fmla="*/ 0 h 297"/>
                    <a:gd name="T20" fmla="*/ 0 w 143"/>
                    <a:gd name="T21" fmla="*/ 0 h 297"/>
                    <a:gd name="T22" fmla="*/ 0 w 143"/>
                    <a:gd name="T23" fmla="*/ 0 h 297"/>
                    <a:gd name="T24" fmla="*/ 0 w 143"/>
                    <a:gd name="T25" fmla="*/ 0 h 297"/>
                    <a:gd name="T26" fmla="*/ 0 w 143"/>
                    <a:gd name="T27" fmla="*/ 0 h 297"/>
                    <a:gd name="T28" fmla="*/ 0 w 143"/>
                    <a:gd name="T29" fmla="*/ 0 h 297"/>
                    <a:gd name="T30" fmla="*/ 0 w 143"/>
                    <a:gd name="T31" fmla="*/ 0 h 297"/>
                    <a:gd name="T32" fmla="*/ 0 w 143"/>
                    <a:gd name="T33" fmla="*/ 0 h 297"/>
                    <a:gd name="T34" fmla="*/ 0 w 143"/>
                    <a:gd name="T35" fmla="*/ 0 h 297"/>
                    <a:gd name="T36" fmla="*/ 0 w 143"/>
                    <a:gd name="T37" fmla="*/ 0 h 297"/>
                    <a:gd name="T38" fmla="*/ 0 w 143"/>
                    <a:gd name="T39" fmla="*/ 0 h 297"/>
                    <a:gd name="T40" fmla="*/ 0 w 143"/>
                    <a:gd name="T41" fmla="*/ 0 h 297"/>
                    <a:gd name="T42" fmla="*/ 0 w 143"/>
                    <a:gd name="T43" fmla="*/ 0 h 297"/>
                    <a:gd name="T44" fmla="*/ 0 w 143"/>
                    <a:gd name="T45" fmla="*/ 0 h 297"/>
                    <a:gd name="T46" fmla="*/ 0 w 143"/>
                    <a:gd name="T47" fmla="*/ 0 h 297"/>
                    <a:gd name="T48" fmla="*/ 0 w 143"/>
                    <a:gd name="T49" fmla="*/ 0 h 297"/>
                    <a:gd name="T50" fmla="*/ 0 w 143"/>
                    <a:gd name="T51" fmla="*/ 0 h 297"/>
                    <a:gd name="T52" fmla="*/ 0 w 143"/>
                    <a:gd name="T53" fmla="*/ 0 h 297"/>
                    <a:gd name="T54" fmla="*/ 0 w 143"/>
                    <a:gd name="T55" fmla="*/ 0 h 297"/>
                    <a:gd name="T56" fmla="*/ 0 w 143"/>
                    <a:gd name="T57" fmla="*/ 0 h 297"/>
                    <a:gd name="T58" fmla="*/ 0 w 143"/>
                    <a:gd name="T59" fmla="*/ 0 h 297"/>
                    <a:gd name="T60" fmla="*/ 0 w 143"/>
                    <a:gd name="T61" fmla="*/ 0 h 297"/>
                    <a:gd name="T62" fmla="*/ 0 w 143"/>
                    <a:gd name="T63" fmla="*/ 0 h 297"/>
                    <a:gd name="T64" fmla="*/ 0 w 143"/>
                    <a:gd name="T65" fmla="*/ 0 h 297"/>
                    <a:gd name="T66" fmla="*/ 0 w 143"/>
                    <a:gd name="T67" fmla="*/ 0 h 297"/>
                    <a:gd name="T68" fmla="*/ 0 w 143"/>
                    <a:gd name="T69" fmla="*/ 0 h 297"/>
                    <a:gd name="T70" fmla="*/ 0 w 143"/>
                    <a:gd name="T71" fmla="*/ 0 h 297"/>
                    <a:gd name="T72" fmla="*/ 0 w 143"/>
                    <a:gd name="T73" fmla="*/ 0 h 297"/>
                    <a:gd name="T74" fmla="*/ 0 w 143"/>
                    <a:gd name="T75" fmla="*/ 0 h 297"/>
                    <a:gd name="T76" fmla="*/ 0 w 143"/>
                    <a:gd name="T77" fmla="*/ 0 h 297"/>
                    <a:gd name="T78" fmla="*/ 0 w 143"/>
                    <a:gd name="T79" fmla="*/ 0 h 297"/>
                    <a:gd name="T80" fmla="*/ 0 w 143"/>
                    <a:gd name="T81" fmla="*/ 0 h 297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3"/>
                    <a:gd name="T124" fmla="*/ 0 h 297"/>
                    <a:gd name="T125" fmla="*/ 143 w 143"/>
                    <a:gd name="T126" fmla="*/ 297 h 297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3" h="297">
                      <a:moveTo>
                        <a:pt x="0" y="162"/>
                      </a:moveTo>
                      <a:lnTo>
                        <a:pt x="0" y="187"/>
                      </a:lnTo>
                      <a:lnTo>
                        <a:pt x="5" y="210"/>
                      </a:lnTo>
                      <a:lnTo>
                        <a:pt x="16" y="231"/>
                      </a:lnTo>
                      <a:lnTo>
                        <a:pt x="30" y="250"/>
                      </a:lnTo>
                      <a:lnTo>
                        <a:pt x="48" y="266"/>
                      </a:lnTo>
                      <a:lnTo>
                        <a:pt x="69" y="280"/>
                      </a:lnTo>
                      <a:lnTo>
                        <a:pt x="92" y="290"/>
                      </a:lnTo>
                      <a:lnTo>
                        <a:pt x="116" y="296"/>
                      </a:lnTo>
                      <a:lnTo>
                        <a:pt x="123" y="297"/>
                      </a:lnTo>
                      <a:lnTo>
                        <a:pt x="130" y="295"/>
                      </a:lnTo>
                      <a:lnTo>
                        <a:pt x="136" y="290"/>
                      </a:lnTo>
                      <a:lnTo>
                        <a:pt x="139" y="284"/>
                      </a:lnTo>
                      <a:lnTo>
                        <a:pt x="139" y="277"/>
                      </a:lnTo>
                      <a:lnTo>
                        <a:pt x="138" y="270"/>
                      </a:lnTo>
                      <a:lnTo>
                        <a:pt x="133" y="264"/>
                      </a:lnTo>
                      <a:lnTo>
                        <a:pt x="126" y="261"/>
                      </a:lnTo>
                      <a:lnTo>
                        <a:pt x="102" y="253"/>
                      </a:lnTo>
                      <a:lnTo>
                        <a:pt x="80" y="241"/>
                      </a:lnTo>
                      <a:lnTo>
                        <a:pt x="63" y="226"/>
                      </a:lnTo>
                      <a:lnTo>
                        <a:pt x="50" y="208"/>
                      </a:lnTo>
                      <a:lnTo>
                        <a:pt x="41" y="187"/>
                      </a:lnTo>
                      <a:lnTo>
                        <a:pt x="36" y="164"/>
                      </a:lnTo>
                      <a:lnTo>
                        <a:pt x="36" y="139"/>
                      </a:lnTo>
                      <a:lnTo>
                        <a:pt x="44" y="113"/>
                      </a:lnTo>
                      <a:lnTo>
                        <a:pt x="52" y="95"/>
                      </a:lnTo>
                      <a:lnTo>
                        <a:pt x="64" y="78"/>
                      </a:lnTo>
                      <a:lnTo>
                        <a:pt x="77" y="62"/>
                      </a:lnTo>
                      <a:lnTo>
                        <a:pt x="92" y="47"/>
                      </a:lnTo>
                      <a:lnTo>
                        <a:pt x="105" y="34"/>
                      </a:lnTo>
                      <a:lnTo>
                        <a:pt x="120" y="23"/>
                      </a:lnTo>
                      <a:lnTo>
                        <a:pt x="133" y="11"/>
                      </a:lnTo>
                      <a:lnTo>
                        <a:pt x="143" y="1"/>
                      </a:lnTo>
                      <a:lnTo>
                        <a:pt x="133" y="0"/>
                      </a:lnTo>
                      <a:lnTo>
                        <a:pt x="117" y="7"/>
                      </a:lnTo>
                      <a:lnTo>
                        <a:pt x="95" y="23"/>
                      </a:lnTo>
                      <a:lnTo>
                        <a:pt x="70" y="44"/>
                      </a:lnTo>
                      <a:lnTo>
                        <a:pt x="47" y="72"/>
                      </a:lnTo>
                      <a:lnTo>
                        <a:pt x="25" y="101"/>
                      </a:lnTo>
                      <a:lnTo>
                        <a:pt x="8" y="132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6" name="Freeform 47"/>
                <p:cNvSpPr>
                  <a:spLocks/>
                </p:cNvSpPr>
                <p:nvPr/>
              </p:nvSpPr>
              <p:spPr bwMode="auto">
                <a:xfrm>
                  <a:off x="8360" y="4451"/>
                  <a:ext cx="103" cy="129"/>
                </a:xfrm>
                <a:custGeom>
                  <a:avLst/>
                  <a:gdLst>
                    <a:gd name="T0" fmla="*/ 0 w 309"/>
                    <a:gd name="T1" fmla="*/ 0 h 388"/>
                    <a:gd name="T2" fmla="*/ 0 w 309"/>
                    <a:gd name="T3" fmla="*/ 0 h 388"/>
                    <a:gd name="T4" fmla="*/ 0 w 309"/>
                    <a:gd name="T5" fmla="*/ 0 h 388"/>
                    <a:gd name="T6" fmla="*/ 0 w 309"/>
                    <a:gd name="T7" fmla="*/ 0 h 388"/>
                    <a:gd name="T8" fmla="*/ 0 w 309"/>
                    <a:gd name="T9" fmla="*/ 0 h 388"/>
                    <a:gd name="T10" fmla="*/ 0 w 309"/>
                    <a:gd name="T11" fmla="*/ 0 h 388"/>
                    <a:gd name="T12" fmla="*/ 0 w 309"/>
                    <a:gd name="T13" fmla="*/ 0 h 388"/>
                    <a:gd name="T14" fmla="*/ 0 w 309"/>
                    <a:gd name="T15" fmla="*/ 0 h 388"/>
                    <a:gd name="T16" fmla="*/ 0 w 309"/>
                    <a:gd name="T17" fmla="*/ 0 h 388"/>
                    <a:gd name="T18" fmla="*/ 0 w 309"/>
                    <a:gd name="T19" fmla="*/ 0 h 388"/>
                    <a:gd name="T20" fmla="*/ 0 w 309"/>
                    <a:gd name="T21" fmla="*/ 0 h 388"/>
                    <a:gd name="T22" fmla="*/ 0 w 309"/>
                    <a:gd name="T23" fmla="*/ 0 h 388"/>
                    <a:gd name="T24" fmla="*/ 0 w 309"/>
                    <a:gd name="T25" fmla="*/ 0 h 388"/>
                    <a:gd name="T26" fmla="*/ 0 w 309"/>
                    <a:gd name="T27" fmla="*/ 0 h 388"/>
                    <a:gd name="T28" fmla="*/ 0 w 309"/>
                    <a:gd name="T29" fmla="*/ 0 h 388"/>
                    <a:gd name="T30" fmla="*/ 0 w 309"/>
                    <a:gd name="T31" fmla="*/ 0 h 388"/>
                    <a:gd name="T32" fmla="*/ 0 w 309"/>
                    <a:gd name="T33" fmla="*/ 0 h 388"/>
                    <a:gd name="T34" fmla="*/ 0 w 309"/>
                    <a:gd name="T35" fmla="*/ 0 h 388"/>
                    <a:gd name="T36" fmla="*/ 0 w 309"/>
                    <a:gd name="T37" fmla="*/ 0 h 388"/>
                    <a:gd name="T38" fmla="*/ 0 w 309"/>
                    <a:gd name="T39" fmla="*/ 0 h 388"/>
                    <a:gd name="T40" fmla="*/ 0 w 309"/>
                    <a:gd name="T41" fmla="*/ 0 h 388"/>
                    <a:gd name="T42" fmla="*/ 0 w 309"/>
                    <a:gd name="T43" fmla="*/ 0 h 388"/>
                    <a:gd name="T44" fmla="*/ 0 w 309"/>
                    <a:gd name="T45" fmla="*/ 0 h 388"/>
                    <a:gd name="T46" fmla="*/ 0 w 309"/>
                    <a:gd name="T47" fmla="*/ 0 h 388"/>
                    <a:gd name="T48" fmla="*/ 0 w 309"/>
                    <a:gd name="T49" fmla="*/ 0 h 388"/>
                    <a:gd name="T50" fmla="*/ 0 w 309"/>
                    <a:gd name="T51" fmla="*/ 0 h 388"/>
                    <a:gd name="T52" fmla="*/ 0 w 309"/>
                    <a:gd name="T53" fmla="*/ 0 h 388"/>
                    <a:gd name="T54" fmla="*/ 0 w 309"/>
                    <a:gd name="T55" fmla="*/ 0 h 388"/>
                    <a:gd name="T56" fmla="*/ 0 w 309"/>
                    <a:gd name="T57" fmla="*/ 0 h 388"/>
                    <a:gd name="T58" fmla="*/ 0 w 309"/>
                    <a:gd name="T59" fmla="*/ 0 h 388"/>
                    <a:gd name="T60" fmla="*/ 0 w 309"/>
                    <a:gd name="T61" fmla="*/ 0 h 388"/>
                    <a:gd name="T62" fmla="*/ 0 w 309"/>
                    <a:gd name="T63" fmla="*/ 0 h 388"/>
                    <a:gd name="T64" fmla="*/ 0 w 309"/>
                    <a:gd name="T65" fmla="*/ 0 h 388"/>
                    <a:gd name="T66" fmla="*/ 0 w 309"/>
                    <a:gd name="T67" fmla="*/ 0 h 388"/>
                    <a:gd name="T68" fmla="*/ 0 w 309"/>
                    <a:gd name="T69" fmla="*/ 0 h 388"/>
                    <a:gd name="T70" fmla="*/ 0 w 309"/>
                    <a:gd name="T71" fmla="*/ 0 h 388"/>
                    <a:gd name="T72" fmla="*/ 0 w 309"/>
                    <a:gd name="T73" fmla="*/ 0 h 388"/>
                    <a:gd name="T74" fmla="*/ 0 w 309"/>
                    <a:gd name="T75" fmla="*/ 0 h 38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09"/>
                    <a:gd name="T115" fmla="*/ 0 h 388"/>
                    <a:gd name="T116" fmla="*/ 309 w 309"/>
                    <a:gd name="T117" fmla="*/ 388 h 38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09" h="388">
                      <a:moveTo>
                        <a:pt x="250" y="145"/>
                      </a:moveTo>
                      <a:lnTo>
                        <a:pt x="260" y="155"/>
                      </a:lnTo>
                      <a:lnTo>
                        <a:pt x="269" y="167"/>
                      </a:lnTo>
                      <a:lnTo>
                        <a:pt x="275" y="180"/>
                      </a:lnTo>
                      <a:lnTo>
                        <a:pt x="281" y="193"/>
                      </a:lnTo>
                      <a:lnTo>
                        <a:pt x="282" y="206"/>
                      </a:lnTo>
                      <a:lnTo>
                        <a:pt x="282" y="220"/>
                      </a:lnTo>
                      <a:lnTo>
                        <a:pt x="278" y="234"/>
                      </a:lnTo>
                      <a:lnTo>
                        <a:pt x="272" y="247"/>
                      </a:lnTo>
                      <a:lnTo>
                        <a:pt x="262" y="262"/>
                      </a:lnTo>
                      <a:lnTo>
                        <a:pt x="250" y="275"/>
                      </a:lnTo>
                      <a:lnTo>
                        <a:pt x="237" y="286"/>
                      </a:lnTo>
                      <a:lnTo>
                        <a:pt x="222" y="298"/>
                      </a:lnTo>
                      <a:lnTo>
                        <a:pt x="209" y="308"/>
                      </a:lnTo>
                      <a:lnTo>
                        <a:pt x="194" y="319"/>
                      </a:lnTo>
                      <a:lnTo>
                        <a:pt x="180" y="331"/>
                      </a:lnTo>
                      <a:lnTo>
                        <a:pt x="166" y="344"/>
                      </a:lnTo>
                      <a:lnTo>
                        <a:pt x="162" y="348"/>
                      </a:lnTo>
                      <a:lnTo>
                        <a:pt x="159" y="354"/>
                      </a:lnTo>
                      <a:lnTo>
                        <a:pt x="156" y="359"/>
                      </a:lnTo>
                      <a:lnTo>
                        <a:pt x="153" y="365"/>
                      </a:lnTo>
                      <a:lnTo>
                        <a:pt x="152" y="371"/>
                      </a:lnTo>
                      <a:lnTo>
                        <a:pt x="152" y="377"/>
                      </a:lnTo>
                      <a:lnTo>
                        <a:pt x="153" y="382"/>
                      </a:lnTo>
                      <a:lnTo>
                        <a:pt x="158" y="387"/>
                      </a:lnTo>
                      <a:lnTo>
                        <a:pt x="163" y="388"/>
                      </a:lnTo>
                      <a:lnTo>
                        <a:pt x="169" y="388"/>
                      </a:lnTo>
                      <a:lnTo>
                        <a:pt x="175" y="387"/>
                      </a:lnTo>
                      <a:lnTo>
                        <a:pt x="180" y="382"/>
                      </a:lnTo>
                      <a:lnTo>
                        <a:pt x="194" y="367"/>
                      </a:lnTo>
                      <a:lnTo>
                        <a:pt x="210" y="351"/>
                      </a:lnTo>
                      <a:lnTo>
                        <a:pt x="227" y="337"/>
                      </a:lnTo>
                      <a:lnTo>
                        <a:pt x="244" y="322"/>
                      </a:lnTo>
                      <a:lnTo>
                        <a:pt x="260" y="308"/>
                      </a:lnTo>
                      <a:lnTo>
                        <a:pt x="275" y="292"/>
                      </a:lnTo>
                      <a:lnTo>
                        <a:pt x="290" y="275"/>
                      </a:lnTo>
                      <a:lnTo>
                        <a:pt x="300" y="256"/>
                      </a:lnTo>
                      <a:lnTo>
                        <a:pt x="307" y="234"/>
                      </a:lnTo>
                      <a:lnTo>
                        <a:pt x="309" y="213"/>
                      </a:lnTo>
                      <a:lnTo>
                        <a:pt x="304" y="191"/>
                      </a:lnTo>
                      <a:lnTo>
                        <a:pt x="297" y="171"/>
                      </a:lnTo>
                      <a:lnTo>
                        <a:pt x="285" y="151"/>
                      </a:lnTo>
                      <a:lnTo>
                        <a:pt x="271" y="134"/>
                      </a:lnTo>
                      <a:lnTo>
                        <a:pt x="253" y="118"/>
                      </a:lnTo>
                      <a:lnTo>
                        <a:pt x="235" y="104"/>
                      </a:lnTo>
                      <a:lnTo>
                        <a:pt x="222" y="94"/>
                      </a:lnTo>
                      <a:lnTo>
                        <a:pt x="207" y="85"/>
                      </a:lnTo>
                      <a:lnTo>
                        <a:pt x="191" y="75"/>
                      </a:lnTo>
                      <a:lnTo>
                        <a:pt x="175" y="65"/>
                      </a:lnTo>
                      <a:lnTo>
                        <a:pt x="159" y="55"/>
                      </a:lnTo>
                      <a:lnTo>
                        <a:pt x="141" y="45"/>
                      </a:lnTo>
                      <a:lnTo>
                        <a:pt x="124" y="36"/>
                      </a:lnTo>
                      <a:lnTo>
                        <a:pt x="108" y="28"/>
                      </a:lnTo>
                      <a:lnTo>
                        <a:pt x="92" y="20"/>
                      </a:lnTo>
                      <a:lnTo>
                        <a:pt x="75" y="13"/>
                      </a:lnTo>
                      <a:lnTo>
                        <a:pt x="59" y="9"/>
                      </a:lnTo>
                      <a:lnTo>
                        <a:pt x="45" y="5"/>
                      </a:lnTo>
                      <a:lnTo>
                        <a:pt x="31" y="2"/>
                      </a:lnTo>
                      <a:lnTo>
                        <a:pt x="20" y="0"/>
                      </a:lnTo>
                      <a:lnTo>
                        <a:pt x="9" y="2"/>
                      </a:lnTo>
                      <a:lnTo>
                        <a:pt x="0" y="5"/>
                      </a:lnTo>
                      <a:lnTo>
                        <a:pt x="11" y="7"/>
                      </a:lnTo>
                      <a:lnTo>
                        <a:pt x="23" y="12"/>
                      </a:lnTo>
                      <a:lnTo>
                        <a:pt x="36" y="17"/>
                      </a:lnTo>
                      <a:lnTo>
                        <a:pt x="49" y="23"/>
                      </a:lnTo>
                      <a:lnTo>
                        <a:pt x="65" y="30"/>
                      </a:lnTo>
                      <a:lnTo>
                        <a:pt x="81" y="38"/>
                      </a:lnTo>
                      <a:lnTo>
                        <a:pt x="99" y="46"/>
                      </a:lnTo>
                      <a:lnTo>
                        <a:pt x="116" y="55"/>
                      </a:lnTo>
                      <a:lnTo>
                        <a:pt x="134" y="65"/>
                      </a:lnTo>
                      <a:lnTo>
                        <a:pt x="152" y="75"/>
                      </a:lnTo>
                      <a:lnTo>
                        <a:pt x="169" y="86"/>
                      </a:lnTo>
                      <a:lnTo>
                        <a:pt x="187" y="98"/>
                      </a:lnTo>
                      <a:lnTo>
                        <a:pt x="205" y="109"/>
                      </a:lnTo>
                      <a:lnTo>
                        <a:pt x="221" y="121"/>
                      </a:lnTo>
                      <a:lnTo>
                        <a:pt x="235" y="132"/>
                      </a:lnTo>
                      <a:lnTo>
                        <a:pt x="250" y="145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7" name="Freeform 48"/>
                <p:cNvSpPr>
                  <a:spLocks/>
                </p:cNvSpPr>
                <p:nvPr/>
              </p:nvSpPr>
              <p:spPr bwMode="auto">
                <a:xfrm>
                  <a:off x="8279" y="4648"/>
                  <a:ext cx="135" cy="97"/>
                </a:xfrm>
                <a:custGeom>
                  <a:avLst/>
                  <a:gdLst>
                    <a:gd name="T0" fmla="*/ 0 w 406"/>
                    <a:gd name="T1" fmla="*/ 0 h 292"/>
                    <a:gd name="T2" fmla="*/ 0 w 406"/>
                    <a:gd name="T3" fmla="*/ 0 h 292"/>
                    <a:gd name="T4" fmla="*/ 0 w 406"/>
                    <a:gd name="T5" fmla="*/ 0 h 292"/>
                    <a:gd name="T6" fmla="*/ 0 w 406"/>
                    <a:gd name="T7" fmla="*/ 0 h 292"/>
                    <a:gd name="T8" fmla="*/ 0 w 406"/>
                    <a:gd name="T9" fmla="*/ 0 h 292"/>
                    <a:gd name="T10" fmla="*/ 0 w 406"/>
                    <a:gd name="T11" fmla="*/ 0 h 292"/>
                    <a:gd name="T12" fmla="*/ 0 w 406"/>
                    <a:gd name="T13" fmla="*/ 0 h 292"/>
                    <a:gd name="T14" fmla="*/ 0 w 406"/>
                    <a:gd name="T15" fmla="*/ 0 h 292"/>
                    <a:gd name="T16" fmla="*/ 0 w 406"/>
                    <a:gd name="T17" fmla="*/ 0 h 292"/>
                    <a:gd name="T18" fmla="*/ 0 w 406"/>
                    <a:gd name="T19" fmla="*/ 0 h 292"/>
                    <a:gd name="T20" fmla="*/ 0 w 406"/>
                    <a:gd name="T21" fmla="*/ 0 h 292"/>
                    <a:gd name="T22" fmla="*/ 0 w 406"/>
                    <a:gd name="T23" fmla="*/ 0 h 292"/>
                    <a:gd name="T24" fmla="*/ 0 w 406"/>
                    <a:gd name="T25" fmla="*/ 0 h 292"/>
                    <a:gd name="T26" fmla="*/ 0 w 406"/>
                    <a:gd name="T27" fmla="*/ 0 h 292"/>
                    <a:gd name="T28" fmla="*/ 0 w 406"/>
                    <a:gd name="T29" fmla="*/ 0 h 292"/>
                    <a:gd name="T30" fmla="*/ 0 w 406"/>
                    <a:gd name="T31" fmla="*/ 0 h 292"/>
                    <a:gd name="T32" fmla="*/ 0 w 406"/>
                    <a:gd name="T33" fmla="*/ 0 h 292"/>
                    <a:gd name="T34" fmla="*/ 0 w 406"/>
                    <a:gd name="T35" fmla="*/ 0 h 292"/>
                    <a:gd name="T36" fmla="*/ 0 w 406"/>
                    <a:gd name="T37" fmla="*/ 0 h 292"/>
                    <a:gd name="T38" fmla="*/ 0 w 406"/>
                    <a:gd name="T39" fmla="*/ 0 h 292"/>
                    <a:gd name="T40" fmla="*/ 0 w 406"/>
                    <a:gd name="T41" fmla="*/ 0 h 292"/>
                    <a:gd name="T42" fmla="*/ 0 w 406"/>
                    <a:gd name="T43" fmla="*/ 0 h 292"/>
                    <a:gd name="T44" fmla="*/ 0 w 406"/>
                    <a:gd name="T45" fmla="*/ 0 h 292"/>
                    <a:gd name="T46" fmla="*/ 0 w 406"/>
                    <a:gd name="T47" fmla="*/ 0 h 292"/>
                    <a:gd name="T48" fmla="*/ 0 w 406"/>
                    <a:gd name="T49" fmla="*/ 0 h 292"/>
                    <a:gd name="T50" fmla="*/ 0 w 406"/>
                    <a:gd name="T51" fmla="*/ 0 h 292"/>
                    <a:gd name="T52" fmla="*/ 0 w 406"/>
                    <a:gd name="T53" fmla="*/ 0 h 292"/>
                    <a:gd name="T54" fmla="*/ 0 w 406"/>
                    <a:gd name="T55" fmla="*/ 0 h 292"/>
                    <a:gd name="T56" fmla="*/ 0 w 406"/>
                    <a:gd name="T57" fmla="*/ 0 h 292"/>
                    <a:gd name="T58" fmla="*/ 0 w 406"/>
                    <a:gd name="T59" fmla="*/ 0 h 292"/>
                    <a:gd name="T60" fmla="*/ 0 w 406"/>
                    <a:gd name="T61" fmla="*/ 0 h 292"/>
                    <a:gd name="T62" fmla="*/ 0 w 406"/>
                    <a:gd name="T63" fmla="*/ 0 h 29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06"/>
                    <a:gd name="T97" fmla="*/ 0 h 292"/>
                    <a:gd name="T98" fmla="*/ 406 w 406"/>
                    <a:gd name="T99" fmla="*/ 292 h 29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06" h="292">
                      <a:moveTo>
                        <a:pt x="326" y="36"/>
                      </a:moveTo>
                      <a:lnTo>
                        <a:pt x="332" y="65"/>
                      </a:lnTo>
                      <a:lnTo>
                        <a:pt x="340" y="93"/>
                      </a:lnTo>
                      <a:lnTo>
                        <a:pt x="351" y="123"/>
                      </a:lnTo>
                      <a:lnTo>
                        <a:pt x="361" y="152"/>
                      </a:lnTo>
                      <a:lnTo>
                        <a:pt x="373" y="181"/>
                      </a:lnTo>
                      <a:lnTo>
                        <a:pt x="384" y="210"/>
                      </a:lnTo>
                      <a:lnTo>
                        <a:pt x="395" y="237"/>
                      </a:lnTo>
                      <a:lnTo>
                        <a:pt x="405" y="266"/>
                      </a:lnTo>
                      <a:lnTo>
                        <a:pt x="406" y="273"/>
                      </a:lnTo>
                      <a:lnTo>
                        <a:pt x="406" y="279"/>
                      </a:lnTo>
                      <a:lnTo>
                        <a:pt x="404" y="284"/>
                      </a:lnTo>
                      <a:lnTo>
                        <a:pt x="399" y="289"/>
                      </a:lnTo>
                      <a:lnTo>
                        <a:pt x="393" y="292"/>
                      </a:lnTo>
                      <a:lnTo>
                        <a:pt x="387" y="292"/>
                      </a:lnTo>
                      <a:lnTo>
                        <a:pt x="381" y="289"/>
                      </a:lnTo>
                      <a:lnTo>
                        <a:pt x="377" y="283"/>
                      </a:lnTo>
                      <a:lnTo>
                        <a:pt x="364" y="251"/>
                      </a:lnTo>
                      <a:lnTo>
                        <a:pt x="352" y="213"/>
                      </a:lnTo>
                      <a:lnTo>
                        <a:pt x="339" y="171"/>
                      </a:lnTo>
                      <a:lnTo>
                        <a:pt x="329" y="131"/>
                      </a:lnTo>
                      <a:lnTo>
                        <a:pt x="318" y="93"/>
                      </a:lnTo>
                      <a:lnTo>
                        <a:pt x="311" y="63"/>
                      </a:lnTo>
                      <a:lnTo>
                        <a:pt x="307" y="42"/>
                      </a:lnTo>
                      <a:lnTo>
                        <a:pt x="305" y="34"/>
                      </a:lnTo>
                      <a:lnTo>
                        <a:pt x="283" y="34"/>
                      </a:lnTo>
                      <a:lnTo>
                        <a:pt x="261" y="36"/>
                      </a:lnTo>
                      <a:lnTo>
                        <a:pt x="239" y="39"/>
                      </a:lnTo>
                      <a:lnTo>
                        <a:pt x="216" y="43"/>
                      </a:lnTo>
                      <a:lnTo>
                        <a:pt x="192" y="50"/>
                      </a:lnTo>
                      <a:lnTo>
                        <a:pt x="170" y="57"/>
                      </a:lnTo>
                      <a:lnTo>
                        <a:pt x="148" y="65"/>
                      </a:lnTo>
                      <a:lnTo>
                        <a:pt x="126" y="73"/>
                      </a:lnTo>
                      <a:lnTo>
                        <a:pt x="106" y="83"/>
                      </a:lnTo>
                      <a:lnTo>
                        <a:pt x="85" y="93"/>
                      </a:lnTo>
                      <a:lnTo>
                        <a:pt x="67" y="103"/>
                      </a:lnTo>
                      <a:lnTo>
                        <a:pt x="50" y="113"/>
                      </a:lnTo>
                      <a:lnTo>
                        <a:pt x="34" y="122"/>
                      </a:lnTo>
                      <a:lnTo>
                        <a:pt x="20" y="132"/>
                      </a:lnTo>
                      <a:lnTo>
                        <a:pt x="9" y="141"/>
                      </a:lnTo>
                      <a:lnTo>
                        <a:pt x="0" y="148"/>
                      </a:lnTo>
                      <a:lnTo>
                        <a:pt x="0" y="133"/>
                      </a:lnTo>
                      <a:lnTo>
                        <a:pt x="7" y="118"/>
                      </a:lnTo>
                      <a:lnTo>
                        <a:pt x="19" y="102"/>
                      </a:lnTo>
                      <a:lnTo>
                        <a:pt x="35" y="86"/>
                      </a:lnTo>
                      <a:lnTo>
                        <a:pt x="53" y="70"/>
                      </a:lnTo>
                      <a:lnTo>
                        <a:pt x="73" y="54"/>
                      </a:lnTo>
                      <a:lnTo>
                        <a:pt x="92" y="43"/>
                      </a:lnTo>
                      <a:lnTo>
                        <a:pt x="111" y="33"/>
                      </a:lnTo>
                      <a:lnTo>
                        <a:pt x="139" y="23"/>
                      </a:lnTo>
                      <a:lnTo>
                        <a:pt x="173" y="14"/>
                      </a:lnTo>
                      <a:lnTo>
                        <a:pt x="210" y="8"/>
                      </a:lnTo>
                      <a:lnTo>
                        <a:pt x="245" y="4"/>
                      </a:lnTo>
                      <a:lnTo>
                        <a:pt x="277" y="1"/>
                      </a:lnTo>
                      <a:lnTo>
                        <a:pt x="304" y="0"/>
                      </a:lnTo>
                      <a:lnTo>
                        <a:pt x="321" y="0"/>
                      </a:lnTo>
                      <a:lnTo>
                        <a:pt x="329" y="0"/>
                      </a:lnTo>
                      <a:lnTo>
                        <a:pt x="336" y="1"/>
                      </a:lnTo>
                      <a:lnTo>
                        <a:pt x="342" y="6"/>
                      </a:lnTo>
                      <a:lnTo>
                        <a:pt x="345" y="11"/>
                      </a:lnTo>
                      <a:lnTo>
                        <a:pt x="346" y="19"/>
                      </a:lnTo>
                      <a:lnTo>
                        <a:pt x="345" y="26"/>
                      </a:lnTo>
                      <a:lnTo>
                        <a:pt x="340" y="31"/>
                      </a:lnTo>
                      <a:lnTo>
                        <a:pt x="335" y="34"/>
                      </a:lnTo>
                      <a:lnTo>
                        <a:pt x="326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8" name="Freeform 49"/>
                <p:cNvSpPr>
                  <a:spLocks/>
                </p:cNvSpPr>
                <p:nvPr/>
              </p:nvSpPr>
              <p:spPr bwMode="auto">
                <a:xfrm>
                  <a:off x="8272" y="4697"/>
                  <a:ext cx="146" cy="320"/>
                </a:xfrm>
                <a:custGeom>
                  <a:avLst/>
                  <a:gdLst>
                    <a:gd name="T0" fmla="*/ 0 w 439"/>
                    <a:gd name="T1" fmla="*/ 0 h 960"/>
                    <a:gd name="T2" fmla="*/ 0 w 439"/>
                    <a:gd name="T3" fmla="*/ 0 h 960"/>
                    <a:gd name="T4" fmla="*/ 0 w 439"/>
                    <a:gd name="T5" fmla="*/ 0 h 960"/>
                    <a:gd name="T6" fmla="*/ 0 w 439"/>
                    <a:gd name="T7" fmla="*/ 0 h 960"/>
                    <a:gd name="T8" fmla="*/ 0 w 439"/>
                    <a:gd name="T9" fmla="*/ 0 h 960"/>
                    <a:gd name="T10" fmla="*/ 0 w 439"/>
                    <a:gd name="T11" fmla="*/ 0 h 960"/>
                    <a:gd name="T12" fmla="*/ 0 w 439"/>
                    <a:gd name="T13" fmla="*/ 0 h 960"/>
                    <a:gd name="T14" fmla="*/ 0 w 439"/>
                    <a:gd name="T15" fmla="*/ 0 h 960"/>
                    <a:gd name="T16" fmla="*/ 0 w 439"/>
                    <a:gd name="T17" fmla="*/ 0 h 960"/>
                    <a:gd name="T18" fmla="*/ 0 w 439"/>
                    <a:gd name="T19" fmla="*/ 0 h 960"/>
                    <a:gd name="T20" fmla="*/ 0 w 439"/>
                    <a:gd name="T21" fmla="*/ 0 h 960"/>
                    <a:gd name="T22" fmla="*/ 0 w 439"/>
                    <a:gd name="T23" fmla="*/ 0 h 960"/>
                    <a:gd name="T24" fmla="*/ 0 w 439"/>
                    <a:gd name="T25" fmla="*/ 0 h 960"/>
                    <a:gd name="T26" fmla="*/ 0 w 439"/>
                    <a:gd name="T27" fmla="*/ 0 h 960"/>
                    <a:gd name="T28" fmla="*/ 0 w 439"/>
                    <a:gd name="T29" fmla="*/ 0 h 960"/>
                    <a:gd name="T30" fmla="*/ 0 w 439"/>
                    <a:gd name="T31" fmla="*/ 0 h 960"/>
                    <a:gd name="T32" fmla="*/ 0 w 439"/>
                    <a:gd name="T33" fmla="*/ 0 h 960"/>
                    <a:gd name="T34" fmla="*/ 0 w 439"/>
                    <a:gd name="T35" fmla="*/ 0 h 960"/>
                    <a:gd name="T36" fmla="*/ 0 w 439"/>
                    <a:gd name="T37" fmla="*/ 0 h 960"/>
                    <a:gd name="T38" fmla="*/ 0 w 439"/>
                    <a:gd name="T39" fmla="*/ 0 h 960"/>
                    <a:gd name="T40" fmla="*/ 0 w 439"/>
                    <a:gd name="T41" fmla="*/ 0 h 960"/>
                    <a:gd name="T42" fmla="*/ 0 w 439"/>
                    <a:gd name="T43" fmla="*/ 0 h 960"/>
                    <a:gd name="T44" fmla="*/ 0 w 439"/>
                    <a:gd name="T45" fmla="*/ 0 h 960"/>
                    <a:gd name="T46" fmla="*/ 0 w 439"/>
                    <a:gd name="T47" fmla="*/ 0 h 960"/>
                    <a:gd name="T48" fmla="*/ 0 w 439"/>
                    <a:gd name="T49" fmla="*/ 0 h 960"/>
                    <a:gd name="T50" fmla="*/ 0 w 439"/>
                    <a:gd name="T51" fmla="*/ 0 h 960"/>
                    <a:gd name="T52" fmla="*/ 0 w 439"/>
                    <a:gd name="T53" fmla="*/ 0 h 960"/>
                    <a:gd name="T54" fmla="*/ 0 w 439"/>
                    <a:gd name="T55" fmla="*/ 0 h 960"/>
                    <a:gd name="T56" fmla="*/ 0 w 439"/>
                    <a:gd name="T57" fmla="*/ 0 h 960"/>
                    <a:gd name="T58" fmla="*/ 0 w 439"/>
                    <a:gd name="T59" fmla="*/ 0 h 960"/>
                    <a:gd name="T60" fmla="*/ 0 w 439"/>
                    <a:gd name="T61" fmla="*/ 0 h 960"/>
                    <a:gd name="T62" fmla="*/ 0 w 439"/>
                    <a:gd name="T63" fmla="*/ 0 h 960"/>
                    <a:gd name="T64" fmla="*/ 0 w 439"/>
                    <a:gd name="T65" fmla="*/ 0 h 960"/>
                    <a:gd name="T66" fmla="*/ 0 w 439"/>
                    <a:gd name="T67" fmla="*/ 0 h 96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439"/>
                    <a:gd name="T103" fmla="*/ 0 h 960"/>
                    <a:gd name="T104" fmla="*/ 439 w 439"/>
                    <a:gd name="T105" fmla="*/ 960 h 96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439" h="960">
                      <a:moveTo>
                        <a:pt x="72" y="270"/>
                      </a:moveTo>
                      <a:lnTo>
                        <a:pt x="82" y="289"/>
                      </a:lnTo>
                      <a:lnTo>
                        <a:pt x="85" y="302"/>
                      </a:lnTo>
                      <a:lnTo>
                        <a:pt x="87" y="316"/>
                      </a:lnTo>
                      <a:lnTo>
                        <a:pt x="93" y="336"/>
                      </a:lnTo>
                      <a:lnTo>
                        <a:pt x="107" y="376"/>
                      </a:lnTo>
                      <a:lnTo>
                        <a:pt x="124" y="417"/>
                      </a:lnTo>
                      <a:lnTo>
                        <a:pt x="141" y="455"/>
                      </a:lnTo>
                      <a:lnTo>
                        <a:pt x="157" y="494"/>
                      </a:lnTo>
                      <a:lnTo>
                        <a:pt x="175" y="533"/>
                      </a:lnTo>
                      <a:lnTo>
                        <a:pt x="193" y="572"/>
                      </a:lnTo>
                      <a:lnTo>
                        <a:pt x="210" y="611"/>
                      </a:lnTo>
                      <a:lnTo>
                        <a:pt x="229" y="649"/>
                      </a:lnTo>
                      <a:lnTo>
                        <a:pt x="248" y="687"/>
                      </a:lnTo>
                      <a:lnTo>
                        <a:pt x="267" y="726"/>
                      </a:lnTo>
                      <a:lnTo>
                        <a:pt x="287" y="763"/>
                      </a:lnTo>
                      <a:lnTo>
                        <a:pt x="307" y="802"/>
                      </a:lnTo>
                      <a:lnTo>
                        <a:pt x="326" y="839"/>
                      </a:lnTo>
                      <a:lnTo>
                        <a:pt x="347" y="878"/>
                      </a:lnTo>
                      <a:lnTo>
                        <a:pt x="367" y="915"/>
                      </a:lnTo>
                      <a:lnTo>
                        <a:pt x="388" y="954"/>
                      </a:lnTo>
                      <a:lnTo>
                        <a:pt x="391" y="957"/>
                      </a:lnTo>
                      <a:lnTo>
                        <a:pt x="397" y="958"/>
                      </a:lnTo>
                      <a:lnTo>
                        <a:pt x="404" y="960"/>
                      </a:lnTo>
                      <a:lnTo>
                        <a:pt x="413" y="960"/>
                      </a:lnTo>
                      <a:lnTo>
                        <a:pt x="420" y="960"/>
                      </a:lnTo>
                      <a:lnTo>
                        <a:pt x="427" y="958"/>
                      </a:lnTo>
                      <a:lnTo>
                        <a:pt x="433" y="957"/>
                      </a:lnTo>
                      <a:lnTo>
                        <a:pt x="436" y="954"/>
                      </a:lnTo>
                      <a:lnTo>
                        <a:pt x="439" y="948"/>
                      </a:lnTo>
                      <a:lnTo>
                        <a:pt x="439" y="943"/>
                      </a:lnTo>
                      <a:lnTo>
                        <a:pt x="436" y="937"/>
                      </a:lnTo>
                      <a:lnTo>
                        <a:pt x="432" y="932"/>
                      </a:lnTo>
                      <a:lnTo>
                        <a:pt x="414" y="902"/>
                      </a:lnTo>
                      <a:lnTo>
                        <a:pt x="398" y="874"/>
                      </a:lnTo>
                      <a:lnTo>
                        <a:pt x="380" y="843"/>
                      </a:lnTo>
                      <a:lnTo>
                        <a:pt x="364" y="813"/>
                      </a:lnTo>
                      <a:lnTo>
                        <a:pt x="348" y="784"/>
                      </a:lnTo>
                      <a:lnTo>
                        <a:pt x="332" y="754"/>
                      </a:lnTo>
                      <a:lnTo>
                        <a:pt x="314" y="724"/>
                      </a:lnTo>
                      <a:lnTo>
                        <a:pt x="298" y="694"/>
                      </a:lnTo>
                      <a:lnTo>
                        <a:pt x="269" y="638"/>
                      </a:lnTo>
                      <a:lnTo>
                        <a:pt x="242" y="585"/>
                      </a:lnTo>
                      <a:lnTo>
                        <a:pt x="216" y="532"/>
                      </a:lnTo>
                      <a:lnTo>
                        <a:pt x="193" y="477"/>
                      </a:lnTo>
                      <a:lnTo>
                        <a:pt x="169" y="424"/>
                      </a:lnTo>
                      <a:lnTo>
                        <a:pt x="149" y="369"/>
                      </a:lnTo>
                      <a:lnTo>
                        <a:pt x="128" y="312"/>
                      </a:lnTo>
                      <a:lnTo>
                        <a:pt x="107" y="253"/>
                      </a:lnTo>
                      <a:lnTo>
                        <a:pt x="91" y="220"/>
                      </a:lnTo>
                      <a:lnTo>
                        <a:pt x="75" y="181"/>
                      </a:lnTo>
                      <a:lnTo>
                        <a:pt x="60" y="139"/>
                      </a:lnTo>
                      <a:lnTo>
                        <a:pt x="47" y="99"/>
                      </a:lnTo>
                      <a:lnTo>
                        <a:pt x="35" y="62"/>
                      </a:lnTo>
                      <a:lnTo>
                        <a:pt x="25" y="31"/>
                      </a:lnTo>
                      <a:lnTo>
                        <a:pt x="15" y="10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2" y="4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6" y="47"/>
                      </a:lnTo>
                      <a:lnTo>
                        <a:pt x="11" y="82"/>
                      </a:lnTo>
                      <a:lnTo>
                        <a:pt x="16" y="115"/>
                      </a:lnTo>
                      <a:lnTo>
                        <a:pt x="24" y="146"/>
                      </a:lnTo>
                      <a:lnTo>
                        <a:pt x="33" y="179"/>
                      </a:lnTo>
                      <a:lnTo>
                        <a:pt x="43" y="211"/>
                      </a:lnTo>
                      <a:lnTo>
                        <a:pt x="56" y="241"/>
                      </a:lnTo>
                      <a:lnTo>
                        <a:pt x="72" y="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09" name="Freeform 50"/>
                <p:cNvSpPr>
                  <a:spLocks/>
                </p:cNvSpPr>
                <p:nvPr/>
              </p:nvSpPr>
              <p:spPr bwMode="auto">
                <a:xfrm>
                  <a:off x="8416" y="4972"/>
                  <a:ext cx="128" cy="66"/>
                </a:xfrm>
                <a:custGeom>
                  <a:avLst/>
                  <a:gdLst>
                    <a:gd name="T0" fmla="*/ 0 w 382"/>
                    <a:gd name="T1" fmla="*/ 0 h 198"/>
                    <a:gd name="T2" fmla="*/ 0 w 382"/>
                    <a:gd name="T3" fmla="*/ 0 h 198"/>
                    <a:gd name="T4" fmla="*/ 0 w 382"/>
                    <a:gd name="T5" fmla="*/ 0 h 198"/>
                    <a:gd name="T6" fmla="*/ 0 w 382"/>
                    <a:gd name="T7" fmla="*/ 0 h 198"/>
                    <a:gd name="T8" fmla="*/ 0 w 382"/>
                    <a:gd name="T9" fmla="*/ 0 h 198"/>
                    <a:gd name="T10" fmla="*/ 0 w 382"/>
                    <a:gd name="T11" fmla="*/ 0 h 198"/>
                    <a:gd name="T12" fmla="*/ 0 w 382"/>
                    <a:gd name="T13" fmla="*/ 0 h 198"/>
                    <a:gd name="T14" fmla="*/ 0 w 382"/>
                    <a:gd name="T15" fmla="*/ 0 h 198"/>
                    <a:gd name="T16" fmla="*/ 0 w 382"/>
                    <a:gd name="T17" fmla="*/ 0 h 198"/>
                    <a:gd name="T18" fmla="*/ 0 w 382"/>
                    <a:gd name="T19" fmla="*/ 0 h 198"/>
                    <a:gd name="T20" fmla="*/ 0 w 382"/>
                    <a:gd name="T21" fmla="*/ 0 h 198"/>
                    <a:gd name="T22" fmla="*/ 0 w 382"/>
                    <a:gd name="T23" fmla="*/ 0 h 198"/>
                    <a:gd name="T24" fmla="*/ 0 w 382"/>
                    <a:gd name="T25" fmla="*/ 0 h 198"/>
                    <a:gd name="T26" fmla="*/ 0 w 382"/>
                    <a:gd name="T27" fmla="*/ 0 h 198"/>
                    <a:gd name="T28" fmla="*/ 0 w 382"/>
                    <a:gd name="T29" fmla="*/ 0 h 198"/>
                    <a:gd name="T30" fmla="*/ 0 w 382"/>
                    <a:gd name="T31" fmla="*/ 0 h 198"/>
                    <a:gd name="T32" fmla="*/ 0 w 382"/>
                    <a:gd name="T33" fmla="*/ 0 h 198"/>
                    <a:gd name="T34" fmla="*/ 0 w 382"/>
                    <a:gd name="T35" fmla="*/ 0 h 198"/>
                    <a:gd name="T36" fmla="*/ 0 w 382"/>
                    <a:gd name="T37" fmla="*/ 0 h 198"/>
                    <a:gd name="T38" fmla="*/ 0 w 382"/>
                    <a:gd name="T39" fmla="*/ 0 h 198"/>
                    <a:gd name="T40" fmla="*/ 0 w 382"/>
                    <a:gd name="T41" fmla="*/ 0 h 198"/>
                    <a:gd name="T42" fmla="*/ 0 w 382"/>
                    <a:gd name="T43" fmla="*/ 0 h 198"/>
                    <a:gd name="T44" fmla="*/ 0 w 382"/>
                    <a:gd name="T45" fmla="*/ 0 h 198"/>
                    <a:gd name="T46" fmla="*/ 0 w 382"/>
                    <a:gd name="T47" fmla="*/ 0 h 198"/>
                    <a:gd name="T48" fmla="*/ 0 w 382"/>
                    <a:gd name="T49" fmla="*/ 0 h 198"/>
                    <a:gd name="T50" fmla="*/ 0 w 382"/>
                    <a:gd name="T51" fmla="*/ 0 h 198"/>
                    <a:gd name="T52" fmla="*/ 0 w 382"/>
                    <a:gd name="T53" fmla="*/ 0 h 198"/>
                    <a:gd name="T54" fmla="*/ 0 w 382"/>
                    <a:gd name="T55" fmla="*/ 0 h 198"/>
                    <a:gd name="T56" fmla="*/ 0 w 382"/>
                    <a:gd name="T57" fmla="*/ 0 h 198"/>
                    <a:gd name="T58" fmla="*/ 0 w 382"/>
                    <a:gd name="T59" fmla="*/ 0 h 198"/>
                    <a:gd name="T60" fmla="*/ 0 w 382"/>
                    <a:gd name="T61" fmla="*/ 0 h 198"/>
                    <a:gd name="T62" fmla="*/ 0 w 382"/>
                    <a:gd name="T63" fmla="*/ 0 h 198"/>
                    <a:gd name="T64" fmla="*/ 0 w 382"/>
                    <a:gd name="T65" fmla="*/ 0 h 198"/>
                    <a:gd name="T66" fmla="*/ 0 w 382"/>
                    <a:gd name="T67" fmla="*/ 0 h 198"/>
                    <a:gd name="T68" fmla="*/ 0 w 382"/>
                    <a:gd name="T69" fmla="*/ 0 h 198"/>
                    <a:gd name="T70" fmla="*/ 0 w 382"/>
                    <a:gd name="T71" fmla="*/ 0 h 198"/>
                    <a:gd name="T72" fmla="*/ 0 w 382"/>
                    <a:gd name="T73" fmla="*/ 0 h 198"/>
                    <a:gd name="T74" fmla="*/ 0 w 382"/>
                    <a:gd name="T75" fmla="*/ 0 h 198"/>
                    <a:gd name="T76" fmla="*/ 0 w 382"/>
                    <a:gd name="T77" fmla="*/ 0 h 198"/>
                    <a:gd name="T78" fmla="*/ 0 w 382"/>
                    <a:gd name="T79" fmla="*/ 0 h 198"/>
                    <a:gd name="T80" fmla="*/ 0 w 382"/>
                    <a:gd name="T81" fmla="*/ 0 h 198"/>
                    <a:gd name="T82" fmla="*/ 0 w 382"/>
                    <a:gd name="T83" fmla="*/ 0 h 198"/>
                    <a:gd name="T84" fmla="*/ 0 w 382"/>
                    <a:gd name="T85" fmla="*/ 0 h 198"/>
                    <a:gd name="T86" fmla="*/ 0 w 382"/>
                    <a:gd name="T87" fmla="*/ 0 h 198"/>
                    <a:gd name="T88" fmla="*/ 0 w 382"/>
                    <a:gd name="T89" fmla="*/ 0 h 198"/>
                    <a:gd name="T90" fmla="*/ 0 w 382"/>
                    <a:gd name="T91" fmla="*/ 0 h 19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82"/>
                    <a:gd name="T139" fmla="*/ 0 h 198"/>
                    <a:gd name="T140" fmla="*/ 382 w 382"/>
                    <a:gd name="T141" fmla="*/ 198 h 19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82" h="198">
                      <a:moveTo>
                        <a:pt x="2" y="182"/>
                      </a:moveTo>
                      <a:lnTo>
                        <a:pt x="0" y="187"/>
                      </a:lnTo>
                      <a:lnTo>
                        <a:pt x="0" y="191"/>
                      </a:lnTo>
                      <a:lnTo>
                        <a:pt x="2" y="195"/>
                      </a:lnTo>
                      <a:lnTo>
                        <a:pt x="6" y="198"/>
                      </a:lnTo>
                      <a:lnTo>
                        <a:pt x="30" y="187"/>
                      </a:lnTo>
                      <a:lnTo>
                        <a:pt x="52" y="176"/>
                      </a:lnTo>
                      <a:lnTo>
                        <a:pt x="75" y="166"/>
                      </a:lnTo>
                      <a:lnTo>
                        <a:pt x="99" y="156"/>
                      </a:lnTo>
                      <a:lnTo>
                        <a:pt x="124" y="146"/>
                      </a:lnTo>
                      <a:lnTo>
                        <a:pt x="147" y="138"/>
                      </a:lnTo>
                      <a:lnTo>
                        <a:pt x="171" y="128"/>
                      </a:lnTo>
                      <a:lnTo>
                        <a:pt x="194" y="119"/>
                      </a:lnTo>
                      <a:lnTo>
                        <a:pt x="218" y="109"/>
                      </a:lnTo>
                      <a:lnTo>
                        <a:pt x="241" y="99"/>
                      </a:lnTo>
                      <a:lnTo>
                        <a:pt x="265" y="89"/>
                      </a:lnTo>
                      <a:lnTo>
                        <a:pt x="287" y="77"/>
                      </a:lnTo>
                      <a:lnTo>
                        <a:pt x="310" y="66"/>
                      </a:lnTo>
                      <a:lnTo>
                        <a:pt x="332" y="54"/>
                      </a:lnTo>
                      <a:lnTo>
                        <a:pt x="354" y="41"/>
                      </a:lnTo>
                      <a:lnTo>
                        <a:pt x="376" y="27"/>
                      </a:lnTo>
                      <a:lnTo>
                        <a:pt x="381" y="23"/>
                      </a:lnTo>
                      <a:lnTo>
                        <a:pt x="382" y="17"/>
                      </a:lnTo>
                      <a:lnTo>
                        <a:pt x="382" y="11"/>
                      </a:lnTo>
                      <a:lnTo>
                        <a:pt x="379" y="7"/>
                      </a:lnTo>
                      <a:lnTo>
                        <a:pt x="375" y="3"/>
                      </a:lnTo>
                      <a:lnTo>
                        <a:pt x="369" y="0"/>
                      </a:lnTo>
                      <a:lnTo>
                        <a:pt x="363" y="0"/>
                      </a:lnTo>
                      <a:lnTo>
                        <a:pt x="359" y="3"/>
                      </a:lnTo>
                      <a:lnTo>
                        <a:pt x="335" y="16"/>
                      </a:lnTo>
                      <a:lnTo>
                        <a:pt x="309" y="28"/>
                      </a:lnTo>
                      <a:lnTo>
                        <a:pt x="281" y="41"/>
                      </a:lnTo>
                      <a:lnTo>
                        <a:pt x="253" y="56"/>
                      </a:lnTo>
                      <a:lnTo>
                        <a:pt x="223" y="70"/>
                      </a:lnTo>
                      <a:lnTo>
                        <a:pt x="193" y="84"/>
                      </a:lnTo>
                      <a:lnTo>
                        <a:pt x="163" y="97"/>
                      </a:lnTo>
                      <a:lnTo>
                        <a:pt x="135" y="112"/>
                      </a:lnTo>
                      <a:lnTo>
                        <a:pt x="107" y="125"/>
                      </a:lnTo>
                      <a:lnTo>
                        <a:pt x="83" y="136"/>
                      </a:lnTo>
                      <a:lnTo>
                        <a:pt x="61" y="148"/>
                      </a:lnTo>
                      <a:lnTo>
                        <a:pt x="40" y="158"/>
                      </a:lnTo>
                      <a:lnTo>
                        <a:pt x="24" y="166"/>
                      </a:lnTo>
                      <a:lnTo>
                        <a:pt x="12" y="174"/>
                      </a:lnTo>
                      <a:lnTo>
                        <a:pt x="5" y="179"/>
                      </a:lnTo>
                      <a:lnTo>
                        <a:pt x="2" y="1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0" name="Freeform 51"/>
                <p:cNvSpPr>
                  <a:spLocks/>
                </p:cNvSpPr>
                <p:nvPr/>
              </p:nvSpPr>
              <p:spPr bwMode="auto">
                <a:xfrm>
                  <a:off x="8304" y="4693"/>
                  <a:ext cx="76" cy="80"/>
                </a:xfrm>
                <a:custGeom>
                  <a:avLst/>
                  <a:gdLst>
                    <a:gd name="T0" fmla="*/ 0 w 229"/>
                    <a:gd name="T1" fmla="*/ 0 h 240"/>
                    <a:gd name="T2" fmla="*/ 0 w 229"/>
                    <a:gd name="T3" fmla="*/ 0 h 240"/>
                    <a:gd name="T4" fmla="*/ 0 w 229"/>
                    <a:gd name="T5" fmla="*/ 0 h 240"/>
                    <a:gd name="T6" fmla="*/ 0 w 229"/>
                    <a:gd name="T7" fmla="*/ 0 h 240"/>
                    <a:gd name="T8" fmla="*/ 0 w 229"/>
                    <a:gd name="T9" fmla="*/ 0 h 240"/>
                    <a:gd name="T10" fmla="*/ 0 w 229"/>
                    <a:gd name="T11" fmla="*/ 0 h 240"/>
                    <a:gd name="T12" fmla="*/ 0 w 229"/>
                    <a:gd name="T13" fmla="*/ 0 h 240"/>
                    <a:gd name="T14" fmla="*/ 0 w 229"/>
                    <a:gd name="T15" fmla="*/ 0 h 240"/>
                    <a:gd name="T16" fmla="*/ 0 w 229"/>
                    <a:gd name="T17" fmla="*/ 0 h 240"/>
                    <a:gd name="T18" fmla="*/ 0 w 229"/>
                    <a:gd name="T19" fmla="*/ 0 h 240"/>
                    <a:gd name="T20" fmla="*/ 0 w 229"/>
                    <a:gd name="T21" fmla="*/ 0 h 240"/>
                    <a:gd name="T22" fmla="*/ 0 w 229"/>
                    <a:gd name="T23" fmla="*/ 0 h 240"/>
                    <a:gd name="T24" fmla="*/ 0 w 229"/>
                    <a:gd name="T25" fmla="*/ 0 h 240"/>
                    <a:gd name="T26" fmla="*/ 0 w 229"/>
                    <a:gd name="T27" fmla="*/ 0 h 240"/>
                    <a:gd name="T28" fmla="*/ 0 w 229"/>
                    <a:gd name="T29" fmla="*/ 0 h 240"/>
                    <a:gd name="T30" fmla="*/ 0 w 229"/>
                    <a:gd name="T31" fmla="*/ 0 h 240"/>
                    <a:gd name="T32" fmla="*/ 0 w 229"/>
                    <a:gd name="T33" fmla="*/ 0 h 240"/>
                    <a:gd name="T34" fmla="*/ 0 w 229"/>
                    <a:gd name="T35" fmla="*/ 0 h 240"/>
                    <a:gd name="T36" fmla="*/ 0 w 229"/>
                    <a:gd name="T37" fmla="*/ 0 h 240"/>
                    <a:gd name="T38" fmla="*/ 0 w 229"/>
                    <a:gd name="T39" fmla="*/ 0 h 240"/>
                    <a:gd name="T40" fmla="*/ 0 w 229"/>
                    <a:gd name="T41" fmla="*/ 0 h 240"/>
                    <a:gd name="T42" fmla="*/ 0 w 229"/>
                    <a:gd name="T43" fmla="*/ 0 h 240"/>
                    <a:gd name="T44" fmla="*/ 0 w 229"/>
                    <a:gd name="T45" fmla="*/ 0 h 240"/>
                    <a:gd name="T46" fmla="*/ 0 w 229"/>
                    <a:gd name="T47" fmla="*/ 0 h 240"/>
                    <a:gd name="T48" fmla="*/ 0 w 229"/>
                    <a:gd name="T49" fmla="*/ 0 h 240"/>
                    <a:gd name="T50" fmla="*/ 0 w 229"/>
                    <a:gd name="T51" fmla="*/ 0 h 240"/>
                    <a:gd name="T52" fmla="*/ 0 w 229"/>
                    <a:gd name="T53" fmla="*/ 0 h 240"/>
                    <a:gd name="T54" fmla="*/ 0 w 229"/>
                    <a:gd name="T55" fmla="*/ 0 h 240"/>
                    <a:gd name="T56" fmla="*/ 0 w 229"/>
                    <a:gd name="T57" fmla="*/ 0 h 240"/>
                    <a:gd name="T58" fmla="*/ 0 w 229"/>
                    <a:gd name="T59" fmla="*/ 0 h 240"/>
                    <a:gd name="T60" fmla="*/ 0 w 229"/>
                    <a:gd name="T61" fmla="*/ 0 h 240"/>
                    <a:gd name="T62" fmla="*/ 0 w 229"/>
                    <a:gd name="T63" fmla="*/ 0 h 240"/>
                    <a:gd name="T64" fmla="*/ 0 w 229"/>
                    <a:gd name="T65" fmla="*/ 0 h 240"/>
                    <a:gd name="T66" fmla="*/ 0 w 229"/>
                    <a:gd name="T67" fmla="*/ 0 h 240"/>
                    <a:gd name="T68" fmla="*/ 0 w 229"/>
                    <a:gd name="T69" fmla="*/ 0 h 240"/>
                    <a:gd name="T70" fmla="*/ 0 w 229"/>
                    <a:gd name="T71" fmla="*/ 0 h 240"/>
                    <a:gd name="T72" fmla="*/ 0 w 229"/>
                    <a:gd name="T73" fmla="*/ 0 h 240"/>
                    <a:gd name="T74" fmla="*/ 0 w 229"/>
                    <a:gd name="T75" fmla="*/ 0 h 24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29"/>
                    <a:gd name="T115" fmla="*/ 0 h 240"/>
                    <a:gd name="T116" fmla="*/ 229 w 229"/>
                    <a:gd name="T117" fmla="*/ 240 h 24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29" h="240">
                      <a:moveTo>
                        <a:pt x="126" y="4"/>
                      </a:moveTo>
                      <a:lnTo>
                        <a:pt x="119" y="3"/>
                      </a:lnTo>
                      <a:lnTo>
                        <a:pt x="111" y="3"/>
                      </a:lnTo>
                      <a:lnTo>
                        <a:pt x="105" y="1"/>
                      </a:lnTo>
                      <a:lnTo>
                        <a:pt x="102" y="1"/>
                      </a:lnTo>
                      <a:lnTo>
                        <a:pt x="94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6" y="3"/>
                      </a:lnTo>
                      <a:lnTo>
                        <a:pt x="57" y="4"/>
                      </a:lnTo>
                      <a:lnTo>
                        <a:pt x="48" y="9"/>
                      </a:lnTo>
                      <a:lnTo>
                        <a:pt x="41" y="13"/>
                      </a:lnTo>
                      <a:lnTo>
                        <a:pt x="33" y="17"/>
                      </a:lnTo>
                      <a:lnTo>
                        <a:pt x="17" y="34"/>
                      </a:lnTo>
                      <a:lnTo>
                        <a:pt x="6" y="55"/>
                      </a:lnTo>
                      <a:lnTo>
                        <a:pt x="1" y="76"/>
                      </a:lnTo>
                      <a:lnTo>
                        <a:pt x="0" y="98"/>
                      </a:lnTo>
                      <a:lnTo>
                        <a:pt x="3" y="121"/>
                      </a:lnTo>
                      <a:lnTo>
                        <a:pt x="8" y="144"/>
                      </a:lnTo>
                      <a:lnTo>
                        <a:pt x="16" y="167"/>
                      </a:lnTo>
                      <a:lnTo>
                        <a:pt x="26" y="187"/>
                      </a:lnTo>
                      <a:lnTo>
                        <a:pt x="35" y="200"/>
                      </a:lnTo>
                      <a:lnTo>
                        <a:pt x="45" y="213"/>
                      </a:lnTo>
                      <a:lnTo>
                        <a:pt x="57" y="223"/>
                      </a:lnTo>
                      <a:lnTo>
                        <a:pt x="70" y="230"/>
                      </a:lnTo>
                      <a:lnTo>
                        <a:pt x="85" y="236"/>
                      </a:lnTo>
                      <a:lnTo>
                        <a:pt x="101" y="240"/>
                      </a:lnTo>
                      <a:lnTo>
                        <a:pt x="116" y="240"/>
                      </a:lnTo>
                      <a:lnTo>
                        <a:pt x="132" y="237"/>
                      </a:lnTo>
                      <a:lnTo>
                        <a:pt x="154" y="228"/>
                      </a:lnTo>
                      <a:lnTo>
                        <a:pt x="174" y="218"/>
                      </a:lnTo>
                      <a:lnTo>
                        <a:pt x="192" y="204"/>
                      </a:lnTo>
                      <a:lnTo>
                        <a:pt x="208" y="188"/>
                      </a:lnTo>
                      <a:lnTo>
                        <a:pt x="218" y="171"/>
                      </a:lnTo>
                      <a:lnTo>
                        <a:pt x="226" y="151"/>
                      </a:lnTo>
                      <a:lnTo>
                        <a:pt x="229" y="131"/>
                      </a:lnTo>
                      <a:lnTo>
                        <a:pt x="226" y="109"/>
                      </a:lnTo>
                      <a:lnTo>
                        <a:pt x="224" y="103"/>
                      </a:lnTo>
                      <a:lnTo>
                        <a:pt x="221" y="98"/>
                      </a:lnTo>
                      <a:lnTo>
                        <a:pt x="215" y="95"/>
                      </a:lnTo>
                      <a:lnTo>
                        <a:pt x="210" y="93"/>
                      </a:lnTo>
                      <a:lnTo>
                        <a:pt x="204" y="95"/>
                      </a:lnTo>
                      <a:lnTo>
                        <a:pt x="198" y="99"/>
                      </a:lnTo>
                      <a:lnTo>
                        <a:pt x="195" y="105"/>
                      </a:lnTo>
                      <a:lnTo>
                        <a:pt x="195" y="111"/>
                      </a:lnTo>
                      <a:lnTo>
                        <a:pt x="193" y="126"/>
                      </a:lnTo>
                      <a:lnTo>
                        <a:pt x="189" y="142"/>
                      </a:lnTo>
                      <a:lnTo>
                        <a:pt x="183" y="158"/>
                      </a:lnTo>
                      <a:lnTo>
                        <a:pt x="174" y="171"/>
                      </a:lnTo>
                      <a:lnTo>
                        <a:pt x="164" y="181"/>
                      </a:lnTo>
                      <a:lnTo>
                        <a:pt x="149" y="190"/>
                      </a:lnTo>
                      <a:lnTo>
                        <a:pt x="133" y="195"/>
                      </a:lnTo>
                      <a:lnTo>
                        <a:pt x="113" y="198"/>
                      </a:lnTo>
                      <a:lnTo>
                        <a:pt x="92" y="197"/>
                      </a:lnTo>
                      <a:lnTo>
                        <a:pt x="76" y="188"/>
                      </a:lnTo>
                      <a:lnTo>
                        <a:pt x="63" y="177"/>
                      </a:lnTo>
                      <a:lnTo>
                        <a:pt x="54" y="161"/>
                      </a:lnTo>
                      <a:lnTo>
                        <a:pt x="47" y="142"/>
                      </a:lnTo>
                      <a:lnTo>
                        <a:pt x="41" y="124"/>
                      </a:lnTo>
                      <a:lnTo>
                        <a:pt x="36" y="103"/>
                      </a:lnTo>
                      <a:lnTo>
                        <a:pt x="35" y="85"/>
                      </a:lnTo>
                      <a:lnTo>
                        <a:pt x="35" y="73"/>
                      </a:lnTo>
                      <a:lnTo>
                        <a:pt x="36" y="62"/>
                      </a:lnTo>
                      <a:lnTo>
                        <a:pt x="41" y="50"/>
                      </a:lnTo>
                      <a:lnTo>
                        <a:pt x="48" y="40"/>
                      </a:lnTo>
                      <a:lnTo>
                        <a:pt x="55" y="33"/>
                      </a:lnTo>
                      <a:lnTo>
                        <a:pt x="66" y="26"/>
                      </a:lnTo>
                      <a:lnTo>
                        <a:pt x="77" y="21"/>
                      </a:lnTo>
                      <a:lnTo>
                        <a:pt x="92" y="19"/>
                      </a:lnTo>
                      <a:lnTo>
                        <a:pt x="97" y="19"/>
                      </a:lnTo>
                      <a:lnTo>
                        <a:pt x="105" y="19"/>
                      </a:lnTo>
                      <a:lnTo>
                        <a:pt x="120" y="19"/>
                      </a:lnTo>
                      <a:lnTo>
                        <a:pt x="135" y="21"/>
                      </a:lnTo>
                      <a:lnTo>
                        <a:pt x="139" y="20"/>
                      </a:lnTo>
                      <a:lnTo>
                        <a:pt x="139" y="14"/>
                      </a:lnTo>
                      <a:lnTo>
                        <a:pt x="133" y="9"/>
                      </a:lnTo>
                      <a:lnTo>
                        <a:pt x="126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1" name="Freeform 52"/>
                <p:cNvSpPr>
                  <a:spLocks/>
                </p:cNvSpPr>
                <p:nvPr/>
              </p:nvSpPr>
              <p:spPr bwMode="auto">
                <a:xfrm>
                  <a:off x="8401" y="4895"/>
                  <a:ext cx="93" cy="90"/>
                </a:xfrm>
                <a:custGeom>
                  <a:avLst/>
                  <a:gdLst>
                    <a:gd name="T0" fmla="*/ 0 w 281"/>
                    <a:gd name="T1" fmla="*/ 0 h 270"/>
                    <a:gd name="T2" fmla="*/ 0 w 281"/>
                    <a:gd name="T3" fmla="*/ 0 h 270"/>
                    <a:gd name="T4" fmla="*/ 0 w 281"/>
                    <a:gd name="T5" fmla="*/ 0 h 270"/>
                    <a:gd name="T6" fmla="*/ 0 w 281"/>
                    <a:gd name="T7" fmla="*/ 0 h 270"/>
                    <a:gd name="T8" fmla="*/ 0 w 281"/>
                    <a:gd name="T9" fmla="*/ 0 h 270"/>
                    <a:gd name="T10" fmla="*/ 0 w 281"/>
                    <a:gd name="T11" fmla="*/ 0 h 270"/>
                    <a:gd name="T12" fmla="*/ 0 w 281"/>
                    <a:gd name="T13" fmla="*/ 0 h 270"/>
                    <a:gd name="T14" fmla="*/ 0 w 281"/>
                    <a:gd name="T15" fmla="*/ 0 h 270"/>
                    <a:gd name="T16" fmla="*/ 0 w 281"/>
                    <a:gd name="T17" fmla="*/ 0 h 270"/>
                    <a:gd name="T18" fmla="*/ 0 w 281"/>
                    <a:gd name="T19" fmla="*/ 0 h 270"/>
                    <a:gd name="T20" fmla="*/ 0 w 281"/>
                    <a:gd name="T21" fmla="*/ 0 h 270"/>
                    <a:gd name="T22" fmla="*/ 0 w 281"/>
                    <a:gd name="T23" fmla="*/ 0 h 270"/>
                    <a:gd name="T24" fmla="*/ 0 w 281"/>
                    <a:gd name="T25" fmla="*/ 0 h 270"/>
                    <a:gd name="T26" fmla="*/ 0 w 281"/>
                    <a:gd name="T27" fmla="*/ 0 h 270"/>
                    <a:gd name="T28" fmla="*/ 0 w 281"/>
                    <a:gd name="T29" fmla="*/ 0 h 270"/>
                    <a:gd name="T30" fmla="*/ 0 w 281"/>
                    <a:gd name="T31" fmla="*/ 0 h 270"/>
                    <a:gd name="T32" fmla="*/ 0 w 281"/>
                    <a:gd name="T33" fmla="*/ 0 h 270"/>
                    <a:gd name="T34" fmla="*/ 0 w 281"/>
                    <a:gd name="T35" fmla="*/ 0 h 270"/>
                    <a:gd name="T36" fmla="*/ 0 w 281"/>
                    <a:gd name="T37" fmla="*/ 0 h 270"/>
                    <a:gd name="T38" fmla="*/ 0 w 281"/>
                    <a:gd name="T39" fmla="*/ 0 h 270"/>
                    <a:gd name="T40" fmla="*/ 0 w 281"/>
                    <a:gd name="T41" fmla="*/ 0 h 270"/>
                    <a:gd name="T42" fmla="*/ 0 w 281"/>
                    <a:gd name="T43" fmla="*/ 0 h 270"/>
                    <a:gd name="T44" fmla="*/ 0 w 281"/>
                    <a:gd name="T45" fmla="*/ 0 h 270"/>
                    <a:gd name="T46" fmla="*/ 0 w 281"/>
                    <a:gd name="T47" fmla="*/ 0 h 270"/>
                    <a:gd name="T48" fmla="*/ 0 w 281"/>
                    <a:gd name="T49" fmla="*/ 0 h 270"/>
                    <a:gd name="T50" fmla="*/ 0 w 281"/>
                    <a:gd name="T51" fmla="*/ 0 h 270"/>
                    <a:gd name="T52" fmla="*/ 0 w 281"/>
                    <a:gd name="T53" fmla="*/ 0 h 270"/>
                    <a:gd name="T54" fmla="*/ 0 w 281"/>
                    <a:gd name="T55" fmla="*/ 0 h 270"/>
                    <a:gd name="T56" fmla="*/ 0 w 281"/>
                    <a:gd name="T57" fmla="*/ 0 h 270"/>
                    <a:gd name="T58" fmla="*/ 0 w 281"/>
                    <a:gd name="T59" fmla="*/ 0 h 270"/>
                    <a:gd name="T60" fmla="*/ 0 w 281"/>
                    <a:gd name="T61" fmla="*/ 0 h 270"/>
                    <a:gd name="T62" fmla="*/ 0 w 281"/>
                    <a:gd name="T63" fmla="*/ 0 h 270"/>
                    <a:gd name="T64" fmla="*/ 0 w 281"/>
                    <a:gd name="T65" fmla="*/ 0 h 270"/>
                    <a:gd name="T66" fmla="*/ 0 w 281"/>
                    <a:gd name="T67" fmla="*/ 0 h 27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81"/>
                    <a:gd name="T103" fmla="*/ 0 h 270"/>
                    <a:gd name="T104" fmla="*/ 281 w 281"/>
                    <a:gd name="T105" fmla="*/ 270 h 27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81" h="270">
                      <a:moveTo>
                        <a:pt x="75" y="5"/>
                      </a:moveTo>
                      <a:lnTo>
                        <a:pt x="61" y="10"/>
                      </a:lnTo>
                      <a:lnTo>
                        <a:pt x="47" y="19"/>
                      </a:lnTo>
                      <a:lnTo>
                        <a:pt x="34" y="28"/>
                      </a:lnTo>
                      <a:lnTo>
                        <a:pt x="24" y="39"/>
                      </a:lnTo>
                      <a:lnTo>
                        <a:pt x="15" y="52"/>
                      </a:lnTo>
                      <a:lnTo>
                        <a:pt x="8" y="65"/>
                      </a:lnTo>
                      <a:lnTo>
                        <a:pt x="3" y="81"/>
                      </a:lnTo>
                      <a:lnTo>
                        <a:pt x="0" y="97"/>
                      </a:lnTo>
                      <a:lnTo>
                        <a:pt x="0" y="114"/>
                      </a:lnTo>
                      <a:lnTo>
                        <a:pt x="2" y="130"/>
                      </a:lnTo>
                      <a:lnTo>
                        <a:pt x="6" y="145"/>
                      </a:lnTo>
                      <a:lnTo>
                        <a:pt x="12" y="161"/>
                      </a:lnTo>
                      <a:lnTo>
                        <a:pt x="18" y="176"/>
                      </a:lnTo>
                      <a:lnTo>
                        <a:pt x="27" y="191"/>
                      </a:lnTo>
                      <a:lnTo>
                        <a:pt x="37" y="204"/>
                      </a:lnTo>
                      <a:lnTo>
                        <a:pt x="49" y="217"/>
                      </a:lnTo>
                      <a:lnTo>
                        <a:pt x="65" y="232"/>
                      </a:lnTo>
                      <a:lnTo>
                        <a:pt x="83" y="245"/>
                      </a:lnTo>
                      <a:lnTo>
                        <a:pt x="102" y="258"/>
                      </a:lnTo>
                      <a:lnTo>
                        <a:pt x="122" y="266"/>
                      </a:lnTo>
                      <a:lnTo>
                        <a:pt x="143" y="270"/>
                      </a:lnTo>
                      <a:lnTo>
                        <a:pt x="165" y="270"/>
                      </a:lnTo>
                      <a:lnTo>
                        <a:pt x="185" y="265"/>
                      </a:lnTo>
                      <a:lnTo>
                        <a:pt x="206" y="252"/>
                      </a:lnTo>
                      <a:lnTo>
                        <a:pt x="219" y="240"/>
                      </a:lnTo>
                      <a:lnTo>
                        <a:pt x="232" y="229"/>
                      </a:lnTo>
                      <a:lnTo>
                        <a:pt x="244" y="216"/>
                      </a:lnTo>
                      <a:lnTo>
                        <a:pt x="254" y="203"/>
                      </a:lnTo>
                      <a:lnTo>
                        <a:pt x="263" y="189"/>
                      </a:lnTo>
                      <a:lnTo>
                        <a:pt x="270" y="174"/>
                      </a:lnTo>
                      <a:lnTo>
                        <a:pt x="276" y="158"/>
                      </a:lnTo>
                      <a:lnTo>
                        <a:pt x="279" y="141"/>
                      </a:lnTo>
                      <a:lnTo>
                        <a:pt x="281" y="134"/>
                      </a:lnTo>
                      <a:lnTo>
                        <a:pt x="279" y="127"/>
                      </a:lnTo>
                      <a:lnTo>
                        <a:pt x="275" y="121"/>
                      </a:lnTo>
                      <a:lnTo>
                        <a:pt x="268" y="117"/>
                      </a:lnTo>
                      <a:lnTo>
                        <a:pt x="259" y="117"/>
                      </a:lnTo>
                      <a:lnTo>
                        <a:pt x="251" y="118"/>
                      </a:lnTo>
                      <a:lnTo>
                        <a:pt x="245" y="122"/>
                      </a:lnTo>
                      <a:lnTo>
                        <a:pt x="243" y="130"/>
                      </a:lnTo>
                      <a:lnTo>
                        <a:pt x="243" y="133"/>
                      </a:lnTo>
                      <a:lnTo>
                        <a:pt x="240" y="140"/>
                      </a:lnTo>
                      <a:lnTo>
                        <a:pt x="235" y="151"/>
                      </a:lnTo>
                      <a:lnTo>
                        <a:pt x="229" y="164"/>
                      </a:lnTo>
                      <a:lnTo>
                        <a:pt x="222" y="179"/>
                      </a:lnTo>
                      <a:lnTo>
                        <a:pt x="210" y="191"/>
                      </a:lnTo>
                      <a:lnTo>
                        <a:pt x="199" y="203"/>
                      </a:lnTo>
                      <a:lnTo>
                        <a:pt x="182" y="210"/>
                      </a:lnTo>
                      <a:lnTo>
                        <a:pt x="154" y="212"/>
                      </a:lnTo>
                      <a:lnTo>
                        <a:pt x="127" y="207"/>
                      </a:lnTo>
                      <a:lnTo>
                        <a:pt x="100" y="197"/>
                      </a:lnTo>
                      <a:lnTo>
                        <a:pt x="78" y="181"/>
                      </a:lnTo>
                      <a:lnTo>
                        <a:pt x="59" y="163"/>
                      </a:lnTo>
                      <a:lnTo>
                        <a:pt x="46" y="140"/>
                      </a:lnTo>
                      <a:lnTo>
                        <a:pt x="40" y="114"/>
                      </a:lnTo>
                      <a:lnTo>
                        <a:pt x="40" y="87"/>
                      </a:lnTo>
                      <a:lnTo>
                        <a:pt x="44" y="74"/>
                      </a:lnTo>
                      <a:lnTo>
                        <a:pt x="50" y="62"/>
                      </a:lnTo>
                      <a:lnTo>
                        <a:pt x="59" y="51"/>
                      </a:lnTo>
                      <a:lnTo>
                        <a:pt x="69" y="41"/>
                      </a:lnTo>
                      <a:lnTo>
                        <a:pt x="80" y="31"/>
                      </a:lnTo>
                      <a:lnTo>
                        <a:pt x="91" y="23"/>
                      </a:lnTo>
                      <a:lnTo>
                        <a:pt x="102" y="19"/>
                      </a:lnTo>
                      <a:lnTo>
                        <a:pt x="112" y="16"/>
                      </a:lnTo>
                      <a:lnTo>
                        <a:pt x="110" y="5"/>
                      </a:lnTo>
                      <a:lnTo>
                        <a:pt x="102" y="0"/>
                      </a:lnTo>
                      <a:lnTo>
                        <a:pt x="88" y="2"/>
                      </a:lnTo>
                      <a:lnTo>
                        <a:pt x="75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2" name="Freeform 53"/>
                <p:cNvSpPr>
                  <a:spLocks/>
                </p:cNvSpPr>
                <p:nvPr/>
              </p:nvSpPr>
              <p:spPr bwMode="auto">
                <a:xfrm>
                  <a:off x="8431" y="4921"/>
                  <a:ext cx="5" cy="4"/>
                </a:xfrm>
                <a:custGeom>
                  <a:avLst/>
                  <a:gdLst>
                    <a:gd name="T0" fmla="*/ 0 w 15"/>
                    <a:gd name="T1" fmla="*/ 0 h 13"/>
                    <a:gd name="T2" fmla="*/ 0 w 15"/>
                    <a:gd name="T3" fmla="*/ 0 h 13"/>
                    <a:gd name="T4" fmla="*/ 0 w 15"/>
                    <a:gd name="T5" fmla="*/ 0 h 13"/>
                    <a:gd name="T6" fmla="*/ 0 w 15"/>
                    <a:gd name="T7" fmla="*/ 0 h 13"/>
                    <a:gd name="T8" fmla="*/ 0 w 15"/>
                    <a:gd name="T9" fmla="*/ 0 h 13"/>
                    <a:gd name="T10" fmla="*/ 0 w 15"/>
                    <a:gd name="T11" fmla="*/ 0 h 13"/>
                    <a:gd name="T12" fmla="*/ 0 w 15"/>
                    <a:gd name="T13" fmla="*/ 0 h 13"/>
                    <a:gd name="T14" fmla="*/ 0 w 15"/>
                    <a:gd name="T15" fmla="*/ 0 h 13"/>
                    <a:gd name="T16" fmla="*/ 0 w 15"/>
                    <a:gd name="T17" fmla="*/ 0 h 13"/>
                    <a:gd name="T18" fmla="*/ 0 w 15"/>
                    <a:gd name="T19" fmla="*/ 0 h 13"/>
                    <a:gd name="T20" fmla="*/ 0 w 15"/>
                    <a:gd name="T21" fmla="*/ 0 h 13"/>
                    <a:gd name="T22" fmla="*/ 0 w 15"/>
                    <a:gd name="T23" fmla="*/ 0 h 13"/>
                    <a:gd name="T24" fmla="*/ 0 w 15"/>
                    <a:gd name="T25" fmla="*/ 0 h 13"/>
                    <a:gd name="T26" fmla="*/ 0 w 15"/>
                    <a:gd name="T27" fmla="*/ 0 h 13"/>
                    <a:gd name="T28" fmla="*/ 0 w 15"/>
                    <a:gd name="T29" fmla="*/ 0 h 13"/>
                    <a:gd name="T30" fmla="*/ 0 w 15"/>
                    <a:gd name="T31" fmla="*/ 0 h 13"/>
                    <a:gd name="T32" fmla="*/ 0 w 15"/>
                    <a:gd name="T33" fmla="*/ 0 h 13"/>
                    <a:gd name="T34" fmla="*/ 0 w 15"/>
                    <a:gd name="T35" fmla="*/ 0 h 1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5"/>
                    <a:gd name="T55" fmla="*/ 0 h 13"/>
                    <a:gd name="T56" fmla="*/ 15 w 15"/>
                    <a:gd name="T57" fmla="*/ 13 h 13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5" h="13">
                      <a:moveTo>
                        <a:pt x="0" y="6"/>
                      </a:moveTo>
                      <a:lnTo>
                        <a:pt x="2" y="9"/>
                      </a:lnTo>
                      <a:lnTo>
                        <a:pt x="3" y="11"/>
                      </a:lnTo>
                      <a:lnTo>
                        <a:pt x="5" y="13"/>
                      </a:lnTo>
                      <a:lnTo>
                        <a:pt x="8" y="13"/>
                      </a:lnTo>
                      <a:lnTo>
                        <a:pt x="11" y="13"/>
                      </a:lnTo>
                      <a:lnTo>
                        <a:pt x="14" y="11"/>
                      </a:lnTo>
                      <a:lnTo>
                        <a:pt x="15" y="9"/>
                      </a:lnTo>
                      <a:lnTo>
                        <a:pt x="15" y="6"/>
                      </a:lnTo>
                      <a:lnTo>
                        <a:pt x="15" y="4"/>
                      </a:lnTo>
                      <a:lnTo>
                        <a:pt x="14" y="1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3" y="1"/>
                      </a:lnTo>
                      <a:lnTo>
                        <a:pt x="2" y="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3" name="Freeform 54"/>
                <p:cNvSpPr>
                  <a:spLocks/>
                </p:cNvSpPr>
                <p:nvPr/>
              </p:nvSpPr>
              <p:spPr bwMode="auto">
                <a:xfrm>
                  <a:off x="8447" y="4911"/>
                  <a:ext cx="6" cy="6"/>
                </a:xfrm>
                <a:custGeom>
                  <a:avLst/>
                  <a:gdLst>
                    <a:gd name="T0" fmla="*/ 0 w 17"/>
                    <a:gd name="T1" fmla="*/ 0 h 17"/>
                    <a:gd name="T2" fmla="*/ 0 w 17"/>
                    <a:gd name="T3" fmla="*/ 0 h 17"/>
                    <a:gd name="T4" fmla="*/ 0 w 17"/>
                    <a:gd name="T5" fmla="*/ 0 h 17"/>
                    <a:gd name="T6" fmla="*/ 0 w 17"/>
                    <a:gd name="T7" fmla="*/ 0 h 17"/>
                    <a:gd name="T8" fmla="*/ 0 w 17"/>
                    <a:gd name="T9" fmla="*/ 0 h 17"/>
                    <a:gd name="T10" fmla="*/ 0 w 17"/>
                    <a:gd name="T11" fmla="*/ 0 h 17"/>
                    <a:gd name="T12" fmla="*/ 0 w 17"/>
                    <a:gd name="T13" fmla="*/ 0 h 17"/>
                    <a:gd name="T14" fmla="*/ 0 w 17"/>
                    <a:gd name="T15" fmla="*/ 0 h 17"/>
                    <a:gd name="T16" fmla="*/ 0 w 17"/>
                    <a:gd name="T17" fmla="*/ 0 h 17"/>
                    <a:gd name="T18" fmla="*/ 0 w 17"/>
                    <a:gd name="T19" fmla="*/ 0 h 17"/>
                    <a:gd name="T20" fmla="*/ 0 w 17"/>
                    <a:gd name="T21" fmla="*/ 0 h 17"/>
                    <a:gd name="T22" fmla="*/ 0 w 17"/>
                    <a:gd name="T23" fmla="*/ 0 h 17"/>
                    <a:gd name="T24" fmla="*/ 0 w 17"/>
                    <a:gd name="T25" fmla="*/ 0 h 17"/>
                    <a:gd name="T26" fmla="*/ 0 w 17"/>
                    <a:gd name="T27" fmla="*/ 0 h 17"/>
                    <a:gd name="T28" fmla="*/ 0 w 17"/>
                    <a:gd name="T29" fmla="*/ 0 h 17"/>
                    <a:gd name="T30" fmla="*/ 0 w 17"/>
                    <a:gd name="T31" fmla="*/ 0 h 17"/>
                    <a:gd name="T32" fmla="*/ 0 w 17"/>
                    <a:gd name="T33" fmla="*/ 0 h 17"/>
                    <a:gd name="T34" fmla="*/ 0 w 17"/>
                    <a:gd name="T35" fmla="*/ 0 h 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7"/>
                    <a:gd name="T55" fmla="*/ 0 h 17"/>
                    <a:gd name="T56" fmla="*/ 17 w 17"/>
                    <a:gd name="T57" fmla="*/ 17 h 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7" h="17">
                      <a:moveTo>
                        <a:pt x="0" y="9"/>
                      </a:moveTo>
                      <a:lnTo>
                        <a:pt x="1" y="13"/>
                      </a:lnTo>
                      <a:lnTo>
                        <a:pt x="3" y="15"/>
                      </a:lnTo>
                      <a:lnTo>
                        <a:pt x="6" y="17"/>
                      </a:lnTo>
                      <a:lnTo>
                        <a:pt x="9" y="17"/>
                      </a:lnTo>
                      <a:lnTo>
                        <a:pt x="13" y="17"/>
                      </a:lnTo>
                      <a:lnTo>
                        <a:pt x="16" y="15"/>
                      </a:lnTo>
                      <a:lnTo>
                        <a:pt x="17" y="13"/>
                      </a:lnTo>
                      <a:lnTo>
                        <a:pt x="17" y="9"/>
                      </a:lnTo>
                      <a:lnTo>
                        <a:pt x="17" y="6"/>
                      </a:lnTo>
                      <a:lnTo>
                        <a:pt x="16" y="3"/>
                      </a:lnTo>
                      <a:lnTo>
                        <a:pt x="13" y="2"/>
                      </a:lnTo>
                      <a:lnTo>
                        <a:pt x="9" y="0"/>
                      </a:lnTo>
                      <a:lnTo>
                        <a:pt x="6" y="2"/>
                      </a:lnTo>
                      <a:lnTo>
                        <a:pt x="3" y="3"/>
                      </a:lnTo>
                      <a:lnTo>
                        <a:pt x="1" y="6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4" name="Freeform 55"/>
                <p:cNvSpPr>
                  <a:spLocks/>
                </p:cNvSpPr>
                <p:nvPr/>
              </p:nvSpPr>
              <p:spPr bwMode="auto">
                <a:xfrm>
                  <a:off x="8468" y="4904"/>
                  <a:ext cx="3" cy="3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0 h 9"/>
                    <a:gd name="T4" fmla="*/ 0 w 9"/>
                    <a:gd name="T5" fmla="*/ 0 h 9"/>
                    <a:gd name="T6" fmla="*/ 0 w 9"/>
                    <a:gd name="T7" fmla="*/ 0 h 9"/>
                    <a:gd name="T8" fmla="*/ 0 w 9"/>
                    <a:gd name="T9" fmla="*/ 0 h 9"/>
                    <a:gd name="T10" fmla="*/ 0 w 9"/>
                    <a:gd name="T11" fmla="*/ 0 h 9"/>
                    <a:gd name="T12" fmla="*/ 0 w 9"/>
                    <a:gd name="T13" fmla="*/ 0 h 9"/>
                    <a:gd name="T14" fmla="*/ 0 w 9"/>
                    <a:gd name="T15" fmla="*/ 0 h 9"/>
                    <a:gd name="T16" fmla="*/ 0 w 9"/>
                    <a:gd name="T17" fmla="*/ 0 h 9"/>
                    <a:gd name="T18" fmla="*/ 0 w 9"/>
                    <a:gd name="T19" fmla="*/ 0 h 9"/>
                    <a:gd name="T20" fmla="*/ 0 w 9"/>
                    <a:gd name="T21" fmla="*/ 0 h 9"/>
                    <a:gd name="T22" fmla="*/ 0 w 9"/>
                    <a:gd name="T23" fmla="*/ 0 h 9"/>
                    <a:gd name="T24" fmla="*/ 0 w 9"/>
                    <a:gd name="T25" fmla="*/ 0 h 9"/>
                    <a:gd name="T26" fmla="*/ 0 w 9"/>
                    <a:gd name="T27" fmla="*/ 0 h 9"/>
                    <a:gd name="T28" fmla="*/ 0 w 9"/>
                    <a:gd name="T29" fmla="*/ 0 h 9"/>
                    <a:gd name="T30" fmla="*/ 0 w 9"/>
                    <a:gd name="T31" fmla="*/ 0 h 9"/>
                    <a:gd name="T32" fmla="*/ 0 w 9"/>
                    <a:gd name="T33" fmla="*/ 0 h 9"/>
                    <a:gd name="T34" fmla="*/ 0 w 9"/>
                    <a:gd name="T35" fmla="*/ 0 h 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9"/>
                    <a:gd name="T55" fmla="*/ 0 h 9"/>
                    <a:gd name="T56" fmla="*/ 9 w 9"/>
                    <a:gd name="T57" fmla="*/ 9 h 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9" h="9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7" y="7"/>
                      </a:lnTo>
                      <a:lnTo>
                        <a:pt x="9" y="6"/>
                      </a:lnTo>
                      <a:lnTo>
                        <a:pt x="9" y="4"/>
                      </a:lnTo>
                      <a:lnTo>
                        <a:pt x="9" y="3"/>
                      </a:ln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5" name="Freeform 56"/>
                <p:cNvSpPr>
                  <a:spLocks/>
                </p:cNvSpPr>
                <p:nvPr/>
              </p:nvSpPr>
              <p:spPr bwMode="auto">
                <a:xfrm>
                  <a:off x="8459" y="4927"/>
                  <a:ext cx="2" cy="3"/>
                </a:xfrm>
                <a:custGeom>
                  <a:avLst/>
                  <a:gdLst>
                    <a:gd name="T0" fmla="*/ 0 w 7"/>
                    <a:gd name="T1" fmla="*/ 0 h 8"/>
                    <a:gd name="T2" fmla="*/ 0 w 7"/>
                    <a:gd name="T3" fmla="*/ 0 h 8"/>
                    <a:gd name="T4" fmla="*/ 0 w 7"/>
                    <a:gd name="T5" fmla="*/ 0 h 8"/>
                    <a:gd name="T6" fmla="*/ 0 w 7"/>
                    <a:gd name="T7" fmla="*/ 0 h 8"/>
                    <a:gd name="T8" fmla="*/ 0 w 7"/>
                    <a:gd name="T9" fmla="*/ 0 h 8"/>
                    <a:gd name="T10" fmla="*/ 0 w 7"/>
                    <a:gd name="T11" fmla="*/ 0 h 8"/>
                    <a:gd name="T12" fmla="*/ 0 w 7"/>
                    <a:gd name="T13" fmla="*/ 0 h 8"/>
                    <a:gd name="T14" fmla="*/ 0 w 7"/>
                    <a:gd name="T15" fmla="*/ 0 h 8"/>
                    <a:gd name="T16" fmla="*/ 0 w 7"/>
                    <a:gd name="T17" fmla="*/ 0 h 8"/>
                    <a:gd name="T18" fmla="*/ 0 w 7"/>
                    <a:gd name="T19" fmla="*/ 0 h 8"/>
                    <a:gd name="T20" fmla="*/ 0 w 7"/>
                    <a:gd name="T21" fmla="*/ 0 h 8"/>
                    <a:gd name="T22" fmla="*/ 0 w 7"/>
                    <a:gd name="T23" fmla="*/ 0 h 8"/>
                    <a:gd name="T24" fmla="*/ 0 w 7"/>
                    <a:gd name="T25" fmla="*/ 0 h 8"/>
                    <a:gd name="T26" fmla="*/ 0 w 7"/>
                    <a:gd name="T27" fmla="*/ 0 h 8"/>
                    <a:gd name="T28" fmla="*/ 0 w 7"/>
                    <a:gd name="T29" fmla="*/ 0 h 8"/>
                    <a:gd name="T30" fmla="*/ 0 w 7"/>
                    <a:gd name="T31" fmla="*/ 0 h 8"/>
                    <a:gd name="T32" fmla="*/ 0 w 7"/>
                    <a:gd name="T33" fmla="*/ 0 h 8"/>
                    <a:gd name="T34" fmla="*/ 0 w 7"/>
                    <a:gd name="T35" fmla="*/ 0 h 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"/>
                    <a:gd name="T55" fmla="*/ 0 h 8"/>
                    <a:gd name="T56" fmla="*/ 7 w 7"/>
                    <a:gd name="T57" fmla="*/ 8 h 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" h="8">
                      <a:moveTo>
                        <a:pt x="0" y="4"/>
                      </a:move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7"/>
                      </a:lnTo>
                      <a:lnTo>
                        <a:pt x="7" y="5"/>
                      </a:lnTo>
                      <a:lnTo>
                        <a:pt x="7" y="4"/>
                      </a:ln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6" name="Freeform 57"/>
                <p:cNvSpPr>
                  <a:spLocks/>
                </p:cNvSpPr>
                <p:nvPr/>
              </p:nvSpPr>
              <p:spPr bwMode="auto">
                <a:xfrm>
                  <a:off x="8443" y="4936"/>
                  <a:ext cx="2" cy="3"/>
                </a:xfrm>
                <a:custGeom>
                  <a:avLst/>
                  <a:gdLst>
                    <a:gd name="T0" fmla="*/ 0 w 7"/>
                    <a:gd name="T1" fmla="*/ 0 h 9"/>
                    <a:gd name="T2" fmla="*/ 0 w 7"/>
                    <a:gd name="T3" fmla="*/ 0 h 9"/>
                    <a:gd name="T4" fmla="*/ 0 w 7"/>
                    <a:gd name="T5" fmla="*/ 0 h 9"/>
                    <a:gd name="T6" fmla="*/ 0 w 7"/>
                    <a:gd name="T7" fmla="*/ 0 h 9"/>
                    <a:gd name="T8" fmla="*/ 0 w 7"/>
                    <a:gd name="T9" fmla="*/ 0 h 9"/>
                    <a:gd name="T10" fmla="*/ 0 w 7"/>
                    <a:gd name="T11" fmla="*/ 0 h 9"/>
                    <a:gd name="T12" fmla="*/ 0 w 7"/>
                    <a:gd name="T13" fmla="*/ 0 h 9"/>
                    <a:gd name="T14" fmla="*/ 0 w 7"/>
                    <a:gd name="T15" fmla="*/ 0 h 9"/>
                    <a:gd name="T16" fmla="*/ 0 w 7"/>
                    <a:gd name="T17" fmla="*/ 0 h 9"/>
                    <a:gd name="T18" fmla="*/ 0 w 7"/>
                    <a:gd name="T19" fmla="*/ 0 h 9"/>
                    <a:gd name="T20" fmla="*/ 0 w 7"/>
                    <a:gd name="T21" fmla="*/ 0 h 9"/>
                    <a:gd name="T22" fmla="*/ 0 w 7"/>
                    <a:gd name="T23" fmla="*/ 0 h 9"/>
                    <a:gd name="T24" fmla="*/ 0 w 7"/>
                    <a:gd name="T25" fmla="*/ 0 h 9"/>
                    <a:gd name="T26" fmla="*/ 0 w 7"/>
                    <a:gd name="T27" fmla="*/ 0 h 9"/>
                    <a:gd name="T28" fmla="*/ 0 w 7"/>
                    <a:gd name="T29" fmla="*/ 0 h 9"/>
                    <a:gd name="T30" fmla="*/ 0 w 7"/>
                    <a:gd name="T31" fmla="*/ 0 h 9"/>
                    <a:gd name="T32" fmla="*/ 0 w 7"/>
                    <a:gd name="T33" fmla="*/ 0 h 9"/>
                    <a:gd name="T34" fmla="*/ 0 w 7"/>
                    <a:gd name="T35" fmla="*/ 0 h 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"/>
                    <a:gd name="T55" fmla="*/ 0 h 9"/>
                    <a:gd name="T56" fmla="*/ 7 w 7"/>
                    <a:gd name="T57" fmla="*/ 9 h 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" h="9">
                      <a:moveTo>
                        <a:pt x="0" y="4"/>
                      </a:moveTo>
                      <a:lnTo>
                        <a:pt x="0" y="6"/>
                      </a:lnTo>
                      <a:lnTo>
                        <a:pt x="1" y="7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5" y="9"/>
                      </a:lnTo>
                      <a:lnTo>
                        <a:pt x="5" y="7"/>
                      </a:lnTo>
                      <a:lnTo>
                        <a:pt x="7" y="6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7" name="Freeform 58"/>
                <p:cNvSpPr>
                  <a:spLocks/>
                </p:cNvSpPr>
                <p:nvPr/>
              </p:nvSpPr>
              <p:spPr bwMode="auto">
                <a:xfrm>
                  <a:off x="8474" y="4919"/>
                  <a:ext cx="7" cy="6"/>
                </a:xfrm>
                <a:custGeom>
                  <a:avLst/>
                  <a:gdLst>
                    <a:gd name="T0" fmla="*/ 0 w 20"/>
                    <a:gd name="T1" fmla="*/ 0 h 20"/>
                    <a:gd name="T2" fmla="*/ 0 w 20"/>
                    <a:gd name="T3" fmla="*/ 0 h 20"/>
                    <a:gd name="T4" fmla="*/ 0 w 20"/>
                    <a:gd name="T5" fmla="*/ 0 h 20"/>
                    <a:gd name="T6" fmla="*/ 0 w 20"/>
                    <a:gd name="T7" fmla="*/ 0 h 20"/>
                    <a:gd name="T8" fmla="*/ 0 w 20"/>
                    <a:gd name="T9" fmla="*/ 0 h 20"/>
                    <a:gd name="T10" fmla="*/ 0 w 20"/>
                    <a:gd name="T11" fmla="*/ 0 h 20"/>
                    <a:gd name="T12" fmla="*/ 0 w 20"/>
                    <a:gd name="T13" fmla="*/ 0 h 20"/>
                    <a:gd name="T14" fmla="*/ 0 w 20"/>
                    <a:gd name="T15" fmla="*/ 0 h 20"/>
                    <a:gd name="T16" fmla="*/ 0 w 20"/>
                    <a:gd name="T17" fmla="*/ 0 h 20"/>
                    <a:gd name="T18" fmla="*/ 0 w 20"/>
                    <a:gd name="T19" fmla="*/ 0 h 20"/>
                    <a:gd name="T20" fmla="*/ 0 w 20"/>
                    <a:gd name="T21" fmla="*/ 0 h 20"/>
                    <a:gd name="T22" fmla="*/ 0 w 20"/>
                    <a:gd name="T23" fmla="*/ 0 h 20"/>
                    <a:gd name="T24" fmla="*/ 0 w 20"/>
                    <a:gd name="T25" fmla="*/ 0 h 20"/>
                    <a:gd name="T26" fmla="*/ 0 w 20"/>
                    <a:gd name="T27" fmla="*/ 0 h 20"/>
                    <a:gd name="T28" fmla="*/ 0 w 20"/>
                    <a:gd name="T29" fmla="*/ 0 h 20"/>
                    <a:gd name="T30" fmla="*/ 0 w 20"/>
                    <a:gd name="T31" fmla="*/ 0 h 20"/>
                    <a:gd name="T32" fmla="*/ 0 w 20"/>
                    <a:gd name="T33" fmla="*/ 0 h 20"/>
                    <a:gd name="T34" fmla="*/ 0 w 20"/>
                    <a:gd name="T35" fmla="*/ 0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"/>
                    <a:gd name="T55" fmla="*/ 0 h 20"/>
                    <a:gd name="T56" fmla="*/ 20 w 20"/>
                    <a:gd name="T57" fmla="*/ 20 h 2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" h="20">
                      <a:moveTo>
                        <a:pt x="0" y="10"/>
                      </a:move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5" y="20"/>
                      </a:lnTo>
                      <a:lnTo>
                        <a:pt x="10" y="20"/>
                      </a:lnTo>
                      <a:lnTo>
                        <a:pt x="14" y="20"/>
                      </a:lnTo>
                      <a:lnTo>
                        <a:pt x="17" y="17"/>
                      </a:lnTo>
                      <a:lnTo>
                        <a:pt x="20" y="15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7" y="3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2" y="3"/>
                      </a:lnTo>
                      <a:lnTo>
                        <a:pt x="0" y="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8" name="Freeform 59"/>
                <p:cNvSpPr>
                  <a:spLocks/>
                </p:cNvSpPr>
                <p:nvPr/>
              </p:nvSpPr>
              <p:spPr bwMode="auto">
                <a:xfrm>
                  <a:off x="8332" y="4713"/>
                  <a:ext cx="4" cy="4"/>
                </a:xfrm>
                <a:custGeom>
                  <a:avLst/>
                  <a:gdLst>
                    <a:gd name="T0" fmla="*/ 0 w 12"/>
                    <a:gd name="T1" fmla="*/ 0 h 13"/>
                    <a:gd name="T2" fmla="*/ 0 w 12"/>
                    <a:gd name="T3" fmla="*/ 0 h 13"/>
                    <a:gd name="T4" fmla="*/ 0 w 12"/>
                    <a:gd name="T5" fmla="*/ 0 h 13"/>
                    <a:gd name="T6" fmla="*/ 0 w 12"/>
                    <a:gd name="T7" fmla="*/ 0 h 13"/>
                    <a:gd name="T8" fmla="*/ 0 w 12"/>
                    <a:gd name="T9" fmla="*/ 0 h 13"/>
                    <a:gd name="T10" fmla="*/ 0 w 12"/>
                    <a:gd name="T11" fmla="*/ 0 h 13"/>
                    <a:gd name="T12" fmla="*/ 0 w 12"/>
                    <a:gd name="T13" fmla="*/ 0 h 13"/>
                    <a:gd name="T14" fmla="*/ 0 w 12"/>
                    <a:gd name="T15" fmla="*/ 0 h 13"/>
                    <a:gd name="T16" fmla="*/ 0 w 12"/>
                    <a:gd name="T17" fmla="*/ 0 h 13"/>
                    <a:gd name="T18" fmla="*/ 0 w 12"/>
                    <a:gd name="T19" fmla="*/ 0 h 13"/>
                    <a:gd name="T20" fmla="*/ 0 w 12"/>
                    <a:gd name="T21" fmla="*/ 0 h 13"/>
                    <a:gd name="T22" fmla="*/ 0 w 12"/>
                    <a:gd name="T23" fmla="*/ 0 h 13"/>
                    <a:gd name="T24" fmla="*/ 0 w 12"/>
                    <a:gd name="T25" fmla="*/ 0 h 13"/>
                    <a:gd name="T26" fmla="*/ 0 w 12"/>
                    <a:gd name="T27" fmla="*/ 0 h 13"/>
                    <a:gd name="T28" fmla="*/ 0 w 12"/>
                    <a:gd name="T29" fmla="*/ 0 h 13"/>
                    <a:gd name="T30" fmla="*/ 0 w 12"/>
                    <a:gd name="T31" fmla="*/ 0 h 13"/>
                    <a:gd name="T32" fmla="*/ 0 w 12"/>
                    <a:gd name="T33" fmla="*/ 0 h 13"/>
                    <a:gd name="T34" fmla="*/ 0 w 12"/>
                    <a:gd name="T35" fmla="*/ 0 h 1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"/>
                    <a:gd name="T55" fmla="*/ 0 h 13"/>
                    <a:gd name="T56" fmla="*/ 12 w 12"/>
                    <a:gd name="T57" fmla="*/ 13 h 13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" h="13">
                      <a:moveTo>
                        <a:pt x="0" y="7"/>
                      </a:moveTo>
                      <a:lnTo>
                        <a:pt x="0" y="9"/>
                      </a:ln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6" y="13"/>
                      </a:lnTo>
                      <a:lnTo>
                        <a:pt x="9" y="13"/>
                      </a:lnTo>
                      <a:lnTo>
                        <a:pt x="11" y="12"/>
                      </a:lnTo>
                      <a:lnTo>
                        <a:pt x="12" y="9"/>
                      </a:lnTo>
                      <a:lnTo>
                        <a:pt x="12" y="7"/>
                      </a:lnTo>
                      <a:lnTo>
                        <a:pt x="12" y="5"/>
                      </a:lnTo>
                      <a:lnTo>
                        <a:pt x="11" y="2"/>
                      </a:lnTo>
                      <a:lnTo>
                        <a:pt x="9" y="0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19" name="Freeform 60"/>
                <p:cNvSpPr>
                  <a:spLocks/>
                </p:cNvSpPr>
                <p:nvPr/>
              </p:nvSpPr>
              <p:spPr bwMode="auto">
                <a:xfrm>
                  <a:off x="8349" y="4708"/>
                  <a:ext cx="5" cy="4"/>
                </a:xfrm>
                <a:custGeom>
                  <a:avLst/>
                  <a:gdLst>
                    <a:gd name="T0" fmla="*/ 0 w 13"/>
                    <a:gd name="T1" fmla="*/ 0 h 12"/>
                    <a:gd name="T2" fmla="*/ 0 w 13"/>
                    <a:gd name="T3" fmla="*/ 0 h 12"/>
                    <a:gd name="T4" fmla="*/ 0 w 13"/>
                    <a:gd name="T5" fmla="*/ 0 h 12"/>
                    <a:gd name="T6" fmla="*/ 0 w 13"/>
                    <a:gd name="T7" fmla="*/ 0 h 12"/>
                    <a:gd name="T8" fmla="*/ 0 w 13"/>
                    <a:gd name="T9" fmla="*/ 0 h 12"/>
                    <a:gd name="T10" fmla="*/ 0 w 13"/>
                    <a:gd name="T11" fmla="*/ 0 h 12"/>
                    <a:gd name="T12" fmla="*/ 0 w 13"/>
                    <a:gd name="T13" fmla="*/ 0 h 12"/>
                    <a:gd name="T14" fmla="*/ 0 w 13"/>
                    <a:gd name="T15" fmla="*/ 0 h 12"/>
                    <a:gd name="T16" fmla="*/ 0 w 13"/>
                    <a:gd name="T17" fmla="*/ 0 h 12"/>
                    <a:gd name="T18" fmla="*/ 0 w 13"/>
                    <a:gd name="T19" fmla="*/ 0 h 12"/>
                    <a:gd name="T20" fmla="*/ 0 w 13"/>
                    <a:gd name="T21" fmla="*/ 0 h 12"/>
                    <a:gd name="T22" fmla="*/ 0 w 13"/>
                    <a:gd name="T23" fmla="*/ 0 h 12"/>
                    <a:gd name="T24" fmla="*/ 0 w 13"/>
                    <a:gd name="T25" fmla="*/ 0 h 12"/>
                    <a:gd name="T26" fmla="*/ 0 w 13"/>
                    <a:gd name="T27" fmla="*/ 0 h 12"/>
                    <a:gd name="T28" fmla="*/ 0 w 13"/>
                    <a:gd name="T29" fmla="*/ 0 h 12"/>
                    <a:gd name="T30" fmla="*/ 0 w 13"/>
                    <a:gd name="T31" fmla="*/ 0 h 12"/>
                    <a:gd name="T32" fmla="*/ 0 w 13"/>
                    <a:gd name="T33" fmla="*/ 0 h 12"/>
                    <a:gd name="T34" fmla="*/ 0 w 13"/>
                    <a:gd name="T35" fmla="*/ 0 h 1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"/>
                    <a:gd name="T55" fmla="*/ 0 h 12"/>
                    <a:gd name="T56" fmla="*/ 13 w 13"/>
                    <a:gd name="T57" fmla="*/ 12 h 1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" h="12">
                      <a:moveTo>
                        <a:pt x="0" y="6"/>
                      </a:move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5" y="12"/>
                      </a:lnTo>
                      <a:lnTo>
                        <a:pt x="8" y="12"/>
                      </a:lnTo>
                      <a:lnTo>
                        <a:pt x="9" y="12"/>
                      </a:lnTo>
                      <a:lnTo>
                        <a:pt x="12" y="10"/>
                      </a:lnTo>
                      <a:lnTo>
                        <a:pt x="13" y="8"/>
                      </a:lnTo>
                      <a:lnTo>
                        <a:pt x="13" y="6"/>
                      </a:lnTo>
                      <a:lnTo>
                        <a:pt x="13" y="3"/>
                      </a:lnTo>
                      <a:lnTo>
                        <a:pt x="12" y="2"/>
                      </a:lnTo>
                      <a:lnTo>
                        <a:pt x="9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0" name="Freeform 61"/>
                <p:cNvSpPr>
                  <a:spLocks/>
                </p:cNvSpPr>
                <p:nvPr/>
              </p:nvSpPr>
              <p:spPr bwMode="auto">
                <a:xfrm>
                  <a:off x="8366" y="4704"/>
                  <a:ext cx="2" cy="2"/>
                </a:xfrm>
                <a:custGeom>
                  <a:avLst/>
                  <a:gdLst>
                    <a:gd name="T0" fmla="*/ 0 w 8"/>
                    <a:gd name="T1" fmla="*/ 0 h 7"/>
                    <a:gd name="T2" fmla="*/ 0 w 8"/>
                    <a:gd name="T3" fmla="*/ 0 h 7"/>
                    <a:gd name="T4" fmla="*/ 0 w 8"/>
                    <a:gd name="T5" fmla="*/ 0 h 7"/>
                    <a:gd name="T6" fmla="*/ 0 w 8"/>
                    <a:gd name="T7" fmla="*/ 0 h 7"/>
                    <a:gd name="T8" fmla="*/ 0 w 8"/>
                    <a:gd name="T9" fmla="*/ 0 h 7"/>
                    <a:gd name="T10" fmla="*/ 0 w 8"/>
                    <a:gd name="T11" fmla="*/ 0 h 7"/>
                    <a:gd name="T12" fmla="*/ 0 w 8"/>
                    <a:gd name="T13" fmla="*/ 0 h 7"/>
                    <a:gd name="T14" fmla="*/ 0 w 8"/>
                    <a:gd name="T15" fmla="*/ 0 h 7"/>
                    <a:gd name="T16" fmla="*/ 0 w 8"/>
                    <a:gd name="T17" fmla="*/ 0 h 7"/>
                    <a:gd name="T18" fmla="*/ 0 w 8"/>
                    <a:gd name="T19" fmla="*/ 0 h 7"/>
                    <a:gd name="T20" fmla="*/ 0 w 8"/>
                    <a:gd name="T21" fmla="*/ 0 h 7"/>
                    <a:gd name="T22" fmla="*/ 0 w 8"/>
                    <a:gd name="T23" fmla="*/ 0 h 7"/>
                    <a:gd name="T24" fmla="*/ 0 w 8"/>
                    <a:gd name="T25" fmla="*/ 0 h 7"/>
                    <a:gd name="T26" fmla="*/ 0 w 8"/>
                    <a:gd name="T27" fmla="*/ 0 h 7"/>
                    <a:gd name="T28" fmla="*/ 0 w 8"/>
                    <a:gd name="T29" fmla="*/ 0 h 7"/>
                    <a:gd name="T30" fmla="*/ 0 w 8"/>
                    <a:gd name="T31" fmla="*/ 0 h 7"/>
                    <a:gd name="T32" fmla="*/ 0 w 8"/>
                    <a:gd name="T33" fmla="*/ 0 h 7"/>
                    <a:gd name="T34" fmla="*/ 0 w 8"/>
                    <a:gd name="T35" fmla="*/ 0 h 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"/>
                    <a:gd name="T55" fmla="*/ 0 h 7"/>
                    <a:gd name="T56" fmla="*/ 8 w 8"/>
                    <a:gd name="T57" fmla="*/ 7 h 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" h="7">
                      <a:moveTo>
                        <a:pt x="0" y="3"/>
                      </a:moveTo>
                      <a:lnTo>
                        <a:pt x="0" y="4"/>
                      </a:lnTo>
                      <a:lnTo>
                        <a:pt x="1" y="6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6" y="7"/>
                      </a:lnTo>
                      <a:lnTo>
                        <a:pt x="7" y="6"/>
                      </a:lnTo>
                      <a:lnTo>
                        <a:pt x="8" y="4"/>
                      </a:lnTo>
                      <a:lnTo>
                        <a:pt x="8" y="3"/>
                      </a:lnTo>
                      <a:lnTo>
                        <a:pt x="8" y="1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1" name="Freeform 62"/>
                <p:cNvSpPr>
                  <a:spLocks/>
                </p:cNvSpPr>
                <p:nvPr/>
              </p:nvSpPr>
              <p:spPr bwMode="auto">
                <a:xfrm>
                  <a:off x="8338" y="4730"/>
                  <a:ext cx="2" cy="3"/>
                </a:xfrm>
                <a:custGeom>
                  <a:avLst/>
                  <a:gdLst>
                    <a:gd name="T0" fmla="*/ 0 w 7"/>
                    <a:gd name="T1" fmla="*/ 0 h 8"/>
                    <a:gd name="T2" fmla="*/ 0 w 7"/>
                    <a:gd name="T3" fmla="*/ 0 h 8"/>
                    <a:gd name="T4" fmla="*/ 0 w 7"/>
                    <a:gd name="T5" fmla="*/ 0 h 8"/>
                    <a:gd name="T6" fmla="*/ 0 w 7"/>
                    <a:gd name="T7" fmla="*/ 0 h 8"/>
                    <a:gd name="T8" fmla="*/ 0 w 7"/>
                    <a:gd name="T9" fmla="*/ 0 h 8"/>
                    <a:gd name="T10" fmla="*/ 0 w 7"/>
                    <a:gd name="T11" fmla="*/ 0 h 8"/>
                    <a:gd name="T12" fmla="*/ 0 w 7"/>
                    <a:gd name="T13" fmla="*/ 0 h 8"/>
                    <a:gd name="T14" fmla="*/ 0 w 7"/>
                    <a:gd name="T15" fmla="*/ 0 h 8"/>
                    <a:gd name="T16" fmla="*/ 0 w 7"/>
                    <a:gd name="T17" fmla="*/ 0 h 8"/>
                    <a:gd name="T18" fmla="*/ 0 w 7"/>
                    <a:gd name="T19" fmla="*/ 0 h 8"/>
                    <a:gd name="T20" fmla="*/ 0 w 7"/>
                    <a:gd name="T21" fmla="*/ 0 h 8"/>
                    <a:gd name="T22" fmla="*/ 0 w 7"/>
                    <a:gd name="T23" fmla="*/ 0 h 8"/>
                    <a:gd name="T24" fmla="*/ 0 w 7"/>
                    <a:gd name="T25" fmla="*/ 0 h 8"/>
                    <a:gd name="T26" fmla="*/ 0 w 7"/>
                    <a:gd name="T27" fmla="*/ 0 h 8"/>
                    <a:gd name="T28" fmla="*/ 0 w 7"/>
                    <a:gd name="T29" fmla="*/ 0 h 8"/>
                    <a:gd name="T30" fmla="*/ 0 w 7"/>
                    <a:gd name="T31" fmla="*/ 0 h 8"/>
                    <a:gd name="T32" fmla="*/ 0 w 7"/>
                    <a:gd name="T33" fmla="*/ 0 h 8"/>
                    <a:gd name="T34" fmla="*/ 0 w 7"/>
                    <a:gd name="T35" fmla="*/ 0 h 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"/>
                    <a:gd name="T55" fmla="*/ 0 h 8"/>
                    <a:gd name="T56" fmla="*/ 7 w 7"/>
                    <a:gd name="T57" fmla="*/ 8 h 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" h="8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4" y="8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7" y="5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6" y="2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2" name="Freeform 63"/>
                <p:cNvSpPr>
                  <a:spLocks/>
                </p:cNvSpPr>
                <p:nvPr/>
              </p:nvSpPr>
              <p:spPr bwMode="auto">
                <a:xfrm>
                  <a:off x="8370" y="4713"/>
                  <a:ext cx="6" cy="6"/>
                </a:xfrm>
                <a:custGeom>
                  <a:avLst/>
                  <a:gdLst>
                    <a:gd name="T0" fmla="*/ 0 w 16"/>
                    <a:gd name="T1" fmla="*/ 0 h 17"/>
                    <a:gd name="T2" fmla="*/ 0 w 16"/>
                    <a:gd name="T3" fmla="*/ 0 h 17"/>
                    <a:gd name="T4" fmla="*/ 0 w 16"/>
                    <a:gd name="T5" fmla="*/ 0 h 17"/>
                    <a:gd name="T6" fmla="*/ 0 w 16"/>
                    <a:gd name="T7" fmla="*/ 0 h 17"/>
                    <a:gd name="T8" fmla="*/ 0 w 16"/>
                    <a:gd name="T9" fmla="*/ 0 h 17"/>
                    <a:gd name="T10" fmla="*/ 0 w 16"/>
                    <a:gd name="T11" fmla="*/ 0 h 17"/>
                    <a:gd name="T12" fmla="*/ 0 w 16"/>
                    <a:gd name="T13" fmla="*/ 0 h 17"/>
                    <a:gd name="T14" fmla="*/ 0 w 16"/>
                    <a:gd name="T15" fmla="*/ 0 h 17"/>
                    <a:gd name="T16" fmla="*/ 0 w 16"/>
                    <a:gd name="T17" fmla="*/ 0 h 17"/>
                    <a:gd name="T18" fmla="*/ 0 w 16"/>
                    <a:gd name="T19" fmla="*/ 0 h 17"/>
                    <a:gd name="T20" fmla="*/ 0 w 16"/>
                    <a:gd name="T21" fmla="*/ 0 h 17"/>
                    <a:gd name="T22" fmla="*/ 0 w 16"/>
                    <a:gd name="T23" fmla="*/ 0 h 17"/>
                    <a:gd name="T24" fmla="*/ 0 w 16"/>
                    <a:gd name="T25" fmla="*/ 0 h 17"/>
                    <a:gd name="T26" fmla="*/ 0 w 16"/>
                    <a:gd name="T27" fmla="*/ 0 h 17"/>
                    <a:gd name="T28" fmla="*/ 0 w 16"/>
                    <a:gd name="T29" fmla="*/ 0 h 17"/>
                    <a:gd name="T30" fmla="*/ 0 w 16"/>
                    <a:gd name="T31" fmla="*/ 0 h 17"/>
                    <a:gd name="T32" fmla="*/ 0 w 16"/>
                    <a:gd name="T33" fmla="*/ 0 h 17"/>
                    <a:gd name="T34" fmla="*/ 0 w 16"/>
                    <a:gd name="T35" fmla="*/ 0 h 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17"/>
                    <a:gd name="T56" fmla="*/ 16 w 16"/>
                    <a:gd name="T57" fmla="*/ 17 h 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17">
                      <a:moveTo>
                        <a:pt x="0" y="8"/>
                      </a:moveTo>
                      <a:lnTo>
                        <a:pt x="0" y="11"/>
                      </a:lnTo>
                      <a:lnTo>
                        <a:pt x="3" y="14"/>
                      </a:lnTo>
                      <a:lnTo>
                        <a:pt x="5" y="16"/>
                      </a:lnTo>
                      <a:lnTo>
                        <a:pt x="9" y="17"/>
                      </a:lnTo>
                      <a:lnTo>
                        <a:pt x="12" y="16"/>
                      </a:lnTo>
                      <a:lnTo>
                        <a:pt x="15" y="14"/>
                      </a:lnTo>
                      <a:lnTo>
                        <a:pt x="16" y="11"/>
                      </a:lnTo>
                      <a:lnTo>
                        <a:pt x="16" y="8"/>
                      </a:lnTo>
                      <a:lnTo>
                        <a:pt x="16" y="5"/>
                      </a:lnTo>
                      <a:lnTo>
                        <a:pt x="15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3" name="Freeform 64"/>
                <p:cNvSpPr>
                  <a:spLocks/>
                </p:cNvSpPr>
                <p:nvPr/>
              </p:nvSpPr>
              <p:spPr bwMode="auto">
                <a:xfrm>
                  <a:off x="8353" y="4721"/>
                  <a:ext cx="4" cy="4"/>
                </a:xfrm>
                <a:custGeom>
                  <a:avLst/>
                  <a:gdLst>
                    <a:gd name="T0" fmla="*/ 0 w 12"/>
                    <a:gd name="T1" fmla="*/ 0 h 12"/>
                    <a:gd name="T2" fmla="*/ 0 w 12"/>
                    <a:gd name="T3" fmla="*/ 0 h 12"/>
                    <a:gd name="T4" fmla="*/ 0 w 12"/>
                    <a:gd name="T5" fmla="*/ 0 h 12"/>
                    <a:gd name="T6" fmla="*/ 0 w 12"/>
                    <a:gd name="T7" fmla="*/ 0 h 12"/>
                    <a:gd name="T8" fmla="*/ 0 w 12"/>
                    <a:gd name="T9" fmla="*/ 0 h 12"/>
                    <a:gd name="T10" fmla="*/ 0 w 12"/>
                    <a:gd name="T11" fmla="*/ 0 h 12"/>
                    <a:gd name="T12" fmla="*/ 0 w 12"/>
                    <a:gd name="T13" fmla="*/ 0 h 12"/>
                    <a:gd name="T14" fmla="*/ 0 w 12"/>
                    <a:gd name="T15" fmla="*/ 0 h 12"/>
                    <a:gd name="T16" fmla="*/ 0 w 12"/>
                    <a:gd name="T17" fmla="*/ 0 h 12"/>
                    <a:gd name="T18" fmla="*/ 0 w 12"/>
                    <a:gd name="T19" fmla="*/ 0 h 12"/>
                    <a:gd name="T20" fmla="*/ 0 w 12"/>
                    <a:gd name="T21" fmla="*/ 0 h 12"/>
                    <a:gd name="T22" fmla="*/ 0 w 12"/>
                    <a:gd name="T23" fmla="*/ 0 h 12"/>
                    <a:gd name="T24" fmla="*/ 0 w 12"/>
                    <a:gd name="T25" fmla="*/ 0 h 12"/>
                    <a:gd name="T26" fmla="*/ 0 w 12"/>
                    <a:gd name="T27" fmla="*/ 0 h 12"/>
                    <a:gd name="T28" fmla="*/ 0 w 12"/>
                    <a:gd name="T29" fmla="*/ 0 h 12"/>
                    <a:gd name="T30" fmla="*/ 0 w 12"/>
                    <a:gd name="T31" fmla="*/ 0 h 12"/>
                    <a:gd name="T32" fmla="*/ 0 w 12"/>
                    <a:gd name="T33" fmla="*/ 0 h 12"/>
                    <a:gd name="T34" fmla="*/ 0 w 12"/>
                    <a:gd name="T35" fmla="*/ 0 h 1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"/>
                    <a:gd name="T55" fmla="*/ 0 h 12"/>
                    <a:gd name="T56" fmla="*/ 12 w 12"/>
                    <a:gd name="T57" fmla="*/ 12 h 1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" h="12">
                      <a:moveTo>
                        <a:pt x="0" y="6"/>
                      </a:moveTo>
                      <a:lnTo>
                        <a:pt x="0" y="7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6" y="12"/>
                      </a:lnTo>
                      <a:lnTo>
                        <a:pt x="7" y="12"/>
                      </a:lnTo>
                      <a:lnTo>
                        <a:pt x="10" y="10"/>
                      </a:lnTo>
                      <a:lnTo>
                        <a:pt x="12" y="7"/>
                      </a:lnTo>
                      <a:lnTo>
                        <a:pt x="12" y="6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7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4" name="Freeform 65"/>
                <p:cNvSpPr>
                  <a:spLocks/>
                </p:cNvSpPr>
                <p:nvPr/>
              </p:nvSpPr>
              <p:spPr bwMode="auto">
                <a:xfrm>
                  <a:off x="8343" y="4794"/>
                  <a:ext cx="25" cy="25"/>
                </a:xfrm>
                <a:custGeom>
                  <a:avLst/>
                  <a:gdLst>
                    <a:gd name="T0" fmla="*/ 0 w 74"/>
                    <a:gd name="T1" fmla="*/ 0 h 75"/>
                    <a:gd name="T2" fmla="*/ 0 w 74"/>
                    <a:gd name="T3" fmla="*/ 0 h 75"/>
                    <a:gd name="T4" fmla="*/ 0 w 74"/>
                    <a:gd name="T5" fmla="*/ 0 h 75"/>
                    <a:gd name="T6" fmla="*/ 0 w 74"/>
                    <a:gd name="T7" fmla="*/ 0 h 75"/>
                    <a:gd name="T8" fmla="*/ 0 w 74"/>
                    <a:gd name="T9" fmla="*/ 0 h 75"/>
                    <a:gd name="T10" fmla="*/ 0 w 74"/>
                    <a:gd name="T11" fmla="*/ 0 h 75"/>
                    <a:gd name="T12" fmla="*/ 0 w 74"/>
                    <a:gd name="T13" fmla="*/ 0 h 75"/>
                    <a:gd name="T14" fmla="*/ 0 w 74"/>
                    <a:gd name="T15" fmla="*/ 0 h 75"/>
                    <a:gd name="T16" fmla="*/ 0 w 74"/>
                    <a:gd name="T17" fmla="*/ 0 h 75"/>
                    <a:gd name="T18" fmla="*/ 0 w 74"/>
                    <a:gd name="T19" fmla="*/ 0 h 75"/>
                    <a:gd name="T20" fmla="*/ 0 w 74"/>
                    <a:gd name="T21" fmla="*/ 0 h 75"/>
                    <a:gd name="T22" fmla="*/ 0 w 74"/>
                    <a:gd name="T23" fmla="*/ 0 h 75"/>
                    <a:gd name="T24" fmla="*/ 0 w 74"/>
                    <a:gd name="T25" fmla="*/ 0 h 75"/>
                    <a:gd name="T26" fmla="*/ 0 w 74"/>
                    <a:gd name="T27" fmla="*/ 0 h 75"/>
                    <a:gd name="T28" fmla="*/ 0 w 74"/>
                    <a:gd name="T29" fmla="*/ 0 h 75"/>
                    <a:gd name="T30" fmla="*/ 0 w 74"/>
                    <a:gd name="T31" fmla="*/ 0 h 75"/>
                    <a:gd name="T32" fmla="*/ 0 w 74"/>
                    <a:gd name="T33" fmla="*/ 0 h 75"/>
                    <a:gd name="T34" fmla="*/ 0 w 74"/>
                    <a:gd name="T35" fmla="*/ 0 h 75"/>
                    <a:gd name="T36" fmla="*/ 0 w 74"/>
                    <a:gd name="T37" fmla="*/ 0 h 75"/>
                    <a:gd name="T38" fmla="*/ 0 w 74"/>
                    <a:gd name="T39" fmla="*/ 0 h 75"/>
                    <a:gd name="T40" fmla="*/ 0 w 74"/>
                    <a:gd name="T41" fmla="*/ 0 h 75"/>
                    <a:gd name="T42" fmla="*/ 0 w 74"/>
                    <a:gd name="T43" fmla="*/ 0 h 75"/>
                    <a:gd name="T44" fmla="*/ 0 w 74"/>
                    <a:gd name="T45" fmla="*/ 0 h 75"/>
                    <a:gd name="T46" fmla="*/ 0 w 74"/>
                    <a:gd name="T47" fmla="*/ 0 h 75"/>
                    <a:gd name="T48" fmla="*/ 0 w 74"/>
                    <a:gd name="T49" fmla="*/ 0 h 7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4"/>
                    <a:gd name="T76" fmla="*/ 0 h 75"/>
                    <a:gd name="T77" fmla="*/ 74 w 74"/>
                    <a:gd name="T78" fmla="*/ 75 h 7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4" h="75">
                      <a:moveTo>
                        <a:pt x="7" y="65"/>
                      </a:moveTo>
                      <a:lnTo>
                        <a:pt x="15" y="72"/>
                      </a:lnTo>
                      <a:lnTo>
                        <a:pt x="25" y="75"/>
                      </a:lnTo>
                      <a:lnTo>
                        <a:pt x="32" y="75"/>
                      </a:lnTo>
                      <a:lnTo>
                        <a:pt x="37" y="73"/>
                      </a:lnTo>
                      <a:lnTo>
                        <a:pt x="38" y="73"/>
                      </a:lnTo>
                      <a:lnTo>
                        <a:pt x="44" y="71"/>
                      </a:lnTo>
                      <a:lnTo>
                        <a:pt x="50" y="69"/>
                      </a:lnTo>
                      <a:lnTo>
                        <a:pt x="59" y="65"/>
                      </a:lnTo>
                      <a:lnTo>
                        <a:pt x="65" y="60"/>
                      </a:lnTo>
                      <a:lnTo>
                        <a:pt x="71" y="56"/>
                      </a:lnTo>
                      <a:lnTo>
                        <a:pt x="74" y="50"/>
                      </a:lnTo>
                      <a:lnTo>
                        <a:pt x="72" y="45"/>
                      </a:lnTo>
                      <a:lnTo>
                        <a:pt x="59" y="35"/>
                      </a:lnTo>
                      <a:lnTo>
                        <a:pt x="46" y="39"/>
                      </a:lnTo>
                      <a:lnTo>
                        <a:pt x="35" y="48"/>
                      </a:lnTo>
                      <a:lnTo>
                        <a:pt x="31" y="52"/>
                      </a:lnTo>
                      <a:lnTo>
                        <a:pt x="29" y="43"/>
                      </a:lnTo>
                      <a:lnTo>
                        <a:pt x="24" y="26"/>
                      </a:lnTo>
                      <a:lnTo>
                        <a:pt x="13" y="7"/>
                      </a:lnTo>
                      <a:lnTo>
                        <a:pt x="2" y="0"/>
                      </a:lnTo>
                      <a:lnTo>
                        <a:pt x="0" y="19"/>
                      </a:lnTo>
                      <a:lnTo>
                        <a:pt x="3" y="40"/>
                      </a:lnTo>
                      <a:lnTo>
                        <a:pt x="6" y="58"/>
                      </a:lnTo>
                      <a:lnTo>
                        <a:pt x="7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5" name="Freeform 66"/>
                <p:cNvSpPr>
                  <a:spLocks/>
                </p:cNvSpPr>
                <p:nvPr/>
              </p:nvSpPr>
              <p:spPr bwMode="auto">
                <a:xfrm>
                  <a:off x="8367" y="4788"/>
                  <a:ext cx="23" cy="20"/>
                </a:xfrm>
                <a:custGeom>
                  <a:avLst/>
                  <a:gdLst>
                    <a:gd name="T0" fmla="*/ 0 w 69"/>
                    <a:gd name="T1" fmla="*/ 0 h 59"/>
                    <a:gd name="T2" fmla="*/ 0 w 69"/>
                    <a:gd name="T3" fmla="*/ 0 h 59"/>
                    <a:gd name="T4" fmla="*/ 0 w 69"/>
                    <a:gd name="T5" fmla="*/ 0 h 59"/>
                    <a:gd name="T6" fmla="*/ 0 w 69"/>
                    <a:gd name="T7" fmla="*/ 0 h 59"/>
                    <a:gd name="T8" fmla="*/ 0 w 69"/>
                    <a:gd name="T9" fmla="*/ 0 h 59"/>
                    <a:gd name="T10" fmla="*/ 0 w 69"/>
                    <a:gd name="T11" fmla="*/ 0 h 59"/>
                    <a:gd name="T12" fmla="*/ 0 w 69"/>
                    <a:gd name="T13" fmla="*/ 0 h 59"/>
                    <a:gd name="T14" fmla="*/ 0 w 69"/>
                    <a:gd name="T15" fmla="*/ 0 h 59"/>
                    <a:gd name="T16" fmla="*/ 0 w 69"/>
                    <a:gd name="T17" fmla="*/ 0 h 59"/>
                    <a:gd name="T18" fmla="*/ 0 w 69"/>
                    <a:gd name="T19" fmla="*/ 0 h 59"/>
                    <a:gd name="T20" fmla="*/ 0 w 69"/>
                    <a:gd name="T21" fmla="*/ 0 h 59"/>
                    <a:gd name="T22" fmla="*/ 0 w 69"/>
                    <a:gd name="T23" fmla="*/ 0 h 59"/>
                    <a:gd name="T24" fmla="*/ 0 w 69"/>
                    <a:gd name="T25" fmla="*/ 0 h 59"/>
                    <a:gd name="T26" fmla="*/ 0 w 69"/>
                    <a:gd name="T27" fmla="*/ 0 h 59"/>
                    <a:gd name="T28" fmla="*/ 0 w 69"/>
                    <a:gd name="T29" fmla="*/ 0 h 59"/>
                    <a:gd name="T30" fmla="*/ 0 w 69"/>
                    <a:gd name="T31" fmla="*/ 0 h 59"/>
                    <a:gd name="T32" fmla="*/ 0 w 69"/>
                    <a:gd name="T33" fmla="*/ 0 h 59"/>
                    <a:gd name="T34" fmla="*/ 0 w 69"/>
                    <a:gd name="T35" fmla="*/ 0 h 59"/>
                    <a:gd name="T36" fmla="*/ 0 w 69"/>
                    <a:gd name="T37" fmla="*/ 0 h 59"/>
                    <a:gd name="T38" fmla="*/ 0 w 69"/>
                    <a:gd name="T39" fmla="*/ 0 h 59"/>
                    <a:gd name="T40" fmla="*/ 0 w 69"/>
                    <a:gd name="T41" fmla="*/ 0 h 5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9"/>
                    <a:gd name="T64" fmla="*/ 0 h 59"/>
                    <a:gd name="T65" fmla="*/ 69 w 69"/>
                    <a:gd name="T66" fmla="*/ 59 h 5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9" h="59">
                      <a:moveTo>
                        <a:pt x="24" y="59"/>
                      </a:moveTo>
                      <a:lnTo>
                        <a:pt x="29" y="59"/>
                      </a:lnTo>
                      <a:lnTo>
                        <a:pt x="38" y="57"/>
                      </a:lnTo>
                      <a:lnTo>
                        <a:pt x="47" y="56"/>
                      </a:lnTo>
                      <a:lnTo>
                        <a:pt x="56" y="54"/>
                      </a:lnTo>
                      <a:lnTo>
                        <a:pt x="63" y="52"/>
                      </a:lnTo>
                      <a:lnTo>
                        <a:pt x="68" y="47"/>
                      </a:lnTo>
                      <a:lnTo>
                        <a:pt x="69" y="43"/>
                      </a:lnTo>
                      <a:lnTo>
                        <a:pt x="66" y="37"/>
                      </a:lnTo>
                      <a:lnTo>
                        <a:pt x="54" y="32"/>
                      </a:lnTo>
                      <a:lnTo>
                        <a:pt x="41" y="33"/>
                      </a:lnTo>
                      <a:lnTo>
                        <a:pt x="29" y="37"/>
                      </a:lnTo>
                      <a:lnTo>
                        <a:pt x="25" y="40"/>
                      </a:lnTo>
                      <a:lnTo>
                        <a:pt x="21" y="29"/>
                      </a:lnTo>
                      <a:lnTo>
                        <a:pt x="19" y="13"/>
                      </a:lnTo>
                      <a:lnTo>
                        <a:pt x="15" y="1"/>
                      </a:lnTo>
                      <a:lnTo>
                        <a:pt x="0" y="0"/>
                      </a:lnTo>
                      <a:lnTo>
                        <a:pt x="0" y="27"/>
                      </a:lnTo>
                      <a:lnTo>
                        <a:pt x="9" y="44"/>
                      </a:lnTo>
                      <a:lnTo>
                        <a:pt x="19" y="56"/>
                      </a:lnTo>
                      <a:lnTo>
                        <a:pt x="24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6" name="Freeform 67"/>
                <p:cNvSpPr>
                  <a:spLocks/>
                </p:cNvSpPr>
                <p:nvPr/>
              </p:nvSpPr>
              <p:spPr bwMode="auto">
                <a:xfrm>
                  <a:off x="8386" y="4779"/>
                  <a:ext cx="23" cy="20"/>
                </a:xfrm>
                <a:custGeom>
                  <a:avLst/>
                  <a:gdLst>
                    <a:gd name="T0" fmla="*/ 0 w 69"/>
                    <a:gd name="T1" fmla="*/ 0 h 60"/>
                    <a:gd name="T2" fmla="*/ 0 w 69"/>
                    <a:gd name="T3" fmla="*/ 0 h 60"/>
                    <a:gd name="T4" fmla="*/ 0 w 69"/>
                    <a:gd name="T5" fmla="*/ 0 h 60"/>
                    <a:gd name="T6" fmla="*/ 0 w 69"/>
                    <a:gd name="T7" fmla="*/ 0 h 60"/>
                    <a:gd name="T8" fmla="*/ 0 w 69"/>
                    <a:gd name="T9" fmla="*/ 0 h 60"/>
                    <a:gd name="T10" fmla="*/ 0 w 69"/>
                    <a:gd name="T11" fmla="*/ 0 h 60"/>
                    <a:gd name="T12" fmla="*/ 0 w 69"/>
                    <a:gd name="T13" fmla="*/ 0 h 60"/>
                    <a:gd name="T14" fmla="*/ 0 w 69"/>
                    <a:gd name="T15" fmla="*/ 0 h 60"/>
                    <a:gd name="T16" fmla="*/ 0 w 69"/>
                    <a:gd name="T17" fmla="*/ 0 h 60"/>
                    <a:gd name="T18" fmla="*/ 0 w 69"/>
                    <a:gd name="T19" fmla="*/ 0 h 60"/>
                    <a:gd name="T20" fmla="*/ 0 w 69"/>
                    <a:gd name="T21" fmla="*/ 0 h 60"/>
                    <a:gd name="T22" fmla="*/ 0 w 69"/>
                    <a:gd name="T23" fmla="*/ 0 h 60"/>
                    <a:gd name="T24" fmla="*/ 0 w 69"/>
                    <a:gd name="T25" fmla="*/ 0 h 60"/>
                    <a:gd name="T26" fmla="*/ 0 w 69"/>
                    <a:gd name="T27" fmla="*/ 0 h 60"/>
                    <a:gd name="T28" fmla="*/ 0 w 69"/>
                    <a:gd name="T29" fmla="*/ 0 h 60"/>
                    <a:gd name="T30" fmla="*/ 0 w 69"/>
                    <a:gd name="T31" fmla="*/ 0 h 60"/>
                    <a:gd name="T32" fmla="*/ 0 w 69"/>
                    <a:gd name="T33" fmla="*/ 0 h 60"/>
                    <a:gd name="T34" fmla="*/ 0 w 69"/>
                    <a:gd name="T35" fmla="*/ 0 h 60"/>
                    <a:gd name="T36" fmla="*/ 0 w 69"/>
                    <a:gd name="T37" fmla="*/ 0 h 60"/>
                    <a:gd name="T38" fmla="*/ 0 w 69"/>
                    <a:gd name="T39" fmla="*/ 0 h 60"/>
                    <a:gd name="T40" fmla="*/ 0 w 69"/>
                    <a:gd name="T41" fmla="*/ 0 h 60"/>
                    <a:gd name="T42" fmla="*/ 0 w 69"/>
                    <a:gd name="T43" fmla="*/ 0 h 60"/>
                    <a:gd name="T44" fmla="*/ 0 w 69"/>
                    <a:gd name="T45" fmla="*/ 0 h 60"/>
                    <a:gd name="T46" fmla="*/ 0 w 69"/>
                    <a:gd name="T47" fmla="*/ 0 h 60"/>
                    <a:gd name="T48" fmla="*/ 0 w 69"/>
                    <a:gd name="T49" fmla="*/ 0 h 6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9"/>
                    <a:gd name="T76" fmla="*/ 0 h 60"/>
                    <a:gd name="T77" fmla="*/ 69 w 69"/>
                    <a:gd name="T78" fmla="*/ 60 h 6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9" h="60">
                      <a:moveTo>
                        <a:pt x="6" y="46"/>
                      </a:moveTo>
                      <a:lnTo>
                        <a:pt x="15" y="54"/>
                      </a:lnTo>
                      <a:lnTo>
                        <a:pt x="22" y="59"/>
                      </a:lnTo>
                      <a:lnTo>
                        <a:pt x="31" y="60"/>
                      </a:lnTo>
                      <a:lnTo>
                        <a:pt x="38" y="60"/>
                      </a:lnTo>
                      <a:lnTo>
                        <a:pt x="45" y="59"/>
                      </a:lnTo>
                      <a:lnTo>
                        <a:pt x="51" y="56"/>
                      </a:lnTo>
                      <a:lnTo>
                        <a:pt x="57" y="53"/>
                      </a:lnTo>
                      <a:lnTo>
                        <a:pt x="60" y="51"/>
                      </a:lnTo>
                      <a:lnTo>
                        <a:pt x="64" y="50"/>
                      </a:lnTo>
                      <a:lnTo>
                        <a:pt x="67" y="47"/>
                      </a:lnTo>
                      <a:lnTo>
                        <a:pt x="69" y="43"/>
                      </a:lnTo>
                      <a:lnTo>
                        <a:pt x="67" y="40"/>
                      </a:lnTo>
                      <a:lnTo>
                        <a:pt x="54" y="31"/>
                      </a:lnTo>
                      <a:lnTo>
                        <a:pt x="41" y="31"/>
                      </a:lnTo>
                      <a:lnTo>
                        <a:pt x="32" y="34"/>
                      </a:lnTo>
                      <a:lnTo>
                        <a:pt x="28" y="37"/>
                      </a:lnTo>
                      <a:lnTo>
                        <a:pt x="26" y="30"/>
                      </a:lnTo>
                      <a:lnTo>
                        <a:pt x="20" y="15"/>
                      </a:lnTo>
                      <a:lnTo>
                        <a:pt x="12" y="2"/>
                      </a:lnTo>
                      <a:lnTo>
                        <a:pt x="1" y="0"/>
                      </a:lnTo>
                      <a:lnTo>
                        <a:pt x="0" y="14"/>
                      </a:lnTo>
                      <a:lnTo>
                        <a:pt x="1" y="30"/>
                      </a:lnTo>
                      <a:lnTo>
                        <a:pt x="4" y="41"/>
                      </a:lnTo>
                      <a:lnTo>
                        <a:pt x="6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7" name="Freeform 68"/>
                <p:cNvSpPr>
                  <a:spLocks/>
                </p:cNvSpPr>
                <p:nvPr/>
              </p:nvSpPr>
              <p:spPr bwMode="auto">
                <a:xfrm>
                  <a:off x="8357" y="4833"/>
                  <a:ext cx="25" cy="16"/>
                </a:xfrm>
                <a:custGeom>
                  <a:avLst/>
                  <a:gdLst>
                    <a:gd name="T0" fmla="*/ 0 w 75"/>
                    <a:gd name="T1" fmla="*/ 0 h 48"/>
                    <a:gd name="T2" fmla="*/ 0 w 75"/>
                    <a:gd name="T3" fmla="*/ 0 h 48"/>
                    <a:gd name="T4" fmla="*/ 0 w 75"/>
                    <a:gd name="T5" fmla="*/ 0 h 48"/>
                    <a:gd name="T6" fmla="*/ 0 w 75"/>
                    <a:gd name="T7" fmla="*/ 0 h 48"/>
                    <a:gd name="T8" fmla="*/ 0 w 75"/>
                    <a:gd name="T9" fmla="*/ 0 h 48"/>
                    <a:gd name="T10" fmla="*/ 0 w 75"/>
                    <a:gd name="T11" fmla="*/ 0 h 48"/>
                    <a:gd name="T12" fmla="*/ 0 w 75"/>
                    <a:gd name="T13" fmla="*/ 0 h 48"/>
                    <a:gd name="T14" fmla="*/ 0 w 75"/>
                    <a:gd name="T15" fmla="*/ 0 h 48"/>
                    <a:gd name="T16" fmla="*/ 0 w 75"/>
                    <a:gd name="T17" fmla="*/ 0 h 48"/>
                    <a:gd name="T18" fmla="*/ 0 w 75"/>
                    <a:gd name="T19" fmla="*/ 0 h 48"/>
                    <a:gd name="T20" fmla="*/ 0 w 75"/>
                    <a:gd name="T21" fmla="*/ 0 h 48"/>
                    <a:gd name="T22" fmla="*/ 0 w 75"/>
                    <a:gd name="T23" fmla="*/ 0 h 48"/>
                    <a:gd name="T24" fmla="*/ 0 w 75"/>
                    <a:gd name="T25" fmla="*/ 0 h 48"/>
                    <a:gd name="T26" fmla="*/ 0 w 75"/>
                    <a:gd name="T27" fmla="*/ 0 h 48"/>
                    <a:gd name="T28" fmla="*/ 0 w 75"/>
                    <a:gd name="T29" fmla="*/ 0 h 48"/>
                    <a:gd name="T30" fmla="*/ 0 w 75"/>
                    <a:gd name="T31" fmla="*/ 0 h 48"/>
                    <a:gd name="T32" fmla="*/ 0 w 75"/>
                    <a:gd name="T33" fmla="*/ 0 h 48"/>
                    <a:gd name="T34" fmla="*/ 0 w 75"/>
                    <a:gd name="T35" fmla="*/ 0 h 48"/>
                    <a:gd name="T36" fmla="*/ 0 w 75"/>
                    <a:gd name="T37" fmla="*/ 0 h 48"/>
                    <a:gd name="T38" fmla="*/ 0 w 75"/>
                    <a:gd name="T39" fmla="*/ 0 h 48"/>
                    <a:gd name="T40" fmla="*/ 0 w 75"/>
                    <a:gd name="T41" fmla="*/ 0 h 48"/>
                    <a:gd name="T42" fmla="*/ 0 w 75"/>
                    <a:gd name="T43" fmla="*/ 0 h 48"/>
                    <a:gd name="T44" fmla="*/ 0 w 75"/>
                    <a:gd name="T45" fmla="*/ 0 h 48"/>
                    <a:gd name="T46" fmla="*/ 0 w 75"/>
                    <a:gd name="T47" fmla="*/ 0 h 48"/>
                    <a:gd name="T48" fmla="*/ 0 w 75"/>
                    <a:gd name="T49" fmla="*/ 0 h 48"/>
                    <a:gd name="T50" fmla="*/ 0 w 75"/>
                    <a:gd name="T51" fmla="*/ 0 h 48"/>
                    <a:gd name="T52" fmla="*/ 0 w 75"/>
                    <a:gd name="T53" fmla="*/ 0 h 48"/>
                    <a:gd name="T54" fmla="*/ 0 w 75"/>
                    <a:gd name="T55" fmla="*/ 0 h 48"/>
                    <a:gd name="T56" fmla="*/ 0 w 75"/>
                    <a:gd name="T57" fmla="*/ 0 h 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5"/>
                    <a:gd name="T88" fmla="*/ 0 h 48"/>
                    <a:gd name="T89" fmla="*/ 75 w 75"/>
                    <a:gd name="T90" fmla="*/ 48 h 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5" h="48">
                      <a:moveTo>
                        <a:pt x="12" y="44"/>
                      </a:moveTo>
                      <a:lnTo>
                        <a:pt x="19" y="46"/>
                      </a:lnTo>
                      <a:lnTo>
                        <a:pt x="31" y="48"/>
                      </a:lnTo>
                      <a:lnTo>
                        <a:pt x="43" y="48"/>
                      </a:lnTo>
                      <a:lnTo>
                        <a:pt x="56" y="46"/>
                      </a:lnTo>
                      <a:lnTo>
                        <a:pt x="66" y="42"/>
                      </a:lnTo>
                      <a:lnTo>
                        <a:pt x="74" y="36"/>
                      </a:lnTo>
                      <a:lnTo>
                        <a:pt x="75" y="29"/>
                      </a:lnTo>
                      <a:lnTo>
                        <a:pt x="71" y="19"/>
                      </a:lnTo>
                      <a:lnTo>
                        <a:pt x="66" y="16"/>
                      </a:lnTo>
                      <a:lnTo>
                        <a:pt x="59" y="15"/>
                      </a:lnTo>
                      <a:lnTo>
                        <a:pt x="52" y="15"/>
                      </a:lnTo>
                      <a:lnTo>
                        <a:pt x="43" y="18"/>
                      </a:lnTo>
                      <a:lnTo>
                        <a:pt x="35" y="19"/>
                      </a:lnTo>
                      <a:lnTo>
                        <a:pt x="30" y="22"/>
                      </a:lnTo>
                      <a:lnTo>
                        <a:pt x="25" y="23"/>
                      </a:lnTo>
                      <a:lnTo>
                        <a:pt x="24" y="25"/>
                      </a:lnTo>
                      <a:lnTo>
                        <a:pt x="22" y="21"/>
                      </a:lnTo>
                      <a:lnTo>
                        <a:pt x="19" y="13"/>
                      </a:lnTo>
                      <a:lnTo>
                        <a:pt x="16" y="5"/>
                      </a:lnTo>
                      <a:lnTo>
                        <a:pt x="15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3" y="2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5" y="26"/>
                      </a:lnTo>
                      <a:lnTo>
                        <a:pt x="9" y="38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8" name="Freeform 69"/>
                <p:cNvSpPr>
                  <a:spLocks/>
                </p:cNvSpPr>
                <p:nvPr/>
              </p:nvSpPr>
              <p:spPr bwMode="auto">
                <a:xfrm>
                  <a:off x="8385" y="4821"/>
                  <a:ext cx="21" cy="19"/>
                </a:xfrm>
                <a:custGeom>
                  <a:avLst/>
                  <a:gdLst>
                    <a:gd name="T0" fmla="*/ 0 w 63"/>
                    <a:gd name="T1" fmla="*/ 0 h 57"/>
                    <a:gd name="T2" fmla="*/ 0 w 63"/>
                    <a:gd name="T3" fmla="*/ 0 h 57"/>
                    <a:gd name="T4" fmla="*/ 0 w 63"/>
                    <a:gd name="T5" fmla="*/ 0 h 57"/>
                    <a:gd name="T6" fmla="*/ 0 w 63"/>
                    <a:gd name="T7" fmla="*/ 0 h 57"/>
                    <a:gd name="T8" fmla="*/ 0 w 63"/>
                    <a:gd name="T9" fmla="*/ 0 h 57"/>
                    <a:gd name="T10" fmla="*/ 0 w 63"/>
                    <a:gd name="T11" fmla="*/ 0 h 57"/>
                    <a:gd name="T12" fmla="*/ 0 w 63"/>
                    <a:gd name="T13" fmla="*/ 0 h 57"/>
                    <a:gd name="T14" fmla="*/ 0 w 63"/>
                    <a:gd name="T15" fmla="*/ 0 h 57"/>
                    <a:gd name="T16" fmla="*/ 0 w 63"/>
                    <a:gd name="T17" fmla="*/ 0 h 57"/>
                    <a:gd name="T18" fmla="*/ 0 w 63"/>
                    <a:gd name="T19" fmla="*/ 0 h 57"/>
                    <a:gd name="T20" fmla="*/ 0 w 63"/>
                    <a:gd name="T21" fmla="*/ 0 h 57"/>
                    <a:gd name="T22" fmla="*/ 0 w 63"/>
                    <a:gd name="T23" fmla="*/ 0 h 57"/>
                    <a:gd name="T24" fmla="*/ 0 w 63"/>
                    <a:gd name="T25" fmla="*/ 0 h 57"/>
                    <a:gd name="T26" fmla="*/ 0 w 63"/>
                    <a:gd name="T27" fmla="*/ 0 h 57"/>
                    <a:gd name="T28" fmla="*/ 0 w 63"/>
                    <a:gd name="T29" fmla="*/ 0 h 57"/>
                    <a:gd name="T30" fmla="*/ 0 w 63"/>
                    <a:gd name="T31" fmla="*/ 0 h 57"/>
                    <a:gd name="T32" fmla="*/ 0 w 63"/>
                    <a:gd name="T33" fmla="*/ 0 h 57"/>
                    <a:gd name="T34" fmla="*/ 0 w 63"/>
                    <a:gd name="T35" fmla="*/ 0 h 57"/>
                    <a:gd name="T36" fmla="*/ 0 w 63"/>
                    <a:gd name="T37" fmla="*/ 0 h 57"/>
                    <a:gd name="T38" fmla="*/ 0 w 63"/>
                    <a:gd name="T39" fmla="*/ 0 h 57"/>
                    <a:gd name="T40" fmla="*/ 0 w 63"/>
                    <a:gd name="T41" fmla="*/ 0 h 57"/>
                    <a:gd name="T42" fmla="*/ 0 w 63"/>
                    <a:gd name="T43" fmla="*/ 0 h 57"/>
                    <a:gd name="T44" fmla="*/ 0 w 63"/>
                    <a:gd name="T45" fmla="*/ 0 h 57"/>
                    <a:gd name="T46" fmla="*/ 0 w 63"/>
                    <a:gd name="T47" fmla="*/ 0 h 57"/>
                    <a:gd name="T48" fmla="*/ 0 w 63"/>
                    <a:gd name="T49" fmla="*/ 0 h 5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3"/>
                    <a:gd name="T76" fmla="*/ 0 h 57"/>
                    <a:gd name="T77" fmla="*/ 63 w 63"/>
                    <a:gd name="T78" fmla="*/ 57 h 5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3" h="57">
                      <a:moveTo>
                        <a:pt x="15" y="53"/>
                      </a:moveTo>
                      <a:lnTo>
                        <a:pt x="22" y="54"/>
                      </a:lnTo>
                      <a:lnTo>
                        <a:pt x="34" y="57"/>
                      </a:lnTo>
                      <a:lnTo>
                        <a:pt x="47" y="56"/>
                      </a:lnTo>
                      <a:lnTo>
                        <a:pt x="58" y="50"/>
                      </a:lnTo>
                      <a:lnTo>
                        <a:pt x="61" y="48"/>
                      </a:lnTo>
                      <a:lnTo>
                        <a:pt x="62" y="46"/>
                      </a:lnTo>
                      <a:lnTo>
                        <a:pt x="63" y="43"/>
                      </a:lnTo>
                      <a:lnTo>
                        <a:pt x="62" y="40"/>
                      </a:lnTo>
                      <a:lnTo>
                        <a:pt x="61" y="36"/>
                      </a:lnTo>
                      <a:lnTo>
                        <a:pt x="58" y="33"/>
                      </a:lnTo>
                      <a:lnTo>
                        <a:pt x="53" y="31"/>
                      </a:lnTo>
                      <a:lnTo>
                        <a:pt x="47" y="33"/>
                      </a:lnTo>
                      <a:lnTo>
                        <a:pt x="39" y="36"/>
                      </a:lnTo>
                      <a:lnTo>
                        <a:pt x="30" y="36"/>
                      </a:lnTo>
                      <a:lnTo>
                        <a:pt x="24" y="36"/>
                      </a:lnTo>
                      <a:lnTo>
                        <a:pt x="21" y="36"/>
                      </a:lnTo>
                      <a:lnTo>
                        <a:pt x="21" y="30"/>
                      </a:lnTo>
                      <a:lnTo>
                        <a:pt x="21" y="17"/>
                      </a:lnTo>
                      <a:lnTo>
                        <a:pt x="17" y="4"/>
                      </a:lnTo>
                      <a:lnTo>
                        <a:pt x="8" y="0"/>
                      </a:lnTo>
                      <a:lnTo>
                        <a:pt x="0" y="18"/>
                      </a:lnTo>
                      <a:lnTo>
                        <a:pt x="0" y="34"/>
                      </a:lnTo>
                      <a:lnTo>
                        <a:pt x="6" y="46"/>
                      </a:lnTo>
                      <a:lnTo>
                        <a:pt x="15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29" name="Freeform 70"/>
                <p:cNvSpPr>
                  <a:spLocks/>
                </p:cNvSpPr>
                <p:nvPr/>
              </p:nvSpPr>
              <p:spPr bwMode="auto">
                <a:xfrm>
                  <a:off x="8406" y="4814"/>
                  <a:ext cx="21" cy="19"/>
                </a:xfrm>
                <a:custGeom>
                  <a:avLst/>
                  <a:gdLst>
                    <a:gd name="T0" fmla="*/ 0 w 65"/>
                    <a:gd name="T1" fmla="*/ 0 h 57"/>
                    <a:gd name="T2" fmla="*/ 0 w 65"/>
                    <a:gd name="T3" fmla="*/ 0 h 57"/>
                    <a:gd name="T4" fmla="*/ 0 w 65"/>
                    <a:gd name="T5" fmla="*/ 0 h 57"/>
                    <a:gd name="T6" fmla="*/ 0 w 65"/>
                    <a:gd name="T7" fmla="*/ 0 h 57"/>
                    <a:gd name="T8" fmla="*/ 0 w 65"/>
                    <a:gd name="T9" fmla="*/ 0 h 57"/>
                    <a:gd name="T10" fmla="*/ 0 w 65"/>
                    <a:gd name="T11" fmla="*/ 0 h 57"/>
                    <a:gd name="T12" fmla="*/ 0 w 65"/>
                    <a:gd name="T13" fmla="*/ 0 h 57"/>
                    <a:gd name="T14" fmla="*/ 0 w 65"/>
                    <a:gd name="T15" fmla="*/ 0 h 57"/>
                    <a:gd name="T16" fmla="*/ 0 w 65"/>
                    <a:gd name="T17" fmla="*/ 0 h 57"/>
                    <a:gd name="T18" fmla="*/ 0 w 65"/>
                    <a:gd name="T19" fmla="*/ 0 h 57"/>
                    <a:gd name="T20" fmla="*/ 0 w 65"/>
                    <a:gd name="T21" fmla="*/ 0 h 57"/>
                    <a:gd name="T22" fmla="*/ 0 w 65"/>
                    <a:gd name="T23" fmla="*/ 0 h 57"/>
                    <a:gd name="T24" fmla="*/ 0 w 65"/>
                    <a:gd name="T25" fmla="*/ 0 h 57"/>
                    <a:gd name="T26" fmla="*/ 0 w 65"/>
                    <a:gd name="T27" fmla="*/ 0 h 57"/>
                    <a:gd name="T28" fmla="*/ 0 w 65"/>
                    <a:gd name="T29" fmla="*/ 0 h 57"/>
                    <a:gd name="T30" fmla="*/ 0 w 65"/>
                    <a:gd name="T31" fmla="*/ 0 h 57"/>
                    <a:gd name="T32" fmla="*/ 0 w 65"/>
                    <a:gd name="T33" fmla="*/ 0 h 57"/>
                    <a:gd name="T34" fmla="*/ 0 w 65"/>
                    <a:gd name="T35" fmla="*/ 0 h 57"/>
                    <a:gd name="T36" fmla="*/ 0 w 65"/>
                    <a:gd name="T37" fmla="*/ 0 h 57"/>
                    <a:gd name="T38" fmla="*/ 0 w 65"/>
                    <a:gd name="T39" fmla="*/ 0 h 57"/>
                    <a:gd name="T40" fmla="*/ 0 w 65"/>
                    <a:gd name="T41" fmla="*/ 0 h 5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5"/>
                    <a:gd name="T64" fmla="*/ 0 h 57"/>
                    <a:gd name="T65" fmla="*/ 65 w 65"/>
                    <a:gd name="T66" fmla="*/ 57 h 5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5" h="57">
                      <a:moveTo>
                        <a:pt x="24" y="52"/>
                      </a:moveTo>
                      <a:lnTo>
                        <a:pt x="32" y="57"/>
                      </a:lnTo>
                      <a:lnTo>
                        <a:pt x="41" y="55"/>
                      </a:lnTo>
                      <a:lnTo>
                        <a:pt x="50" y="52"/>
                      </a:lnTo>
                      <a:lnTo>
                        <a:pt x="59" y="48"/>
                      </a:lnTo>
                      <a:lnTo>
                        <a:pt x="63" y="45"/>
                      </a:lnTo>
                      <a:lnTo>
                        <a:pt x="65" y="42"/>
                      </a:lnTo>
                      <a:lnTo>
                        <a:pt x="65" y="38"/>
                      </a:lnTo>
                      <a:lnTo>
                        <a:pt x="63" y="34"/>
                      </a:lnTo>
                      <a:lnTo>
                        <a:pt x="53" y="28"/>
                      </a:lnTo>
                      <a:lnTo>
                        <a:pt x="46" y="29"/>
                      </a:lnTo>
                      <a:lnTo>
                        <a:pt x="40" y="35"/>
                      </a:lnTo>
                      <a:lnTo>
                        <a:pt x="35" y="39"/>
                      </a:lnTo>
                      <a:lnTo>
                        <a:pt x="32" y="32"/>
                      </a:lnTo>
                      <a:lnTo>
                        <a:pt x="25" y="18"/>
                      </a:lnTo>
                      <a:lnTo>
                        <a:pt x="16" y="5"/>
                      </a:lnTo>
                      <a:lnTo>
                        <a:pt x="6" y="0"/>
                      </a:lnTo>
                      <a:lnTo>
                        <a:pt x="0" y="21"/>
                      </a:lnTo>
                      <a:lnTo>
                        <a:pt x="7" y="36"/>
                      </a:lnTo>
                      <a:lnTo>
                        <a:pt x="18" y="48"/>
                      </a:lnTo>
                      <a:lnTo>
                        <a:pt x="24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0" name="Freeform 71"/>
                <p:cNvSpPr>
                  <a:spLocks/>
                </p:cNvSpPr>
                <p:nvPr/>
              </p:nvSpPr>
              <p:spPr bwMode="auto">
                <a:xfrm>
                  <a:off x="8371" y="4865"/>
                  <a:ext cx="26" cy="26"/>
                </a:xfrm>
                <a:custGeom>
                  <a:avLst/>
                  <a:gdLst>
                    <a:gd name="T0" fmla="*/ 0 w 79"/>
                    <a:gd name="T1" fmla="*/ 0 h 80"/>
                    <a:gd name="T2" fmla="*/ 0 w 79"/>
                    <a:gd name="T3" fmla="*/ 0 h 80"/>
                    <a:gd name="T4" fmla="*/ 0 w 79"/>
                    <a:gd name="T5" fmla="*/ 0 h 80"/>
                    <a:gd name="T6" fmla="*/ 0 w 79"/>
                    <a:gd name="T7" fmla="*/ 0 h 80"/>
                    <a:gd name="T8" fmla="*/ 0 w 79"/>
                    <a:gd name="T9" fmla="*/ 0 h 80"/>
                    <a:gd name="T10" fmla="*/ 0 w 79"/>
                    <a:gd name="T11" fmla="*/ 0 h 80"/>
                    <a:gd name="T12" fmla="*/ 0 w 79"/>
                    <a:gd name="T13" fmla="*/ 0 h 80"/>
                    <a:gd name="T14" fmla="*/ 0 w 79"/>
                    <a:gd name="T15" fmla="*/ 0 h 80"/>
                    <a:gd name="T16" fmla="*/ 0 w 79"/>
                    <a:gd name="T17" fmla="*/ 0 h 80"/>
                    <a:gd name="T18" fmla="*/ 0 w 79"/>
                    <a:gd name="T19" fmla="*/ 0 h 80"/>
                    <a:gd name="T20" fmla="*/ 0 w 79"/>
                    <a:gd name="T21" fmla="*/ 0 h 80"/>
                    <a:gd name="T22" fmla="*/ 0 w 79"/>
                    <a:gd name="T23" fmla="*/ 0 h 80"/>
                    <a:gd name="T24" fmla="*/ 0 w 79"/>
                    <a:gd name="T25" fmla="*/ 0 h 80"/>
                    <a:gd name="T26" fmla="*/ 0 w 79"/>
                    <a:gd name="T27" fmla="*/ 0 h 80"/>
                    <a:gd name="T28" fmla="*/ 0 w 79"/>
                    <a:gd name="T29" fmla="*/ 0 h 80"/>
                    <a:gd name="T30" fmla="*/ 0 w 79"/>
                    <a:gd name="T31" fmla="*/ 0 h 80"/>
                    <a:gd name="T32" fmla="*/ 0 w 79"/>
                    <a:gd name="T33" fmla="*/ 0 h 80"/>
                    <a:gd name="T34" fmla="*/ 0 w 79"/>
                    <a:gd name="T35" fmla="*/ 0 h 80"/>
                    <a:gd name="T36" fmla="*/ 0 w 79"/>
                    <a:gd name="T37" fmla="*/ 0 h 80"/>
                    <a:gd name="T38" fmla="*/ 0 w 79"/>
                    <a:gd name="T39" fmla="*/ 0 h 80"/>
                    <a:gd name="T40" fmla="*/ 0 w 79"/>
                    <a:gd name="T41" fmla="*/ 0 h 80"/>
                    <a:gd name="T42" fmla="*/ 0 w 79"/>
                    <a:gd name="T43" fmla="*/ 0 h 80"/>
                    <a:gd name="T44" fmla="*/ 0 w 79"/>
                    <a:gd name="T45" fmla="*/ 0 h 80"/>
                    <a:gd name="T46" fmla="*/ 0 w 79"/>
                    <a:gd name="T47" fmla="*/ 0 h 80"/>
                    <a:gd name="T48" fmla="*/ 0 w 79"/>
                    <a:gd name="T49" fmla="*/ 0 h 80"/>
                    <a:gd name="T50" fmla="*/ 0 w 79"/>
                    <a:gd name="T51" fmla="*/ 0 h 80"/>
                    <a:gd name="T52" fmla="*/ 0 w 79"/>
                    <a:gd name="T53" fmla="*/ 0 h 80"/>
                    <a:gd name="T54" fmla="*/ 0 w 79"/>
                    <a:gd name="T55" fmla="*/ 0 h 80"/>
                    <a:gd name="T56" fmla="*/ 0 w 79"/>
                    <a:gd name="T57" fmla="*/ 0 h 8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9"/>
                    <a:gd name="T88" fmla="*/ 0 h 80"/>
                    <a:gd name="T89" fmla="*/ 79 w 79"/>
                    <a:gd name="T90" fmla="*/ 80 h 8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9" h="80">
                      <a:moveTo>
                        <a:pt x="16" y="67"/>
                      </a:moveTo>
                      <a:lnTo>
                        <a:pt x="19" y="70"/>
                      </a:lnTo>
                      <a:lnTo>
                        <a:pt x="23" y="73"/>
                      </a:lnTo>
                      <a:lnTo>
                        <a:pt x="31" y="77"/>
                      </a:lnTo>
                      <a:lnTo>
                        <a:pt x="38" y="79"/>
                      </a:lnTo>
                      <a:lnTo>
                        <a:pt x="47" y="80"/>
                      </a:lnTo>
                      <a:lnTo>
                        <a:pt x="57" y="77"/>
                      </a:lnTo>
                      <a:lnTo>
                        <a:pt x="66" y="70"/>
                      </a:lnTo>
                      <a:lnTo>
                        <a:pt x="73" y="59"/>
                      </a:lnTo>
                      <a:lnTo>
                        <a:pt x="76" y="54"/>
                      </a:lnTo>
                      <a:lnTo>
                        <a:pt x="78" y="50"/>
                      </a:lnTo>
                      <a:lnTo>
                        <a:pt x="79" y="46"/>
                      </a:lnTo>
                      <a:lnTo>
                        <a:pt x="78" y="43"/>
                      </a:lnTo>
                      <a:lnTo>
                        <a:pt x="70" y="39"/>
                      </a:lnTo>
                      <a:lnTo>
                        <a:pt x="61" y="37"/>
                      </a:lnTo>
                      <a:lnTo>
                        <a:pt x="53" y="39"/>
                      </a:lnTo>
                      <a:lnTo>
                        <a:pt x="45" y="40"/>
                      </a:lnTo>
                      <a:lnTo>
                        <a:pt x="39" y="44"/>
                      </a:lnTo>
                      <a:lnTo>
                        <a:pt x="34" y="47"/>
                      </a:lnTo>
                      <a:lnTo>
                        <a:pt x="31" y="50"/>
                      </a:lnTo>
                      <a:lnTo>
                        <a:pt x="29" y="52"/>
                      </a:lnTo>
                      <a:lnTo>
                        <a:pt x="28" y="43"/>
                      </a:lnTo>
                      <a:lnTo>
                        <a:pt x="22" y="24"/>
                      </a:lnTo>
                      <a:lnTo>
                        <a:pt x="13" y="6"/>
                      </a:lnTo>
                      <a:lnTo>
                        <a:pt x="1" y="0"/>
                      </a:lnTo>
                      <a:lnTo>
                        <a:pt x="0" y="24"/>
                      </a:lnTo>
                      <a:lnTo>
                        <a:pt x="6" y="46"/>
                      </a:lnTo>
                      <a:lnTo>
                        <a:pt x="13" y="62"/>
                      </a:lnTo>
                      <a:lnTo>
                        <a:pt x="16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1" name="Freeform 72"/>
                <p:cNvSpPr>
                  <a:spLocks/>
                </p:cNvSpPr>
                <p:nvPr/>
              </p:nvSpPr>
              <p:spPr bwMode="auto">
                <a:xfrm>
                  <a:off x="8399" y="4855"/>
                  <a:ext cx="27" cy="22"/>
                </a:xfrm>
                <a:custGeom>
                  <a:avLst/>
                  <a:gdLst>
                    <a:gd name="T0" fmla="*/ 0 w 79"/>
                    <a:gd name="T1" fmla="*/ 0 h 67"/>
                    <a:gd name="T2" fmla="*/ 0 w 79"/>
                    <a:gd name="T3" fmla="*/ 0 h 67"/>
                    <a:gd name="T4" fmla="*/ 0 w 79"/>
                    <a:gd name="T5" fmla="*/ 0 h 67"/>
                    <a:gd name="T6" fmla="*/ 0 w 79"/>
                    <a:gd name="T7" fmla="*/ 0 h 67"/>
                    <a:gd name="T8" fmla="*/ 0 w 79"/>
                    <a:gd name="T9" fmla="*/ 0 h 67"/>
                    <a:gd name="T10" fmla="*/ 0 w 79"/>
                    <a:gd name="T11" fmla="*/ 0 h 67"/>
                    <a:gd name="T12" fmla="*/ 0 w 79"/>
                    <a:gd name="T13" fmla="*/ 0 h 67"/>
                    <a:gd name="T14" fmla="*/ 0 w 79"/>
                    <a:gd name="T15" fmla="*/ 0 h 67"/>
                    <a:gd name="T16" fmla="*/ 0 w 79"/>
                    <a:gd name="T17" fmla="*/ 0 h 67"/>
                    <a:gd name="T18" fmla="*/ 0 w 79"/>
                    <a:gd name="T19" fmla="*/ 0 h 67"/>
                    <a:gd name="T20" fmla="*/ 0 w 79"/>
                    <a:gd name="T21" fmla="*/ 0 h 67"/>
                    <a:gd name="T22" fmla="*/ 0 w 79"/>
                    <a:gd name="T23" fmla="*/ 0 h 67"/>
                    <a:gd name="T24" fmla="*/ 0 w 79"/>
                    <a:gd name="T25" fmla="*/ 0 h 67"/>
                    <a:gd name="T26" fmla="*/ 0 w 79"/>
                    <a:gd name="T27" fmla="*/ 0 h 67"/>
                    <a:gd name="T28" fmla="*/ 0 w 79"/>
                    <a:gd name="T29" fmla="*/ 0 h 67"/>
                    <a:gd name="T30" fmla="*/ 0 w 79"/>
                    <a:gd name="T31" fmla="*/ 0 h 67"/>
                    <a:gd name="T32" fmla="*/ 0 w 79"/>
                    <a:gd name="T33" fmla="*/ 0 h 67"/>
                    <a:gd name="T34" fmla="*/ 0 w 79"/>
                    <a:gd name="T35" fmla="*/ 0 h 67"/>
                    <a:gd name="T36" fmla="*/ 0 w 79"/>
                    <a:gd name="T37" fmla="*/ 0 h 67"/>
                    <a:gd name="T38" fmla="*/ 0 w 79"/>
                    <a:gd name="T39" fmla="*/ 0 h 67"/>
                    <a:gd name="T40" fmla="*/ 0 w 79"/>
                    <a:gd name="T41" fmla="*/ 0 h 67"/>
                    <a:gd name="T42" fmla="*/ 0 w 79"/>
                    <a:gd name="T43" fmla="*/ 0 h 67"/>
                    <a:gd name="T44" fmla="*/ 0 w 79"/>
                    <a:gd name="T45" fmla="*/ 0 h 67"/>
                    <a:gd name="T46" fmla="*/ 0 w 79"/>
                    <a:gd name="T47" fmla="*/ 0 h 67"/>
                    <a:gd name="T48" fmla="*/ 0 w 79"/>
                    <a:gd name="T49" fmla="*/ 0 h 67"/>
                    <a:gd name="T50" fmla="*/ 0 w 79"/>
                    <a:gd name="T51" fmla="*/ 0 h 67"/>
                    <a:gd name="T52" fmla="*/ 0 w 79"/>
                    <a:gd name="T53" fmla="*/ 0 h 67"/>
                    <a:gd name="T54" fmla="*/ 0 w 79"/>
                    <a:gd name="T55" fmla="*/ 0 h 67"/>
                    <a:gd name="T56" fmla="*/ 0 w 79"/>
                    <a:gd name="T57" fmla="*/ 0 h 67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79"/>
                    <a:gd name="T88" fmla="*/ 0 h 67"/>
                    <a:gd name="T89" fmla="*/ 79 w 79"/>
                    <a:gd name="T90" fmla="*/ 67 h 67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79" h="67">
                      <a:moveTo>
                        <a:pt x="13" y="54"/>
                      </a:moveTo>
                      <a:lnTo>
                        <a:pt x="16" y="56"/>
                      </a:lnTo>
                      <a:lnTo>
                        <a:pt x="20" y="59"/>
                      </a:lnTo>
                      <a:lnTo>
                        <a:pt x="26" y="61"/>
                      </a:lnTo>
                      <a:lnTo>
                        <a:pt x="34" y="64"/>
                      </a:lnTo>
                      <a:lnTo>
                        <a:pt x="41" y="67"/>
                      </a:lnTo>
                      <a:lnTo>
                        <a:pt x="50" y="67"/>
                      </a:lnTo>
                      <a:lnTo>
                        <a:pt x="59" y="67"/>
                      </a:lnTo>
                      <a:lnTo>
                        <a:pt x="66" y="64"/>
                      </a:lnTo>
                      <a:lnTo>
                        <a:pt x="72" y="61"/>
                      </a:lnTo>
                      <a:lnTo>
                        <a:pt x="76" y="57"/>
                      </a:lnTo>
                      <a:lnTo>
                        <a:pt x="79" y="53"/>
                      </a:lnTo>
                      <a:lnTo>
                        <a:pt x="78" y="47"/>
                      </a:lnTo>
                      <a:lnTo>
                        <a:pt x="72" y="41"/>
                      </a:lnTo>
                      <a:lnTo>
                        <a:pt x="65" y="37"/>
                      </a:lnTo>
                      <a:lnTo>
                        <a:pt x="56" y="36"/>
                      </a:lnTo>
                      <a:lnTo>
                        <a:pt x="48" y="36"/>
                      </a:lnTo>
                      <a:lnTo>
                        <a:pt x="40" y="37"/>
                      </a:lnTo>
                      <a:lnTo>
                        <a:pt x="34" y="38"/>
                      </a:lnTo>
                      <a:lnTo>
                        <a:pt x="29" y="40"/>
                      </a:lnTo>
                      <a:lnTo>
                        <a:pt x="28" y="40"/>
                      </a:lnTo>
                      <a:lnTo>
                        <a:pt x="26" y="33"/>
                      </a:lnTo>
                      <a:lnTo>
                        <a:pt x="22" y="17"/>
                      </a:lnTo>
                      <a:lnTo>
                        <a:pt x="15" y="4"/>
                      </a:lnTo>
                      <a:lnTo>
                        <a:pt x="3" y="0"/>
                      </a:lnTo>
                      <a:lnTo>
                        <a:pt x="0" y="21"/>
                      </a:lnTo>
                      <a:lnTo>
                        <a:pt x="4" y="38"/>
                      </a:lnTo>
                      <a:lnTo>
                        <a:pt x="10" y="50"/>
                      </a:lnTo>
                      <a:lnTo>
                        <a:pt x="13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2" name="Freeform 73"/>
                <p:cNvSpPr>
                  <a:spLocks/>
                </p:cNvSpPr>
                <p:nvPr/>
              </p:nvSpPr>
              <p:spPr bwMode="auto">
                <a:xfrm>
                  <a:off x="8429" y="4851"/>
                  <a:ext cx="26" cy="20"/>
                </a:xfrm>
                <a:custGeom>
                  <a:avLst/>
                  <a:gdLst>
                    <a:gd name="T0" fmla="*/ 0 w 77"/>
                    <a:gd name="T1" fmla="*/ 0 h 62"/>
                    <a:gd name="T2" fmla="*/ 0 w 77"/>
                    <a:gd name="T3" fmla="*/ 0 h 62"/>
                    <a:gd name="T4" fmla="*/ 0 w 77"/>
                    <a:gd name="T5" fmla="*/ 0 h 62"/>
                    <a:gd name="T6" fmla="*/ 0 w 77"/>
                    <a:gd name="T7" fmla="*/ 0 h 62"/>
                    <a:gd name="T8" fmla="*/ 0 w 77"/>
                    <a:gd name="T9" fmla="*/ 0 h 62"/>
                    <a:gd name="T10" fmla="*/ 0 w 77"/>
                    <a:gd name="T11" fmla="*/ 0 h 62"/>
                    <a:gd name="T12" fmla="*/ 0 w 77"/>
                    <a:gd name="T13" fmla="*/ 0 h 62"/>
                    <a:gd name="T14" fmla="*/ 0 w 77"/>
                    <a:gd name="T15" fmla="*/ 0 h 62"/>
                    <a:gd name="T16" fmla="*/ 0 w 77"/>
                    <a:gd name="T17" fmla="*/ 0 h 62"/>
                    <a:gd name="T18" fmla="*/ 0 w 77"/>
                    <a:gd name="T19" fmla="*/ 0 h 62"/>
                    <a:gd name="T20" fmla="*/ 0 w 77"/>
                    <a:gd name="T21" fmla="*/ 0 h 62"/>
                    <a:gd name="T22" fmla="*/ 0 w 77"/>
                    <a:gd name="T23" fmla="*/ 0 h 62"/>
                    <a:gd name="T24" fmla="*/ 0 w 77"/>
                    <a:gd name="T25" fmla="*/ 0 h 62"/>
                    <a:gd name="T26" fmla="*/ 0 w 77"/>
                    <a:gd name="T27" fmla="*/ 0 h 62"/>
                    <a:gd name="T28" fmla="*/ 0 w 77"/>
                    <a:gd name="T29" fmla="*/ 0 h 62"/>
                    <a:gd name="T30" fmla="*/ 0 w 77"/>
                    <a:gd name="T31" fmla="*/ 0 h 62"/>
                    <a:gd name="T32" fmla="*/ 0 w 77"/>
                    <a:gd name="T33" fmla="*/ 0 h 62"/>
                    <a:gd name="T34" fmla="*/ 0 w 77"/>
                    <a:gd name="T35" fmla="*/ 0 h 62"/>
                    <a:gd name="T36" fmla="*/ 0 w 77"/>
                    <a:gd name="T37" fmla="*/ 0 h 62"/>
                    <a:gd name="T38" fmla="*/ 0 w 77"/>
                    <a:gd name="T39" fmla="*/ 0 h 62"/>
                    <a:gd name="T40" fmla="*/ 0 w 77"/>
                    <a:gd name="T41" fmla="*/ 0 h 62"/>
                    <a:gd name="T42" fmla="*/ 0 w 77"/>
                    <a:gd name="T43" fmla="*/ 0 h 62"/>
                    <a:gd name="T44" fmla="*/ 0 w 77"/>
                    <a:gd name="T45" fmla="*/ 0 h 62"/>
                    <a:gd name="T46" fmla="*/ 0 w 77"/>
                    <a:gd name="T47" fmla="*/ 0 h 62"/>
                    <a:gd name="T48" fmla="*/ 0 w 77"/>
                    <a:gd name="T49" fmla="*/ 0 h 6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7"/>
                    <a:gd name="T76" fmla="*/ 0 h 62"/>
                    <a:gd name="T77" fmla="*/ 77 w 77"/>
                    <a:gd name="T78" fmla="*/ 62 h 6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7" h="62">
                      <a:moveTo>
                        <a:pt x="9" y="58"/>
                      </a:moveTo>
                      <a:lnTo>
                        <a:pt x="17" y="60"/>
                      </a:lnTo>
                      <a:lnTo>
                        <a:pt x="27" y="62"/>
                      </a:lnTo>
                      <a:lnTo>
                        <a:pt x="40" y="62"/>
                      </a:lnTo>
                      <a:lnTo>
                        <a:pt x="53" y="60"/>
                      </a:lnTo>
                      <a:lnTo>
                        <a:pt x="65" y="58"/>
                      </a:lnTo>
                      <a:lnTo>
                        <a:pt x="72" y="55"/>
                      </a:lnTo>
                      <a:lnTo>
                        <a:pt x="77" y="49"/>
                      </a:lnTo>
                      <a:lnTo>
                        <a:pt x="75" y="42"/>
                      </a:lnTo>
                      <a:lnTo>
                        <a:pt x="69" y="36"/>
                      </a:lnTo>
                      <a:lnTo>
                        <a:pt x="62" y="33"/>
                      </a:lnTo>
                      <a:lnTo>
                        <a:pt x="53" y="32"/>
                      </a:lnTo>
                      <a:lnTo>
                        <a:pt x="46" y="32"/>
                      </a:lnTo>
                      <a:lnTo>
                        <a:pt x="39" y="33"/>
                      </a:lnTo>
                      <a:lnTo>
                        <a:pt x="33" y="35"/>
                      </a:lnTo>
                      <a:lnTo>
                        <a:pt x="28" y="37"/>
                      </a:lnTo>
                      <a:lnTo>
                        <a:pt x="27" y="37"/>
                      </a:lnTo>
                      <a:lnTo>
                        <a:pt x="25" y="30"/>
                      </a:lnTo>
                      <a:lnTo>
                        <a:pt x="21" y="16"/>
                      </a:lnTo>
                      <a:lnTo>
                        <a:pt x="14" y="3"/>
                      </a:lnTo>
                      <a:lnTo>
                        <a:pt x="2" y="0"/>
                      </a:lnTo>
                      <a:lnTo>
                        <a:pt x="0" y="17"/>
                      </a:lnTo>
                      <a:lnTo>
                        <a:pt x="3" y="36"/>
                      </a:lnTo>
                      <a:lnTo>
                        <a:pt x="8" y="52"/>
                      </a:lnTo>
                      <a:lnTo>
                        <a:pt x="9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3" name="Freeform 74"/>
                <p:cNvSpPr>
                  <a:spLocks/>
                </p:cNvSpPr>
                <p:nvPr/>
              </p:nvSpPr>
              <p:spPr bwMode="auto">
                <a:xfrm>
                  <a:off x="8258" y="4730"/>
                  <a:ext cx="122" cy="281"/>
                </a:xfrm>
                <a:custGeom>
                  <a:avLst/>
                  <a:gdLst>
                    <a:gd name="T0" fmla="*/ 0 w 366"/>
                    <a:gd name="T1" fmla="*/ 0 h 845"/>
                    <a:gd name="T2" fmla="*/ 0 w 366"/>
                    <a:gd name="T3" fmla="*/ 0 h 845"/>
                    <a:gd name="T4" fmla="*/ 0 w 366"/>
                    <a:gd name="T5" fmla="*/ 0 h 845"/>
                    <a:gd name="T6" fmla="*/ 0 w 366"/>
                    <a:gd name="T7" fmla="*/ 0 h 845"/>
                    <a:gd name="T8" fmla="*/ 0 w 366"/>
                    <a:gd name="T9" fmla="*/ 0 h 845"/>
                    <a:gd name="T10" fmla="*/ 0 w 366"/>
                    <a:gd name="T11" fmla="*/ 0 h 845"/>
                    <a:gd name="T12" fmla="*/ 0 w 366"/>
                    <a:gd name="T13" fmla="*/ 0 h 845"/>
                    <a:gd name="T14" fmla="*/ 0 w 366"/>
                    <a:gd name="T15" fmla="*/ 0 h 845"/>
                    <a:gd name="T16" fmla="*/ 0 w 366"/>
                    <a:gd name="T17" fmla="*/ 0 h 845"/>
                    <a:gd name="T18" fmla="*/ 0 w 366"/>
                    <a:gd name="T19" fmla="*/ 0 h 845"/>
                    <a:gd name="T20" fmla="*/ 0 w 366"/>
                    <a:gd name="T21" fmla="*/ 0 h 845"/>
                    <a:gd name="T22" fmla="*/ 0 w 366"/>
                    <a:gd name="T23" fmla="*/ 0 h 845"/>
                    <a:gd name="T24" fmla="*/ 0 w 366"/>
                    <a:gd name="T25" fmla="*/ 0 h 845"/>
                    <a:gd name="T26" fmla="*/ 0 w 366"/>
                    <a:gd name="T27" fmla="*/ 0 h 845"/>
                    <a:gd name="T28" fmla="*/ 0 w 366"/>
                    <a:gd name="T29" fmla="*/ 0 h 845"/>
                    <a:gd name="T30" fmla="*/ 0 w 366"/>
                    <a:gd name="T31" fmla="*/ 0 h 845"/>
                    <a:gd name="T32" fmla="*/ 0 w 366"/>
                    <a:gd name="T33" fmla="*/ 0 h 845"/>
                    <a:gd name="T34" fmla="*/ 0 w 366"/>
                    <a:gd name="T35" fmla="*/ 0 h 845"/>
                    <a:gd name="T36" fmla="*/ 0 w 366"/>
                    <a:gd name="T37" fmla="*/ 0 h 845"/>
                    <a:gd name="T38" fmla="*/ 0 w 366"/>
                    <a:gd name="T39" fmla="*/ 0 h 845"/>
                    <a:gd name="T40" fmla="*/ 0 w 366"/>
                    <a:gd name="T41" fmla="*/ 0 h 845"/>
                    <a:gd name="T42" fmla="*/ 0 w 366"/>
                    <a:gd name="T43" fmla="*/ 0 h 845"/>
                    <a:gd name="T44" fmla="*/ 0 w 366"/>
                    <a:gd name="T45" fmla="*/ 0 h 845"/>
                    <a:gd name="T46" fmla="*/ 0 w 366"/>
                    <a:gd name="T47" fmla="*/ 0 h 845"/>
                    <a:gd name="T48" fmla="*/ 0 w 366"/>
                    <a:gd name="T49" fmla="*/ 0 h 845"/>
                    <a:gd name="T50" fmla="*/ 0 w 366"/>
                    <a:gd name="T51" fmla="*/ 0 h 845"/>
                    <a:gd name="T52" fmla="*/ 0 w 366"/>
                    <a:gd name="T53" fmla="*/ 0 h 845"/>
                    <a:gd name="T54" fmla="*/ 0 w 366"/>
                    <a:gd name="T55" fmla="*/ 0 h 845"/>
                    <a:gd name="T56" fmla="*/ 0 w 366"/>
                    <a:gd name="T57" fmla="*/ 0 h 845"/>
                    <a:gd name="T58" fmla="*/ 0 w 366"/>
                    <a:gd name="T59" fmla="*/ 0 h 845"/>
                    <a:gd name="T60" fmla="*/ 0 w 366"/>
                    <a:gd name="T61" fmla="*/ 0 h 845"/>
                    <a:gd name="T62" fmla="*/ 0 w 366"/>
                    <a:gd name="T63" fmla="*/ 0 h 8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66"/>
                    <a:gd name="T97" fmla="*/ 0 h 845"/>
                    <a:gd name="T98" fmla="*/ 366 w 366"/>
                    <a:gd name="T99" fmla="*/ 845 h 84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66" h="845">
                      <a:moveTo>
                        <a:pt x="15" y="104"/>
                      </a:moveTo>
                      <a:lnTo>
                        <a:pt x="12" y="150"/>
                      </a:lnTo>
                      <a:lnTo>
                        <a:pt x="12" y="196"/>
                      </a:lnTo>
                      <a:lnTo>
                        <a:pt x="16" y="241"/>
                      </a:lnTo>
                      <a:lnTo>
                        <a:pt x="27" y="286"/>
                      </a:lnTo>
                      <a:lnTo>
                        <a:pt x="46" y="346"/>
                      </a:lnTo>
                      <a:lnTo>
                        <a:pt x="65" y="406"/>
                      </a:lnTo>
                      <a:lnTo>
                        <a:pt x="84" y="465"/>
                      </a:lnTo>
                      <a:lnTo>
                        <a:pt x="103" y="524"/>
                      </a:lnTo>
                      <a:lnTo>
                        <a:pt x="122" y="583"/>
                      </a:lnTo>
                      <a:lnTo>
                        <a:pt x="143" y="640"/>
                      </a:lnTo>
                      <a:lnTo>
                        <a:pt x="163" y="699"/>
                      </a:lnTo>
                      <a:lnTo>
                        <a:pt x="185" y="758"/>
                      </a:lnTo>
                      <a:lnTo>
                        <a:pt x="195" y="778"/>
                      </a:lnTo>
                      <a:lnTo>
                        <a:pt x="210" y="796"/>
                      </a:lnTo>
                      <a:lnTo>
                        <a:pt x="228" y="810"/>
                      </a:lnTo>
                      <a:lnTo>
                        <a:pt x="247" y="822"/>
                      </a:lnTo>
                      <a:lnTo>
                        <a:pt x="269" y="830"/>
                      </a:lnTo>
                      <a:lnTo>
                        <a:pt x="292" y="837"/>
                      </a:lnTo>
                      <a:lnTo>
                        <a:pt x="316" y="842"/>
                      </a:lnTo>
                      <a:lnTo>
                        <a:pt x="339" y="845"/>
                      </a:lnTo>
                      <a:lnTo>
                        <a:pt x="348" y="843"/>
                      </a:lnTo>
                      <a:lnTo>
                        <a:pt x="355" y="840"/>
                      </a:lnTo>
                      <a:lnTo>
                        <a:pt x="361" y="833"/>
                      </a:lnTo>
                      <a:lnTo>
                        <a:pt x="366" y="824"/>
                      </a:lnTo>
                      <a:lnTo>
                        <a:pt x="366" y="816"/>
                      </a:lnTo>
                      <a:lnTo>
                        <a:pt x="361" y="809"/>
                      </a:lnTo>
                      <a:lnTo>
                        <a:pt x="354" y="803"/>
                      </a:lnTo>
                      <a:lnTo>
                        <a:pt x="345" y="800"/>
                      </a:lnTo>
                      <a:lnTo>
                        <a:pt x="329" y="796"/>
                      </a:lnTo>
                      <a:lnTo>
                        <a:pt x="313" y="793"/>
                      </a:lnTo>
                      <a:lnTo>
                        <a:pt x="295" y="788"/>
                      </a:lnTo>
                      <a:lnTo>
                        <a:pt x="279" y="784"/>
                      </a:lnTo>
                      <a:lnTo>
                        <a:pt x="264" y="778"/>
                      </a:lnTo>
                      <a:lnTo>
                        <a:pt x="251" y="768"/>
                      </a:lnTo>
                      <a:lnTo>
                        <a:pt x="239" y="757"/>
                      </a:lnTo>
                      <a:lnTo>
                        <a:pt x="231" y="741"/>
                      </a:lnTo>
                      <a:lnTo>
                        <a:pt x="217" y="708"/>
                      </a:lnTo>
                      <a:lnTo>
                        <a:pt x="206" y="676"/>
                      </a:lnTo>
                      <a:lnTo>
                        <a:pt x="194" y="643"/>
                      </a:lnTo>
                      <a:lnTo>
                        <a:pt x="184" y="610"/>
                      </a:lnTo>
                      <a:lnTo>
                        <a:pt x="172" y="577"/>
                      </a:lnTo>
                      <a:lnTo>
                        <a:pt x="162" y="544"/>
                      </a:lnTo>
                      <a:lnTo>
                        <a:pt x="151" y="511"/>
                      </a:lnTo>
                      <a:lnTo>
                        <a:pt x="141" y="478"/>
                      </a:lnTo>
                      <a:lnTo>
                        <a:pt x="126" y="435"/>
                      </a:lnTo>
                      <a:lnTo>
                        <a:pt x="110" y="392"/>
                      </a:lnTo>
                      <a:lnTo>
                        <a:pt x="94" y="349"/>
                      </a:lnTo>
                      <a:lnTo>
                        <a:pt x="79" y="306"/>
                      </a:lnTo>
                      <a:lnTo>
                        <a:pt x="65" y="263"/>
                      </a:lnTo>
                      <a:lnTo>
                        <a:pt x="54" y="219"/>
                      </a:lnTo>
                      <a:lnTo>
                        <a:pt x="49" y="175"/>
                      </a:lnTo>
                      <a:lnTo>
                        <a:pt x="47" y="129"/>
                      </a:lnTo>
                      <a:lnTo>
                        <a:pt x="46" y="110"/>
                      </a:lnTo>
                      <a:lnTo>
                        <a:pt x="41" y="89"/>
                      </a:lnTo>
                      <a:lnTo>
                        <a:pt x="35" y="67"/>
                      </a:lnTo>
                      <a:lnTo>
                        <a:pt x="28" y="46"/>
                      </a:lnTo>
                      <a:lnTo>
                        <a:pt x="21" y="27"/>
                      </a:lnTo>
                      <a:lnTo>
                        <a:pt x="13" y="11"/>
                      </a:lnTo>
                      <a:lnTo>
                        <a:pt x="6" y="1"/>
                      </a:lnTo>
                      <a:lnTo>
                        <a:pt x="0" y="0"/>
                      </a:lnTo>
                      <a:lnTo>
                        <a:pt x="5" y="17"/>
                      </a:lnTo>
                      <a:lnTo>
                        <a:pt x="10" y="44"/>
                      </a:lnTo>
                      <a:lnTo>
                        <a:pt x="13" y="76"/>
                      </a:lnTo>
                      <a:lnTo>
                        <a:pt x="15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4" name="Freeform 75"/>
                <p:cNvSpPr>
                  <a:spLocks/>
                </p:cNvSpPr>
                <p:nvPr/>
              </p:nvSpPr>
              <p:spPr bwMode="auto">
                <a:xfrm>
                  <a:off x="8517" y="4850"/>
                  <a:ext cx="29" cy="29"/>
                </a:xfrm>
                <a:custGeom>
                  <a:avLst/>
                  <a:gdLst>
                    <a:gd name="T0" fmla="*/ 0 w 88"/>
                    <a:gd name="T1" fmla="*/ 0 h 87"/>
                    <a:gd name="T2" fmla="*/ 0 w 88"/>
                    <a:gd name="T3" fmla="*/ 0 h 87"/>
                    <a:gd name="T4" fmla="*/ 0 w 88"/>
                    <a:gd name="T5" fmla="*/ 0 h 87"/>
                    <a:gd name="T6" fmla="*/ 0 w 88"/>
                    <a:gd name="T7" fmla="*/ 0 h 87"/>
                    <a:gd name="T8" fmla="*/ 0 w 88"/>
                    <a:gd name="T9" fmla="*/ 0 h 87"/>
                    <a:gd name="T10" fmla="*/ 0 w 88"/>
                    <a:gd name="T11" fmla="*/ 0 h 87"/>
                    <a:gd name="T12" fmla="*/ 0 w 88"/>
                    <a:gd name="T13" fmla="*/ 0 h 87"/>
                    <a:gd name="T14" fmla="*/ 0 w 88"/>
                    <a:gd name="T15" fmla="*/ 0 h 87"/>
                    <a:gd name="T16" fmla="*/ 0 w 88"/>
                    <a:gd name="T17" fmla="*/ 0 h 87"/>
                    <a:gd name="T18" fmla="*/ 0 w 88"/>
                    <a:gd name="T19" fmla="*/ 0 h 87"/>
                    <a:gd name="T20" fmla="*/ 0 w 88"/>
                    <a:gd name="T21" fmla="*/ 0 h 87"/>
                    <a:gd name="T22" fmla="*/ 0 w 88"/>
                    <a:gd name="T23" fmla="*/ 0 h 87"/>
                    <a:gd name="T24" fmla="*/ 0 w 88"/>
                    <a:gd name="T25" fmla="*/ 0 h 87"/>
                    <a:gd name="T26" fmla="*/ 0 w 88"/>
                    <a:gd name="T27" fmla="*/ 0 h 87"/>
                    <a:gd name="T28" fmla="*/ 0 w 88"/>
                    <a:gd name="T29" fmla="*/ 0 h 87"/>
                    <a:gd name="T30" fmla="*/ 0 w 88"/>
                    <a:gd name="T31" fmla="*/ 0 h 87"/>
                    <a:gd name="T32" fmla="*/ 0 w 88"/>
                    <a:gd name="T33" fmla="*/ 0 h 87"/>
                    <a:gd name="T34" fmla="*/ 0 w 88"/>
                    <a:gd name="T35" fmla="*/ 0 h 87"/>
                    <a:gd name="T36" fmla="*/ 0 w 88"/>
                    <a:gd name="T37" fmla="*/ 0 h 87"/>
                    <a:gd name="T38" fmla="*/ 0 w 88"/>
                    <a:gd name="T39" fmla="*/ 0 h 87"/>
                    <a:gd name="T40" fmla="*/ 0 w 88"/>
                    <a:gd name="T41" fmla="*/ 0 h 87"/>
                    <a:gd name="T42" fmla="*/ 0 w 88"/>
                    <a:gd name="T43" fmla="*/ 0 h 87"/>
                    <a:gd name="T44" fmla="*/ 0 w 88"/>
                    <a:gd name="T45" fmla="*/ 0 h 87"/>
                    <a:gd name="T46" fmla="*/ 0 w 88"/>
                    <a:gd name="T47" fmla="*/ 0 h 87"/>
                    <a:gd name="T48" fmla="*/ 0 w 88"/>
                    <a:gd name="T49" fmla="*/ 0 h 8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8"/>
                    <a:gd name="T76" fmla="*/ 0 h 87"/>
                    <a:gd name="T77" fmla="*/ 88 w 88"/>
                    <a:gd name="T78" fmla="*/ 87 h 8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8" h="87">
                      <a:moveTo>
                        <a:pt x="84" y="23"/>
                      </a:moveTo>
                      <a:lnTo>
                        <a:pt x="88" y="18"/>
                      </a:lnTo>
                      <a:lnTo>
                        <a:pt x="87" y="13"/>
                      </a:lnTo>
                      <a:lnTo>
                        <a:pt x="84" y="7"/>
                      </a:lnTo>
                      <a:lnTo>
                        <a:pt x="77" y="3"/>
                      </a:lnTo>
                      <a:lnTo>
                        <a:pt x="71" y="0"/>
                      </a:lnTo>
                      <a:lnTo>
                        <a:pt x="62" y="0"/>
                      </a:lnTo>
                      <a:lnTo>
                        <a:pt x="55" y="1"/>
                      </a:lnTo>
                      <a:lnTo>
                        <a:pt x="47" y="5"/>
                      </a:lnTo>
                      <a:lnTo>
                        <a:pt x="41" y="11"/>
                      </a:lnTo>
                      <a:lnTo>
                        <a:pt x="34" y="20"/>
                      </a:lnTo>
                      <a:lnTo>
                        <a:pt x="25" y="31"/>
                      </a:lnTo>
                      <a:lnTo>
                        <a:pt x="16" y="43"/>
                      </a:lnTo>
                      <a:lnTo>
                        <a:pt x="9" y="56"/>
                      </a:lnTo>
                      <a:lnTo>
                        <a:pt x="3" y="69"/>
                      </a:lnTo>
                      <a:lnTo>
                        <a:pt x="0" y="79"/>
                      </a:lnTo>
                      <a:lnTo>
                        <a:pt x="3" y="87"/>
                      </a:lnTo>
                      <a:lnTo>
                        <a:pt x="15" y="80"/>
                      </a:lnTo>
                      <a:lnTo>
                        <a:pt x="27" y="70"/>
                      </a:lnTo>
                      <a:lnTo>
                        <a:pt x="40" y="60"/>
                      </a:lnTo>
                      <a:lnTo>
                        <a:pt x="52" y="50"/>
                      </a:lnTo>
                      <a:lnTo>
                        <a:pt x="63" y="41"/>
                      </a:lnTo>
                      <a:lnTo>
                        <a:pt x="72" y="33"/>
                      </a:lnTo>
                      <a:lnTo>
                        <a:pt x="80" y="27"/>
                      </a:lnTo>
                      <a:lnTo>
                        <a:pt x="84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5" name="Freeform 76"/>
                <p:cNvSpPr>
                  <a:spLocks/>
                </p:cNvSpPr>
                <p:nvPr/>
              </p:nvSpPr>
              <p:spPr bwMode="auto">
                <a:xfrm>
                  <a:off x="8536" y="4890"/>
                  <a:ext cx="34" cy="9"/>
                </a:xfrm>
                <a:custGeom>
                  <a:avLst/>
                  <a:gdLst>
                    <a:gd name="T0" fmla="*/ 0 w 102"/>
                    <a:gd name="T1" fmla="*/ 0 h 28"/>
                    <a:gd name="T2" fmla="*/ 0 w 102"/>
                    <a:gd name="T3" fmla="*/ 0 h 28"/>
                    <a:gd name="T4" fmla="*/ 0 w 102"/>
                    <a:gd name="T5" fmla="*/ 0 h 28"/>
                    <a:gd name="T6" fmla="*/ 0 w 102"/>
                    <a:gd name="T7" fmla="*/ 0 h 28"/>
                    <a:gd name="T8" fmla="*/ 0 w 102"/>
                    <a:gd name="T9" fmla="*/ 0 h 28"/>
                    <a:gd name="T10" fmla="*/ 0 w 102"/>
                    <a:gd name="T11" fmla="*/ 0 h 28"/>
                    <a:gd name="T12" fmla="*/ 0 w 102"/>
                    <a:gd name="T13" fmla="*/ 0 h 28"/>
                    <a:gd name="T14" fmla="*/ 0 w 102"/>
                    <a:gd name="T15" fmla="*/ 0 h 28"/>
                    <a:gd name="T16" fmla="*/ 0 w 102"/>
                    <a:gd name="T17" fmla="*/ 0 h 28"/>
                    <a:gd name="T18" fmla="*/ 0 w 102"/>
                    <a:gd name="T19" fmla="*/ 0 h 28"/>
                    <a:gd name="T20" fmla="*/ 0 w 102"/>
                    <a:gd name="T21" fmla="*/ 0 h 28"/>
                    <a:gd name="T22" fmla="*/ 0 w 102"/>
                    <a:gd name="T23" fmla="*/ 0 h 28"/>
                    <a:gd name="T24" fmla="*/ 0 w 102"/>
                    <a:gd name="T25" fmla="*/ 0 h 28"/>
                    <a:gd name="T26" fmla="*/ 0 w 102"/>
                    <a:gd name="T27" fmla="*/ 0 h 28"/>
                    <a:gd name="T28" fmla="*/ 0 w 102"/>
                    <a:gd name="T29" fmla="*/ 0 h 28"/>
                    <a:gd name="T30" fmla="*/ 0 w 102"/>
                    <a:gd name="T31" fmla="*/ 0 h 28"/>
                    <a:gd name="T32" fmla="*/ 0 w 102"/>
                    <a:gd name="T33" fmla="*/ 0 h 28"/>
                    <a:gd name="T34" fmla="*/ 0 w 102"/>
                    <a:gd name="T35" fmla="*/ 0 h 28"/>
                    <a:gd name="T36" fmla="*/ 0 w 102"/>
                    <a:gd name="T37" fmla="*/ 0 h 28"/>
                    <a:gd name="T38" fmla="*/ 0 w 102"/>
                    <a:gd name="T39" fmla="*/ 0 h 28"/>
                    <a:gd name="T40" fmla="*/ 0 w 102"/>
                    <a:gd name="T41" fmla="*/ 0 h 28"/>
                    <a:gd name="T42" fmla="*/ 0 w 102"/>
                    <a:gd name="T43" fmla="*/ 0 h 28"/>
                    <a:gd name="T44" fmla="*/ 0 w 102"/>
                    <a:gd name="T45" fmla="*/ 0 h 28"/>
                    <a:gd name="T46" fmla="*/ 0 w 102"/>
                    <a:gd name="T47" fmla="*/ 0 h 28"/>
                    <a:gd name="T48" fmla="*/ 0 w 102"/>
                    <a:gd name="T49" fmla="*/ 0 h 2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02"/>
                    <a:gd name="T76" fmla="*/ 0 h 28"/>
                    <a:gd name="T77" fmla="*/ 102 w 102"/>
                    <a:gd name="T78" fmla="*/ 28 h 2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02" h="28">
                      <a:moveTo>
                        <a:pt x="92" y="23"/>
                      </a:moveTo>
                      <a:lnTo>
                        <a:pt x="96" y="21"/>
                      </a:lnTo>
                      <a:lnTo>
                        <a:pt x="99" y="18"/>
                      </a:lnTo>
                      <a:lnTo>
                        <a:pt x="101" y="14"/>
                      </a:lnTo>
                      <a:lnTo>
                        <a:pt x="102" y="10"/>
                      </a:lnTo>
                      <a:lnTo>
                        <a:pt x="101" y="5"/>
                      </a:lnTo>
                      <a:lnTo>
                        <a:pt x="98" y="1"/>
                      </a:lnTo>
                      <a:lnTo>
                        <a:pt x="93" y="0"/>
                      </a:lnTo>
                      <a:lnTo>
                        <a:pt x="88" y="0"/>
                      </a:lnTo>
                      <a:lnTo>
                        <a:pt x="76" y="2"/>
                      </a:lnTo>
                      <a:lnTo>
                        <a:pt x="61" y="7"/>
                      </a:lnTo>
                      <a:lnTo>
                        <a:pt x="46" y="10"/>
                      </a:lnTo>
                      <a:lnTo>
                        <a:pt x="33" y="11"/>
                      </a:lnTo>
                      <a:lnTo>
                        <a:pt x="20" y="15"/>
                      </a:lnTo>
                      <a:lnTo>
                        <a:pt x="10" y="18"/>
                      </a:lnTo>
                      <a:lnTo>
                        <a:pt x="2" y="23"/>
                      </a:lnTo>
                      <a:lnTo>
                        <a:pt x="0" y="28"/>
                      </a:lnTo>
                      <a:lnTo>
                        <a:pt x="10" y="28"/>
                      </a:lnTo>
                      <a:lnTo>
                        <a:pt x="20" y="28"/>
                      </a:lnTo>
                      <a:lnTo>
                        <a:pt x="32" y="27"/>
                      </a:lnTo>
                      <a:lnTo>
                        <a:pt x="44" y="27"/>
                      </a:lnTo>
                      <a:lnTo>
                        <a:pt x="55" y="25"/>
                      </a:lnTo>
                      <a:lnTo>
                        <a:pt x="67" y="24"/>
                      </a:lnTo>
                      <a:lnTo>
                        <a:pt x="80" y="24"/>
                      </a:lnTo>
                      <a:lnTo>
                        <a:pt x="9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6" name="Freeform 77"/>
                <p:cNvSpPr>
                  <a:spLocks/>
                </p:cNvSpPr>
                <p:nvPr/>
              </p:nvSpPr>
              <p:spPr bwMode="auto">
                <a:xfrm>
                  <a:off x="8550" y="4921"/>
                  <a:ext cx="47" cy="12"/>
                </a:xfrm>
                <a:custGeom>
                  <a:avLst/>
                  <a:gdLst>
                    <a:gd name="T0" fmla="*/ 0 w 142"/>
                    <a:gd name="T1" fmla="*/ 0 h 36"/>
                    <a:gd name="T2" fmla="*/ 0 w 142"/>
                    <a:gd name="T3" fmla="*/ 0 h 36"/>
                    <a:gd name="T4" fmla="*/ 0 w 142"/>
                    <a:gd name="T5" fmla="*/ 0 h 36"/>
                    <a:gd name="T6" fmla="*/ 0 w 142"/>
                    <a:gd name="T7" fmla="*/ 0 h 36"/>
                    <a:gd name="T8" fmla="*/ 0 w 142"/>
                    <a:gd name="T9" fmla="*/ 0 h 36"/>
                    <a:gd name="T10" fmla="*/ 0 w 142"/>
                    <a:gd name="T11" fmla="*/ 0 h 36"/>
                    <a:gd name="T12" fmla="*/ 0 w 142"/>
                    <a:gd name="T13" fmla="*/ 0 h 36"/>
                    <a:gd name="T14" fmla="*/ 0 w 142"/>
                    <a:gd name="T15" fmla="*/ 0 h 36"/>
                    <a:gd name="T16" fmla="*/ 0 w 142"/>
                    <a:gd name="T17" fmla="*/ 0 h 36"/>
                    <a:gd name="T18" fmla="*/ 0 w 142"/>
                    <a:gd name="T19" fmla="*/ 0 h 36"/>
                    <a:gd name="T20" fmla="*/ 0 w 142"/>
                    <a:gd name="T21" fmla="*/ 0 h 36"/>
                    <a:gd name="T22" fmla="*/ 0 w 142"/>
                    <a:gd name="T23" fmla="*/ 0 h 36"/>
                    <a:gd name="T24" fmla="*/ 0 w 142"/>
                    <a:gd name="T25" fmla="*/ 0 h 36"/>
                    <a:gd name="T26" fmla="*/ 0 w 142"/>
                    <a:gd name="T27" fmla="*/ 0 h 36"/>
                    <a:gd name="T28" fmla="*/ 0 w 142"/>
                    <a:gd name="T29" fmla="*/ 0 h 36"/>
                    <a:gd name="T30" fmla="*/ 0 w 142"/>
                    <a:gd name="T31" fmla="*/ 0 h 36"/>
                    <a:gd name="T32" fmla="*/ 0 w 142"/>
                    <a:gd name="T33" fmla="*/ 0 h 36"/>
                    <a:gd name="T34" fmla="*/ 0 w 142"/>
                    <a:gd name="T35" fmla="*/ 0 h 36"/>
                    <a:gd name="T36" fmla="*/ 0 w 142"/>
                    <a:gd name="T37" fmla="*/ 0 h 36"/>
                    <a:gd name="T38" fmla="*/ 0 w 142"/>
                    <a:gd name="T39" fmla="*/ 0 h 36"/>
                    <a:gd name="T40" fmla="*/ 0 w 142"/>
                    <a:gd name="T41" fmla="*/ 0 h 36"/>
                    <a:gd name="T42" fmla="*/ 0 w 142"/>
                    <a:gd name="T43" fmla="*/ 0 h 36"/>
                    <a:gd name="T44" fmla="*/ 0 w 142"/>
                    <a:gd name="T45" fmla="*/ 0 h 36"/>
                    <a:gd name="T46" fmla="*/ 0 w 142"/>
                    <a:gd name="T47" fmla="*/ 0 h 36"/>
                    <a:gd name="T48" fmla="*/ 0 w 142"/>
                    <a:gd name="T49" fmla="*/ 0 h 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2"/>
                    <a:gd name="T76" fmla="*/ 0 h 36"/>
                    <a:gd name="T77" fmla="*/ 142 w 142"/>
                    <a:gd name="T78" fmla="*/ 36 h 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2" h="36">
                      <a:moveTo>
                        <a:pt x="123" y="36"/>
                      </a:moveTo>
                      <a:lnTo>
                        <a:pt x="129" y="36"/>
                      </a:lnTo>
                      <a:lnTo>
                        <a:pt x="135" y="32"/>
                      </a:lnTo>
                      <a:lnTo>
                        <a:pt x="139" y="28"/>
                      </a:lnTo>
                      <a:lnTo>
                        <a:pt x="142" y="20"/>
                      </a:lnTo>
                      <a:lnTo>
                        <a:pt x="141" y="15"/>
                      </a:lnTo>
                      <a:lnTo>
                        <a:pt x="138" y="9"/>
                      </a:lnTo>
                      <a:lnTo>
                        <a:pt x="133" y="5"/>
                      </a:lnTo>
                      <a:lnTo>
                        <a:pt x="126" y="3"/>
                      </a:lnTo>
                      <a:lnTo>
                        <a:pt x="108" y="3"/>
                      </a:lnTo>
                      <a:lnTo>
                        <a:pt x="88" y="3"/>
                      </a:lnTo>
                      <a:lnTo>
                        <a:pt x="67" y="2"/>
                      </a:lnTo>
                      <a:lnTo>
                        <a:pt x="47" y="2"/>
                      </a:lnTo>
                      <a:lnTo>
                        <a:pt x="29" y="0"/>
                      </a:lnTo>
                      <a:lnTo>
                        <a:pt x="13" y="2"/>
                      </a:lnTo>
                      <a:lnTo>
                        <a:pt x="4" y="5"/>
                      </a:lnTo>
                      <a:lnTo>
                        <a:pt x="0" y="9"/>
                      </a:lnTo>
                      <a:lnTo>
                        <a:pt x="10" y="12"/>
                      </a:lnTo>
                      <a:lnTo>
                        <a:pt x="22" y="16"/>
                      </a:lnTo>
                      <a:lnTo>
                        <a:pt x="38" y="19"/>
                      </a:lnTo>
                      <a:lnTo>
                        <a:pt x="54" y="22"/>
                      </a:lnTo>
                      <a:lnTo>
                        <a:pt x="72" y="25"/>
                      </a:lnTo>
                      <a:lnTo>
                        <a:pt x="89" y="29"/>
                      </a:lnTo>
                      <a:lnTo>
                        <a:pt x="107" y="32"/>
                      </a:lnTo>
                      <a:lnTo>
                        <a:pt x="12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7" name="Freeform 78"/>
                <p:cNvSpPr>
                  <a:spLocks/>
                </p:cNvSpPr>
                <p:nvPr/>
              </p:nvSpPr>
              <p:spPr bwMode="auto">
                <a:xfrm>
                  <a:off x="8416" y="4751"/>
                  <a:ext cx="117" cy="200"/>
                </a:xfrm>
                <a:custGeom>
                  <a:avLst/>
                  <a:gdLst>
                    <a:gd name="T0" fmla="*/ 0 w 351"/>
                    <a:gd name="T1" fmla="*/ 0 h 601"/>
                    <a:gd name="T2" fmla="*/ 0 w 351"/>
                    <a:gd name="T3" fmla="*/ 0 h 601"/>
                    <a:gd name="T4" fmla="*/ 0 w 351"/>
                    <a:gd name="T5" fmla="*/ 0 h 601"/>
                    <a:gd name="T6" fmla="*/ 0 w 351"/>
                    <a:gd name="T7" fmla="*/ 0 h 601"/>
                    <a:gd name="T8" fmla="*/ 0 w 351"/>
                    <a:gd name="T9" fmla="*/ 0 h 601"/>
                    <a:gd name="T10" fmla="*/ 0 w 351"/>
                    <a:gd name="T11" fmla="*/ 0 h 601"/>
                    <a:gd name="T12" fmla="*/ 0 w 351"/>
                    <a:gd name="T13" fmla="*/ 0 h 601"/>
                    <a:gd name="T14" fmla="*/ 0 w 351"/>
                    <a:gd name="T15" fmla="*/ 0 h 601"/>
                    <a:gd name="T16" fmla="*/ 0 w 351"/>
                    <a:gd name="T17" fmla="*/ 0 h 601"/>
                    <a:gd name="T18" fmla="*/ 0 w 351"/>
                    <a:gd name="T19" fmla="*/ 0 h 601"/>
                    <a:gd name="T20" fmla="*/ 0 w 351"/>
                    <a:gd name="T21" fmla="*/ 0 h 601"/>
                    <a:gd name="T22" fmla="*/ 0 w 351"/>
                    <a:gd name="T23" fmla="*/ 0 h 601"/>
                    <a:gd name="T24" fmla="*/ 0 w 351"/>
                    <a:gd name="T25" fmla="*/ 0 h 601"/>
                    <a:gd name="T26" fmla="*/ 0 w 351"/>
                    <a:gd name="T27" fmla="*/ 0 h 601"/>
                    <a:gd name="T28" fmla="*/ 0 w 351"/>
                    <a:gd name="T29" fmla="*/ 0 h 601"/>
                    <a:gd name="T30" fmla="*/ 0 w 351"/>
                    <a:gd name="T31" fmla="*/ 0 h 601"/>
                    <a:gd name="T32" fmla="*/ 0 w 351"/>
                    <a:gd name="T33" fmla="*/ 0 h 601"/>
                    <a:gd name="T34" fmla="*/ 0 w 351"/>
                    <a:gd name="T35" fmla="*/ 0 h 601"/>
                    <a:gd name="T36" fmla="*/ 0 w 351"/>
                    <a:gd name="T37" fmla="*/ 0 h 601"/>
                    <a:gd name="T38" fmla="*/ 0 w 351"/>
                    <a:gd name="T39" fmla="*/ 0 h 601"/>
                    <a:gd name="T40" fmla="*/ 0 w 351"/>
                    <a:gd name="T41" fmla="*/ 0 h 601"/>
                    <a:gd name="T42" fmla="*/ 0 w 351"/>
                    <a:gd name="T43" fmla="*/ 0 h 601"/>
                    <a:gd name="T44" fmla="*/ 0 w 351"/>
                    <a:gd name="T45" fmla="*/ 0 h 601"/>
                    <a:gd name="T46" fmla="*/ 0 w 351"/>
                    <a:gd name="T47" fmla="*/ 0 h 601"/>
                    <a:gd name="T48" fmla="*/ 0 w 351"/>
                    <a:gd name="T49" fmla="*/ 0 h 601"/>
                    <a:gd name="T50" fmla="*/ 0 w 351"/>
                    <a:gd name="T51" fmla="*/ 0 h 601"/>
                    <a:gd name="T52" fmla="*/ 0 w 351"/>
                    <a:gd name="T53" fmla="*/ 0 h 601"/>
                    <a:gd name="T54" fmla="*/ 0 w 351"/>
                    <a:gd name="T55" fmla="*/ 0 h 601"/>
                    <a:gd name="T56" fmla="*/ 0 w 351"/>
                    <a:gd name="T57" fmla="*/ 0 h 601"/>
                    <a:gd name="T58" fmla="*/ 0 w 351"/>
                    <a:gd name="T59" fmla="*/ 0 h 601"/>
                    <a:gd name="T60" fmla="*/ 0 w 351"/>
                    <a:gd name="T61" fmla="*/ 0 h 601"/>
                    <a:gd name="T62" fmla="*/ 0 w 351"/>
                    <a:gd name="T63" fmla="*/ 0 h 601"/>
                    <a:gd name="T64" fmla="*/ 0 w 351"/>
                    <a:gd name="T65" fmla="*/ 0 h 601"/>
                    <a:gd name="T66" fmla="*/ 0 w 351"/>
                    <a:gd name="T67" fmla="*/ 0 h 601"/>
                    <a:gd name="T68" fmla="*/ 0 w 351"/>
                    <a:gd name="T69" fmla="*/ 0 h 601"/>
                    <a:gd name="T70" fmla="*/ 0 w 351"/>
                    <a:gd name="T71" fmla="*/ 0 h 601"/>
                    <a:gd name="T72" fmla="*/ 0 w 351"/>
                    <a:gd name="T73" fmla="*/ 0 h 601"/>
                    <a:gd name="T74" fmla="*/ 0 w 351"/>
                    <a:gd name="T75" fmla="*/ 0 h 601"/>
                    <a:gd name="T76" fmla="*/ 0 w 351"/>
                    <a:gd name="T77" fmla="*/ 0 h 601"/>
                    <a:gd name="T78" fmla="*/ 0 w 351"/>
                    <a:gd name="T79" fmla="*/ 0 h 601"/>
                    <a:gd name="T80" fmla="*/ 0 w 351"/>
                    <a:gd name="T81" fmla="*/ 0 h 60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1"/>
                    <a:gd name="T124" fmla="*/ 0 h 601"/>
                    <a:gd name="T125" fmla="*/ 351 w 351"/>
                    <a:gd name="T126" fmla="*/ 601 h 601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1" h="601">
                      <a:moveTo>
                        <a:pt x="108" y="298"/>
                      </a:moveTo>
                      <a:lnTo>
                        <a:pt x="132" y="338"/>
                      </a:lnTo>
                      <a:lnTo>
                        <a:pt x="157" y="377"/>
                      </a:lnTo>
                      <a:lnTo>
                        <a:pt x="182" y="414"/>
                      </a:lnTo>
                      <a:lnTo>
                        <a:pt x="208" y="451"/>
                      </a:lnTo>
                      <a:lnTo>
                        <a:pt x="235" y="487"/>
                      </a:lnTo>
                      <a:lnTo>
                        <a:pt x="263" y="523"/>
                      </a:lnTo>
                      <a:lnTo>
                        <a:pt x="292" y="559"/>
                      </a:lnTo>
                      <a:lnTo>
                        <a:pt x="321" y="594"/>
                      </a:lnTo>
                      <a:lnTo>
                        <a:pt x="326" y="598"/>
                      </a:lnTo>
                      <a:lnTo>
                        <a:pt x="332" y="601"/>
                      </a:lnTo>
                      <a:lnTo>
                        <a:pt x="337" y="601"/>
                      </a:lnTo>
                      <a:lnTo>
                        <a:pt x="343" y="598"/>
                      </a:lnTo>
                      <a:lnTo>
                        <a:pt x="349" y="594"/>
                      </a:lnTo>
                      <a:lnTo>
                        <a:pt x="351" y="588"/>
                      </a:lnTo>
                      <a:lnTo>
                        <a:pt x="351" y="582"/>
                      </a:lnTo>
                      <a:lnTo>
                        <a:pt x="349" y="576"/>
                      </a:lnTo>
                      <a:lnTo>
                        <a:pt x="327" y="538"/>
                      </a:lnTo>
                      <a:lnTo>
                        <a:pt x="304" y="499"/>
                      </a:lnTo>
                      <a:lnTo>
                        <a:pt x="279" y="463"/>
                      </a:lnTo>
                      <a:lnTo>
                        <a:pt x="252" y="427"/>
                      </a:lnTo>
                      <a:lnTo>
                        <a:pt x="224" y="391"/>
                      </a:lnTo>
                      <a:lnTo>
                        <a:pt x="198" y="355"/>
                      </a:lnTo>
                      <a:lnTo>
                        <a:pt x="172" y="319"/>
                      </a:lnTo>
                      <a:lnTo>
                        <a:pt x="147" y="280"/>
                      </a:lnTo>
                      <a:lnTo>
                        <a:pt x="125" y="242"/>
                      </a:lnTo>
                      <a:lnTo>
                        <a:pt x="101" y="197"/>
                      </a:lnTo>
                      <a:lnTo>
                        <a:pt x="79" y="150"/>
                      </a:lnTo>
                      <a:lnTo>
                        <a:pt x="59" y="104"/>
                      </a:lnTo>
                      <a:lnTo>
                        <a:pt x="38" y="62"/>
                      </a:lnTo>
                      <a:lnTo>
                        <a:pt x="22" y="29"/>
                      </a:lnTo>
                      <a:lnTo>
                        <a:pt x="9" y="7"/>
                      </a:lnTo>
                      <a:lnTo>
                        <a:pt x="0" y="0"/>
                      </a:lnTo>
                      <a:lnTo>
                        <a:pt x="4" y="17"/>
                      </a:lnTo>
                      <a:lnTo>
                        <a:pt x="13" y="45"/>
                      </a:lnTo>
                      <a:lnTo>
                        <a:pt x="23" y="82"/>
                      </a:lnTo>
                      <a:lnTo>
                        <a:pt x="38" y="124"/>
                      </a:lnTo>
                      <a:lnTo>
                        <a:pt x="54" y="170"/>
                      </a:lnTo>
                      <a:lnTo>
                        <a:pt x="70" y="216"/>
                      </a:lnTo>
                      <a:lnTo>
                        <a:pt x="89" y="259"/>
                      </a:lnTo>
                      <a:lnTo>
                        <a:pt x="108" y="2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8" name="Freeform 79"/>
                <p:cNvSpPr>
                  <a:spLocks/>
                </p:cNvSpPr>
                <p:nvPr/>
              </p:nvSpPr>
              <p:spPr bwMode="auto">
                <a:xfrm>
                  <a:off x="8100" y="4623"/>
                  <a:ext cx="541" cy="495"/>
                </a:xfrm>
                <a:custGeom>
                  <a:avLst/>
                  <a:gdLst>
                    <a:gd name="T0" fmla="*/ 0 w 2164"/>
                    <a:gd name="T1" fmla="*/ 0 h 1979"/>
                    <a:gd name="T2" fmla="*/ 0 w 2164"/>
                    <a:gd name="T3" fmla="*/ 0 h 1979"/>
                    <a:gd name="T4" fmla="*/ 0 w 2164"/>
                    <a:gd name="T5" fmla="*/ 0 h 1979"/>
                    <a:gd name="T6" fmla="*/ 0 w 2164"/>
                    <a:gd name="T7" fmla="*/ 0 h 1979"/>
                    <a:gd name="T8" fmla="*/ 0 w 2164"/>
                    <a:gd name="T9" fmla="*/ 0 h 1979"/>
                    <a:gd name="T10" fmla="*/ 0 w 2164"/>
                    <a:gd name="T11" fmla="*/ 0 h 1979"/>
                    <a:gd name="T12" fmla="*/ 0 w 2164"/>
                    <a:gd name="T13" fmla="*/ 0 h 1979"/>
                    <a:gd name="T14" fmla="*/ 0 w 2164"/>
                    <a:gd name="T15" fmla="*/ 0 h 1979"/>
                    <a:gd name="T16" fmla="*/ 0 w 2164"/>
                    <a:gd name="T17" fmla="*/ 0 h 1979"/>
                    <a:gd name="T18" fmla="*/ 0 w 2164"/>
                    <a:gd name="T19" fmla="*/ 0 h 1979"/>
                    <a:gd name="T20" fmla="*/ 0 w 2164"/>
                    <a:gd name="T21" fmla="*/ 0 h 1979"/>
                    <a:gd name="T22" fmla="*/ 0 w 2164"/>
                    <a:gd name="T23" fmla="*/ 0 h 1979"/>
                    <a:gd name="T24" fmla="*/ 0 w 2164"/>
                    <a:gd name="T25" fmla="*/ 0 h 1979"/>
                    <a:gd name="T26" fmla="*/ 0 w 2164"/>
                    <a:gd name="T27" fmla="*/ 0 h 1979"/>
                    <a:gd name="T28" fmla="*/ 0 w 2164"/>
                    <a:gd name="T29" fmla="*/ 0 h 1979"/>
                    <a:gd name="T30" fmla="*/ 0 w 2164"/>
                    <a:gd name="T31" fmla="*/ 0 h 1979"/>
                    <a:gd name="T32" fmla="*/ 0 w 2164"/>
                    <a:gd name="T33" fmla="*/ 0 h 1979"/>
                    <a:gd name="T34" fmla="*/ 0 w 2164"/>
                    <a:gd name="T35" fmla="*/ 0 h 1979"/>
                    <a:gd name="T36" fmla="*/ 0 w 2164"/>
                    <a:gd name="T37" fmla="*/ 0 h 1979"/>
                    <a:gd name="T38" fmla="*/ 0 w 2164"/>
                    <a:gd name="T39" fmla="*/ 0 h 1979"/>
                    <a:gd name="T40" fmla="*/ 0 w 2164"/>
                    <a:gd name="T41" fmla="*/ 0 h 1979"/>
                    <a:gd name="T42" fmla="*/ 0 w 2164"/>
                    <a:gd name="T43" fmla="*/ 0 h 1979"/>
                    <a:gd name="T44" fmla="*/ 0 w 2164"/>
                    <a:gd name="T45" fmla="*/ 0 h 1979"/>
                    <a:gd name="T46" fmla="*/ 0 w 2164"/>
                    <a:gd name="T47" fmla="*/ 0 h 1979"/>
                    <a:gd name="T48" fmla="*/ 0 w 2164"/>
                    <a:gd name="T49" fmla="*/ 0 h 1979"/>
                    <a:gd name="T50" fmla="*/ 0 w 2164"/>
                    <a:gd name="T51" fmla="*/ 0 h 1979"/>
                    <a:gd name="T52" fmla="*/ 0 w 2164"/>
                    <a:gd name="T53" fmla="*/ 0 h 1979"/>
                    <a:gd name="T54" fmla="*/ 0 w 2164"/>
                    <a:gd name="T55" fmla="*/ 0 h 1979"/>
                    <a:gd name="T56" fmla="*/ 0 w 2164"/>
                    <a:gd name="T57" fmla="*/ 0 h 1979"/>
                    <a:gd name="T58" fmla="*/ 0 w 2164"/>
                    <a:gd name="T59" fmla="*/ 0 h 1979"/>
                    <a:gd name="T60" fmla="*/ 0 w 2164"/>
                    <a:gd name="T61" fmla="*/ 0 h 1979"/>
                    <a:gd name="T62" fmla="*/ 0 w 2164"/>
                    <a:gd name="T63" fmla="*/ 0 h 1979"/>
                    <a:gd name="T64" fmla="*/ 0 w 2164"/>
                    <a:gd name="T65" fmla="*/ 0 h 1979"/>
                    <a:gd name="T66" fmla="*/ 0 w 2164"/>
                    <a:gd name="T67" fmla="*/ 0 h 1979"/>
                    <a:gd name="T68" fmla="*/ 0 w 2164"/>
                    <a:gd name="T69" fmla="*/ 0 h 1979"/>
                    <a:gd name="T70" fmla="*/ 0 w 2164"/>
                    <a:gd name="T71" fmla="*/ 0 h 1979"/>
                    <a:gd name="T72" fmla="*/ 0 w 2164"/>
                    <a:gd name="T73" fmla="*/ 0 h 1979"/>
                    <a:gd name="T74" fmla="*/ 0 w 2164"/>
                    <a:gd name="T75" fmla="*/ 0 h 1979"/>
                    <a:gd name="T76" fmla="*/ 0 w 2164"/>
                    <a:gd name="T77" fmla="*/ 0 h 1979"/>
                    <a:gd name="T78" fmla="*/ 0 w 2164"/>
                    <a:gd name="T79" fmla="*/ 0 h 1979"/>
                    <a:gd name="T80" fmla="*/ 0 w 2164"/>
                    <a:gd name="T81" fmla="*/ 0 h 1979"/>
                    <a:gd name="T82" fmla="*/ 0 w 2164"/>
                    <a:gd name="T83" fmla="*/ 0 h 1979"/>
                    <a:gd name="T84" fmla="*/ 0 w 2164"/>
                    <a:gd name="T85" fmla="*/ 0 h 1979"/>
                    <a:gd name="T86" fmla="*/ 0 w 2164"/>
                    <a:gd name="T87" fmla="*/ 0 h 1979"/>
                    <a:gd name="T88" fmla="*/ 0 w 2164"/>
                    <a:gd name="T89" fmla="*/ 0 h 1979"/>
                    <a:gd name="T90" fmla="*/ 0 w 2164"/>
                    <a:gd name="T91" fmla="*/ 0 h 1979"/>
                    <a:gd name="T92" fmla="*/ 0 w 2164"/>
                    <a:gd name="T93" fmla="*/ 0 h 1979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2164"/>
                    <a:gd name="T142" fmla="*/ 0 h 1979"/>
                    <a:gd name="T143" fmla="*/ 2164 w 2164"/>
                    <a:gd name="T144" fmla="*/ 1979 h 1979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2164" h="1979">
                      <a:moveTo>
                        <a:pt x="743" y="0"/>
                      </a:moveTo>
                      <a:lnTo>
                        <a:pt x="746" y="0"/>
                      </a:lnTo>
                      <a:lnTo>
                        <a:pt x="753" y="0"/>
                      </a:lnTo>
                      <a:lnTo>
                        <a:pt x="763" y="0"/>
                      </a:lnTo>
                      <a:lnTo>
                        <a:pt x="778" y="0"/>
                      </a:lnTo>
                      <a:lnTo>
                        <a:pt x="798" y="1"/>
                      </a:lnTo>
                      <a:lnTo>
                        <a:pt x="822" y="1"/>
                      </a:lnTo>
                      <a:lnTo>
                        <a:pt x="848" y="2"/>
                      </a:lnTo>
                      <a:lnTo>
                        <a:pt x="878" y="3"/>
                      </a:lnTo>
                      <a:lnTo>
                        <a:pt x="912" y="5"/>
                      </a:lnTo>
                      <a:lnTo>
                        <a:pt x="949" y="7"/>
                      </a:lnTo>
                      <a:lnTo>
                        <a:pt x="987" y="10"/>
                      </a:lnTo>
                      <a:lnTo>
                        <a:pt x="1030" y="13"/>
                      </a:lnTo>
                      <a:lnTo>
                        <a:pt x="1074" y="16"/>
                      </a:lnTo>
                      <a:lnTo>
                        <a:pt x="1121" y="21"/>
                      </a:lnTo>
                      <a:lnTo>
                        <a:pt x="1171" y="27"/>
                      </a:lnTo>
                      <a:lnTo>
                        <a:pt x="1222" y="32"/>
                      </a:lnTo>
                      <a:lnTo>
                        <a:pt x="1275" y="39"/>
                      </a:lnTo>
                      <a:lnTo>
                        <a:pt x="1329" y="47"/>
                      </a:lnTo>
                      <a:lnTo>
                        <a:pt x="1386" y="56"/>
                      </a:lnTo>
                      <a:lnTo>
                        <a:pt x="1443" y="65"/>
                      </a:lnTo>
                      <a:lnTo>
                        <a:pt x="1502" y="75"/>
                      </a:lnTo>
                      <a:lnTo>
                        <a:pt x="1560" y="87"/>
                      </a:lnTo>
                      <a:lnTo>
                        <a:pt x="1620" y="100"/>
                      </a:lnTo>
                      <a:lnTo>
                        <a:pt x="1681" y="115"/>
                      </a:lnTo>
                      <a:lnTo>
                        <a:pt x="1742" y="129"/>
                      </a:lnTo>
                      <a:lnTo>
                        <a:pt x="1804" y="146"/>
                      </a:lnTo>
                      <a:lnTo>
                        <a:pt x="1865" y="164"/>
                      </a:lnTo>
                      <a:lnTo>
                        <a:pt x="1926" y="183"/>
                      </a:lnTo>
                      <a:lnTo>
                        <a:pt x="1987" y="204"/>
                      </a:lnTo>
                      <a:lnTo>
                        <a:pt x="2047" y="226"/>
                      </a:lnTo>
                      <a:lnTo>
                        <a:pt x="2105" y="250"/>
                      </a:lnTo>
                      <a:lnTo>
                        <a:pt x="2164" y="276"/>
                      </a:lnTo>
                      <a:lnTo>
                        <a:pt x="1975" y="1184"/>
                      </a:lnTo>
                      <a:lnTo>
                        <a:pt x="1980" y="1185"/>
                      </a:lnTo>
                      <a:lnTo>
                        <a:pt x="1990" y="1191"/>
                      </a:lnTo>
                      <a:lnTo>
                        <a:pt x="2005" y="1201"/>
                      </a:lnTo>
                      <a:lnTo>
                        <a:pt x="2020" y="1219"/>
                      </a:lnTo>
                      <a:lnTo>
                        <a:pt x="2031" y="1246"/>
                      </a:lnTo>
                      <a:lnTo>
                        <a:pt x="2035" y="1282"/>
                      </a:lnTo>
                      <a:lnTo>
                        <a:pt x="2030" y="1332"/>
                      </a:lnTo>
                      <a:lnTo>
                        <a:pt x="2011" y="1394"/>
                      </a:lnTo>
                      <a:lnTo>
                        <a:pt x="1681" y="1835"/>
                      </a:lnTo>
                      <a:lnTo>
                        <a:pt x="1636" y="1835"/>
                      </a:lnTo>
                      <a:lnTo>
                        <a:pt x="1512" y="1979"/>
                      </a:lnTo>
                      <a:lnTo>
                        <a:pt x="1510" y="1979"/>
                      </a:lnTo>
                      <a:lnTo>
                        <a:pt x="1502" y="1978"/>
                      </a:lnTo>
                      <a:lnTo>
                        <a:pt x="1490" y="1977"/>
                      </a:lnTo>
                      <a:lnTo>
                        <a:pt x="1474" y="1974"/>
                      </a:lnTo>
                      <a:lnTo>
                        <a:pt x="1451" y="1972"/>
                      </a:lnTo>
                      <a:lnTo>
                        <a:pt x="1427" y="1969"/>
                      </a:lnTo>
                      <a:lnTo>
                        <a:pt x="1397" y="1965"/>
                      </a:lnTo>
                      <a:lnTo>
                        <a:pt x="1364" y="1961"/>
                      </a:lnTo>
                      <a:lnTo>
                        <a:pt x="1328" y="1955"/>
                      </a:lnTo>
                      <a:lnTo>
                        <a:pt x="1288" y="1950"/>
                      </a:lnTo>
                      <a:lnTo>
                        <a:pt x="1246" y="1943"/>
                      </a:lnTo>
                      <a:lnTo>
                        <a:pt x="1200" y="1935"/>
                      </a:lnTo>
                      <a:lnTo>
                        <a:pt x="1152" y="1927"/>
                      </a:lnTo>
                      <a:lnTo>
                        <a:pt x="1101" y="1918"/>
                      </a:lnTo>
                      <a:lnTo>
                        <a:pt x="1049" y="1907"/>
                      </a:lnTo>
                      <a:lnTo>
                        <a:pt x="993" y="1896"/>
                      </a:lnTo>
                      <a:lnTo>
                        <a:pt x="937" y="1884"/>
                      </a:lnTo>
                      <a:lnTo>
                        <a:pt x="878" y="1871"/>
                      </a:lnTo>
                      <a:lnTo>
                        <a:pt x="818" y="1856"/>
                      </a:lnTo>
                      <a:lnTo>
                        <a:pt x="758" y="1841"/>
                      </a:lnTo>
                      <a:lnTo>
                        <a:pt x="696" y="1824"/>
                      </a:lnTo>
                      <a:lnTo>
                        <a:pt x="634" y="1806"/>
                      </a:lnTo>
                      <a:lnTo>
                        <a:pt x="572" y="1787"/>
                      </a:lnTo>
                      <a:lnTo>
                        <a:pt x="508" y="1768"/>
                      </a:lnTo>
                      <a:lnTo>
                        <a:pt x="445" y="1747"/>
                      </a:lnTo>
                      <a:lnTo>
                        <a:pt x="382" y="1724"/>
                      </a:lnTo>
                      <a:lnTo>
                        <a:pt x="319" y="1700"/>
                      </a:lnTo>
                      <a:lnTo>
                        <a:pt x="257" y="1674"/>
                      </a:lnTo>
                      <a:lnTo>
                        <a:pt x="196" y="1647"/>
                      </a:lnTo>
                      <a:lnTo>
                        <a:pt x="135" y="1620"/>
                      </a:lnTo>
                      <a:lnTo>
                        <a:pt x="76" y="1590"/>
                      </a:lnTo>
                      <a:lnTo>
                        <a:pt x="19" y="1559"/>
                      </a:lnTo>
                      <a:lnTo>
                        <a:pt x="18" y="1554"/>
                      </a:lnTo>
                      <a:lnTo>
                        <a:pt x="13" y="1538"/>
                      </a:lnTo>
                      <a:lnTo>
                        <a:pt x="8" y="1514"/>
                      </a:lnTo>
                      <a:lnTo>
                        <a:pt x="3" y="1486"/>
                      </a:lnTo>
                      <a:lnTo>
                        <a:pt x="0" y="1456"/>
                      </a:lnTo>
                      <a:lnTo>
                        <a:pt x="0" y="1424"/>
                      </a:lnTo>
                      <a:lnTo>
                        <a:pt x="3" y="1396"/>
                      </a:lnTo>
                      <a:lnTo>
                        <a:pt x="13" y="1371"/>
                      </a:lnTo>
                      <a:lnTo>
                        <a:pt x="443" y="1002"/>
                      </a:lnTo>
                      <a:lnTo>
                        <a:pt x="441" y="999"/>
                      </a:lnTo>
                      <a:lnTo>
                        <a:pt x="440" y="989"/>
                      </a:lnTo>
                      <a:lnTo>
                        <a:pt x="440" y="973"/>
                      </a:lnTo>
                      <a:lnTo>
                        <a:pt x="445" y="953"/>
                      </a:lnTo>
                      <a:lnTo>
                        <a:pt x="453" y="928"/>
                      </a:lnTo>
                      <a:lnTo>
                        <a:pt x="471" y="902"/>
                      </a:lnTo>
                      <a:lnTo>
                        <a:pt x="497" y="874"/>
                      </a:lnTo>
                      <a:lnTo>
                        <a:pt x="534" y="845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39" name="Freeform 80"/>
                <p:cNvSpPr>
                  <a:spLocks/>
                </p:cNvSpPr>
                <p:nvPr/>
              </p:nvSpPr>
              <p:spPr bwMode="auto">
                <a:xfrm>
                  <a:off x="8279" y="4656"/>
                  <a:ext cx="311" cy="233"/>
                </a:xfrm>
                <a:custGeom>
                  <a:avLst/>
                  <a:gdLst>
                    <a:gd name="T0" fmla="*/ 0 w 1244"/>
                    <a:gd name="T1" fmla="*/ 0 h 930"/>
                    <a:gd name="T2" fmla="*/ 0 w 1244"/>
                    <a:gd name="T3" fmla="*/ 0 h 930"/>
                    <a:gd name="T4" fmla="*/ 0 w 1244"/>
                    <a:gd name="T5" fmla="*/ 0 h 930"/>
                    <a:gd name="T6" fmla="*/ 0 w 1244"/>
                    <a:gd name="T7" fmla="*/ 0 h 930"/>
                    <a:gd name="T8" fmla="*/ 0 w 1244"/>
                    <a:gd name="T9" fmla="*/ 0 h 9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44"/>
                    <a:gd name="T16" fmla="*/ 0 h 930"/>
                    <a:gd name="T17" fmla="*/ 1244 w 1244"/>
                    <a:gd name="T18" fmla="*/ 930 h 9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44" h="930">
                      <a:moveTo>
                        <a:pt x="164" y="0"/>
                      </a:moveTo>
                      <a:lnTo>
                        <a:pt x="1244" y="214"/>
                      </a:lnTo>
                      <a:lnTo>
                        <a:pt x="1067" y="930"/>
                      </a:lnTo>
                      <a:lnTo>
                        <a:pt x="0" y="688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0" name="Freeform 81"/>
                <p:cNvSpPr>
                  <a:spLocks/>
                </p:cNvSpPr>
                <p:nvPr/>
              </p:nvSpPr>
              <p:spPr bwMode="auto">
                <a:xfrm>
                  <a:off x="8300" y="4672"/>
                  <a:ext cx="237" cy="91"/>
                </a:xfrm>
                <a:custGeom>
                  <a:avLst/>
                  <a:gdLst>
                    <a:gd name="T0" fmla="*/ 0 w 952"/>
                    <a:gd name="T1" fmla="*/ 0 h 366"/>
                    <a:gd name="T2" fmla="*/ 0 w 952"/>
                    <a:gd name="T3" fmla="*/ 0 h 366"/>
                    <a:gd name="T4" fmla="*/ 0 w 952"/>
                    <a:gd name="T5" fmla="*/ 0 h 366"/>
                    <a:gd name="T6" fmla="*/ 0 w 952"/>
                    <a:gd name="T7" fmla="*/ 0 h 366"/>
                    <a:gd name="T8" fmla="*/ 0 w 952"/>
                    <a:gd name="T9" fmla="*/ 0 h 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2"/>
                    <a:gd name="T16" fmla="*/ 0 h 366"/>
                    <a:gd name="T17" fmla="*/ 952 w 952"/>
                    <a:gd name="T18" fmla="*/ 366 h 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2" h="366">
                      <a:moveTo>
                        <a:pt x="112" y="0"/>
                      </a:moveTo>
                      <a:lnTo>
                        <a:pt x="952" y="153"/>
                      </a:lnTo>
                      <a:lnTo>
                        <a:pt x="200" y="108"/>
                      </a:lnTo>
                      <a:lnTo>
                        <a:pt x="0" y="366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1" name="Freeform 82"/>
                <p:cNvSpPr>
                  <a:spLocks/>
                </p:cNvSpPr>
                <p:nvPr/>
              </p:nvSpPr>
              <p:spPr bwMode="auto">
                <a:xfrm>
                  <a:off x="8222" y="4885"/>
                  <a:ext cx="315" cy="84"/>
                </a:xfrm>
                <a:custGeom>
                  <a:avLst/>
                  <a:gdLst>
                    <a:gd name="T0" fmla="*/ 0 w 1259"/>
                    <a:gd name="T1" fmla="*/ 0 h 337"/>
                    <a:gd name="T2" fmla="*/ 0 w 1259"/>
                    <a:gd name="T3" fmla="*/ 0 h 337"/>
                    <a:gd name="T4" fmla="*/ 0 w 1259"/>
                    <a:gd name="T5" fmla="*/ 0 h 337"/>
                    <a:gd name="T6" fmla="*/ 0 w 1259"/>
                    <a:gd name="T7" fmla="*/ 0 h 337"/>
                    <a:gd name="T8" fmla="*/ 0 w 1259"/>
                    <a:gd name="T9" fmla="*/ 0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9"/>
                    <a:gd name="T16" fmla="*/ 0 h 337"/>
                    <a:gd name="T17" fmla="*/ 1259 w 1259"/>
                    <a:gd name="T18" fmla="*/ 337 h 3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9" h="337">
                      <a:moveTo>
                        <a:pt x="40" y="0"/>
                      </a:moveTo>
                      <a:lnTo>
                        <a:pt x="1259" y="288"/>
                      </a:lnTo>
                      <a:lnTo>
                        <a:pt x="1226" y="337"/>
                      </a:lnTo>
                      <a:lnTo>
                        <a:pt x="0" y="32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2" name="Freeform 83"/>
                <p:cNvSpPr>
                  <a:spLocks/>
                </p:cNvSpPr>
                <p:nvPr/>
              </p:nvSpPr>
              <p:spPr bwMode="auto">
                <a:xfrm>
                  <a:off x="8193" y="4910"/>
                  <a:ext cx="316" cy="86"/>
                </a:xfrm>
                <a:custGeom>
                  <a:avLst/>
                  <a:gdLst>
                    <a:gd name="T0" fmla="*/ 0 w 1265"/>
                    <a:gd name="T1" fmla="*/ 0 h 342"/>
                    <a:gd name="T2" fmla="*/ 0 w 1265"/>
                    <a:gd name="T3" fmla="*/ 0 h 342"/>
                    <a:gd name="T4" fmla="*/ 0 w 1265"/>
                    <a:gd name="T5" fmla="*/ 0 h 342"/>
                    <a:gd name="T6" fmla="*/ 0 w 1265"/>
                    <a:gd name="T7" fmla="*/ 0 h 342"/>
                    <a:gd name="T8" fmla="*/ 0 w 1265"/>
                    <a:gd name="T9" fmla="*/ 0 h 3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5"/>
                    <a:gd name="T16" fmla="*/ 0 h 342"/>
                    <a:gd name="T17" fmla="*/ 1265 w 1265"/>
                    <a:gd name="T18" fmla="*/ 342 h 3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5" h="342">
                      <a:moveTo>
                        <a:pt x="46" y="0"/>
                      </a:moveTo>
                      <a:lnTo>
                        <a:pt x="1265" y="286"/>
                      </a:lnTo>
                      <a:lnTo>
                        <a:pt x="1226" y="342"/>
                      </a:lnTo>
                      <a:lnTo>
                        <a:pt x="0" y="37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3" name="Freeform 84"/>
                <p:cNvSpPr>
                  <a:spLocks/>
                </p:cNvSpPr>
                <p:nvPr/>
              </p:nvSpPr>
              <p:spPr bwMode="auto">
                <a:xfrm>
                  <a:off x="8165" y="4936"/>
                  <a:ext cx="316" cy="86"/>
                </a:xfrm>
                <a:custGeom>
                  <a:avLst/>
                  <a:gdLst>
                    <a:gd name="T0" fmla="*/ 0 w 1264"/>
                    <a:gd name="T1" fmla="*/ 0 h 344"/>
                    <a:gd name="T2" fmla="*/ 0 w 1264"/>
                    <a:gd name="T3" fmla="*/ 0 h 344"/>
                    <a:gd name="T4" fmla="*/ 0 w 1264"/>
                    <a:gd name="T5" fmla="*/ 0 h 344"/>
                    <a:gd name="T6" fmla="*/ 0 w 1264"/>
                    <a:gd name="T7" fmla="*/ 0 h 344"/>
                    <a:gd name="T8" fmla="*/ 0 w 1264"/>
                    <a:gd name="T9" fmla="*/ 0 h 3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4"/>
                    <a:gd name="T16" fmla="*/ 0 h 344"/>
                    <a:gd name="T17" fmla="*/ 1264 w 1264"/>
                    <a:gd name="T18" fmla="*/ 344 h 3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4" h="344">
                      <a:moveTo>
                        <a:pt x="45" y="0"/>
                      </a:moveTo>
                      <a:lnTo>
                        <a:pt x="1264" y="287"/>
                      </a:lnTo>
                      <a:lnTo>
                        <a:pt x="1224" y="344"/>
                      </a:lnTo>
                      <a:lnTo>
                        <a:pt x="0" y="3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4" name="Freeform 85"/>
                <p:cNvSpPr>
                  <a:spLocks/>
                </p:cNvSpPr>
                <p:nvPr/>
              </p:nvSpPr>
              <p:spPr bwMode="auto">
                <a:xfrm>
                  <a:off x="8243" y="4989"/>
                  <a:ext cx="48" cy="19"/>
                </a:xfrm>
                <a:custGeom>
                  <a:avLst/>
                  <a:gdLst>
                    <a:gd name="T0" fmla="*/ 0 w 190"/>
                    <a:gd name="T1" fmla="*/ 0 h 79"/>
                    <a:gd name="T2" fmla="*/ 0 w 190"/>
                    <a:gd name="T3" fmla="*/ 0 h 79"/>
                    <a:gd name="T4" fmla="*/ 0 w 190"/>
                    <a:gd name="T5" fmla="*/ 0 h 79"/>
                    <a:gd name="T6" fmla="*/ 0 w 190"/>
                    <a:gd name="T7" fmla="*/ 0 h 79"/>
                    <a:gd name="T8" fmla="*/ 0 w 190"/>
                    <a:gd name="T9" fmla="*/ 0 h 79"/>
                    <a:gd name="T10" fmla="*/ 0 w 190"/>
                    <a:gd name="T11" fmla="*/ 0 h 79"/>
                    <a:gd name="T12" fmla="*/ 0 w 190"/>
                    <a:gd name="T13" fmla="*/ 0 h 79"/>
                    <a:gd name="T14" fmla="*/ 0 w 190"/>
                    <a:gd name="T15" fmla="*/ 0 h 79"/>
                    <a:gd name="T16" fmla="*/ 0 w 190"/>
                    <a:gd name="T17" fmla="*/ 0 h 79"/>
                    <a:gd name="T18" fmla="*/ 0 w 190"/>
                    <a:gd name="T19" fmla="*/ 0 h 79"/>
                    <a:gd name="T20" fmla="*/ 0 w 190"/>
                    <a:gd name="T21" fmla="*/ 0 h 79"/>
                    <a:gd name="T22" fmla="*/ 0 w 190"/>
                    <a:gd name="T23" fmla="*/ 0 h 79"/>
                    <a:gd name="T24" fmla="*/ 0 w 190"/>
                    <a:gd name="T25" fmla="*/ 0 h 79"/>
                    <a:gd name="T26" fmla="*/ 0 w 190"/>
                    <a:gd name="T27" fmla="*/ 0 h 79"/>
                    <a:gd name="T28" fmla="*/ 0 w 190"/>
                    <a:gd name="T29" fmla="*/ 0 h 79"/>
                    <a:gd name="T30" fmla="*/ 0 w 190"/>
                    <a:gd name="T31" fmla="*/ 0 h 79"/>
                    <a:gd name="T32" fmla="*/ 0 w 190"/>
                    <a:gd name="T33" fmla="*/ 0 h 79"/>
                    <a:gd name="T34" fmla="*/ 0 w 190"/>
                    <a:gd name="T35" fmla="*/ 0 h 79"/>
                    <a:gd name="T36" fmla="*/ 0 w 190"/>
                    <a:gd name="T37" fmla="*/ 0 h 79"/>
                    <a:gd name="T38" fmla="*/ 0 w 190"/>
                    <a:gd name="T39" fmla="*/ 0 h 79"/>
                    <a:gd name="T40" fmla="*/ 0 w 190"/>
                    <a:gd name="T41" fmla="*/ 0 h 79"/>
                    <a:gd name="T42" fmla="*/ 0 w 190"/>
                    <a:gd name="T43" fmla="*/ 0 h 79"/>
                    <a:gd name="T44" fmla="*/ 0 w 190"/>
                    <a:gd name="T45" fmla="*/ 0 h 79"/>
                    <a:gd name="T46" fmla="*/ 0 w 190"/>
                    <a:gd name="T47" fmla="*/ 0 h 79"/>
                    <a:gd name="T48" fmla="*/ 0 w 190"/>
                    <a:gd name="T49" fmla="*/ 0 h 79"/>
                    <a:gd name="T50" fmla="*/ 0 w 190"/>
                    <a:gd name="T51" fmla="*/ 0 h 79"/>
                    <a:gd name="T52" fmla="*/ 0 w 190"/>
                    <a:gd name="T53" fmla="*/ 0 h 79"/>
                    <a:gd name="T54" fmla="*/ 0 w 190"/>
                    <a:gd name="T55" fmla="*/ 0 h 79"/>
                    <a:gd name="T56" fmla="*/ 0 w 190"/>
                    <a:gd name="T57" fmla="*/ 0 h 79"/>
                    <a:gd name="T58" fmla="*/ 0 w 190"/>
                    <a:gd name="T59" fmla="*/ 0 h 79"/>
                    <a:gd name="T60" fmla="*/ 0 w 190"/>
                    <a:gd name="T61" fmla="*/ 0 h 79"/>
                    <a:gd name="T62" fmla="*/ 0 w 190"/>
                    <a:gd name="T63" fmla="*/ 0 h 79"/>
                    <a:gd name="T64" fmla="*/ 0 w 190"/>
                    <a:gd name="T65" fmla="*/ 0 h 7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90"/>
                    <a:gd name="T100" fmla="*/ 0 h 79"/>
                    <a:gd name="T101" fmla="*/ 190 w 190"/>
                    <a:gd name="T102" fmla="*/ 79 h 7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90" h="79">
                      <a:moveTo>
                        <a:pt x="18" y="1"/>
                      </a:moveTo>
                      <a:lnTo>
                        <a:pt x="23" y="1"/>
                      </a:lnTo>
                      <a:lnTo>
                        <a:pt x="40" y="0"/>
                      </a:lnTo>
                      <a:lnTo>
                        <a:pt x="62" y="0"/>
                      </a:lnTo>
                      <a:lnTo>
                        <a:pt x="90" y="3"/>
                      </a:lnTo>
                      <a:lnTo>
                        <a:pt x="120" y="8"/>
                      </a:lnTo>
                      <a:lnTo>
                        <a:pt x="148" y="18"/>
                      </a:lnTo>
                      <a:lnTo>
                        <a:pt x="173" y="34"/>
                      </a:lnTo>
                      <a:lnTo>
                        <a:pt x="190" y="57"/>
                      </a:lnTo>
                      <a:lnTo>
                        <a:pt x="190" y="58"/>
                      </a:lnTo>
                      <a:lnTo>
                        <a:pt x="190" y="62"/>
                      </a:lnTo>
                      <a:lnTo>
                        <a:pt x="189" y="68"/>
                      </a:lnTo>
                      <a:lnTo>
                        <a:pt x="187" y="74"/>
                      </a:lnTo>
                      <a:lnTo>
                        <a:pt x="181" y="78"/>
                      </a:lnTo>
                      <a:lnTo>
                        <a:pt x="173" y="79"/>
                      </a:lnTo>
                      <a:lnTo>
                        <a:pt x="160" y="78"/>
                      </a:lnTo>
                      <a:lnTo>
                        <a:pt x="143" y="71"/>
                      </a:lnTo>
                      <a:lnTo>
                        <a:pt x="143" y="69"/>
                      </a:lnTo>
                      <a:lnTo>
                        <a:pt x="142" y="65"/>
                      </a:lnTo>
                      <a:lnTo>
                        <a:pt x="139" y="58"/>
                      </a:lnTo>
                      <a:lnTo>
                        <a:pt x="130" y="50"/>
                      </a:lnTo>
                      <a:lnTo>
                        <a:pt x="116" y="42"/>
                      </a:lnTo>
                      <a:lnTo>
                        <a:pt x="94" y="35"/>
                      </a:lnTo>
                      <a:lnTo>
                        <a:pt x="63" y="32"/>
                      </a:lnTo>
                      <a:lnTo>
                        <a:pt x="22" y="32"/>
                      </a:lnTo>
                      <a:lnTo>
                        <a:pt x="20" y="32"/>
                      </a:lnTo>
                      <a:lnTo>
                        <a:pt x="15" y="30"/>
                      </a:lnTo>
                      <a:lnTo>
                        <a:pt x="9" y="27"/>
                      </a:lnTo>
                      <a:lnTo>
                        <a:pt x="5" y="24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6" y="8"/>
                      </a:lnTo>
                      <a:lnTo>
                        <a:pt x="18" y="1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5" name="Freeform 86"/>
                <p:cNvSpPr>
                  <a:spLocks/>
                </p:cNvSpPr>
                <p:nvPr/>
              </p:nvSpPr>
              <p:spPr bwMode="auto">
                <a:xfrm>
                  <a:off x="8246" y="5003"/>
                  <a:ext cx="27" cy="15"/>
                </a:xfrm>
                <a:custGeom>
                  <a:avLst/>
                  <a:gdLst>
                    <a:gd name="T0" fmla="*/ 0 w 107"/>
                    <a:gd name="T1" fmla="*/ 0 h 63"/>
                    <a:gd name="T2" fmla="*/ 0 w 107"/>
                    <a:gd name="T3" fmla="*/ 0 h 63"/>
                    <a:gd name="T4" fmla="*/ 0 w 107"/>
                    <a:gd name="T5" fmla="*/ 0 h 63"/>
                    <a:gd name="T6" fmla="*/ 0 w 107"/>
                    <a:gd name="T7" fmla="*/ 0 h 63"/>
                    <a:gd name="T8" fmla="*/ 0 w 107"/>
                    <a:gd name="T9" fmla="*/ 0 h 63"/>
                    <a:gd name="T10" fmla="*/ 0 w 107"/>
                    <a:gd name="T11" fmla="*/ 0 h 63"/>
                    <a:gd name="T12" fmla="*/ 0 w 107"/>
                    <a:gd name="T13" fmla="*/ 0 h 63"/>
                    <a:gd name="T14" fmla="*/ 0 w 107"/>
                    <a:gd name="T15" fmla="*/ 0 h 63"/>
                    <a:gd name="T16" fmla="*/ 0 w 107"/>
                    <a:gd name="T17" fmla="*/ 0 h 63"/>
                    <a:gd name="T18" fmla="*/ 0 w 107"/>
                    <a:gd name="T19" fmla="*/ 0 h 63"/>
                    <a:gd name="T20" fmla="*/ 0 w 107"/>
                    <a:gd name="T21" fmla="*/ 0 h 63"/>
                    <a:gd name="T22" fmla="*/ 0 w 107"/>
                    <a:gd name="T23" fmla="*/ 0 h 63"/>
                    <a:gd name="T24" fmla="*/ 0 w 107"/>
                    <a:gd name="T25" fmla="*/ 0 h 63"/>
                    <a:gd name="T26" fmla="*/ 0 w 107"/>
                    <a:gd name="T27" fmla="*/ 0 h 63"/>
                    <a:gd name="T28" fmla="*/ 0 w 107"/>
                    <a:gd name="T29" fmla="*/ 0 h 63"/>
                    <a:gd name="T30" fmla="*/ 0 w 107"/>
                    <a:gd name="T31" fmla="*/ 0 h 63"/>
                    <a:gd name="T32" fmla="*/ 0 w 107"/>
                    <a:gd name="T33" fmla="*/ 0 h 63"/>
                    <a:gd name="T34" fmla="*/ 0 w 107"/>
                    <a:gd name="T35" fmla="*/ 0 h 63"/>
                    <a:gd name="T36" fmla="*/ 0 w 107"/>
                    <a:gd name="T37" fmla="*/ 0 h 63"/>
                    <a:gd name="T38" fmla="*/ 0 w 107"/>
                    <a:gd name="T39" fmla="*/ 0 h 63"/>
                    <a:gd name="T40" fmla="*/ 0 w 107"/>
                    <a:gd name="T41" fmla="*/ 0 h 63"/>
                    <a:gd name="T42" fmla="*/ 0 w 107"/>
                    <a:gd name="T43" fmla="*/ 0 h 63"/>
                    <a:gd name="T44" fmla="*/ 0 w 107"/>
                    <a:gd name="T45" fmla="*/ 0 h 63"/>
                    <a:gd name="T46" fmla="*/ 0 w 107"/>
                    <a:gd name="T47" fmla="*/ 0 h 63"/>
                    <a:gd name="T48" fmla="*/ 0 w 107"/>
                    <a:gd name="T49" fmla="*/ 0 h 63"/>
                    <a:gd name="T50" fmla="*/ 0 w 107"/>
                    <a:gd name="T51" fmla="*/ 0 h 63"/>
                    <a:gd name="T52" fmla="*/ 0 w 107"/>
                    <a:gd name="T53" fmla="*/ 0 h 63"/>
                    <a:gd name="T54" fmla="*/ 0 w 107"/>
                    <a:gd name="T55" fmla="*/ 0 h 63"/>
                    <a:gd name="T56" fmla="*/ 0 w 107"/>
                    <a:gd name="T57" fmla="*/ 0 h 63"/>
                    <a:gd name="T58" fmla="*/ 0 w 107"/>
                    <a:gd name="T59" fmla="*/ 0 h 63"/>
                    <a:gd name="T60" fmla="*/ 0 w 107"/>
                    <a:gd name="T61" fmla="*/ 0 h 63"/>
                    <a:gd name="T62" fmla="*/ 0 w 107"/>
                    <a:gd name="T63" fmla="*/ 0 h 63"/>
                    <a:gd name="T64" fmla="*/ 0 w 107"/>
                    <a:gd name="T65" fmla="*/ 0 h 6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07"/>
                    <a:gd name="T100" fmla="*/ 0 h 63"/>
                    <a:gd name="T101" fmla="*/ 107 w 107"/>
                    <a:gd name="T102" fmla="*/ 63 h 6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07" h="63">
                      <a:moveTo>
                        <a:pt x="43" y="58"/>
                      </a:moveTo>
                      <a:lnTo>
                        <a:pt x="54" y="61"/>
                      </a:lnTo>
                      <a:lnTo>
                        <a:pt x="64" y="63"/>
                      </a:lnTo>
                      <a:lnTo>
                        <a:pt x="74" y="63"/>
                      </a:lnTo>
                      <a:lnTo>
                        <a:pt x="83" y="63"/>
                      </a:lnTo>
                      <a:lnTo>
                        <a:pt x="91" y="61"/>
                      </a:lnTo>
                      <a:lnTo>
                        <a:pt x="97" y="57"/>
                      </a:lnTo>
                      <a:lnTo>
                        <a:pt x="102" y="54"/>
                      </a:lnTo>
                      <a:lnTo>
                        <a:pt x="106" y="48"/>
                      </a:lnTo>
                      <a:lnTo>
                        <a:pt x="107" y="43"/>
                      </a:lnTo>
                      <a:lnTo>
                        <a:pt x="106" y="37"/>
                      </a:lnTo>
                      <a:lnTo>
                        <a:pt x="102" y="30"/>
                      </a:lnTo>
                      <a:lnTo>
                        <a:pt x="97" y="24"/>
                      </a:lnTo>
                      <a:lnTo>
                        <a:pt x="90" y="19"/>
                      </a:lnTo>
                      <a:lnTo>
                        <a:pt x="82" y="13"/>
                      </a:lnTo>
                      <a:lnTo>
                        <a:pt x="74" y="9"/>
                      </a:lnTo>
                      <a:lnTo>
                        <a:pt x="63" y="4"/>
                      </a:lnTo>
                      <a:lnTo>
                        <a:pt x="53" y="2"/>
                      </a:lnTo>
                      <a:lnTo>
                        <a:pt x="42" y="0"/>
                      </a:lnTo>
                      <a:lnTo>
                        <a:pt x="32" y="0"/>
                      </a:lnTo>
                      <a:lnTo>
                        <a:pt x="23" y="1"/>
                      </a:lnTo>
                      <a:lnTo>
                        <a:pt x="15" y="2"/>
                      </a:lnTo>
                      <a:lnTo>
                        <a:pt x="8" y="5"/>
                      </a:lnTo>
                      <a:lnTo>
                        <a:pt x="3" y="10"/>
                      </a:lnTo>
                      <a:lnTo>
                        <a:pt x="1" y="14"/>
                      </a:lnTo>
                      <a:lnTo>
                        <a:pt x="0" y="20"/>
                      </a:lnTo>
                      <a:lnTo>
                        <a:pt x="1" y="26"/>
                      </a:lnTo>
                      <a:lnTo>
                        <a:pt x="5" y="32"/>
                      </a:lnTo>
                      <a:lnTo>
                        <a:pt x="9" y="38"/>
                      </a:lnTo>
                      <a:lnTo>
                        <a:pt x="16" y="44"/>
                      </a:lnTo>
                      <a:lnTo>
                        <a:pt x="25" y="49"/>
                      </a:lnTo>
                      <a:lnTo>
                        <a:pt x="33" y="54"/>
                      </a:lnTo>
                      <a:lnTo>
                        <a:pt x="43" y="58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6" name="Freeform 87"/>
                <p:cNvSpPr>
                  <a:spLocks/>
                </p:cNvSpPr>
                <p:nvPr/>
              </p:nvSpPr>
              <p:spPr bwMode="auto">
                <a:xfrm>
                  <a:off x="8113" y="4974"/>
                  <a:ext cx="367" cy="131"/>
                </a:xfrm>
                <a:custGeom>
                  <a:avLst/>
                  <a:gdLst>
                    <a:gd name="T0" fmla="*/ 0 w 1469"/>
                    <a:gd name="T1" fmla="*/ 0 h 525"/>
                    <a:gd name="T2" fmla="*/ 0 w 1469"/>
                    <a:gd name="T3" fmla="*/ 0 h 525"/>
                    <a:gd name="T4" fmla="*/ 0 w 1469"/>
                    <a:gd name="T5" fmla="*/ 0 h 525"/>
                    <a:gd name="T6" fmla="*/ 0 w 1469"/>
                    <a:gd name="T7" fmla="*/ 0 h 525"/>
                    <a:gd name="T8" fmla="*/ 0 w 1469"/>
                    <a:gd name="T9" fmla="*/ 0 h 525"/>
                    <a:gd name="T10" fmla="*/ 0 w 1469"/>
                    <a:gd name="T11" fmla="*/ 0 h 525"/>
                    <a:gd name="T12" fmla="*/ 0 w 1469"/>
                    <a:gd name="T13" fmla="*/ 0 h 525"/>
                    <a:gd name="T14" fmla="*/ 0 w 1469"/>
                    <a:gd name="T15" fmla="*/ 0 h 525"/>
                    <a:gd name="T16" fmla="*/ 0 w 1469"/>
                    <a:gd name="T17" fmla="*/ 0 h 525"/>
                    <a:gd name="T18" fmla="*/ 0 w 1469"/>
                    <a:gd name="T19" fmla="*/ 0 h 525"/>
                    <a:gd name="T20" fmla="*/ 0 w 1469"/>
                    <a:gd name="T21" fmla="*/ 0 h 525"/>
                    <a:gd name="T22" fmla="*/ 0 w 1469"/>
                    <a:gd name="T23" fmla="*/ 0 h 525"/>
                    <a:gd name="T24" fmla="*/ 0 w 1469"/>
                    <a:gd name="T25" fmla="*/ 0 h 525"/>
                    <a:gd name="T26" fmla="*/ 0 w 1469"/>
                    <a:gd name="T27" fmla="*/ 0 h 525"/>
                    <a:gd name="T28" fmla="*/ 0 w 1469"/>
                    <a:gd name="T29" fmla="*/ 0 h 525"/>
                    <a:gd name="T30" fmla="*/ 0 w 1469"/>
                    <a:gd name="T31" fmla="*/ 0 h 525"/>
                    <a:gd name="T32" fmla="*/ 0 w 1469"/>
                    <a:gd name="T33" fmla="*/ 0 h 525"/>
                    <a:gd name="T34" fmla="*/ 0 w 1469"/>
                    <a:gd name="T35" fmla="*/ 0 h 525"/>
                    <a:gd name="T36" fmla="*/ 0 w 1469"/>
                    <a:gd name="T37" fmla="*/ 0 h 525"/>
                    <a:gd name="T38" fmla="*/ 0 w 1469"/>
                    <a:gd name="T39" fmla="*/ 0 h 525"/>
                    <a:gd name="T40" fmla="*/ 0 w 1469"/>
                    <a:gd name="T41" fmla="*/ 0 h 525"/>
                    <a:gd name="T42" fmla="*/ 0 w 1469"/>
                    <a:gd name="T43" fmla="*/ 0 h 525"/>
                    <a:gd name="T44" fmla="*/ 0 w 1469"/>
                    <a:gd name="T45" fmla="*/ 0 h 525"/>
                    <a:gd name="T46" fmla="*/ 0 w 1469"/>
                    <a:gd name="T47" fmla="*/ 0 h 525"/>
                    <a:gd name="T48" fmla="*/ 0 w 1469"/>
                    <a:gd name="T49" fmla="*/ 0 h 525"/>
                    <a:gd name="T50" fmla="*/ 0 w 1469"/>
                    <a:gd name="T51" fmla="*/ 0 h 525"/>
                    <a:gd name="T52" fmla="*/ 0 w 1469"/>
                    <a:gd name="T53" fmla="*/ 0 h 525"/>
                    <a:gd name="T54" fmla="*/ 0 w 1469"/>
                    <a:gd name="T55" fmla="*/ 0 h 525"/>
                    <a:gd name="T56" fmla="*/ 0 w 1469"/>
                    <a:gd name="T57" fmla="*/ 0 h 525"/>
                    <a:gd name="T58" fmla="*/ 0 w 1469"/>
                    <a:gd name="T59" fmla="*/ 0 h 525"/>
                    <a:gd name="T60" fmla="*/ 0 w 1469"/>
                    <a:gd name="T61" fmla="*/ 0 h 525"/>
                    <a:gd name="T62" fmla="*/ 0 w 1469"/>
                    <a:gd name="T63" fmla="*/ 0 h 525"/>
                    <a:gd name="T64" fmla="*/ 0 w 1469"/>
                    <a:gd name="T65" fmla="*/ 0 h 525"/>
                    <a:gd name="T66" fmla="*/ 0 w 1469"/>
                    <a:gd name="T67" fmla="*/ 0 h 525"/>
                    <a:gd name="T68" fmla="*/ 0 w 1469"/>
                    <a:gd name="T69" fmla="*/ 0 h 525"/>
                    <a:gd name="T70" fmla="*/ 0 w 1469"/>
                    <a:gd name="T71" fmla="*/ 0 h 525"/>
                    <a:gd name="T72" fmla="*/ 0 w 1469"/>
                    <a:gd name="T73" fmla="*/ 0 h 525"/>
                    <a:gd name="T74" fmla="*/ 0 w 1469"/>
                    <a:gd name="T75" fmla="*/ 0 h 525"/>
                    <a:gd name="T76" fmla="*/ 0 w 1469"/>
                    <a:gd name="T77" fmla="*/ 0 h 525"/>
                    <a:gd name="T78" fmla="*/ 0 w 1469"/>
                    <a:gd name="T79" fmla="*/ 0 h 52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469"/>
                    <a:gd name="T121" fmla="*/ 0 h 525"/>
                    <a:gd name="T122" fmla="*/ 1469 w 1469"/>
                    <a:gd name="T123" fmla="*/ 525 h 525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469" h="525">
                      <a:moveTo>
                        <a:pt x="1468" y="407"/>
                      </a:moveTo>
                      <a:lnTo>
                        <a:pt x="1466" y="407"/>
                      </a:lnTo>
                      <a:lnTo>
                        <a:pt x="1458" y="406"/>
                      </a:lnTo>
                      <a:lnTo>
                        <a:pt x="1446" y="405"/>
                      </a:lnTo>
                      <a:lnTo>
                        <a:pt x="1429" y="402"/>
                      </a:lnTo>
                      <a:lnTo>
                        <a:pt x="1408" y="400"/>
                      </a:lnTo>
                      <a:lnTo>
                        <a:pt x="1382" y="397"/>
                      </a:lnTo>
                      <a:lnTo>
                        <a:pt x="1353" y="393"/>
                      </a:lnTo>
                      <a:lnTo>
                        <a:pt x="1321" y="389"/>
                      </a:lnTo>
                      <a:lnTo>
                        <a:pt x="1285" y="383"/>
                      </a:lnTo>
                      <a:lnTo>
                        <a:pt x="1245" y="376"/>
                      </a:lnTo>
                      <a:lnTo>
                        <a:pt x="1203" y="370"/>
                      </a:lnTo>
                      <a:lnTo>
                        <a:pt x="1158" y="363"/>
                      </a:lnTo>
                      <a:lnTo>
                        <a:pt x="1110" y="354"/>
                      </a:lnTo>
                      <a:lnTo>
                        <a:pt x="1060" y="345"/>
                      </a:lnTo>
                      <a:lnTo>
                        <a:pt x="1008" y="335"/>
                      </a:lnTo>
                      <a:lnTo>
                        <a:pt x="954" y="323"/>
                      </a:lnTo>
                      <a:lnTo>
                        <a:pt x="898" y="311"/>
                      </a:lnTo>
                      <a:lnTo>
                        <a:pt x="841" y="299"/>
                      </a:lnTo>
                      <a:lnTo>
                        <a:pt x="782" y="284"/>
                      </a:lnTo>
                      <a:lnTo>
                        <a:pt x="723" y="269"/>
                      </a:lnTo>
                      <a:lnTo>
                        <a:pt x="663" y="253"/>
                      </a:lnTo>
                      <a:lnTo>
                        <a:pt x="602" y="236"/>
                      </a:lnTo>
                      <a:lnTo>
                        <a:pt x="541" y="217"/>
                      </a:lnTo>
                      <a:lnTo>
                        <a:pt x="480" y="198"/>
                      </a:lnTo>
                      <a:lnTo>
                        <a:pt x="417" y="178"/>
                      </a:lnTo>
                      <a:lnTo>
                        <a:pt x="356" y="156"/>
                      </a:lnTo>
                      <a:lnTo>
                        <a:pt x="296" y="133"/>
                      </a:lnTo>
                      <a:lnTo>
                        <a:pt x="236" y="109"/>
                      </a:lnTo>
                      <a:lnTo>
                        <a:pt x="178" y="84"/>
                      </a:lnTo>
                      <a:lnTo>
                        <a:pt x="120" y="57"/>
                      </a:lnTo>
                      <a:lnTo>
                        <a:pt x="64" y="29"/>
                      </a:lnTo>
                      <a:lnTo>
                        <a:pt x="9" y="0"/>
                      </a:lnTo>
                      <a:lnTo>
                        <a:pt x="7" y="4"/>
                      </a:lnTo>
                      <a:lnTo>
                        <a:pt x="5" y="15"/>
                      </a:lnTo>
                      <a:lnTo>
                        <a:pt x="3" y="33"/>
                      </a:lnTo>
                      <a:lnTo>
                        <a:pt x="0" y="55"/>
                      </a:lnTo>
                      <a:lnTo>
                        <a:pt x="0" y="79"/>
                      </a:lnTo>
                      <a:lnTo>
                        <a:pt x="3" y="102"/>
                      </a:lnTo>
                      <a:lnTo>
                        <a:pt x="10" y="125"/>
                      </a:lnTo>
                      <a:lnTo>
                        <a:pt x="22" y="143"/>
                      </a:lnTo>
                      <a:lnTo>
                        <a:pt x="23" y="144"/>
                      </a:lnTo>
                      <a:lnTo>
                        <a:pt x="26" y="146"/>
                      </a:lnTo>
                      <a:lnTo>
                        <a:pt x="33" y="150"/>
                      </a:lnTo>
                      <a:lnTo>
                        <a:pt x="43" y="154"/>
                      </a:lnTo>
                      <a:lnTo>
                        <a:pt x="54" y="161"/>
                      </a:lnTo>
                      <a:lnTo>
                        <a:pt x="69" y="169"/>
                      </a:lnTo>
                      <a:lnTo>
                        <a:pt x="86" y="177"/>
                      </a:lnTo>
                      <a:lnTo>
                        <a:pt x="106" y="187"/>
                      </a:lnTo>
                      <a:lnTo>
                        <a:pt x="128" y="197"/>
                      </a:lnTo>
                      <a:lnTo>
                        <a:pt x="154" y="208"/>
                      </a:lnTo>
                      <a:lnTo>
                        <a:pt x="182" y="221"/>
                      </a:lnTo>
                      <a:lnTo>
                        <a:pt x="213" y="234"/>
                      </a:lnTo>
                      <a:lnTo>
                        <a:pt x="247" y="248"/>
                      </a:lnTo>
                      <a:lnTo>
                        <a:pt x="283" y="262"/>
                      </a:lnTo>
                      <a:lnTo>
                        <a:pt x="322" y="277"/>
                      </a:lnTo>
                      <a:lnTo>
                        <a:pt x="364" y="292"/>
                      </a:lnTo>
                      <a:lnTo>
                        <a:pt x="410" y="308"/>
                      </a:lnTo>
                      <a:lnTo>
                        <a:pt x="457" y="323"/>
                      </a:lnTo>
                      <a:lnTo>
                        <a:pt x="508" y="339"/>
                      </a:lnTo>
                      <a:lnTo>
                        <a:pt x="562" y="355"/>
                      </a:lnTo>
                      <a:lnTo>
                        <a:pt x="618" y="371"/>
                      </a:lnTo>
                      <a:lnTo>
                        <a:pt x="678" y="387"/>
                      </a:lnTo>
                      <a:lnTo>
                        <a:pt x="740" y="402"/>
                      </a:lnTo>
                      <a:lnTo>
                        <a:pt x="805" y="418"/>
                      </a:lnTo>
                      <a:lnTo>
                        <a:pt x="874" y="433"/>
                      </a:lnTo>
                      <a:lnTo>
                        <a:pt x="945" y="449"/>
                      </a:lnTo>
                      <a:lnTo>
                        <a:pt x="1018" y="462"/>
                      </a:lnTo>
                      <a:lnTo>
                        <a:pt x="1096" y="477"/>
                      </a:lnTo>
                      <a:lnTo>
                        <a:pt x="1176" y="490"/>
                      </a:lnTo>
                      <a:lnTo>
                        <a:pt x="1259" y="503"/>
                      </a:lnTo>
                      <a:lnTo>
                        <a:pt x="1346" y="514"/>
                      </a:lnTo>
                      <a:lnTo>
                        <a:pt x="1435" y="525"/>
                      </a:lnTo>
                      <a:lnTo>
                        <a:pt x="1436" y="523"/>
                      </a:lnTo>
                      <a:lnTo>
                        <a:pt x="1441" y="516"/>
                      </a:lnTo>
                      <a:lnTo>
                        <a:pt x="1447" y="506"/>
                      </a:lnTo>
                      <a:lnTo>
                        <a:pt x="1454" y="491"/>
                      </a:lnTo>
                      <a:lnTo>
                        <a:pt x="1461" y="474"/>
                      </a:lnTo>
                      <a:lnTo>
                        <a:pt x="1466" y="454"/>
                      </a:lnTo>
                      <a:lnTo>
                        <a:pt x="1469" y="432"/>
                      </a:lnTo>
                      <a:lnTo>
                        <a:pt x="1468" y="407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7" name="Freeform 88"/>
                <p:cNvSpPr>
                  <a:spLocks/>
                </p:cNvSpPr>
                <p:nvPr/>
              </p:nvSpPr>
              <p:spPr bwMode="auto">
                <a:xfrm>
                  <a:off x="8253" y="4846"/>
                  <a:ext cx="42" cy="29"/>
                </a:xfrm>
                <a:custGeom>
                  <a:avLst/>
                  <a:gdLst>
                    <a:gd name="T0" fmla="*/ 0 w 170"/>
                    <a:gd name="T1" fmla="*/ 0 h 120"/>
                    <a:gd name="T2" fmla="*/ 0 w 170"/>
                    <a:gd name="T3" fmla="*/ 0 h 120"/>
                    <a:gd name="T4" fmla="*/ 0 w 170"/>
                    <a:gd name="T5" fmla="*/ 0 h 120"/>
                    <a:gd name="T6" fmla="*/ 0 w 170"/>
                    <a:gd name="T7" fmla="*/ 0 h 120"/>
                    <a:gd name="T8" fmla="*/ 0 w 170"/>
                    <a:gd name="T9" fmla="*/ 0 h 120"/>
                    <a:gd name="T10" fmla="*/ 0 w 170"/>
                    <a:gd name="T11" fmla="*/ 0 h 120"/>
                    <a:gd name="T12" fmla="*/ 0 w 170"/>
                    <a:gd name="T13" fmla="*/ 0 h 120"/>
                    <a:gd name="T14" fmla="*/ 0 w 170"/>
                    <a:gd name="T15" fmla="*/ 0 h 120"/>
                    <a:gd name="T16" fmla="*/ 0 w 170"/>
                    <a:gd name="T17" fmla="*/ 0 h 120"/>
                    <a:gd name="T18" fmla="*/ 0 w 170"/>
                    <a:gd name="T19" fmla="*/ 0 h 120"/>
                    <a:gd name="T20" fmla="*/ 0 w 170"/>
                    <a:gd name="T21" fmla="*/ 0 h 120"/>
                    <a:gd name="T22" fmla="*/ 0 w 170"/>
                    <a:gd name="T23" fmla="*/ 0 h 120"/>
                    <a:gd name="T24" fmla="*/ 0 w 170"/>
                    <a:gd name="T25" fmla="*/ 0 h 120"/>
                    <a:gd name="T26" fmla="*/ 0 w 170"/>
                    <a:gd name="T27" fmla="*/ 0 h 120"/>
                    <a:gd name="T28" fmla="*/ 0 w 170"/>
                    <a:gd name="T29" fmla="*/ 0 h 120"/>
                    <a:gd name="T30" fmla="*/ 0 w 170"/>
                    <a:gd name="T31" fmla="*/ 0 h 120"/>
                    <a:gd name="T32" fmla="*/ 0 w 170"/>
                    <a:gd name="T33" fmla="*/ 0 h 120"/>
                    <a:gd name="T34" fmla="*/ 0 w 170"/>
                    <a:gd name="T35" fmla="*/ 0 h 120"/>
                    <a:gd name="T36" fmla="*/ 0 w 170"/>
                    <a:gd name="T37" fmla="*/ 0 h 1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0"/>
                    <a:gd name="T58" fmla="*/ 0 h 120"/>
                    <a:gd name="T59" fmla="*/ 170 w 170"/>
                    <a:gd name="T60" fmla="*/ 120 h 12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0" h="120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30" y="7"/>
                      </a:lnTo>
                      <a:lnTo>
                        <a:pt x="17" y="15"/>
                      </a:lnTo>
                      <a:lnTo>
                        <a:pt x="7" y="26"/>
                      </a:lnTo>
                      <a:lnTo>
                        <a:pt x="1" y="43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8" y="120"/>
                      </a:lnTo>
                      <a:lnTo>
                        <a:pt x="97" y="114"/>
                      </a:lnTo>
                      <a:lnTo>
                        <a:pt x="97" y="102"/>
                      </a:lnTo>
                      <a:lnTo>
                        <a:pt x="97" y="84"/>
                      </a:lnTo>
                      <a:lnTo>
                        <a:pt x="101" y="64"/>
                      </a:lnTo>
                      <a:lnTo>
                        <a:pt x="108" y="44"/>
                      </a:lnTo>
                      <a:lnTo>
                        <a:pt x="121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8" name="Freeform 89"/>
                <p:cNvSpPr>
                  <a:spLocks/>
                </p:cNvSpPr>
                <p:nvPr/>
              </p:nvSpPr>
              <p:spPr bwMode="auto">
                <a:xfrm>
                  <a:off x="8494" y="4901"/>
                  <a:ext cx="43" cy="29"/>
                </a:xfrm>
                <a:custGeom>
                  <a:avLst/>
                  <a:gdLst>
                    <a:gd name="T0" fmla="*/ 0 w 170"/>
                    <a:gd name="T1" fmla="*/ 0 h 119"/>
                    <a:gd name="T2" fmla="*/ 0 w 170"/>
                    <a:gd name="T3" fmla="*/ 0 h 119"/>
                    <a:gd name="T4" fmla="*/ 0 w 170"/>
                    <a:gd name="T5" fmla="*/ 0 h 119"/>
                    <a:gd name="T6" fmla="*/ 0 w 170"/>
                    <a:gd name="T7" fmla="*/ 0 h 119"/>
                    <a:gd name="T8" fmla="*/ 0 w 170"/>
                    <a:gd name="T9" fmla="*/ 0 h 119"/>
                    <a:gd name="T10" fmla="*/ 0 w 170"/>
                    <a:gd name="T11" fmla="*/ 0 h 119"/>
                    <a:gd name="T12" fmla="*/ 0 w 170"/>
                    <a:gd name="T13" fmla="*/ 0 h 119"/>
                    <a:gd name="T14" fmla="*/ 0 w 170"/>
                    <a:gd name="T15" fmla="*/ 0 h 119"/>
                    <a:gd name="T16" fmla="*/ 0 w 170"/>
                    <a:gd name="T17" fmla="*/ 0 h 119"/>
                    <a:gd name="T18" fmla="*/ 0 w 170"/>
                    <a:gd name="T19" fmla="*/ 0 h 119"/>
                    <a:gd name="T20" fmla="*/ 0 w 170"/>
                    <a:gd name="T21" fmla="*/ 0 h 119"/>
                    <a:gd name="T22" fmla="*/ 0 w 170"/>
                    <a:gd name="T23" fmla="*/ 0 h 119"/>
                    <a:gd name="T24" fmla="*/ 0 w 170"/>
                    <a:gd name="T25" fmla="*/ 0 h 119"/>
                    <a:gd name="T26" fmla="*/ 0 w 170"/>
                    <a:gd name="T27" fmla="*/ 0 h 119"/>
                    <a:gd name="T28" fmla="*/ 0 w 170"/>
                    <a:gd name="T29" fmla="*/ 0 h 119"/>
                    <a:gd name="T30" fmla="*/ 0 w 170"/>
                    <a:gd name="T31" fmla="*/ 0 h 119"/>
                    <a:gd name="T32" fmla="*/ 0 w 170"/>
                    <a:gd name="T33" fmla="*/ 0 h 119"/>
                    <a:gd name="T34" fmla="*/ 0 w 170"/>
                    <a:gd name="T35" fmla="*/ 0 h 119"/>
                    <a:gd name="T36" fmla="*/ 0 w 170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0"/>
                    <a:gd name="T58" fmla="*/ 0 h 119"/>
                    <a:gd name="T59" fmla="*/ 170 w 170"/>
                    <a:gd name="T60" fmla="*/ 119 h 11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0" h="119">
                      <a:moveTo>
                        <a:pt x="53" y="0"/>
                      </a:moveTo>
                      <a:lnTo>
                        <a:pt x="49" y="0"/>
                      </a:lnTo>
                      <a:lnTo>
                        <a:pt x="41" y="3"/>
                      </a:lnTo>
                      <a:lnTo>
                        <a:pt x="29" y="7"/>
                      </a:lnTo>
                      <a:lnTo>
                        <a:pt x="18" y="14"/>
                      </a:lnTo>
                      <a:lnTo>
                        <a:pt x="7" y="25"/>
                      </a:lnTo>
                      <a:lnTo>
                        <a:pt x="0" y="42"/>
                      </a:lnTo>
                      <a:lnTo>
                        <a:pt x="0" y="65"/>
                      </a:lnTo>
                      <a:lnTo>
                        <a:pt x="7" y="94"/>
                      </a:lnTo>
                      <a:lnTo>
                        <a:pt x="97" y="119"/>
                      </a:lnTo>
                      <a:lnTo>
                        <a:pt x="96" y="114"/>
                      </a:lnTo>
                      <a:lnTo>
                        <a:pt x="96" y="101"/>
                      </a:lnTo>
                      <a:lnTo>
                        <a:pt x="96" y="83"/>
                      </a:lnTo>
                      <a:lnTo>
                        <a:pt x="100" y="62"/>
                      </a:lnTo>
                      <a:lnTo>
                        <a:pt x="107" y="44"/>
                      </a:lnTo>
                      <a:lnTo>
                        <a:pt x="120" y="30"/>
                      </a:lnTo>
                      <a:lnTo>
                        <a:pt x="141" y="22"/>
                      </a:lnTo>
                      <a:lnTo>
                        <a:pt x="170" y="25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49" name="Freeform 90"/>
                <p:cNvSpPr>
                  <a:spLocks/>
                </p:cNvSpPr>
                <p:nvPr/>
              </p:nvSpPr>
              <p:spPr bwMode="auto">
                <a:xfrm>
                  <a:off x="8299" y="4855"/>
                  <a:ext cx="182" cy="50"/>
                </a:xfrm>
                <a:custGeom>
                  <a:avLst/>
                  <a:gdLst>
                    <a:gd name="T0" fmla="*/ 0 w 730"/>
                    <a:gd name="T1" fmla="*/ 0 h 200"/>
                    <a:gd name="T2" fmla="*/ 0 w 730"/>
                    <a:gd name="T3" fmla="*/ 0 h 200"/>
                    <a:gd name="T4" fmla="*/ 0 w 730"/>
                    <a:gd name="T5" fmla="*/ 0 h 200"/>
                    <a:gd name="T6" fmla="*/ 0 w 730"/>
                    <a:gd name="T7" fmla="*/ 0 h 200"/>
                    <a:gd name="T8" fmla="*/ 0 w 730"/>
                    <a:gd name="T9" fmla="*/ 0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0"/>
                    <a:gd name="T16" fmla="*/ 0 h 200"/>
                    <a:gd name="T17" fmla="*/ 730 w 73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0" h="200">
                      <a:moveTo>
                        <a:pt x="0" y="44"/>
                      </a:moveTo>
                      <a:lnTo>
                        <a:pt x="697" y="200"/>
                      </a:lnTo>
                      <a:lnTo>
                        <a:pt x="730" y="156"/>
                      </a:lnTo>
                      <a:lnTo>
                        <a:pt x="33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50" name="Freeform 91"/>
                <p:cNvSpPr>
                  <a:spLocks/>
                </p:cNvSpPr>
                <p:nvPr/>
              </p:nvSpPr>
              <p:spPr bwMode="auto">
                <a:xfrm>
                  <a:off x="8297" y="4875"/>
                  <a:ext cx="176" cy="47"/>
                </a:xfrm>
                <a:custGeom>
                  <a:avLst/>
                  <a:gdLst>
                    <a:gd name="T0" fmla="*/ 0 w 703"/>
                    <a:gd name="T1" fmla="*/ 0 h 187"/>
                    <a:gd name="T2" fmla="*/ 0 w 703"/>
                    <a:gd name="T3" fmla="*/ 0 h 187"/>
                    <a:gd name="T4" fmla="*/ 0 w 703"/>
                    <a:gd name="T5" fmla="*/ 0 h 187"/>
                    <a:gd name="T6" fmla="*/ 0 w 703"/>
                    <a:gd name="T7" fmla="*/ 0 h 187"/>
                    <a:gd name="T8" fmla="*/ 0 w 703"/>
                    <a:gd name="T9" fmla="*/ 0 h 1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3"/>
                    <a:gd name="T16" fmla="*/ 0 h 187"/>
                    <a:gd name="T17" fmla="*/ 703 w 703"/>
                    <a:gd name="T18" fmla="*/ 187 h 1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3" h="187">
                      <a:moveTo>
                        <a:pt x="0" y="30"/>
                      </a:moveTo>
                      <a:lnTo>
                        <a:pt x="696" y="187"/>
                      </a:lnTo>
                      <a:lnTo>
                        <a:pt x="703" y="157"/>
                      </a:lnTo>
                      <a:lnTo>
                        <a:pt x="6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51" name="Freeform 92"/>
                <p:cNvSpPr>
                  <a:spLocks/>
                </p:cNvSpPr>
                <p:nvPr/>
              </p:nvSpPr>
              <p:spPr bwMode="auto">
                <a:xfrm>
                  <a:off x="8486" y="4969"/>
                  <a:ext cx="106" cy="127"/>
                </a:xfrm>
                <a:custGeom>
                  <a:avLst/>
                  <a:gdLst>
                    <a:gd name="T0" fmla="*/ 0 w 424"/>
                    <a:gd name="T1" fmla="*/ 0 h 508"/>
                    <a:gd name="T2" fmla="*/ 0 w 424"/>
                    <a:gd name="T3" fmla="*/ 0 h 508"/>
                    <a:gd name="T4" fmla="*/ 0 w 424"/>
                    <a:gd name="T5" fmla="*/ 0 h 508"/>
                    <a:gd name="T6" fmla="*/ 0 w 424"/>
                    <a:gd name="T7" fmla="*/ 0 h 508"/>
                    <a:gd name="T8" fmla="*/ 0 w 424"/>
                    <a:gd name="T9" fmla="*/ 0 h 508"/>
                    <a:gd name="T10" fmla="*/ 0 w 424"/>
                    <a:gd name="T11" fmla="*/ 0 h 508"/>
                    <a:gd name="T12" fmla="*/ 0 w 424"/>
                    <a:gd name="T13" fmla="*/ 0 h 508"/>
                    <a:gd name="T14" fmla="*/ 0 w 424"/>
                    <a:gd name="T15" fmla="*/ 0 h 50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24"/>
                    <a:gd name="T25" fmla="*/ 0 h 508"/>
                    <a:gd name="T26" fmla="*/ 424 w 424"/>
                    <a:gd name="T27" fmla="*/ 508 h 50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24" h="508">
                      <a:moveTo>
                        <a:pt x="0" y="508"/>
                      </a:moveTo>
                      <a:lnTo>
                        <a:pt x="86" y="388"/>
                      </a:lnTo>
                      <a:lnTo>
                        <a:pt x="124" y="388"/>
                      </a:lnTo>
                      <a:lnTo>
                        <a:pt x="424" y="0"/>
                      </a:lnTo>
                      <a:lnTo>
                        <a:pt x="130" y="282"/>
                      </a:lnTo>
                      <a:lnTo>
                        <a:pt x="66" y="289"/>
                      </a:lnTo>
                      <a:lnTo>
                        <a:pt x="0" y="358"/>
                      </a:lnTo>
                      <a:lnTo>
                        <a:pt x="0" y="508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52" name="Freeform 93"/>
                <p:cNvSpPr>
                  <a:spLocks/>
                </p:cNvSpPr>
                <p:nvPr/>
              </p:nvSpPr>
              <p:spPr bwMode="auto">
                <a:xfrm>
                  <a:off x="8312" y="4637"/>
                  <a:ext cx="296" cy="61"/>
                </a:xfrm>
                <a:custGeom>
                  <a:avLst/>
                  <a:gdLst>
                    <a:gd name="T0" fmla="*/ 0 w 1186"/>
                    <a:gd name="T1" fmla="*/ 0 h 245"/>
                    <a:gd name="T2" fmla="*/ 0 w 1186"/>
                    <a:gd name="T3" fmla="*/ 0 h 245"/>
                    <a:gd name="T4" fmla="*/ 0 w 1186"/>
                    <a:gd name="T5" fmla="*/ 0 h 245"/>
                    <a:gd name="T6" fmla="*/ 0 w 1186"/>
                    <a:gd name="T7" fmla="*/ 0 h 245"/>
                    <a:gd name="T8" fmla="*/ 0 w 1186"/>
                    <a:gd name="T9" fmla="*/ 0 h 245"/>
                    <a:gd name="T10" fmla="*/ 0 w 1186"/>
                    <a:gd name="T11" fmla="*/ 0 h 245"/>
                    <a:gd name="T12" fmla="*/ 0 w 1186"/>
                    <a:gd name="T13" fmla="*/ 0 h 245"/>
                    <a:gd name="T14" fmla="*/ 0 w 1186"/>
                    <a:gd name="T15" fmla="*/ 0 h 245"/>
                    <a:gd name="T16" fmla="*/ 0 w 1186"/>
                    <a:gd name="T17" fmla="*/ 0 h 245"/>
                    <a:gd name="T18" fmla="*/ 0 w 1186"/>
                    <a:gd name="T19" fmla="*/ 0 h 245"/>
                    <a:gd name="T20" fmla="*/ 0 w 1186"/>
                    <a:gd name="T21" fmla="*/ 0 h 245"/>
                    <a:gd name="T22" fmla="*/ 0 w 1186"/>
                    <a:gd name="T23" fmla="*/ 0 h 245"/>
                    <a:gd name="T24" fmla="*/ 0 w 1186"/>
                    <a:gd name="T25" fmla="*/ 0 h 245"/>
                    <a:gd name="T26" fmla="*/ 0 w 1186"/>
                    <a:gd name="T27" fmla="*/ 0 h 245"/>
                    <a:gd name="T28" fmla="*/ 0 w 1186"/>
                    <a:gd name="T29" fmla="*/ 0 h 245"/>
                    <a:gd name="T30" fmla="*/ 0 w 1186"/>
                    <a:gd name="T31" fmla="*/ 0 h 245"/>
                    <a:gd name="T32" fmla="*/ 0 w 1186"/>
                    <a:gd name="T33" fmla="*/ 0 h 245"/>
                    <a:gd name="T34" fmla="*/ 0 w 1186"/>
                    <a:gd name="T35" fmla="*/ 0 h 245"/>
                    <a:gd name="T36" fmla="*/ 0 w 1186"/>
                    <a:gd name="T37" fmla="*/ 0 h 245"/>
                    <a:gd name="T38" fmla="*/ 0 w 1186"/>
                    <a:gd name="T39" fmla="*/ 0 h 245"/>
                    <a:gd name="T40" fmla="*/ 0 w 1186"/>
                    <a:gd name="T41" fmla="*/ 0 h 245"/>
                    <a:gd name="T42" fmla="*/ 0 w 1186"/>
                    <a:gd name="T43" fmla="*/ 0 h 245"/>
                    <a:gd name="T44" fmla="*/ 0 w 1186"/>
                    <a:gd name="T45" fmla="*/ 0 h 245"/>
                    <a:gd name="T46" fmla="*/ 0 w 1186"/>
                    <a:gd name="T47" fmla="*/ 0 h 245"/>
                    <a:gd name="T48" fmla="*/ 0 w 1186"/>
                    <a:gd name="T49" fmla="*/ 0 h 245"/>
                    <a:gd name="T50" fmla="*/ 0 w 1186"/>
                    <a:gd name="T51" fmla="*/ 0 h 245"/>
                    <a:gd name="T52" fmla="*/ 0 w 1186"/>
                    <a:gd name="T53" fmla="*/ 0 h 245"/>
                    <a:gd name="T54" fmla="*/ 0 w 1186"/>
                    <a:gd name="T55" fmla="*/ 0 h 245"/>
                    <a:gd name="T56" fmla="*/ 0 w 1186"/>
                    <a:gd name="T57" fmla="*/ 0 h 245"/>
                    <a:gd name="T58" fmla="*/ 0 w 1186"/>
                    <a:gd name="T59" fmla="*/ 0 h 245"/>
                    <a:gd name="T60" fmla="*/ 0 w 1186"/>
                    <a:gd name="T61" fmla="*/ 0 h 245"/>
                    <a:gd name="T62" fmla="*/ 0 w 1186"/>
                    <a:gd name="T63" fmla="*/ 0 h 245"/>
                    <a:gd name="T64" fmla="*/ 0 w 1186"/>
                    <a:gd name="T65" fmla="*/ 0 h 245"/>
                    <a:gd name="T66" fmla="*/ 0 w 1186"/>
                    <a:gd name="T67" fmla="*/ 0 h 24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186"/>
                    <a:gd name="T103" fmla="*/ 0 h 245"/>
                    <a:gd name="T104" fmla="*/ 1186 w 1186"/>
                    <a:gd name="T105" fmla="*/ 245 h 24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186" h="245">
                      <a:moveTo>
                        <a:pt x="0" y="0"/>
                      </a:moveTo>
                      <a:lnTo>
                        <a:pt x="1186" y="245"/>
                      </a:lnTo>
                      <a:lnTo>
                        <a:pt x="1184" y="244"/>
                      </a:lnTo>
                      <a:lnTo>
                        <a:pt x="1180" y="242"/>
                      </a:lnTo>
                      <a:lnTo>
                        <a:pt x="1172" y="239"/>
                      </a:lnTo>
                      <a:lnTo>
                        <a:pt x="1161" y="233"/>
                      </a:lnTo>
                      <a:lnTo>
                        <a:pt x="1147" y="228"/>
                      </a:lnTo>
                      <a:lnTo>
                        <a:pt x="1130" y="222"/>
                      </a:lnTo>
                      <a:lnTo>
                        <a:pt x="1112" y="214"/>
                      </a:lnTo>
                      <a:lnTo>
                        <a:pt x="1091" y="205"/>
                      </a:lnTo>
                      <a:lnTo>
                        <a:pt x="1066" y="196"/>
                      </a:lnTo>
                      <a:lnTo>
                        <a:pt x="1039" y="187"/>
                      </a:lnTo>
                      <a:lnTo>
                        <a:pt x="1010" y="177"/>
                      </a:lnTo>
                      <a:lnTo>
                        <a:pt x="979" y="166"/>
                      </a:lnTo>
                      <a:lnTo>
                        <a:pt x="945" y="154"/>
                      </a:lnTo>
                      <a:lnTo>
                        <a:pt x="910" y="143"/>
                      </a:lnTo>
                      <a:lnTo>
                        <a:pt x="871" y="132"/>
                      </a:lnTo>
                      <a:lnTo>
                        <a:pt x="832" y="121"/>
                      </a:lnTo>
                      <a:lnTo>
                        <a:pt x="790" y="108"/>
                      </a:lnTo>
                      <a:lnTo>
                        <a:pt x="747" y="97"/>
                      </a:lnTo>
                      <a:lnTo>
                        <a:pt x="702" y="86"/>
                      </a:lnTo>
                      <a:lnTo>
                        <a:pt x="655" y="74"/>
                      </a:lnTo>
                      <a:lnTo>
                        <a:pt x="607" y="64"/>
                      </a:lnTo>
                      <a:lnTo>
                        <a:pt x="557" y="54"/>
                      </a:lnTo>
                      <a:lnTo>
                        <a:pt x="506" y="45"/>
                      </a:lnTo>
                      <a:lnTo>
                        <a:pt x="454" y="36"/>
                      </a:lnTo>
                      <a:lnTo>
                        <a:pt x="400" y="28"/>
                      </a:lnTo>
                      <a:lnTo>
                        <a:pt x="346" y="20"/>
                      </a:lnTo>
                      <a:lnTo>
                        <a:pt x="290" y="15"/>
                      </a:lnTo>
                      <a:lnTo>
                        <a:pt x="233" y="9"/>
                      </a:lnTo>
                      <a:lnTo>
                        <a:pt x="176" y="4"/>
                      </a:lnTo>
                      <a:lnTo>
                        <a:pt x="118" y="2"/>
                      </a:lnTo>
                      <a:lnTo>
                        <a:pt x="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053" name="Freeform 94"/>
                <p:cNvSpPr>
                  <a:spLocks/>
                </p:cNvSpPr>
                <p:nvPr/>
              </p:nvSpPr>
              <p:spPr bwMode="auto">
                <a:xfrm>
                  <a:off x="8250" y="4639"/>
                  <a:ext cx="60" cy="185"/>
                </a:xfrm>
                <a:custGeom>
                  <a:avLst/>
                  <a:gdLst>
                    <a:gd name="T0" fmla="*/ 0 w 241"/>
                    <a:gd name="T1" fmla="*/ 0 h 738"/>
                    <a:gd name="T2" fmla="*/ 0 w 241"/>
                    <a:gd name="T3" fmla="*/ 0 h 738"/>
                    <a:gd name="T4" fmla="*/ 0 w 241"/>
                    <a:gd name="T5" fmla="*/ 0 h 738"/>
                    <a:gd name="T6" fmla="*/ 0 w 241"/>
                    <a:gd name="T7" fmla="*/ 0 h 738"/>
                    <a:gd name="T8" fmla="*/ 0 w 241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1"/>
                    <a:gd name="T16" fmla="*/ 0 h 738"/>
                    <a:gd name="T17" fmla="*/ 241 w 241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1" h="738">
                      <a:moveTo>
                        <a:pt x="241" y="0"/>
                      </a:moveTo>
                      <a:lnTo>
                        <a:pt x="52" y="738"/>
                      </a:lnTo>
                      <a:lnTo>
                        <a:pt x="0" y="726"/>
                      </a:lnTo>
                      <a:lnTo>
                        <a:pt x="169" y="0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rgbClr val="F2E5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38" name="Freeform 95"/>
            <p:cNvSpPr>
              <a:spLocks/>
            </p:cNvSpPr>
            <p:nvPr/>
          </p:nvSpPr>
          <p:spPr bwMode="auto">
            <a:xfrm>
              <a:off x="4040" y="1566"/>
              <a:ext cx="1158" cy="1078"/>
            </a:xfrm>
            <a:custGeom>
              <a:avLst/>
              <a:gdLst>
                <a:gd name="T0" fmla="*/ 0 w 2894"/>
                <a:gd name="T1" fmla="*/ 0 h 2693"/>
                <a:gd name="T2" fmla="*/ 0 w 2894"/>
                <a:gd name="T3" fmla="*/ 0 h 2693"/>
                <a:gd name="T4" fmla="*/ 0 w 2894"/>
                <a:gd name="T5" fmla="*/ 0 h 2693"/>
                <a:gd name="T6" fmla="*/ 0 w 2894"/>
                <a:gd name="T7" fmla="*/ 0 h 2693"/>
                <a:gd name="T8" fmla="*/ 0 w 2894"/>
                <a:gd name="T9" fmla="*/ 0 h 2693"/>
                <a:gd name="T10" fmla="*/ 0 w 2894"/>
                <a:gd name="T11" fmla="*/ 0 h 2693"/>
                <a:gd name="T12" fmla="*/ 0 w 2894"/>
                <a:gd name="T13" fmla="*/ 0 h 2693"/>
                <a:gd name="T14" fmla="*/ 0 w 2894"/>
                <a:gd name="T15" fmla="*/ 0 h 2693"/>
                <a:gd name="T16" fmla="*/ 0 w 2894"/>
                <a:gd name="T17" fmla="*/ 0 h 2693"/>
                <a:gd name="T18" fmla="*/ 0 w 2894"/>
                <a:gd name="T19" fmla="*/ 0 h 2693"/>
                <a:gd name="T20" fmla="*/ 0 w 2894"/>
                <a:gd name="T21" fmla="*/ 0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94"/>
                <a:gd name="T34" fmla="*/ 0 h 2693"/>
                <a:gd name="T35" fmla="*/ 2894 w 2894"/>
                <a:gd name="T36" fmla="*/ 2693 h 26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4939" name="Group 96"/>
            <p:cNvGrpSpPr>
              <a:grpSpLocks/>
            </p:cNvGrpSpPr>
            <p:nvPr/>
          </p:nvGrpSpPr>
          <p:grpSpPr bwMode="auto">
            <a:xfrm>
              <a:off x="4224" y="2346"/>
              <a:ext cx="316" cy="147"/>
              <a:chOff x="3600" y="219"/>
              <a:chExt cx="360" cy="175"/>
            </a:xfrm>
          </p:grpSpPr>
          <p:sp>
            <p:nvSpPr>
              <p:cNvPr id="124971" name="Oval 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972" name="Line 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3" name="Line 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4" name="Rectangle 100"/>
              <p:cNvSpPr>
                <a:spLocks noChangeArrowheads="1"/>
              </p:cNvSpPr>
              <p:nvPr/>
            </p:nvSpPr>
            <p:spPr bwMode="auto">
              <a:xfrm>
                <a:off x="3603" y="284"/>
                <a:ext cx="231" cy="6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975" name="Oval 1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4976" name="Group 1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4981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982" name="Line 1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983" name="Line 1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977" name="Group 1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4978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979" name="Line 1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980" name="Line 1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40" name="Line 110"/>
            <p:cNvSpPr>
              <a:spLocks noChangeShapeType="1"/>
            </p:cNvSpPr>
            <p:nvPr/>
          </p:nvSpPr>
          <p:spPr bwMode="auto">
            <a:xfrm>
              <a:off x="4243" y="2238"/>
              <a:ext cx="8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1" name="Line 111"/>
            <p:cNvSpPr>
              <a:spLocks noChangeShapeType="1"/>
            </p:cNvSpPr>
            <p:nvPr/>
          </p:nvSpPr>
          <p:spPr bwMode="auto">
            <a:xfrm>
              <a:off x="4375" y="2238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2" name="Line 112"/>
            <p:cNvSpPr>
              <a:spLocks noChangeShapeType="1"/>
            </p:cNvSpPr>
            <p:nvPr/>
          </p:nvSpPr>
          <p:spPr bwMode="auto">
            <a:xfrm>
              <a:off x="4912" y="2133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4943" name="Group 113"/>
            <p:cNvGrpSpPr>
              <a:grpSpLocks/>
            </p:cNvGrpSpPr>
            <p:nvPr/>
          </p:nvGrpSpPr>
          <p:grpSpPr bwMode="auto">
            <a:xfrm>
              <a:off x="4624" y="1836"/>
              <a:ext cx="576" cy="372"/>
              <a:chOff x="10665" y="3225"/>
              <a:chExt cx="1440" cy="930"/>
            </a:xfrm>
          </p:grpSpPr>
          <p:sp>
            <p:nvSpPr>
              <p:cNvPr id="124967" name="Oval 114"/>
              <p:cNvSpPr>
                <a:spLocks noChangeArrowheads="1"/>
              </p:cNvSpPr>
              <p:nvPr/>
            </p:nvSpPr>
            <p:spPr bwMode="auto">
              <a:xfrm>
                <a:off x="10665" y="3225"/>
                <a:ext cx="1440" cy="930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4968" name="Group 115"/>
              <p:cNvGrpSpPr>
                <a:grpSpLocks/>
              </p:cNvGrpSpPr>
              <p:nvPr/>
            </p:nvGrpSpPr>
            <p:grpSpPr bwMode="auto">
              <a:xfrm>
                <a:off x="11031" y="3335"/>
                <a:ext cx="565" cy="643"/>
                <a:chOff x="2870" y="1518"/>
                <a:chExt cx="292" cy="320"/>
              </a:xfrm>
            </p:grpSpPr>
            <p:graphicFrame>
              <p:nvGraphicFramePr>
                <p:cNvPr id="124969" name="Object 3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094" r:id="rId4" imgW="826829" imgH="840406" progId="">
                        <p:embed/>
                      </p:oleObj>
                    </mc:Choice>
                    <mc:Fallback>
                      <p:oleObj r:id="rId4" imgW="826829" imgH="840406" progId="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4970" name="Object 4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095" r:id="rId6" imgW="1268295" imgH="1199426" progId="">
                        <p:embed/>
                      </p:oleObj>
                    </mc:Choice>
                    <mc:Fallback>
                      <p:oleObj r:id="rId6" imgW="1268295" imgH="1199426" progId="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24944" name="Freeform 118"/>
            <p:cNvSpPr>
              <a:spLocks/>
            </p:cNvSpPr>
            <p:nvPr/>
          </p:nvSpPr>
          <p:spPr bwMode="auto">
            <a:xfrm>
              <a:off x="2491" y="2162"/>
              <a:ext cx="1329" cy="788"/>
            </a:xfrm>
            <a:custGeom>
              <a:avLst/>
              <a:gdLst>
                <a:gd name="T0" fmla="*/ 0 w 3324"/>
                <a:gd name="T1" fmla="*/ 0 h 1971"/>
                <a:gd name="T2" fmla="*/ 0 w 3324"/>
                <a:gd name="T3" fmla="*/ 0 h 1971"/>
                <a:gd name="T4" fmla="*/ 0 w 3324"/>
                <a:gd name="T5" fmla="*/ 0 h 1971"/>
                <a:gd name="T6" fmla="*/ 0 w 3324"/>
                <a:gd name="T7" fmla="*/ 0 h 1971"/>
                <a:gd name="T8" fmla="*/ 0 w 3324"/>
                <a:gd name="T9" fmla="*/ 0 h 1971"/>
                <a:gd name="T10" fmla="*/ 0 w 3324"/>
                <a:gd name="T11" fmla="*/ 0 h 1971"/>
                <a:gd name="T12" fmla="*/ 0 w 3324"/>
                <a:gd name="T13" fmla="*/ 0 h 1971"/>
                <a:gd name="T14" fmla="*/ 0 w 3324"/>
                <a:gd name="T15" fmla="*/ 0 h 1971"/>
                <a:gd name="T16" fmla="*/ 0 w 3324"/>
                <a:gd name="T17" fmla="*/ 0 h 1971"/>
                <a:gd name="T18" fmla="*/ 0 w 3324"/>
                <a:gd name="T19" fmla="*/ 0 h 1971"/>
                <a:gd name="T20" fmla="*/ 0 w 3324"/>
                <a:gd name="T21" fmla="*/ 0 h 1971"/>
                <a:gd name="T22" fmla="*/ 0 w 3324"/>
                <a:gd name="T23" fmla="*/ 0 h 1971"/>
                <a:gd name="T24" fmla="*/ 0 w 3324"/>
                <a:gd name="T25" fmla="*/ 0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24"/>
                <a:gd name="T40" fmla="*/ 0 h 1971"/>
                <a:gd name="T41" fmla="*/ 3324 w 3324"/>
                <a:gd name="T42" fmla="*/ 1971 h 19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5" name="Freeform 119"/>
            <p:cNvSpPr>
              <a:spLocks/>
            </p:cNvSpPr>
            <p:nvPr/>
          </p:nvSpPr>
          <p:spPr bwMode="auto">
            <a:xfrm>
              <a:off x="2053" y="3147"/>
              <a:ext cx="1855" cy="574"/>
            </a:xfrm>
            <a:custGeom>
              <a:avLst/>
              <a:gdLst>
                <a:gd name="T0" fmla="*/ 0 w 4636"/>
                <a:gd name="T1" fmla="*/ 0 h 1435"/>
                <a:gd name="T2" fmla="*/ 0 w 4636"/>
                <a:gd name="T3" fmla="*/ 0 h 1435"/>
                <a:gd name="T4" fmla="*/ 0 w 4636"/>
                <a:gd name="T5" fmla="*/ 0 h 1435"/>
                <a:gd name="T6" fmla="*/ 0 w 4636"/>
                <a:gd name="T7" fmla="*/ 0 h 1435"/>
                <a:gd name="T8" fmla="*/ 0 w 4636"/>
                <a:gd name="T9" fmla="*/ 0 h 1435"/>
                <a:gd name="T10" fmla="*/ 0 w 4636"/>
                <a:gd name="T11" fmla="*/ 0 h 1435"/>
                <a:gd name="T12" fmla="*/ 0 w 4636"/>
                <a:gd name="T13" fmla="*/ 0 h 1435"/>
                <a:gd name="T14" fmla="*/ 0 w 4636"/>
                <a:gd name="T15" fmla="*/ 0 h 1435"/>
                <a:gd name="T16" fmla="*/ 0 w 4636"/>
                <a:gd name="T17" fmla="*/ 0 h 1435"/>
                <a:gd name="T18" fmla="*/ 0 w 4636"/>
                <a:gd name="T19" fmla="*/ 0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36"/>
                <a:gd name="T31" fmla="*/ 0 h 1435"/>
                <a:gd name="T32" fmla="*/ 4636 w 4636"/>
                <a:gd name="T33" fmla="*/ 1435 h 14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4946" name="Object 2"/>
            <p:cNvGraphicFramePr>
              <a:graphicFrameLocks noChangeAspect="1"/>
            </p:cNvGraphicFramePr>
            <p:nvPr/>
          </p:nvGraphicFramePr>
          <p:xfrm>
            <a:off x="2767" y="3262"/>
            <a:ext cx="26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96" r:id="rId8" imgW="1307263" imgH="1084139" progId="">
                    <p:embed/>
                  </p:oleObj>
                </mc:Choice>
                <mc:Fallback>
                  <p:oleObj r:id="rId8" imgW="1307263" imgH="1084139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3262"/>
                          <a:ext cx="26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4947" name="Group 121"/>
            <p:cNvGrpSpPr>
              <a:grpSpLocks/>
            </p:cNvGrpSpPr>
            <p:nvPr/>
          </p:nvGrpSpPr>
          <p:grpSpPr bwMode="auto">
            <a:xfrm>
              <a:off x="4472" y="2095"/>
              <a:ext cx="323" cy="611"/>
              <a:chOff x="4472" y="2095"/>
              <a:chExt cx="323" cy="611"/>
            </a:xfrm>
          </p:grpSpPr>
          <p:sp>
            <p:nvSpPr>
              <p:cNvPr id="124963" name="Line 122"/>
              <p:cNvSpPr>
                <a:spLocks noChangeShapeType="1"/>
              </p:cNvSpPr>
              <p:nvPr/>
            </p:nvSpPr>
            <p:spPr bwMode="auto">
              <a:xfrm flipV="1">
                <a:off x="4485" y="2106"/>
                <a:ext cx="310" cy="2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4964" name="Group 123"/>
              <p:cNvGrpSpPr>
                <a:grpSpLocks/>
              </p:cNvGrpSpPr>
              <p:nvPr/>
            </p:nvGrpSpPr>
            <p:grpSpPr bwMode="auto">
              <a:xfrm>
                <a:off x="4472" y="2095"/>
                <a:ext cx="260" cy="611"/>
                <a:chOff x="560" y="3500"/>
                <a:chExt cx="260" cy="611"/>
              </a:xfrm>
            </p:grpSpPr>
            <p:sp>
              <p:nvSpPr>
                <p:cNvPr id="124965" name="Oval 124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966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60" y="3500"/>
                  <a:ext cx="248" cy="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24948" name="Group 126"/>
            <p:cNvGrpSpPr>
              <a:grpSpLocks/>
            </p:cNvGrpSpPr>
            <p:nvPr/>
          </p:nvGrpSpPr>
          <p:grpSpPr bwMode="auto">
            <a:xfrm>
              <a:off x="2004" y="2418"/>
              <a:ext cx="2196" cy="781"/>
              <a:chOff x="2004" y="2418"/>
              <a:chExt cx="2196" cy="781"/>
            </a:xfrm>
          </p:grpSpPr>
          <p:sp>
            <p:nvSpPr>
              <p:cNvPr id="124959" name="Freeform 127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  <a:gd name="T9" fmla="*/ 0 w 2196"/>
                  <a:gd name="T10" fmla="*/ 0 h 318"/>
                  <a:gd name="T11" fmla="*/ 2196 w 2196"/>
                  <a:gd name="T12" fmla="*/ 318 h 3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4960" name="Group 128"/>
              <p:cNvGrpSpPr>
                <a:grpSpLocks/>
              </p:cNvGrpSpPr>
              <p:nvPr/>
            </p:nvGrpSpPr>
            <p:grpSpPr bwMode="auto">
              <a:xfrm>
                <a:off x="3027" y="2588"/>
                <a:ext cx="258" cy="611"/>
                <a:chOff x="562" y="3499"/>
                <a:chExt cx="258" cy="611"/>
              </a:xfrm>
            </p:grpSpPr>
            <p:sp>
              <p:nvSpPr>
                <p:cNvPr id="124961" name="Oval 129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962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62" y="3499"/>
                  <a:ext cx="247" cy="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24949" name="Group 131"/>
            <p:cNvGrpSpPr>
              <a:grpSpLocks/>
            </p:cNvGrpSpPr>
            <p:nvPr/>
          </p:nvGrpSpPr>
          <p:grpSpPr bwMode="auto">
            <a:xfrm>
              <a:off x="3040" y="2157"/>
              <a:ext cx="1955" cy="1288"/>
              <a:chOff x="3040" y="2157"/>
              <a:chExt cx="1955" cy="1288"/>
            </a:xfrm>
          </p:grpSpPr>
          <p:sp>
            <p:nvSpPr>
              <p:cNvPr id="124955" name="Freeform 132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  <a:gd name="T9" fmla="*/ 0 w 1955"/>
                  <a:gd name="T10" fmla="*/ 0 h 1270"/>
                  <a:gd name="T11" fmla="*/ 1955 w 1955"/>
                  <a:gd name="T12" fmla="*/ 1270 h 12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4956" name="Group 133"/>
              <p:cNvGrpSpPr>
                <a:grpSpLocks/>
              </p:cNvGrpSpPr>
              <p:nvPr/>
            </p:nvGrpSpPr>
            <p:grpSpPr bwMode="auto">
              <a:xfrm>
                <a:off x="3925" y="2834"/>
                <a:ext cx="259" cy="611"/>
                <a:chOff x="561" y="3499"/>
                <a:chExt cx="259" cy="611"/>
              </a:xfrm>
            </p:grpSpPr>
            <p:sp>
              <p:nvSpPr>
                <p:cNvPr id="124957" name="Oval 134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95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561" y="3499"/>
                  <a:ext cx="248" cy="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24950" name="Group 136"/>
            <p:cNvGrpSpPr>
              <a:grpSpLocks/>
            </p:cNvGrpSpPr>
            <p:nvPr/>
          </p:nvGrpSpPr>
          <p:grpSpPr bwMode="auto">
            <a:xfrm>
              <a:off x="1881" y="2450"/>
              <a:ext cx="855" cy="865"/>
              <a:chOff x="1881" y="2450"/>
              <a:chExt cx="855" cy="865"/>
            </a:xfrm>
          </p:grpSpPr>
          <p:sp>
            <p:nvSpPr>
              <p:cNvPr id="124951" name="Line 137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24952" name="Group 138"/>
              <p:cNvGrpSpPr>
                <a:grpSpLocks/>
              </p:cNvGrpSpPr>
              <p:nvPr/>
            </p:nvGrpSpPr>
            <p:grpSpPr bwMode="auto">
              <a:xfrm>
                <a:off x="2115" y="2704"/>
                <a:ext cx="259" cy="611"/>
                <a:chOff x="561" y="3502"/>
                <a:chExt cx="259" cy="611"/>
              </a:xfrm>
            </p:grpSpPr>
            <p:sp>
              <p:nvSpPr>
                <p:cNvPr id="124953" name="Oval 139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95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561" y="3502"/>
                  <a:ext cx="248" cy="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3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6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1800">
                    <a:solidFill>
                      <a:srgbClr val="FF00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C3504AD1-D678-4554-9C7F-7FC320A5EC05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6172200" cy="533400"/>
          </a:xfrm>
        </p:spPr>
        <p:txBody>
          <a:bodyPr anchor="ctr"/>
          <a:lstStyle/>
          <a:p>
            <a:r>
              <a:rPr lang="zh-CN" altLang="en-US" sz="3500" smtClean="0">
                <a:ea typeface="宋体" panose="02010600030101010101" pitchFamily="2" charset="-122"/>
              </a:rPr>
              <a:t>间接选路</a:t>
            </a:r>
            <a:r>
              <a:rPr lang="en-US" altLang="zh-CN" sz="3500" smtClean="0">
                <a:ea typeface="宋体" panose="02010600030101010101" pitchFamily="2" charset="-122"/>
              </a:rPr>
              <a:t>: </a:t>
            </a:r>
            <a:r>
              <a:rPr lang="zh-CN" altLang="en-US" sz="3500" smtClean="0">
                <a:ea typeface="宋体" panose="02010600030101010101" pitchFamily="2" charset="-122"/>
              </a:rPr>
              <a:t>在网络间移动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9248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smtClean="0">
                <a:ea typeface="宋体" panose="02010600030101010101" pitchFamily="2" charset="-122"/>
              </a:rPr>
              <a:t>假设移动用户移动到另一个网络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向新的外部代理注册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新的外部代理向归属代理注册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归属代理更新移动节点的转交地址</a:t>
            </a:r>
          </a:p>
          <a:p>
            <a:pPr lvl="1">
              <a:lnSpc>
                <a:spcPct val="90000"/>
              </a:lnSpc>
            </a:pPr>
            <a:r>
              <a:rPr lang="zh-CN" altLang="en-US" sz="2200" smtClean="0">
                <a:ea typeface="宋体" panose="02010600030101010101" pitchFamily="2" charset="-122"/>
              </a:rPr>
              <a:t>数据报继续被转发到移动节点 </a:t>
            </a:r>
            <a:r>
              <a:rPr lang="en-US" altLang="zh-CN" sz="2200" smtClean="0">
                <a:ea typeface="宋体" panose="02010600030101010101" pitchFamily="2" charset="-122"/>
              </a:rPr>
              <a:t>(</a:t>
            </a:r>
            <a:r>
              <a:rPr lang="zh-CN" altLang="en-US" sz="2200" smtClean="0">
                <a:ea typeface="宋体" panose="02010600030101010101" pitchFamily="2" charset="-122"/>
              </a:rPr>
              <a:t>但是通过新的转交地址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600" smtClean="0">
                <a:ea typeface="宋体" panose="02010600030101010101" pitchFamily="2" charset="-122"/>
              </a:rPr>
              <a:t>移动性透明的改变外部</a:t>
            </a:r>
            <a:r>
              <a:rPr lang="en-US" altLang="zh-CN" sz="2600" smtClean="0">
                <a:ea typeface="宋体" panose="02010600030101010101" pitchFamily="2" charset="-122"/>
              </a:rPr>
              <a:t>: </a:t>
            </a:r>
            <a:r>
              <a:rPr lang="zh-CN" altLang="en-US" sz="2600" smtClean="0">
                <a:solidFill>
                  <a:srgbClr val="FF0000"/>
                </a:solidFill>
                <a:ea typeface="宋体" panose="02010600030101010101" pitchFamily="2" charset="-122"/>
              </a:rPr>
              <a:t>可维护持续的连接</a:t>
            </a:r>
            <a:r>
              <a:rPr lang="en-US" altLang="zh-CN" sz="2600" smtClean="0">
                <a:solidFill>
                  <a:srgbClr val="FF0000"/>
                </a:solidFill>
                <a:ea typeface="宋体" panose="02010600030101010101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626106AA-3972-46E6-B79A-D516C23993F9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228600"/>
            <a:ext cx="8869362" cy="1143000"/>
          </a:xfrm>
        </p:spPr>
        <p:txBody>
          <a:bodyPr anchor="ctr"/>
          <a:lstStyle/>
          <a:p>
            <a:r>
              <a:rPr lang="zh-CN" altLang="en-US" sz="2600" smtClean="0">
                <a:ea typeface="宋体" panose="02010600030101010101" pitchFamily="2" charset="-122"/>
              </a:rPr>
              <a:t>无线</a:t>
            </a:r>
            <a:r>
              <a:rPr lang="en-US" altLang="zh-CN" sz="2600" smtClean="0">
                <a:ea typeface="宋体" panose="02010600030101010101" pitchFamily="2" charset="-122"/>
              </a:rPr>
              <a:t>, </a:t>
            </a:r>
            <a:r>
              <a:rPr lang="zh-CN" altLang="en-US" sz="2600" smtClean="0">
                <a:ea typeface="宋体" panose="02010600030101010101" pitchFamily="2" charset="-122"/>
              </a:rPr>
              <a:t>移动性</a:t>
            </a:r>
            <a:r>
              <a:rPr lang="en-US" altLang="zh-CN" sz="2600" smtClean="0">
                <a:ea typeface="宋体" panose="02010600030101010101" pitchFamily="2" charset="-122"/>
              </a:rPr>
              <a:t>: </a:t>
            </a:r>
            <a:r>
              <a:rPr lang="zh-CN" altLang="en-US" sz="2600" smtClean="0">
                <a:ea typeface="宋体" panose="02010600030101010101" pitchFamily="2" charset="-122"/>
              </a:rPr>
              <a:t>对高层协议的影响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7696200" cy="3886200"/>
          </a:xfrm>
        </p:spPr>
        <p:txBody>
          <a:bodyPr/>
          <a:lstStyle/>
          <a:p>
            <a:r>
              <a:rPr lang="zh-CN" altLang="en-US" sz="2400" smtClean="0">
                <a:ea typeface="宋体" panose="02010600030101010101" pitchFamily="2" charset="-122"/>
              </a:rPr>
              <a:t>目标是最小化可能带来的影响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尽力而为服务模型应该保持不变 </a:t>
            </a:r>
          </a:p>
          <a:p>
            <a:pPr lvl="1"/>
            <a:r>
              <a:rPr lang="en-US" altLang="zh-CN" sz="2400" smtClean="0">
                <a:ea typeface="宋体" panose="02010600030101010101" pitchFamily="2" charset="-122"/>
              </a:rPr>
              <a:t>TCP</a:t>
            </a:r>
            <a:r>
              <a:rPr lang="zh-CN" altLang="en-US" sz="2400" smtClean="0">
                <a:ea typeface="宋体" panose="02010600030101010101" pitchFamily="2" charset="-122"/>
              </a:rPr>
              <a:t>和</a:t>
            </a:r>
            <a:r>
              <a:rPr lang="en-US" altLang="zh-CN" sz="2400" smtClean="0">
                <a:ea typeface="宋体" panose="02010600030101010101" pitchFamily="2" charset="-122"/>
              </a:rPr>
              <a:t>UDP</a:t>
            </a:r>
            <a:r>
              <a:rPr lang="zh-CN" altLang="en-US" sz="2400" smtClean="0">
                <a:ea typeface="宋体" panose="02010600030101010101" pitchFamily="2" charset="-122"/>
              </a:rPr>
              <a:t>可以运行在具有无线链路的网络中</a:t>
            </a:r>
          </a:p>
          <a:p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但是，带来性能方面的影响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比特错误或者移动切换带来数据包丢失</a:t>
            </a:r>
            <a:r>
              <a:rPr lang="en-US" altLang="zh-CN" sz="2400" smtClean="0">
                <a:ea typeface="宋体" panose="02010600030101010101" pitchFamily="2" charset="-122"/>
              </a:rPr>
              <a:t>/</a:t>
            </a:r>
            <a:r>
              <a:rPr lang="zh-CN" altLang="en-US" sz="2400" smtClean="0">
                <a:ea typeface="宋体" panose="02010600030101010101" pitchFamily="2" charset="-122"/>
              </a:rPr>
              <a:t>时延</a:t>
            </a:r>
          </a:p>
          <a:p>
            <a:pPr lvl="1"/>
            <a:r>
              <a:rPr lang="en-US" altLang="zh-CN" sz="2400" smtClean="0">
                <a:ea typeface="宋体" panose="02010600030101010101" pitchFamily="2" charset="-122"/>
              </a:rPr>
              <a:t>TCP</a:t>
            </a:r>
            <a:r>
              <a:rPr lang="zh-CN" altLang="en-US" sz="2400" smtClean="0">
                <a:ea typeface="宋体" panose="02010600030101010101" pitchFamily="2" charset="-122"/>
              </a:rPr>
              <a:t>将丢失解释为拥塞，将不必要的减小拥塞窗口</a:t>
            </a: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延迟对实时流量有较大的不利影响</a:t>
            </a:r>
          </a:p>
          <a:p>
            <a:pPr lvl="1"/>
            <a:r>
              <a:rPr lang="zh-CN" altLang="en-US" sz="2400" smtClean="0">
                <a:ea typeface="宋体" panose="02010600030101010101" pitchFamily="2" charset="-122"/>
              </a:rPr>
              <a:t>无线链路带宽有限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989138"/>
            <a:ext cx="7299325" cy="519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谢谢！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186771" y="3078163"/>
            <a:ext cx="340477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3200" dirty="0">
              <a:latin typeface="Tahoma" panose="020B0604030504040204" pitchFamily="34" charset="0"/>
              <a:ea typeface="华文行楷" panose="02010800040101010101" pitchFamily="2" charset="-122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华中科技大学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电子信息与通信学院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Tahoma" panose="020B0604030504040204" pitchFamily="34" charset="0"/>
                <a:ea typeface="宋体" panose="02010600030101010101" pitchFamily="2" charset="-122"/>
              </a:rPr>
              <a:t>网址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http</a:t>
            </a:r>
            <a:r>
              <a:rPr lang="en-US" altLang="zh-CN" sz="2000" smtClean="0">
                <a:latin typeface="Tahoma" panose="020B0604030504040204" pitchFamily="34" charset="0"/>
                <a:ea typeface="宋体" panose="02010600030101010101" pitchFamily="2" charset="-122"/>
              </a:rPr>
              <a:t>://eic.hust.edu.cn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4850" y="6462713"/>
            <a:ext cx="676275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375064-5F85-465A-A549-9AA1559DCB72}" type="slidenum">
              <a:rPr kumimoji="0" lang="en-US" altLang="zh-CN" sz="1000" smtClean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CN" sz="1000" smtClean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a typeface="宋体" panose="02010600030101010101" pitchFamily="2" charset="-122"/>
              </a:rPr>
              <a:t>参考资料</a:t>
            </a:r>
            <a:endParaRPr lang="en-US" altLang="zh-CN" sz="2800" smtClean="0">
              <a:ea typeface="宋体" panose="02010600030101010101" pitchFamily="2" charset="-122"/>
            </a:endParaRP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smtClean="0">
                <a:ea typeface="宋体" panose="02010600030101010101" pitchFamily="2" charset="-122"/>
              </a:rPr>
              <a:t>Chapter 4 in L. L. Peterson and B. S. Davie, Computer Networking: A System Approach (5th edition), Morgan Kaufmann, 2012</a:t>
            </a:r>
          </a:p>
          <a:p>
            <a:pPr eaLnBrk="1" hangingPunct="1"/>
            <a:r>
              <a:rPr lang="en-US" altLang="zh-CN" i="1" smtClean="0">
                <a:ea typeface="宋体" panose="02010600030101010101" pitchFamily="2" charset="-122"/>
              </a:rPr>
              <a:t>Chapter 4 in James F. Kurose and Keith W. Ross, Computer Networking: A Top-Down Approach (6th edition), Pearson Education Inc., 2012</a:t>
            </a:r>
          </a:p>
          <a:p>
            <a:pPr eaLnBrk="1" hangingPunct="1"/>
            <a:r>
              <a:rPr lang="zh-CN" altLang="en-US" i="1" smtClean="0">
                <a:ea typeface="宋体" panose="02010600030101010101" pitchFamily="2" charset="-122"/>
              </a:rPr>
              <a:t>吴功宜，计算机网络（第</a:t>
            </a:r>
            <a:r>
              <a:rPr lang="en-US" altLang="zh-CN" i="1" smtClean="0">
                <a:ea typeface="宋体" panose="02010600030101010101" pitchFamily="2" charset="-122"/>
              </a:rPr>
              <a:t>3</a:t>
            </a:r>
            <a:r>
              <a:rPr lang="zh-CN" altLang="en-US" i="1" smtClean="0">
                <a:ea typeface="宋体" panose="02010600030101010101" pitchFamily="2" charset="-122"/>
              </a:rPr>
              <a:t>版）</a:t>
            </a:r>
            <a:r>
              <a:rPr lang="en-US" altLang="zh-CN" i="1" smtClean="0">
                <a:ea typeface="宋体" panose="02010600030101010101" pitchFamily="2" charset="-122"/>
              </a:rPr>
              <a:t>,</a:t>
            </a:r>
            <a:r>
              <a:rPr lang="zh-CN" altLang="en-US" i="1" smtClean="0">
                <a:ea typeface="宋体" panose="02010600030101010101" pitchFamily="2" charset="-122"/>
              </a:rPr>
              <a:t>清华大学出版社，</a:t>
            </a:r>
            <a:r>
              <a:rPr lang="en-US" altLang="zh-CN" i="1" smtClean="0">
                <a:ea typeface="宋体" panose="02010600030101010101" pitchFamily="2" charset="-122"/>
              </a:rPr>
              <a:t>2011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i="1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700213"/>
            <a:ext cx="7299325" cy="808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附录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9E775D10-68AB-4B9F-B25C-AB51820B4D54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500" smtClean="0"/>
              <a:t>Internet </a:t>
            </a:r>
            <a:r>
              <a:rPr lang="zh-CN" altLang="en-US" sz="3500" smtClean="0"/>
              <a:t>和自治系统</a:t>
            </a:r>
            <a:endParaRPr lang="en-US" altLang="zh-CN" sz="35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Internet </a:t>
            </a:r>
            <a:r>
              <a:rPr lang="zh-CN" altLang="en-US" sz="2400" smtClean="0"/>
              <a:t>按照自治系统</a:t>
            </a:r>
            <a:r>
              <a:rPr lang="en-US" altLang="zh-CN" sz="2400" smtClean="0"/>
              <a:t>(</a:t>
            </a:r>
            <a:r>
              <a:rPr lang="zh-CN" altLang="en-US" sz="2400" smtClean="0"/>
              <a:t>也称为路由选择域</a:t>
            </a:r>
            <a:r>
              <a:rPr lang="en-US" altLang="zh-CN" sz="2400" smtClean="0"/>
              <a:t>)</a:t>
            </a:r>
            <a:r>
              <a:rPr lang="zh-CN" altLang="en-US" sz="2400" smtClean="0"/>
              <a:t>进行组织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每一个自治系统</a:t>
            </a:r>
            <a:r>
              <a:rPr lang="en-US" altLang="zh-CN" sz="2400" smtClean="0"/>
              <a:t>(AS)</a:t>
            </a:r>
            <a:r>
              <a:rPr lang="zh-CN" altLang="en-US" sz="2400" smtClean="0"/>
              <a:t>在一个独立的管理实体的控制之下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示例</a:t>
            </a:r>
            <a:r>
              <a:rPr lang="en-US" altLang="zh-CN" sz="2400" smtClean="0"/>
              <a:t>: </a:t>
            </a:r>
            <a:r>
              <a:rPr lang="zh-CN" altLang="en-US" sz="2400" smtClean="0"/>
              <a:t>校园网络</a:t>
            </a:r>
            <a:r>
              <a:rPr lang="en-US" altLang="zh-CN" sz="2400" smtClean="0"/>
              <a:t>, </a:t>
            </a:r>
            <a:r>
              <a:rPr lang="zh-CN" altLang="en-US" sz="2400" smtClean="0"/>
              <a:t>公司网络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为什么提出自治系统</a:t>
            </a:r>
            <a:r>
              <a:rPr lang="en-US" altLang="zh-CN" sz="240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从管理和安全的角度考虑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扩展性</a:t>
            </a:r>
            <a:r>
              <a:rPr lang="en-US" altLang="zh-CN" sz="2400" smtClean="0"/>
              <a:t>: </a:t>
            </a:r>
            <a:r>
              <a:rPr lang="zh-CN" altLang="en-US" sz="2400" smtClean="0"/>
              <a:t>将大型互联网中路由选择信息进行层次汇聚的一种补充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501F47E0-8E0C-4F71-8B6C-BE4BEB233CDD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自治系统</a:t>
            </a:r>
            <a:endParaRPr lang="en-US" altLang="zh-CN" sz="37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每一个自治系统</a:t>
            </a:r>
            <a:r>
              <a:rPr lang="en-US" altLang="zh-CN" sz="2400" smtClean="0"/>
              <a:t>(AS) </a:t>
            </a:r>
            <a:r>
              <a:rPr lang="zh-CN" altLang="en-US" sz="2400" smtClean="0"/>
              <a:t>由一个单一的管理实体控制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每一个</a:t>
            </a:r>
            <a:r>
              <a:rPr lang="en-US" altLang="zh-CN" sz="2400" smtClean="0"/>
              <a:t>AS</a:t>
            </a:r>
            <a:r>
              <a:rPr lang="zh-CN" altLang="en-US" sz="2400" smtClean="0"/>
              <a:t>拥有一个</a:t>
            </a:r>
            <a:r>
              <a:rPr lang="en-US" altLang="zh-CN" sz="2400" smtClean="0"/>
              <a:t> AS </a:t>
            </a:r>
            <a:r>
              <a:rPr lang="zh-CN" altLang="en-US" sz="2400" smtClean="0"/>
              <a:t>号</a:t>
            </a:r>
            <a:r>
              <a:rPr lang="en-US" altLang="zh-CN" sz="2400" smtClean="0"/>
              <a:t> (ASN)</a:t>
            </a:r>
          </a:p>
          <a:p>
            <a:pPr>
              <a:lnSpc>
                <a:spcPct val="90000"/>
              </a:lnSpc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en-US" altLang="zh-CN" sz="2400" smtClean="0"/>
              <a:t>AS </a:t>
            </a:r>
            <a:r>
              <a:rPr lang="zh-CN" altLang="en-US" sz="2400" smtClean="0"/>
              <a:t>号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16 bits </a:t>
            </a:r>
            <a:r>
              <a:rPr lang="zh-CN" altLang="en-US" sz="2400" smtClean="0"/>
              <a:t>的整数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公共</a:t>
            </a:r>
            <a:r>
              <a:rPr lang="en-US" altLang="zh-CN" sz="2400" smtClean="0"/>
              <a:t> AS </a:t>
            </a:r>
            <a:r>
              <a:rPr lang="zh-CN" altLang="en-US" sz="2400" smtClean="0"/>
              <a:t>号</a:t>
            </a:r>
            <a:r>
              <a:rPr lang="en-US" altLang="zh-CN" sz="2400" smtClean="0"/>
              <a:t>: 1 </a:t>
            </a:r>
            <a:r>
              <a:rPr lang="en-US" altLang="zh-CN" sz="2400" smtClean="0">
                <a:latin typeface="Tahoma" panose="020B0604030504040204" pitchFamily="34" charset="0"/>
              </a:rPr>
              <a:t>–</a:t>
            </a:r>
            <a:r>
              <a:rPr lang="en-US" altLang="zh-CN" sz="2400" smtClean="0"/>
              <a:t> 64511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私有</a:t>
            </a:r>
            <a:r>
              <a:rPr lang="en-US" altLang="zh-CN" sz="2400" smtClean="0"/>
              <a:t> AS </a:t>
            </a:r>
            <a:r>
              <a:rPr lang="zh-CN" altLang="en-US" sz="2400" smtClean="0"/>
              <a:t>号</a:t>
            </a:r>
            <a:r>
              <a:rPr lang="en-US" altLang="zh-CN" sz="2400" smtClean="0"/>
              <a:t>: 64512 </a:t>
            </a:r>
            <a:r>
              <a:rPr lang="en-US" altLang="zh-CN" sz="2400" smtClean="0">
                <a:latin typeface="Tahoma" panose="020B0604030504040204" pitchFamily="34" charset="0"/>
              </a:rPr>
              <a:t>–</a:t>
            </a:r>
            <a:r>
              <a:rPr lang="en-US" altLang="zh-CN" sz="2400" smtClean="0"/>
              <a:t> 65535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示例</a:t>
            </a:r>
            <a:endParaRPr lang="en-US" altLang="zh-CN" sz="2400" smtClean="0"/>
          </a:p>
          <a:p>
            <a:pPr lvl="2">
              <a:lnSpc>
                <a:spcPct val="90000"/>
              </a:lnSpc>
            </a:pPr>
            <a:r>
              <a:rPr lang="en-US" altLang="zh-CN" sz="2400" smtClean="0"/>
              <a:t>AT&amp;T: 7018, 6431, </a:t>
            </a:r>
            <a:r>
              <a:rPr lang="en-US" altLang="zh-CN" sz="2400" smtClean="0">
                <a:latin typeface="Tahoma" panose="020B0604030504040204" pitchFamily="34" charset="0"/>
              </a:rPr>
              <a:t>…</a:t>
            </a:r>
            <a:endParaRPr lang="en-US" altLang="zh-CN" sz="2400" smtClean="0"/>
          </a:p>
          <a:p>
            <a:pPr lvl="2">
              <a:lnSpc>
                <a:spcPct val="90000"/>
              </a:lnSpc>
            </a:pPr>
            <a:r>
              <a:rPr lang="en-US" altLang="zh-CN" sz="2400" smtClean="0"/>
              <a:t>Sprint: 1239, 1240, </a:t>
            </a:r>
            <a:r>
              <a:rPr lang="en-US" altLang="zh-CN" sz="2400" smtClean="0">
                <a:latin typeface="Tahoma" panose="020B0604030504040204" pitchFamily="34" charset="0"/>
              </a:rPr>
              <a:t>…</a:t>
            </a:r>
            <a:endParaRPr lang="en-US" altLang="zh-CN" sz="2400" smtClean="0"/>
          </a:p>
          <a:p>
            <a:pPr lvl="2">
              <a:lnSpc>
                <a:spcPct val="90000"/>
              </a:lnSpc>
            </a:pPr>
            <a:r>
              <a:rPr lang="en-US" altLang="zh-CN" sz="2400" smtClean="0"/>
              <a:t>MIT: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3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6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3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fld id="{55C4E239-8F45-408C-838E-7340AA025F58}" type="slidenum">
              <a:rPr kumimoji="0" lang="en-US" altLang="zh-CN" sz="140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r>
              <a:rPr kumimoji="0" lang="en-US" altLang="zh-CN" sz="1000" smtClean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</a:t>
            </a:r>
            <a:r>
              <a:rPr lang="zh-CN" altLang="en-US" smtClean="0"/>
              <a:t>号</a:t>
            </a:r>
            <a:endParaRPr lang="en-US" altLang="zh-CN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AS </a:t>
            </a:r>
            <a:r>
              <a:rPr lang="zh-CN" altLang="en-US" sz="2400" smtClean="0"/>
              <a:t>号占有</a:t>
            </a:r>
            <a:r>
              <a:rPr lang="en-US" altLang="zh-CN" sz="2400" smtClean="0"/>
              <a:t>16-bit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共存在</a:t>
            </a:r>
            <a:r>
              <a:rPr lang="en-US" altLang="zh-CN" sz="2400" smtClean="0"/>
              <a:t>65,536 </a:t>
            </a:r>
            <a:r>
              <a:rPr lang="zh-CN" altLang="en-US" sz="2400" smtClean="0"/>
              <a:t>个唯一的</a:t>
            </a:r>
            <a:r>
              <a:rPr lang="en-US" altLang="zh-CN" sz="2400" smtClean="0"/>
              <a:t>AS</a:t>
            </a:r>
            <a:r>
              <a:rPr lang="zh-CN" altLang="en-US" sz="2400" smtClean="0"/>
              <a:t>号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部分</a:t>
            </a:r>
            <a:r>
              <a:rPr lang="en-US" altLang="zh-CN" sz="2400" smtClean="0"/>
              <a:t>AS</a:t>
            </a:r>
            <a:r>
              <a:rPr lang="zh-CN" altLang="en-US" sz="2400" smtClean="0"/>
              <a:t>号被保留</a:t>
            </a:r>
            <a:r>
              <a:rPr lang="en-US" altLang="zh-CN" sz="2400" smtClean="0"/>
              <a:t>(</a:t>
            </a:r>
            <a:r>
              <a:rPr lang="zh-CN" altLang="en-US" sz="2400" smtClean="0"/>
              <a:t>例如</a:t>
            </a:r>
            <a:r>
              <a:rPr lang="en-US" altLang="zh-CN" sz="2400" smtClean="0"/>
              <a:t>, </a:t>
            </a:r>
            <a:r>
              <a:rPr lang="zh-CN" altLang="en-US" sz="2400" smtClean="0"/>
              <a:t>私有</a:t>
            </a:r>
            <a:r>
              <a:rPr lang="en-US" altLang="zh-CN" sz="2400" smtClean="0"/>
              <a:t>AS</a:t>
            </a:r>
            <a:r>
              <a:rPr lang="zh-CN" altLang="en-US" sz="2400" smtClean="0"/>
              <a:t>号</a:t>
            </a:r>
            <a:r>
              <a:rPr lang="en-US" altLang="zh-CN" sz="24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只有</a:t>
            </a:r>
            <a:r>
              <a:rPr lang="en-US" altLang="zh-CN" sz="2400" smtClean="0"/>
              <a:t>64,510</a:t>
            </a:r>
            <a:r>
              <a:rPr lang="zh-CN" altLang="en-US" sz="2400" smtClean="0"/>
              <a:t>个</a:t>
            </a:r>
            <a:r>
              <a:rPr lang="en-US" altLang="zh-CN" sz="2400" smtClean="0"/>
              <a:t>AS</a:t>
            </a:r>
            <a:r>
              <a:rPr lang="zh-CN" altLang="en-US" sz="2400" smtClean="0"/>
              <a:t>号可以公共使用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400" smtClean="0"/>
              <a:t>由</a:t>
            </a:r>
            <a:r>
              <a:rPr lang="en-US" altLang="zh-CN" sz="2400" smtClean="0"/>
              <a:t>Internet Assigned Numbers Authority</a:t>
            </a:r>
            <a:r>
              <a:rPr lang="zh-CN" altLang="en-US" sz="2400" smtClean="0"/>
              <a:t>管理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以</a:t>
            </a:r>
            <a:r>
              <a:rPr lang="en-US" altLang="zh-CN" sz="2400" smtClean="0"/>
              <a:t>1024</a:t>
            </a:r>
            <a:r>
              <a:rPr lang="zh-CN" altLang="en-US" sz="2400" smtClean="0"/>
              <a:t>为分配单元向区域性</a:t>
            </a:r>
            <a:r>
              <a:rPr lang="en-US" altLang="zh-CN" sz="2400" smtClean="0"/>
              <a:t>Internet</a:t>
            </a:r>
            <a:r>
              <a:rPr lang="zh-CN" altLang="en-US" sz="2400" smtClean="0"/>
              <a:t>注册中心</a:t>
            </a:r>
            <a:r>
              <a:rPr lang="en-US" altLang="zh-CN" sz="2400" smtClean="0"/>
              <a:t>(RIRs)</a:t>
            </a:r>
            <a:r>
              <a:rPr lang="zh-CN" altLang="en-US" sz="2400" smtClean="0"/>
              <a:t>进行分配 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IANA </a:t>
            </a:r>
            <a:r>
              <a:rPr lang="zh-CN" altLang="en-US" sz="2400" smtClean="0"/>
              <a:t>已向</a:t>
            </a:r>
            <a:r>
              <a:rPr lang="en-US" altLang="zh-CN" sz="2400" smtClean="0"/>
              <a:t>RIRs</a:t>
            </a:r>
            <a:r>
              <a:rPr lang="zh-CN" altLang="en-US" sz="2400" smtClean="0"/>
              <a:t>分配</a:t>
            </a:r>
            <a:r>
              <a:rPr lang="en-US" altLang="zh-CN" sz="2400" smtClean="0"/>
              <a:t>39,934</a:t>
            </a:r>
            <a:r>
              <a:rPr lang="zh-CN" altLang="en-US" sz="2400" smtClean="0"/>
              <a:t>个</a:t>
            </a:r>
            <a:r>
              <a:rPr lang="en-US" altLang="zh-CN" sz="2400" smtClean="0"/>
              <a:t> AS</a:t>
            </a:r>
            <a:r>
              <a:rPr lang="zh-CN" altLang="en-US" sz="2400" smtClean="0"/>
              <a:t>号</a:t>
            </a:r>
            <a:r>
              <a:rPr lang="en-US" altLang="zh-CN" sz="2400" smtClean="0"/>
              <a:t> (Jan’06)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RIRs </a:t>
            </a:r>
            <a:r>
              <a:rPr lang="zh-CN" altLang="en-US" sz="2400" smtClean="0"/>
              <a:t>向各机构分配</a:t>
            </a:r>
            <a:r>
              <a:rPr lang="en-US" altLang="zh-CN" sz="2400" smtClean="0"/>
              <a:t>AS</a:t>
            </a:r>
            <a:r>
              <a:rPr lang="zh-CN" altLang="en-US" sz="2400" smtClean="0"/>
              <a:t>号</a:t>
            </a:r>
            <a:endParaRPr lang="en-US" altLang="zh-CN" sz="24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RIRs </a:t>
            </a:r>
            <a:r>
              <a:rPr lang="zh-CN" altLang="en-US" sz="2400" smtClean="0"/>
              <a:t>已分配</a:t>
            </a:r>
            <a:r>
              <a:rPr lang="en-US" altLang="zh-CN" sz="2400" smtClean="0"/>
              <a:t>AS</a:t>
            </a:r>
            <a:r>
              <a:rPr lang="zh-CN" altLang="en-US" sz="2400" smtClean="0"/>
              <a:t>号</a:t>
            </a:r>
            <a:r>
              <a:rPr lang="en-US" altLang="zh-CN" sz="2400" smtClean="0"/>
              <a:t>34,827</a:t>
            </a:r>
            <a:r>
              <a:rPr lang="zh-CN" altLang="en-US" sz="2400" smtClean="0"/>
              <a:t>个</a:t>
            </a:r>
            <a:r>
              <a:rPr lang="en-US" altLang="zh-CN" sz="2400" smtClean="0"/>
              <a:t> (Jan’06)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只有</a:t>
            </a:r>
            <a:r>
              <a:rPr lang="en-US" altLang="zh-CN" sz="2400" smtClean="0"/>
              <a:t>21,191</a:t>
            </a:r>
            <a:r>
              <a:rPr lang="zh-CN" altLang="en-US" sz="2400" smtClean="0"/>
              <a:t>号在域间路由选择过程中可见</a:t>
            </a:r>
            <a:r>
              <a:rPr lang="en-US" altLang="zh-CN" sz="2400" smtClean="0"/>
              <a:t> (Jan’06)</a:t>
            </a:r>
          </a:p>
          <a:p>
            <a:pPr>
              <a:lnSpc>
                <a:spcPct val="90000"/>
              </a:lnSpc>
            </a:pPr>
            <a:r>
              <a:rPr lang="zh-CN" altLang="en-US" sz="2400" smtClean="0"/>
              <a:t>近期已开始分配</a:t>
            </a:r>
            <a:r>
              <a:rPr lang="en-US" altLang="zh-CN" sz="2400" smtClean="0"/>
              <a:t>32-bit AS #s (2007)</a:t>
            </a:r>
          </a:p>
        </p:txBody>
      </p:sp>
      <p:sp>
        <p:nvSpPr>
          <p:cNvPr id="21509" name="文本框 1"/>
          <p:cNvSpPr txBox="1">
            <a:spLocks noChangeArrowheads="1"/>
          </p:cNvSpPr>
          <p:nvPr/>
        </p:nvSpPr>
        <p:spPr bwMode="auto">
          <a:xfrm>
            <a:off x="457200" y="6165850"/>
            <a:ext cx="7570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域名管理权移交：美国想干啥？中国会受益么？</a:t>
            </a:r>
            <a:r>
              <a:rPr lang="en-US" altLang="zh-CN"/>
              <a:t> </a:t>
            </a:r>
          </a:p>
          <a:p>
            <a:r>
              <a:rPr lang="en-US" altLang="zh-CN"/>
              <a:t>http://www.edu.cn/xxh/focus/li_lun_yj/201608/t20160822_1441513.shtml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st">
  <a:themeElements>
    <a:clrScheme name="hust-slides">
      <a:dk1>
        <a:srgbClr val="000000"/>
      </a:dk1>
      <a:lt1>
        <a:srgbClr val="FFFFFF"/>
      </a:lt1>
      <a:dk2>
        <a:srgbClr val="4A4A97"/>
      </a:dk2>
      <a:lt2>
        <a:srgbClr val="E5EBFA"/>
      </a:lt2>
      <a:accent1>
        <a:srgbClr val="C00000"/>
      </a:accent1>
      <a:accent2>
        <a:srgbClr val="00843C"/>
      </a:accent2>
      <a:accent3>
        <a:srgbClr val="3261DA"/>
      </a:accent3>
      <a:accent4>
        <a:srgbClr val="FFC000"/>
      </a:accent4>
      <a:accent5>
        <a:srgbClr val="7030A0"/>
      </a:accent5>
      <a:accent6>
        <a:srgbClr val="BFBF00"/>
      </a:accent6>
      <a:hlink>
        <a:srgbClr val="7E9CE8"/>
      </a:hlink>
      <a:folHlink>
        <a:srgbClr val="D8D8EC"/>
      </a:folHlink>
    </a:clrScheme>
    <a:fontScheme name="hust-slides">
      <a:majorFont>
        <a:latin typeface="Calibri"/>
        <a:ea typeface="华文中宋"/>
        <a:cs typeface=""/>
      </a:majorFont>
      <a:minorFont>
        <a:latin typeface="Calibri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ust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st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st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4634</TotalTime>
  <Words>3664</Words>
  <Application>Microsoft Office PowerPoint</Application>
  <PresentationFormat>全屏显示(4:3)</PresentationFormat>
  <Paragraphs>909</Paragraphs>
  <Slides>66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66</vt:i4>
      </vt:variant>
    </vt:vector>
  </HeadingPairs>
  <TitlesOfParts>
    <vt:vector size="83" baseType="lpstr">
      <vt:lpstr>MS PGothic</vt:lpstr>
      <vt:lpstr>MS PGothic</vt:lpstr>
      <vt:lpstr>ZapfDingbats</vt:lpstr>
      <vt:lpstr>华文行楷</vt:lpstr>
      <vt:lpstr>华文楷体</vt:lpstr>
      <vt:lpstr>华文隶书</vt:lpstr>
      <vt:lpstr>华文中宋</vt:lpstr>
      <vt:lpstr>宋体</vt:lpstr>
      <vt:lpstr>微软雅黑</vt:lpstr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hust</vt:lpstr>
      <vt:lpstr> 高级网络互连</vt:lpstr>
      <vt:lpstr>学习目标</vt:lpstr>
      <vt:lpstr>全球互联网</vt:lpstr>
      <vt:lpstr>互联网架构：网络互联的网络</vt:lpstr>
      <vt:lpstr>互联网架构：网络互联的网络</vt:lpstr>
      <vt:lpstr>域间路由选择(BGP) </vt:lpstr>
      <vt:lpstr>Internet 和自治系统</vt:lpstr>
      <vt:lpstr>自治系统</vt:lpstr>
      <vt:lpstr>AS号</vt:lpstr>
      <vt:lpstr>AS的类型</vt:lpstr>
      <vt:lpstr>域间路由选择(BGP) </vt:lpstr>
      <vt:lpstr>Internet 路由选择架构</vt:lpstr>
      <vt:lpstr>示例</vt:lpstr>
      <vt:lpstr>域内</vt:lpstr>
      <vt:lpstr>域间</vt:lpstr>
      <vt:lpstr>两级路由</vt:lpstr>
      <vt:lpstr>域间路由选择面临的挑战</vt:lpstr>
      <vt:lpstr>BGP路由表样例</vt:lpstr>
      <vt:lpstr>BGP表构造AS拓扑图</vt:lpstr>
      <vt:lpstr>域间路由选择(BGP) </vt:lpstr>
      <vt:lpstr>最短路由选择的约束</vt:lpstr>
      <vt:lpstr>链路状态路由选择的问题</vt:lpstr>
      <vt:lpstr>距离向量: 讨论</vt:lpstr>
      <vt:lpstr>路径向量路由选择</vt:lpstr>
      <vt:lpstr>快速环路检测</vt:lpstr>
      <vt:lpstr>灵活的策略</vt:lpstr>
      <vt:lpstr>域间路由选择(BGP) </vt:lpstr>
      <vt:lpstr>边界网关协议</vt:lpstr>
      <vt:lpstr>BGP的特点</vt:lpstr>
      <vt:lpstr>BGP Operations</vt:lpstr>
      <vt:lpstr>增量协议</vt:lpstr>
      <vt:lpstr>Internet inter-AS routing: BGP</vt:lpstr>
      <vt:lpstr>BGP basics</vt:lpstr>
      <vt:lpstr>BGP routing policy</vt:lpstr>
      <vt:lpstr>BGP routing policy (2)</vt:lpstr>
      <vt:lpstr>Why different Intra-, Inter-AS routing ? </vt:lpstr>
      <vt:lpstr>小结</vt:lpstr>
      <vt:lpstr>提纲</vt:lpstr>
      <vt:lpstr>IPv6: motivation</vt:lpstr>
      <vt:lpstr>IPv6 datagram format</vt:lpstr>
      <vt:lpstr>Other changes from IPv4</vt:lpstr>
      <vt:lpstr>Transition from IPv4 to IPv6</vt:lpstr>
      <vt:lpstr>Tunneling</vt:lpstr>
      <vt:lpstr>Tunneling</vt:lpstr>
      <vt:lpstr>提纲</vt:lpstr>
      <vt:lpstr>Broadcast routing</vt:lpstr>
      <vt:lpstr>In-network duplication</vt:lpstr>
      <vt:lpstr>Spanning tree</vt:lpstr>
      <vt:lpstr>Spanning tree: creation</vt:lpstr>
      <vt:lpstr>Multicast routing: problem statement</vt:lpstr>
      <vt:lpstr>Approaches for building mcast trees</vt:lpstr>
      <vt:lpstr>提纲</vt:lpstr>
      <vt:lpstr>什么是移动性?</vt:lpstr>
      <vt:lpstr>移动性: 术语</vt:lpstr>
      <vt:lpstr>移动性: 术语</vt:lpstr>
      <vt:lpstr>你如何与一个移动朋友联系？</vt:lpstr>
      <vt:lpstr>移动性: 方法</vt:lpstr>
      <vt:lpstr>移动性: 方法</vt:lpstr>
      <vt:lpstr>移动性：注册</vt:lpstr>
      <vt:lpstr>间接选路</vt:lpstr>
      <vt:lpstr>间接选路: 评论</vt:lpstr>
      <vt:lpstr>间接选路: 在网络间移动</vt:lpstr>
      <vt:lpstr>无线, 移动性: 对高层协议的影响</vt:lpstr>
      <vt:lpstr>谢谢！</vt:lpstr>
      <vt:lpstr>参考资料</vt:lpstr>
      <vt:lpstr>附录</vt:lpstr>
    </vt:vector>
  </TitlesOfParts>
  <Company>itec.hust.edu.cn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wliu</dc:creator>
  <cp:lastModifiedBy>Xiaojun Hei</cp:lastModifiedBy>
  <cp:revision>363</cp:revision>
  <dcterms:created xsi:type="dcterms:W3CDTF">2006-11-19T08:50:12Z</dcterms:created>
  <dcterms:modified xsi:type="dcterms:W3CDTF">2019-09-02T15:37:17Z</dcterms:modified>
</cp:coreProperties>
</file>