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Lst>
  <p:notesMasterIdLst>
    <p:notesMasterId r:id="rId114"/>
  </p:notesMasterIdLst>
  <p:sldIdLst>
    <p:sldId id="1145" r:id="rId3"/>
    <p:sldId id="1511" r:id="rId4"/>
    <p:sldId id="930" r:id="rId5"/>
    <p:sldId id="1416" r:id="rId6"/>
    <p:sldId id="1512" r:id="rId7"/>
    <p:sldId id="1513" r:id="rId8"/>
    <p:sldId id="1417" r:id="rId9"/>
    <p:sldId id="1507" r:id="rId10"/>
    <p:sldId id="1418" r:id="rId11"/>
    <p:sldId id="1477" r:id="rId12"/>
    <p:sldId id="1420" r:id="rId13"/>
    <p:sldId id="1421" r:id="rId14"/>
    <p:sldId id="1422" r:id="rId15"/>
    <p:sldId id="1423" r:id="rId16"/>
    <p:sldId id="1514" r:id="rId17"/>
    <p:sldId id="1515" r:id="rId18"/>
    <p:sldId id="1516" r:id="rId19"/>
    <p:sldId id="1517" r:id="rId20"/>
    <p:sldId id="1518" r:id="rId21"/>
    <p:sldId id="1519" r:id="rId22"/>
    <p:sldId id="1520" r:id="rId23"/>
    <p:sldId id="1478" r:id="rId24"/>
    <p:sldId id="1425" r:id="rId25"/>
    <p:sldId id="1426" r:id="rId26"/>
    <p:sldId id="1427" r:id="rId27"/>
    <p:sldId id="1428" r:id="rId28"/>
    <p:sldId id="1556" r:id="rId29"/>
    <p:sldId id="1537" r:id="rId30"/>
    <p:sldId id="1429" r:id="rId31"/>
    <p:sldId id="1430" r:id="rId32"/>
    <p:sldId id="1431" r:id="rId33"/>
    <p:sldId id="1432" r:id="rId34"/>
    <p:sldId id="1479" r:id="rId35"/>
    <p:sldId id="1434" r:id="rId36"/>
    <p:sldId id="1435" r:id="rId37"/>
    <p:sldId id="1436" r:id="rId38"/>
    <p:sldId id="1437" r:id="rId39"/>
    <p:sldId id="1480" r:id="rId40"/>
    <p:sldId id="1439" r:id="rId41"/>
    <p:sldId id="1440" r:id="rId42"/>
    <p:sldId id="1441" r:id="rId43"/>
    <p:sldId id="1442" r:id="rId44"/>
    <p:sldId id="1443" r:id="rId45"/>
    <p:sldId id="1444" r:id="rId46"/>
    <p:sldId id="1445" r:id="rId47"/>
    <p:sldId id="1446" r:id="rId48"/>
    <p:sldId id="1447" r:id="rId49"/>
    <p:sldId id="1448" r:id="rId50"/>
    <p:sldId id="1449" r:id="rId51"/>
    <p:sldId id="1450" r:id="rId52"/>
    <p:sldId id="1451" r:id="rId53"/>
    <p:sldId id="1452" r:id="rId54"/>
    <p:sldId id="1453" r:id="rId55"/>
    <p:sldId id="1454" r:id="rId56"/>
    <p:sldId id="1481" r:id="rId57"/>
    <p:sldId id="1528" r:id="rId58"/>
    <p:sldId id="1529" r:id="rId59"/>
    <p:sldId id="1530" r:id="rId60"/>
    <p:sldId id="1531" r:id="rId61"/>
    <p:sldId id="1535" r:id="rId62"/>
    <p:sldId id="1536" r:id="rId63"/>
    <p:sldId id="1482" r:id="rId64"/>
    <p:sldId id="1521" r:id="rId65"/>
    <p:sldId id="1522" r:id="rId66"/>
    <p:sldId id="1523" r:id="rId67"/>
    <p:sldId id="1538" r:id="rId68"/>
    <p:sldId id="1527" r:id="rId69"/>
    <p:sldId id="1539" r:id="rId70"/>
    <p:sldId id="1524" r:id="rId71"/>
    <p:sldId id="1525" r:id="rId72"/>
    <p:sldId id="1526" r:id="rId73"/>
    <p:sldId id="1540" r:id="rId74"/>
    <p:sldId id="1464" r:id="rId75"/>
    <p:sldId id="1483" r:id="rId76"/>
    <p:sldId id="1466" r:id="rId77"/>
    <p:sldId id="1468" r:id="rId78"/>
    <p:sldId id="1552" r:id="rId79"/>
    <p:sldId id="1553" r:id="rId80"/>
    <p:sldId id="1554" r:id="rId81"/>
    <p:sldId id="1542" r:id="rId82"/>
    <p:sldId id="1543" r:id="rId83"/>
    <p:sldId id="1471" r:id="rId84"/>
    <p:sldId id="1472" r:id="rId85"/>
    <p:sldId id="1473" r:id="rId86"/>
    <p:sldId id="1474" r:id="rId87"/>
    <p:sldId id="1544" r:id="rId88"/>
    <p:sldId id="1545" r:id="rId89"/>
    <p:sldId id="1486" r:id="rId90"/>
    <p:sldId id="1485" r:id="rId91"/>
    <p:sldId id="1546" r:id="rId92"/>
    <p:sldId id="1547" r:id="rId93"/>
    <p:sldId id="1548" r:id="rId94"/>
    <p:sldId id="1490" r:id="rId95"/>
    <p:sldId id="1491" r:id="rId96"/>
    <p:sldId id="1503" r:id="rId97"/>
    <p:sldId id="1549" r:id="rId98"/>
    <p:sldId id="1494" r:id="rId99"/>
    <p:sldId id="1550" r:id="rId100"/>
    <p:sldId id="1496" r:id="rId101"/>
    <p:sldId id="1497" r:id="rId102"/>
    <p:sldId id="1555" r:id="rId103"/>
    <p:sldId id="1498" r:id="rId104"/>
    <p:sldId id="1504" r:id="rId105"/>
    <p:sldId id="1500" r:id="rId106"/>
    <p:sldId id="1505" r:id="rId107"/>
    <p:sldId id="1502" r:id="rId108"/>
    <p:sldId id="1484" r:id="rId109"/>
    <p:sldId id="1506" r:id="rId110"/>
    <p:sldId id="1222" r:id="rId111"/>
    <p:sldId id="1035" r:id="rId112"/>
    <p:sldId id="1374" r:id="rId113"/>
  </p:sldIdLst>
  <p:sldSz cx="12192000" cy="6858000"/>
  <p:notesSz cx="6858000" cy="9144000"/>
  <p:defaultTextStyle>
    <a:defPPr>
      <a:defRPr lang="zh-CN"/>
    </a:defPPr>
    <a:lvl1pPr algn="l" rtl="0" eaLnBrk="0" fontAlgn="base" hangingPunct="0">
      <a:spcBef>
        <a:spcPct val="0"/>
      </a:spcBef>
      <a:spcAft>
        <a:spcPct val="0"/>
      </a:spcAft>
      <a:defRPr sz="4800"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sz="4800"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sz="4800"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sz="4800"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sz="48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48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48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48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4800"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38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07" autoAdjust="0"/>
  </p:normalViewPr>
  <p:slideViewPr>
    <p:cSldViewPr snapToGrid="0">
      <p:cViewPr varScale="1">
        <p:scale>
          <a:sx n="108" d="100"/>
          <a:sy n="108" d="100"/>
        </p:scale>
        <p:origin x="654" y="102"/>
      </p:cViewPr>
      <p:guideLst>
        <p:guide orient="horz" pos="2160"/>
        <p:guide pos="3827"/>
      </p:guideLst>
    </p:cSldViewPr>
  </p:slideViewPr>
  <p:outlineViewPr>
    <p:cViewPr>
      <p:scale>
        <a:sx n="33" d="100"/>
        <a:sy n="33" d="100"/>
      </p:scale>
      <p:origin x="0" y="-10156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theme" Target="theme/theme1.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tableStyles" Target="tableStyle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EC010D-CC4E-4340-B61E-E478BF9906D6}" type="datetimeFigureOut">
              <a:rPr lang="zh-CN" altLang="en-US" smtClean="0"/>
              <a:t>2019/9/7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95B8EC-CB9D-4626-8878-20FFDC90F32D}" type="slidenum">
              <a:rPr lang="zh-CN" altLang="en-US" smtClean="0"/>
              <a:t>‹#›</a:t>
            </a:fld>
            <a:endParaRPr lang="zh-CN" altLang="en-US"/>
          </a:p>
        </p:txBody>
      </p:sp>
    </p:spTree>
    <p:extLst>
      <p:ext uri="{BB962C8B-B14F-4D97-AF65-F5344CB8AC3E}">
        <p14:creationId xmlns:p14="http://schemas.microsoft.com/office/powerpoint/2010/main" val="1907387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baike.baidu.com/view/642103.htm" TargetMode="External"/><Relationship Id="rId13" Type="http://schemas.openxmlformats.org/officeDocument/2006/relationships/hyperlink" Target="http://baike.baidu.com/view/1005328.htm" TargetMode="External"/><Relationship Id="rId3" Type="http://schemas.openxmlformats.org/officeDocument/2006/relationships/hyperlink" Target="http://baike.baidu.com/subview/32754/8048820.htm" TargetMode="External"/><Relationship Id="rId7" Type="http://schemas.openxmlformats.org/officeDocument/2006/relationships/hyperlink" Target="http://baike.baidu.com/view/1969592.htm" TargetMode="External"/><Relationship Id="rId12" Type="http://schemas.openxmlformats.org/officeDocument/2006/relationships/hyperlink" Target="http://baike.baidu.com/view/632880.htm" TargetMode="External"/><Relationship Id="rId2" Type="http://schemas.openxmlformats.org/officeDocument/2006/relationships/slide" Target="../slides/slide26.xml"/><Relationship Id="rId1" Type="http://schemas.openxmlformats.org/officeDocument/2006/relationships/notesMaster" Target="../notesMasters/notesMaster1.xml"/><Relationship Id="rId6" Type="http://schemas.openxmlformats.org/officeDocument/2006/relationships/hyperlink" Target="http://baike.baidu.com/subview/121589/121589.htm" TargetMode="External"/><Relationship Id="rId11" Type="http://schemas.openxmlformats.org/officeDocument/2006/relationships/hyperlink" Target="http://baike.baidu.com/subview/1969592/1969592.htm" TargetMode="External"/><Relationship Id="rId5" Type="http://schemas.openxmlformats.org/officeDocument/2006/relationships/hyperlink" Target="http://baike.baidu.com/subview/3930/3930.htm" TargetMode="External"/><Relationship Id="rId15" Type="http://schemas.openxmlformats.org/officeDocument/2006/relationships/hyperlink" Target="http://baike.baidu.com/subview/642395/642395.htm" TargetMode="External"/><Relationship Id="rId10" Type="http://schemas.openxmlformats.org/officeDocument/2006/relationships/hyperlink" Target="http://baike.baidu.com/subview/2191734/2191734.htm" TargetMode="External"/><Relationship Id="rId4" Type="http://schemas.openxmlformats.org/officeDocument/2006/relationships/hyperlink" Target="http://baike.baidu.com/subview/30509/30509.htm" TargetMode="External"/><Relationship Id="rId9" Type="http://schemas.openxmlformats.org/officeDocument/2006/relationships/hyperlink" Target="http://baike.baidu.com/subview/1519445/1519445.htm" TargetMode="External"/><Relationship Id="rId14" Type="http://schemas.openxmlformats.org/officeDocument/2006/relationships/hyperlink" Target="http://baike.baidu.com/view/229604.ht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baidu.com/s?wd=%E4%B8%AD%E9%97%B4%E4%BA%BA%E6%94%BB%E5%87%BB&amp;tn=44039180_cpr&amp;fenlei=mv6quAkxTZn0IZRqIHckPjm4nH00T1Y3rAR3uhR4njT1mhubnjmz0ZwV5Hcvrjm3rH6sPfKWUMw85HfYnjn4nH6sgvPsT6KdThsqpZwYTjCEQLGCpyw9Uz4Bmy-bIi4WUvYETgN-TLwGUv3EnW61PHckrjn1" TargetMode="External"/><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txBox="1">
            <a:spLocks noGrp="1" noChangeArrowheads="1"/>
          </p:cNvSpPr>
          <p:nvPr/>
        </p:nvSpPr>
        <p:spPr bwMode="auto">
          <a:xfrm>
            <a:off x="4022725" y="972185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5" tIns="49516" rIns="99035" bIns="49516" anchor="b"/>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lgn="r">
              <a:spcBef>
                <a:spcPct val="0"/>
              </a:spcBef>
            </a:pPr>
            <a:fld id="{20738053-F691-47E1-A2C7-EE27AF65DDDB}" type="slidenum">
              <a:rPr kumimoji="0" lang="en-US" altLang="zh-CN">
                <a:latin typeface="Times New Roman" panose="02020603050405020304" pitchFamily="18" charset="0"/>
              </a:rPr>
              <a:pPr algn="r">
                <a:spcBef>
                  <a:spcPct val="0"/>
                </a:spcBef>
              </a:pPr>
              <a:t>2</a:t>
            </a:fld>
            <a:endParaRPr kumimoji="0" lang="en-US" altLang="zh-CN">
              <a:latin typeface="Times New Roman" panose="02020603050405020304" pitchFamily="18" charset="0"/>
            </a:endParaRPr>
          </a:p>
        </p:txBody>
      </p:sp>
      <p:sp>
        <p:nvSpPr>
          <p:cNvPr id="7171" name="Rectangle 2"/>
          <p:cNvSpPr>
            <a:spLocks noGrp="1" noRot="1" noChangeAspect="1" noChangeArrowheads="1" noTextEdit="1"/>
          </p:cNvSpPr>
          <p:nvPr>
            <p:ph type="sldImg"/>
          </p:nvPr>
        </p:nvSpPr>
        <p:spPr>
          <a:xfrm>
            <a:off x="139700" y="765175"/>
            <a:ext cx="6823075" cy="3838575"/>
          </a:xfrm>
          <a:ln/>
        </p:spPr>
      </p:sp>
      <p:sp>
        <p:nvSpPr>
          <p:cNvPr id="7172" name="Rectangle 3"/>
          <p:cNvSpPr>
            <a:spLocks noGrp="1" noChangeArrowheads="1"/>
          </p:cNvSpPr>
          <p:nvPr>
            <p:ph type="body" idx="1"/>
          </p:nvPr>
        </p:nvSpPr>
        <p:spPr>
          <a:xfrm>
            <a:off x="946150" y="4860925"/>
            <a:ext cx="5207000" cy="46085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5" tIns="49516" rIns="99035" bIns="49516"/>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a:ln/>
        </p:spPr>
      </p:sp>
      <p:sp>
        <p:nvSpPr>
          <p:cNvPr id="1064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为什么叫定时器激活？</a:t>
            </a:r>
          </a:p>
        </p:txBody>
      </p:sp>
      <p:sp>
        <p:nvSpPr>
          <p:cNvPr id="1065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58825" indent="-292100">
              <a:spcBef>
                <a:spcPct val="30000"/>
              </a:spcBef>
              <a:defRPr kumimoji="1" sz="1200">
                <a:solidFill>
                  <a:schemeClr val="tx1"/>
                </a:solidFill>
                <a:latin typeface="Arial" panose="020B0604020202020204" pitchFamily="34" charset="0"/>
                <a:ea typeface="宋体" panose="02010600030101010101" pitchFamily="2" charset="-122"/>
              </a:defRPr>
            </a:lvl2pPr>
            <a:lvl3pPr marL="1168400" indent="-233363">
              <a:spcBef>
                <a:spcPct val="30000"/>
              </a:spcBef>
              <a:defRPr kumimoji="1" sz="1200">
                <a:solidFill>
                  <a:schemeClr val="tx1"/>
                </a:solidFill>
                <a:latin typeface="Arial" panose="020B0604020202020204" pitchFamily="34" charset="0"/>
                <a:ea typeface="宋体" panose="02010600030101010101" pitchFamily="2" charset="-122"/>
              </a:defRPr>
            </a:lvl3pPr>
            <a:lvl4pPr marL="1636713" indent="-233363">
              <a:spcBef>
                <a:spcPct val="30000"/>
              </a:spcBef>
              <a:defRPr kumimoji="1" sz="1200">
                <a:solidFill>
                  <a:schemeClr val="tx1"/>
                </a:solidFill>
                <a:latin typeface="Arial" panose="020B0604020202020204" pitchFamily="34" charset="0"/>
                <a:ea typeface="宋体" panose="02010600030101010101" pitchFamily="2" charset="-122"/>
              </a:defRPr>
            </a:lvl4pPr>
            <a:lvl5pPr marL="2105025" indent="-233363">
              <a:spcBef>
                <a:spcPct val="30000"/>
              </a:spcBef>
              <a:defRPr kumimoji="1" sz="1200">
                <a:solidFill>
                  <a:schemeClr val="tx1"/>
                </a:solidFill>
                <a:latin typeface="Arial" panose="020B0604020202020204" pitchFamily="34" charset="0"/>
                <a:ea typeface="宋体" panose="02010600030101010101" pitchFamily="2" charset="-122"/>
              </a:defRPr>
            </a:lvl5pPr>
            <a:lvl6pPr marL="2562225" indent="-233363"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3019425" indent="-233363"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76625" indent="-233363"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933825" indent="-233363"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CE38CC9-CE7D-49F1-9AED-3F5B901B9774}" type="slidenum">
              <a:rPr kumimoji="0" lang="en-US" altLang="zh-CN" sz="1300" smtClean="0"/>
              <a:pPr>
                <a:spcBef>
                  <a:spcPct val="0"/>
                </a:spcBef>
              </a:pPr>
              <a:t>90</a:t>
            </a:fld>
            <a:endParaRPr kumimoji="0" lang="en-US" altLang="zh-CN" sz="13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ln/>
        </p:spPr>
      </p:sp>
      <p:sp>
        <p:nvSpPr>
          <p:cNvPr id="1187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RFC6298</a:t>
            </a:r>
            <a:r>
              <a:rPr lang="zh-CN" altLang="en-US"/>
              <a:t>在</a:t>
            </a:r>
            <a:r>
              <a:rPr lang="en-US" altLang="zh-CN"/>
              <a:t>Appendix A</a:t>
            </a:r>
            <a:r>
              <a:rPr lang="zh-CN" altLang="en-US"/>
              <a:t>中详细解释了为什么将</a:t>
            </a:r>
            <a:r>
              <a:rPr lang="en-US" altLang="zh-CN"/>
              <a:t>INIT_RTO</a:t>
            </a:r>
            <a:r>
              <a:rPr lang="zh-CN" altLang="en-US"/>
              <a:t>从 </a:t>
            </a:r>
            <a:r>
              <a:rPr lang="en-US" altLang="zh-CN"/>
              <a:t>3s</a:t>
            </a:r>
            <a:r>
              <a:rPr lang="zh-CN" altLang="en-US"/>
              <a:t>降到</a:t>
            </a:r>
            <a:r>
              <a:rPr lang="en-US" altLang="zh-CN"/>
              <a:t>1s</a:t>
            </a:r>
            <a:r>
              <a:rPr lang="zh-CN" altLang="en-US"/>
              <a:t>。</a:t>
            </a:r>
          </a:p>
        </p:txBody>
      </p:sp>
      <p:sp>
        <p:nvSpPr>
          <p:cNvPr id="1187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A2AE52D-0FA1-407D-A36E-82A116D89D13}" type="slidenum">
              <a:rPr lang="en-US" altLang="zh-CN" smtClean="0"/>
              <a:pPr/>
              <a:t>101</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a:ln/>
        </p:spPr>
      </p:sp>
      <p:sp>
        <p:nvSpPr>
          <p:cNvPr id="1259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59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912978E-02CB-4BF9-AAD2-9C797F85D1F3}" type="slidenum">
              <a:rPr lang="en-US" altLang="zh-CN" smtClean="0"/>
              <a:pPr/>
              <a:t>107</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a:ln/>
        </p:spPr>
      </p:sp>
      <p:sp>
        <p:nvSpPr>
          <p:cNvPr id="1290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p>
        </p:txBody>
      </p:sp>
      <p:sp>
        <p:nvSpPr>
          <p:cNvPr id="1290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143CF99-5CAA-4401-8A86-622D09B174AE}" type="slidenum">
              <a:rPr kumimoji="0" lang="en-US" altLang="zh-CN" sz="1300" smtClean="0"/>
              <a:pPr>
                <a:spcBef>
                  <a:spcPct val="0"/>
                </a:spcBef>
              </a:pPr>
              <a:t>109</a:t>
            </a:fld>
            <a:endParaRPr kumimoji="0" lang="en-US" altLang="zh-CN" sz="13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p:cNvSpPr>
            <a:spLocks noGrp="1" noRot="1" noChangeAspect="1" noTextEdit="1"/>
          </p:cNvSpPr>
          <p:nvPr>
            <p:ph type="sldImg"/>
          </p:nvPr>
        </p:nvSpPr>
        <p:spPr>
          <a:ln/>
        </p:spPr>
      </p:sp>
      <p:sp>
        <p:nvSpPr>
          <p:cNvPr id="1320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p>
        </p:txBody>
      </p:sp>
      <p:sp>
        <p:nvSpPr>
          <p:cNvPr id="1321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D8AD3C6-F79B-4A0B-A10B-CF34BDEED5B7}" type="slidenum">
              <a:rPr kumimoji="0" lang="en-US" altLang="zh-CN" sz="1300" smtClean="0"/>
              <a:pPr>
                <a:spcBef>
                  <a:spcPct val="0"/>
                </a:spcBef>
              </a:pPr>
              <a:t>111</a:t>
            </a:fld>
            <a:endParaRPr kumimoji="0" lang="en-US" altLang="zh-CN"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5F3FDB0-67A2-4180-9283-DACF99415899}" type="slidenum">
              <a:rPr kumimoji="0" lang="en-US" altLang="zh-CN" sz="1300" smtClean="0"/>
              <a:pPr>
                <a:spcBef>
                  <a:spcPct val="0"/>
                </a:spcBef>
              </a:pPr>
              <a:t>24</a:t>
            </a:fld>
            <a:endParaRPr kumimoji="0" lang="en-US" altLang="zh-CN" sz="13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http://baike.baidu.com/view/2098130.htm</a:t>
            </a:r>
          </a:p>
          <a:p>
            <a:endParaRPr lang="en-US" altLang="zh-CN"/>
          </a:p>
          <a:p>
            <a:r>
              <a:rPr lang="zh-CN" altLang="en-US"/>
              <a:t>伪首部</a:t>
            </a:r>
            <a:r>
              <a:rPr lang="en-US" altLang="zh-CN"/>
              <a:t>(pseudo header)</a:t>
            </a:r>
            <a:r>
              <a:rPr lang="zh-CN" altLang="en-US"/>
              <a:t>，通常有</a:t>
            </a:r>
            <a:r>
              <a:rPr lang="en-US" altLang="zh-CN">
                <a:hlinkClick r:id="rId3"/>
              </a:rPr>
              <a:t>TCP</a:t>
            </a:r>
            <a:r>
              <a:rPr lang="zh-CN" altLang="en-US"/>
              <a:t>伪首部和</a:t>
            </a:r>
            <a:r>
              <a:rPr lang="en-US" altLang="zh-CN">
                <a:hlinkClick r:id="rId4"/>
              </a:rPr>
              <a:t>UDP</a:t>
            </a:r>
            <a:r>
              <a:rPr lang="zh-CN" altLang="en-US"/>
              <a:t>伪首部。在</a:t>
            </a:r>
            <a:r>
              <a:rPr lang="en-US" altLang="zh-CN"/>
              <a:t>UDP</a:t>
            </a:r>
            <a:r>
              <a:rPr lang="zh-CN" altLang="en-US"/>
              <a:t>伪首部中，包含</a:t>
            </a:r>
            <a:r>
              <a:rPr lang="en-US" altLang="zh-CN"/>
              <a:t>32</a:t>
            </a:r>
            <a:r>
              <a:rPr lang="zh-CN" altLang="en-US"/>
              <a:t>位源</a:t>
            </a:r>
            <a:r>
              <a:rPr lang="en-US" altLang="zh-CN">
                <a:hlinkClick r:id="rId5"/>
              </a:rPr>
              <a:t>IP</a:t>
            </a:r>
            <a:r>
              <a:rPr lang="zh-CN" altLang="en-US">
                <a:hlinkClick r:id="rId5"/>
              </a:rPr>
              <a:t>地址</a:t>
            </a:r>
            <a:r>
              <a:rPr lang="zh-CN" altLang="en-US"/>
              <a:t>，</a:t>
            </a:r>
            <a:r>
              <a:rPr lang="en-US" altLang="zh-CN"/>
              <a:t>32</a:t>
            </a:r>
            <a:r>
              <a:rPr lang="zh-CN" altLang="en-US"/>
              <a:t>位目的</a:t>
            </a:r>
            <a:r>
              <a:rPr lang="en-US" altLang="zh-CN"/>
              <a:t>IP</a:t>
            </a:r>
            <a:r>
              <a:rPr lang="zh-CN" altLang="en-US"/>
              <a:t>地址，</a:t>
            </a:r>
            <a:r>
              <a:rPr lang="en-US" altLang="zh-CN"/>
              <a:t>8</a:t>
            </a:r>
            <a:r>
              <a:rPr lang="zh-CN" altLang="en-US"/>
              <a:t>位协议，</a:t>
            </a:r>
            <a:r>
              <a:rPr lang="en-US" altLang="zh-CN"/>
              <a:t>16</a:t>
            </a:r>
            <a:r>
              <a:rPr lang="zh-CN" altLang="en-US"/>
              <a:t>位</a:t>
            </a:r>
            <a:r>
              <a:rPr lang="en-US" altLang="zh-CN"/>
              <a:t>UDP</a:t>
            </a:r>
            <a:r>
              <a:rPr lang="zh-CN" altLang="en-US"/>
              <a:t>长度。通过伪首部的校验，</a:t>
            </a:r>
            <a:r>
              <a:rPr lang="en-US" altLang="zh-CN"/>
              <a:t>UDP</a:t>
            </a:r>
            <a:r>
              <a:rPr lang="zh-CN" altLang="en-US"/>
              <a:t>可以确定该</a:t>
            </a:r>
            <a:r>
              <a:rPr lang="zh-CN" altLang="en-US">
                <a:hlinkClick r:id="rId6"/>
              </a:rPr>
              <a:t>数据报</a:t>
            </a:r>
            <a:r>
              <a:rPr lang="zh-CN" altLang="en-US"/>
              <a:t>是不是发给本机的，通过首部协议字段，</a:t>
            </a:r>
            <a:r>
              <a:rPr lang="en-US" altLang="zh-CN"/>
              <a:t>UDP</a:t>
            </a:r>
            <a:r>
              <a:rPr lang="zh-CN" altLang="en-US"/>
              <a:t>可以确认有没有误传。</a:t>
            </a:r>
            <a:endParaRPr lang="en-US" altLang="zh-CN"/>
          </a:p>
          <a:p>
            <a:endParaRPr lang="en-US" altLang="zh-CN"/>
          </a:p>
          <a:p>
            <a:r>
              <a:rPr lang="zh-CN" altLang="en-US"/>
              <a:t>伪首部并非</a:t>
            </a:r>
            <a:r>
              <a:rPr lang="en-US" altLang="zh-CN"/>
              <a:t>TCP&amp;</a:t>
            </a:r>
            <a:r>
              <a:rPr lang="en-US" altLang="zh-CN">
                <a:hlinkClick r:id="rId4"/>
              </a:rPr>
              <a:t>UDP</a:t>
            </a:r>
            <a:r>
              <a:rPr lang="zh-CN" altLang="en-US">
                <a:hlinkClick r:id="rId6"/>
              </a:rPr>
              <a:t>数据报</a:t>
            </a:r>
            <a:r>
              <a:rPr lang="zh-CN" altLang="en-US"/>
              <a:t>中实际的有效成分。伪首部是一个虚拟的数据结构，其中的信息是从数据报所在</a:t>
            </a:r>
            <a:r>
              <a:rPr lang="en-US" altLang="zh-CN"/>
              <a:t>IP</a:t>
            </a:r>
            <a:r>
              <a:rPr lang="zh-CN" altLang="en-US"/>
              <a:t>分组头的分组头中提取的，既不向下传送也不向上递交，而仅仅是为计算</a:t>
            </a:r>
            <a:r>
              <a:rPr lang="zh-CN" altLang="en-US">
                <a:hlinkClick r:id="rId7"/>
              </a:rPr>
              <a:t>校验和</a:t>
            </a:r>
            <a:r>
              <a:rPr lang="zh-CN" altLang="en-US"/>
              <a:t>。这样的校验和，既校验了</a:t>
            </a:r>
            <a:r>
              <a:rPr lang="en-US" altLang="zh-CN"/>
              <a:t>TCP&amp;UDP</a:t>
            </a:r>
            <a:r>
              <a:rPr lang="zh-CN" altLang="en-US"/>
              <a:t>用户数据的源</a:t>
            </a:r>
            <a:r>
              <a:rPr lang="zh-CN" altLang="en-US">
                <a:hlinkClick r:id="rId8"/>
              </a:rPr>
              <a:t>端口号</a:t>
            </a:r>
            <a:r>
              <a:rPr lang="zh-CN" altLang="en-US"/>
              <a:t>和目的端口号以及</a:t>
            </a:r>
            <a:r>
              <a:rPr lang="en-US" altLang="zh-CN"/>
              <a:t>TCP&amp;UDP</a:t>
            </a:r>
            <a:r>
              <a:rPr lang="zh-CN" altLang="en-US"/>
              <a:t>用户数据报的数据部分，又检验了</a:t>
            </a:r>
            <a:r>
              <a:rPr lang="en-US" altLang="zh-CN">
                <a:hlinkClick r:id="rId9"/>
              </a:rPr>
              <a:t>IP</a:t>
            </a:r>
            <a:r>
              <a:rPr lang="zh-CN" altLang="en-US">
                <a:hlinkClick r:id="rId9"/>
              </a:rPr>
              <a:t>数据报</a:t>
            </a:r>
            <a:r>
              <a:rPr lang="zh-CN" altLang="en-US"/>
              <a:t>的源</a:t>
            </a:r>
            <a:r>
              <a:rPr lang="en-US" altLang="zh-CN">
                <a:hlinkClick r:id="rId5"/>
              </a:rPr>
              <a:t>IP</a:t>
            </a:r>
            <a:r>
              <a:rPr lang="zh-CN" altLang="en-US">
                <a:hlinkClick r:id="rId5"/>
              </a:rPr>
              <a:t>地址</a:t>
            </a:r>
            <a:r>
              <a:rPr lang="zh-CN" altLang="en-US"/>
              <a:t>和目的地址。伪报头保证</a:t>
            </a:r>
            <a:r>
              <a:rPr lang="en-US" altLang="zh-CN"/>
              <a:t>TCP&amp;UDP</a:t>
            </a:r>
            <a:r>
              <a:rPr lang="zh-CN" altLang="en-US">
                <a:hlinkClick r:id="rId10"/>
              </a:rPr>
              <a:t>数据单元</a:t>
            </a:r>
            <a:r>
              <a:rPr lang="zh-CN" altLang="en-US"/>
              <a:t>到达正确的目的地址。因此，伪报头中包含</a:t>
            </a:r>
            <a:r>
              <a:rPr lang="en-US" altLang="zh-CN"/>
              <a:t>IP</a:t>
            </a:r>
            <a:r>
              <a:rPr lang="zh-CN" altLang="en-US"/>
              <a:t>地址并且作为计算校验和需要考虑的一部分。最终目的端根据伪报头和数据单元计算校验和以验证通信数据在传输过程中没有改变而且到达了正确的目的地址。</a:t>
            </a:r>
          </a:p>
          <a:p>
            <a:r>
              <a:rPr lang="zh-CN" altLang="en-US"/>
              <a:t>伪首部，更确切的说是</a:t>
            </a:r>
            <a:r>
              <a:rPr lang="zh-CN" altLang="en-US">
                <a:hlinkClick r:id="rId11"/>
              </a:rPr>
              <a:t>校验和</a:t>
            </a:r>
            <a:r>
              <a:rPr lang="zh-CN" altLang="en-US"/>
              <a:t>包含的</a:t>
            </a:r>
            <a:r>
              <a:rPr lang="en-US" altLang="zh-CN"/>
              <a:t>—</a:t>
            </a:r>
            <a:r>
              <a:rPr lang="zh-CN" altLang="en-US"/>
              <a:t>个</a:t>
            </a:r>
            <a:r>
              <a:rPr lang="en-US" altLang="zh-CN"/>
              <a:t>96</a:t>
            </a:r>
            <a:r>
              <a:rPr lang="zh-CN" altLang="en-US"/>
              <a:t>位的伪首标，是个理论上的值，只是理论上它位于</a:t>
            </a:r>
            <a:r>
              <a:rPr lang="en-US" altLang="zh-CN"/>
              <a:t>TCP&amp;</a:t>
            </a:r>
            <a:r>
              <a:rPr lang="en-US" altLang="zh-CN">
                <a:hlinkClick r:id="rId4"/>
              </a:rPr>
              <a:t>UDP</a:t>
            </a:r>
            <a:r>
              <a:rPr lang="zh-CN" altLang="en-US"/>
              <a:t>首标的前面。这个伪首标包含了源地址、目的地址、协议和</a:t>
            </a:r>
            <a:r>
              <a:rPr lang="en-US" altLang="zh-CN"/>
              <a:t>TCP&amp;UDP</a:t>
            </a:r>
            <a:r>
              <a:rPr lang="zh-CN" altLang="en-US"/>
              <a:t>长度等字段，这使得</a:t>
            </a:r>
            <a:r>
              <a:rPr lang="en-US" altLang="zh-CN"/>
              <a:t>TCP&amp;UDP</a:t>
            </a:r>
            <a:r>
              <a:rPr lang="zh-CN" altLang="en-US"/>
              <a:t>能够防止出现</a:t>
            </a:r>
            <a:r>
              <a:rPr lang="zh-CN" altLang="en-US">
                <a:hlinkClick r:id="rId12"/>
              </a:rPr>
              <a:t>路由选择</a:t>
            </a:r>
            <a:r>
              <a:rPr lang="zh-CN" altLang="en-US"/>
              <a:t>错误的</a:t>
            </a:r>
            <a:r>
              <a:rPr lang="zh-CN" altLang="en-US">
                <a:hlinkClick r:id="rId13"/>
              </a:rPr>
              <a:t>数据段</a:t>
            </a:r>
            <a:r>
              <a:rPr lang="zh-CN" altLang="en-US"/>
              <a:t>。这些信息由</a:t>
            </a:r>
            <a:r>
              <a:rPr lang="zh-CN" altLang="en-US">
                <a:hlinkClick r:id="rId14"/>
              </a:rPr>
              <a:t>网际协议</a:t>
            </a:r>
            <a:r>
              <a:rPr lang="en-US" altLang="zh-CN"/>
              <a:t>(IP)</a:t>
            </a:r>
            <a:r>
              <a:rPr lang="zh-CN" altLang="en-US"/>
              <a:t>承载，通过</a:t>
            </a:r>
            <a:r>
              <a:rPr lang="en-US" altLang="zh-CN"/>
              <a:t>TCP&amp;UDP</a:t>
            </a:r>
            <a:r>
              <a:rPr lang="zh-CN" altLang="en-US">
                <a:hlinkClick r:id="rId15"/>
              </a:rPr>
              <a:t>网络接口</a:t>
            </a:r>
            <a:r>
              <a:rPr lang="zh-CN" altLang="en-US"/>
              <a:t>，在</a:t>
            </a:r>
            <a:r>
              <a:rPr lang="en-US" altLang="zh-CN"/>
              <a:t>IP</a:t>
            </a:r>
            <a:r>
              <a:rPr lang="zh-CN" altLang="en-US"/>
              <a:t>上运行的</a:t>
            </a:r>
            <a:r>
              <a:rPr lang="en-US" altLang="zh-CN"/>
              <a:t>TCP&amp;UDP</a:t>
            </a:r>
            <a:r>
              <a:rPr lang="zh-CN" altLang="en-US"/>
              <a:t>调用参数或者结果中传递。</a:t>
            </a:r>
            <a:endParaRPr lang="en-US" altLang="zh-CN"/>
          </a:p>
          <a:p>
            <a:endParaRPr lang="en-US" altLang="zh-CN"/>
          </a:p>
          <a:p>
            <a:r>
              <a:rPr lang="en-US" altLang="zh-CN">
                <a:hlinkClick r:id="rId3"/>
              </a:rPr>
              <a:t>Tcp</a:t>
            </a:r>
            <a:r>
              <a:rPr lang="zh-CN" altLang="en-US"/>
              <a:t>伪首部：</a:t>
            </a:r>
          </a:p>
          <a:p>
            <a:r>
              <a:rPr lang="en-US" altLang="zh-CN"/>
              <a:t>typedef struct</a:t>
            </a:r>
          </a:p>
          <a:p>
            <a:r>
              <a:rPr lang="en-US" altLang="zh-CN"/>
              <a:t>{</a:t>
            </a:r>
          </a:p>
          <a:p>
            <a:r>
              <a:rPr lang="en-US" altLang="zh-CN"/>
              <a:t>unsigned long saddr; //</a:t>
            </a:r>
            <a:r>
              <a:rPr lang="zh-CN" altLang="en-US"/>
              <a:t>源</a:t>
            </a:r>
            <a:r>
              <a:rPr lang="en-US" altLang="zh-CN"/>
              <a:t>IP</a:t>
            </a:r>
            <a:r>
              <a:rPr lang="zh-CN" altLang="en-US"/>
              <a:t>地址</a:t>
            </a:r>
          </a:p>
          <a:p>
            <a:r>
              <a:rPr lang="en-US" altLang="zh-CN"/>
              <a:t>unsigned long daddr; //</a:t>
            </a:r>
            <a:r>
              <a:rPr lang="zh-CN" altLang="en-US"/>
              <a:t>目的</a:t>
            </a:r>
            <a:r>
              <a:rPr lang="en-US" altLang="zh-CN"/>
              <a:t>IP</a:t>
            </a:r>
            <a:r>
              <a:rPr lang="zh-CN" altLang="en-US"/>
              <a:t>地址</a:t>
            </a:r>
          </a:p>
          <a:p>
            <a:r>
              <a:rPr lang="en-US" altLang="zh-CN"/>
              <a:t>char mbz;</a:t>
            </a:r>
          </a:p>
          <a:p>
            <a:r>
              <a:rPr lang="en-US" altLang="zh-CN"/>
              <a:t>// mbz = must be zero, </a:t>
            </a:r>
            <a:r>
              <a:rPr lang="zh-CN" altLang="en-US"/>
              <a:t>用于填充对齐</a:t>
            </a:r>
          </a:p>
          <a:p>
            <a:r>
              <a:rPr lang="en-US" altLang="zh-CN"/>
              <a:t>char protocal; //8</a:t>
            </a:r>
            <a:r>
              <a:rPr lang="zh-CN" altLang="en-US"/>
              <a:t>位协议号</a:t>
            </a:r>
          </a:p>
          <a:p>
            <a:r>
              <a:rPr lang="en-US" altLang="zh-CN"/>
              <a:t>unsigned short tcpl; // TCP</a:t>
            </a:r>
            <a:r>
              <a:rPr lang="zh-CN" altLang="en-US"/>
              <a:t>包长度</a:t>
            </a:r>
          </a:p>
          <a:p>
            <a:r>
              <a:rPr lang="en-US" altLang="zh-CN"/>
              <a:t>}psdheader_t;</a:t>
            </a:r>
          </a:p>
          <a:p>
            <a:endParaRPr lang="zh-CN" altLang="en-US"/>
          </a:p>
          <a:p>
            <a:endParaRPr lang="zh-CN" altLang="en-US"/>
          </a:p>
        </p:txBody>
      </p:sp>
      <p:sp>
        <p:nvSpPr>
          <p:cNvPr id="337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3AFB191-FDD4-4D2B-AD61-C41CF3E705DB}" type="slidenum">
              <a:rPr lang="en-US" altLang="zh-CN" smtClean="0"/>
              <a:pPr/>
              <a:t>26</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D072212-92C9-4165-974D-A599316B3049}" type="slidenum">
              <a:rPr kumimoji="0" lang="en-US" altLang="zh-CN" sz="1300" smtClean="0"/>
              <a:pPr>
                <a:spcBef>
                  <a:spcPct val="0"/>
                </a:spcBef>
              </a:pPr>
              <a:t>37</a:t>
            </a:fld>
            <a:endParaRPr kumimoji="0" lang="en-US" altLang="zh-CN"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ln/>
        </p:spPr>
      </p:sp>
      <p:sp>
        <p:nvSpPr>
          <p:cNvPr id="573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人眼看文字，并不是一个字一个字地进行，而是有一个扫视的范围，一眼大约有</a:t>
            </a:r>
            <a:r>
              <a:rPr lang="en-US" altLang="zh-CN"/>
              <a:t>3—4</a:t>
            </a:r>
            <a:r>
              <a:rPr lang="zh-CN" altLang="en-US"/>
              <a:t>个字符，跨越两三行，跳跃着前进。如果阅读熟练，能够多看几行，甚至“一目十行”。当我们看到“研表究明，汉字的序顺并不定一能影阅响读，比如当你看完这句话后，才发这现里的字全是乱的”这句话时，因为内容常见，并不复杂，眼睛只是粗略做了扫描。之后按照平时的阅读习惯，自动给这些文字进行了排序。</a:t>
            </a:r>
            <a:endParaRPr lang="en-US" altLang="zh-CN"/>
          </a:p>
          <a:p>
            <a:endParaRPr lang="en-US" altLang="zh-CN"/>
          </a:p>
          <a:p>
            <a:r>
              <a:rPr lang="en-US" altLang="zh-CN"/>
              <a:t>I cdn'uolt blveiee taht I cluod aulaclty uesdnatnrd waht I was rdanieg: the phaonmneel pweor of the hmuan mnid. Aoccdrnig to a rseearch taem at Cmabrigde Uinervtisy, it deosn't mttaer in waht oredr the ltteers in a wrod are, the olny iprmoatnt tihng is taht the frist and lsat ltteer be in the rghit pclae. The rset can be a taotl mses and you can sitll raed it wouthit a porbelm. Tihs is bcuseae the huamn mnid deos not raed ervey lteter by istlef, but the wrod as a wlohe. Scuh a cdonition is arppoiatrely cllaed Typoglycemia .Amzanig huh? Yaeh and you awlyas thguoht slpeling was ipmorantt.</a:t>
            </a:r>
          </a:p>
          <a:p>
            <a:endParaRPr lang="en-US" altLang="zh-CN"/>
          </a:p>
          <a:p>
            <a:r>
              <a:rPr lang="zh-CN" altLang="en-US"/>
              <a:t>这段话的正序版是这样的：</a:t>
            </a:r>
          </a:p>
          <a:p>
            <a:br>
              <a:rPr lang="zh-CN" altLang="en-US"/>
            </a:br>
            <a:endParaRPr lang="zh-CN" altLang="en-US"/>
          </a:p>
          <a:p>
            <a:r>
              <a:rPr lang="en-US" altLang="zh-CN"/>
              <a:t>I couldn't believe that I could actually understand what I was reading: the phenomenal power of the human mind. According to a research team at Cambridge University, it doesn't matter in what order the letters in a word are, the only important thing is that the first and last letter be in the right place. The rest can be a total mess and you can still read it without a problem. This is because the human mind does not read every letter by itself, but the word as a whole. Such a condition is appropriately called Typoglycemia. Amazing, huh? Yeah and you always thought spelling was important.</a:t>
            </a:r>
          </a:p>
          <a:p>
            <a:br>
              <a:rPr lang="en-US" altLang="zh-CN"/>
            </a:br>
            <a:endParaRPr lang="en-US" altLang="zh-CN"/>
          </a:p>
          <a:p>
            <a:r>
              <a:rPr lang="zh-CN" altLang="en-US"/>
              <a:t>简单翻译过来就是：</a:t>
            </a:r>
            <a:endParaRPr lang="en-US" altLang="zh-CN"/>
          </a:p>
          <a:p>
            <a:endParaRPr lang="en-US" altLang="zh-CN"/>
          </a:p>
          <a:p>
            <a:r>
              <a:rPr lang="zh-CN" altLang="en-US"/>
              <a:t>我真不敢相信我能看懂我读的东西：人脑的非凡能力。据剑桥大学的一个研究团队所说，无论一个词中的字母排序如何，唯一重要的是第一个和最后一个字母在原位。剩下的字母可以随意打乱，你还是无压力能看懂。这是因为人类的大脑不会逐字阅读，而是读一整个单词。这种情况被称作</a:t>
            </a:r>
            <a:r>
              <a:rPr lang="en-US" altLang="zh-CN"/>
              <a:t>Typoglycemia</a:t>
            </a:r>
            <a:r>
              <a:rPr lang="zh-CN" altLang="en-US"/>
              <a:t>。挺棒的哈？你是不是还一直以为拼写挺重要的呢。</a:t>
            </a:r>
            <a:endParaRPr lang="en-US" altLang="zh-CN"/>
          </a:p>
          <a:p>
            <a:endParaRPr lang="zh-CN" altLang="en-US"/>
          </a:p>
        </p:txBody>
      </p:sp>
      <p:sp>
        <p:nvSpPr>
          <p:cNvPr id="573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A14A162-EF3C-41C6-8140-CF03DCFD48D1}" type="slidenum">
              <a:rPr lang="en-US" altLang="zh-CN" smtClean="0"/>
              <a:pPr/>
              <a:t>47</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ln/>
        </p:spPr>
      </p:sp>
      <p:sp>
        <p:nvSpPr>
          <p:cNvPr id="686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solidFill>
                  <a:srgbClr val="000000"/>
                </a:solidFill>
                <a:latin typeface="Calibri" panose="020F0502020204030204" pitchFamily="34" charset="0"/>
                <a:ea typeface="华文中宋" panose="02010600040101010101" pitchFamily="2" charset="-122"/>
              </a:rPr>
              <a:t>在滑动窗口算法中使用三个字段：</a:t>
            </a:r>
            <a:r>
              <a:rPr lang="en-US" altLang="zh-CN">
                <a:solidFill>
                  <a:srgbClr val="000000"/>
                </a:solidFill>
                <a:latin typeface="Calibri" panose="020F0502020204030204" pitchFamily="34" charset="0"/>
                <a:ea typeface="华文中宋" panose="02010600040101010101" pitchFamily="2" charset="-122"/>
              </a:rPr>
              <a:t>sequence number, </a:t>
            </a:r>
            <a:r>
              <a:rPr lang="en-US" altLang="zh-CN">
                <a:solidFill>
                  <a:srgbClr val="FF0000"/>
                </a:solidFill>
                <a:ea typeface="MS PGothic" panose="020B0600070205080204" pitchFamily="34" charset="-128"/>
              </a:rPr>
              <a:t>acknowledgement number</a:t>
            </a:r>
            <a:r>
              <a:rPr lang="zh-CN" altLang="en-US">
                <a:solidFill>
                  <a:srgbClr val="FF0000"/>
                </a:solidFill>
                <a:ea typeface="MS PGothic" panose="020B0600070205080204" pitchFamily="34" charset="-128"/>
              </a:rPr>
              <a:t>和 </a:t>
            </a:r>
            <a:r>
              <a:rPr lang="en-US" altLang="zh-CN">
                <a:solidFill>
                  <a:srgbClr val="FF0000"/>
                </a:solidFill>
                <a:ea typeface="MS PGothic" panose="020B0600070205080204" pitchFamily="34" charset="-128"/>
              </a:rPr>
              <a:t>AdvertisedWindow</a:t>
            </a:r>
          </a:p>
          <a:p>
            <a:endParaRPr lang="en-US" altLang="zh-CN">
              <a:solidFill>
                <a:srgbClr val="FF0000"/>
              </a:solidFill>
              <a:ea typeface="MS PGothic" panose="020B0600070205080204" pitchFamily="34" charset="-128"/>
            </a:endParaRPr>
          </a:p>
          <a:p>
            <a:endParaRPr lang="en-US" altLang="zh-CN">
              <a:solidFill>
                <a:srgbClr val="000000"/>
              </a:solidFill>
              <a:latin typeface="Calibri" panose="020F0502020204030204" pitchFamily="34" charset="0"/>
              <a:ea typeface="华文中宋" panose="02010600040101010101" pitchFamily="2" charset="-122"/>
            </a:endParaRPr>
          </a:p>
          <a:p>
            <a:endParaRPr lang="zh-CN" altLang="en-US"/>
          </a:p>
        </p:txBody>
      </p:sp>
      <p:sp>
        <p:nvSpPr>
          <p:cNvPr id="686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5669B17-BC68-4AE1-856B-429F03A38032}" type="slidenum">
              <a:rPr lang="en-US" altLang="zh-CN" smtClean="0"/>
              <a:pPr/>
              <a:t>57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a:ln/>
        </p:spPr>
      </p:sp>
      <p:sp>
        <p:nvSpPr>
          <p:cNvPr id="798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TCP</a:t>
            </a:r>
            <a:r>
              <a:rPr lang="zh-CN" altLang="en-US"/>
              <a:t>序列号和确认号详解 </a:t>
            </a:r>
            <a:r>
              <a:rPr lang="en-US" altLang="zh-CN"/>
              <a:t>http://blog.csdn.net/webnumen/article/details/1541330</a:t>
            </a:r>
          </a:p>
          <a:p>
            <a:endParaRPr lang="en-US" altLang="zh-CN"/>
          </a:p>
          <a:p>
            <a:r>
              <a:rPr lang="en-US" altLang="zh-CN"/>
              <a:t>TCP</a:t>
            </a:r>
            <a:r>
              <a:rPr lang="zh-CN" altLang="en-US"/>
              <a:t>序列号欺骗和攻击</a:t>
            </a:r>
            <a:r>
              <a:rPr lang="en-US" altLang="zh-CN"/>
              <a:t>(TCP Sequence Number Spoofing and Attack) </a:t>
            </a:r>
            <a:r>
              <a:rPr lang="zh-CN" altLang="en-US"/>
              <a:t>：</a:t>
            </a:r>
            <a:r>
              <a:rPr lang="en-US" altLang="zh-CN"/>
              <a:t>http://baike.baidu.com/view/2120509.htm</a:t>
            </a:r>
          </a:p>
          <a:p>
            <a:endParaRPr lang="en-US" altLang="zh-CN"/>
          </a:p>
          <a:p>
            <a:r>
              <a:rPr lang="zh-CN" altLang="en-US"/>
              <a:t>一方面是为了防止连接失效后</a:t>
            </a:r>
            <a:r>
              <a:rPr lang="en-US" altLang="zh-CN"/>
              <a:t>SOCKET</a:t>
            </a:r>
            <a:r>
              <a:rPr lang="zh-CN" altLang="en-US"/>
              <a:t>被重用使得以前残留的包被错误的接受；另一方面是为了防止黑客轻易的知道序列号之后制造</a:t>
            </a:r>
            <a:r>
              <a:rPr lang="en-US" altLang="zh-CN"/>
              <a:t>tcp</a:t>
            </a:r>
            <a:r>
              <a:rPr lang="zh-CN" altLang="en-US"/>
              <a:t>序列号攻击</a:t>
            </a:r>
            <a:endParaRPr lang="en-US" altLang="zh-CN"/>
          </a:p>
          <a:p>
            <a:endParaRPr lang="en-US" altLang="zh-CN"/>
          </a:p>
          <a:p>
            <a:r>
              <a:rPr lang="zh-CN" altLang="en-US"/>
              <a:t>目前对</a:t>
            </a:r>
            <a:r>
              <a:rPr lang="en-US" altLang="zh-CN"/>
              <a:t>tcp</a:t>
            </a:r>
            <a:r>
              <a:rPr lang="zh-CN" altLang="en-US"/>
              <a:t>会话的攻击主要分为两种</a:t>
            </a:r>
            <a:r>
              <a:rPr lang="zh-CN" altLang="en-US">
                <a:hlinkClick r:id="rId3"/>
              </a:rPr>
              <a:t>中间人攻击</a:t>
            </a:r>
            <a:r>
              <a:rPr lang="zh-CN" altLang="en-US"/>
              <a:t>和注入式攻击。前者是改变通讯双方的通信过程，接管整个</a:t>
            </a:r>
            <a:r>
              <a:rPr lang="en-US" altLang="zh-CN"/>
              <a:t>tcp</a:t>
            </a:r>
            <a:r>
              <a:rPr lang="zh-CN" altLang="en-US"/>
              <a:t>会话；后者是不改变通信双方的通信，只是在会话中插入一些伪装</a:t>
            </a:r>
            <a:r>
              <a:rPr lang="en-US" altLang="zh-CN"/>
              <a:t>ip</a:t>
            </a:r>
            <a:r>
              <a:rPr lang="zh-CN" altLang="en-US"/>
              <a:t>的</a:t>
            </a:r>
            <a:r>
              <a:rPr lang="en-US" altLang="zh-CN"/>
              <a:t>Tcp</a:t>
            </a:r>
            <a:r>
              <a:rPr lang="zh-CN" altLang="en-US"/>
              <a:t>包，这就要解决对接收序列号的预测这个技术难题，这个序列号预测也是最大的一个难点，所以从安全的角度来说，</a:t>
            </a:r>
            <a:r>
              <a:rPr lang="en-US" altLang="zh-CN"/>
              <a:t>tcp</a:t>
            </a:r>
            <a:r>
              <a:rPr lang="zh-CN" altLang="en-US"/>
              <a:t>序列号初始值越趋近于随机越好，算法越复杂越好。</a:t>
            </a:r>
          </a:p>
        </p:txBody>
      </p:sp>
      <p:sp>
        <p:nvSpPr>
          <p:cNvPr id="798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8E37816-3503-450D-862E-FA54252D2285}" type="slidenum">
              <a:rPr lang="en-US" altLang="zh-CN" smtClean="0"/>
              <a:pPr/>
              <a:t>67</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ln/>
        </p:spPr>
      </p:sp>
      <p:sp>
        <p:nvSpPr>
          <p:cNvPr id="849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连接双方独立的关闭本方的连接</a:t>
            </a:r>
            <a:endParaRPr lang="en-US" altLang="zh-CN"/>
          </a:p>
          <a:p>
            <a:endParaRPr lang="en-US" altLang="zh-CN"/>
          </a:p>
          <a:p>
            <a:pPr eaLnBrk="1" hangingPunct="1"/>
            <a:r>
              <a:rPr lang="zh-CN" altLang="en-US"/>
              <a:t>关闭连接</a:t>
            </a:r>
            <a:endParaRPr lang="en-US" altLang="zh-CN"/>
          </a:p>
          <a:p>
            <a:pPr lvl="1" eaLnBrk="1" hangingPunct="1"/>
            <a:r>
              <a:rPr lang="zh-CN" altLang="en-US"/>
              <a:t>完成</a:t>
            </a:r>
            <a:r>
              <a:rPr lang="en-US" altLang="zh-CN"/>
              <a:t>(</a:t>
            </a:r>
            <a:r>
              <a:rPr lang="en-US" altLang="zh-CN" b="1">
                <a:solidFill>
                  <a:srgbClr val="FF0000"/>
                </a:solidFill>
              </a:rPr>
              <a:t>FIN</a:t>
            </a:r>
            <a:r>
              <a:rPr lang="en-US" altLang="zh-CN"/>
              <a:t>) </a:t>
            </a:r>
            <a:r>
              <a:rPr lang="zh-CN" altLang="en-US"/>
              <a:t>表示结束连接并接收剩余的字节</a:t>
            </a:r>
            <a:endParaRPr lang="en-US" altLang="zh-CN"/>
          </a:p>
          <a:p>
            <a:pPr lvl="1" eaLnBrk="1" hangingPunct="1"/>
            <a:r>
              <a:rPr lang="zh-CN" altLang="en-US"/>
              <a:t>另一方发送</a:t>
            </a:r>
            <a:r>
              <a:rPr lang="en-US" altLang="zh-CN" b="1">
                <a:solidFill>
                  <a:srgbClr val="FF0000"/>
                </a:solidFill>
              </a:rPr>
              <a:t>FIN ACK </a:t>
            </a:r>
            <a:r>
              <a:rPr lang="zh-CN" altLang="en-US"/>
              <a:t>进行确认</a:t>
            </a:r>
            <a:endParaRPr lang="en-US" altLang="zh-CN"/>
          </a:p>
          <a:p>
            <a:pPr lvl="1" eaLnBrk="1" hangingPunct="1"/>
            <a:r>
              <a:rPr lang="zh-CN" altLang="en-US"/>
              <a:t>重置</a:t>
            </a:r>
            <a:r>
              <a:rPr lang="en-US" altLang="zh-CN"/>
              <a:t>(</a:t>
            </a:r>
            <a:r>
              <a:rPr lang="en-US" altLang="zh-CN" b="1">
                <a:solidFill>
                  <a:srgbClr val="FF0000"/>
                </a:solidFill>
              </a:rPr>
              <a:t>RST</a:t>
            </a:r>
            <a:r>
              <a:rPr lang="en-US" altLang="zh-CN"/>
              <a:t>) </a:t>
            </a:r>
            <a:r>
              <a:rPr lang="zh-CN" altLang="en-US"/>
              <a:t>表示结束连接同时丢弃剩余字节</a:t>
            </a:r>
          </a:p>
          <a:p>
            <a:endParaRPr lang="zh-CN" altLang="en-US"/>
          </a:p>
        </p:txBody>
      </p:sp>
      <p:sp>
        <p:nvSpPr>
          <p:cNvPr id="849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FED6F38-50A4-4B9D-ADF8-0C675C88EF9C}" type="slidenum">
              <a:rPr lang="en-US" altLang="zh-CN" smtClean="0"/>
              <a:pPr/>
              <a:t>71</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a:ln/>
        </p:spPr>
      </p:sp>
      <p:sp>
        <p:nvSpPr>
          <p:cNvPr id="1013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TCP</a:t>
            </a:r>
            <a:r>
              <a:rPr lang="zh-CN" altLang="en-US"/>
              <a:t>序号</a:t>
            </a:r>
            <a:r>
              <a:rPr lang="en-US" altLang="zh-CN"/>
              <a:t>32</a:t>
            </a:r>
            <a:r>
              <a:rPr lang="zh-CN" altLang="en-US"/>
              <a:t>比特，</a:t>
            </a:r>
            <a:r>
              <a:rPr lang="en-US" altLang="zh-CN"/>
              <a:t>2^32</a:t>
            </a:r>
            <a:r>
              <a:rPr lang="zh-CN" altLang="en-US"/>
              <a:t>字节</a:t>
            </a:r>
            <a:r>
              <a:rPr lang="en-US" altLang="zh-CN"/>
              <a:t>=4GB</a:t>
            </a:r>
          </a:p>
          <a:p>
            <a:r>
              <a:rPr lang="zh-CN" altLang="en-US"/>
              <a:t>如何通过网络传输一个大文件（</a:t>
            </a:r>
            <a:r>
              <a:rPr lang="en-US" altLang="zh-CN"/>
              <a:t>&gt;4GB</a:t>
            </a:r>
            <a:r>
              <a:rPr lang="zh-CN" altLang="en-US"/>
              <a:t>）？</a:t>
            </a:r>
          </a:p>
          <a:p>
            <a:endParaRPr lang="zh-CN" altLang="en-US"/>
          </a:p>
        </p:txBody>
      </p:sp>
      <p:sp>
        <p:nvSpPr>
          <p:cNvPr id="1013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56E9DAE-809D-4C57-BEC0-6B1AB9D08989}" type="slidenum">
              <a:rPr lang="en-US" altLang="zh-CN" smtClean="0"/>
              <a:pPr/>
              <a:t>86</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sldNum" sz="quarter" idx="10"/>
          </p:nvPr>
        </p:nvSpPr>
        <p:spPr>
          <a:ln/>
        </p:spPr>
        <p:txBody>
          <a:bodyPr/>
          <a:lstStyle>
            <a:lvl1pPr>
              <a:defRPr/>
            </a:lvl1pPr>
          </a:lstStyle>
          <a:p>
            <a:pPr>
              <a:defRPr/>
            </a:pPr>
            <a:fld id="{4AC6B15F-249D-499C-98E3-6E0FF9F933B6}" type="slidenum">
              <a:rPr lang="zh-CN" altLang="en-US"/>
              <a:pPr>
                <a:defRPr/>
              </a:pPr>
              <a:t>‹#›</a:t>
            </a:fld>
            <a:endParaRPr lang="en-US" altLang="zh-CN"/>
          </a:p>
        </p:txBody>
      </p:sp>
      <p:sp>
        <p:nvSpPr>
          <p:cNvPr id="5" name="Rectangle 7"/>
          <p:cNvSpPr>
            <a:spLocks noGrp="1" noChangeArrowheads="1"/>
          </p:cNvSpPr>
          <p:nvPr>
            <p:ph type="dt" sz="half" idx="11"/>
          </p:nvPr>
        </p:nvSpPr>
        <p:spPr>
          <a:ln/>
        </p:spPr>
        <p:txBody>
          <a:bodyPr/>
          <a:lstStyle>
            <a:lvl1pPr>
              <a:defRPr/>
            </a:lvl1pPr>
          </a:lstStyle>
          <a:p>
            <a:pPr>
              <a:defRPr/>
            </a:pPr>
            <a:fld id="{B2872804-C5D4-41FE-A282-2B15D1B36D99}" type="datetime1">
              <a:rPr lang="zh-CN" altLang="en-US"/>
              <a:pPr>
                <a:defRPr/>
              </a:pPr>
              <a:t>2019/9/7</a:t>
            </a:fld>
            <a:endParaRPr lang="en-US" altLang="zh-CN"/>
          </a:p>
        </p:txBody>
      </p:sp>
    </p:spTree>
    <p:extLst>
      <p:ext uri="{BB962C8B-B14F-4D97-AF65-F5344CB8AC3E}">
        <p14:creationId xmlns:p14="http://schemas.microsoft.com/office/powerpoint/2010/main" val="3055558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p:cNvSpPr>
            <a:spLocks noGrp="1" noChangeArrowheads="1"/>
          </p:cNvSpPr>
          <p:nvPr>
            <p:ph type="sldNum" sz="quarter" idx="10"/>
          </p:nvPr>
        </p:nvSpPr>
        <p:spPr>
          <a:ln/>
        </p:spPr>
        <p:txBody>
          <a:bodyPr/>
          <a:lstStyle>
            <a:lvl1pPr>
              <a:defRPr/>
            </a:lvl1pPr>
          </a:lstStyle>
          <a:p>
            <a:pPr>
              <a:defRPr/>
            </a:pPr>
            <a:fld id="{A4795888-4FD9-4B19-AC17-29E3DE6A405A}" type="slidenum">
              <a:rPr lang="zh-CN" altLang="en-US"/>
              <a:pPr>
                <a:defRPr/>
              </a:pPr>
              <a:t>‹#›</a:t>
            </a:fld>
            <a:endParaRPr lang="en-US" altLang="zh-CN"/>
          </a:p>
        </p:txBody>
      </p:sp>
      <p:sp>
        <p:nvSpPr>
          <p:cNvPr id="5" name="Rectangle 7"/>
          <p:cNvSpPr>
            <a:spLocks noGrp="1" noChangeArrowheads="1"/>
          </p:cNvSpPr>
          <p:nvPr>
            <p:ph type="dt" sz="half" idx="11"/>
          </p:nvPr>
        </p:nvSpPr>
        <p:spPr>
          <a:ln/>
        </p:spPr>
        <p:txBody>
          <a:bodyPr/>
          <a:lstStyle>
            <a:lvl1pPr>
              <a:defRPr/>
            </a:lvl1pPr>
          </a:lstStyle>
          <a:p>
            <a:pPr>
              <a:defRPr/>
            </a:pPr>
            <a:fld id="{6608F74B-A47D-4995-8EB0-1E7EBE539798}" type="datetime1">
              <a:rPr lang="zh-CN" altLang="en-US"/>
              <a:pPr>
                <a:defRPr/>
              </a:pPr>
              <a:t>2019/9/7</a:t>
            </a:fld>
            <a:endParaRPr lang="en-US" altLang="zh-CN"/>
          </a:p>
        </p:txBody>
      </p:sp>
    </p:spTree>
    <p:extLst>
      <p:ext uri="{BB962C8B-B14F-4D97-AF65-F5344CB8AC3E}">
        <p14:creationId xmlns:p14="http://schemas.microsoft.com/office/powerpoint/2010/main" val="1881379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685800"/>
            <a:ext cx="2743200" cy="58753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685800"/>
            <a:ext cx="8026400" cy="58753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p:cNvSpPr>
            <a:spLocks noGrp="1" noChangeArrowheads="1"/>
          </p:cNvSpPr>
          <p:nvPr>
            <p:ph type="sldNum" sz="quarter" idx="10"/>
          </p:nvPr>
        </p:nvSpPr>
        <p:spPr>
          <a:ln/>
        </p:spPr>
        <p:txBody>
          <a:bodyPr/>
          <a:lstStyle>
            <a:lvl1pPr>
              <a:defRPr/>
            </a:lvl1pPr>
          </a:lstStyle>
          <a:p>
            <a:pPr>
              <a:defRPr/>
            </a:pPr>
            <a:fld id="{EA630D48-B40C-4C27-A443-54D0D4E2E910}" type="slidenum">
              <a:rPr lang="zh-CN" altLang="en-US"/>
              <a:pPr>
                <a:defRPr/>
              </a:pPr>
              <a:t>‹#›</a:t>
            </a:fld>
            <a:endParaRPr lang="en-US" altLang="zh-CN"/>
          </a:p>
        </p:txBody>
      </p:sp>
      <p:sp>
        <p:nvSpPr>
          <p:cNvPr id="5" name="Rectangle 7"/>
          <p:cNvSpPr>
            <a:spLocks noGrp="1" noChangeArrowheads="1"/>
          </p:cNvSpPr>
          <p:nvPr>
            <p:ph type="dt" sz="half" idx="11"/>
          </p:nvPr>
        </p:nvSpPr>
        <p:spPr>
          <a:ln/>
        </p:spPr>
        <p:txBody>
          <a:bodyPr/>
          <a:lstStyle>
            <a:lvl1pPr>
              <a:defRPr/>
            </a:lvl1pPr>
          </a:lstStyle>
          <a:p>
            <a:pPr>
              <a:defRPr/>
            </a:pPr>
            <a:fld id="{BEC6B87A-A416-4B59-9763-A705D9E8B011}" type="datetime1">
              <a:rPr lang="zh-CN" altLang="en-US"/>
              <a:pPr>
                <a:defRPr/>
              </a:pPr>
              <a:t>2019/9/7</a:t>
            </a:fld>
            <a:endParaRPr lang="en-US" altLang="zh-CN"/>
          </a:p>
        </p:txBody>
      </p:sp>
    </p:spTree>
    <p:extLst>
      <p:ext uri="{BB962C8B-B14F-4D97-AF65-F5344CB8AC3E}">
        <p14:creationId xmlns:p14="http://schemas.microsoft.com/office/powerpoint/2010/main" val="498157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sldNum" sz="quarter" idx="10"/>
          </p:nvPr>
        </p:nvSpPr>
        <p:spPr>
          <a:ln/>
        </p:spPr>
        <p:txBody>
          <a:bodyPr/>
          <a:lstStyle>
            <a:lvl1pPr>
              <a:defRPr/>
            </a:lvl1pPr>
          </a:lstStyle>
          <a:p>
            <a:pPr>
              <a:defRPr/>
            </a:pPr>
            <a:fld id="{A691F166-A669-4C73-82C2-96538035C4FF}" type="slidenum">
              <a:rPr lang="zh-CN" altLang="en-US"/>
              <a:pPr>
                <a:defRPr/>
              </a:pPr>
              <a:t>‹#›</a:t>
            </a:fld>
            <a:endParaRPr lang="en-US" altLang="zh-CN"/>
          </a:p>
        </p:txBody>
      </p:sp>
      <p:sp>
        <p:nvSpPr>
          <p:cNvPr id="5" name="Rectangle 7"/>
          <p:cNvSpPr>
            <a:spLocks noGrp="1" noChangeArrowheads="1"/>
          </p:cNvSpPr>
          <p:nvPr>
            <p:ph type="dt" sz="half" idx="11"/>
          </p:nvPr>
        </p:nvSpPr>
        <p:spPr>
          <a:ln/>
        </p:spPr>
        <p:txBody>
          <a:bodyPr/>
          <a:lstStyle>
            <a:lvl1pPr>
              <a:defRPr/>
            </a:lvl1pPr>
          </a:lstStyle>
          <a:p>
            <a:pPr>
              <a:defRPr/>
            </a:pPr>
            <a:fld id="{176B4753-243C-4933-8B7E-ACC64F42FFB7}" type="datetime1">
              <a:rPr lang="zh-CN" altLang="en-US"/>
              <a:pPr>
                <a:defRPr/>
              </a:pPr>
              <a:t>2019/9/7</a:t>
            </a:fld>
            <a:endParaRPr lang="en-US" altLang="zh-CN"/>
          </a:p>
        </p:txBody>
      </p:sp>
    </p:spTree>
    <p:extLst>
      <p:ext uri="{BB962C8B-B14F-4D97-AF65-F5344CB8AC3E}">
        <p14:creationId xmlns:p14="http://schemas.microsoft.com/office/powerpoint/2010/main" val="2001428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a:ln/>
        </p:spPr>
        <p:txBody>
          <a:bodyPr/>
          <a:lstStyle>
            <a:lvl1pPr>
              <a:defRPr/>
            </a:lvl1pPr>
          </a:lstStyle>
          <a:p>
            <a:pPr>
              <a:defRPr/>
            </a:pPr>
            <a:fld id="{DA990278-A234-4E94-9F99-74FE2CEA3FC3}" type="slidenum">
              <a:rPr lang="zh-CN" altLang="en-US"/>
              <a:pPr>
                <a:defRPr/>
              </a:pPr>
              <a:t>‹#›</a:t>
            </a:fld>
            <a:endParaRPr lang="en-US" altLang="zh-CN"/>
          </a:p>
        </p:txBody>
      </p:sp>
      <p:sp>
        <p:nvSpPr>
          <p:cNvPr id="5" name="Rectangle 7"/>
          <p:cNvSpPr>
            <a:spLocks noGrp="1" noChangeArrowheads="1"/>
          </p:cNvSpPr>
          <p:nvPr>
            <p:ph type="dt" sz="half" idx="11"/>
          </p:nvPr>
        </p:nvSpPr>
        <p:spPr>
          <a:ln/>
        </p:spPr>
        <p:txBody>
          <a:bodyPr/>
          <a:lstStyle>
            <a:lvl1pPr>
              <a:defRPr/>
            </a:lvl1pPr>
          </a:lstStyle>
          <a:p>
            <a:pPr>
              <a:defRPr/>
            </a:pPr>
            <a:fld id="{16896E6F-5073-45AE-8CCA-381160235793}" type="datetime1">
              <a:rPr lang="zh-CN" altLang="en-US"/>
              <a:pPr>
                <a:defRPr/>
              </a:pPr>
              <a:t>2019/9/7</a:t>
            </a:fld>
            <a:endParaRPr lang="en-US" altLang="zh-CN"/>
          </a:p>
        </p:txBody>
      </p:sp>
    </p:spTree>
    <p:extLst>
      <p:ext uri="{BB962C8B-B14F-4D97-AF65-F5344CB8AC3E}">
        <p14:creationId xmlns:p14="http://schemas.microsoft.com/office/powerpoint/2010/main" val="839030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sldNum" sz="quarter" idx="10"/>
          </p:nvPr>
        </p:nvSpPr>
        <p:spPr>
          <a:ln/>
        </p:spPr>
        <p:txBody>
          <a:bodyPr/>
          <a:lstStyle>
            <a:lvl1pPr>
              <a:defRPr/>
            </a:lvl1pPr>
          </a:lstStyle>
          <a:p>
            <a:pPr>
              <a:defRPr/>
            </a:pPr>
            <a:fld id="{DC179674-1427-4B29-83C2-4B05307AE655}" type="slidenum">
              <a:rPr lang="zh-CN" altLang="en-US"/>
              <a:pPr>
                <a:defRPr/>
              </a:pPr>
              <a:t>‹#›</a:t>
            </a:fld>
            <a:endParaRPr lang="en-US" altLang="zh-CN"/>
          </a:p>
        </p:txBody>
      </p:sp>
      <p:sp>
        <p:nvSpPr>
          <p:cNvPr id="5" name="Rectangle 7"/>
          <p:cNvSpPr>
            <a:spLocks noGrp="1" noChangeArrowheads="1"/>
          </p:cNvSpPr>
          <p:nvPr>
            <p:ph type="dt" sz="half" idx="11"/>
          </p:nvPr>
        </p:nvSpPr>
        <p:spPr>
          <a:ln/>
        </p:spPr>
        <p:txBody>
          <a:bodyPr/>
          <a:lstStyle>
            <a:lvl1pPr>
              <a:defRPr/>
            </a:lvl1pPr>
          </a:lstStyle>
          <a:p>
            <a:pPr>
              <a:defRPr/>
            </a:pPr>
            <a:fld id="{CA855188-E527-4D8E-A8ED-F789D00D1EC8}" type="datetime1">
              <a:rPr lang="zh-CN" altLang="en-US"/>
              <a:pPr>
                <a:defRPr/>
              </a:pPr>
              <a:t>2019/9/7</a:t>
            </a:fld>
            <a:endParaRPr lang="en-US" altLang="zh-CN"/>
          </a:p>
        </p:txBody>
      </p:sp>
    </p:spTree>
    <p:extLst>
      <p:ext uri="{BB962C8B-B14F-4D97-AF65-F5344CB8AC3E}">
        <p14:creationId xmlns:p14="http://schemas.microsoft.com/office/powerpoint/2010/main" val="3309543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447800"/>
            <a:ext cx="5384800" cy="5113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47800"/>
            <a:ext cx="5384800" cy="5113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sldNum" sz="quarter" idx="10"/>
          </p:nvPr>
        </p:nvSpPr>
        <p:spPr>
          <a:ln/>
        </p:spPr>
        <p:txBody>
          <a:bodyPr/>
          <a:lstStyle>
            <a:lvl1pPr>
              <a:defRPr/>
            </a:lvl1pPr>
          </a:lstStyle>
          <a:p>
            <a:pPr>
              <a:defRPr/>
            </a:pPr>
            <a:fld id="{21555DE1-C091-49B5-8E4F-E466B7541F67}" type="slidenum">
              <a:rPr lang="zh-CN" altLang="en-US"/>
              <a:pPr>
                <a:defRPr/>
              </a:pPr>
              <a:t>‹#›</a:t>
            </a:fld>
            <a:endParaRPr lang="en-US" altLang="zh-CN"/>
          </a:p>
        </p:txBody>
      </p:sp>
      <p:sp>
        <p:nvSpPr>
          <p:cNvPr id="6" name="Rectangle 7"/>
          <p:cNvSpPr>
            <a:spLocks noGrp="1" noChangeArrowheads="1"/>
          </p:cNvSpPr>
          <p:nvPr>
            <p:ph type="dt" sz="half" idx="11"/>
          </p:nvPr>
        </p:nvSpPr>
        <p:spPr>
          <a:ln/>
        </p:spPr>
        <p:txBody>
          <a:bodyPr/>
          <a:lstStyle>
            <a:lvl1pPr>
              <a:defRPr/>
            </a:lvl1pPr>
          </a:lstStyle>
          <a:p>
            <a:pPr>
              <a:defRPr/>
            </a:pPr>
            <a:fld id="{40FEC417-4542-48E3-8956-3C21873921A8}" type="datetime1">
              <a:rPr lang="zh-CN" altLang="en-US"/>
              <a:pPr>
                <a:defRPr/>
              </a:pPr>
              <a:t>2019/9/7</a:t>
            </a:fld>
            <a:endParaRPr lang="en-US" altLang="zh-CN"/>
          </a:p>
        </p:txBody>
      </p:sp>
    </p:spTree>
    <p:extLst>
      <p:ext uri="{BB962C8B-B14F-4D97-AF65-F5344CB8AC3E}">
        <p14:creationId xmlns:p14="http://schemas.microsoft.com/office/powerpoint/2010/main" val="15564365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sldNum" sz="quarter" idx="10"/>
          </p:nvPr>
        </p:nvSpPr>
        <p:spPr>
          <a:ln/>
        </p:spPr>
        <p:txBody>
          <a:bodyPr/>
          <a:lstStyle>
            <a:lvl1pPr>
              <a:defRPr/>
            </a:lvl1pPr>
          </a:lstStyle>
          <a:p>
            <a:pPr>
              <a:defRPr/>
            </a:pPr>
            <a:fld id="{7DC609D3-1CB5-4C82-8A4C-6954F0B11ADA}" type="slidenum">
              <a:rPr lang="zh-CN" altLang="en-US"/>
              <a:pPr>
                <a:defRPr/>
              </a:pPr>
              <a:t>‹#›</a:t>
            </a:fld>
            <a:endParaRPr lang="en-US" altLang="zh-CN"/>
          </a:p>
        </p:txBody>
      </p:sp>
      <p:sp>
        <p:nvSpPr>
          <p:cNvPr id="8" name="Rectangle 7"/>
          <p:cNvSpPr>
            <a:spLocks noGrp="1" noChangeArrowheads="1"/>
          </p:cNvSpPr>
          <p:nvPr>
            <p:ph type="dt" sz="half" idx="11"/>
          </p:nvPr>
        </p:nvSpPr>
        <p:spPr>
          <a:ln/>
        </p:spPr>
        <p:txBody>
          <a:bodyPr/>
          <a:lstStyle>
            <a:lvl1pPr>
              <a:defRPr/>
            </a:lvl1pPr>
          </a:lstStyle>
          <a:p>
            <a:pPr>
              <a:defRPr/>
            </a:pPr>
            <a:fld id="{F4722515-A851-4036-AF64-00ADF287D0E4}" type="datetime1">
              <a:rPr lang="zh-CN" altLang="en-US"/>
              <a:pPr>
                <a:defRPr/>
              </a:pPr>
              <a:t>2019/9/7</a:t>
            </a:fld>
            <a:endParaRPr lang="en-US" altLang="zh-CN"/>
          </a:p>
        </p:txBody>
      </p:sp>
    </p:spTree>
    <p:extLst>
      <p:ext uri="{BB962C8B-B14F-4D97-AF65-F5344CB8AC3E}">
        <p14:creationId xmlns:p14="http://schemas.microsoft.com/office/powerpoint/2010/main" val="33831581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sldNum" sz="quarter" idx="10"/>
          </p:nvPr>
        </p:nvSpPr>
        <p:spPr>
          <a:ln/>
        </p:spPr>
        <p:txBody>
          <a:bodyPr/>
          <a:lstStyle>
            <a:lvl1pPr>
              <a:defRPr/>
            </a:lvl1pPr>
          </a:lstStyle>
          <a:p>
            <a:pPr>
              <a:defRPr/>
            </a:pPr>
            <a:fld id="{12A1481B-6433-497E-A2C4-A4B0E062524D}" type="slidenum">
              <a:rPr lang="zh-CN" altLang="en-US"/>
              <a:pPr>
                <a:defRPr/>
              </a:pPr>
              <a:t>‹#›</a:t>
            </a:fld>
            <a:endParaRPr lang="en-US" altLang="zh-CN"/>
          </a:p>
        </p:txBody>
      </p:sp>
      <p:sp>
        <p:nvSpPr>
          <p:cNvPr id="4" name="Rectangle 7"/>
          <p:cNvSpPr>
            <a:spLocks noGrp="1" noChangeArrowheads="1"/>
          </p:cNvSpPr>
          <p:nvPr>
            <p:ph type="dt" sz="half" idx="11"/>
          </p:nvPr>
        </p:nvSpPr>
        <p:spPr>
          <a:ln/>
        </p:spPr>
        <p:txBody>
          <a:bodyPr/>
          <a:lstStyle>
            <a:lvl1pPr>
              <a:defRPr/>
            </a:lvl1pPr>
          </a:lstStyle>
          <a:p>
            <a:pPr>
              <a:defRPr/>
            </a:pPr>
            <a:fld id="{6F52D8C8-9686-4086-A67E-0043F9215D51}" type="datetime1">
              <a:rPr lang="zh-CN" altLang="en-US"/>
              <a:pPr>
                <a:defRPr/>
              </a:pPr>
              <a:t>2019/9/7</a:t>
            </a:fld>
            <a:endParaRPr lang="en-US" altLang="zh-CN"/>
          </a:p>
        </p:txBody>
      </p:sp>
    </p:spTree>
    <p:extLst>
      <p:ext uri="{BB962C8B-B14F-4D97-AF65-F5344CB8AC3E}">
        <p14:creationId xmlns:p14="http://schemas.microsoft.com/office/powerpoint/2010/main" val="2169485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6F4473DC-7DCC-45EA-A3A7-CB12CA3CBECF}" type="slidenum">
              <a:rPr lang="zh-CN" altLang="en-US"/>
              <a:pPr>
                <a:defRPr/>
              </a:pPr>
              <a:t>‹#›</a:t>
            </a:fld>
            <a:endParaRPr lang="en-US" altLang="zh-CN"/>
          </a:p>
        </p:txBody>
      </p:sp>
      <p:sp>
        <p:nvSpPr>
          <p:cNvPr id="3" name="Rectangle 7"/>
          <p:cNvSpPr>
            <a:spLocks noGrp="1" noChangeArrowheads="1"/>
          </p:cNvSpPr>
          <p:nvPr>
            <p:ph type="dt" sz="half" idx="11"/>
          </p:nvPr>
        </p:nvSpPr>
        <p:spPr>
          <a:ln/>
        </p:spPr>
        <p:txBody>
          <a:bodyPr/>
          <a:lstStyle>
            <a:lvl1pPr>
              <a:defRPr/>
            </a:lvl1pPr>
          </a:lstStyle>
          <a:p>
            <a:pPr>
              <a:defRPr/>
            </a:pPr>
            <a:fld id="{B2437372-2885-4526-A625-6E764D564616}" type="datetime1">
              <a:rPr lang="zh-CN" altLang="en-US"/>
              <a:pPr>
                <a:defRPr/>
              </a:pPr>
              <a:t>2019/9/7</a:t>
            </a:fld>
            <a:endParaRPr lang="en-US" altLang="zh-CN"/>
          </a:p>
        </p:txBody>
      </p:sp>
    </p:spTree>
    <p:extLst>
      <p:ext uri="{BB962C8B-B14F-4D97-AF65-F5344CB8AC3E}">
        <p14:creationId xmlns:p14="http://schemas.microsoft.com/office/powerpoint/2010/main" val="22562232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sldNum" sz="quarter" idx="10"/>
          </p:nvPr>
        </p:nvSpPr>
        <p:spPr>
          <a:ln/>
        </p:spPr>
        <p:txBody>
          <a:bodyPr/>
          <a:lstStyle>
            <a:lvl1pPr>
              <a:defRPr/>
            </a:lvl1pPr>
          </a:lstStyle>
          <a:p>
            <a:pPr>
              <a:defRPr/>
            </a:pPr>
            <a:fld id="{F755961C-8084-47A7-84B5-683F325F141A}" type="slidenum">
              <a:rPr lang="zh-CN" altLang="en-US"/>
              <a:pPr>
                <a:defRPr/>
              </a:pPr>
              <a:t>‹#›</a:t>
            </a:fld>
            <a:endParaRPr lang="en-US" altLang="zh-CN"/>
          </a:p>
        </p:txBody>
      </p:sp>
      <p:sp>
        <p:nvSpPr>
          <p:cNvPr id="6" name="Rectangle 7"/>
          <p:cNvSpPr>
            <a:spLocks noGrp="1" noChangeArrowheads="1"/>
          </p:cNvSpPr>
          <p:nvPr>
            <p:ph type="dt" sz="half" idx="11"/>
          </p:nvPr>
        </p:nvSpPr>
        <p:spPr>
          <a:ln/>
        </p:spPr>
        <p:txBody>
          <a:bodyPr/>
          <a:lstStyle>
            <a:lvl1pPr>
              <a:defRPr/>
            </a:lvl1pPr>
          </a:lstStyle>
          <a:p>
            <a:pPr>
              <a:defRPr/>
            </a:pPr>
            <a:fld id="{B9D9F4F9-BDD9-4F66-B629-FD7CB8979E93}" type="datetime1">
              <a:rPr lang="zh-CN" altLang="en-US"/>
              <a:pPr>
                <a:defRPr/>
              </a:pPr>
              <a:t>2019/9/7</a:t>
            </a:fld>
            <a:endParaRPr lang="en-US" altLang="zh-CN"/>
          </a:p>
        </p:txBody>
      </p:sp>
    </p:spTree>
    <p:extLst>
      <p:ext uri="{BB962C8B-B14F-4D97-AF65-F5344CB8AC3E}">
        <p14:creationId xmlns:p14="http://schemas.microsoft.com/office/powerpoint/2010/main" val="3459526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p:cNvSpPr>
            <a:spLocks noGrp="1" noChangeArrowheads="1"/>
          </p:cNvSpPr>
          <p:nvPr>
            <p:ph type="sldNum" sz="quarter" idx="10"/>
          </p:nvPr>
        </p:nvSpPr>
        <p:spPr>
          <a:ln/>
        </p:spPr>
        <p:txBody>
          <a:bodyPr/>
          <a:lstStyle>
            <a:lvl1pPr>
              <a:defRPr/>
            </a:lvl1pPr>
          </a:lstStyle>
          <a:p>
            <a:pPr>
              <a:defRPr/>
            </a:pPr>
            <a:fld id="{77A43F11-0AFE-4F09-9198-7E08984952DB}" type="slidenum">
              <a:rPr lang="zh-CN" altLang="en-US"/>
              <a:pPr>
                <a:defRPr/>
              </a:pPr>
              <a:t>‹#›</a:t>
            </a:fld>
            <a:endParaRPr lang="en-US" altLang="zh-CN"/>
          </a:p>
        </p:txBody>
      </p:sp>
      <p:sp>
        <p:nvSpPr>
          <p:cNvPr id="5" name="Rectangle 7"/>
          <p:cNvSpPr>
            <a:spLocks noGrp="1" noChangeArrowheads="1"/>
          </p:cNvSpPr>
          <p:nvPr>
            <p:ph type="dt" sz="half" idx="11"/>
          </p:nvPr>
        </p:nvSpPr>
        <p:spPr>
          <a:ln/>
        </p:spPr>
        <p:txBody>
          <a:bodyPr/>
          <a:lstStyle>
            <a:lvl1pPr>
              <a:defRPr/>
            </a:lvl1pPr>
          </a:lstStyle>
          <a:p>
            <a:pPr>
              <a:defRPr/>
            </a:pPr>
            <a:fld id="{4D95A0D7-EA5D-4873-80B4-3B2B7FBC2076}" type="datetime1">
              <a:rPr lang="zh-CN" altLang="en-US"/>
              <a:pPr>
                <a:defRPr/>
              </a:pPr>
              <a:t>2019/9/7</a:t>
            </a:fld>
            <a:endParaRPr lang="en-US" altLang="zh-CN"/>
          </a:p>
        </p:txBody>
      </p:sp>
    </p:spTree>
    <p:extLst>
      <p:ext uri="{BB962C8B-B14F-4D97-AF65-F5344CB8AC3E}">
        <p14:creationId xmlns:p14="http://schemas.microsoft.com/office/powerpoint/2010/main" val="8288384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sldNum" sz="quarter" idx="10"/>
          </p:nvPr>
        </p:nvSpPr>
        <p:spPr>
          <a:ln/>
        </p:spPr>
        <p:txBody>
          <a:bodyPr/>
          <a:lstStyle>
            <a:lvl1pPr>
              <a:defRPr/>
            </a:lvl1pPr>
          </a:lstStyle>
          <a:p>
            <a:pPr>
              <a:defRPr/>
            </a:pPr>
            <a:fld id="{9593B29B-B779-47A6-8D97-22FE1093BB31}" type="slidenum">
              <a:rPr lang="zh-CN" altLang="en-US"/>
              <a:pPr>
                <a:defRPr/>
              </a:pPr>
              <a:t>‹#›</a:t>
            </a:fld>
            <a:endParaRPr lang="en-US" altLang="zh-CN"/>
          </a:p>
        </p:txBody>
      </p:sp>
      <p:sp>
        <p:nvSpPr>
          <p:cNvPr id="6" name="Rectangle 7"/>
          <p:cNvSpPr>
            <a:spLocks noGrp="1" noChangeArrowheads="1"/>
          </p:cNvSpPr>
          <p:nvPr>
            <p:ph type="dt" sz="half" idx="11"/>
          </p:nvPr>
        </p:nvSpPr>
        <p:spPr>
          <a:ln/>
        </p:spPr>
        <p:txBody>
          <a:bodyPr/>
          <a:lstStyle>
            <a:lvl1pPr>
              <a:defRPr/>
            </a:lvl1pPr>
          </a:lstStyle>
          <a:p>
            <a:pPr>
              <a:defRPr/>
            </a:pPr>
            <a:fld id="{2AA150E7-4635-4322-A765-9CD06F0F97FC}" type="datetime1">
              <a:rPr lang="zh-CN" altLang="en-US"/>
              <a:pPr>
                <a:defRPr/>
              </a:pPr>
              <a:t>2019/9/7</a:t>
            </a:fld>
            <a:endParaRPr lang="en-US" altLang="zh-CN"/>
          </a:p>
        </p:txBody>
      </p:sp>
    </p:spTree>
    <p:extLst>
      <p:ext uri="{BB962C8B-B14F-4D97-AF65-F5344CB8AC3E}">
        <p14:creationId xmlns:p14="http://schemas.microsoft.com/office/powerpoint/2010/main" val="42734665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a:ln/>
        </p:spPr>
        <p:txBody>
          <a:bodyPr/>
          <a:lstStyle>
            <a:lvl1pPr>
              <a:defRPr/>
            </a:lvl1pPr>
          </a:lstStyle>
          <a:p>
            <a:pPr>
              <a:defRPr/>
            </a:pPr>
            <a:fld id="{E8F1FB29-1F0E-4036-AB8B-420B013E2EAA}" type="slidenum">
              <a:rPr lang="zh-CN" altLang="en-US"/>
              <a:pPr>
                <a:defRPr/>
              </a:pPr>
              <a:t>‹#›</a:t>
            </a:fld>
            <a:endParaRPr lang="en-US" altLang="zh-CN"/>
          </a:p>
        </p:txBody>
      </p:sp>
      <p:sp>
        <p:nvSpPr>
          <p:cNvPr id="5" name="Rectangle 7"/>
          <p:cNvSpPr>
            <a:spLocks noGrp="1" noChangeArrowheads="1"/>
          </p:cNvSpPr>
          <p:nvPr>
            <p:ph type="dt" sz="half" idx="11"/>
          </p:nvPr>
        </p:nvSpPr>
        <p:spPr>
          <a:ln/>
        </p:spPr>
        <p:txBody>
          <a:bodyPr/>
          <a:lstStyle>
            <a:lvl1pPr>
              <a:defRPr/>
            </a:lvl1pPr>
          </a:lstStyle>
          <a:p>
            <a:pPr>
              <a:defRPr/>
            </a:pPr>
            <a:fld id="{14E573AC-B95E-4965-ACB3-49EDFEAE8827}" type="datetime1">
              <a:rPr lang="zh-CN" altLang="en-US"/>
              <a:pPr>
                <a:defRPr/>
              </a:pPr>
              <a:t>2019/9/7</a:t>
            </a:fld>
            <a:endParaRPr lang="en-US" altLang="zh-CN"/>
          </a:p>
        </p:txBody>
      </p:sp>
    </p:spTree>
    <p:extLst>
      <p:ext uri="{BB962C8B-B14F-4D97-AF65-F5344CB8AC3E}">
        <p14:creationId xmlns:p14="http://schemas.microsoft.com/office/powerpoint/2010/main" val="2436399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685800"/>
            <a:ext cx="2743200" cy="58753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685800"/>
            <a:ext cx="8026400" cy="58753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a:ln/>
        </p:spPr>
        <p:txBody>
          <a:bodyPr/>
          <a:lstStyle>
            <a:lvl1pPr>
              <a:defRPr/>
            </a:lvl1pPr>
          </a:lstStyle>
          <a:p>
            <a:pPr>
              <a:defRPr/>
            </a:pPr>
            <a:fld id="{25815DAD-9909-4B1D-8524-7FD755020BDB}" type="slidenum">
              <a:rPr lang="zh-CN" altLang="en-US"/>
              <a:pPr>
                <a:defRPr/>
              </a:pPr>
              <a:t>‹#›</a:t>
            </a:fld>
            <a:endParaRPr lang="en-US" altLang="zh-CN"/>
          </a:p>
        </p:txBody>
      </p:sp>
      <p:sp>
        <p:nvSpPr>
          <p:cNvPr id="5" name="Rectangle 7"/>
          <p:cNvSpPr>
            <a:spLocks noGrp="1" noChangeArrowheads="1"/>
          </p:cNvSpPr>
          <p:nvPr>
            <p:ph type="dt" sz="half" idx="11"/>
          </p:nvPr>
        </p:nvSpPr>
        <p:spPr>
          <a:ln/>
        </p:spPr>
        <p:txBody>
          <a:bodyPr/>
          <a:lstStyle>
            <a:lvl1pPr>
              <a:defRPr/>
            </a:lvl1pPr>
          </a:lstStyle>
          <a:p>
            <a:pPr>
              <a:defRPr/>
            </a:pPr>
            <a:fld id="{C9B0E878-105A-44E8-9912-C66A8644B8D1}" type="datetime1">
              <a:rPr lang="zh-CN" altLang="en-US"/>
              <a:pPr>
                <a:defRPr/>
              </a:pPr>
              <a:t>2019/9/7</a:t>
            </a:fld>
            <a:endParaRPr lang="en-US" altLang="zh-CN"/>
          </a:p>
        </p:txBody>
      </p:sp>
    </p:spTree>
    <p:extLst>
      <p:ext uri="{BB962C8B-B14F-4D97-AF65-F5344CB8AC3E}">
        <p14:creationId xmlns:p14="http://schemas.microsoft.com/office/powerpoint/2010/main" val="17781496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711200" y="228600"/>
            <a:ext cx="10363200" cy="1143000"/>
          </a:xfrm>
        </p:spPr>
        <p:txBody>
          <a:bodyPr/>
          <a:lstStyle/>
          <a:p>
            <a:r>
              <a:rPr lang="en-US"/>
              <a:t>Click to edit Master title style</a:t>
            </a:r>
          </a:p>
        </p:txBody>
      </p:sp>
      <p:sp>
        <p:nvSpPr>
          <p:cNvPr id="3" name="Content Placeholder 2"/>
          <p:cNvSpPr>
            <a:spLocks noGrp="1"/>
          </p:cNvSpPr>
          <p:nvPr>
            <p:ph sz="half" idx="1"/>
          </p:nvPr>
        </p:nvSpPr>
        <p:spPr>
          <a:xfrm>
            <a:off x="711200" y="1600200"/>
            <a:ext cx="508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994400" y="1600200"/>
            <a:ext cx="508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p:txBody>
          <a:bodyPr/>
          <a:lstStyle>
            <a:lvl1pPr>
              <a:defRPr/>
            </a:lvl1pPr>
          </a:lstStyle>
          <a:p>
            <a:pPr>
              <a:defRPr/>
            </a:pPr>
            <a:fld id="{1FEBE83F-174E-4FDD-A7DD-5A7D20637645}" type="slidenum">
              <a:rPr lang="en-US" altLang="zh-CN"/>
              <a:pPr>
                <a:defRPr/>
              </a:pPr>
              <a:t>‹#›</a:t>
            </a:fld>
            <a:endParaRPr lang="en-US" altLang="zh-CN"/>
          </a:p>
        </p:txBody>
      </p:sp>
    </p:spTree>
    <p:extLst>
      <p:ext uri="{BB962C8B-B14F-4D97-AF65-F5344CB8AC3E}">
        <p14:creationId xmlns:p14="http://schemas.microsoft.com/office/powerpoint/2010/main" val="10320605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1200" y="2286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711200" y="1600200"/>
            <a:ext cx="508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94400" y="1600200"/>
            <a:ext cx="508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p:txBody>
          <a:bodyPr/>
          <a:lstStyle>
            <a:lvl1pPr>
              <a:defRPr/>
            </a:lvl1pPr>
          </a:lstStyle>
          <a:p>
            <a:pPr>
              <a:defRPr/>
            </a:pPr>
            <a:fld id="{FF46C104-1704-43ED-9D33-6D72C38A499E}" type="slidenum">
              <a:rPr lang="en-US" altLang="zh-CN"/>
              <a:pPr>
                <a:defRPr/>
              </a:pPr>
              <a:t>‹#›</a:t>
            </a:fld>
            <a:endParaRPr lang="en-US" altLang="zh-CN"/>
          </a:p>
        </p:txBody>
      </p:sp>
    </p:spTree>
    <p:extLst>
      <p:ext uri="{BB962C8B-B14F-4D97-AF65-F5344CB8AC3E}">
        <p14:creationId xmlns:p14="http://schemas.microsoft.com/office/powerpoint/2010/main" val="31139151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77333" y="300038"/>
            <a:ext cx="10972800" cy="1143000"/>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609600" y="1600201"/>
            <a:ext cx="5384800" cy="452596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quarter" idx="2"/>
          </p:nvPr>
        </p:nvSpPr>
        <p:spPr>
          <a:xfrm>
            <a:off x="6197600" y="1600200"/>
            <a:ext cx="5384800" cy="21859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Content Placeholder 4"/>
          <p:cNvSpPr>
            <a:spLocks noGrp="1"/>
          </p:cNvSpPr>
          <p:nvPr>
            <p:ph sz="quarter" idx="3"/>
          </p:nvPr>
        </p:nvSpPr>
        <p:spPr>
          <a:xfrm>
            <a:off x="6197600" y="3938589"/>
            <a:ext cx="5384800" cy="2187575"/>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Date Placeholder 5"/>
          <p:cNvSpPr>
            <a:spLocks noGrp="1"/>
          </p:cNvSpPr>
          <p:nvPr>
            <p:ph type="dt" sz="half" idx="10"/>
          </p:nvPr>
        </p:nvSpPr>
        <p:spPr>
          <a:xfrm>
            <a:off x="609600" y="6245225"/>
            <a:ext cx="2844800" cy="476250"/>
          </a:xfrm>
          <a:prstGeom prst="rect">
            <a:avLst/>
          </a:prstGeom>
        </p:spPr>
        <p:txBody>
          <a:bodyPr/>
          <a:lstStyle>
            <a:lvl1pPr eaLnBrk="1" hangingPunct="1">
              <a:defRPr/>
            </a:lvl1pPr>
          </a:lstStyle>
          <a:p>
            <a:pPr>
              <a:defRPr/>
            </a:pPr>
            <a:endParaRPr lang="en-US" altLang="zh-CN"/>
          </a:p>
        </p:txBody>
      </p:sp>
      <p:sp>
        <p:nvSpPr>
          <p:cNvPr id="7" name="Footer Placeholder 6"/>
          <p:cNvSpPr>
            <a:spLocks noGrp="1"/>
          </p:cNvSpPr>
          <p:nvPr>
            <p:ph type="ftr" sz="quarter" idx="11"/>
          </p:nvPr>
        </p:nvSpPr>
        <p:spPr>
          <a:xfrm>
            <a:off x="4165600" y="6245225"/>
            <a:ext cx="3860800" cy="476250"/>
          </a:xfrm>
        </p:spPr>
        <p:txBody>
          <a:bodyPr/>
          <a:lstStyle>
            <a:lvl1pPr>
              <a:defRPr>
                <a:ea typeface="宋体" pitchFamily="2" charset="-122"/>
              </a:defRPr>
            </a:lvl1pPr>
          </a:lstStyle>
          <a:p>
            <a:pPr>
              <a:defRPr/>
            </a:pPr>
            <a:endParaRPr lang="en-US" altLang="zh-CN"/>
          </a:p>
        </p:txBody>
      </p:sp>
      <p:sp>
        <p:nvSpPr>
          <p:cNvPr id="8" name="Slide Number Placeholder 7"/>
          <p:cNvSpPr>
            <a:spLocks noGrp="1"/>
          </p:cNvSpPr>
          <p:nvPr>
            <p:ph type="sldNum" sz="quarter" idx="12"/>
          </p:nvPr>
        </p:nvSpPr>
        <p:spPr>
          <a:xfrm>
            <a:off x="8737600" y="6245225"/>
            <a:ext cx="2844800" cy="476250"/>
          </a:xfrm>
        </p:spPr>
        <p:txBody>
          <a:bodyPr/>
          <a:lstStyle>
            <a:lvl1pPr>
              <a:defRPr/>
            </a:lvl1pPr>
          </a:lstStyle>
          <a:p>
            <a:pPr>
              <a:defRPr/>
            </a:pPr>
            <a:fld id="{085F899A-9B74-47A0-A451-1DE965F0B382}" type="slidenum">
              <a:rPr lang="en-US" altLang="zh-CN"/>
              <a:pPr>
                <a:defRPr/>
              </a:pPr>
              <a:t>‹#›</a:t>
            </a:fld>
            <a:endParaRPr lang="en-US" altLang="zh-CN"/>
          </a:p>
        </p:txBody>
      </p:sp>
    </p:spTree>
    <p:extLst>
      <p:ext uri="{BB962C8B-B14F-4D97-AF65-F5344CB8AC3E}">
        <p14:creationId xmlns:p14="http://schemas.microsoft.com/office/powerpoint/2010/main" val="1454558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sldNum" sz="quarter" idx="10"/>
          </p:nvPr>
        </p:nvSpPr>
        <p:spPr>
          <a:ln/>
        </p:spPr>
        <p:txBody>
          <a:bodyPr/>
          <a:lstStyle>
            <a:lvl1pPr>
              <a:defRPr/>
            </a:lvl1pPr>
          </a:lstStyle>
          <a:p>
            <a:pPr>
              <a:defRPr/>
            </a:pPr>
            <a:fld id="{3FD5F0C9-997F-48A3-BE03-C7FC27DB8633}" type="slidenum">
              <a:rPr lang="zh-CN" altLang="en-US"/>
              <a:pPr>
                <a:defRPr/>
              </a:pPr>
              <a:t>‹#›</a:t>
            </a:fld>
            <a:endParaRPr lang="en-US" altLang="zh-CN"/>
          </a:p>
        </p:txBody>
      </p:sp>
      <p:sp>
        <p:nvSpPr>
          <p:cNvPr id="5" name="Rectangle 7"/>
          <p:cNvSpPr>
            <a:spLocks noGrp="1" noChangeArrowheads="1"/>
          </p:cNvSpPr>
          <p:nvPr>
            <p:ph type="dt" sz="half" idx="11"/>
          </p:nvPr>
        </p:nvSpPr>
        <p:spPr>
          <a:ln/>
        </p:spPr>
        <p:txBody>
          <a:bodyPr/>
          <a:lstStyle>
            <a:lvl1pPr>
              <a:defRPr/>
            </a:lvl1pPr>
          </a:lstStyle>
          <a:p>
            <a:pPr>
              <a:defRPr/>
            </a:pPr>
            <a:fld id="{D8868BB1-D6F9-4316-B794-6B276C5D3F54}" type="datetime1">
              <a:rPr lang="zh-CN" altLang="en-US"/>
              <a:pPr>
                <a:defRPr/>
              </a:pPr>
              <a:t>2019/9/7</a:t>
            </a:fld>
            <a:endParaRPr lang="en-US" altLang="zh-CN"/>
          </a:p>
        </p:txBody>
      </p:sp>
    </p:spTree>
    <p:extLst>
      <p:ext uri="{BB962C8B-B14F-4D97-AF65-F5344CB8AC3E}">
        <p14:creationId xmlns:p14="http://schemas.microsoft.com/office/powerpoint/2010/main" val="2141442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447800"/>
            <a:ext cx="5384800" cy="5113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97600" y="1447800"/>
            <a:ext cx="5384800" cy="5113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p:cNvSpPr>
            <a:spLocks noGrp="1" noChangeArrowheads="1"/>
          </p:cNvSpPr>
          <p:nvPr>
            <p:ph type="sldNum" sz="quarter" idx="10"/>
          </p:nvPr>
        </p:nvSpPr>
        <p:spPr>
          <a:ln/>
        </p:spPr>
        <p:txBody>
          <a:bodyPr/>
          <a:lstStyle>
            <a:lvl1pPr>
              <a:defRPr/>
            </a:lvl1pPr>
          </a:lstStyle>
          <a:p>
            <a:pPr>
              <a:defRPr/>
            </a:pPr>
            <a:fld id="{BB669FB3-56EE-4B1B-A030-B098B21AAFA4}" type="slidenum">
              <a:rPr lang="zh-CN" altLang="en-US"/>
              <a:pPr>
                <a:defRPr/>
              </a:pPr>
              <a:t>‹#›</a:t>
            </a:fld>
            <a:endParaRPr lang="en-US" altLang="zh-CN"/>
          </a:p>
        </p:txBody>
      </p:sp>
      <p:sp>
        <p:nvSpPr>
          <p:cNvPr id="6" name="Rectangle 7"/>
          <p:cNvSpPr>
            <a:spLocks noGrp="1" noChangeArrowheads="1"/>
          </p:cNvSpPr>
          <p:nvPr>
            <p:ph type="dt" sz="half" idx="11"/>
          </p:nvPr>
        </p:nvSpPr>
        <p:spPr>
          <a:ln/>
        </p:spPr>
        <p:txBody>
          <a:bodyPr/>
          <a:lstStyle>
            <a:lvl1pPr>
              <a:defRPr/>
            </a:lvl1pPr>
          </a:lstStyle>
          <a:p>
            <a:pPr>
              <a:defRPr/>
            </a:pPr>
            <a:fld id="{4E48C71E-DD62-41B0-A31B-A6F2C32C9093}" type="datetime1">
              <a:rPr lang="zh-CN" altLang="en-US"/>
              <a:pPr>
                <a:defRPr/>
              </a:pPr>
              <a:t>2019/9/7</a:t>
            </a:fld>
            <a:endParaRPr lang="en-US" altLang="zh-CN"/>
          </a:p>
        </p:txBody>
      </p:sp>
    </p:spTree>
    <p:extLst>
      <p:ext uri="{BB962C8B-B14F-4D97-AF65-F5344CB8AC3E}">
        <p14:creationId xmlns:p14="http://schemas.microsoft.com/office/powerpoint/2010/main" val="3521939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
          <p:cNvSpPr>
            <a:spLocks noGrp="1" noChangeArrowheads="1"/>
          </p:cNvSpPr>
          <p:nvPr>
            <p:ph type="sldNum" sz="quarter" idx="10"/>
          </p:nvPr>
        </p:nvSpPr>
        <p:spPr>
          <a:ln/>
        </p:spPr>
        <p:txBody>
          <a:bodyPr/>
          <a:lstStyle>
            <a:lvl1pPr>
              <a:defRPr/>
            </a:lvl1pPr>
          </a:lstStyle>
          <a:p>
            <a:pPr>
              <a:defRPr/>
            </a:pPr>
            <a:fld id="{325BCE7C-7573-4C20-8DAC-B67380100B19}" type="slidenum">
              <a:rPr lang="zh-CN" altLang="en-US"/>
              <a:pPr>
                <a:defRPr/>
              </a:pPr>
              <a:t>‹#›</a:t>
            </a:fld>
            <a:endParaRPr lang="en-US" altLang="zh-CN"/>
          </a:p>
        </p:txBody>
      </p:sp>
      <p:sp>
        <p:nvSpPr>
          <p:cNvPr id="8" name="Rectangle 7"/>
          <p:cNvSpPr>
            <a:spLocks noGrp="1" noChangeArrowheads="1"/>
          </p:cNvSpPr>
          <p:nvPr>
            <p:ph type="dt" sz="half" idx="11"/>
          </p:nvPr>
        </p:nvSpPr>
        <p:spPr>
          <a:ln/>
        </p:spPr>
        <p:txBody>
          <a:bodyPr/>
          <a:lstStyle>
            <a:lvl1pPr>
              <a:defRPr/>
            </a:lvl1pPr>
          </a:lstStyle>
          <a:p>
            <a:pPr>
              <a:defRPr/>
            </a:pPr>
            <a:fld id="{B62BBE94-5EC1-4CAB-A468-3C6245211B7E}" type="datetime1">
              <a:rPr lang="zh-CN" altLang="en-US"/>
              <a:pPr>
                <a:defRPr/>
              </a:pPr>
              <a:t>2019/9/7</a:t>
            </a:fld>
            <a:endParaRPr lang="en-US" altLang="zh-CN"/>
          </a:p>
        </p:txBody>
      </p:sp>
    </p:spTree>
    <p:extLst>
      <p:ext uri="{BB962C8B-B14F-4D97-AF65-F5344CB8AC3E}">
        <p14:creationId xmlns:p14="http://schemas.microsoft.com/office/powerpoint/2010/main" val="1934192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sldNum" sz="quarter" idx="10"/>
          </p:nvPr>
        </p:nvSpPr>
        <p:spPr>
          <a:ln/>
        </p:spPr>
        <p:txBody>
          <a:bodyPr/>
          <a:lstStyle>
            <a:lvl1pPr>
              <a:defRPr/>
            </a:lvl1pPr>
          </a:lstStyle>
          <a:p>
            <a:pPr>
              <a:defRPr/>
            </a:pPr>
            <a:fld id="{B58EE93F-B0DA-4E3D-ABDF-D203855E0B85}" type="slidenum">
              <a:rPr lang="zh-CN" altLang="en-US"/>
              <a:pPr>
                <a:defRPr/>
              </a:pPr>
              <a:t>‹#›</a:t>
            </a:fld>
            <a:endParaRPr lang="en-US" altLang="zh-CN"/>
          </a:p>
        </p:txBody>
      </p:sp>
      <p:sp>
        <p:nvSpPr>
          <p:cNvPr id="4" name="Rectangle 7"/>
          <p:cNvSpPr>
            <a:spLocks noGrp="1" noChangeArrowheads="1"/>
          </p:cNvSpPr>
          <p:nvPr>
            <p:ph type="dt" sz="half" idx="11"/>
          </p:nvPr>
        </p:nvSpPr>
        <p:spPr>
          <a:ln/>
        </p:spPr>
        <p:txBody>
          <a:bodyPr/>
          <a:lstStyle>
            <a:lvl1pPr>
              <a:defRPr/>
            </a:lvl1pPr>
          </a:lstStyle>
          <a:p>
            <a:pPr>
              <a:defRPr/>
            </a:pPr>
            <a:fld id="{E8E4AE1C-9779-4ED6-BF35-92EEEC62FC25}" type="datetime1">
              <a:rPr lang="zh-CN" altLang="en-US"/>
              <a:pPr>
                <a:defRPr/>
              </a:pPr>
              <a:t>2019/9/7</a:t>
            </a:fld>
            <a:endParaRPr lang="en-US" altLang="zh-CN"/>
          </a:p>
        </p:txBody>
      </p:sp>
    </p:spTree>
    <p:extLst>
      <p:ext uri="{BB962C8B-B14F-4D97-AF65-F5344CB8AC3E}">
        <p14:creationId xmlns:p14="http://schemas.microsoft.com/office/powerpoint/2010/main" val="3327520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1FA9286E-6A93-4299-9456-1D44D8FB637A}" type="slidenum">
              <a:rPr lang="zh-CN" altLang="en-US"/>
              <a:pPr>
                <a:defRPr/>
              </a:pPr>
              <a:t>‹#›</a:t>
            </a:fld>
            <a:endParaRPr lang="en-US" altLang="zh-CN"/>
          </a:p>
        </p:txBody>
      </p:sp>
      <p:sp>
        <p:nvSpPr>
          <p:cNvPr id="3" name="Rectangle 7"/>
          <p:cNvSpPr>
            <a:spLocks noGrp="1" noChangeArrowheads="1"/>
          </p:cNvSpPr>
          <p:nvPr>
            <p:ph type="dt" sz="half" idx="11"/>
          </p:nvPr>
        </p:nvSpPr>
        <p:spPr>
          <a:ln/>
        </p:spPr>
        <p:txBody>
          <a:bodyPr/>
          <a:lstStyle>
            <a:lvl1pPr>
              <a:defRPr/>
            </a:lvl1pPr>
          </a:lstStyle>
          <a:p>
            <a:pPr>
              <a:defRPr/>
            </a:pPr>
            <a:fld id="{A0FD6F45-48F6-4465-9C17-182ACDEA1DF1}" type="datetime1">
              <a:rPr lang="zh-CN" altLang="en-US"/>
              <a:pPr>
                <a:defRPr/>
              </a:pPr>
              <a:t>2019/9/7</a:t>
            </a:fld>
            <a:endParaRPr lang="en-US" altLang="zh-CN"/>
          </a:p>
        </p:txBody>
      </p:sp>
    </p:spTree>
    <p:extLst>
      <p:ext uri="{BB962C8B-B14F-4D97-AF65-F5344CB8AC3E}">
        <p14:creationId xmlns:p14="http://schemas.microsoft.com/office/powerpoint/2010/main" val="329469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sldNum" sz="quarter" idx="10"/>
          </p:nvPr>
        </p:nvSpPr>
        <p:spPr>
          <a:ln/>
        </p:spPr>
        <p:txBody>
          <a:bodyPr/>
          <a:lstStyle>
            <a:lvl1pPr>
              <a:defRPr/>
            </a:lvl1pPr>
          </a:lstStyle>
          <a:p>
            <a:pPr>
              <a:defRPr/>
            </a:pPr>
            <a:fld id="{0E896843-C5F5-4747-814A-562E78FC65DA}" type="slidenum">
              <a:rPr lang="zh-CN" altLang="en-US"/>
              <a:pPr>
                <a:defRPr/>
              </a:pPr>
              <a:t>‹#›</a:t>
            </a:fld>
            <a:endParaRPr lang="en-US" altLang="zh-CN"/>
          </a:p>
        </p:txBody>
      </p:sp>
      <p:sp>
        <p:nvSpPr>
          <p:cNvPr id="6" name="Rectangle 7"/>
          <p:cNvSpPr>
            <a:spLocks noGrp="1" noChangeArrowheads="1"/>
          </p:cNvSpPr>
          <p:nvPr>
            <p:ph type="dt" sz="half" idx="11"/>
          </p:nvPr>
        </p:nvSpPr>
        <p:spPr>
          <a:ln/>
        </p:spPr>
        <p:txBody>
          <a:bodyPr/>
          <a:lstStyle>
            <a:lvl1pPr>
              <a:defRPr/>
            </a:lvl1pPr>
          </a:lstStyle>
          <a:p>
            <a:pPr>
              <a:defRPr/>
            </a:pPr>
            <a:fld id="{5A8DF599-5BE6-4C02-8191-F4B6BD62C7E4}" type="datetime1">
              <a:rPr lang="zh-CN" altLang="en-US"/>
              <a:pPr>
                <a:defRPr/>
              </a:pPr>
              <a:t>2019/9/7</a:t>
            </a:fld>
            <a:endParaRPr lang="en-US" altLang="zh-CN"/>
          </a:p>
        </p:txBody>
      </p:sp>
    </p:spTree>
    <p:extLst>
      <p:ext uri="{BB962C8B-B14F-4D97-AF65-F5344CB8AC3E}">
        <p14:creationId xmlns:p14="http://schemas.microsoft.com/office/powerpoint/2010/main" val="462900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sldNum" sz="quarter" idx="10"/>
          </p:nvPr>
        </p:nvSpPr>
        <p:spPr>
          <a:ln/>
        </p:spPr>
        <p:txBody>
          <a:bodyPr/>
          <a:lstStyle>
            <a:lvl1pPr>
              <a:defRPr/>
            </a:lvl1pPr>
          </a:lstStyle>
          <a:p>
            <a:pPr>
              <a:defRPr/>
            </a:pPr>
            <a:fld id="{4048A81C-6015-41BD-8C11-29C01117CA5B}" type="slidenum">
              <a:rPr lang="zh-CN" altLang="en-US"/>
              <a:pPr>
                <a:defRPr/>
              </a:pPr>
              <a:t>‹#›</a:t>
            </a:fld>
            <a:endParaRPr lang="en-US" altLang="zh-CN"/>
          </a:p>
        </p:txBody>
      </p:sp>
      <p:sp>
        <p:nvSpPr>
          <p:cNvPr id="6" name="Rectangle 7"/>
          <p:cNvSpPr>
            <a:spLocks noGrp="1" noChangeArrowheads="1"/>
          </p:cNvSpPr>
          <p:nvPr>
            <p:ph type="dt" sz="half" idx="11"/>
          </p:nvPr>
        </p:nvSpPr>
        <p:spPr>
          <a:ln/>
        </p:spPr>
        <p:txBody>
          <a:bodyPr/>
          <a:lstStyle>
            <a:lvl1pPr>
              <a:defRPr/>
            </a:lvl1pPr>
          </a:lstStyle>
          <a:p>
            <a:pPr>
              <a:defRPr/>
            </a:pPr>
            <a:fld id="{A2C5FDBA-EA49-4A1C-808C-F2802D5E3B6E}" type="datetime1">
              <a:rPr lang="zh-CN" altLang="en-US"/>
              <a:pPr>
                <a:defRPr/>
              </a:pPr>
              <a:t>2019/9/7</a:t>
            </a:fld>
            <a:endParaRPr lang="en-US" altLang="zh-CN"/>
          </a:p>
        </p:txBody>
      </p:sp>
    </p:spTree>
    <p:extLst>
      <p:ext uri="{BB962C8B-B14F-4D97-AF65-F5344CB8AC3E}">
        <p14:creationId xmlns:p14="http://schemas.microsoft.com/office/powerpoint/2010/main" val="3275816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1583267" cy="685800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algn="ctr" eaLnBrk="1" hangingPunct="1">
              <a:defRPr/>
            </a:pPr>
            <a:endParaRPr lang="zh-CN" altLang="en-US" sz="2400">
              <a:latin typeface="Times New Roman" panose="02020603050405020304" pitchFamily="18" charset="0"/>
              <a:ea typeface="宋体" panose="02010600030101010101" pitchFamily="2" charset="-122"/>
            </a:endParaRPr>
          </a:p>
        </p:txBody>
      </p:sp>
      <p:sp>
        <p:nvSpPr>
          <p:cNvPr id="1027" name="Rectangle 4"/>
          <p:cNvSpPr>
            <a:spLocks noGrp="1" noChangeArrowheads="1"/>
          </p:cNvSpPr>
          <p:nvPr>
            <p:ph type="sldNum" sz="quarter" idx="4"/>
          </p:nvPr>
        </p:nvSpPr>
        <p:spPr bwMode="auto">
          <a:xfrm>
            <a:off x="8737600" y="6248400"/>
            <a:ext cx="2844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atin typeface="Times New Roman" panose="02020603050405020304" pitchFamily="18" charset="0"/>
                <a:ea typeface="宋体" panose="02010600030101010101" pitchFamily="2" charset="-122"/>
              </a:defRPr>
            </a:lvl1pPr>
          </a:lstStyle>
          <a:p>
            <a:pPr>
              <a:defRPr/>
            </a:pPr>
            <a:fld id="{B6DE0EED-CF5A-47E7-B33F-02A1FE7C2F68}" type="slidenum">
              <a:rPr lang="zh-CN" altLang="en-US"/>
              <a:pPr>
                <a:defRPr/>
              </a:pPr>
              <a:t>‹#›</a:t>
            </a:fld>
            <a:endParaRPr lang="en-US" altLang="zh-CN"/>
          </a:p>
        </p:txBody>
      </p:sp>
      <p:sp>
        <p:nvSpPr>
          <p:cNvPr id="1028" name="Rectangle 5"/>
          <p:cNvSpPr>
            <a:spLocks noGrp="1" noChangeArrowheads="1"/>
          </p:cNvSpPr>
          <p:nvPr>
            <p:ph type="title"/>
          </p:nvPr>
        </p:nvSpPr>
        <p:spPr bwMode="auto">
          <a:xfrm>
            <a:off x="812801" y="685800"/>
            <a:ext cx="835236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9" name="Rectangle 6"/>
          <p:cNvSpPr>
            <a:spLocks noGrp="1" noChangeArrowheads="1"/>
          </p:cNvSpPr>
          <p:nvPr>
            <p:ph type="body" idx="1"/>
          </p:nvPr>
        </p:nvSpPr>
        <p:spPr bwMode="auto">
          <a:xfrm>
            <a:off x="609600" y="1447800"/>
            <a:ext cx="10972800" cy="511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7"/>
          <p:cNvSpPr>
            <a:spLocks noGrp="1" noChangeArrowheads="1"/>
          </p:cNvSpPr>
          <p:nvPr>
            <p:ph type="dt" sz="half" idx="2"/>
          </p:nvPr>
        </p:nvSpPr>
        <p:spPr bwMode="auto">
          <a:xfrm>
            <a:off x="609600" y="6245225"/>
            <a:ext cx="2844800" cy="4762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buFont typeface="Arial" charset="0"/>
              <a:buNone/>
              <a:defRPr sz="1200">
                <a:latin typeface="+mn-lt"/>
                <a:ea typeface="宋体" pitchFamily="2" charset="-122"/>
              </a:defRPr>
            </a:lvl1pPr>
          </a:lstStyle>
          <a:p>
            <a:pPr>
              <a:defRPr/>
            </a:pPr>
            <a:fld id="{6BE0669A-752F-48FC-8232-0CBA120DC994}" type="datetime1">
              <a:rPr lang="zh-CN" altLang="en-US"/>
              <a:pPr>
                <a:defRPr/>
              </a:pPr>
              <a:t>2019/9/7</a:t>
            </a:fld>
            <a:endParaRPr lang="en-US" altLang="zh-CN"/>
          </a:p>
        </p:txBody>
      </p:sp>
      <p:grpSp>
        <p:nvGrpSpPr>
          <p:cNvPr id="1031" name="Group 7"/>
          <p:cNvGrpSpPr>
            <a:grpSpLocks/>
          </p:cNvGrpSpPr>
          <p:nvPr/>
        </p:nvGrpSpPr>
        <p:grpSpPr bwMode="auto">
          <a:xfrm>
            <a:off x="-10583" y="11114"/>
            <a:ext cx="1066801" cy="873125"/>
            <a:chOff x="0" y="0"/>
            <a:chExt cx="1806" cy="1989"/>
          </a:xfrm>
        </p:grpSpPr>
        <p:sp>
          <p:nvSpPr>
            <p:cNvPr id="1034" name="Rectangle 9"/>
            <p:cNvSpPr>
              <a:spLocks noChangeArrowheads="1"/>
            </p:cNvSpPr>
            <p:nvPr/>
          </p:nvSpPr>
          <p:spPr bwMode="auto">
            <a:xfrm>
              <a:off x="362" y="1584"/>
              <a:ext cx="358"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2400">
                <a:latin typeface="Times New Roman" panose="02020603050405020304" pitchFamily="18" charset="0"/>
                <a:ea typeface="宋体" panose="02010600030101010101" pitchFamily="2" charset="-122"/>
              </a:endParaRPr>
            </a:p>
          </p:txBody>
        </p:sp>
        <p:sp>
          <p:nvSpPr>
            <p:cNvPr id="1035" name="Rectangle 10"/>
            <p:cNvSpPr>
              <a:spLocks noChangeArrowheads="1"/>
            </p:cNvSpPr>
            <p:nvPr/>
          </p:nvSpPr>
          <p:spPr bwMode="auto">
            <a:xfrm>
              <a:off x="1079" y="394"/>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2400">
                <a:latin typeface="Times New Roman" panose="02020603050405020304" pitchFamily="18" charset="0"/>
                <a:ea typeface="宋体" panose="02010600030101010101" pitchFamily="2" charset="-122"/>
              </a:endParaRPr>
            </a:p>
          </p:txBody>
        </p:sp>
        <p:sp>
          <p:nvSpPr>
            <p:cNvPr id="1036" name="Rectangle 11"/>
            <p:cNvSpPr>
              <a:spLocks noChangeArrowheads="1"/>
            </p:cNvSpPr>
            <p:nvPr/>
          </p:nvSpPr>
          <p:spPr bwMode="auto">
            <a:xfrm>
              <a:off x="1437" y="0"/>
              <a:ext cx="369" cy="401"/>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2400">
                <a:latin typeface="Times New Roman" panose="02020603050405020304" pitchFamily="18" charset="0"/>
                <a:ea typeface="宋体" panose="02010600030101010101" pitchFamily="2" charset="-122"/>
              </a:endParaRPr>
            </a:p>
          </p:txBody>
        </p:sp>
        <p:sp>
          <p:nvSpPr>
            <p:cNvPr id="1037" name="Rectangle 12"/>
            <p:cNvSpPr>
              <a:spLocks noChangeArrowheads="1"/>
            </p:cNvSpPr>
            <p:nvPr/>
          </p:nvSpPr>
          <p:spPr bwMode="auto">
            <a:xfrm>
              <a:off x="717" y="1584"/>
              <a:ext cx="369" cy="40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2400">
                <a:latin typeface="Times New Roman" panose="02020603050405020304" pitchFamily="18" charset="0"/>
                <a:ea typeface="宋体" panose="02010600030101010101" pitchFamily="2" charset="-122"/>
              </a:endParaRPr>
            </a:p>
          </p:txBody>
        </p:sp>
        <p:sp>
          <p:nvSpPr>
            <p:cNvPr id="1038" name="Rectangle 13"/>
            <p:cNvSpPr>
              <a:spLocks noChangeArrowheads="1"/>
            </p:cNvSpPr>
            <p:nvPr/>
          </p:nvSpPr>
          <p:spPr bwMode="auto">
            <a:xfrm>
              <a:off x="1437" y="394"/>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2400">
                <a:latin typeface="Times New Roman" panose="02020603050405020304" pitchFamily="18" charset="0"/>
                <a:ea typeface="宋体" panose="02010600030101010101" pitchFamily="2" charset="-122"/>
              </a:endParaRPr>
            </a:p>
          </p:txBody>
        </p:sp>
        <p:sp>
          <p:nvSpPr>
            <p:cNvPr id="1039" name="Rectangle 14"/>
            <p:cNvSpPr>
              <a:spLocks noChangeArrowheads="1"/>
            </p:cNvSpPr>
            <p:nvPr/>
          </p:nvSpPr>
          <p:spPr bwMode="auto">
            <a:xfrm>
              <a:off x="717" y="792"/>
              <a:ext cx="369" cy="39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2400">
                <a:latin typeface="Times New Roman" panose="02020603050405020304" pitchFamily="18" charset="0"/>
                <a:ea typeface="宋体" panose="02010600030101010101" pitchFamily="2" charset="-122"/>
              </a:endParaRPr>
            </a:p>
          </p:txBody>
        </p:sp>
        <p:sp>
          <p:nvSpPr>
            <p:cNvPr id="1040" name="Rectangle 15"/>
            <p:cNvSpPr>
              <a:spLocks noChangeArrowheads="1"/>
            </p:cNvSpPr>
            <p:nvPr/>
          </p:nvSpPr>
          <p:spPr bwMode="auto">
            <a:xfrm>
              <a:off x="0" y="792"/>
              <a:ext cx="369" cy="39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2400">
                <a:latin typeface="Times New Roman" panose="02020603050405020304" pitchFamily="18" charset="0"/>
                <a:ea typeface="宋体" panose="02010600030101010101" pitchFamily="2" charset="-122"/>
              </a:endParaRPr>
            </a:p>
          </p:txBody>
        </p:sp>
        <p:sp>
          <p:nvSpPr>
            <p:cNvPr id="1041" name="Rectangle 16"/>
            <p:cNvSpPr>
              <a:spLocks noChangeArrowheads="1"/>
            </p:cNvSpPr>
            <p:nvPr/>
          </p:nvSpPr>
          <p:spPr bwMode="auto">
            <a:xfrm>
              <a:off x="1079" y="792"/>
              <a:ext cx="362" cy="39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2400">
                <a:latin typeface="Times New Roman" panose="02020603050405020304" pitchFamily="18" charset="0"/>
                <a:ea typeface="宋体" panose="02010600030101010101" pitchFamily="2" charset="-122"/>
              </a:endParaRPr>
            </a:p>
          </p:txBody>
        </p:sp>
        <p:sp>
          <p:nvSpPr>
            <p:cNvPr id="1042" name="Rectangle 17"/>
            <p:cNvSpPr>
              <a:spLocks noChangeArrowheads="1"/>
            </p:cNvSpPr>
            <p:nvPr/>
          </p:nvSpPr>
          <p:spPr bwMode="auto">
            <a:xfrm>
              <a:off x="362" y="1186"/>
              <a:ext cx="358"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2400">
                <a:latin typeface="Times New Roman" panose="02020603050405020304" pitchFamily="18" charset="0"/>
                <a:ea typeface="宋体" panose="02010600030101010101" pitchFamily="2" charset="-122"/>
              </a:endParaRPr>
            </a:p>
          </p:txBody>
        </p:sp>
        <p:sp>
          <p:nvSpPr>
            <p:cNvPr id="1043" name="Rectangle 18"/>
            <p:cNvSpPr>
              <a:spLocks noChangeArrowheads="1"/>
            </p:cNvSpPr>
            <p:nvPr/>
          </p:nvSpPr>
          <p:spPr bwMode="auto">
            <a:xfrm>
              <a:off x="717" y="1186"/>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2400">
                <a:latin typeface="Times New Roman" panose="02020603050405020304" pitchFamily="18" charset="0"/>
                <a:ea typeface="宋体" panose="02010600030101010101" pitchFamily="2" charset="-122"/>
              </a:endParaRPr>
            </a:p>
          </p:txBody>
        </p:sp>
      </p:grpSp>
      <p:sp>
        <p:nvSpPr>
          <p:cNvPr id="1032" name="Rectangle 19"/>
          <p:cNvSpPr>
            <a:spLocks noChangeArrowheads="1"/>
          </p:cNvSpPr>
          <p:nvPr/>
        </p:nvSpPr>
        <p:spPr bwMode="auto">
          <a:xfrm>
            <a:off x="844551" y="527051"/>
            <a:ext cx="10399183" cy="5397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2400">
              <a:latin typeface="Times New Roman" panose="02020603050405020304" pitchFamily="18" charset="0"/>
              <a:ea typeface="宋体" panose="02010600030101010101" pitchFamily="2" charset="-122"/>
            </a:endParaRPr>
          </a:p>
        </p:txBody>
      </p:sp>
      <p:pic>
        <p:nvPicPr>
          <p:cNvPr id="1033" name="Picture 20" descr="hust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512723" y="11114"/>
            <a:ext cx="1631949" cy="1322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Lst>
  <p:hf hdr="0" ftr="0" dt="0"/>
  <p:txStyles>
    <p:titleStyle>
      <a:lvl1pPr algn="l" rtl="0" eaLnBrk="1" fontAlgn="base" hangingPunct="1">
        <a:spcBef>
          <a:spcPct val="0"/>
        </a:spcBef>
        <a:spcAft>
          <a:spcPct val="0"/>
        </a:spcAft>
        <a:defRPr sz="3600" b="1">
          <a:solidFill>
            <a:srgbClr val="003399"/>
          </a:solidFill>
          <a:latin typeface="+mj-lt"/>
          <a:ea typeface="+mj-ea"/>
          <a:cs typeface="+mj-cs"/>
        </a:defRPr>
      </a:lvl1pPr>
      <a:lvl2pPr algn="l" rtl="0" eaLnBrk="1" fontAlgn="base" hangingPunct="1">
        <a:spcBef>
          <a:spcPct val="0"/>
        </a:spcBef>
        <a:spcAft>
          <a:spcPct val="0"/>
        </a:spcAft>
        <a:defRPr sz="3600" b="1">
          <a:solidFill>
            <a:srgbClr val="003399"/>
          </a:solidFill>
          <a:latin typeface="Times New Roman" pitchFamily="18" charset="0"/>
          <a:ea typeface="微软雅黑" pitchFamily="34" charset="-122"/>
        </a:defRPr>
      </a:lvl2pPr>
      <a:lvl3pPr algn="l" rtl="0" eaLnBrk="1" fontAlgn="base" hangingPunct="1">
        <a:spcBef>
          <a:spcPct val="0"/>
        </a:spcBef>
        <a:spcAft>
          <a:spcPct val="0"/>
        </a:spcAft>
        <a:defRPr sz="3600" b="1">
          <a:solidFill>
            <a:srgbClr val="003399"/>
          </a:solidFill>
          <a:latin typeface="Times New Roman" pitchFamily="18" charset="0"/>
          <a:ea typeface="微软雅黑" pitchFamily="34" charset="-122"/>
        </a:defRPr>
      </a:lvl3pPr>
      <a:lvl4pPr algn="l" rtl="0" eaLnBrk="1" fontAlgn="base" hangingPunct="1">
        <a:spcBef>
          <a:spcPct val="0"/>
        </a:spcBef>
        <a:spcAft>
          <a:spcPct val="0"/>
        </a:spcAft>
        <a:defRPr sz="3600" b="1">
          <a:solidFill>
            <a:srgbClr val="003399"/>
          </a:solidFill>
          <a:latin typeface="Times New Roman" pitchFamily="18" charset="0"/>
          <a:ea typeface="微软雅黑" pitchFamily="34" charset="-122"/>
        </a:defRPr>
      </a:lvl4pPr>
      <a:lvl5pPr algn="l" rtl="0" eaLnBrk="1" fontAlgn="base" hangingPunct="1">
        <a:spcBef>
          <a:spcPct val="0"/>
        </a:spcBef>
        <a:spcAft>
          <a:spcPct val="0"/>
        </a:spcAft>
        <a:defRPr sz="3600" b="1">
          <a:solidFill>
            <a:srgbClr val="003399"/>
          </a:solidFill>
          <a:latin typeface="Times New Roman" pitchFamily="18" charset="0"/>
          <a:ea typeface="微软雅黑" pitchFamily="34" charset="-122"/>
        </a:defRPr>
      </a:lvl5pPr>
      <a:lvl6pPr marL="457200" algn="l" rtl="0" eaLnBrk="1" fontAlgn="base" hangingPunct="1">
        <a:spcBef>
          <a:spcPct val="0"/>
        </a:spcBef>
        <a:spcAft>
          <a:spcPct val="0"/>
        </a:spcAft>
        <a:defRPr sz="3600" b="1">
          <a:solidFill>
            <a:srgbClr val="003399"/>
          </a:solidFill>
          <a:latin typeface="Times New Roman" pitchFamily="18" charset="0"/>
          <a:ea typeface="微软雅黑" pitchFamily="34" charset="-122"/>
        </a:defRPr>
      </a:lvl6pPr>
      <a:lvl7pPr marL="914400" algn="l" rtl="0" eaLnBrk="1" fontAlgn="base" hangingPunct="1">
        <a:spcBef>
          <a:spcPct val="0"/>
        </a:spcBef>
        <a:spcAft>
          <a:spcPct val="0"/>
        </a:spcAft>
        <a:defRPr sz="3600" b="1">
          <a:solidFill>
            <a:srgbClr val="003399"/>
          </a:solidFill>
          <a:latin typeface="Times New Roman" pitchFamily="18" charset="0"/>
          <a:ea typeface="微软雅黑" pitchFamily="34" charset="-122"/>
        </a:defRPr>
      </a:lvl7pPr>
      <a:lvl8pPr marL="1371600" algn="l" rtl="0" eaLnBrk="1" fontAlgn="base" hangingPunct="1">
        <a:spcBef>
          <a:spcPct val="0"/>
        </a:spcBef>
        <a:spcAft>
          <a:spcPct val="0"/>
        </a:spcAft>
        <a:defRPr sz="3600" b="1">
          <a:solidFill>
            <a:srgbClr val="003399"/>
          </a:solidFill>
          <a:latin typeface="Times New Roman" pitchFamily="18" charset="0"/>
          <a:ea typeface="微软雅黑" pitchFamily="34" charset="-122"/>
        </a:defRPr>
      </a:lvl8pPr>
      <a:lvl9pPr marL="1828800" algn="l" rtl="0" eaLnBrk="1" fontAlgn="base" hangingPunct="1">
        <a:spcBef>
          <a:spcPct val="0"/>
        </a:spcBef>
        <a:spcAft>
          <a:spcPct val="0"/>
        </a:spcAft>
        <a:defRPr sz="3600" b="1">
          <a:solidFill>
            <a:srgbClr val="003399"/>
          </a:solidFill>
          <a:latin typeface="Times New Roman" pitchFamily="18" charset="0"/>
          <a:ea typeface="微软雅黑" pitchFamily="34" charset="-122"/>
        </a:defRPr>
      </a:lvl9pPr>
    </p:titleStyle>
    <p:body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bg2"/>
        </a:buClr>
        <a:buSzPct val="75000"/>
        <a:buFont typeface="Wingdings" panose="05000000000000000000"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75000"/>
        <a:buFont typeface="Wingdings" panose="05000000000000000000"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bg2"/>
        </a:buClr>
        <a:buSzPct val="75000"/>
        <a:buFont typeface="Wingdings" panose="05000000000000000000" pitchFamily="2" charset="2"/>
        <a:buChar char="¨"/>
        <a:defRPr sz="24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4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4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4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0"/>
            <a:ext cx="1583267" cy="685800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algn="ctr" eaLnBrk="1" hangingPunct="1">
              <a:defRPr/>
            </a:pPr>
            <a:endParaRPr lang="zh-CN" altLang="en-US" sz="2400">
              <a:latin typeface="Times New Roman" panose="02020603050405020304" pitchFamily="18" charset="0"/>
              <a:ea typeface="宋体" panose="02010600030101010101" pitchFamily="2" charset="-122"/>
            </a:endParaRPr>
          </a:p>
        </p:txBody>
      </p:sp>
      <p:sp>
        <p:nvSpPr>
          <p:cNvPr id="2051" name="Rectangle 4"/>
          <p:cNvSpPr>
            <a:spLocks noGrp="1" noChangeArrowheads="1"/>
          </p:cNvSpPr>
          <p:nvPr>
            <p:ph type="sldNum" sz="quarter" idx="4"/>
          </p:nvPr>
        </p:nvSpPr>
        <p:spPr bwMode="auto">
          <a:xfrm>
            <a:off x="8737600" y="6248400"/>
            <a:ext cx="2844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atin typeface="Times New Roman" panose="02020603050405020304" pitchFamily="18" charset="0"/>
                <a:ea typeface="宋体" panose="02010600030101010101" pitchFamily="2" charset="-122"/>
              </a:defRPr>
            </a:lvl1pPr>
          </a:lstStyle>
          <a:p>
            <a:pPr>
              <a:defRPr/>
            </a:pPr>
            <a:fld id="{4A053724-F721-4EC4-8E72-B330199A88B1}" type="slidenum">
              <a:rPr lang="zh-CN" altLang="en-US"/>
              <a:pPr>
                <a:defRPr/>
              </a:pPr>
              <a:t>‹#›</a:t>
            </a:fld>
            <a:endParaRPr lang="en-US" altLang="zh-CN"/>
          </a:p>
        </p:txBody>
      </p:sp>
      <p:sp>
        <p:nvSpPr>
          <p:cNvPr id="2052" name="Rectangle 5"/>
          <p:cNvSpPr>
            <a:spLocks noGrp="1" noChangeArrowheads="1"/>
          </p:cNvSpPr>
          <p:nvPr>
            <p:ph type="title"/>
          </p:nvPr>
        </p:nvSpPr>
        <p:spPr bwMode="auto">
          <a:xfrm>
            <a:off x="812801" y="685800"/>
            <a:ext cx="835236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3" name="Rectangle 6"/>
          <p:cNvSpPr>
            <a:spLocks noGrp="1" noChangeArrowheads="1"/>
          </p:cNvSpPr>
          <p:nvPr>
            <p:ph type="body" idx="1"/>
          </p:nvPr>
        </p:nvSpPr>
        <p:spPr bwMode="auto">
          <a:xfrm>
            <a:off x="609600" y="1447800"/>
            <a:ext cx="10972800" cy="511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4" name="Rectangle 7"/>
          <p:cNvSpPr>
            <a:spLocks noGrp="1" noChangeArrowheads="1"/>
          </p:cNvSpPr>
          <p:nvPr>
            <p:ph type="dt" sz="half" idx="2"/>
          </p:nvPr>
        </p:nvSpPr>
        <p:spPr bwMode="auto">
          <a:xfrm>
            <a:off x="609600" y="6245225"/>
            <a:ext cx="2844800" cy="4762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buFont typeface="Arial" charset="0"/>
              <a:buNone/>
              <a:defRPr sz="1200">
                <a:latin typeface="+mn-lt"/>
                <a:ea typeface="宋体" pitchFamily="2" charset="-122"/>
              </a:defRPr>
            </a:lvl1pPr>
          </a:lstStyle>
          <a:p>
            <a:pPr>
              <a:defRPr/>
            </a:pPr>
            <a:fld id="{EA9D1C8C-50F5-43FD-813D-67F6BD2A86FE}" type="datetime1">
              <a:rPr lang="zh-CN" altLang="en-US"/>
              <a:pPr>
                <a:defRPr/>
              </a:pPr>
              <a:t>2019/9/7</a:t>
            </a:fld>
            <a:endParaRPr lang="en-US" altLang="zh-CN"/>
          </a:p>
        </p:txBody>
      </p:sp>
      <p:grpSp>
        <p:nvGrpSpPr>
          <p:cNvPr id="2055" name="Group 7"/>
          <p:cNvGrpSpPr>
            <a:grpSpLocks/>
          </p:cNvGrpSpPr>
          <p:nvPr/>
        </p:nvGrpSpPr>
        <p:grpSpPr bwMode="auto">
          <a:xfrm>
            <a:off x="-10583" y="11114"/>
            <a:ext cx="1066801" cy="873125"/>
            <a:chOff x="0" y="0"/>
            <a:chExt cx="1806" cy="1989"/>
          </a:xfrm>
        </p:grpSpPr>
        <p:sp>
          <p:nvSpPr>
            <p:cNvPr id="2058" name="Rectangle 9"/>
            <p:cNvSpPr>
              <a:spLocks noChangeArrowheads="1"/>
            </p:cNvSpPr>
            <p:nvPr/>
          </p:nvSpPr>
          <p:spPr bwMode="auto">
            <a:xfrm>
              <a:off x="362" y="1584"/>
              <a:ext cx="358"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2400">
                <a:latin typeface="Times New Roman" panose="02020603050405020304" pitchFamily="18" charset="0"/>
                <a:ea typeface="宋体" panose="02010600030101010101" pitchFamily="2" charset="-122"/>
              </a:endParaRPr>
            </a:p>
          </p:txBody>
        </p:sp>
        <p:sp>
          <p:nvSpPr>
            <p:cNvPr id="2059" name="Rectangle 10"/>
            <p:cNvSpPr>
              <a:spLocks noChangeArrowheads="1"/>
            </p:cNvSpPr>
            <p:nvPr/>
          </p:nvSpPr>
          <p:spPr bwMode="auto">
            <a:xfrm>
              <a:off x="1079" y="394"/>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2400">
                <a:latin typeface="Times New Roman" panose="02020603050405020304" pitchFamily="18" charset="0"/>
                <a:ea typeface="宋体" panose="02010600030101010101" pitchFamily="2" charset="-122"/>
              </a:endParaRPr>
            </a:p>
          </p:txBody>
        </p:sp>
        <p:sp>
          <p:nvSpPr>
            <p:cNvPr id="2060" name="Rectangle 11"/>
            <p:cNvSpPr>
              <a:spLocks noChangeArrowheads="1"/>
            </p:cNvSpPr>
            <p:nvPr/>
          </p:nvSpPr>
          <p:spPr bwMode="auto">
            <a:xfrm>
              <a:off x="1437" y="0"/>
              <a:ext cx="369" cy="401"/>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2400">
                <a:latin typeface="Times New Roman" panose="02020603050405020304" pitchFamily="18" charset="0"/>
                <a:ea typeface="宋体" panose="02010600030101010101" pitchFamily="2" charset="-122"/>
              </a:endParaRPr>
            </a:p>
          </p:txBody>
        </p:sp>
        <p:sp>
          <p:nvSpPr>
            <p:cNvPr id="2061" name="Rectangle 12"/>
            <p:cNvSpPr>
              <a:spLocks noChangeArrowheads="1"/>
            </p:cNvSpPr>
            <p:nvPr/>
          </p:nvSpPr>
          <p:spPr bwMode="auto">
            <a:xfrm>
              <a:off x="717" y="1584"/>
              <a:ext cx="369" cy="40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2400">
                <a:latin typeface="Times New Roman" panose="02020603050405020304" pitchFamily="18" charset="0"/>
                <a:ea typeface="宋体" panose="02010600030101010101" pitchFamily="2" charset="-122"/>
              </a:endParaRPr>
            </a:p>
          </p:txBody>
        </p:sp>
        <p:sp>
          <p:nvSpPr>
            <p:cNvPr id="2062" name="Rectangle 13"/>
            <p:cNvSpPr>
              <a:spLocks noChangeArrowheads="1"/>
            </p:cNvSpPr>
            <p:nvPr/>
          </p:nvSpPr>
          <p:spPr bwMode="auto">
            <a:xfrm>
              <a:off x="1437" y="394"/>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2400">
                <a:latin typeface="Times New Roman" panose="02020603050405020304" pitchFamily="18" charset="0"/>
                <a:ea typeface="宋体" panose="02010600030101010101" pitchFamily="2" charset="-122"/>
              </a:endParaRPr>
            </a:p>
          </p:txBody>
        </p:sp>
        <p:sp>
          <p:nvSpPr>
            <p:cNvPr id="2063" name="Rectangle 14"/>
            <p:cNvSpPr>
              <a:spLocks noChangeArrowheads="1"/>
            </p:cNvSpPr>
            <p:nvPr/>
          </p:nvSpPr>
          <p:spPr bwMode="auto">
            <a:xfrm>
              <a:off x="717" y="792"/>
              <a:ext cx="369" cy="39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2400">
                <a:latin typeface="Times New Roman" panose="02020603050405020304" pitchFamily="18" charset="0"/>
                <a:ea typeface="宋体" panose="02010600030101010101" pitchFamily="2" charset="-122"/>
              </a:endParaRPr>
            </a:p>
          </p:txBody>
        </p:sp>
        <p:sp>
          <p:nvSpPr>
            <p:cNvPr id="2064" name="Rectangle 15"/>
            <p:cNvSpPr>
              <a:spLocks noChangeArrowheads="1"/>
            </p:cNvSpPr>
            <p:nvPr/>
          </p:nvSpPr>
          <p:spPr bwMode="auto">
            <a:xfrm>
              <a:off x="0" y="792"/>
              <a:ext cx="369" cy="39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2400">
                <a:latin typeface="Times New Roman" panose="02020603050405020304" pitchFamily="18" charset="0"/>
                <a:ea typeface="宋体" panose="02010600030101010101" pitchFamily="2" charset="-122"/>
              </a:endParaRPr>
            </a:p>
          </p:txBody>
        </p:sp>
        <p:sp>
          <p:nvSpPr>
            <p:cNvPr id="2065" name="Rectangle 16"/>
            <p:cNvSpPr>
              <a:spLocks noChangeArrowheads="1"/>
            </p:cNvSpPr>
            <p:nvPr/>
          </p:nvSpPr>
          <p:spPr bwMode="auto">
            <a:xfrm>
              <a:off x="1079" y="792"/>
              <a:ext cx="362" cy="39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2400">
                <a:latin typeface="Times New Roman" panose="02020603050405020304" pitchFamily="18" charset="0"/>
                <a:ea typeface="宋体" panose="02010600030101010101" pitchFamily="2" charset="-122"/>
              </a:endParaRPr>
            </a:p>
          </p:txBody>
        </p:sp>
        <p:sp>
          <p:nvSpPr>
            <p:cNvPr id="2066" name="Rectangle 17"/>
            <p:cNvSpPr>
              <a:spLocks noChangeArrowheads="1"/>
            </p:cNvSpPr>
            <p:nvPr/>
          </p:nvSpPr>
          <p:spPr bwMode="auto">
            <a:xfrm>
              <a:off x="362" y="1186"/>
              <a:ext cx="358"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2400">
                <a:latin typeface="Times New Roman" panose="02020603050405020304" pitchFamily="18" charset="0"/>
                <a:ea typeface="宋体" panose="02010600030101010101" pitchFamily="2" charset="-122"/>
              </a:endParaRPr>
            </a:p>
          </p:txBody>
        </p:sp>
        <p:sp>
          <p:nvSpPr>
            <p:cNvPr id="2067" name="Rectangle 18"/>
            <p:cNvSpPr>
              <a:spLocks noChangeArrowheads="1"/>
            </p:cNvSpPr>
            <p:nvPr/>
          </p:nvSpPr>
          <p:spPr bwMode="auto">
            <a:xfrm>
              <a:off x="717" y="1186"/>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2400">
                <a:latin typeface="Times New Roman" panose="02020603050405020304" pitchFamily="18" charset="0"/>
                <a:ea typeface="宋体" panose="02010600030101010101" pitchFamily="2" charset="-122"/>
              </a:endParaRPr>
            </a:p>
          </p:txBody>
        </p:sp>
      </p:grpSp>
      <p:sp>
        <p:nvSpPr>
          <p:cNvPr id="2056" name="Rectangle 19"/>
          <p:cNvSpPr>
            <a:spLocks noChangeArrowheads="1"/>
          </p:cNvSpPr>
          <p:nvPr/>
        </p:nvSpPr>
        <p:spPr bwMode="auto">
          <a:xfrm>
            <a:off x="844551" y="527051"/>
            <a:ext cx="10399183" cy="5397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sz="48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sz="2400">
              <a:latin typeface="Times New Roman" panose="02020603050405020304" pitchFamily="18" charset="0"/>
              <a:ea typeface="宋体" panose="02010600030101010101" pitchFamily="2" charset="-122"/>
            </a:endParaRPr>
          </a:p>
        </p:txBody>
      </p:sp>
      <p:pic>
        <p:nvPicPr>
          <p:cNvPr id="20" name="Picture 20" descr="hust2">
            <a:extLst>
              <a:ext uri="{FF2B5EF4-FFF2-40B4-BE49-F238E27FC236}">
                <a16:creationId xmlns:a16="http://schemas.microsoft.com/office/drawing/2014/main" id="{40870860-EABA-6C4F-88E6-4DCC3277A5A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512723" y="11114"/>
            <a:ext cx="1631949" cy="1322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 id="2147483937" r:id="rId12"/>
    <p:sldLayoutId id="2147483938" r:id="rId13"/>
    <p:sldLayoutId id="2147483939" r:id="rId14"/>
  </p:sldLayoutIdLst>
  <p:hf hdr="0" ftr="0" dt="0"/>
  <p:txStyles>
    <p:titleStyle>
      <a:lvl1pPr algn="l" rtl="0" eaLnBrk="0" fontAlgn="base" hangingPunct="0">
        <a:spcBef>
          <a:spcPct val="0"/>
        </a:spcBef>
        <a:spcAft>
          <a:spcPct val="0"/>
        </a:spcAft>
        <a:defRPr sz="3600" b="1">
          <a:solidFill>
            <a:srgbClr val="003399"/>
          </a:solidFill>
          <a:latin typeface="+mj-lt"/>
          <a:ea typeface="+mj-ea"/>
          <a:cs typeface="+mj-cs"/>
        </a:defRPr>
      </a:lvl1pPr>
      <a:lvl2pPr algn="l" rtl="0" eaLnBrk="0" fontAlgn="base" hangingPunct="0">
        <a:spcBef>
          <a:spcPct val="0"/>
        </a:spcBef>
        <a:spcAft>
          <a:spcPct val="0"/>
        </a:spcAft>
        <a:defRPr sz="3600" b="1">
          <a:solidFill>
            <a:srgbClr val="003399"/>
          </a:solidFill>
          <a:latin typeface="Times New Roman" pitchFamily="18" charset="0"/>
          <a:ea typeface="微软雅黑" pitchFamily="34" charset="-122"/>
        </a:defRPr>
      </a:lvl2pPr>
      <a:lvl3pPr algn="l" rtl="0" eaLnBrk="0" fontAlgn="base" hangingPunct="0">
        <a:spcBef>
          <a:spcPct val="0"/>
        </a:spcBef>
        <a:spcAft>
          <a:spcPct val="0"/>
        </a:spcAft>
        <a:defRPr sz="3600" b="1">
          <a:solidFill>
            <a:srgbClr val="003399"/>
          </a:solidFill>
          <a:latin typeface="Times New Roman" pitchFamily="18" charset="0"/>
          <a:ea typeface="微软雅黑" pitchFamily="34" charset="-122"/>
        </a:defRPr>
      </a:lvl3pPr>
      <a:lvl4pPr algn="l" rtl="0" eaLnBrk="0" fontAlgn="base" hangingPunct="0">
        <a:spcBef>
          <a:spcPct val="0"/>
        </a:spcBef>
        <a:spcAft>
          <a:spcPct val="0"/>
        </a:spcAft>
        <a:defRPr sz="3600" b="1">
          <a:solidFill>
            <a:srgbClr val="003399"/>
          </a:solidFill>
          <a:latin typeface="Times New Roman" pitchFamily="18" charset="0"/>
          <a:ea typeface="微软雅黑" pitchFamily="34" charset="-122"/>
        </a:defRPr>
      </a:lvl4pPr>
      <a:lvl5pPr algn="l" rtl="0" eaLnBrk="0" fontAlgn="base" hangingPunct="0">
        <a:spcBef>
          <a:spcPct val="0"/>
        </a:spcBef>
        <a:spcAft>
          <a:spcPct val="0"/>
        </a:spcAft>
        <a:defRPr sz="3600" b="1">
          <a:solidFill>
            <a:srgbClr val="003399"/>
          </a:solidFill>
          <a:latin typeface="Times New Roman" pitchFamily="18" charset="0"/>
          <a:ea typeface="微软雅黑" pitchFamily="34" charset="-122"/>
        </a:defRPr>
      </a:lvl5pPr>
      <a:lvl6pPr marL="457200" algn="l" rtl="0" eaLnBrk="0" fontAlgn="base" hangingPunct="0">
        <a:spcBef>
          <a:spcPct val="0"/>
        </a:spcBef>
        <a:spcAft>
          <a:spcPct val="0"/>
        </a:spcAft>
        <a:defRPr sz="3600" b="1">
          <a:solidFill>
            <a:srgbClr val="003399"/>
          </a:solidFill>
          <a:latin typeface="Times New Roman" pitchFamily="18" charset="0"/>
          <a:ea typeface="微软雅黑" pitchFamily="34" charset="-122"/>
        </a:defRPr>
      </a:lvl6pPr>
      <a:lvl7pPr marL="914400" algn="l" rtl="0" eaLnBrk="0" fontAlgn="base" hangingPunct="0">
        <a:spcBef>
          <a:spcPct val="0"/>
        </a:spcBef>
        <a:spcAft>
          <a:spcPct val="0"/>
        </a:spcAft>
        <a:defRPr sz="3600" b="1">
          <a:solidFill>
            <a:srgbClr val="003399"/>
          </a:solidFill>
          <a:latin typeface="Times New Roman" pitchFamily="18" charset="0"/>
          <a:ea typeface="微软雅黑" pitchFamily="34" charset="-122"/>
        </a:defRPr>
      </a:lvl7pPr>
      <a:lvl8pPr marL="1371600" algn="l" rtl="0" eaLnBrk="0" fontAlgn="base" hangingPunct="0">
        <a:spcBef>
          <a:spcPct val="0"/>
        </a:spcBef>
        <a:spcAft>
          <a:spcPct val="0"/>
        </a:spcAft>
        <a:defRPr sz="3600" b="1">
          <a:solidFill>
            <a:srgbClr val="003399"/>
          </a:solidFill>
          <a:latin typeface="Times New Roman" pitchFamily="18" charset="0"/>
          <a:ea typeface="微软雅黑" pitchFamily="34" charset="-122"/>
        </a:defRPr>
      </a:lvl8pPr>
      <a:lvl9pPr marL="1828800" algn="l" rtl="0" eaLnBrk="0" fontAlgn="base" hangingPunct="0">
        <a:spcBef>
          <a:spcPct val="0"/>
        </a:spcBef>
        <a:spcAft>
          <a:spcPct val="0"/>
        </a:spcAft>
        <a:defRPr sz="3600" b="1">
          <a:solidFill>
            <a:srgbClr val="003399"/>
          </a:solidFill>
          <a:latin typeface="Times New Roman" pitchFamily="18" charset="0"/>
          <a:ea typeface="微软雅黑" pitchFamily="34"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7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bg2"/>
        </a:buClr>
        <a:buSzPct val="75000"/>
        <a:buFont typeface="Wingdings" panose="05000000000000000000" pitchFamily="2" charset="2"/>
        <a:buChar char="¨"/>
        <a:defRPr sz="24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400">
          <a:solidFill>
            <a:schemeClr val="tx1"/>
          </a:solidFill>
          <a:latin typeface="+mn-lt"/>
          <a:ea typeface="+mn-ea"/>
        </a:defRPr>
      </a:lvl5pPr>
      <a:lvl6pPr marL="2514600" indent="-228600" algn="l" rtl="0" eaLnBrk="0" fontAlgn="base" hangingPunct="0">
        <a:spcBef>
          <a:spcPct val="20000"/>
        </a:spcBef>
        <a:spcAft>
          <a:spcPct val="0"/>
        </a:spcAft>
        <a:buClr>
          <a:schemeClr val="bg2"/>
        </a:buClr>
        <a:buFont typeface="Wingdings" pitchFamily="2" charset="2"/>
        <a:buChar char="§"/>
        <a:defRPr sz="2400">
          <a:solidFill>
            <a:schemeClr val="tx1"/>
          </a:solidFill>
          <a:latin typeface="+mn-lt"/>
          <a:ea typeface="+mn-ea"/>
        </a:defRPr>
      </a:lvl6pPr>
      <a:lvl7pPr marL="2971800" indent="-228600" algn="l" rtl="0" eaLnBrk="0" fontAlgn="base" hangingPunct="0">
        <a:spcBef>
          <a:spcPct val="20000"/>
        </a:spcBef>
        <a:spcAft>
          <a:spcPct val="0"/>
        </a:spcAft>
        <a:buClr>
          <a:schemeClr val="bg2"/>
        </a:buClr>
        <a:buFont typeface="Wingdings" pitchFamily="2" charset="2"/>
        <a:buChar char="§"/>
        <a:defRPr sz="2400">
          <a:solidFill>
            <a:schemeClr val="tx1"/>
          </a:solidFill>
          <a:latin typeface="+mn-lt"/>
          <a:ea typeface="+mn-ea"/>
        </a:defRPr>
      </a:lvl7pPr>
      <a:lvl8pPr marL="3429000" indent="-228600" algn="l" rtl="0" eaLnBrk="0" fontAlgn="base" hangingPunct="0">
        <a:spcBef>
          <a:spcPct val="20000"/>
        </a:spcBef>
        <a:spcAft>
          <a:spcPct val="0"/>
        </a:spcAft>
        <a:buClr>
          <a:schemeClr val="bg2"/>
        </a:buClr>
        <a:buFont typeface="Wingdings" pitchFamily="2" charset="2"/>
        <a:buChar char="§"/>
        <a:defRPr sz="2400">
          <a:solidFill>
            <a:schemeClr val="tx1"/>
          </a:solidFill>
          <a:latin typeface="+mn-lt"/>
          <a:ea typeface="+mn-ea"/>
        </a:defRPr>
      </a:lvl8pPr>
      <a:lvl9pPr marL="3886200" indent="-228600" algn="l" rtl="0" eaLnBrk="0" fontAlgn="base" hangingPunct="0">
        <a:spcBef>
          <a:spcPct val="20000"/>
        </a:spcBef>
        <a:spcAft>
          <a:spcPct val="0"/>
        </a:spcAft>
        <a:buClr>
          <a:schemeClr val="bg2"/>
        </a:buClr>
        <a:buFont typeface="Wingdings" pitchFamily="2" charset="2"/>
        <a:buChar char="§"/>
        <a:defRPr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6.wmf"/><Relationship Id="rId4" Type="http://schemas.openxmlformats.org/officeDocument/2006/relationships/image" Target="../media/image15.wmf"/></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2.w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6.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6.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6.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6.w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6.wmf"/></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itec.hust.edu.cn/~heixj/seed16fall/reading/End-to-end%20arguments%20in%20system%20design.pdf"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oleObject" Target="../embeddings/oleObject6.bin"/><Relationship Id="rId18" Type="http://schemas.openxmlformats.org/officeDocument/2006/relationships/oleObject" Target="../embeddings/oleObject11.bin"/><Relationship Id="rId3" Type="http://schemas.openxmlformats.org/officeDocument/2006/relationships/image" Target="../media/image5.wmf"/><Relationship Id="rId21" Type="http://schemas.openxmlformats.org/officeDocument/2006/relationships/image" Target="../media/image7.png"/><Relationship Id="rId7" Type="http://schemas.openxmlformats.org/officeDocument/2006/relationships/oleObject" Target="../embeddings/oleObject2.bin"/><Relationship Id="rId12" Type="http://schemas.openxmlformats.org/officeDocument/2006/relationships/image" Target="../media/image4.wmf"/><Relationship Id="rId17" Type="http://schemas.openxmlformats.org/officeDocument/2006/relationships/oleObject" Target="../embeddings/oleObject10.bin"/><Relationship Id="rId2" Type="http://schemas.openxmlformats.org/officeDocument/2006/relationships/slideLayout" Target="../slideLayouts/slideLayout4.xml"/><Relationship Id="rId16" Type="http://schemas.openxmlformats.org/officeDocument/2006/relationships/oleObject" Target="../embeddings/oleObject9.bin"/><Relationship Id="rId20" Type="http://schemas.openxmlformats.org/officeDocument/2006/relationships/oleObject" Target="../embeddings/oleObject13.bin"/><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1.bin"/><Relationship Id="rId15" Type="http://schemas.openxmlformats.org/officeDocument/2006/relationships/oleObject" Target="../embeddings/oleObject8.bin"/><Relationship Id="rId10" Type="http://schemas.openxmlformats.org/officeDocument/2006/relationships/oleObject" Target="../embeddings/oleObject4.bin"/><Relationship Id="rId19" Type="http://schemas.openxmlformats.org/officeDocument/2006/relationships/oleObject" Target="../embeddings/oleObject12.bin"/><Relationship Id="rId4" Type="http://schemas.openxmlformats.org/officeDocument/2006/relationships/image" Target="../media/image6.png"/><Relationship Id="rId9" Type="http://schemas.openxmlformats.org/officeDocument/2006/relationships/oleObject" Target="../embeddings/oleObject3.bin"/><Relationship Id="rId14" Type="http://schemas.openxmlformats.org/officeDocument/2006/relationships/oleObject" Target="../embeddings/oleObject7.bin"/></Relationships>
</file>

<file path=ppt/slides/_rels/slide80.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39616" y="908720"/>
            <a:ext cx="6840760" cy="1728192"/>
          </a:xfrm>
          <a:prstGeom prst="rect">
            <a:avLst/>
          </a:prstGeom>
          <a:solidFill>
            <a:srgbClr val="333399"/>
          </a:solidFill>
          <a:effectLst/>
        </p:spPr>
        <p:style>
          <a:lnRef idx="0">
            <a:schemeClr val="accent3"/>
          </a:lnRef>
          <a:fillRef idx="3">
            <a:schemeClr val="accent3"/>
          </a:fillRef>
          <a:effectRef idx="3">
            <a:schemeClr val="accent3"/>
          </a:effectRef>
          <a:fontRef idx="minor">
            <a:schemeClr val="lt1"/>
          </a:fontRef>
        </p:style>
        <p:txBody>
          <a:bodyPr anchor="ctr"/>
          <a:lstStyle/>
          <a:p>
            <a:pPr algn="ctr" eaLnBrk="1" hangingPunct="1"/>
            <a:r>
              <a:rPr lang="zh-CN" altLang="en-US" sz="5400" b="1" kern="0" dirty="0">
                <a:solidFill>
                  <a:schemeClr val="bg1"/>
                </a:solidFill>
                <a:latin typeface="+mj-ea"/>
                <a:ea typeface="+mj-ea"/>
              </a:rPr>
              <a:t>计 算 机 网 络</a:t>
            </a:r>
          </a:p>
        </p:txBody>
      </p:sp>
      <p:sp>
        <p:nvSpPr>
          <p:cNvPr id="1287170" name="Rectangle 2"/>
          <p:cNvSpPr>
            <a:spLocks noGrp="1" noChangeArrowheads="1"/>
          </p:cNvSpPr>
          <p:nvPr>
            <p:ph type="ctrTitle"/>
          </p:nvPr>
        </p:nvSpPr>
        <p:spPr>
          <a:xfrm>
            <a:off x="2135188" y="2078039"/>
            <a:ext cx="7785100" cy="2071687"/>
          </a:xfrm>
        </p:spPr>
        <p:txBody>
          <a:bodyPr/>
          <a:lstStyle/>
          <a:p>
            <a:pPr algn="ctr" eaLnBrk="1" hangingPunct="1">
              <a:defRPr/>
            </a:pPr>
            <a:br>
              <a:rPr lang="en-US" altLang="zh-CN" sz="5400" i="1" dirty="0"/>
            </a:br>
            <a:r>
              <a:rPr lang="zh-CN" altLang="en-US" sz="5400" i="1" dirty="0"/>
              <a:t>端到端协议</a:t>
            </a:r>
            <a:endParaRPr lang="en-US" altLang="zh-CN" sz="5400" dirty="0"/>
          </a:p>
        </p:txBody>
      </p:sp>
      <p:sp>
        <p:nvSpPr>
          <p:cNvPr id="5126" name="Rectangle 3"/>
          <p:cNvSpPr>
            <a:spLocks noGrp="1" noChangeArrowheads="1"/>
          </p:cNvSpPr>
          <p:nvPr>
            <p:ph type="subTitle" idx="1"/>
          </p:nvPr>
        </p:nvSpPr>
        <p:spPr>
          <a:xfrm>
            <a:off x="2495551" y="3860801"/>
            <a:ext cx="7040563" cy="2663825"/>
          </a:xfrm>
        </p:spPr>
        <p:txBody>
          <a:bodyPr/>
          <a:lstStyle/>
          <a:p>
            <a:pPr eaLnBrk="1" hangingPunct="1"/>
            <a:endParaRPr kumimoji="0" lang="en-US" altLang="zh-CN" dirty="0">
              <a:ea typeface="华文行楷" panose="02010800040101010101" pitchFamily="2" charset="-122"/>
            </a:endParaRPr>
          </a:p>
          <a:p>
            <a:pPr eaLnBrk="1" hangingPunct="1"/>
            <a:endParaRPr kumimoji="0" lang="en-US" altLang="zh-CN" dirty="0">
              <a:ea typeface="华文行楷" panose="02010800040101010101" pitchFamily="2" charset="-122"/>
            </a:endParaRPr>
          </a:p>
          <a:p>
            <a:pPr eaLnBrk="1" hangingPunct="1"/>
            <a:endParaRPr kumimoji="0" lang="en-US" altLang="zh-CN" dirty="0">
              <a:ea typeface="华文行楷" panose="02010800040101010101" pitchFamily="2" charset="-122"/>
            </a:endParaRPr>
          </a:p>
          <a:p>
            <a:pPr eaLnBrk="1" hangingPunct="1"/>
            <a:r>
              <a:rPr kumimoji="0" lang="zh-CN" altLang="en-US" dirty="0"/>
              <a:t>华中科技大学电信学院 </a:t>
            </a:r>
            <a:r>
              <a:rPr kumimoji="0" lang="en-US" altLang="zh-CN" dirty="0"/>
              <a:t>2019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9862DCC1-5BBE-442D-8BF3-47424A9DDB08}" type="slidenum">
              <a:rPr kumimoji="0" lang="en-US" altLang="zh-CN" sz="1400">
                <a:latin typeface="Arial" panose="020B0604020202020204" pitchFamily="34" charset="0"/>
                <a:ea typeface="宋体" panose="02010600030101010101" pitchFamily="2" charset="-122"/>
              </a:rPr>
              <a:pPr>
                <a:spcBef>
                  <a:spcPct val="0"/>
                </a:spcBef>
                <a:buClrTx/>
                <a:buSzTx/>
                <a:buFontTx/>
                <a:buNone/>
              </a:pPr>
              <a:t>10</a:t>
            </a:fld>
            <a:r>
              <a:rPr kumimoji="0" lang="en-US" altLang="zh-CN" sz="1000">
                <a:latin typeface="Arial" panose="020B0604020202020204" pitchFamily="34" charset="0"/>
                <a:ea typeface="宋体" panose="02010600030101010101" pitchFamily="2" charset="-122"/>
              </a:rPr>
              <a:t>-</a:t>
            </a:r>
          </a:p>
        </p:txBody>
      </p:sp>
      <p:sp>
        <p:nvSpPr>
          <p:cNvPr id="15363" name="Rectangle 2"/>
          <p:cNvSpPr>
            <a:spLocks noGrp="1" noChangeArrowheads="1"/>
          </p:cNvSpPr>
          <p:nvPr>
            <p:ph type="title"/>
          </p:nvPr>
        </p:nvSpPr>
        <p:spPr/>
        <p:txBody>
          <a:bodyPr/>
          <a:lstStyle/>
          <a:p>
            <a:pPr eaLnBrk="1" hangingPunct="1"/>
            <a:r>
              <a:rPr lang="zh-CN" altLang="en-US" sz="3200" dirty="0"/>
              <a:t>提纲</a:t>
            </a:r>
          </a:p>
        </p:txBody>
      </p:sp>
      <p:sp>
        <p:nvSpPr>
          <p:cNvPr id="15364" name="Rectangle 3"/>
          <p:cNvSpPr>
            <a:spLocks noGrp="1" noChangeArrowheads="1"/>
          </p:cNvSpPr>
          <p:nvPr>
            <p:ph type="body" idx="1"/>
          </p:nvPr>
        </p:nvSpPr>
        <p:spPr/>
        <p:txBody>
          <a:bodyPr/>
          <a:lstStyle/>
          <a:p>
            <a:pPr eaLnBrk="1" hangingPunct="1"/>
            <a:r>
              <a:rPr lang="zh-CN" altLang="en-US" dirty="0"/>
              <a:t>引言</a:t>
            </a:r>
            <a:endParaRPr lang="en-US" altLang="zh-CN" dirty="0"/>
          </a:p>
          <a:p>
            <a:pPr lvl="1" eaLnBrk="1" hangingPunct="1"/>
            <a:r>
              <a:rPr lang="zh-CN" altLang="en-US" dirty="0"/>
              <a:t>核心问题</a:t>
            </a:r>
            <a:r>
              <a:rPr lang="en-US" altLang="zh-CN" dirty="0"/>
              <a:t>: </a:t>
            </a:r>
            <a:r>
              <a:rPr lang="zh-CN" altLang="en-US" dirty="0"/>
              <a:t>进程间如何通信</a:t>
            </a:r>
          </a:p>
          <a:p>
            <a:pPr eaLnBrk="1" hangingPunct="1"/>
            <a:r>
              <a:rPr lang="zh-CN" altLang="en-US" dirty="0"/>
              <a:t>简单多路分解</a:t>
            </a:r>
            <a:r>
              <a:rPr lang="en-US" altLang="zh-CN" dirty="0"/>
              <a:t>(UDP)</a:t>
            </a:r>
          </a:p>
          <a:p>
            <a:pPr eaLnBrk="1" hangingPunct="1"/>
            <a:r>
              <a:rPr lang="zh-CN" altLang="en-US" dirty="0"/>
              <a:t>可靠字节流</a:t>
            </a:r>
            <a:r>
              <a:rPr lang="en-US" altLang="zh-CN" dirty="0"/>
              <a:t>(TCP)</a:t>
            </a:r>
          </a:p>
          <a:p>
            <a:pPr eaLnBrk="1" hangingPunct="1"/>
            <a:r>
              <a:rPr lang="zh-CN" altLang="en-US" dirty="0"/>
              <a:t>总结</a:t>
            </a:r>
            <a:endParaRPr lang="en-US" altLang="zh-CN" dirty="0"/>
          </a:p>
        </p:txBody>
      </p:sp>
      <p:sp>
        <p:nvSpPr>
          <p:cNvPr id="15365" name="AutoShape 4"/>
          <p:cNvSpPr>
            <a:spLocks noChangeArrowheads="1"/>
          </p:cNvSpPr>
          <p:nvPr/>
        </p:nvSpPr>
        <p:spPr bwMode="auto">
          <a:xfrm>
            <a:off x="141287" y="2637759"/>
            <a:ext cx="468313" cy="485775"/>
          </a:xfrm>
          <a:prstGeom prst="rightArrow">
            <a:avLst>
              <a:gd name="adj1" fmla="val 50000"/>
              <a:gd name="adj2" fmla="val 25000"/>
            </a:avLst>
          </a:prstGeom>
          <a:solidFill>
            <a:srgbClr val="7E9CE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67000" y="2428875"/>
            <a:ext cx="7429500" cy="1428750"/>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endParaRPr lang="zh-CN" altLang="en-US"/>
          </a:p>
        </p:txBody>
      </p:sp>
      <p:sp>
        <p:nvSpPr>
          <p:cNvPr id="11673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EB93CC21-EC90-42C2-891C-796C34C7BC20}" type="slidenum">
              <a:rPr kumimoji="0" lang="en-US" altLang="zh-CN" sz="1400">
                <a:latin typeface="Arial" panose="020B0604020202020204" pitchFamily="34" charset="0"/>
                <a:ea typeface="宋体" panose="02010600030101010101" pitchFamily="2" charset="-122"/>
              </a:rPr>
              <a:pPr>
                <a:spcBef>
                  <a:spcPct val="0"/>
                </a:spcBef>
                <a:buClrTx/>
                <a:buSzTx/>
                <a:buFontTx/>
                <a:buNone/>
              </a:pPr>
              <a:t>100</a:t>
            </a:fld>
            <a:r>
              <a:rPr kumimoji="0" lang="en-US" altLang="zh-CN" sz="1000">
                <a:latin typeface="Arial" panose="020B0604020202020204" pitchFamily="34" charset="0"/>
                <a:ea typeface="宋体" panose="02010600030101010101" pitchFamily="2" charset="-122"/>
              </a:rPr>
              <a:t>-</a:t>
            </a:r>
          </a:p>
        </p:txBody>
      </p:sp>
      <p:sp>
        <p:nvSpPr>
          <p:cNvPr id="116740" name="Rectangle 2"/>
          <p:cNvSpPr>
            <a:spLocks noGrp="1" noChangeArrowheads="1"/>
          </p:cNvSpPr>
          <p:nvPr>
            <p:ph type="title"/>
          </p:nvPr>
        </p:nvSpPr>
        <p:spPr/>
        <p:txBody>
          <a:bodyPr/>
          <a:lstStyle/>
          <a:p>
            <a:pPr eaLnBrk="1" hangingPunct="1"/>
            <a:r>
              <a:rPr lang="en-US" altLang="zh-CN" sz="4000" dirty="0"/>
              <a:t>Jacobson/</a:t>
            </a:r>
            <a:r>
              <a:rPr lang="en-US" altLang="zh-CN" sz="4000" dirty="0" err="1"/>
              <a:t>Karels</a:t>
            </a:r>
            <a:r>
              <a:rPr lang="en-US" altLang="zh-CN" sz="4000" dirty="0"/>
              <a:t> </a:t>
            </a:r>
            <a:r>
              <a:rPr lang="zh-CN" altLang="en-US" sz="4000" dirty="0"/>
              <a:t>算法</a:t>
            </a:r>
            <a:endParaRPr lang="en-US" altLang="zh-CN" sz="4000" dirty="0"/>
          </a:p>
        </p:txBody>
      </p:sp>
      <p:sp>
        <p:nvSpPr>
          <p:cNvPr id="116741" name="Rectangle 3"/>
          <p:cNvSpPr>
            <a:spLocks noGrp="1" noChangeArrowheads="1"/>
          </p:cNvSpPr>
          <p:nvPr>
            <p:ph type="body" idx="1"/>
          </p:nvPr>
        </p:nvSpPr>
        <p:spPr/>
        <p:txBody>
          <a:bodyPr/>
          <a:lstStyle/>
          <a:p>
            <a:pPr eaLnBrk="1" hangingPunct="1"/>
            <a:r>
              <a:rPr lang="zh-CN" altLang="en-US" sz="2400" dirty="0"/>
              <a:t>原始算法中未考虑</a:t>
            </a:r>
            <a:r>
              <a:rPr lang="en-US" altLang="zh-CN" sz="2400" dirty="0"/>
              <a:t>RTT</a:t>
            </a:r>
            <a:r>
              <a:rPr lang="zh-CN" altLang="en-US" sz="2400" dirty="0"/>
              <a:t>的波动</a:t>
            </a:r>
            <a:endParaRPr lang="en-US" altLang="zh-CN" sz="2400" dirty="0"/>
          </a:p>
          <a:p>
            <a:pPr eaLnBrk="1" hangingPunct="1"/>
            <a:endParaRPr lang="en-US" altLang="zh-CN" sz="2000" dirty="0">
              <a:latin typeface="Times New Roman" panose="02020603050405020304" pitchFamily="18" charset="0"/>
            </a:endParaRPr>
          </a:p>
          <a:p>
            <a:pPr eaLnBrk="1" hangingPunct="1"/>
            <a:r>
              <a:rPr lang="zh-CN" altLang="en-US" sz="2400" dirty="0"/>
              <a:t>建议</a:t>
            </a:r>
            <a:endParaRPr lang="en-US" altLang="zh-CN" sz="2400" dirty="0"/>
          </a:p>
          <a:p>
            <a:pPr lvl="1" eaLnBrk="1" hangingPunct="1">
              <a:buFont typeface="Wingdings" panose="05000000000000000000" pitchFamily="2" charset="2"/>
              <a:buNone/>
            </a:pPr>
            <a:r>
              <a:rPr lang="en-US" altLang="zh-CN" sz="2400" b="1" dirty="0">
                <a:latin typeface="Times New Roman" panose="02020603050405020304" pitchFamily="18" charset="0"/>
              </a:rPr>
              <a:t>	</a:t>
            </a:r>
            <a:r>
              <a:rPr lang="en-US" altLang="zh-CN" sz="1800" b="1" dirty="0">
                <a:latin typeface="Courier New" panose="02070309020205020404" pitchFamily="49" charset="0"/>
              </a:rPr>
              <a:t>Difference = </a:t>
            </a:r>
            <a:r>
              <a:rPr lang="en-US" altLang="zh-CN" sz="1800" b="1" dirty="0" err="1">
                <a:latin typeface="Courier New" panose="02070309020205020404" pitchFamily="49" charset="0"/>
              </a:rPr>
              <a:t>SampleRTT</a:t>
            </a:r>
            <a:r>
              <a:rPr lang="en-US" altLang="zh-CN" sz="1800" b="1" dirty="0">
                <a:latin typeface="Courier New" panose="02070309020205020404" pitchFamily="49" charset="0"/>
              </a:rPr>
              <a:t> – </a:t>
            </a:r>
            <a:r>
              <a:rPr lang="en-US" altLang="zh-CN" sz="1800" b="1" dirty="0" err="1">
                <a:latin typeface="Courier New" panose="02070309020205020404" pitchFamily="49" charset="0"/>
              </a:rPr>
              <a:t>EstimatedRTT</a:t>
            </a:r>
            <a:endParaRPr lang="en-US" altLang="zh-CN" sz="1800" b="1" dirty="0">
              <a:latin typeface="Courier New" panose="02070309020205020404" pitchFamily="49" charset="0"/>
            </a:endParaRPr>
          </a:p>
          <a:p>
            <a:pPr lvl="1" eaLnBrk="1" hangingPunct="1">
              <a:buFont typeface="Wingdings" panose="05000000000000000000" pitchFamily="2" charset="2"/>
              <a:buNone/>
            </a:pPr>
            <a:r>
              <a:rPr lang="en-US" altLang="zh-CN" sz="1800" b="1" dirty="0">
                <a:latin typeface="Courier New" panose="02070309020205020404" pitchFamily="49" charset="0"/>
              </a:rPr>
              <a:t>	</a:t>
            </a:r>
            <a:r>
              <a:rPr lang="en-US" altLang="zh-CN" sz="1800" b="1" dirty="0" err="1">
                <a:latin typeface="Courier New" panose="02070309020205020404" pitchFamily="49" charset="0"/>
              </a:rPr>
              <a:t>EstimatedRTT</a:t>
            </a:r>
            <a:r>
              <a:rPr lang="en-US" altLang="zh-CN" sz="1800" b="1" dirty="0">
                <a:latin typeface="Courier New" panose="02070309020205020404" pitchFamily="49" charset="0"/>
              </a:rPr>
              <a:t> = </a:t>
            </a:r>
            <a:r>
              <a:rPr lang="en-US" altLang="zh-CN" sz="1800" b="1" dirty="0" err="1">
                <a:latin typeface="Courier New" panose="02070309020205020404" pitchFamily="49" charset="0"/>
              </a:rPr>
              <a:t>EstimatedRTT</a:t>
            </a:r>
            <a:r>
              <a:rPr lang="en-US" altLang="zh-CN" sz="1800" b="1" dirty="0">
                <a:latin typeface="Courier New" panose="02070309020205020404" pitchFamily="49" charset="0"/>
              </a:rPr>
              <a:t> + (</a:t>
            </a:r>
            <a:r>
              <a:rPr lang="en-US" altLang="zh-CN" sz="1800" i="1" dirty="0">
                <a:latin typeface="Symbol" panose="05050102010706020507" pitchFamily="18" charset="2"/>
              </a:rPr>
              <a:t>d</a:t>
            </a:r>
            <a:r>
              <a:rPr lang="en-US" altLang="zh-CN" sz="1800" b="1" dirty="0">
                <a:latin typeface="Courier New" panose="02070309020205020404" pitchFamily="49" charset="0"/>
              </a:rPr>
              <a:t> </a:t>
            </a:r>
            <a:r>
              <a:rPr lang="en-US" altLang="zh-CN" sz="1800" b="1" dirty="0">
                <a:latin typeface="Courier New" panose="02070309020205020404" pitchFamily="49" charset="0"/>
                <a:cs typeface="Times New Roman" panose="02020603050405020304" pitchFamily="18" charset="0"/>
              </a:rPr>
              <a:t>x </a:t>
            </a:r>
            <a:r>
              <a:rPr lang="en-US" altLang="zh-CN" sz="1800" b="1" dirty="0">
                <a:latin typeface="Courier New" panose="02070309020205020404" pitchFamily="49" charset="0"/>
              </a:rPr>
              <a:t>Difference)</a:t>
            </a:r>
          </a:p>
          <a:p>
            <a:pPr lvl="1" eaLnBrk="1" hangingPunct="1">
              <a:buFont typeface="Wingdings" panose="05000000000000000000" pitchFamily="2" charset="2"/>
              <a:buNone/>
            </a:pPr>
            <a:r>
              <a:rPr lang="en-US" altLang="zh-CN" sz="1800" b="1" dirty="0">
                <a:latin typeface="Courier New" panose="02070309020205020404" pitchFamily="49" charset="0"/>
              </a:rPr>
              <a:t>	Deviation =  Deviation + </a:t>
            </a:r>
            <a:r>
              <a:rPr lang="en-US" altLang="zh-CN" sz="1800" i="1" dirty="0">
                <a:latin typeface="Symbol" panose="05050102010706020507" pitchFamily="18" charset="2"/>
              </a:rPr>
              <a:t>d</a:t>
            </a:r>
            <a:r>
              <a:rPr lang="en-US" altLang="zh-CN" sz="1800" b="1" dirty="0">
                <a:latin typeface="Courier New" panose="02070309020205020404" pitchFamily="49" charset="0"/>
              </a:rPr>
              <a:t> (|Difference| - Deviation)</a:t>
            </a:r>
          </a:p>
          <a:p>
            <a:pPr lvl="1" eaLnBrk="1" hangingPunct="1">
              <a:buFont typeface="Wingdings" panose="05000000000000000000" pitchFamily="2" charset="2"/>
              <a:buNone/>
            </a:pPr>
            <a:r>
              <a:rPr lang="en-US" altLang="zh-CN" sz="1800" b="1" dirty="0">
                <a:latin typeface="Courier New" panose="02070309020205020404" pitchFamily="49" charset="0"/>
              </a:rPr>
              <a:t>	Timeout = </a:t>
            </a:r>
            <a:r>
              <a:rPr lang="en-US" altLang="zh-CN" sz="1800" i="1" dirty="0">
                <a:latin typeface="Symbol" panose="05050102010706020507" pitchFamily="18" charset="2"/>
              </a:rPr>
              <a:t>m</a:t>
            </a:r>
            <a:r>
              <a:rPr lang="en-US" altLang="zh-CN" sz="1800" b="1" dirty="0">
                <a:latin typeface="Courier New" panose="02070309020205020404" pitchFamily="49" charset="0"/>
              </a:rPr>
              <a:t> </a:t>
            </a:r>
            <a:r>
              <a:rPr lang="en-US" altLang="zh-CN" sz="1900" b="1" dirty="0">
                <a:latin typeface="Courier New" panose="02070309020205020404" pitchFamily="49" charset="0"/>
                <a:cs typeface="Times New Roman" panose="02020603050405020304" pitchFamily="18" charset="0"/>
              </a:rPr>
              <a:t>x</a:t>
            </a:r>
            <a:r>
              <a:rPr lang="en-US" altLang="zh-CN" sz="1800" b="1" dirty="0">
                <a:latin typeface="Courier New" panose="02070309020205020404" pitchFamily="49" charset="0"/>
              </a:rPr>
              <a:t> Estimated RTT + </a:t>
            </a:r>
            <a:r>
              <a:rPr lang="en-US" altLang="zh-CN" sz="1800" i="1" dirty="0">
                <a:latin typeface="Symbol" panose="05050102010706020507" pitchFamily="18" charset="2"/>
              </a:rPr>
              <a:t>f</a:t>
            </a:r>
            <a:r>
              <a:rPr lang="en-US" altLang="zh-CN" sz="1800" b="1" dirty="0">
                <a:latin typeface="Courier New" panose="02070309020205020404" pitchFamily="49" charset="0"/>
              </a:rPr>
              <a:t> x Deviation</a:t>
            </a:r>
          </a:p>
          <a:p>
            <a:pPr lvl="1" eaLnBrk="1" hangingPunct="1"/>
            <a:endParaRPr lang="en-US" altLang="zh-CN" sz="2000" dirty="0"/>
          </a:p>
          <a:p>
            <a:pPr lvl="1" eaLnBrk="1" hangingPunct="1"/>
            <a:r>
              <a:rPr lang="zh-CN" altLang="en-US" sz="2000" dirty="0"/>
              <a:t>其中</a:t>
            </a:r>
            <a:r>
              <a:rPr lang="en-US" altLang="zh-CN" sz="2000" dirty="0"/>
              <a:t> </a:t>
            </a:r>
            <a:r>
              <a:rPr lang="en-US" altLang="zh-CN" sz="2000" i="1" dirty="0">
                <a:latin typeface="Symbol" panose="05050102010706020507" pitchFamily="18" charset="2"/>
              </a:rPr>
              <a:t>d</a:t>
            </a:r>
            <a:r>
              <a:rPr lang="en-US" altLang="zh-CN" sz="2000" dirty="0"/>
              <a:t> </a:t>
            </a:r>
            <a:r>
              <a:rPr lang="zh-CN" altLang="en-US" sz="2000" dirty="0"/>
              <a:t>是</a:t>
            </a:r>
            <a:r>
              <a:rPr lang="en-US" altLang="zh-CN" sz="2000" dirty="0">
                <a:latin typeface="Times New Roman" panose="02020603050405020304" pitchFamily="18" charset="0"/>
              </a:rPr>
              <a:t>0</a:t>
            </a:r>
            <a:r>
              <a:rPr lang="zh-CN" altLang="en-US" sz="2000" dirty="0">
                <a:latin typeface="Times New Roman" panose="02020603050405020304" pitchFamily="18" charset="0"/>
              </a:rPr>
              <a:t>和</a:t>
            </a:r>
            <a:r>
              <a:rPr lang="en-US" altLang="zh-CN" sz="2000" dirty="0">
                <a:latin typeface="Times New Roman" panose="02020603050405020304" pitchFamily="18" charset="0"/>
              </a:rPr>
              <a:t>1</a:t>
            </a:r>
            <a:r>
              <a:rPr lang="zh-CN" altLang="en-US" sz="2000" dirty="0">
                <a:latin typeface="Times New Roman" panose="02020603050405020304" pitchFamily="18" charset="0"/>
              </a:rPr>
              <a:t>之间的小数</a:t>
            </a:r>
            <a:r>
              <a:rPr lang="en-US" altLang="zh-CN" sz="2000" dirty="0"/>
              <a:t>, </a:t>
            </a:r>
            <a:r>
              <a:rPr lang="en-US" altLang="zh-CN" sz="2000" i="1" dirty="0">
                <a:latin typeface="Symbol" panose="05050102010706020507" pitchFamily="18" charset="2"/>
              </a:rPr>
              <a:t>m</a:t>
            </a:r>
            <a:r>
              <a:rPr lang="en-US" altLang="zh-CN" sz="2000" dirty="0"/>
              <a:t> </a:t>
            </a:r>
            <a:r>
              <a:rPr lang="zh-CN" altLang="en-US" sz="2000" dirty="0"/>
              <a:t>缺省设置为</a:t>
            </a:r>
            <a:r>
              <a:rPr lang="en-US" altLang="zh-CN" sz="2000" dirty="0">
                <a:latin typeface="Times New Roman" panose="02020603050405020304" pitchFamily="18" charset="0"/>
              </a:rPr>
              <a:t>1,</a:t>
            </a:r>
            <a:r>
              <a:rPr lang="en-US" altLang="zh-CN" sz="2000" dirty="0"/>
              <a:t> </a:t>
            </a:r>
            <a:r>
              <a:rPr lang="en-US" altLang="zh-CN" sz="2000" i="1" dirty="0">
                <a:latin typeface="Symbol" panose="05050102010706020507" pitchFamily="18" charset="2"/>
              </a:rPr>
              <a:t>f</a:t>
            </a:r>
            <a:r>
              <a:rPr lang="en-US" altLang="zh-CN" sz="2000" dirty="0"/>
              <a:t> </a:t>
            </a:r>
            <a:r>
              <a:rPr lang="zh-CN" altLang="en-US" sz="2000" dirty="0"/>
              <a:t>缺省设置为</a:t>
            </a:r>
            <a:r>
              <a:rPr lang="en-US" altLang="zh-CN" sz="2000" dirty="0">
                <a:latin typeface="Times New Roman" panose="02020603050405020304" pitchFamily="18" charset="0"/>
              </a:rPr>
              <a:t>4</a:t>
            </a:r>
          </a:p>
          <a:p>
            <a:pPr lvl="1" eaLnBrk="1" hangingPunct="1"/>
            <a:r>
              <a:rPr lang="en-US" altLang="zh-CN" sz="2000" b="1" dirty="0">
                <a:latin typeface="Courier New" panose="02070309020205020404" pitchFamily="49" charset="0"/>
              </a:rPr>
              <a:t>Deviation</a:t>
            </a:r>
            <a:r>
              <a:rPr lang="zh-CN" altLang="en-US" sz="2000" dirty="0"/>
              <a:t>表示估计的</a:t>
            </a:r>
            <a:r>
              <a:rPr lang="en-US" altLang="zh-CN" sz="2000" dirty="0"/>
              <a:t>RTT</a:t>
            </a:r>
            <a:r>
              <a:rPr lang="zh-CN" altLang="en-US" sz="2000" dirty="0"/>
              <a:t>与实际的</a:t>
            </a:r>
            <a:r>
              <a:rPr lang="en-US" altLang="zh-CN" sz="2000" dirty="0"/>
              <a:t>RTT</a:t>
            </a:r>
            <a:r>
              <a:rPr lang="zh-CN" altLang="en-US" sz="2000" dirty="0"/>
              <a:t>之间的误差</a:t>
            </a:r>
            <a:r>
              <a:rPr lang="en-US" altLang="zh-CN" sz="2000" dirty="0"/>
              <a:t>, </a:t>
            </a:r>
            <a:r>
              <a:rPr lang="zh-CN" altLang="en-US" sz="2000" dirty="0"/>
              <a:t>样本变化小意味着</a:t>
            </a:r>
            <a:r>
              <a:rPr lang="en-US" altLang="zh-CN" sz="2000" dirty="0"/>
              <a:t>estimated RTT</a:t>
            </a:r>
            <a:r>
              <a:rPr lang="zh-CN" altLang="en-US" sz="2000" dirty="0"/>
              <a:t>更可信</a:t>
            </a:r>
            <a:r>
              <a:rPr lang="en-US" altLang="zh-CN" sz="2000" dirty="0"/>
              <a:t>, </a:t>
            </a:r>
            <a:r>
              <a:rPr lang="zh-CN" altLang="en-US" sz="2000" dirty="0"/>
              <a:t>反之依然</a:t>
            </a:r>
            <a:endParaRPr lang="en-US" altLang="zh-CN" sz="2000" dirty="0">
              <a:latin typeface="Times New Roman" panose="02020603050405020304" pitchFamily="18" charset="0"/>
            </a:endParaRPr>
          </a:p>
          <a:p>
            <a:pPr eaLnBrk="1" hangingPunct="1"/>
            <a:r>
              <a:rPr lang="zh-CN" altLang="en-US" sz="2400" dirty="0"/>
              <a:t>注意</a:t>
            </a:r>
            <a:endParaRPr lang="en-US" altLang="zh-CN" sz="2400" dirty="0"/>
          </a:p>
          <a:p>
            <a:pPr lvl="1" eaLnBrk="1" hangingPunct="1"/>
            <a:r>
              <a:rPr lang="zh-CN" altLang="en-US" sz="2000" dirty="0"/>
              <a:t>重传基于选择性的</a:t>
            </a:r>
            <a:r>
              <a:rPr lang="en-US" altLang="zh-CN" sz="2000" dirty="0"/>
              <a:t>ACK(SACK), TCP</a:t>
            </a:r>
            <a:r>
              <a:rPr lang="zh-CN" altLang="en-US" sz="2000" dirty="0"/>
              <a:t>的另一项扩展</a:t>
            </a:r>
            <a:endParaRPr lang="en-US" altLang="zh-CN" sz="20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Number Placeholder 6"/>
          <p:cNvSpPr>
            <a:spLocks noGrp="1"/>
          </p:cNvSpPr>
          <p:nvPr>
            <p:ph type="sldNum" sz="quarter" idx="11"/>
          </p:nvPr>
        </p:nvSpPr>
        <p:spPr>
          <a:xfrm>
            <a:off x="9848851" y="6462714"/>
            <a:ext cx="676275"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A4FAF4C-EA1B-47EB-8508-232062965774}" type="slidenum">
              <a:rPr lang="en-US" altLang="zh-CN">
                <a:latin typeface="Tahoma" panose="020B0604030504040204" pitchFamily="34" charset="0"/>
                <a:ea typeface="MS PGothic" panose="020B0600070205080204" pitchFamily="34" charset="-128"/>
              </a:rPr>
              <a:pPr/>
              <a:t>101</a:t>
            </a:fld>
            <a:endParaRPr lang="en-US" altLang="zh-CN">
              <a:latin typeface="Tahoma" panose="020B0604030504040204" pitchFamily="34" charset="0"/>
              <a:ea typeface="MS PGothic" panose="020B0600070205080204" pitchFamily="34" charset="-128"/>
            </a:endParaRPr>
          </a:p>
        </p:txBody>
      </p:sp>
      <p:sp>
        <p:nvSpPr>
          <p:cNvPr id="117763" name="Rectangle 5"/>
          <p:cNvSpPr>
            <a:spLocks noGrp="1" noChangeArrowheads="1"/>
          </p:cNvSpPr>
          <p:nvPr>
            <p:ph type="body" sz="half" idx="1"/>
          </p:nvPr>
        </p:nvSpPr>
        <p:spPr>
          <a:xfrm>
            <a:off x="2079625" y="1595439"/>
            <a:ext cx="7918450" cy="1495425"/>
          </a:xfrm>
        </p:spPr>
        <p:txBody>
          <a:bodyPr/>
          <a:lstStyle/>
          <a:p>
            <a:pPr>
              <a:lnSpc>
                <a:spcPct val="90000"/>
              </a:lnSpc>
            </a:pPr>
            <a:r>
              <a:rPr lang="en-US" altLang="zh-CN" dirty="0">
                <a:solidFill>
                  <a:srgbClr val="000099"/>
                </a:solidFill>
                <a:ea typeface="MS PGothic" panose="020B0600070205080204" pitchFamily="34" charset="-128"/>
              </a:rPr>
              <a:t>timeout interval:</a:t>
            </a:r>
            <a:r>
              <a:rPr lang="en-US" altLang="zh-CN" sz="2400" b="1" dirty="0">
                <a:latin typeface="Courier New" panose="02070309020205020404" pitchFamily="49" charset="0"/>
                <a:ea typeface="MS PGothic" panose="020B0600070205080204" pitchFamily="34" charset="-128"/>
              </a:rPr>
              <a:t> </a:t>
            </a:r>
            <a:r>
              <a:rPr lang="en-US" altLang="zh-CN" sz="2400" b="1" dirty="0" err="1">
                <a:latin typeface="Courier New" panose="02070309020205020404" pitchFamily="49" charset="0"/>
                <a:ea typeface="MS PGothic" panose="020B0600070205080204" pitchFamily="34" charset="-128"/>
              </a:rPr>
              <a:t>EstimatedRTT</a:t>
            </a:r>
            <a:r>
              <a:rPr lang="en-US" altLang="zh-CN" sz="2400" dirty="0">
                <a:ea typeface="MS PGothic" panose="020B0600070205080204" pitchFamily="34" charset="-128"/>
              </a:rPr>
              <a:t> plus </a:t>
            </a:r>
            <a:r>
              <a:rPr lang="ja-JP" altLang="en-US" sz="2400" dirty="0">
                <a:ea typeface="MS PGothic" panose="020B0600070205080204" pitchFamily="34" charset="-128"/>
              </a:rPr>
              <a:t>“</a:t>
            </a:r>
            <a:r>
              <a:rPr lang="en-US" altLang="ja-JP" sz="2400" dirty="0">
                <a:ea typeface="MS PGothic" panose="020B0600070205080204" pitchFamily="34" charset="-128"/>
              </a:rPr>
              <a:t>safety margin</a:t>
            </a:r>
            <a:r>
              <a:rPr lang="ja-JP" altLang="en-US" sz="2400" dirty="0">
                <a:ea typeface="MS PGothic" panose="020B0600070205080204" pitchFamily="34" charset="-128"/>
              </a:rPr>
              <a:t>”</a:t>
            </a:r>
            <a:endParaRPr lang="en-US" altLang="ja-JP" sz="2400" dirty="0">
              <a:ea typeface="MS PGothic" panose="020B0600070205080204" pitchFamily="34" charset="-128"/>
            </a:endParaRPr>
          </a:p>
          <a:p>
            <a:pPr lvl="1">
              <a:lnSpc>
                <a:spcPct val="90000"/>
              </a:lnSpc>
            </a:pPr>
            <a:r>
              <a:rPr lang="en-US" altLang="zh-CN" sz="2000" dirty="0">
                <a:ea typeface="MS PGothic" panose="020B0600070205080204" pitchFamily="34" charset="-128"/>
              </a:rPr>
              <a:t>large variation in </a:t>
            </a:r>
            <a:r>
              <a:rPr lang="en-US" altLang="zh-CN" sz="2000" b="1" dirty="0" err="1">
                <a:latin typeface="Courier New" panose="02070309020205020404" pitchFamily="49" charset="0"/>
                <a:ea typeface="MS PGothic" panose="020B0600070205080204" pitchFamily="34" charset="-128"/>
              </a:rPr>
              <a:t>EstimatedRTT</a:t>
            </a:r>
            <a:r>
              <a:rPr lang="en-US" altLang="zh-CN" sz="2000" b="1" dirty="0">
                <a:latin typeface="Courier New" panose="02070309020205020404" pitchFamily="49" charset="0"/>
                <a:ea typeface="MS PGothic" panose="020B0600070205080204" pitchFamily="34" charset="-128"/>
              </a:rPr>
              <a:t> -&gt;</a:t>
            </a:r>
            <a:r>
              <a:rPr lang="en-US" altLang="zh-CN" sz="2000" dirty="0">
                <a:ea typeface="MS PGothic" panose="020B0600070205080204" pitchFamily="34" charset="-128"/>
              </a:rPr>
              <a:t> larger safety margin</a:t>
            </a:r>
          </a:p>
          <a:p>
            <a:pPr>
              <a:lnSpc>
                <a:spcPct val="90000"/>
              </a:lnSpc>
              <a:spcBef>
                <a:spcPct val="35000"/>
              </a:spcBef>
            </a:pPr>
            <a:r>
              <a:rPr lang="en-US" altLang="zh-CN" sz="2400" dirty="0">
                <a:ea typeface="MS PGothic" panose="020B0600070205080204" pitchFamily="34" charset="-128"/>
              </a:rPr>
              <a:t>estimate </a:t>
            </a:r>
            <a:r>
              <a:rPr lang="en-US" altLang="zh-CN" sz="2400" dirty="0" err="1">
                <a:ea typeface="MS PGothic" panose="020B0600070205080204" pitchFamily="34" charset="-128"/>
              </a:rPr>
              <a:t>SampleRTT</a:t>
            </a:r>
            <a:r>
              <a:rPr lang="en-US" altLang="zh-CN" sz="2400" dirty="0">
                <a:ea typeface="MS PGothic" panose="020B0600070205080204" pitchFamily="34" charset="-128"/>
              </a:rPr>
              <a:t> deviation from </a:t>
            </a:r>
            <a:r>
              <a:rPr lang="en-US" altLang="zh-CN" sz="2400" dirty="0" err="1">
                <a:ea typeface="MS PGothic" panose="020B0600070205080204" pitchFamily="34" charset="-128"/>
              </a:rPr>
              <a:t>EstimatedRTT</a:t>
            </a:r>
            <a:r>
              <a:rPr lang="en-US" altLang="zh-CN" sz="2400" dirty="0">
                <a:ea typeface="MS PGothic" panose="020B0600070205080204" pitchFamily="34" charset="-128"/>
              </a:rPr>
              <a:t>: </a:t>
            </a:r>
          </a:p>
        </p:txBody>
      </p:sp>
      <p:sp>
        <p:nvSpPr>
          <p:cNvPr id="117764" name="Text Box 7"/>
          <p:cNvSpPr txBox="1">
            <a:spLocks noChangeArrowheads="1"/>
          </p:cNvSpPr>
          <p:nvPr/>
        </p:nvSpPr>
        <p:spPr bwMode="auto">
          <a:xfrm>
            <a:off x="2693989" y="3243264"/>
            <a:ext cx="69754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Courier New" panose="02070309020205020404" pitchFamily="49" charset="0"/>
                <a:ea typeface="MS PGothic" panose="020B0600070205080204" pitchFamily="34" charset="-128"/>
              </a:rPr>
              <a:t>DevRTT = (1-</a:t>
            </a:r>
            <a:r>
              <a:rPr lang="en-US" altLang="zh-CN" sz="2000" b="1">
                <a:latin typeface="Courier New" panose="02070309020205020404" pitchFamily="49" charset="0"/>
                <a:ea typeface="MS PGothic" panose="020B0600070205080204" pitchFamily="34" charset="-128"/>
                <a:sym typeface="Symbol" panose="05050102010706020507" pitchFamily="18" charset="2"/>
              </a:rPr>
              <a:t></a:t>
            </a:r>
            <a:r>
              <a:rPr lang="en-US" altLang="zh-CN" sz="2000" b="1">
                <a:latin typeface="Courier New" panose="02070309020205020404" pitchFamily="49" charset="0"/>
                <a:ea typeface="MS PGothic" panose="020B0600070205080204" pitchFamily="34" charset="-128"/>
              </a:rPr>
              <a:t>)*DevRTT +</a:t>
            </a:r>
          </a:p>
          <a:p>
            <a:r>
              <a:rPr lang="en-US" altLang="zh-CN" sz="2000" b="1">
                <a:latin typeface="Courier New" panose="02070309020205020404" pitchFamily="49" charset="0"/>
                <a:ea typeface="MS PGothic" panose="020B0600070205080204" pitchFamily="34" charset="-128"/>
              </a:rPr>
              <a:t>             </a:t>
            </a:r>
            <a:r>
              <a:rPr lang="en-US" altLang="zh-CN" sz="2000" b="1">
                <a:latin typeface="Courier New" panose="02070309020205020404" pitchFamily="49" charset="0"/>
                <a:ea typeface="MS PGothic" panose="020B0600070205080204" pitchFamily="34" charset="-128"/>
                <a:sym typeface="Symbol" panose="05050102010706020507" pitchFamily="18" charset="2"/>
              </a:rPr>
              <a:t></a:t>
            </a:r>
            <a:r>
              <a:rPr lang="en-US" altLang="zh-CN" sz="2000" b="1">
                <a:latin typeface="Courier New" panose="02070309020205020404" pitchFamily="49" charset="0"/>
                <a:ea typeface="MS PGothic" panose="020B0600070205080204" pitchFamily="34" charset="-128"/>
              </a:rPr>
              <a:t>*|SampleRTT-EstimatedRTT|</a:t>
            </a:r>
          </a:p>
        </p:txBody>
      </p:sp>
      <p:sp>
        <p:nvSpPr>
          <p:cNvPr id="64519" name="Rectangle 11"/>
          <p:cNvSpPr>
            <a:spLocks noGrp="1" noChangeArrowheads="1"/>
          </p:cNvSpPr>
          <p:nvPr>
            <p:ph type="title"/>
          </p:nvPr>
        </p:nvSpPr>
        <p:spPr>
          <a:xfrm>
            <a:off x="993499" y="387411"/>
            <a:ext cx="7772400" cy="920750"/>
          </a:xfrm>
        </p:spPr>
        <p:txBody>
          <a:bodyPr/>
          <a:lstStyle/>
          <a:p>
            <a:pPr>
              <a:defRPr/>
            </a:pPr>
            <a:r>
              <a:rPr lang="en-US" sz="3200" dirty="0"/>
              <a:t>TCP round trip time, timeout</a:t>
            </a:r>
          </a:p>
        </p:txBody>
      </p:sp>
      <p:sp>
        <p:nvSpPr>
          <p:cNvPr id="117766" name="Text Box 12"/>
          <p:cNvSpPr txBox="1">
            <a:spLocks noChangeArrowheads="1"/>
          </p:cNvSpPr>
          <p:nvPr/>
        </p:nvSpPr>
        <p:spPr bwMode="auto">
          <a:xfrm>
            <a:off x="4608514" y="4006851"/>
            <a:ext cx="3386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Courier New" panose="02070309020205020404" pitchFamily="49" charset="0"/>
                <a:ea typeface="MS PGothic" panose="020B0600070205080204" pitchFamily="34" charset="-128"/>
              </a:rPr>
              <a:t>(typically, </a:t>
            </a:r>
            <a:r>
              <a:rPr lang="en-US" altLang="zh-CN" sz="2000" b="1">
                <a:latin typeface="Courier New" panose="02070309020205020404" pitchFamily="49" charset="0"/>
                <a:ea typeface="MS PGothic" panose="020B0600070205080204" pitchFamily="34" charset="-128"/>
                <a:sym typeface="Symbol" panose="05050102010706020507" pitchFamily="18" charset="2"/>
              </a:rPr>
              <a:t> = 0.25)</a:t>
            </a:r>
          </a:p>
        </p:txBody>
      </p:sp>
      <p:sp>
        <p:nvSpPr>
          <p:cNvPr id="117767" name="Rectangle 13"/>
          <p:cNvSpPr>
            <a:spLocks noChangeArrowheads="1"/>
          </p:cNvSpPr>
          <p:nvPr/>
        </p:nvSpPr>
        <p:spPr bwMode="auto">
          <a:xfrm>
            <a:off x="2089150" y="4368800"/>
            <a:ext cx="791845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latin typeface="Courier New" panose="02070309020205020404" pitchFamily="49" charset="0"/>
                <a:ea typeface="MS PGothic" panose="020B0600070205080204" pitchFamily="34" charset="-128"/>
              </a:rPr>
              <a:t>TimeoutInterval = EstimatedRTT + 4*DevRTT</a:t>
            </a:r>
          </a:p>
        </p:txBody>
      </p:sp>
      <p:sp>
        <p:nvSpPr>
          <p:cNvPr id="117768" name="Text Box 14"/>
          <p:cNvSpPr txBox="1">
            <a:spLocks noChangeArrowheads="1"/>
          </p:cNvSpPr>
          <p:nvPr/>
        </p:nvSpPr>
        <p:spPr bwMode="auto">
          <a:xfrm>
            <a:off x="5534025" y="5122864"/>
            <a:ext cx="1811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solidFill>
                  <a:srgbClr val="000099"/>
                </a:solidFill>
                <a:latin typeface="Tahoma" panose="020B0604030504040204" pitchFamily="34" charset="0"/>
                <a:ea typeface="MS PGothic" panose="020B0600070205080204" pitchFamily="34" charset="-128"/>
              </a:rPr>
              <a:t>estimated RTT</a:t>
            </a:r>
          </a:p>
        </p:txBody>
      </p:sp>
      <p:sp>
        <p:nvSpPr>
          <p:cNvPr id="117769" name="Text Box 16"/>
          <p:cNvSpPr txBox="1">
            <a:spLocks noChangeArrowheads="1"/>
          </p:cNvSpPr>
          <p:nvPr/>
        </p:nvSpPr>
        <p:spPr bwMode="auto">
          <a:xfrm>
            <a:off x="7966076" y="5141913"/>
            <a:ext cx="19801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ja-JP" altLang="en-US" sz="2000">
                <a:solidFill>
                  <a:srgbClr val="000099"/>
                </a:solidFill>
                <a:latin typeface="Tahoma" panose="020B0604030504040204" pitchFamily="34" charset="0"/>
                <a:ea typeface="MS PGothic" panose="020B0600070205080204" pitchFamily="34" charset="-128"/>
              </a:rPr>
              <a:t>“</a:t>
            </a:r>
            <a:r>
              <a:rPr lang="en-US" altLang="ja-JP" sz="2000">
                <a:solidFill>
                  <a:srgbClr val="000099"/>
                </a:solidFill>
                <a:latin typeface="Tahoma" panose="020B0604030504040204" pitchFamily="34" charset="0"/>
                <a:ea typeface="MS PGothic" panose="020B0600070205080204" pitchFamily="34" charset="-128"/>
              </a:rPr>
              <a:t>safety margin</a:t>
            </a:r>
            <a:r>
              <a:rPr lang="ja-JP" altLang="en-US" sz="2000">
                <a:solidFill>
                  <a:srgbClr val="000099"/>
                </a:solidFill>
                <a:latin typeface="Tahoma" panose="020B0604030504040204" pitchFamily="34" charset="0"/>
                <a:ea typeface="MS PGothic" panose="020B0600070205080204" pitchFamily="34" charset="-128"/>
              </a:rPr>
              <a:t>”</a:t>
            </a:r>
            <a:endParaRPr lang="en-US" altLang="zh-CN" sz="2000">
              <a:solidFill>
                <a:srgbClr val="000099"/>
              </a:solidFill>
              <a:latin typeface="Tahoma" panose="020B0604030504040204" pitchFamily="34" charset="0"/>
              <a:ea typeface="MS PGothic" panose="020B0600070205080204" pitchFamily="34" charset="-128"/>
            </a:endParaRPr>
          </a:p>
        </p:txBody>
      </p:sp>
      <p:sp>
        <p:nvSpPr>
          <p:cNvPr id="117770" name="Line 17"/>
          <p:cNvSpPr>
            <a:spLocks noChangeShapeType="1"/>
          </p:cNvSpPr>
          <p:nvPr/>
        </p:nvSpPr>
        <p:spPr bwMode="auto">
          <a:xfrm flipV="1">
            <a:off x="6330950" y="4762500"/>
            <a:ext cx="0" cy="446088"/>
          </a:xfrm>
          <a:prstGeom prst="line">
            <a:avLst/>
          </a:prstGeom>
          <a:noFill/>
          <a:ln w="19050">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7771" name="Line 19"/>
          <p:cNvSpPr>
            <a:spLocks noChangeShapeType="1"/>
          </p:cNvSpPr>
          <p:nvPr/>
        </p:nvSpPr>
        <p:spPr bwMode="auto">
          <a:xfrm flipV="1">
            <a:off x="8902700" y="4768850"/>
            <a:ext cx="0" cy="446088"/>
          </a:xfrm>
          <a:prstGeom prst="line">
            <a:avLst/>
          </a:prstGeom>
          <a:noFill/>
          <a:ln w="19050">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pic>
        <p:nvPicPr>
          <p:cNvPr id="117772" name="Picture 20" descr="alarm_clock_ring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5164" y="4773614"/>
            <a:ext cx="7524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73" name="文本框 1"/>
          <p:cNvSpPr txBox="1">
            <a:spLocks noChangeArrowheads="1"/>
          </p:cNvSpPr>
          <p:nvPr/>
        </p:nvSpPr>
        <p:spPr bwMode="auto">
          <a:xfrm>
            <a:off x="1847850" y="6289676"/>
            <a:ext cx="81803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t>Allman, M., Paxson, V., and E. Blanton, "TCP Congestion Control", RFC 5681, September 2009.</a:t>
            </a:r>
          </a:p>
          <a:p>
            <a:r>
              <a:rPr lang="en-US" altLang="zh-CN" sz="1400"/>
              <a:t>Allman, M., Paxson, V., and J. Chu, "Computing TCP's Retransmission Timer”, RFC6298, June 2011.</a:t>
            </a:r>
            <a:endParaRPr lang="zh-CN" altLang="en-US" sz="140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p:cNvSpPr>
            <a:spLocks noGrp="1"/>
          </p:cNvSpPr>
          <p:nvPr>
            <p:ph type="title"/>
          </p:nvPr>
        </p:nvSpPr>
        <p:spPr/>
        <p:txBody>
          <a:bodyPr/>
          <a:lstStyle/>
          <a:p>
            <a:pPr eaLnBrk="1" hangingPunct="1"/>
            <a:r>
              <a:rPr lang="en-US" altLang="zh-CN" dirty="0"/>
              <a:t>TCP </a:t>
            </a:r>
            <a:r>
              <a:rPr lang="zh-CN" altLang="en-US" dirty="0"/>
              <a:t>设计</a:t>
            </a:r>
            <a:r>
              <a:rPr lang="en-US" altLang="zh-CN" dirty="0"/>
              <a:t>: </a:t>
            </a:r>
            <a:r>
              <a:rPr lang="zh-CN" altLang="en-US" dirty="0"/>
              <a:t>问题及解决方案</a:t>
            </a:r>
          </a:p>
        </p:txBody>
      </p:sp>
      <p:sp>
        <p:nvSpPr>
          <p:cNvPr id="119811"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6779D347-5A0A-4535-992A-3774D7C93B38}" type="slidenum">
              <a:rPr kumimoji="0" lang="en-US" altLang="zh-CN" sz="1400">
                <a:latin typeface="Arial" panose="020B0604020202020204" pitchFamily="34" charset="0"/>
                <a:ea typeface="宋体" panose="02010600030101010101" pitchFamily="2" charset="-122"/>
              </a:rPr>
              <a:pPr>
                <a:spcBef>
                  <a:spcPct val="0"/>
                </a:spcBef>
                <a:buClrTx/>
                <a:buSzTx/>
                <a:buFontTx/>
                <a:buNone/>
              </a:pPr>
              <a:t>102</a:t>
            </a:fld>
            <a:r>
              <a:rPr kumimoji="0" lang="en-US" altLang="zh-CN" sz="1000">
                <a:latin typeface="Arial" panose="020B0604020202020204" pitchFamily="34" charset="0"/>
                <a:ea typeface="宋体" panose="02010600030101010101" pitchFamily="2" charset="-122"/>
              </a:rPr>
              <a:t>-</a:t>
            </a:r>
          </a:p>
        </p:txBody>
      </p:sp>
      <p:graphicFrame>
        <p:nvGraphicFramePr>
          <p:cNvPr id="5" name="表格 4"/>
          <p:cNvGraphicFramePr>
            <a:graphicFrameLocks noGrp="1"/>
          </p:cNvGraphicFramePr>
          <p:nvPr/>
        </p:nvGraphicFramePr>
        <p:xfrm>
          <a:off x="1738314" y="1428750"/>
          <a:ext cx="8715375" cy="5122327"/>
        </p:xfrm>
        <a:graphic>
          <a:graphicData uri="http://schemas.openxmlformats.org/drawingml/2006/table">
            <a:tbl>
              <a:tblPr firstRow="1" bandRow="1">
                <a:tableStyleId>{8799B23B-EC83-4686-B30A-512413B5E67A}</a:tableStyleId>
              </a:tblPr>
              <a:tblGrid>
                <a:gridCol w="628136">
                  <a:extLst>
                    <a:ext uri="{9D8B030D-6E8A-4147-A177-3AD203B41FA5}">
                      <a16:colId xmlns:a16="http://schemas.microsoft.com/office/drawing/2014/main" val="20000"/>
                    </a:ext>
                  </a:extLst>
                </a:gridCol>
                <a:gridCol w="2229363">
                  <a:extLst>
                    <a:ext uri="{9D8B030D-6E8A-4147-A177-3AD203B41FA5}">
                      <a16:colId xmlns:a16="http://schemas.microsoft.com/office/drawing/2014/main" val="20001"/>
                    </a:ext>
                  </a:extLst>
                </a:gridCol>
                <a:gridCol w="5000625">
                  <a:extLst>
                    <a:ext uri="{9D8B030D-6E8A-4147-A177-3AD203B41FA5}">
                      <a16:colId xmlns:a16="http://schemas.microsoft.com/office/drawing/2014/main" val="20002"/>
                    </a:ext>
                  </a:extLst>
                </a:gridCol>
                <a:gridCol w="857251">
                  <a:extLst>
                    <a:ext uri="{9D8B030D-6E8A-4147-A177-3AD203B41FA5}">
                      <a16:colId xmlns:a16="http://schemas.microsoft.com/office/drawing/2014/main" val="20003"/>
                    </a:ext>
                  </a:extLst>
                </a:gridCol>
              </a:tblGrid>
              <a:tr h="500021">
                <a:tc>
                  <a:txBody>
                    <a:bodyPr/>
                    <a:lstStyle/>
                    <a:p>
                      <a:pPr algn="ctr"/>
                      <a:r>
                        <a:rPr lang="en-US" altLang="zh-CN" sz="2000" dirty="0"/>
                        <a:t>No.</a:t>
                      </a:r>
                      <a:endParaRPr lang="zh-CN" altLang="en-US" sz="2000" dirty="0"/>
                    </a:p>
                  </a:txBody>
                  <a:tcPr marL="91439" marR="91439" marT="45716" marB="45716"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a:t>问题及挑战</a:t>
                      </a:r>
                    </a:p>
                  </a:txBody>
                  <a:tcPr marL="91439" marR="91439" marT="45716" marB="45716" anchor="ctr"/>
                </a:tc>
                <a:tc>
                  <a:txBody>
                    <a:bodyPr/>
                    <a:lstStyle/>
                    <a:p>
                      <a:pPr algn="ctr"/>
                      <a:r>
                        <a:rPr lang="zh-CN" altLang="en-US" sz="2000" dirty="0"/>
                        <a:t>解决方案</a:t>
                      </a:r>
                    </a:p>
                  </a:txBody>
                  <a:tcPr marL="91439" marR="91439" marT="45716" marB="45716" anchor="ctr"/>
                </a:tc>
                <a:tc>
                  <a:txBody>
                    <a:bodyPr/>
                    <a:lstStyle/>
                    <a:p>
                      <a:pPr algn="ctr"/>
                      <a:r>
                        <a:rPr lang="zh-CN" altLang="en-US" sz="2000" dirty="0"/>
                        <a:t>章节</a:t>
                      </a:r>
                      <a:r>
                        <a:rPr lang="en-US" altLang="zh-CN" sz="2000" dirty="0"/>
                        <a:t> </a:t>
                      </a:r>
                      <a:endParaRPr lang="zh-CN" altLang="en-US" sz="2000" dirty="0"/>
                    </a:p>
                  </a:txBody>
                  <a:tcPr marL="91439" marR="91439" marT="45716" marB="45716" anchor="ctr"/>
                </a:tc>
                <a:extLst>
                  <a:ext uri="{0D108BD9-81ED-4DB2-BD59-A6C34878D82A}">
                    <a16:rowId xmlns:a16="http://schemas.microsoft.com/office/drawing/2014/main" val="10000"/>
                  </a:ext>
                </a:extLst>
              </a:tr>
              <a:tr h="725480">
                <a:tc>
                  <a:txBody>
                    <a:bodyPr/>
                    <a:lstStyle/>
                    <a:p>
                      <a:pPr algn="ctr"/>
                      <a:r>
                        <a:rPr lang="en-US" altLang="zh-CN" sz="2000" dirty="0"/>
                        <a:t>1</a:t>
                      </a:r>
                      <a:endParaRPr lang="zh-CN" altLang="en-US" sz="2000" dirty="0"/>
                    </a:p>
                  </a:txBody>
                  <a:tcPr marL="91439" marR="91439" marT="45716" marB="45716" anchor="ctr"/>
                </a:tc>
                <a:tc>
                  <a:txBody>
                    <a:bodyPr/>
                    <a:lstStyle/>
                    <a:p>
                      <a:pPr algn="ctr"/>
                      <a:r>
                        <a:rPr lang="zh-CN" altLang="en-US" sz="2000" dirty="0"/>
                        <a:t>连接建立</a:t>
                      </a:r>
                    </a:p>
                  </a:txBody>
                  <a:tcPr marL="91439" marR="91439" marT="45716" marB="45716" anchor="ctr"/>
                </a:tc>
                <a:tc>
                  <a:txBody>
                    <a:bodyPr/>
                    <a:lstStyle/>
                    <a:p>
                      <a:r>
                        <a:rPr lang="zh-CN" altLang="en-US" sz="2000" dirty="0">
                          <a:solidFill>
                            <a:schemeClr val="tx1"/>
                          </a:solidFill>
                        </a:rPr>
                        <a:t>建立</a:t>
                      </a:r>
                      <a:r>
                        <a:rPr lang="en-US" altLang="zh-CN" sz="2000" dirty="0">
                          <a:solidFill>
                            <a:schemeClr val="tx1"/>
                          </a:solidFill>
                        </a:rPr>
                        <a:t>: </a:t>
                      </a:r>
                      <a:r>
                        <a:rPr lang="zh-CN" altLang="en-US" sz="2000" dirty="0">
                          <a:solidFill>
                            <a:schemeClr val="tx1"/>
                          </a:solidFill>
                        </a:rPr>
                        <a:t>三次握手</a:t>
                      </a:r>
                      <a:endParaRPr lang="en-US" altLang="zh-CN" sz="2000" baseline="0" dirty="0">
                        <a:solidFill>
                          <a:schemeClr val="tx1"/>
                        </a:solidFill>
                      </a:endParaRPr>
                    </a:p>
                    <a:p>
                      <a:r>
                        <a:rPr lang="zh-CN" altLang="en-US" sz="2000" baseline="0" dirty="0">
                          <a:solidFill>
                            <a:schemeClr val="tx1"/>
                          </a:solidFill>
                        </a:rPr>
                        <a:t>终止</a:t>
                      </a:r>
                      <a:r>
                        <a:rPr lang="en-US" altLang="zh-CN" sz="2000" baseline="0" dirty="0">
                          <a:solidFill>
                            <a:schemeClr val="tx1"/>
                          </a:solidFill>
                        </a:rPr>
                        <a:t>: </a:t>
                      </a:r>
                      <a:r>
                        <a:rPr lang="zh-CN" altLang="en-US" sz="2000" baseline="0" dirty="0">
                          <a:solidFill>
                            <a:schemeClr val="tx1"/>
                          </a:solidFill>
                        </a:rPr>
                        <a:t>四次握手</a:t>
                      </a:r>
                      <a:endParaRPr lang="zh-CN" altLang="en-US" sz="2000" dirty="0">
                        <a:solidFill>
                          <a:schemeClr val="tx1"/>
                        </a:solidFill>
                      </a:endParaRPr>
                    </a:p>
                  </a:txBody>
                  <a:tcPr marL="91439" marR="91439" marT="45716" marB="45716" anchor="ctr"/>
                </a:tc>
                <a:tc>
                  <a:txBody>
                    <a:bodyPr/>
                    <a:lstStyle/>
                    <a:p>
                      <a:pPr marL="0" algn="ctr" defTabSz="914400" rtl="0" eaLnBrk="1" latinLnBrk="0" hangingPunct="1"/>
                      <a:r>
                        <a:rPr lang="en-US" altLang="zh-CN" sz="1800" kern="1200" dirty="0">
                          <a:solidFill>
                            <a:schemeClr val="tx1"/>
                          </a:solidFill>
                          <a:latin typeface="+mn-lt"/>
                          <a:ea typeface="+mn-ea"/>
                          <a:cs typeface="+mn-cs"/>
                        </a:rPr>
                        <a:t>5.2.3</a:t>
                      </a:r>
                      <a:endParaRPr lang="zh-CN" altLang="en-US" sz="1800" kern="1200" dirty="0">
                        <a:solidFill>
                          <a:schemeClr val="tx1"/>
                        </a:solidFill>
                        <a:latin typeface="+mn-lt"/>
                        <a:ea typeface="+mn-ea"/>
                        <a:cs typeface="+mn-cs"/>
                      </a:endParaRPr>
                    </a:p>
                  </a:txBody>
                  <a:tcPr marL="91439" marR="91439" marT="45716" marB="45716" anchor="ctr"/>
                </a:tc>
                <a:extLst>
                  <a:ext uri="{0D108BD9-81ED-4DB2-BD59-A6C34878D82A}">
                    <a16:rowId xmlns:a16="http://schemas.microsoft.com/office/drawing/2014/main" val="10001"/>
                  </a:ext>
                </a:extLst>
              </a:tr>
              <a:tr h="631719">
                <a:tc>
                  <a:txBody>
                    <a:bodyPr/>
                    <a:lstStyle/>
                    <a:p>
                      <a:pPr algn="ctr"/>
                      <a:r>
                        <a:rPr lang="en-US" altLang="zh-CN" sz="2000" dirty="0"/>
                        <a:t>2</a:t>
                      </a:r>
                      <a:endParaRPr lang="zh-CN" altLang="en-US" sz="2000" dirty="0"/>
                    </a:p>
                  </a:txBody>
                  <a:tcPr marL="91439" marR="91439" marT="45716" marB="45716" anchor="ctr"/>
                </a:tc>
                <a:tc>
                  <a:txBody>
                    <a:bodyPr/>
                    <a:lstStyle/>
                    <a:p>
                      <a:pPr algn="ctr"/>
                      <a:r>
                        <a:rPr lang="zh-CN" altLang="en-US" sz="2000" baseline="0" dirty="0"/>
                        <a:t>超时定时器问题</a:t>
                      </a:r>
                      <a:endParaRPr lang="zh-CN" altLang="en-US" sz="2000" dirty="0"/>
                    </a:p>
                  </a:txBody>
                  <a:tcPr marL="91439" marR="91439" marT="45716" marB="45716" anchor="ctr"/>
                </a:tc>
                <a:tc>
                  <a:txBody>
                    <a:bodyPr/>
                    <a:lstStyle/>
                    <a:p>
                      <a:pPr marL="0" algn="l" defTabSz="914400" rtl="0" eaLnBrk="1" latinLnBrk="0" hangingPunct="1"/>
                      <a:r>
                        <a:rPr lang="zh-CN" altLang="en-US" sz="1800" kern="1200" dirty="0">
                          <a:solidFill>
                            <a:srgbClr val="0000FF"/>
                          </a:solidFill>
                          <a:latin typeface="+mn-lt"/>
                          <a:ea typeface="+mn-ea"/>
                          <a:cs typeface="+mn-cs"/>
                        </a:rPr>
                        <a:t>采用</a:t>
                      </a:r>
                      <a:r>
                        <a:rPr lang="en-US" altLang="zh-CN" sz="1800" kern="1200" dirty="0">
                          <a:solidFill>
                            <a:srgbClr val="0000FF"/>
                          </a:solidFill>
                          <a:latin typeface="+mn-lt"/>
                          <a:ea typeface="+mn-ea"/>
                          <a:cs typeface="+mn-cs"/>
                        </a:rPr>
                        <a:t>Jacobson/ </a:t>
                      </a:r>
                      <a:r>
                        <a:rPr lang="en-US" altLang="zh-CN" sz="1800" kern="1200" dirty="0" err="1">
                          <a:solidFill>
                            <a:srgbClr val="0000FF"/>
                          </a:solidFill>
                          <a:latin typeface="+mn-lt"/>
                          <a:ea typeface="+mn-ea"/>
                          <a:cs typeface="+mn-cs"/>
                        </a:rPr>
                        <a:t>Karels</a:t>
                      </a:r>
                      <a:r>
                        <a:rPr lang="zh-CN" altLang="en-US" sz="1800" kern="1200" dirty="0">
                          <a:solidFill>
                            <a:srgbClr val="0000FF"/>
                          </a:solidFill>
                          <a:latin typeface="+mn-lt"/>
                          <a:ea typeface="+mn-ea"/>
                          <a:cs typeface="+mn-cs"/>
                        </a:rPr>
                        <a:t>算法估计</a:t>
                      </a:r>
                      <a:r>
                        <a:rPr lang="en-US" altLang="zh-CN" sz="1800" kern="1200" dirty="0">
                          <a:solidFill>
                            <a:srgbClr val="0000FF"/>
                          </a:solidFill>
                          <a:latin typeface="+mn-lt"/>
                          <a:ea typeface="+mn-ea"/>
                          <a:cs typeface="+mn-cs"/>
                        </a:rPr>
                        <a:t>RTT</a:t>
                      </a:r>
                      <a:endParaRPr lang="zh-CN" altLang="en-US" sz="1800" kern="1200" dirty="0">
                        <a:solidFill>
                          <a:srgbClr val="0000FF"/>
                        </a:solidFill>
                        <a:latin typeface="+mn-lt"/>
                        <a:ea typeface="+mn-ea"/>
                        <a:cs typeface="+mn-cs"/>
                      </a:endParaRPr>
                    </a:p>
                  </a:txBody>
                  <a:tcPr marL="91439" marR="91439" marT="45716" marB="45716" anchor="ctr"/>
                </a:tc>
                <a:tc>
                  <a:txBody>
                    <a:bodyPr/>
                    <a:lstStyle/>
                    <a:p>
                      <a:pPr algn="ctr"/>
                      <a:r>
                        <a:rPr lang="en-US" altLang="zh-CN" sz="1800" kern="1200" dirty="0">
                          <a:solidFill>
                            <a:srgbClr val="0000FF"/>
                          </a:solidFill>
                          <a:latin typeface="+mn-lt"/>
                          <a:ea typeface="+mn-ea"/>
                          <a:cs typeface="+mn-cs"/>
                        </a:rPr>
                        <a:t>5.2.6</a:t>
                      </a:r>
                      <a:endParaRPr lang="zh-CN" altLang="en-US" sz="1800" kern="1200" dirty="0">
                        <a:solidFill>
                          <a:srgbClr val="0000FF"/>
                        </a:solidFill>
                        <a:latin typeface="+mn-lt"/>
                        <a:ea typeface="+mn-ea"/>
                        <a:cs typeface="+mn-cs"/>
                      </a:endParaRPr>
                    </a:p>
                  </a:txBody>
                  <a:tcPr marL="91439" marR="91439" marT="45716" marB="45716" anchor="ctr"/>
                </a:tc>
                <a:extLst>
                  <a:ext uri="{0D108BD9-81ED-4DB2-BD59-A6C34878D82A}">
                    <a16:rowId xmlns:a16="http://schemas.microsoft.com/office/drawing/2014/main" val="10002"/>
                  </a:ext>
                </a:extLst>
              </a:tr>
              <a:tr h="571452">
                <a:tc>
                  <a:txBody>
                    <a:bodyPr/>
                    <a:lstStyle/>
                    <a:p>
                      <a:pPr algn="ctr"/>
                      <a:r>
                        <a:rPr lang="en-US" altLang="zh-CN" sz="2000" dirty="0"/>
                        <a:t>3</a:t>
                      </a:r>
                      <a:endParaRPr lang="zh-CN" altLang="en-US" sz="2000" dirty="0"/>
                    </a:p>
                  </a:txBody>
                  <a:tcPr marL="91439" marR="91439" marT="45716" marB="45716" anchor="ctr"/>
                </a:tc>
                <a:tc>
                  <a:txBody>
                    <a:bodyPr/>
                    <a:lstStyle/>
                    <a:p>
                      <a:pPr algn="ctr"/>
                      <a:r>
                        <a:rPr lang="zh-CN" altLang="en-US" sz="2000" dirty="0"/>
                        <a:t>分组乱序到达</a:t>
                      </a:r>
                    </a:p>
                  </a:txBody>
                  <a:tcPr marL="91439" marR="91439" marT="45716" marB="45716" anchor="ctr"/>
                </a:tc>
                <a:tc>
                  <a:txBody>
                    <a:bodyPr/>
                    <a:lstStyle/>
                    <a:p>
                      <a:r>
                        <a:rPr lang="zh-CN" altLang="en-US" sz="2000" baseline="0" dirty="0">
                          <a:solidFill>
                            <a:schemeClr val="tx1"/>
                          </a:solidFill>
                        </a:rPr>
                        <a:t>基于窗口的缓存管理</a:t>
                      </a:r>
                      <a:endParaRPr lang="zh-CN" altLang="en-US" sz="2000" dirty="0">
                        <a:solidFill>
                          <a:schemeClr val="tx1"/>
                        </a:solidFill>
                      </a:endParaRPr>
                    </a:p>
                  </a:txBody>
                  <a:tcPr marL="91439" marR="91439" marT="45716" marB="45716" anchor="ctr"/>
                </a:tc>
                <a:tc>
                  <a:txBody>
                    <a:bodyPr/>
                    <a:lstStyle/>
                    <a:p>
                      <a:pPr algn="ctr"/>
                      <a:r>
                        <a:rPr lang="en-US" altLang="zh-CN" sz="1600" dirty="0">
                          <a:solidFill>
                            <a:schemeClr val="tx1"/>
                          </a:solidFill>
                        </a:rPr>
                        <a:t>5.2.4</a:t>
                      </a:r>
                      <a:endParaRPr lang="zh-CN" altLang="en-US" sz="1600" dirty="0">
                        <a:solidFill>
                          <a:schemeClr val="tx1"/>
                        </a:solidFill>
                      </a:endParaRPr>
                    </a:p>
                  </a:txBody>
                  <a:tcPr marL="91439" marR="91439" marT="45716" marB="45716" anchor="ctr"/>
                </a:tc>
                <a:extLst>
                  <a:ext uri="{0D108BD9-81ED-4DB2-BD59-A6C34878D82A}">
                    <a16:rowId xmlns:a16="http://schemas.microsoft.com/office/drawing/2014/main" val="10003"/>
                  </a:ext>
                </a:extLst>
              </a:tr>
              <a:tr h="778286">
                <a:tc>
                  <a:txBody>
                    <a:bodyPr/>
                    <a:lstStyle/>
                    <a:p>
                      <a:pPr algn="ctr"/>
                      <a:r>
                        <a:rPr lang="en-US" altLang="zh-CN" sz="2000" dirty="0"/>
                        <a:t>4</a:t>
                      </a:r>
                      <a:endParaRPr lang="zh-CN" altLang="en-US" sz="2000" dirty="0"/>
                    </a:p>
                  </a:txBody>
                  <a:tcPr marL="91439" marR="91439" marT="45716" marB="45716" anchor="ctr"/>
                </a:tc>
                <a:tc>
                  <a:txBody>
                    <a:bodyPr/>
                    <a:lstStyle/>
                    <a:p>
                      <a:pPr algn="ctr"/>
                      <a:r>
                        <a:rPr lang="zh-CN" altLang="en-US" sz="2000" dirty="0"/>
                        <a:t>流量控制</a:t>
                      </a:r>
                    </a:p>
                  </a:txBody>
                  <a:tcPr marL="91439" marR="91439" marT="45716" marB="45716"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rPr>
                        <a:t>通过</a:t>
                      </a:r>
                      <a:r>
                        <a:rPr lang="en-US" altLang="zh-CN" sz="2000" dirty="0">
                          <a:solidFill>
                            <a:schemeClr val="tx1"/>
                          </a:solidFill>
                        </a:rPr>
                        <a:t>AdvertisedWindow</a:t>
                      </a:r>
                      <a:r>
                        <a:rPr lang="zh-CN" altLang="en-US" sz="2000" dirty="0">
                          <a:solidFill>
                            <a:schemeClr val="tx1"/>
                          </a:solidFill>
                        </a:rPr>
                        <a:t>通告实现基于窗口的流量控制</a:t>
                      </a:r>
                    </a:p>
                  </a:txBody>
                  <a:tcPr marL="91439" marR="91439" marT="45716" marB="45716" anchor="ctr"/>
                </a:tc>
                <a:tc>
                  <a:txBody>
                    <a:bodyPr/>
                    <a:lstStyle/>
                    <a:p>
                      <a:pPr algn="ctr"/>
                      <a:r>
                        <a:rPr lang="en-US" altLang="zh-CN" sz="1600" dirty="0">
                          <a:solidFill>
                            <a:schemeClr val="tx1"/>
                          </a:solidFill>
                        </a:rPr>
                        <a:t>5.2.4</a:t>
                      </a:r>
                      <a:endParaRPr lang="zh-CN" altLang="en-US" sz="1600" dirty="0">
                        <a:solidFill>
                          <a:schemeClr val="tx1"/>
                        </a:solidFill>
                      </a:endParaRPr>
                    </a:p>
                  </a:txBody>
                  <a:tcPr marL="91439" marR="91439" marT="45716" marB="45716" anchor="ctr"/>
                </a:tc>
                <a:extLst>
                  <a:ext uri="{0D108BD9-81ED-4DB2-BD59-A6C34878D82A}">
                    <a16:rowId xmlns:a16="http://schemas.microsoft.com/office/drawing/2014/main" val="10004"/>
                  </a:ext>
                </a:extLst>
              </a:tr>
              <a:tr h="578914">
                <a:tc>
                  <a:txBody>
                    <a:bodyPr/>
                    <a:lstStyle/>
                    <a:p>
                      <a:pPr algn="ctr"/>
                      <a:r>
                        <a:rPr lang="en-US" altLang="zh-CN" sz="2000" dirty="0"/>
                        <a:t>5</a:t>
                      </a:r>
                      <a:endParaRPr lang="zh-CN" altLang="en-US" sz="2000" dirty="0"/>
                    </a:p>
                  </a:txBody>
                  <a:tcPr marL="91439" marR="91439" marT="45716" marB="45716" anchor="ctr"/>
                </a:tc>
                <a:tc>
                  <a:txBody>
                    <a:bodyPr/>
                    <a:lstStyle/>
                    <a:p>
                      <a:pPr algn="ctr"/>
                      <a:r>
                        <a:rPr lang="zh-CN" altLang="en-US" sz="2000" dirty="0"/>
                        <a:t>拥塞控制</a:t>
                      </a:r>
                    </a:p>
                  </a:txBody>
                  <a:tcPr marL="91439" marR="91439" marT="45716" marB="45716" anchor="ctr"/>
                </a:tc>
                <a:tc>
                  <a:txBody>
                    <a:bodyPr/>
                    <a:lstStyle/>
                    <a:p>
                      <a:endParaRPr lang="zh-CN" altLang="en-US" sz="2000" dirty="0">
                        <a:solidFill>
                          <a:schemeClr val="tx1"/>
                        </a:solidFill>
                      </a:endParaRPr>
                    </a:p>
                  </a:txBody>
                  <a:tcPr marL="91439" marR="91439" marT="45716" marB="45716" anchor="ctr"/>
                </a:tc>
                <a:tc>
                  <a:txBody>
                    <a:bodyPr/>
                    <a:lstStyle/>
                    <a:p>
                      <a:pPr algn="ctr"/>
                      <a:endParaRPr lang="zh-CN" altLang="en-US" sz="1600" dirty="0">
                        <a:solidFill>
                          <a:schemeClr val="tx1"/>
                        </a:solidFill>
                      </a:endParaRPr>
                    </a:p>
                  </a:txBody>
                  <a:tcPr marL="91439" marR="91439" marT="45716" marB="45716" anchor="ctr"/>
                </a:tc>
                <a:extLst>
                  <a:ext uri="{0D108BD9-81ED-4DB2-BD59-A6C34878D82A}">
                    <a16:rowId xmlns:a16="http://schemas.microsoft.com/office/drawing/2014/main" val="10005"/>
                  </a:ext>
                </a:extLst>
              </a:tr>
              <a:tr h="631719">
                <a:tc>
                  <a:txBody>
                    <a:bodyPr/>
                    <a:lstStyle/>
                    <a:p>
                      <a:pPr algn="ctr"/>
                      <a:r>
                        <a:rPr lang="en-US" altLang="zh-CN" sz="2000" dirty="0"/>
                        <a:t>6</a:t>
                      </a:r>
                      <a:endParaRPr lang="zh-CN" altLang="en-US" sz="2000" dirty="0"/>
                    </a:p>
                  </a:txBody>
                  <a:tcPr marL="91439" marR="91439" marT="45716" marB="45716" anchor="ctr"/>
                </a:tc>
                <a:tc>
                  <a:txBody>
                    <a:bodyPr/>
                    <a:lstStyle/>
                    <a:p>
                      <a:pPr algn="ctr"/>
                      <a:r>
                        <a:rPr lang="zh-CN" altLang="en-US" sz="2000" dirty="0"/>
                        <a:t>协议扩展</a:t>
                      </a:r>
                    </a:p>
                  </a:txBody>
                  <a:tcPr marL="91439" marR="91439" marT="45716" marB="45716" anchor="ctr"/>
                </a:tc>
                <a:tc>
                  <a:txBody>
                    <a:bodyPr/>
                    <a:lstStyle/>
                    <a:p>
                      <a:r>
                        <a:rPr lang="en-US" altLang="zh-CN" sz="2000" dirty="0">
                          <a:solidFill>
                            <a:schemeClr val="tx1"/>
                          </a:solidFill>
                        </a:rPr>
                        <a:t>TCP</a:t>
                      </a:r>
                      <a:r>
                        <a:rPr lang="zh-CN" altLang="en-US" sz="2000" dirty="0">
                          <a:solidFill>
                            <a:schemeClr val="tx1"/>
                          </a:solidFill>
                        </a:rPr>
                        <a:t>首部的</a:t>
                      </a:r>
                      <a:r>
                        <a:rPr lang="en-US" altLang="zh-CN" sz="2000" baseline="0" dirty="0">
                          <a:solidFill>
                            <a:schemeClr val="tx1"/>
                          </a:solidFill>
                        </a:rPr>
                        <a:t>Seq</a:t>
                      </a:r>
                      <a:r>
                        <a:rPr lang="zh-CN" altLang="en-US" sz="2000" baseline="0" dirty="0">
                          <a:solidFill>
                            <a:schemeClr val="tx1"/>
                          </a:solidFill>
                        </a:rPr>
                        <a:t>和</a:t>
                      </a:r>
                      <a:r>
                        <a:rPr lang="en-US" altLang="zh-CN" sz="2000" dirty="0">
                          <a:solidFill>
                            <a:schemeClr val="tx1"/>
                          </a:solidFill>
                        </a:rPr>
                        <a:t>AdvertisedWindow</a:t>
                      </a:r>
                      <a:r>
                        <a:rPr lang="zh-CN" altLang="en-US" sz="2000" dirty="0">
                          <a:solidFill>
                            <a:schemeClr val="tx1"/>
                          </a:solidFill>
                        </a:rPr>
                        <a:t>字段扩展</a:t>
                      </a:r>
                    </a:p>
                  </a:txBody>
                  <a:tcPr marL="91439" marR="91439" marT="45716" marB="45716" anchor="ctr"/>
                </a:tc>
                <a:tc>
                  <a:txBody>
                    <a:bodyPr/>
                    <a:lstStyle/>
                    <a:p>
                      <a:pPr algn="ctr"/>
                      <a:r>
                        <a:rPr lang="en-US" altLang="zh-CN" sz="1600" dirty="0">
                          <a:solidFill>
                            <a:schemeClr val="tx1"/>
                          </a:solidFill>
                        </a:rPr>
                        <a:t>5.2.4</a:t>
                      </a:r>
                      <a:endParaRPr lang="zh-CN" altLang="en-US" sz="1600" dirty="0">
                        <a:solidFill>
                          <a:schemeClr val="tx1"/>
                        </a:solidFill>
                      </a:endParaRPr>
                    </a:p>
                  </a:txBody>
                  <a:tcPr marL="91439" marR="91439" marT="45716" marB="45716" anchor="ctr"/>
                </a:tc>
                <a:extLst>
                  <a:ext uri="{0D108BD9-81ED-4DB2-BD59-A6C34878D82A}">
                    <a16:rowId xmlns:a16="http://schemas.microsoft.com/office/drawing/2014/main" val="10006"/>
                  </a:ext>
                </a:extLst>
              </a:tr>
              <a:tr h="635423">
                <a:tc>
                  <a:txBody>
                    <a:bodyPr/>
                    <a:lstStyle/>
                    <a:p>
                      <a:pPr algn="ctr"/>
                      <a:r>
                        <a:rPr lang="en-US" altLang="zh-CN" sz="2000" dirty="0"/>
                        <a:t>7</a:t>
                      </a:r>
                      <a:endParaRPr lang="zh-CN" altLang="en-US" sz="2000" dirty="0"/>
                    </a:p>
                  </a:txBody>
                  <a:tcPr marL="91439" marR="91439" marT="45716" marB="45716" anchor="ctr"/>
                </a:tc>
                <a:tc>
                  <a:txBody>
                    <a:bodyPr/>
                    <a:lstStyle/>
                    <a:p>
                      <a:pPr algn="ctr"/>
                      <a:r>
                        <a:rPr lang="zh-CN" altLang="en-US" sz="1800" dirty="0"/>
                        <a:t>傻瓜窗口症状</a:t>
                      </a:r>
                    </a:p>
                  </a:txBody>
                  <a:tcPr marL="91439" marR="91439" marT="45716" marB="45716" anchor="ctr"/>
                </a:tc>
                <a:tc>
                  <a:txBody>
                    <a:bodyPr/>
                    <a:lstStyle/>
                    <a:p>
                      <a:r>
                        <a:rPr lang="en-US" altLang="zh-CN" sz="1800" dirty="0">
                          <a:solidFill>
                            <a:schemeClr val="tx1"/>
                          </a:solidFill>
                        </a:rPr>
                        <a:t>Nagle </a:t>
                      </a:r>
                      <a:r>
                        <a:rPr lang="zh-CN" altLang="en-US" sz="1800" dirty="0">
                          <a:solidFill>
                            <a:schemeClr val="tx1"/>
                          </a:solidFill>
                        </a:rPr>
                        <a:t>算法</a:t>
                      </a:r>
                      <a:r>
                        <a:rPr lang="en-US" altLang="zh-CN" sz="1800" dirty="0">
                          <a:solidFill>
                            <a:schemeClr val="tx1"/>
                          </a:solidFill>
                        </a:rPr>
                        <a:t>: </a:t>
                      </a:r>
                      <a:r>
                        <a:rPr lang="zh-CN" altLang="en-US" sz="1800" dirty="0">
                          <a:solidFill>
                            <a:schemeClr val="tx1"/>
                          </a:solidFill>
                        </a:rPr>
                        <a:t>基于</a:t>
                      </a:r>
                      <a:r>
                        <a:rPr lang="en-US" altLang="zh-CN" sz="1800" dirty="0">
                          <a:solidFill>
                            <a:schemeClr val="tx1"/>
                          </a:solidFill>
                        </a:rPr>
                        <a:t>ACK</a:t>
                      </a:r>
                      <a:r>
                        <a:rPr lang="zh-CN" altLang="en-US" sz="1800" dirty="0">
                          <a:solidFill>
                            <a:schemeClr val="tx1"/>
                          </a:solidFill>
                        </a:rPr>
                        <a:t>自计时</a:t>
                      </a:r>
                    </a:p>
                  </a:txBody>
                  <a:tcPr marL="91439" marR="91439" marT="45716" marB="45716" anchor="ctr"/>
                </a:tc>
                <a:tc>
                  <a:txBody>
                    <a:bodyPr/>
                    <a:lstStyle/>
                    <a:p>
                      <a:pPr algn="ctr"/>
                      <a:r>
                        <a:rPr lang="en-US" altLang="zh-CN" sz="1800" dirty="0">
                          <a:solidFill>
                            <a:schemeClr val="tx1"/>
                          </a:solidFill>
                        </a:rPr>
                        <a:t>5.2.5</a:t>
                      </a:r>
                      <a:endParaRPr lang="zh-CN" altLang="en-US" sz="1800" dirty="0">
                        <a:solidFill>
                          <a:schemeClr val="tx1"/>
                        </a:solidFill>
                      </a:endParaRPr>
                    </a:p>
                  </a:txBody>
                  <a:tcPr marL="91439" marR="91439" marT="45716" marB="45716"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EE563CD7-0845-4D5C-8FE2-44AB62776912}" type="slidenum">
              <a:rPr kumimoji="0" lang="en-US" altLang="zh-CN" sz="1400">
                <a:latin typeface="Arial" panose="020B0604020202020204" pitchFamily="34" charset="0"/>
                <a:ea typeface="宋体" panose="02010600030101010101" pitchFamily="2" charset="-122"/>
              </a:rPr>
              <a:pPr>
                <a:spcBef>
                  <a:spcPct val="0"/>
                </a:spcBef>
                <a:buClrTx/>
                <a:buSzTx/>
                <a:buFontTx/>
                <a:buNone/>
              </a:pPr>
              <a:t>103</a:t>
            </a:fld>
            <a:r>
              <a:rPr kumimoji="0" lang="en-US" altLang="zh-CN" sz="1000">
                <a:latin typeface="Arial" panose="020B0604020202020204" pitchFamily="34" charset="0"/>
                <a:ea typeface="宋体" panose="02010600030101010101" pitchFamily="2" charset="-122"/>
              </a:rPr>
              <a:t>-</a:t>
            </a:r>
          </a:p>
        </p:txBody>
      </p:sp>
      <p:sp>
        <p:nvSpPr>
          <p:cNvPr id="120835" name="Rectangle 2"/>
          <p:cNvSpPr>
            <a:spLocks noGrp="1" noChangeArrowheads="1"/>
          </p:cNvSpPr>
          <p:nvPr>
            <p:ph type="title"/>
          </p:nvPr>
        </p:nvSpPr>
        <p:spPr/>
        <p:txBody>
          <a:bodyPr/>
          <a:lstStyle/>
          <a:p>
            <a:pPr eaLnBrk="1" hangingPunct="1"/>
            <a:r>
              <a:rPr lang="zh-CN" altLang="en-US" sz="3200" dirty="0"/>
              <a:t>提纲</a:t>
            </a:r>
          </a:p>
        </p:txBody>
      </p:sp>
      <p:sp>
        <p:nvSpPr>
          <p:cNvPr id="16388" name="Rectangle 3"/>
          <p:cNvSpPr>
            <a:spLocks noGrp="1" noChangeArrowheads="1"/>
          </p:cNvSpPr>
          <p:nvPr>
            <p:ph type="body" idx="1"/>
          </p:nvPr>
        </p:nvSpPr>
        <p:spPr/>
        <p:txBody>
          <a:bodyPr>
            <a:normAutofit fontScale="77500" lnSpcReduction="20000"/>
          </a:bodyPr>
          <a:lstStyle/>
          <a:p>
            <a:pPr eaLnBrk="1" hangingPunct="1">
              <a:defRPr/>
            </a:pPr>
            <a:r>
              <a:rPr lang="zh-CN" altLang="en-US" dirty="0"/>
              <a:t>引言</a:t>
            </a:r>
            <a:endParaRPr lang="en-US" altLang="zh-CN" dirty="0"/>
          </a:p>
          <a:p>
            <a:pPr lvl="1" eaLnBrk="1" hangingPunct="1">
              <a:defRPr/>
            </a:pPr>
            <a:r>
              <a:rPr lang="zh-CN" altLang="en-US" dirty="0"/>
              <a:t>核心问题</a:t>
            </a:r>
            <a:r>
              <a:rPr lang="en-US" altLang="zh-CN" dirty="0"/>
              <a:t>: </a:t>
            </a:r>
            <a:r>
              <a:rPr lang="zh-CN" altLang="en-US" dirty="0"/>
              <a:t>进程间如何通信</a:t>
            </a:r>
          </a:p>
          <a:p>
            <a:pPr eaLnBrk="1" hangingPunct="1">
              <a:defRPr/>
            </a:pPr>
            <a:r>
              <a:rPr lang="zh-CN" altLang="en-US" dirty="0"/>
              <a:t>简单多路分解</a:t>
            </a:r>
            <a:r>
              <a:rPr lang="en-US" altLang="zh-CN" dirty="0"/>
              <a:t>(UDP)</a:t>
            </a:r>
          </a:p>
          <a:p>
            <a:pPr eaLnBrk="1" hangingPunct="1">
              <a:defRPr/>
            </a:pPr>
            <a:r>
              <a:rPr lang="zh-CN" altLang="en-US" dirty="0"/>
              <a:t>可靠字节流</a:t>
            </a:r>
            <a:r>
              <a:rPr lang="en-US" altLang="zh-CN" dirty="0"/>
              <a:t>(TCP)</a:t>
            </a:r>
          </a:p>
          <a:p>
            <a:pPr lvl="1" eaLnBrk="1" hangingPunct="1">
              <a:defRPr/>
            </a:pPr>
            <a:r>
              <a:rPr lang="zh-CN" altLang="en-US" dirty="0"/>
              <a:t>端到端的问题</a:t>
            </a:r>
            <a:endParaRPr lang="en-US" altLang="zh-CN" dirty="0"/>
          </a:p>
          <a:p>
            <a:pPr lvl="1" eaLnBrk="1" hangingPunct="1">
              <a:defRPr/>
            </a:pPr>
            <a:r>
              <a:rPr lang="zh-CN" altLang="en-US" dirty="0"/>
              <a:t>报文段格式</a:t>
            </a:r>
            <a:endParaRPr lang="en-US" altLang="zh-CN" dirty="0"/>
          </a:p>
          <a:p>
            <a:pPr lvl="1" eaLnBrk="1" hangingPunct="1">
              <a:defRPr/>
            </a:pPr>
            <a:r>
              <a:rPr lang="zh-CN" altLang="en-US" dirty="0"/>
              <a:t>连接的建立和终止</a:t>
            </a:r>
            <a:endParaRPr lang="en-US" altLang="zh-CN" dirty="0"/>
          </a:p>
          <a:p>
            <a:pPr lvl="1" eaLnBrk="1" hangingPunct="1">
              <a:defRPr/>
            </a:pPr>
            <a:r>
              <a:rPr lang="zh-CN" altLang="en-US" dirty="0"/>
              <a:t>滑动窗口算法再讨论</a:t>
            </a:r>
            <a:endParaRPr lang="en-US" altLang="zh-CN" dirty="0"/>
          </a:p>
          <a:p>
            <a:pPr lvl="1" eaLnBrk="1" hangingPunct="1">
              <a:defRPr/>
            </a:pPr>
            <a:r>
              <a:rPr lang="zh-CN" altLang="en-US" dirty="0"/>
              <a:t>触发传输</a:t>
            </a:r>
            <a:endParaRPr lang="en-US" altLang="zh-CN" dirty="0"/>
          </a:p>
          <a:p>
            <a:pPr lvl="1" eaLnBrk="1" hangingPunct="1">
              <a:defRPr/>
            </a:pPr>
            <a:r>
              <a:rPr lang="zh-CN" altLang="en-US" dirty="0"/>
              <a:t>自适应重传</a:t>
            </a:r>
            <a:endParaRPr lang="en-US" altLang="zh-CN" dirty="0"/>
          </a:p>
          <a:p>
            <a:pPr lvl="1" eaLnBrk="1" hangingPunct="1">
              <a:defRPr/>
            </a:pPr>
            <a:r>
              <a:rPr lang="en-US" altLang="zh-CN" dirty="0"/>
              <a:t> </a:t>
            </a:r>
            <a:r>
              <a:rPr lang="zh-CN" altLang="en-US" dirty="0"/>
              <a:t>记录边界</a:t>
            </a:r>
            <a:endParaRPr lang="en-US" altLang="zh-CN" dirty="0"/>
          </a:p>
          <a:p>
            <a:pPr lvl="1" eaLnBrk="1" hangingPunct="1">
              <a:defRPr/>
            </a:pPr>
            <a:r>
              <a:rPr lang="en-US" altLang="zh-CN" dirty="0"/>
              <a:t>TCP </a:t>
            </a:r>
            <a:r>
              <a:rPr lang="zh-CN" altLang="en-US" dirty="0"/>
              <a:t>扩展</a:t>
            </a:r>
            <a:endParaRPr lang="en-US" altLang="zh-CN" dirty="0"/>
          </a:p>
          <a:p>
            <a:pPr lvl="1" eaLnBrk="1" hangingPunct="1">
              <a:defRPr/>
            </a:pPr>
            <a:r>
              <a:rPr lang="zh-CN" altLang="en-US" dirty="0"/>
              <a:t>其他设计选择</a:t>
            </a:r>
            <a:endParaRPr lang="en-US" altLang="zh-CN" dirty="0"/>
          </a:p>
          <a:p>
            <a:pPr eaLnBrk="1" hangingPunct="1">
              <a:defRPr/>
            </a:pPr>
            <a:r>
              <a:rPr lang="zh-CN" altLang="en-US" dirty="0"/>
              <a:t>总结</a:t>
            </a:r>
            <a:endParaRPr lang="en-US" altLang="zh-CN" dirty="0"/>
          </a:p>
        </p:txBody>
      </p:sp>
      <p:sp>
        <p:nvSpPr>
          <p:cNvPr id="120837" name="AutoShape 4"/>
          <p:cNvSpPr>
            <a:spLocks noChangeArrowheads="1"/>
          </p:cNvSpPr>
          <p:nvPr/>
        </p:nvSpPr>
        <p:spPr bwMode="auto">
          <a:xfrm>
            <a:off x="344488" y="5459413"/>
            <a:ext cx="468313" cy="485775"/>
          </a:xfrm>
          <a:prstGeom prst="rightArrow">
            <a:avLst>
              <a:gd name="adj1" fmla="val 50000"/>
              <a:gd name="adj2" fmla="val 25000"/>
            </a:avLst>
          </a:prstGeom>
          <a:solidFill>
            <a:srgbClr val="7E9CE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F928DFF7-EDDC-408C-B63D-1CCE9B5608A0}" type="slidenum">
              <a:rPr kumimoji="0" lang="en-US" altLang="zh-CN" sz="1400">
                <a:latin typeface="Arial" panose="020B0604020202020204" pitchFamily="34" charset="0"/>
                <a:ea typeface="宋体" panose="02010600030101010101" pitchFamily="2" charset="-122"/>
              </a:rPr>
              <a:pPr>
                <a:spcBef>
                  <a:spcPct val="0"/>
                </a:spcBef>
                <a:buClrTx/>
                <a:buSzTx/>
                <a:buFontTx/>
                <a:buNone/>
              </a:pPr>
              <a:t>104</a:t>
            </a:fld>
            <a:r>
              <a:rPr kumimoji="0" lang="en-US" altLang="zh-CN" sz="1000">
                <a:latin typeface="Arial" panose="020B0604020202020204" pitchFamily="34" charset="0"/>
                <a:ea typeface="宋体" panose="02010600030101010101" pitchFamily="2" charset="-122"/>
              </a:rPr>
              <a:t>-</a:t>
            </a:r>
          </a:p>
        </p:txBody>
      </p:sp>
      <p:sp>
        <p:nvSpPr>
          <p:cNvPr id="121859" name="Rectangle 2"/>
          <p:cNvSpPr>
            <a:spLocks noGrp="1" noChangeArrowheads="1"/>
          </p:cNvSpPr>
          <p:nvPr>
            <p:ph type="title"/>
          </p:nvPr>
        </p:nvSpPr>
        <p:spPr/>
        <p:txBody>
          <a:bodyPr/>
          <a:lstStyle/>
          <a:p>
            <a:pPr eaLnBrk="1" hangingPunct="1"/>
            <a:r>
              <a:rPr lang="zh-CN" altLang="en-US" sz="4000" dirty="0"/>
              <a:t>其他设计选择</a:t>
            </a:r>
          </a:p>
        </p:txBody>
      </p:sp>
      <p:sp>
        <p:nvSpPr>
          <p:cNvPr id="121860" name="Rectangle 3"/>
          <p:cNvSpPr>
            <a:spLocks noGrp="1" noChangeArrowheads="1"/>
          </p:cNvSpPr>
          <p:nvPr>
            <p:ph type="body" idx="1"/>
          </p:nvPr>
        </p:nvSpPr>
        <p:spPr>
          <a:xfrm>
            <a:off x="1981200" y="1197694"/>
            <a:ext cx="8229600" cy="5327650"/>
          </a:xfrm>
        </p:spPr>
        <p:txBody>
          <a:bodyPr/>
          <a:lstStyle/>
          <a:p>
            <a:pPr eaLnBrk="1" hangingPunct="1"/>
            <a:r>
              <a:rPr lang="zh-CN" altLang="en-US" sz="2800" dirty="0"/>
              <a:t>面向流的协议</a:t>
            </a:r>
            <a:r>
              <a:rPr lang="en-US" altLang="zh-CN" sz="2800" dirty="0"/>
              <a:t>vs.</a:t>
            </a:r>
            <a:r>
              <a:rPr lang="zh-CN" altLang="en-US" sz="2800" dirty="0"/>
              <a:t>请求响应协议</a:t>
            </a:r>
            <a:endParaRPr lang="en-US" altLang="zh-CN" sz="2800" dirty="0"/>
          </a:p>
          <a:p>
            <a:pPr eaLnBrk="1" hangingPunct="1"/>
            <a:endParaRPr lang="en-US" altLang="zh-CN" sz="2800" dirty="0"/>
          </a:p>
          <a:p>
            <a:pPr eaLnBrk="1" hangingPunct="1"/>
            <a:r>
              <a:rPr lang="zh-CN" altLang="en-US" sz="2800" dirty="0"/>
              <a:t>面向字节的协议</a:t>
            </a:r>
            <a:r>
              <a:rPr lang="en-US" altLang="zh-CN" sz="2800" dirty="0"/>
              <a:t>vs.</a:t>
            </a:r>
            <a:r>
              <a:rPr lang="zh-CN" altLang="en-US" sz="2800" dirty="0"/>
              <a:t>面向报文的协议</a:t>
            </a:r>
            <a:endParaRPr lang="en-US" altLang="zh-CN" sz="2800" dirty="0"/>
          </a:p>
          <a:p>
            <a:pPr eaLnBrk="1" hangingPunct="1"/>
            <a:endParaRPr lang="en-US" altLang="zh-CN" sz="2800" dirty="0"/>
          </a:p>
          <a:p>
            <a:pPr eaLnBrk="1" hangingPunct="1"/>
            <a:r>
              <a:rPr lang="zh-CN" altLang="en-US" sz="2800" dirty="0"/>
              <a:t>显示的建立</a:t>
            </a:r>
            <a:r>
              <a:rPr lang="en-US" altLang="zh-CN" sz="2800" dirty="0"/>
              <a:t>/</a:t>
            </a:r>
            <a:r>
              <a:rPr lang="zh-CN" altLang="en-US" sz="2800" dirty="0"/>
              <a:t>断开连接</a:t>
            </a:r>
            <a:r>
              <a:rPr lang="en-US" altLang="zh-CN" sz="2800" dirty="0"/>
              <a:t> vs.</a:t>
            </a:r>
            <a:r>
              <a:rPr lang="zh-CN" altLang="en-US" sz="2800" dirty="0"/>
              <a:t>隐式的建立</a:t>
            </a:r>
            <a:r>
              <a:rPr lang="en-US" altLang="zh-CN" sz="2800" dirty="0"/>
              <a:t>/</a:t>
            </a:r>
            <a:r>
              <a:rPr lang="zh-CN" altLang="en-US" sz="2800" dirty="0"/>
              <a:t>断开连接</a:t>
            </a:r>
            <a:r>
              <a:rPr lang="en-US" altLang="zh-CN" sz="2800" dirty="0"/>
              <a:t> </a:t>
            </a:r>
          </a:p>
          <a:p>
            <a:pPr eaLnBrk="1" hangingPunct="1"/>
            <a:endParaRPr lang="en-US" altLang="zh-CN" sz="2800" dirty="0"/>
          </a:p>
          <a:p>
            <a:pPr eaLnBrk="1" hangingPunct="1"/>
            <a:r>
              <a:rPr lang="zh-CN" altLang="en-US" sz="2800" dirty="0"/>
              <a:t>基于窗口</a:t>
            </a:r>
            <a:r>
              <a:rPr lang="en-US" altLang="zh-CN" sz="2800" dirty="0"/>
              <a:t>vs.</a:t>
            </a:r>
            <a:r>
              <a:rPr lang="zh-CN" altLang="en-US" sz="2800" dirty="0"/>
              <a:t>基于速率</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6B129C89-E10F-4A0B-BF94-347E1C1C1B51}" type="slidenum">
              <a:rPr kumimoji="0" lang="en-US" altLang="zh-CN" sz="1400">
                <a:latin typeface="Arial" panose="020B0604020202020204" pitchFamily="34" charset="0"/>
                <a:ea typeface="宋体" panose="02010600030101010101" pitchFamily="2" charset="-122"/>
              </a:rPr>
              <a:pPr>
                <a:spcBef>
                  <a:spcPct val="0"/>
                </a:spcBef>
                <a:buClrTx/>
                <a:buSzTx/>
                <a:buFontTx/>
                <a:buNone/>
              </a:pPr>
              <a:t>105</a:t>
            </a:fld>
            <a:r>
              <a:rPr kumimoji="0" lang="en-US" altLang="zh-CN" sz="1000">
                <a:latin typeface="Arial" panose="020B0604020202020204" pitchFamily="34" charset="0"/>
                <a:ea typeface="宋体" panose="02010600030101010101" pitchFamily="2" charset="-122"/>
              </a:rPr>
              <a:t>-</a:t>
            </a:r>
          </a:p>
        </p:txBody>
      </p:sp>
      <p:sp>
        <p:nvSpPr>
          <p:cNvPr id="122883" name="Rectangle 2"/>
          <p:cNvSpPr>
            <a:spLocks noGrp="1" noChangeArrowheads="1"/>
          </p:cNvSpPr>
          <p:nvPr>
            <p:ph type="title"/>
          </p:nvPr>
        </p:nvSpPr>
        <p:spPr/>
        <p:txBody>
          <a:bodyPr/>
          <a:lstStyle/>
          <a:p>
            <a:pPr eaLnBrk="1" hangingPunct="1"/>
            <a:r>
              <a:rPr lang="zh-CN" altLang="en-US" sz="3200" dirty="0"/>
              <a:t>提纲</a:t>
            </a:r>
          </a:p>
        </p:txBody>
      </p:sp>
      <p:sp>
        <p:nvSpPr>
          <p:cNvPr id="16388" name="Rectangle 3"/>
          <p:cNvSpPr>
            <a:spLocks noGrp="1" noChangeArrowheads="1"/>
          </p:cNvSpPr>
          <p:nvPr>
            <p:ph type="body" idx="1"/>
          </p:nvPr>
        </p:nvSpPr>
        <p:spPr/>
        <p:txBody>
          <a:bodyPr>
            <a:normAutofit fontScale="77500" lnSpcReduction="20000"/>
          </a:bodyPr>
          <a:lstStyle/>
          <a:p>
            <a:pPr eaLnBrk="1" hangingPunct="1">
              <a:defRPr/>
            </a:pPr>
            <a:r>
              <a:rPr lang="zh-CN" altLang="en-US" dirty="0"/>
              <a:t>引言</a:t>
            </a:r>
            <a:endParaRPr lang="en-US" altLang="zh-CN" dirty="0"/>
          </a:p>
          <a:p>
            <a:pPr lvl="1" eaLnBrk="1" hangingPunct="1">
              <a:defRPr/>
            </a:pPr>
            <a:r>
              <a:rPr lang="zh-CN" altLang="en-US" dirty="0"/>
              <a:t>核心问题</a:t>
            </a:r>
            <a:r>
              <a:rPr lang="en-US" altLang="zh-CN" dirty="0"/>
              <a:t>: </a:t>
            </a:r>
            <a:r>
              <a:rPr lang="zh-CN" altLang="en-US" dirty="0"/>
              <a:t>进程间如何通信</a:t>
            </a:r>
          </a:p>
          <a:p>
            <a:pPr eaLnBrk="1" hangingPunct="1">
              <a:defRPr/>
            </a:pPr>
            <a:r>
              <a:rPr lang="zh-CN" altLang="en-US" dirty="0"/>
              <a:t>简单多路分解</a:t>
            </a:r>
            <a:r>
              <a:rPr lang="en-US" altLang="zh-CN" dirty="0"/>
              <a:t>(UDP)</a:t>
            </a:r>
          </a:p>
          <a:p>
            <a:pPr eaLnBrk="1" hangingPunct="1">
              <a:defRPr/>
            </a:pPr>
            <a:r>
              <a:rPr lang="zh-CN" altLang="en-US" dirty="0"/>
              <a:t>可靠字节流</a:t>
            </a:r>
            <a:r>
              <a:rPr lang="en-US" altLang="zh-CN" dirty="0"/>
              <a:t>(TCP)</a:t>
            </a:r>
          </a:p>
          <a:p>
            <a:pPr lvl="1" eaLnBrk="1" hangingPunct="1">
              <a:defRPr/>
            </a:pPr>
            <a:r>
              <a:rPr lang="zh-CN" altLang="en-US" dirty="0"/>
              <a:t>端到端的问题</a:t>
            </a:r>
            <a:endParaRPr lang="en-US" altLang="zh-CN" dirty="0"/>
          </a:p>
          <a:p>
            <a:pPr lvl="1" eaLnBrk="1" hangingPunct="1">
              <a:defRPr/>
            </a:pPr>
            <a:r>
              <a:rPr lang="zh-CN" altLang="en-US" dirty="0"/>
              <a:t>报文段格式</a:t>
            </a:r>
            <a:endParaRPr lang="en-US" altLang="zh-CN" dirty="0"/>
          </a:p>
          <a:p>
            <a:pPr lvl="1" eaLnBrk="1" hangingPunct="1">
              <a:defRPr/>
            </a:pPr>
            <a:r>
              <a:rPr lang="zh-CN" altLang="en-US" dirty="0"/>
              <a:t>连接的建立和终止</a:t>
            </a:r>
            <a:endParaRPr lang="en-US" altLang="zh-CN" dirty="0"/>
          </a:p>
          <a:p>
            <a:pPr lvl="1" eaLnBrk="1" hangingPunct="1">
              <a:defRPr/>
            </a:pPr>
            <a:r>
              <a:rPr lang="zh-CN" altLang="en-US" dirty="0"/>
              <a:t>滑动窗口算法再讨论</a:t>
            </a:r>
            <a:endParaRPr lang="en-US" altLang="zh-CN" dirty="0"/>
          </a:p>
          <a:p>
            <a:pPr lvl="1" eaLnBrk="1" hangingPunct="1">
              <a:defRPr/>
            </a:pPr>
            <a:r>
              <a:rPr lang="zh-CN" altLang="en-US" dirty="0"/>
              <a:t>触发传输</a:t>
            </a:r>
            <a:endParaRPr lang="en-US" altLang="zh-CN" dirty="0"/>
          </a:p>
          <a:p>
            <a:pPr lvl="1" eaLnBrk="1" hangingPunct="1">
              <a:defRPr/>
            </a:pPr>
            <a:r>
              <a:rPr lang="zh-CN" altLang="en-US" dirty="0"/>
              <a:t>自适应重传</a:t>
            </a:r>
            <a:endParaRPr lang="en-US" altLang="zh-CN" dirty="0"/>
          </a:p>
          <a:p>
            <a:pPr lvl="1" eaLnBrk="1" hangingPunct="1">
              <a:defRPr/>
            </a:pPr>
            <a:r>
              <a:rPr lang="en-US" altLang="zh-CN" dirty="0"/>
              <a:t> </a:t>
            </a:r>
            <a:r>
              <a:rPr lang="zh-CN" altLang="en-US" dirty="0"/>
              <a:t>记录边界</a:t>
            </a:r>
            <a:endParaRPr lang="en-US" altLang="zh-CN" dirty="0"/>
          </a:p>
          <a:p>
            <a:pPr lvl="1" eaLnBrk="1" hangingPunct="1">
              <a:defRPr/>
            </a:pPr>
            <a:r>
              <a:rPr lang="en-US" altLang="zh-CN" dirty="0"/>
              <a:t>TCP </a:t>
            </a:r>
            <a:r>
              <a:rPr lang="zh-CN" altLang="en-US" dirty="0"/>
              <a:t>扩展</a:t>
            </a:r>
            <a:endParaRPr lang="en-US" altLang="zh-CN" dirty="0"/>
          </a:p>
          <a:p>
            <a:pPr lvl="1" eaLnBrk="1" hangingPunct="1">
              <a:defRPr/>
            </a:pPr>
            <a:r>
              <a:rPr lang="zh-CN" altLang="en-US" dirty="0"/>
              <a:t>其他设计选择</a:t>
            </a:r>
            <a:endParaRPr lang="en-US" altLang="zh-CN" dirty="0"/>
          </a:p>
          <a:p>
            <a:pPr eaLnBrk="1" hangingPunct="1">
              <a:defRPr/>
            </a:pPr>
            <a:r>
              <a:rPr lang="zh-CN" altLang="en-US" dirty="0"/>
              <a:t>总结</a:t>
            </a:r>
            <a:endParaRPr lang="en-US" altLang="zh-CN" dirty="0"/>
          </a:p>
        </p:txBody>
      </p:sp>
      <p:sp>
        <p:nvSpPr>
          <p:cNvPr id="122885" name="AutoShape 4"/>
          <p:cNvSpPr>
            <a:spLocks noChangeArrowheads="1"/>
          </p:cNvSpPr>
          <p:nvPr/>
        </p:nvSpPr>
        <p:spPr bwMode="auto">
          <a:xfrm>
            <a:off x="1524001" y="5607051"/>
            <a:ext cx="468313" cy="485775"/>
          </a:xfrm>
          <a:prstGeom prst="rightArrow">
            <a:avLst>
              <a:gd name="adj1" fmla="val 50000"/>
              <a:gd name="adj2" fmla="val 25000"/>
            </a:avLst>
          </a:prstGeom>
          <a:solidFill>
            <a:srgbClr val="7E9CE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9D15A262-AD0A-4BE9-8527-8ED5E2BE56B9}" type="slidenum">
              <a:rPr kumimoji="0" lang="en-US" altLang="zh-CN" sz="1400">
                <a:latin typeface="Arial" panose="020B0604020202020204" pitchFamily="34" charset="0"/>
                <a:ea typeface="宋体" panose="02010600030101010101" pitchFamily="2" charset="-122"/>
              </a:rPr>
              <a:pPr>
                <a:spcBef>
                  <a:spcPct val="0"/>
                </a:spcBef>
                <a:buClrTx/>
                <a:buSzTx/>
                <a:buFontTx/>
                <a:buNone/>
              </a:pPr>
              <a:t>106</a:t>
            </a:fld>
            <a:r>
              <a:rPr kumimoji="0" lang="en-US" altLang="zh-CN" sz="1000">
                <a:latin typeface="Arial" panose="020B0604020202020204" pitchFamily="34" charset="0"/>
                <a:ea typeface="宋体" panose="02010600030101010101" pitchFamily="2" charset="-122"/>
              </a:rPr>
              <a:t>-</a:t>
            </a:r>
          </a:p>
        </p:txBody>
      </p:sp>
      <p:sp>
        <p:nvSpPr>
          <p:cNvPr id="123907" name="Rectangle 2"/>
          <p:cNvSpPr>
            <a:spLocks noGrp="1" noChangeArrowheads="1"/>
          </p:cNvSpPr>
          <p:nvPr>
            <p:ph type="title"/>
          </p:nvPr>
        </p:nvSpPr>
        <p:spPr/>
        <p:txBody>
          <a:bodyPr/>
          <a:lstStyle/>
          <a:p>
            <a:pPr eaLnBrk="1" hangingPunct="1"/>
            <a:r>
              <a:rPr lang="zh-CN" altLang="en-US" dirty="0"/>
              <a:t>总结</a:t>
            </a:r>
          </a:p>
        </p:txBody>
      </p:sp>
      <p:sp>
        <p:nvSpPr>
          <p:cNvPr id="123908" name="Rectangle 3"/>
          <p:cNvSpPr>
            <a:spLocks noGrp="1" noChangeArrowheads="1"/>
          </p:cNvSpPr>
          <p:nvPr>
            <p:ph type="body" idx="1"/>
          </p:nvPr>
        </p:nvSpPr>
        <p:spPr/>
        <p:txBody>
          <a:bodyPr/>
          <a:lstStyle/>
          <a:p>
            <a:pPr eaLnBrk="1" hangingPunct="1"/>
            <a:r>
              <a:rPr lang="en-US" altLang="zh-CN" dirty="0"/>
              <a:t>TCP/IP</a:t>
            </a:r>
            <a:r>
              <a:rPr lang="zh-CN" altLang="en-US" dirty="0"/>
              <a:t>协议栈中的两种传输层协议</a:t>
            </a:r>
            <a:endParaRPr lang="en-US" altLang="zh-CN" dirty="0"/>
          </a:p>
          <a:p>
            <a:pPr lvl="1" eaLnBrk="1" hangingPunct="1"/>
            <a:r>
              <a:rPr lang="zh-CN" altLang="zh-CN" dirty="0"/>
              <a:t>UDP:  1980</a:t>
            </a:r>
            <a:r>
              <a:rPr lang="zh-CN" altLang="en-US" dirty="0"/>
              <a:t>年实现</a:t>
            </a:r>
            <a:endParaRPr lang="zh-CN" altLang="zh-CN" dirty="0"/>
          </a:p>
          <a:p>
            <a:pPr lvl="1" eaLnBrk="1" hangingPunct="1"/>
            <a:r>
              <a:rPr lang="zh-CN" altLang="zh-CN" dirty="0"/>
              <a:t>TCP</a:t>
            </a:r>
            <a:r>
              <a:rPr lang="zh-CN" altLang="en-US" dirty="0"/>
              <a:t>最早于</a:t>
            </a:r>
            <a:r>
              <a:rPr lang="en-US" altLang="zh-CN" dirty="0"/>
              <a:t>1974</a:t>
            </a:r>
            <a:r>
              <a:rPr lang="zh-CN" altLang="en-US" dirty="0"/>
              <a:t>年实现</a:t>
            </a:r>
            <a:r>
              <a:rPr lang="zh-CN" altLang="zh-CN" dirty="0"/>
              <a:t> </a:t>
            </a:r>
            <a:endParaRPr lang="en-US" altLang="zh-CN" dirty="0"/>
          </a:p>
          <a:p>
            <a:pPr lvl="1" eaLnBrk="1" hangingPunct="1"/>
            <a:r>
              <a:rPr lang="en-US" altLang="zh-CN" dirty="0"/>
              <a:t>1981</a:t>
            </a:r>
            <a:r>
              <a:rPr lang="zh-CN" altLang="en-US" dirty="0"/>
              <a:t>年</a:t>
            </a:r>
            <a:r>
              <a:rPr lang="zh-CN" altLang="zh-CN" dirty="0"/>
              <a:t>IPv4</a:t>
            </a:r>
            <a:r>
              <a:rPr lang="zh-CN" altLang="en-US" dirty="0"/>
              <a:t>实现</a:t>
            </a:r>
          </a:p>
          <a:p>
            <a:pPr eaLnBrk="1" hangingPunct="1"/>
            <a:r>
              <a:rPr lang="en-US" altLang="zh-CN" dirty="0"/>
              <a:t>UDP</a:t>
            </a:r>
          </a:p>
          <a:p>
            <a:pPr lvl="1" eaLnBrk="1" hangingPunct="1"/>
            <a:r>
              <a:rPr lang="zh-CN" altLang="en-US" dirty="0"/>
              <a:t>仅在</a:t>
            </a:r>
            <a:r>
              <a:rPr lang="zh-CN" altLang="zh-CN" dirty="0"/>
              <a:t>IP</a:t>
            </a:r>
            <a:r>
              <a:rPr lang="zh-CN" altLang="en-US" dirty="0"/>
              <a:t>基础上增加了一级解多路复用功能</a:t>
            </a:r>
          </a:p>
          <a:p>
            <a:pPr lvl="1" eaLnBrk="1" hangingPunct="1"/>
            <a:r>
              <a:rPr lang="zh-CN" altLang="en-US" dirty="0"/>
              <a:t>面向报文</a:t>
            </a:r>
            <a:r>
              <a:rPr lang="en-US" altLang="zh-CN" dirty="0"/>
              <a:t>, </a:t>
            </a:r>
            <a:r>
              <a:rPr lang="zh-CN" altLang="en-US" dirty="0"/>
              <a:t>无连接</a:t>
            </a:r>
            <a:endParaRPr lang="en-US" altLang="zh-CN" dirty="0"/>
          </a:p>
          <a:p>
            <a:pPr eaLnBrk="1" hangingPunct="1"/>
            <a:r>
              <a:rPr lang="en-US" altLang="zh-CN" dirty="0"/>
              <a:t>TCP</a:t>
            </a:r>
          </a:p>
          <a:p>
            <a:pPr lvl="1" eaLnBrk="1" hangingPunct="1"/>
            <a:r>
              <a:rPr lang="zh-CN" altLang="en-US" dirty="0"/>
              <a:t>在</a:t>
            </a:r>
            <a:r>
              <a:rPr lang="zh-CN" altLang="zh-CN" dirty="0"/>
              <a:t>IP</a:t>
            </a:r>
            <a:r>
              <a:rPr lang="zh-CN" altLang="en-US" dirty="0"/>
              <a:t>基础上提供了可靠的字节流服务</a:t>
            </a:r>
            <a:endParaRPr lang="en-US" altLang="zh-CN" dirty="0"/>
          </a:p>
          <a:p>
            <a:pPr lvl="1" eaLnBrk="1" hangingPunct="1"/>
            <a:r>
              <a:rPr lang="zh-CN" altLang="en-US" dirty="0"/>
              <a:t>在基本的滑动窗口协议上进行了很多改进</a:t>
            </a:r>
            <a:endParaRPr lang="en-US" altLang="zh-CN"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1725537D-C22E-475F-8A3C-536E9C4DEBB4}" type="slidenum">
              <a:rPr kumimoji="0" lang="en-US" altLang="zh-CN" sz="1400">
                <a:latin typeface="Arial" panose="020B0604020202020204" pitchFamily="34" charset="0"/>
                <a:ea typeface="宋体" panose="02010600030101010101" pitchFamily="2" charset="-122"/>
              </a:rPr>
              <a:pPr>
                <a:spcBef>
                  <a:spcPct val="0"/>
                </a:spcBef>
                <a:buClrTx/>
                <a:buSzTx/>
                <a:buFontTx/>
                <a:buNone/>
              </a:pPr>
              <a:t>107</a:t>
            </a:fld>
            <a:r>
              <a:rPr kumimoji="0" lang="en-US" altLang="zh-CN" sz="1000">
                <a:latin typeface="Arial" panose="020B0604020202020204" pitchFamily="34" charset="0"/>
                <a:ea typeface="宋体" panose="02010600030101010101" pitchFamily="2" charset="-122"/>
              </a:rPr>
              <a:t>-</a:t>
            </a:r>
          </a:p>
        </p:txBody>
      </p:sp>
      <p:sp>
        <p:nvSpPr>
          <p:cNvPr id="124931" name="Rectangle 2"/>
          <p:cNvSpPr>
            <a:spLocks noGrp="1" noChangeArrowheads="1"/>
          </p:cNvSpPr>
          <p:nvPr>
            <p:ph type="title"/>
          </p:nvPr>
        </p:nvSpPr>
        <p:spPr>
          <a:xfrm>
            <a:off x="829469" y="515354"/>
            <a:ext cx="8675687" cy="714375"/>
          </a:xfrm>
        </p:spPr>
        <p:txBody>
          <a:bodyPr/>
          <a:lstStyle/>
          <a:p>
            <a:pPr eaLnBrk="1" hangingPunct="1"/>
            <a:r>
              <a:rPr lang="zh-CN" altLang="zh-CN" sz="4000" dirty="0"/>
              <a:t>TCP</a:t>
            </a:r>
            <a:r>
              <a:rPr lang="zh-CN" altLang="en-US" sz="4000" dirty="0"/>
              <a:t>可靠传输面临的新挑战</a:t>
            </a:r>
            <a:endParaRPr lang="en-US" altLang="zh-CN" sz="4000" dirty="0"/>
          </a:p>
        </p:txBody>
      </p:sp>
      <p:pic>
        <p:nvPicPr>
          <p:cNvPr id="12493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76" y="1924051"/>
            <a:ext cx="6048375" cy="470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3" name="Text Box 5"/>
          <p:cNvSpPr txBox="1">
            <a:spLocks noChangeArrowheads="1"/>
          </p:cNvSpPr>
          <p:nvPr/>
        </p:nvSpPr>
        <p:spPr bwMode="auto">
          <a:xfrm>
            <a:off x="3287713" y="5884863"/>
            <a:ext cx="1720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Timeout trigger</a:t>
            </a:r>
          </a:p>
        </p:txBody>
      </p:sp>
      <p:pic>
        <p:nvPicPr>
          <p:cNvPr id="124934" name="Picture 7" descr="MCj0290333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92539" y="5164139"/>
            <a:ext cx="71913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4935" name="Group 9"/>
          <p:cNvGrpSpPr>
            <a:grpSpLocks/>
          </p:cNvGrpSpPr>
          <p:nvPr/>
        </p:nvGrpSpPr>
        <p:grpSpPr bwMode="auto">
          <a:xfrm>
            <a:off x="5159376" y="3652838"/>
            <a:ext cx="1446213" cy="577850"/>
            <a:chOff x="2290" y="2024"/>
            <a:chExt cx="911" cy="364"/>
          </a:xfrm>
        </p:grpSpPr>
        <p:sp>
          <p:nvSpPr>
            <p:cNvPr id="124978" name="Text Box 10"/>
            <p:cNvSpPr txBox="1">
              <a:spLocks noChangeArrowheads="1"/>
            </p:cNvSpPr>
            <p:nvPr/>
          </p:nvSpPr>
          <p:spPr bwMode="auto">
            <a:xfrm>
              <a:off x="2789" y="2115"/>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ACK</a:t>
              </a:r>
            </a:p>
          </p:txBody>
        </p:sp>
        <p:pic>
          <p:nvPicPr>
            <p:cNvPr id="124979" name="Picture 11" descr="MCj0238034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90" y="2024"/>
              <a:ext cx="518"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4936" name="Group 12"/>
          <p:cNvGrpSpPr>
            <a:grpSpLocks/>
          </p:cNvGrpSpPr>
          <p:nvPr/>
        </p:nvGrpSpPr>
        <p:grpSpPr bwMode="auto">
          <a:xfrm>
            <a:off x="3575050" y="2428875"/>
            <a:ext cx="1225550" cy="1295400"/>
            <a:chOff x="1292" y="1253"/>
            <a:chExt cx="772" cy="816"/>
          </a:xfrm>
        </p:grpSpPr>
        <p:sp>
          <p:nvSpPr>
            <p:cNvPr id="124976" name="Rectangle 13"/>
            <p:cNvSpPr>
              <a:spLocks noChangeArrowheads="1"/>
            </p:cNvSpPr>
            <p:nvPr/>
          </p:nvSpPr>
          <p:spPr bwMode="auto">
            <a:xfrm>
              <a:off x="1882" y="1253"/>
              <a:ext cx="182" cy="816"/>
            </a:xfrm>
            <a:prstGeom prst="rect">
              <a:avLst/>
            </a:prstGeom>
            <a:solidFill>
              <a:srgbClr val="FFFF99"/>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24977" name="Text Box 14"/>
            <p:cNvSpPr txBox="1">
              <a:spLocks noChangeArrowheads="1"/>
            </p:cNvSpPr>
            <p:nvPr/>
          </p:nvSpPr>
          <p:spPr bwMode="auto">
            <a:xfrm>
              <a:off x="1292" y="1434"/>
              <a:ext cx="62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Sender </a:t>
              </a:r>
            </a:p>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Window</a:t>
              </a:r>
            </a:p>
          </p:txBody>
        </p:sp>
      </p:grpSp>
      <p:grpSp>
        <p:nvGrpSpPr>
          <p:cNvPr id="124937" name="Group 15"/>
          <p:cNvGrpSpPr>
            <a:grpSpLocks/>
          </p:cNvGrpSpPr>
          <p:nvPr/>
        </p:nvGrpSpPr>
        <p:grpSpPr bwMode="auto">
          <a:xfrm>
            <a:off x="8472489" y="3581400"/>
            <a:ext cx="1436687" cy="1295400"/>
            <a:chOff x="4377" y="1979"/>
            <a:chExt cx="905" cy="816"/>
          </a:xfrm>
        </p:grpSpPr>
        <p:sp>
          <p:nvSpPr>
            <p:cNvPr id="124974" name="Text Box 16"/>
            <p:cNvSpPr txBox="1">
              <a:spLocks noChangeArrowheads="1"/>
            </p:cNvSpPr>
            <p:nvPr/>
          </p:nvSpPr>
          <p:spPr bwMode="auto">
            <a:xfrm>
              <a:off x="4558" y="2160"/>
              <a:ext cx="7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Receiver </a:t>
              </a:r>
            </a:p>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Window</a:t>
              </a:r>
            </a:p>
          </p:txBody>
        </p:sp>
        <p:sp>
          <p:nvSpPr>
            <p:cNvPr id="124975" name="Rectangle 17"/>
            <p:cNvSpPr>
              <a:spLocks noChangeArrowheads="1"/>
            </p:cNvSpPr>
            <p:nvPr/>
          </p:nvSpPr>
          <p:spPr bwMode="auto">
            <a:xfrm>
              <a:off x="4377" y="1979"/>
              <a:ext cx="182" cy="816"/>
            </a:xfrm>
            <a:prstGeom prst="rect">
              <a:avLst/>
            </a:prstGeom>
            <a:solidFill>
              <a:srgbClr val="FFFF99"/>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grpSp>
        <p:nvGrpSpPr>
          <p:cNvPr id="124938" name="Group 18"/>
          <p:cNvGrpSpPr>
            <a:grpSpLocks/>
          </p:cNvGrpSpPr>
          <p:nvPr/>
        </p:nvGrpSpPr>
        <p:grpSpPr bwMode="auto">
          <a:xfrm>
            <a:off x="6075364" y="2736851"/>
            <a:ext cx="1316037" cy="1184275"/>
            <a:chOff x="2867" y="1447"/>
            <a:chExt cx="829" cy="746"/>
          </a:xfrm>
        </p:grpSpPr>
        <p:sp>
          <p:nvSpPr>
            <p:cNvPr id="124972" name="Text Box 19"/>
            <p:cNvSpPr txBox="1">
              <a:spLocks noChangeArrowheads="1"/>
            </p:cNvSpPr>
            <p:nvPr/>
          </p:nvSpPr>
          <p:spPr bwMode="auto">
            <a:xfrm>
              <a:off x="2867" y="1447"/>
              <a:ext cx="6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SeqNum</a:t>
              </a:r>
            </a:p>
          </p:txBody>
        </p:sp>
        <p:sp>
          <p:nvSpPr>
            <p:cNvPr id="124973" name="Text Box 20"/>
            <p:cNvSpPr txBox="1">
              <a:spLocks noChangeArrowheads="1"/>
            </p:cNvSpPr>
            <p:nvPr/>
          </p:nvSpPr>
          <p:spPr bwMode="auto">
            <a:xfrm>
              <a:off x="3500" y="1616"/>
              <a:ext cx="19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b="1" i="1">
                  <a:solidFill>
                    <a:srgbClr val="FF6600"/>
                  </a:solidFill>
                  <a:latin typeface="Arial" panose="020B0604020202020204" pitchFamily="34" charset="0"/>
                  <a:ea typeface="宋体" panose="02010600030101010101" pitchFamily="2" charset="-122"/>
                </a:rPr>
                <a:t>0</a:t>
              </a:r>
            </a:p>
            <a:p>
              <a:pPr eaLnBrk="1" hangingPunct="1">
                <a:spcBef>
                  <a:spcPct val="0"/>
                </a:spcBef>
                <a:buClrTx/>
                <a:buSzTx/>
                <a:buFontTx/>
                <a:buNone/>
              </a:pPr>
              <a:r>
                <a:rPr kumimoji="0" lang="en-US" altLang="zh-CN" sz="1800" b="1" i="1">
                  <a:solidFill>
                    <a:srgbClr val="FF6600"/>
                  </a:solidFill>
                  <a:latin typeface="Arial" panose="020B0604020202020204" pitchFamily="34" charset="0"/>
                  <a:ea typeface="宋体" panose="02010600030101010101" pitchFamily="2" charset="-122"/>
                </a:rPr>
                <a:t>1</a:t>
              </a:r>
            </a:p>
            <a:p>
              <a:pPr eaLnBrk="1" hangingPunct="1">
                <a:spcBef>
                  <a:spcPct val="0"/>
                </a:spcBef>
                <a:buClrTx/>
                <a:buSzTx/>
                <a:buFontTx/>
                <a:buNone/>
              </a:pPr>
              <a:r>
                <a:rPr kumimoji="0" lang="en-US" altLang="zh-CN" sz="1800" b="1" i="1">
                  <a:solidFill>
                    <a:srgbClr val="FF6600"/>
                  </a:solidFill>
                  <a:latin typeface="Arial" panose="020B0604020202020204" pitchFamily="34" charset="0"/>
                  <a:ea typeface="宋体" panose="02010600030101010101" pitchFamily="2" charset="-122"/>
                </a:rPr>
                <a:t>2</a:t>
              </a:r>
            </a:p>
          </p:txBody>
        </p:sp>
      </p:grpSp>
      <p:grpSp>
        <p:nvGrpSpPr>
          <p:cNvPr id="7" name="Group 21"/>
          <p:cNvGrpSpPr>
            <a:grpSpLocks/>
          </p:cNvGrpSpPr>
          <p:nvPr/>
        </p:nvGrpSpPr>
        <p:grpSpPr bwMode="auto">
          <a:xfrm>
            <a:off x="1524001" y="2441576"/>
            <a:ext cx="8628063" cy="2193925"/>
            <a:chOff x="0" y="1261"/>
            <a:chExt cx="5435" cy="1382"/>
          </a:xfrm>
        </p:grpSpPr>
        <p:sp>
          <p:nvSpPr>
            <p:cNvPr id="124970" name="Freeform 22"/>
            <p:cNvSpPr>
              <a:spLocks/>
            </p:cNvSpPr>
            <p:nvPr/>
          </p:nvSpPr>
          <p:spPr bwMode="auto">
            <a:xfrm>
              <a:off x="1020" y="1261"/>
              <a:ext cx="4415" cy="1382"/>
            </a:xfrm>
            <a:custGeom>
              <a:avLst/>
              <a:gdLst>
                <a:gd name="T0" fmla="*/ 1134 w 4415"/>
                <a:gd name="T1" fmla="*/ 83 h 1382"/>
                <a:gd name="T2" fmla="*/ 1089 w 4415"/>
                <a:gd name="T3" fmla="*/ 83 h 1382"/>
                <a:gd name="T4" fmla="*/ 136 w 4415"/>
                <a:gd name="T5" fmla="*/ 83 h 1382"/>
                <a:gd name="T6" fmla="*/ 272 w 4415"/>
                <a:gd name="T7" fmla="*/ 581 h 1382"/>
                <a:gd name="T8" fmla="*/ 1452 w 4415"/>
                <a:gd name="T9" fmla="*/ 536 h 1382"/>
                <a:gd name="T10" fmla="*/ 2268 w 4415"/>
                <a:gd name="T11" fmla="*/ 944 h 1382"/>
                <a:gd name="T12" fmla="*/ 2858 w 4415"/>
                <a:gd name="T13" fmla="*/ 944 h 1382"/>
                <a:gd name="T14" fmla="*/ 3584 w 4415"/>
                <a:gd name="T15" fmla="*/ 1307 h 1382"/>
                <a:gd name="T16" fmla="*/ 4309 w 4415"/>
                <a:gd name="T17" fmla="*/ 1307 h 1382"/>
                <a:gd name="T18" fmla="*/ 4219 w 4415"/>
                <a:gd name="T19" fmla="*/ 854 h 1382"/>
                <a:gd name="T20" fmla="*/ 3175 w 4415"/>
                <a:gd name="T21" fmla="*/ 627 h 1382"/>
                <a:gd name="T22" fmla="*/ 2676 w 4415"/>
                <a:gd name="T23" fmla="*/ 309 h 1382"/>
                <a:gd name="T24" fmla="*/ 1860 w 4415"/>
                <a:gd name="T25" fmla="*/ 309 h 1382"/>
                <a:gd name="T26" fmla="*/ 1180 w 4415"/>
                <a:gd name="T27" fmla="*/ 83 h 1382"/>
                <a:gd name="T28" fmla="*/ 1044 w 4415"/>
                <a:gd name="T29" fmla="*/ 83 h 138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415"/>
                <a:gd name="T46" fmla="*/ 0 h 1382"/>
                <a:gd name="T47" fmla="*/ 4415 w 4415"/>
                <a:gd name="T48" fmla="*/ 1382 h 138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415" h="1382">
                  <a:moveTo>
                    <a:pt x="1134" y="83"/>
                  </a:moveTo>
                  <a:cubicBezTo>
                    <a:pt x="1194" y="83"/>
                    <a:pt x="1255" y="83"/>
                    <a:pt x="1089" y="83"/>
                  </a:cubicBezTo>
                  <a:cubicBezTo>
                    <a:pt x="923" y="83"/>
                    <a:pt x="272" y="0"/>
                    <a:pt x="136" y="83"/>
                  </a:cubicBezTo>
                  <a:cubicBezTo>
                    <a:pt x="0" y="166"/>
                    <a:pt x="53" y="506"/>
                    <a:pt x="272" y="581"/>
                  </a:cubicBezTo>
                  <a:cubicBezTo>
                    <a:pt x="491" y="656"/>
                    <a:pt x="1119" y="476"/>
                    <a:pt x="1452" y="536"/>
                  </a:cubicBezTo>
                  <a:cubicBezTo>
                    <a:pt x="1785" y="596"/>
                    <a:pt x="2034" y="876"/>
                    <a:pt x="2268" y="944"/>
                  </a:cubicBezTo>
                  <a:cubicBezTo>
                    <a:pt x="2502" y="1012"/>
                    <a:pt x="2639" y="883"/>
                    <a:pt x="2858" y="944"/>
                  </a:cubicBezTo>
                  <a:cubicBezTo>
                    <a:pt x="3077" y="1005"/>
                    <a:pt x="3342" y="1247"/>
                    <a:pt x="3584" y="1307"/>
                  </a:cubicBezTo>
                  <a:cubicBezTo>
                    <a:pt x="3826" y="1367"/>
                    <a:pt x="4203" y="1382"/>
                    <a:pt x="4309" y="1307"/>
                  </a:cubicBezTo>
                  <a:cubicBezTo>
                    <a:pt x="4415" y="1232"/>
                    <a:pt x="4408" y="967"/>
                    <a:pt x="4219" y="854"/>
                  </a:cubicBezTo>
                  <a:cubicBezTo>
                    <a:pt x="4030" y="741"/>
                    <a:pt x="3432" y="718"/>
                    <a:pt x="3175" y="627"/>
                  </a:cubicBezTo>
                  <a:cubicBezTo>
                    <a:pt x="2918" y="536"/>
                    <a:pt x="2895" y="362"/>
                    <a:pt x="2676" y="309"/>
                  </a:cubicBezTo>
                  <a:cubicBezTo>
                    <a:pt x="2457" y="256"/>
                    <a:pt x="2109" y="347"/>
                    <a:pt x="1860" y="309"/>
                  </a:cubicBezTo>
                  <a:cubicBezTo>
                    <a:pt x="1611" y="271"/>
                    <a:pt x="1316" y="121"/>
                    <a:pt x="1180" y="83"/>
                  </a:cubicBezTo>
                  <a:cubicBezTo>
                    <a:pt x="1044" y="45"/>
                    <a:pt x="1044" y="64"/>
                    <a:pt x="1044" y="83"/>
                  </a:cubicBezTo>
                </a:path>
              </a:pathLst>
            </a:custGeom>
            <a:solidFill>
              <a:srgbClr val="FF99CC">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67" name="Text Box 23"/>
            <p:cNvSpPr txBox="1">
              <a:spLocks noChangeArrowheads="1"/>
            </p:cNvSpPr>
            <p:nvPr/>
          </p:nvSpPr>
          <p:spPr bwMode="auto">
            <a:xfrm>
              <a:off x="0" y="1928"/>
              <a:ext cx="1970" cy="44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eaLnBrk="1" hangingPunct="1">
                <a:defRPr/>
              </a:pPr>
              <a:r>
                <a:rPr lang="zh-CN" altLang="en-US" sz="2000" dirty="0">
                  <a:effectLst>
                    <a:outerShdw blurRad="38100" dist="38100" dir="2700000" algn="tl">
                      <a:srgbClr val="FFFFFF"/>
                    </a:outerShdw>
                  </a:effectLst>
                </a:rPr>
                <a:t>挑战</a:t>
              </a:r>
              <a:r>
                <a:rPr lang="en-US" altLang="zh-CN" sz="2000" dirty="0">
                  <a:effectLst>
                    <a:outerShdw blurRad="38100" dist="38100" dir="2700000" algn="tl">
                      <a:srgbClr val="FFFFFF"/>
                    </a:outerShdw>
                  </a:effectLst>
                </a:rPr>
                <a:t>1: </a:t>
              </a:r>
              <a:r>
                <a:rPr lang="zh-CN" altLang="en-US" sz="2000" dirty="0">
                  <a:effectLst>
                    <a:outerShdw blurRad="38100" dist="38100" dir="2700000" algn="tl">
                      <a:srgbClr val="FFFFFF"/>
                    </a:outerShdw>
                  </a:effectLst>
                </a:rPr>
                <a:t>如何建立连接</a:t>
              </a:r>
              <a:r>
                <a:rPr lang="en-US" altLang="zh-CN" sz="2000" dirty="0">
                  <a:effectLst>
                    <a:outerShdw blurRad="38100" dist="38100" dir="2700000" algn="tl">
                      <a:srgbClr val="FFFFFF"/>
                    </a:outerShdw>
                  </a:effectLst>
                </a:rPr>
                <a:t>, </a:t>
              </a:r>
              <a:r>
                <a:rPr lang="zh-CN" altLang="en-US" sz="2000" dirty="0">
                  <a:effectLst>
                    <a:outerShdw blurRad="38100" dist="38100" dir="2700000" algn="tl">
                      <a:srgbClr val="FFFFFF"/>
                    </a:outerShdw>
                  </a:effectLst>
                </a:rPr>
                <a:t>协商</a:t>
              </a:r>
              <a:endParaRPr lang="en-US" altLang="zh-CN" sz="2000" dirty="0">
                <a:effectLst>
                  <a:outerShdw blurRad="38100" dist="38100" dir="2700000" algn="tl">
                    <a:srgbClr val="FFFFFF"/>
                  </a:outerShdw>
                </a:effectLst>
              </a:endParaRPr>
            </a:p>
            <a:p>
              <a:pPr eaLnBrk="1" hangingPunct="1">
                <a:defRPr/>
              </a:pPr>
              <a:r>
                <a:rPr lang="zh-CN" altLang="en-US" sz="2000" dirty="0">
                  <a:effectLst>
                    <a:outerShdw blurRad="38100" dist="38100" dir="2700000" algn="tl">
                      <a:srgbClr val="FFFFFF"/>
                    </a:outerShdw>
                  </a:effectLst>
                </a:rPr>
                <a:t>数据通信的开始和结束</a:t>
              </a:r>
              <a:endParaRPr lang="en-US" altLang="zh-CN" sz="2000" dirty="0">
                <a:effectLst>
                  <a:outerShdw blurRad="38100" dist="38100" dir="2700000" algn="tl">
                    <a:srgbClr val="FFFFFF"/>
                  </a:outerShdw>
                </a:effectLst>
              </a:endParaRPr>
            </a:p>
          </p:txBody>
        </p:sp>
      </p:grpSp>
      <p:sp>
        <p:nvSpPr>
          <p:cNvPr id="82981" name="Text Box 37"/>
          <p:cNvSpPr txBox="1">
            <a:spLocks noChangeArrowheads="1"/>
          </p:cNvSpPr>
          <p:nvPr/>
        </p:nvSpPr>
        <p:spPr bwMode="auto">
          <a:xfrm>
            <a:off x="1524000" y="1314450"/>
            <a:ext cx="9144000" cy="4000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lgn="ctr" eaLnBrk="1" hangingPunct="1">
              <a:defRPr/>
            </a:pPr>
            <a:r>
              <a:rPr lang="zh-CN" altLang="en-US" sz="2000" dirty="0">
                <a:solidFill>
                  <a:schemeClr val="tx1"/>
                </a:solidFill>
              </a:rPr>
              <a:t>底层网络</a:t>
            </a:r>
            <a:r>
              <a:rPr lang="en-US" altLang="zh-CN" sz="2000" dirty="0">
                <a:solidFill>
                  <a:schemeClr val="tx1"/>
                </a:solidFill>
              </a:rPr>
              <a:t>: IP </a:t>
            </a:r>
            <a:r>
              <a:rPr lang="zh-CN" altLang="en-US" sz="2000" dirty="0">
                <a:solidFill>
                  <a:schemeClr val="tx1"/>
                </a:solidFill>
              </a:rPr>
              <a:t>提供为</a:t>
            </a:r>
            <a:r>
              <a:rPr lang="zh-CN" altLang="en-US" sz="2000" dirty="0">
                <a:solidFill>
                  <a:srgbClr val="FF0000"/>
                </a:solidFill>
              </a:rPr>
              <a:t>异构网络不同的主机间</a:t>
            </a:r>
            <a:r>
              <a:rPr lang="zh-CN" altLang="en-US" sz="2000" dirty="0">
                <a:solidFill>
                  <a:schemeClr val="tx1"/>
                </a:solidFill>
              </a:rPr>
              <a:t>通信提供了</a:t>
            </a:r>
            <a:r>
              <a:rPr lang="zh-CN" altLang="en-US" sz="2000" dirty="0">
                <a:solidFill>
                  <a:srgbClr val="FF0000"/>
                </a:solidFill>
              </a:rPr>
              <a:t>不可靠</a:t>
            </a:r>
            <a:r>
              <a:rPr lang="zh-CN" altLang="en-US" sz="2000" dirty="0">
                <a:solidFill>
                  <a:schemeClr val="tx1"/>
                </a:solidFill>
              </a:rPr>
              <a:t>的</a:t>
            </a:r>
            <a:r>
              <a:rPr lang="zh-CN" altLang="en-US" sz="2000" dirty="0">
                <a:solidFill>
                  <a:srgbClr val="FF0000"/>
                </a:solidFill>
              </a:rPr>
              <a:t>无连接</a:t>
            </a:r>
            <a:r>
              <a:rPr lang="zh-CN" altLang="en-US" sz="2000" dirty="0">
                <a:solidFill>
                  <a:schemeClr val="tx1"/>
                </a:solidFill>
              </a:rPr>
              <a:t>服务</a:t>
            </a:r>
            <a:endParaRPr lang="en-US" altLang="zh-CN" sz="2000" dirty="0">
              <a:solidFill>
                <a:schemeClr val="tx1"/>
              </a:solidFill>
            </a:endParaRPr>
          </a:p>
        </p:txBody>
      </p:sp>
      <p:sp>
        <p:nvSpPr>
          <p:cNvPr id="124941" name="Text Box 5"/>
          <p:cNvSpPr txBox="1">
            <a:spLocks noChangeArrowheads="1"/>
          </p:cNvSpPr>
          <p:nvPr/>
        </p:nvSpPr>
        <p:spPr bwMode="auto">
          <a:xfrm>
            <a:off x="3287713" y="5884863"/>
            <a:ext cx="1720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Timeout trigger</a:t>
            </a:r>
          </a:p>
        </p:txBody>
      </p:sp>
      <p:pic>
        <p:nvPicPr>
          <p:cNvPr id="124942" name="Picture 7" descr="MCj0290333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92539" y="5164139"/>
            <a:ext cx="71913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p:cNvGrpSpPr>
            <a:grpSpLocks/>
          </p:cNvGrpSpPr>
          <p:nvPr/>
        </p:nvGrpSpPr>
        <p:grpSpPr bwMode="auto">
          <a:xfrm>
            <a:off x="3048000" y="5045075"/>
            <a:ext cx="5619750" cy="1663700"/>
            <a:chOff x="1524000" y="5045075"/>
            <a:chExt cx="5619750" cy="1663700"/>
          </a:xfrm>
        </p:grpSpPr>
        <p:sp>
          <p:nvSpPr>
            <p:cNvPr id="124968" name="Freeform 43"/>
            <p:cNvSpPr>
              <a:spLocks/>
            </p:cNvSpPr>
            <p:nvPr/>
          </p:nvSpPr>
          <p:spPr bwMode="auto">
            <a:xfrm>
              <a:off x="1524000" y="5045075"/>
              <a:ext cx="2339975" cy="1379537"/>
            </a:xfrm>
            <a:custGeom>
              <a:avLst/>
              <a:gdLst>
                <a:gd name="T0" fmla="*/ 2147483646 w 1474"/>
                <a:gd name="T1" fmla="*/ 2147483646 h 869"/>
                <a:gd name="T2" fmla="*/ 2147483646 w 1474"/>
                <a:gd name="T3" fmla="*/ 2147483646 h 869"/>
                <a:gd name="T4" fmla="*/ 2147483646 w 1474"/>
                <a:gd name="T5" fmla="*/ 2147483646 h 869"/>
                <a:gd name="T6" fmla="*/ 2147483646 w 1474"/>
                <a:gd name="T7" fmla="*/ 2147483646 h 869"/>
                <a:gd name="T8" fmla="*/ 2147483646 w 1474"/>
                <a:gd name="T9" fmla="*/ 2147483646 h 869"/>
                <a:gd name="T10" fmla="*/ 2147483646 w 1474"/>
                <a:gd name="T11" fmla="*/ 2147483646 h 869"/>
                <a:gd name="T12" fmla="*/ 2147483646 w 1474"/>
                <a:gd name="T13" fmla="*/ 2147483646 h 869"/>
                <a:gd name="T14" fmla="*/ 0 60000 65536"/>
                <a:gd name="T15" fmla="*/ 0 60000 65536"/>
                <a:gd name="T16" fmla="*/ 0 60000 65536"/>
                <a:gd name="T17" fmla="*/ 0 60000 65536"/>
                <a:gd name="T18" fmla="*/ 0 60000 65536"/>
                <a:gd name="T19" fmla="*/ 0 60000 65536"/>
                <a:gd name="T20" fmla="*/ 0 60000 65536"/>
                <a:gd name="T21" fmla="*/ 0 w 1474"/>
                <a:gd name="T22" fmla="*/ 0 h 869"/>
                <a:gd name="T23" fmla="*/ 1474 w 1474"/>
                <a:gd name="T24" fmla="*/ 869 h 8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74" h="869">
                  <a:moveTo>
                    <a:pt x="469" y="121"/>
                  </a:moveTo>
                  <a:cubicBezTo>
                    <a:pt x="332" y="223"/>
                    <a:pt x="196" y="325"/>
                    <a:pt x="151" y="438"/>
                  </a:cubicBezTo>
                  <a:cubicBezTo>
                    <a:pt x="106" y="551"/>
                    <a:pt x="0" y="741"/>
                    <a:pt x="196" y="801"/>
                  </a:cubicBezTo>
                  <a:cubicBezTo>
                    <a:pt x="392" y="861"/>
                    <a:pt x="1186" y="869"/>
                    <a:pt x="1330" y="801"/>
                  </a:cubicBezTo>
                  <a:cubicBezTo>
                    <a:pt x="1474" y="733"/>
                    <a:pt x="1156" y="521"/>
                    <a:pt x="1058" y="393"/>
                  </a:cubicBezTo>
                  <a:cubicBezTo>
                    <a:pt x="960" y="265"/>
                    <a:pt x="862" y="60"/>
                    <a:pt x="741" y="30"/>
                  </a:cubicBezTo>
                  <a:cubicBezTo>
                    <a:pt x="620" y="0"/>
                    <a:pt x="476" y="106"/>
                    <a:pt x="332" y="212"/>
                  </a:cubicBezTo>
                </a:path>
              </a:pathLst>
            </a:custGeom>
            <a:solidFill>
              <a:srgbClr val="00CC99">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Text Box 44"/>
            <p:cNvSpPr txBox="1">
              <a:spLocks noChangeArrowheads="1"/>
            </p:cNvSpPr>
            <p:nvPr/>
          </p:nvSpPr>
          <p:spPr bwMode="auto">
            <a:xfrm>
              <a:off x="3286125" y="6000750"/>
              <a:ext cx="3857625" cy="7080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eaLnBrk="1" hangingPunct="1">
                <a:defRPr/>
              </a:pPr>
              <a:r>
                <a:rPr lang="zh-CN" altLang="en-US" sz="2000" dirty="0">
                  <a:effectLst>
                    <a:outerShdw blurRad="38100" dist="38100" dir="2700000" algn="tl">
                      <a:srgbClr val="FFFFFF"/>
                    </a:outerShdw>
                  </a:effectLst>
                </a:rPr>
                <a:t>挑战</a:t>
              </a:r>
              <a:r>
                <a:rPr lang="en-US" altLang="zh-CN" sz="2000" dirty="0">
                  <a:effectLst>
                    <a:outerShdw blurRad="38100" dist="38100" dir="2700000" algn="tl">
                      <a:srgbClr val="FFFFFF"/>
                    </a:outerShdw>
                  </a:effectLst>
                </a:rPr>
                <a:t>2: </a:t>
              </a:r>
              <a:r>
                <a:rPr lang="zh-CN" altLang="en-US" sz="2000" dirty="0">
                  <a:effectLst>
                    <a:outerShdw blurRad="38100" dist="38100" dir="2700000" algn="tl">
                      <a:srgbClr val="FFFFFF"/>
                    </a:outerShdw>
                  </a:effectLst>
                </a:rPr>
                <a:t>超时问题</a:t>
              </a:r>
              <a:r>
                <a:rPr lang="en-US" altLang="zh-CN" sz="2000" dirty="0">
                  <a:effectLst>
                    <a:outerShdw blurRad="38100" dist="38100" dir="2700000" algn="tl">
                      <a:srgbClr val="FFFFFF"/>
                    </a:outerShdw>
                  </a:effectLst>
                </a:rPr>
                <a:t>, </a:t>
              </a:r>
              <a:r>
                <a:rPr lang="zh-CN" altLang="en-US" sz="2000" dirty="0">
                  <a:effectLst>
                    <a:outerShdw blurRad="38100" dist="38100" dir="2700000" algn="tl">
                      <a:srgbClr val="FFFFFF"/>
                    </a:outerShdw>
                  </a:effectLst>
                </a:rPr>
                <a:t>什么时候重传</a:t>
              </a:r>
              <a:r>
                <a:rPr lang="en-US" altLang="zh-CN" sz="2000" dirty="0">
                  <a:effectLst>
                    <a:outerShdw blurRad="38100" dist="38100" dir="2700000" algn="tl">
                      <a:srgbClr val="FFFFFF"/>
                    </a:outerShdw>
                  </a:effectLst>
                </a:rPr>
                <a:t>?</a:t>
              </a:r>
            </a:p>
            <a:p>
              <a:pPr eaLnBrk="1" hangingPunct="1">
                <a:defRPr/>
              </a:pPr>
              <a:r>
                <a:rPr lang="zh-CN" altLang="en-US" sz="2000" dirty="0">
                  <a:effectLst>
                    <a:outerShdw blurRad="38100" dist="38100" dir="2700000" algn="tl">
                      <a:srgbClr val="FFFFFF"/>
                    </a:outerShdw>
                  </a:effectLst>
                </a:rPr>
                <a:t>变化的</a:t>
              </a:r>
              <a:r>
                <a:rPr lang="en-US" altLang="zh-CN" sz="2000" dirty="0">
                  <a:effectLst>
                    <a:outerShdw blurRad="38100" dist="38100" dir="2700000" algn="tl">
                      <a:srgbClr val="FFFFFF"/>
                    </a:outerShdw>
                  </a:effectLst>
                </a:rPr>
                <a:t>RTT</a:t>
              </a:r>
              <a:r>
                <a:rPr lang="zh-CN" altLang="en-US" sz="2000" dirty="0">
                  <a:effectLst>
                    <a:outerShdw blurRad="38100" dist="38100" dir="2700000" algn="tl">
                      <a:srgbClr val="FFFFFF"/>
                    </a:outerShdw>
                  </a:effectLst>
                </a:rPr>
                <a:t>难以估计</a:t>
              </a:r>
              <a:endParaRPr lang="en-US" altLang="zh-CN" sz="2000" dirty="0">
                <a:effectLst>
                  <a:outerShdw blurRad="38100" dist="38100" dir="2700000" algn="tl">
                    <a:srgbClr val="FFFFFF"/>
                  </a:outerShdw>
                </a:effectLst>
              </a:endParaRPr>
            </a:p>
          </p:txBody>
        </p:sp>
      </p:grpSp>
      <p:grpSp>
        <p:nvGrpSpPr>
          <p:cNvPr id="124944" name="Group 18"/>
          <p:cNvGrpSpPr>
            <a:grpSpLocks/>
          </p:cNvGrpSpPr>
          <p:nvPr/>
        </p:nvGrpSpPr>
        <p:grpSpPr bwMode="auto">
          <a:xfrm>
            <a:off x="6075364" y="2736851"/>
            <a:ext cx="1316037" cy="1184275"/>
            <a:chOff x="2867" y="1447"/>
            <a:chExt cx="829" cy="746"/>
          </a:xfrm>
        </p:grpSpPr>
        <p:sp>
          <p:nvSpPr>
            <p:cNvPr id="124966" name="Text Box 19"/>
            <p:cNvSpPr txBox="1">
              <a:spLocks noChangeArrowheads="1"/>
            </p:cNvSpPr>
            <p:nvPr/>
          </p:nvSpPr>
          <p:spPr bwMode="auto">
            <a:xfrm>
              <a:off x="2867" y="1447"/>
              <a:ext cx="6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SeqNum</a:t>
              </a:r>
            </a:p>
          </p:txBody>
        </p:sp>
        <p:sp>
          <p:nvSpPr>
            <p:cNvPr id="124967" name="Text Box 20"/>
            <p:cNvSpPr txBox="1">
              <a:spLocks noChangeArrowheads="1"/>
            </p:cNvSpPr>
            <p:nvPr/>
          </p:nvSpPr>
          <p:spPr bwMode="auto">
            <a:xfrm>
              <a:off x="3500" y="1616"/>
              <a:ext cx="19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b="1" i="1">
                  <a:solidFill>
                    <a:srgbClr val="FF6600"/>
                  </a:solidFill>
                  <a:latin typeface="Arial" panose="020B0604020202020204" pitchFamily="34" charset="0"/>
                  <a:ea typeface="宋体" panose="02010600030101010101" pitchFamily="2" charset="-122"/>
                </a:rPr>
                <a:t>0</a:t>
              </a:r>
            </a:p>
            <a:p>
              <a:pPr eaLnBrk="1" hangingPunct="1">
                <a:spcBef>
                  <a:spcPct val="0"/>
                </a:spcBef>
                <a:buClrTx/>
                <a:buSzTx/>
                <a:buFontTx/>
                <a:buNone/>
              </a:pPr>
              <a:r>
                <a:rPr kumimoji="0" lang="en-US" altLang="zh-CN" sz="1800" b="1" i="1">
                  <a:solidFill>
                    <a:srgbClr val="FF6600"/>
                  </a:solidFill>
                  <a:latin typeface="Arial" panose="020B0604020202020204" pitchFamily="34" charset="0"/>
                  <a:ea typeface="宋体" panose="02010600030101010101" pitchFamily="2" charset="-122"/>
                </a:rPr>
                <a:t>1</a:t>
              </a:r>
            </a:p>
            <a:p>
              <a:pPr eaLnBrk="1" hangingPunct="1">
                <a:spcBef>
                  <a:spcPct val="0"/>
                </a:spcBef>
                <a:buClrTx/>
                <a:buSzTx/>
                <a:buFontTx/>
                <a:buNone/>
              </a:pPr>
              <a:r>
                <a:rPr kumimoji="0" lang="en-US" altLang="zh-CN" sz="1800" b="1" i="1">
                  <a:solidFill>
                    <a:srgbClr val="FF6600"/>
                  </a:solidFill>
                  <a:latin typeface="Arial" panose="020B0604020202020204" pitchFamily="34" charset="0"/>
                  <a:ea typeface="宋体" panose="02010600030101010101" pitchFamily="2" charset="-122"/>
                </a:rPr>
                <a:t>2</a:t>
              </a:r>
            </a:p>
          </p:txBody>
        </p:sp>
      </p:grpSp>
      <p:grpSp>
        <p:nvGrpSpPr>
          <p:cNvPr id="11" name="Group 24"/>
          <p:cNvGrpSpPr>
            <a:grpSpLocks/>
          </p:cNvGrpSpPr>
          <p:nvPr/>
        </p:nvGrpSpPr>
        <p:grpSpPr bwMode="auto">
          <a:xfrm>
            <a:off x="5381626" y="2420939"/>
            <a:ext cx="2500313" cy="2200275"/>
            <a:chOff x="2476" y="2432"/>
            <a:chExt cx="1575" cy="1386"/>
          </a:xfrm>
        </p:grpSpPr>
        <p:grpSp>
          <p:nvGrpSpPr>
            <p:cNvPr id="124954" name="Group 25"/>
            <p:cNvGrpSpPr>
              <a:grpSpLocks/>
            </p:cNvGrpSpPr>
            <p:nvPr/>
          </p:nvGrpSpPr>
          <p:grpSpPr bwMode="auto">
            <a:xfrm>
              <a:off x="3016" y="2750"/>
              <a:ext cx="771" cy="680"/>
              <a:chOff x="3016" y="2523"/>
              <a:chExt cx="771" cy="680"/>
            </a:xfrm>
          </p:grpSpPr>
          <p:grpSp>
            <p:nvGrpSpPr>
              <p:cNvPr id="124957" name="Group 26"/>
              <p:cNvGrpSpPr>
                <a:grpSpLocks/>
              </p:cNvGrpSpPr>
              <p:nvPr/>
            </p:nvGrpSpPr>
            <p:grpSpPr bwMode="auto">
              <a:xfrm>
                <a:off x="3288" y="2523"/>
                <a:ext cx="136" cy="272"/>
                <a:chOff x="3288" y="2523"/>
                <a:chExt cx="136" cy="272"/>
              </a:xfrm>
            </p:grpSpPr>
            <p:sp>
              <p:nvSpPr>
                <p:cNvPr id="124964" name="Line 27"/>
                <p:cNvSpPr>
                  <a:spLocks noChangeShapeType="1"/>
                </p:cNvSpPr>
                <p:nvPr/>
              </p:nvSpPr>
              <p:spPr bwMode="auto">
                <a:xfrm flipH="1">
                  <a:off x="3288" y="2523"/>
                  <a:ext cx="136" cy="27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65" name="Line 28"/>
                <p:cNvSpPr>
                  <a:spLocks noChangeShapeType="1"/>
                </p:cNvSpPr>
                <p:nvPr/>
              </p:nvSpPr>
              <p:spPr bwMode="auto">
                <a:xfrm>
                  <a:off x="3288" y="2568"/>
                  <a:ext cx="136" cy="18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4958" name="Group 29"/>
              <p:cNvGrpSpPr>
                <a:grpSpLocks/>
              </p:cNvGrpSpPr>
              <p:nvPr/>
            </p:nvGrpSpPr>
            <p:grpSpPr bwMode="auto">
              <a:xfrm>
                <a:off x="3016" y="2931"/>
                <a:ext cx="136" cy="272"/>
                <a:chOff x="3288" y="2523"/>
                <a:chExt cx="136" cy="272"/>
              </a:xfrm>
            </p:grpSpPr>
            <p:sp>
              <p:nvSpPr>
                <p:cNvPr id="124962" name="Line 30"/>
                <p:cNvSpPr>
                  <a:spLocks noChangeShapeType="1"/>
                </p:cNvSpPr>
                <p:nvPr/>
              </p:nvSpPr>
              <p:spPr bwMode="auto">
                <a:xfrm flipH="1">
                  <a:off x="3288" y="2523"/>
                  <a:ext cx="136" cy="27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63" name="Line 31"/>
                <p:cNvSpPr>
                  <a:spLocks noChangeShapeType="1"/>
                </p:cNvSpPr>
                <p:nvPr/>
              </p:nvSpPr>
              <p:spPr bwMode="auto">
                <a:xfrm>
                  <a:off x="3288" y="2568"/>
                  <a:ext cx="136" cy="18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4959" name="Group 32"/>
              <p:cNvGrpSpPr>
                <a:grpSpLocks/>
              </p:cNvGrpSpPr>
              <p:nvPr/>
            </p:nvGrpSpPr>
            <p:grpSpPr bwMode="auto">
              <a:xfrm>
                <a:off x="3651" y="2840"/>
                <a:ext cx="136" cy="272"/>
                <a:chOff x="3288" y="2523"/>
                <a:chExt cx="136" cy="272"/>
              </a:xfrm>
            </p:grpSpPr>
            <p:sp>
              <p:nvSpPr>
                <p:cNvPr id="124960" name="Line 33"/>
                <p:cNvSpPr>
                  <a:spLocks noChangeShapeType="1"/>
                </p:cNvSpPr>
                <p:nvPr/>
              </p:nvSpPr>
              <p:spPr bwMode="auto">
                <a:xfrm flipH="1">
                  <a:off x="3288" y="2523"/>
                  <a:ext cx="136" cy="27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61" name="Line 34"/>
                <p:cNvSpPr>
                  <a:spLocks noChangeShapeType="1"/>
                </p:cNvSpPr>
                <p:nvPr/>
              </p:nvSpPr>
              <p:spPr bwMode="auto">
                <a:xfrm>
                  <a:off x="3288" y="2568"/>
                  <a:ext cx="136" cy="18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24955" name="Freeform 35"/>
            <p:cNvSpPr>
              <a:spLocks/>
            </p:cNvSpPr>
            <p:nvPr/>
          </p:nvSpPr>
          <p:spPr bwMode="auto">
            <a:xfrm>
              <a:off x="2880" y="2432"/>
              <a:ext cx="1013" cy="1239"/>
            </a:xfrm>
            <a:custGeom>
              <a:avLst/>
              <a:gdLst>
                <a:gd name="T0" fmla="*/ 227 w 1013"/>
                <a:gd name="T1" fmla="*/ 98 h 1239"/>
                <a:gd name="T2" fmla="*/ 0 w 1013"/>
                <a:gd name="T3" fmla="*/ 506 h 1239"/>
                <a:gd name="T4" fmla="*/ 227 w 1013"/>
                <a:gd name="T5" fmla="*/ 1141 h 1239"/>
                <a:gd name="T6" fmla="*/ 680 w 1013"/>
                <a:gd name="T7" fmla="*/ 1095 h 1239"/>
                <a:gd name="T8" fmla="*/ 998 w 1013"/>
                <a:gd name="T9" fmla="*/ 778 h 1239"/>
                <a:gd name="T10" fmla="*/ 771 w 1013"/>
                <a:gd name="T11" fmla="*/ 188 h 1239"/>
                <a:gd name="T12" fmla="*/ 363 w 1013"/>
                <a:gd name="T13" fmla="*/ 7 h 1239"/>
                <a:gd name="T14" fmla="*/ 181 w 1013"/>
                <a:gd name="T15" fmla="*/ 143 h 1239"/>
                <a:gd name="T16" fmla="*/ 0 60000 65536"/>
                <a:gd name="T17" fmla="*/ 0 60000 65536"/>
                <a:gd name="T18" fmla="*/ 0 60000 65536"/>
                <a:gd name="T19" fmla="*/ 0 60000 65536"/>
                <a:gd name="T20" fmla="*/ 0 60000 65536"/>
                <a:gd name="T21" fmla="*/ 0 60000 65536"/>
                <a:gd name="T22" fmla="*/ 0 60000 65536"/>
                <a:gd name="T23" fmla="*/ 0 60000 65536"/>
                <a:gd name="T24" fmla="*/ 0 w 1013"/>
                <a:gd name="T25" fmla="*/ 0 h 1239"/>
                <a:gd name="T26" fmla="*/ 1013 w 1013"/>
                <a:gd name="T27" fmla="*/ 1239 h 12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3" h="1239">
                  <a:moveTo>
                    <a:pt x="227" y="98"/>
                  </a:moveTo>
                  <a:cubicBezTo>
                    <a:pt x="113" y="215"/>
                    <a:pt x="0" y="332"/>
                    <a:pt x="0" y="506"/>
                  </a:cubicBezTo>
                  <a:cubicBezTo>
                    <a:pt x="0" y="680"/>
                    <a:pt x="114" y="1043"/>
                    <a:pt x="227" y="1141"/>
                  </a:cubicBezTo>
                  <a:cubicBezTo>
                    <a:pt x="340" y="1239"/>
                    <a:pt x="552" y="1155"/>
                    <a:pt x="680" y="1095"/>
                  </a:cubicBezTo>
                  <a:cubicBezTo>
                    <a:pt x="808" y="1035"/>
                    <a:pt x="983" y="929"/>
                    <a:pt x="998" y="778"/>
                  </a:cubicBezTo>
                  <a:cubicBezTo>
                    <a:pt x="1013" y="627"/>
                    <a:pt x="877" y="316"/>
                    <a:pt x="771" y="188"/>
                  </a:cubicBezTo>
                  <a:cubicBezTo>
                    <a:pt x="665" y="60"/>
                    <a:pt x="461" y="14"/>
                    <a:pt x="363" y="7"/>
                  </a:cubicBezTo>
                  <a:cubicBezTo>
                    <a:pt x="265" y="0"/>
                    <a:pt x="223" y="71"/>
                    <a:pt x="181" y="143"/>
                  </a:cubicBezTo>
                </a:path>
              </a:pathLst>
            </a:custGeom>
            <a:solidFill>
              <a:srgbClr val="FF6600">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 name="Text Box 36"/>
            <p:cNvSpPr txBox="1">
              <a:spLocks noChangeArrowheads="1"/>
            </p:cNvSpPr>
            <p:nvPr/>
          </p:nvSpPr>
          <p:spPr bwMode="auto">
            <a:xfrm>
              <a:off x="2476" y="3562"/>
              <a:ext cx="1575" cy="25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eaLnBrk="1" hangingPunct="1">
                <a:defRPr/>
              </a:pPr>
              <a:r>
                <a:rPr lang="zh-CN" altLang="en-US" sz="2000" dirty="0">
                  <a:effectLst>
                    <a:outerShdw blurRad="38100" dist="38100" dir="2700000" algn="tl">
                      <a:srgbClr val="FFFFFF"/>
                    </a:outerShdw>
                  </a:effectLst>
                </a:rPr>
                <a:t>挑战</a:t>
              </a:r>
              <a:r>
                <a:rPr lang="en-US" altLang="zh-CN" sz="2000" dirty="0">
                  <a:effectLst>
                    <a:outerShdw blurRad="38100" dist="38100" dir="2700000" algn="tl">
                      <a:srgbClr val="FFFFFF"/>
                    </a:outerShdw>
                  </a:effectLst>
                </a:rPr>
                <a:t>3: </a:t>
              </a:r>
              <a:r>
                <a:rPr lang="zh-CN" altLang="en-US" sz="2000" dirty="0">
                  <a:effectLst>
                    <a:outerShdw blurRad="38100" dist="38100" dir="2700000" algn="tl">
                      <a:srgbClr val="FFFFFF"/>
                    </a:outerShdw>
                  </a:effectLst>
                </a:rPr>
                <a:t>分组乱序到达</a:t>
              </a:r>
              <a:endParaRPr lang="en-US" altLang="zh-CN" sz="2000" dirty="0">
                <a:effectLst>
                  <a:outerShdw blurRad="38100" dist="38100" dir="2700000" algn="tl">
                    <a:srgbClr val="FFFFFF"/>
                  </a:outerShdw>
                </a:effectLst>
              </a:endParaRPr>
            </a:p>
          </p:txBody>
        </p:sp>
      </p:grpSp>
      <p:grpSp>
        <p:nvGrpSpPr>
          <p:cNvPr id="16" name="组合 58"/>
          <p:cNvGrpSpPr>
            <a:grpSpLocks/>
          </p:cNvGrpSpPr>
          <p:nvPr/>
        </p:nvGrpSpPr>
        <p:grpSpPr bwMode="auto">
          <a:xfrm>
            <a:off x="4187825" y="2857500"/>
            <a:ext cx="4692650" cy="2097088"/>
            <a:chOff x="2663825" y="2857500"/>
            <a:chExt cx="4692651" cy="2097088"/>
          </a:xfrm>
        </p:grpSpPr>
        <p:sp>
          <p:nvSpPr>
            <p:cNvPr id="124951" name="Freeform 39"/>
            <p:cNvSpPr>
              <a:spLocks/>
            </p:cNvSpPr>
            <p:nvPr/>
          </p:nvSpPr>
          <p:spPr bwMode="auto">
            <a:xfrm>
              <a:off x="2663825" y="2876550"/>
              <a:ext cx="839788" cy="1165225"/>
            </a:xfrm>
            <a:custGeom>
              <a:avLst/>
              <a:gdLst>
                <a:gd name="T0" fmla="*/ 2147483646 w 529"/>
                <a:gd name="T1" fmla="*/ 2147483646 h 734"/>
                <a:gd name="T2" fmla="*/ 2147483646 w 529"/>
                <a:gd name="T3" fmla="*/ 2147483646 h 734"/>
                <a:gd name="T4" fmla="*/ 2147483646 w 529"/>
                <a:gd name="T5" fmla="*/ 2147483646 h 734"/>
                <a:gd name="T6" fmla="*/ 2147483646 w 529"/>
                <a:gd name="T7" fmla="*/ 2147483646 h 734"/>
                <a:gd name="T8" fmla="*/ 2147483646 w 529"/>
                <a:gd name="T9" fmla="*/ 2147483646 h 734"/>
                <a:gd name="T10" fmla="*/ 2147483646 w 529"/>
                <a:gd name="T11" fmla="*/ 2147483646 h 734"/>
                <a:gd name="T12" fmla="*/ 2147483646 w 529"/>
                <a:gd name="T13" fmla="*/ 2147483646 h 734"/>
                <a:gd name="T14" fmla="*/ 0 60000 65536"/>
                <a:gd name="T15" fmla="*/ 0 60000 65536"/>
                <a:gd name="T16" fmla="*/ 0 60000 65536"/>
                <a:gd name="T17" fmla="*/ 0 60000 65536"/>
                <a:gd name="T18" fmla="*/ 0 60000 65536"/>
                <a:gd name="T19" fmla="*/ 0 60000 65536"/>
                <a:gd name="T20" fmla="*/ 0 60000 65536"/>
                <a:gd name="T21" fmla="*/ 0 w 529"/>
                <a:gd name="T22" fmla="*/ 0 h 734"/>
                <a:gd name="T23" fmla="*/ 529 w 529"/>
                <a:gd name="T24" fmla="*/ 734 h 7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734">
                  <a:moveTo>
                    <a:pt x="204" y="666"/>
                  </a:moveTo>
                  <a:cubicBezTo>
                    <a:pt x="313" y="700"/>
                    <a:pt x="423" y="734"/>
                    <a:pt x="476" y="666"/>
                  </a:cubicBezTo>
                  <a:cubicBezTo>
                    <a:pt x="529" y="598"/>
                    <a:pt x="529" y="363"/>
                    <a:pt x="522" y="257"/>
                  </a:cubicBezTo>
                  <a:cubicBezTo>
                    <a:pt x="515" y="151"/>
                    <a:pt x="499" y="60"/>
                    <a:pt x="431" y="30"/>
                  </a:cubicBezTo>
                  <a:cubicBezTo>
                    <a:pt x="363" y="0"/>
                    <a:pt x="181" y="16"/>
                    <a:pt x="113" y="76"/>
                  </a:cubicBezTo>
                  <a:cubicBezTo>
                    <a:pt x="45" y="136"/>
                    <a:pt x="0" y="287"/>
                    <a:pt x="23" y="393"/>
                  </a:cubicBezTo>
                  <a:cubicBezTo>
                    <a:pt x="46" y="499"/>
                    <a:pt x="147" y="605"/>
                    <a:pt x="249" y="711"/>
                  </a:cubicBezTo>
                </a:path>
              </a:pathLst>
            </a:custGeom>
            <a:solidFill>
              <a:srgbClr val="0000FF">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952" name="Freeform 40"/>
            <p:cNvSpPr>
              <a:spLocks/>
            </p:cNvSpPr>
            <p:nvPr/>
          </p:nvSpPr>
          <p:spPr bwMode="auto">
            <a:xfrm>
              <a:off x="6516688" y="3789363"/>
              <a:ext cx="839788" cy="1165225"/>
            </a:xfrm>
            <a:custGeom>
              <a:avLst/>
              <a:gdLst>
                <a:gd name="T0" fmla="*/ 2147483646 w 529"/>
                <a:gd name="T1" fmla="*/ 2147483646 h 734"/>
                <a:gd name="T2" fmla="*/ 2147483646 w 529"/>
                <a:gd name="T3" fmla="*/ 2147483646 h 734"/>
                <a:gd name="T4" fmla="*/ 2147483646 w 529"/>
                <a:gd name="T5" fmla="*/ 2147483646 h 734"/>
                <a:gd name="T6" fmla="*/ 2147483646 w 529"/>
                <a:gd name="T7" fmla="*/ 2147483646 h 734"/>
                <a:gd name="T8" fmla="*/ 2147483646 w 529"/>
                <a:gd name="T9" fmla="*/ 2147483646 h 734"/>
                <a:gd name="T10" fmla="*/ 2147483646 w 529"/>
                <a:gd name="T11" fmla="*/ 2147483646 h 734"/>
                <a:gd name="T12" fmla="*/ 2147483646 w 529"/>
                <a:gd name="T13" fmla="*/ 2147483646 h 734"/>
                <a:gd name="T14" fmla="*/ 0 60000 65536"/>
                <a:gd name="T15" fmla="*/ 0 60000 65536"/>
                <a:gd name="T16" fmla="*/ 0 60000 65536"/>
                <a:gd name="T17" fmla="*/ 0 60000 65536"/>
                <a:gd name="T18" fmla="*/ 0 60000 65536"/>
                <a:gd name="T19" fmla="*/ 0 60000 65536"/>
                <a:gd name="T20" fmla="*/ 0 60000 65536"/>
                <a:gd name="T21" fmla="*/ 0 w 529"/>
                <a:gd name="T22" fmla="*/ 0 h 734"/>
                <a:gd name="T23" fmla="*/ 529 w 529"/>
                <a:gd name="T24" fmla="*/ 734 h 7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734">
                  <a:moveTo>
                    <a:pt x="204" y="666"/>
                  </a:moveTo>
                  <a:cubicBezTo>
                    <a:pt x="313" y="700"/>
                    <a:pt x="423" y="734"/>
                    <a:pt x="476" y="666"/>
                  </a:cubicBezTo>
                  <a:cubicBezTo>
                    <a:pt x="529" y="598"/>
                    <a:pt x="529" y="363"/>
                    <a:pt x="522" y="257"/>
                  </a:cubicBezTo>
                  <a:cubicBezTo>
                    <a:pt x="515" y="151"/>
                    <a:pt x="499" y="60"/>
                    <a:pt x="431" y="30"/>
                  </a:cubicBezTo>
                  <a:cubicBezTo>
                    <a:pt x="363" y="0"/>
                    <a:pt x="181" y="16"/>
                    <a:pt x="113" y="76"/>
                  </a:cubicBezTo>
                  <a:cubicBezTo>
                    <a:pt x="45" y="136"/>
                    <a:pt x="0" y="287"/>
                    <a:pt x="23" y="393"/>
                  </a:cubicBezTo>
                  <a:cubicBezTo>
                    <a:pt x="46" y="499"/>
                    <a:pt x="147" y="605"/>
                    <a:pt x="249" y="711"/>
                  </a:cubicBezTo>
                </a:path>
              </a:pathLst>
            </a:custGeom>
            <a:solidFill>
              <a:srgbClr val="0000FF">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 name="Text Box 41"/>
            <p:cNvSpPr txBox="1">
              <a:spLocks noChangeArrowheads="1"/>
            </p:cNvSpPr>
            <p:nvPr/>
          </p:nvSpPr>
          <p:spPr bwMode="auto">
            <a:xfrm>
              <a:off x="4000500" y="2857500"/>
              <a:ext cx="2857501" cy="70802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spAutoFit/>
            </a:bodyPr>
            <a:lstStyle/>
            <a:p>
              <a:pPr eaLnBrk="1" hangingPunct="1">
                <a:defRPr/>
              </a:pPr>
              <a:r>
                <a:rPr lang="zh-CN" altLang="en-US" sz="2000" dirty="0">
                  <a:solidFill>
                    <a:schemeClr val="tx1"/>
                  </a:solidFill>
                </a:rPr>
                <a:t>挑战</a:t>
              </a:r>
              <a:r>
                <a:rPr lang="en-US" altLang="zh-CN" sz="2000" dirty="0">
                  <a:solidFill>
                    <a:schemeClr val="tx1"/>
                  </a:solidFill>
                </a:rPr>
                <a:t>4: </a:t>
              </a:r>
              <a:r>
                <a:rPr lang="zh-CN" altLang="en-US" sz="2000" dirty="0">
                  <a:solidFill>
                    <a:schemeClr val="tx1"/>
                  </a:solidFill>
                </a:rPr>
                <a:t>流量控制</a:t>
              </a:r>
              <a:endParaRPr lang="en-US" altLang="zh-CN" sz="2000" dirty="0">
                <a:solidFill>
                  <a:schemeClr val="tx1"/>
                </a:solidFill>
              </a:endParaRPr>
            </a:p>
            <a:p>
              <a:pPr eaLnBrk="1" hangingPunct="1">
                <a:defRPr/>
              </a:pPr>
              <a:r>
                <a:rPr lang="zh-CN" altLang="en-US" sz="2000" dirty="0">
                  <a:solidFill>
                    <a:schemeClr val="tx1"/>
                  </a:solidFill>
                </a:rPr>
                <a:t>不同的时延带宽积</a:t>
              </a:r>
              <a:r>
                <a:rPr lang="en-US" altLang="zh-CN" sz="2000" dirty="0">
                  <a:solidFill>
                    <a:schemeClr val="tx1"/>
                  </a:solidFill>
                </a:rPr>
                <a:t>, </a:t>
              </a:r>
              <a:r>
                <a:rPr lang="zh-CN" altLang="en-US" sz="2000" dirty="0">
                  <a:solidFill>
                    <a:schemeClr val="tx1"/>
                  </a:solidFill>
                </a:rPr>
                <a:t>缓存</a:t>
              </a:r>
              <a:endParaRPr lang="en-US" altLang="zh-CN" sz="2000" dirty="0">
                <a:solidFill>
                  <a:schemeClr val="tx1"/>
                </a:solidFill>
              </a:endParaRPr>
            </a:p>
          </p:txBody>
        </p:sp>
      </p:grpSp>
      <p:sp>
        <p:nvSpPr>
          <p:cNvPr id="60" name="爆炸形 1 59"/>
          <p:cNvSpPr/>
          <p:nvPr/>
        </p:nvSpPr>
        <p:spPr>
          <a:xfrm>
            <a:off x="3881439" y="1571625"/>
            <a:ext cx="428625" cy="414338"/>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9" name="爆炸形 1 58"/>
          <p:cNvSpPr/>
          <p:nvPr/>
        </p:nvSpPr>
        <p:spPr>
          <a:xfrm>
            <a:off x="7524751" y="1571625"/>
            <a:ext cx="428625" cy="414338"/>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1" name="爆炸形 1 60"/>
          <p:cNvSpPr/>
          <p:nvPr/>
        </p:nvSpPr>
        <p:spPr>
          <a:xfrm>
            <a:off x="4953001" y="1071564"/>
            <a:ext cx="428625" cy="414337"/>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5" name="爆炸形 1 64"/>
          <p:cNvSpPr/>
          <p:nvPr/>
        </p:nvSpPr>
        <p:spPr>
          <a:xfrm>
            <a:off x="8739189" y="1071564"/>
            <a:ext cx="428625" cy="414337"/>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981"/>
                                        </p:tgtEl>
                                        <p:attrNameLst>
                                          <p:attrName>style.visibility</p:attrName>
                                        </p:attrNameLst>
                                      </p:cBhvr>
                                      <p:to>
                                        <p:strVal val="visible"/>
                                      </p:to>
                                    </p:set>
                                    <p:animEffect transition="in" filter="blinds(horizontal)">
                                      <p:cBhvr>
                                        <p:cTn id="7" dur="500"/>
                                        <p:tgtEl>
                                          <p:spTgt spid="829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blinds(horizontal)">
                                      <p:cBhvr>
                                        <p:cTn id="12" dur="500"/>
                                        <p:tgtEl>
                                          <p:spTgt spid="6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blinds(horizontal)">
                                      <p:cBhvr>
                                        <p:cTn id="15" dur="500"/>
                                        <p:tgtEl>
                                          <p:spTgt spid="6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9"/>
                                        </p:tgtEl>
                                        <p:attrNameLst>
                                          <p:attrName>style.visibility</p:attrName>
                                        </p:attrNameLst>
                                      </p:cBhvr>
                                      <p:to>
                                        <p:strVal val="visible"/>
                                      </p:to>
                                    </p:set>
                                    <p:animEffect transition="in" filter="blinds(horizontal)">
                                      <p:cBhvr>
                                        <p:cTn id="18" dur="500"/>
                                        <p:tgtEl>
                                          <p:spTgt spid="5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blinds(horizontal)">
                                      <p:cBhvr>
                                        <p:cTn id="21" dur="500"/>
                                        <p:tgtEl>
                                          <p:spTgt spid="6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linds(horizontal)">
                                      <p:cBhvr>
                                        <p:cTn id="26" dur="500"/>
                                        <p:tgtEl>
                                          <p:spTgt spid="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blinds(horizontal)">
                                      <p:cBhvr>
                                        <p:cTn id="35" dur="500"/>
                                        <p:tgtEl>
                                          <p:spTgt spid="1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blinds(horizontal)">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81" grpId="0" animBg="1"/>
      <p:bldP spid="60" grpId="0" animBg="1"/>
      <p:bldP spid="59" grpId="0" animBg="1"/>
      <p:bldP spid="61" grpId="0" animBg="1"/>
      <p:bldP spid="65"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
          <p:cNvSpPr>
            <a:spLocks noGrp="1"/>
          </p:cNvSpPr>
          <p:nvPr>
            <p:ph type="title"/>
          </p:nvPr>
        </p:nvSpPr>
        <p:spPr/>
        <p:txBody>
          <a:bodyPr/>
          <a:lstStyle/>
          <a:p>
            <a:pPr eaLnBrk="1" hangingPunct="1"/>
            <a:r>
              <a:rPr lang="en-US" altLang="zh-CN" dirty="0"/>
              <a:t>TCP </a:t>
            </a:r>
            <a:r>
              <a:rPr lang="zh-CN" altLang="en-US" dirty="0"/>
              <a:t>设计</a:t>
            </a:r>
            <a:r>
              <a:rPr lang="en-US" altLang="zh-CN" dirty="0"/>
              <a:t>:</a:t>
            </a:r>
            <a:r>
              <a:rPr lang="zh-CN" altLang="en-US" dirty="0"/>
              <a:t>问题及解决方案</a:t>
            </a:r>
          </a:p>
        </p:txBody>
      </p:sp>
      <p:sp>
        <p:nvSpPr>
          <p:cNvPr id="126979"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CB2949BD-67CD-4349-9C5F-EFE955D96006}" type="slidenum">
              <a:rPr kumimoji="0" lang="en-US" altLang="zh-CN" sz="1400">
                <a:latin typeface="Arial" panose="020B0604020202020204" pitchFamily="34" charset="0"/>
                <a:ea typeface="宋体" panose="02010600030101010101" pitchFamily="2" charset="-122"/>
              </a:rPr>
              <a:pPr>
                <a:spcBef>
                  <a:spcPct val="0"/>
                </a:spcBef>
                <a:buClrTx/>
                <a:buSzTx/>
                <a:buFontTx/>
                <a:buNone/>
              </a:pPr>
              <a:t>108</a:t>
            </a:fld>
            <a:r>
              <a:rPr kumimoji="0" lang="en-US" altLang="zh-CN" sz="1000">
                <a:latin typeface="Arial" panose="020B0604020202020204" pitchFamily="34" charset="0"/>
                <a:ea typeface="宋体" panose="02010600030101010101" pitchFamily="2" charset="-122"/>
              </a:rPr>
              <a:t>-</a:t>
            </a:r>
          </a:p>
        </p:txBody>
      </p:sp>
      <p:sp>
        <p:nvSpPr>
          <p:cNvPr id="6" name="左大括号 5"/>
          <p:cNvSpPr/>
          <p:nvPr/>
        </p:nvSpPr>
        <p:spPr>
          <a:xfrm>
            <a:off x="3167063" y="1928814"/>
            <a:ext cx="285750" cy="3286125"/>
          </a:xfrm>
          <a:prstGeom prst="leftBrace">
            <a:avLst>
              <a:gd name="adj1" fmla="val 45542"/>
              <a:gd name="adj2" fmla="val 50000"/>
            </a:avLst>
          </a:prstGeom>
        </p:spPr>
        <p:style>
          <a:lnRef idx="3">
            <a:schemeClr val="accent1"/>
          </a:lnRef>
          <a:fillRef idx="0">
            <a:schemeClr val="accent1"/>
          </a:fillRef>
          <a:effectRef idx="2">
            <a:schemeClr val="accent1"/>
          </a:effectRef>
          <a:fontRef idx="minor">
            <a:schemeClr val="tx1"/>
          </a:fontRef>
        </p:style>
        <p:txBody>
          <a:bodyPr anchor="ctr"/>
          <a:lstStyle/>
          <a:p>
            <a:pPr algn="ctr" eaLnBrk="1" hangingPunct="1">
              <a:defRPr/>
            </a:pPr>
            <a:endParaRPr lang="zh-CN" altLang="en-US"/>
          </a:p>
        </p:txBody>
      </p:sp>
      <p:sp>
        <p:nvSpPr>
          <p:cNvPr id="7" name="TextBox 6"/>
          <p:cNvSpPr txBox="1"/>
          <p:nvPr/>
        </p:nvSpPr>
        <p:spPr>
          <a:xfrm>
            <a:off x="1524001" y="3214688"/>
            <a:ext cx="1694695" cy="707886"/>
          </a:xfrm>
          <a:prstGeom prst="rect">
            <a:avLst/>
          </a:prstGeom>
          <a:noFill/>
        </p:spPr>
        <p:txBody>
          <a:bodyPr wrap="none">
            <a:spAutoFit/>
          </a:bodyPr>
          <a:lstStyle/>
          <a:p>
            <a:pPr eaLnBrk="1" hangingPunct="1">
              <a:defRPr/>
            </a:pPr>
            <a:r>
              <a:rPr lang="zh-CN" altLang="en-US" sz="2000" dirty="0">
                <a:latin typeface="+mn-lt"/>
              </a:rPr>
              <a:t>基于不可靠</a:t>
            </a:r>
            <a:r>
              <a:rPr lang="en-US" altLang="zh-CN" sz="2000" dirty="0">
                <a:latin typeface="+mn-lt"/>
              </a:rPr>
              <a:t>IP</a:t>
            </a:r>
          </a:p>
          <a:p>
            <a:pPr eaLnBrk="1" hangingPunct="1">
              <a:defRPr/>
            </a:pPr>
            <a:r>
              <a:rPr lang="zh-CN" altLang="en-US" sz="2000" dirty="0">
                <a:latin typeface="+mn-lt"/>
              </a:rPr>
              <a:t>的挑战</a:t>
            </a:r>
          </a:p>
        </p:txBody>
      </p:sp>
      <p:sp>
        <p:nvSpPr>
          <p:cNvPr id="8" name="TextBox 7"/>
          <p:cNvSpPr txBox="1"/>
          <p:nvPr/>
        </p:nvSpPr>
        <p:spPr>
          <a:xfrm>
            <a:off x="1524001" y="5572125"/>
            <a:ext cx="1723549" cy="707886"/>
          </a:xfrm>
          <a:prstGeom prst="rect">
            <a:avLst/>
          </a:prstGeom>
          <a:noFill/>
        </p:spPr>
        <p:txBody>
          <a:bodyPr wrap="none">
            <a:spAutoFit/>
          </a:bodyPr>
          <a:lstStyle/>
          <a:p>
            <a:pPr eaLnBrk="1" hangingPunct="1">
              <a:defRPr/>
            </a:pPr>
            <a:r>
              <a:rPr lang="zh-CN" altLang="en-US" sz="2000" dirty="0">
                <a:latin typeface="+mn-lt"/>
              </a:rPr>
              <a:t>复杂协议设计</a:t>
            </a:r>
            <a:endParaRPr lang="en-US" altLang="zh-CN" sz="2000" dirty="0">
              <a:latin typeface="+mn-lt"/>
            </a:endParaRPr>
          </a:p>
          <a:p>
            <a:pPr eaLnBrk="1" hangingPunct="1">
              <a:defRPr/>
            </a:pPr>
            <a:r>
              <a:rPr lang="zh-CN" altLang="en-US" sz="2000" dirty="0">
                <a:latin typeface="+mn-lt"/>
              </a:rPr>
              <a:t>的挑战</a:t>
            </a:r>
          </a:p>
        </p:txBody>
      </p:sp>
      <p:sp>
        <p:nvSpPr>
          <p:cNvPr id="9" name="左大括号 8"/>
          <p:cNvSpPr/>
          <p:nvPr/>
        </p:nvSpPr>
        <p:spPr>
          <a:xfrm>
            <a:off x="3167063" y="5357813"/>
            <a:ext cx="285750" cy="1143000"/>
          </a:xfrm>
          <a:prstGeom prst="leftBrace">
            <a:avLst>
              <a:gd name="adj1" fmla="val 45542"/>
              <a:gd name="adj2" fmla="val 50000"/>
            </a:avLst>
          </a:prstGeom>
        </p:spPr>
        <p:style>
          <a:lnRef idx="3">
            <a:schemeClr val="accent3"/>
          </a:lnRef>
          <a:fillRef idx="0">
            <a:schemeClr val="accent3"/>
          </a:fillRef>
          <a:effectRef idx="2">
            <a:schemeClr val="accent3"/>
          </a:effectRef>
          <a:fontRef idx="minor">
            <a:schemeClr val="tx1"/>
          </a:fontRef>
        </p:style>
        <p:txBody>
          <a:bodyPr anchor="ctr"/>
          <a:lstStyle/>
          <a:p>
            <a:pPr algn="ctr" eaLnBrk="1" hangingPunct="1">
              <a:defRPr/>
            </a:pPr>
            <a:endParaRPr lang="zh-CN" altLang="en-US"/>
          </a:p>
        </p:txBody>
      </p:sp>
      <p:graphicFrame>
        <p:nvGraphicFramePr>
          <p:cNvPr id="10" name="表格 9"/>
          <p:cNvGraphicFramePr>
            <a:graphicFrameLocks noGrp="1"/>
          </p:cNvGraphicFramePr>
          <p:nvPr/>
        </p:nvGraphicFramePr>
        <p:xfrm>
          <a:off x="3595689" y="1449389"/>
          <a:ext cx="6929437" cy="5122861"/>
        </p:xfrm>
        <a:graphic>
          <a:graphicData uri="http://schemas.openxmlformats.org/drawingml/2006/table">
            <a:tbl>
              <a:tblPr firstRow="1" bandRow="1">
                <a:tableStyleId>{8799B23B-EC83-4686-B30A-512413B5E67A}</a:tableStyleId>
              </a:tblPr>
              <a:tblGrid>
                <a:gridCol w="553902">
                  <a:extLst>
                    <a:ext uri="{9D8B030D-6E8A-4147-A177-3AD203B41FA5}">
                      <a16:colId xmlns:a16="http://schemas.microsoft.com/office/drawing/2014/main" val="20000"/>
                    </a:ext>
                  </a:extLst>
                </a:gridCol>
                <a:gridCol w="1965893">
                  <a:extLst>
                    <a:ext uri="{9D8B030D-6E8A-4147-A177-3AD203B41FA5}">
                      <a16:colId xmlns:a16="http://schemas.microsoft.com/office/drawing/2014/main" val="20001"/>
                    </a:ext>
                  </a:extLst>
                </a:gridCol>
                <a:gridCol w="4409642">
                  <a:extLst>
                    <a:ext uri="{9D8B030D-6E8A-4147-A177-3AD203B41FA5}">
                      <a16:colId xmlns:a16="http://schemas.microsoft.com/office/drawing/2014/main" val="20002"/>
                    </a:ext>
                  </a:extLst>
                </a:gridCol>
              </a:tblGrid>
              <a:tr h="500078">
                <a:tc>
                  <a:txBody>
                    <a:bodyPr/>
                    <a:lstStyle/>
                    <a:p>
                      <a:pPr algn="ctr"/>
                      <a:r>
                        <a:rPr lang="en-US" altLang="zh-CN" sz="2000" dirty="0"/>
                        <a:t>No.</a:t>
                      </a:r>
                      <a:endParaRPr lang="zh-CN" altLang="en-US" sz="2000" dirty="0"/>
                    </a:p>
                  </a:txBody>
                  <a:tcPr marT="45721" marB="45721"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a:t>问题及挑战</a:t>
                      </a:r>
                    </a:p>
                  </a:txBody>
                  <a:tcPr marT="45721" marB="45721" anchor="ctr"/>
                </a:tc>
                <a:tc>
                  <a:txBody>
                    <a:bodyPr/>
                    <a:lstStyle/>
                    <a:p>
                      <a:pPr algn="ctr"/>
                      <a:r>
                        <a:rPr lang="zh-CN" altLang="en-US" sz="2000" dirty="0"/>
                        <a:t>解决方案</a:t>
                      </a:r>
                    </a:p>
                  </a:txBody>
                  <a:tcPr marT="45721" marB="45721" anchor="ctr"/>
                </a:tc>
                <a:extLst>
                  <a:ext uri="{0D108BD9-81ED-4DB2-BD59-A6C34878D82A}">
                    <a16:rowId xmlns:a16="http://schemas.microsoft.com/office/drawing/2014/main" val="10000"/>
                  </a:ext>
                </a:extLst>
              </a:tr>
              <a:tr h="725564">
                <a:tc>
                  <a:txBody>
                    <a:bodyPr/>
                    <a:lstStyle/>
                    <a:p>
                      <a:pPr algn="ctr"/>
                      <a:r>
                        <a:rPr lang="en-US" altLang="zh-CN" sz="2000" dirty="0"/>
                        <a:t>1</a:t>
                      </a:r>
                      <a:endParaRPr lang="zh-CN" altLang="en-US" sz="2000" dirty="0"/>
                    </a:p>
                  </a:txBody>
                  <a:tcPr marT="45721" marB="45721" anchor="ctr"/>
                </a:tc>
                <a:tc>
                  <a:txBody>
                    <a:bodyPr/>
                    <a:lstStyle/>
                    <a:p>
                      <a:pPr algn="ctr"/>
                      <a:r>
                        <a:rPr lang="zh-CN" altLang="en-US" sz="2000" dirty="0"/>
                        <a:t>连接建立</a:t>
                      </a:r>
                    </a:p>
                  </a:txBody>
                  <a:tcPr marT="45721" marB="45721" anchor="ctr"/>
                </a:tc>
                <a:tc>
                  <a:txBody>
                    <a:bodyPr/>
                    <a:lstStyle/>
                    <a:p>
                      <a:r>
                        <a:rPr lang="zh-CN" altLang="en-US" sz="2000" dirty="0">
                          <a:solidFill>
                            <a:schemeClr val="tx1"/>
                          </a:solidFill>
                        </a:rPr>
                        <a:t>建立</a:t>
                      </a:r>
                      <a:r>
                        <a:rPr lang="en-US" altLang="zh-CN" sz="2000" dirty="0">
                          <a:solidFill>
                            <a:schemeClr val="tx1"/>
                          </a:solidFill>
                        </a:rPr>
                        <a:t>: </a:t>
                      </a:r>
                      <a:r>
                        <a:rPr lang="zh-CN" altLang="en-US" sz="2000" dirty="0">
                          <a:solidFill>
                            <a:schemeClr val="tx1"/>
                          </a:solidFill>
                        </a:rPr>
                        <a:t>三次握手</a:t>
                      </a:r>
                      <a:endParaRPr lang="en-US" altLang="zh-CN" sz="2000" baseline="0" dirty="0">
                        <a:solidFill>
                          <a:schemeClr val="tx1"/>
                        </a:solidFill>
                      </a:endParaRPr>
                    </a:p>
                    <a:p>
                      <a:r>
                        <a:rPr lang="zh-CN" altLang="en-US" sz="2000" baseline="0" dirty="0">
                          <a:solidFill>
                            <a:schemeClr val="tx1"/>
                          </a:solidFill>
                        </a:rPr>
                        <a:t>终止</a:t>
                      </a:r>
                      <a:r>
                        <a:rPr lang="en-US" altLang="zh-CN" sz="2000" baseline="0" dirty="0">
                          <a:solidFill>
                            <a:schemeClr val="tx1"/>
                          </a:solidFill>
                        </a:rPr>
                        <a:t>: </a:t>
                      </a:r>
                      <a:r>
                        <a:rPr lang="zh-CN" altLang="en-US" sz="2000" baseline="0" dirty="0">
                          <a:solidFill>
                            <a:schemeClr val="tx1"/>
                          </a:solidFill>
                        </a:rPr>
                        <a:t>四次握手</a:t>
                      </a:r>
                      <a:endParaRPr lang="zh-CN" altLang="en-US" sz="2000" dirty="0">
                        <a:solidFill>
                          <a:schemeClr val="tx1"/>
                        </a:solidFill>
                      </a:endParaRPr>
                    </a:p>
                  </a:txBody>
                  <a:tcPr marT="45721" marB="45721" anchor="ctr"/>
                </a:tc>
                <a:extLst>
                  <a:ext uri="{0D108BD9-81ED-4DB2-BD59-A6C34878D82A}">
                    <a16:rowId xmlns:a16="http://schemas.microsoft.com/office/drawing/2014/main" val="10001"/>
                  </a:ext>
                </a:extLst>
              </a:tr>
              <a:tr h="631792">
                <a:tc>
                  <a:txBody>
                    <a:bodyPr/>
                    <a:lstStyle/>
                    <a:p>
                      <a:pPr algn="ctr"/>
                      <a:r>
                        <a:rPr lang="en-US" altLang="zh-CN" sz="2000" dirty="0"/>
                        <a:t>2</a:t>
                      </a:r>
                      <a:endParaRPr lang="zh-CN" altLang="en-US" sz="2000" dirty="0"/>
                    </a:p>
                  </a:txBody>
                  <a:tcPr marT="45721" marB="45721" anchor="ctr"/>
                </a:tc>
                <a:tc>
                  <a:txBody>
                    <a:bodyPr/>
                    <a:lstStyle/>
                    <a:p>
                      <a:pPr algn="ctr"/>
                      <a:r>
                        <a:rPr lang="zh-CN" altLang="en-US" sz="2000" baseline="0" dirty="0"/>
                        <a:t>超时定时器问题</a:t>
                      </a:r>
                      <a:endParaRPr lang="zh-CN" altLang="en-US" sz="2000" dirty="0"/>
                    </a:p>
                  </a:txBody>
                  <a:tcPr marT="45721" marB="45721" anchor="ctr"/>
                </a:tc>
                <a:tc>
                  <a:txBody>
                    <a:bodyPr/>
                    <a:lstStyle/>
                    <a:p>
                      <a:pPr marL="0" algn="l" defTabSz="914400" rtl="0" eaLnBrk="1" latinLnBrk="0" hangingPunct="1"/>
                      <a:r>
                        <a:rPr lang="zh-CN" altLang="en-US" sz="1800" kern="1200" dirty="0">
                          <a:solidFill>
                            <a:srgbClr val="0000FF"/>
                          </a:solidFill>
                          <a:latin typeface="+mn-lt"/>
                          <a:ea typeface="+mn-ea"/>
                          <a:cs typeface="+mn-cs"/>
                        </a:rPr>
                        <a:t>采用</a:t>
                      </a:r>
                      <a:r>
                        <a:rPr lang="en-US" altLang="zh-CN" sz="1800" kern="1200" dirty="0">
                          <a:solidFill>
                            <a:srgbClr val="0000FF"/>
                          </a:solidFill>
                          <a:latin typeface="+mn-lt"/>
                          <a:ea typeface="+mn-ea"/>
                          <a:cs typeface="+mn-cs"/>
                        </a:rPr>
                        <a:t>Jacobson/ </a:t>
                      </a:r>
                      <a:r>
                        <a:rPr lang="en-US" altLang="zh-CN" sz="1800" kern="1200" dirty="0" err="1">
                          <a:solidFill>
                            <a:srgbClr val="0000FF"/>
                          </a:solidFill>
                          <a:latin typeface="+mn-lt"/>
                          <a:ea typeface="+mn-ea"/>
                          <a:cs typeface="+mn-cs"/>
                        </a:rPr>
                        <a:t>Karels</a:t>
                      </a:r>
                      <a:r>
                        <a:rPr lang="zh-CN" altLang="en-US" sz="1800" kern="1200" dirty="0">
                          <a:solidFill>
                            <a:srgbClr val="0000FF"/>
                          </a:solidFill>
                          <a:latin typeface="+mn-lt"/>
                          <a:ea typeface="+mn-ea"/>
                          <a:cs typeface="+mn-cs"/>
                        </a:rPr>
                        <a:t>算法估计</a:t>
                      </a:r>
                      <a:r>
                        <a:rPr lang="en-US" altLang="zh-CN" sz="1800" kern="1200" dirty="0">
                          <a:solidFill>
                            <a:srgbClr val="0000FF"/>
                          </a:solidFill>
                          <a:latin typeface="+mn-lt"/>
                          <a:ea typeface="+mn-ea"/>
                          <a:cs typeface="+mn-cs"/>
                        </a:rPr>
                        <a:t>RTT</a:t>
                      </a:r>
                      <a:endParaRPr lang="zh-CN" altLang="en-US" sz="1800" kern="1200" dirty="0">
                        <a:solidFill>
                          <a:srgbClr val="0000FF"/>
                        </a:solidFill>
                        <a:latin typeface="+mn-lt"/>
                        <a:ea typeface="+mn-ea"/>
                        <a:cs typeface="+mn-cs"/>
                      </a:endParaRPr>
                    </a:p>
                  </a:txBody>
                  <a:tcPr marT="45721" marB="45721" anchor="ctr"/>
                </a:tc>
                <a:extLst>
                  <a:ext uri="{0D108BD9-81ED-4DB2-BD59-A6C34878D82A}">
                    <a16:rowId xmlns:a16="http://schemas.microsoft.com/office/drawing/2014/main" val="10002"/>
                  </a:ext>
                </a:extLst>
              </a:tr>
              <a:tr h="571518">
                <a:tc>
                  <a:txBody>
                    <a:bodyPr/>
                    <a:lstStyle/>
                    <a:p>
                      <a:pPr algn="ctr"/>
                      <a:r>
                        <a:rPr lang="en-US" altLang="zh-CN" sz="2000" dirty="0"/>
                        <a:t>3</a:t>
                      </a:r>
                      <a:endParaRPr lang="zh-CN" altLang="en-US" sz="2000" dirty="0"/>
                    </a:p>
                  </a:txBody>
                  <a:tcPr marT="45721" marB="45721" anchor="ctr"/>
                </a:tc>
                <a:tc>
                  <a:txBody>
                    <a:bodyPr/>
                    <a:lstStyle/>
                    <a:p>
                      <a:pPr algn="ctr"/>
                      <a:r>
                        <a:rPr lang="zh-CN" altLang="en-US" sz="2000" dirty="0"/>
                        <a:t>分组乱序到达</a:t>
                      </a:r>
                    </a:p>
                  </a:txBody>
                  <a:tcPr marT="45721" marB="45721" anchor="ctr"/>
                </a:tc>
                <a:tc>
                  <a:txBody>
                    <a:bodyPr/>
                    <a:lstStyle/>
                    <a:p>
                      <a:r>
                        <a:rPr lang="zh-CN" altLang="en-US" sz="2000" baseline="0" dirty="0">
                          <a:solidFill>
                            <a:schemeClr val="tx1"/>
                          </a:solidFill>
                        </a:rPr>
                        <a:t>基于窗口的缓存管理</a:t>
                      </a:r>
                      <a:endParaRPr lang="zh-CN" altLang="en-US" sz="2000" dirty="0">
                        <a:solidFill>
                          <a:schemeClr val="tx1"/>
                        </a:solidFill>
                      </a:endParaRPr>
                    </a:p>
                  </a:txBody>
                  <a:tcPr marT="45721" marB="45721" anchor="ctr"/>
                </a:tc>
                <a:extLst>
                  <a:ext uri="{0D108BD9-81ED-4DB2-BD59-A6C34878D82A}">
                    <a16:rowId xmlns:a16="http://schemas.microsoft.com/office/drawing/2014/main" val="10003"/>
                  </a:ext>
                </a:extLst>
              </a:tr>
              <a:tr h="778375">
                <a:tc>
                  <a:txBody>
                    <a:bodyPr/>
                    <a:lstStyle/>
                    <a:p>
                      <a:pPr algn="ctr"/>
                      <a:r>
                        <a:rPr lang="en-US" altLang="zh-CN" sz="2000" dirty="0"/>
                        <a:t>4</a:t>
                      </a:r>
                      <a:endParaRPr lang="zh-CN" altLang="en-US" sz="2000" dirty="0"/>
                    </a:p>
                  </a:txBody>
                  <a:tcPr marT="45721" marB="45721" anchor="ctr"/>
                </a:tc>
                <a:tc>
                  <a:txBody>
                    <a:bodyPr/>
                    <a:lstStyle/>
                    <a:p>
                      <a:pPr algn="ctr"/>
                      <a:r>
                        <a:rPr lang="zh-CN" altLang="en-US" sz="2000" dirty="0"/>
                        <a:t>流量控制</a:t>
                      </a:r>
                    </a:p>
                  </a:txBody>
                  <a:tcPr marT="45721" marB="4572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rPr>
                        <a:t>通过</a:t>
                      </a:r>
                      <a:r>
                        <a:rPr lang="en-US" altLang="zh-CN" sz="2000" dirty="0">
                          <a:solidFill>
                            <a:schemeClr val="tx1"/>
                          </a:solidFill>
                        </a:rPr>
                        <a:t>AdvertisedWindow</a:t>
                      </a:r>
                      <a:r>
                        <a:rPr lang="zh-CN" altLang="en-US" sz="2000" dirty="0">
                          <a:solidFill>
                            <a:schemeClr val="tx1"/>
                          </a:solidFill>
                        </a:rPr>
                        <a:t>通告实现基于窗口的流量控制</a:t>
                      </a:r>
                    </a:p>
                  </a:txBody>
                  <a:tcPr marT="45721" marB="45721" anchor="ctr"/>
                </a:tc>
                <a:extLst>
                  <a:ext uri="{0D108BD9-81ED-4DB2-BD59-A6C34878D82A}">
                    <a16:rowId xmlns:a16="http://schemas.microsoft.com/office/drawing/2014/main" val="10004"/>
                  </a:ext>
                </a:extLst>
              </a:tr>
              <a:tr h="578980">
                <a:tc>
                  <a:txBody>
                    <a:bodyPr/>
                    <a:lstStyle/>
                    <a:p>
                      <a:pPr algn="ctr"/>
                      <a:r>
                        <a:rPr lang="en-US" altLang="zh-CN" sz="2000" dirty="0"/>
                        <a:t>5</a:t>
                      </a:r>
                      <a:endParaRPr lang="zh-CN" altLang="en-US" sz="2000" dirty="0"/>
                    </a:p>
                  </a:txBody>
                  <a:tcPr marT="45721" marB="45721" anchor="ctr"/>
                </a:tc>
                <a:tc>
                  <a:txBody>
                    <a:bodyPr/>
                    <a:lstStyle/>
                    <a:p>
                      <a:pPr algn="ctr"/>
                      <a:r>
                        <a:rPr lang="zh-CN" altLang="en-US" sz="2000" dirty="0"/>
                        <a:t>拥塞控制</a:t>
                      </a:r>
                    </a:p>
                  </a:txBody>
                  <a:tcPr marT="45721" marB="45721" anchor="ctr"/>
                </a:tc>
                <a:tc>
                  <a:txBody>
                    <a:bodyPr/>
                    <a:lstStyle/>
                    <a:p>
                      <a:endParaRPr lang="zh-CN" altLang="en-US" sz="2000" dirty="0">
                        <a:solidFill>
                          <a:schemeClr val="tx1"/>
                        </a:solidFill>
                      </a:endParaRPr>
                    </a:p>
                  </a:txBody>
                  <a:tcPr marT="45721" marB="45721" anchor="ctr"/>
                </a:tc>
                <a:extLst>
                  <a:ext uri="{0D108BD9-81ED-4DB2-BD59-A6C34878D82A}">
                    <a16:rowId xmlns:a16="http://schemas.microsoft.com/office/drawing/2014/main" val="10005"/>
                  </a:ext>
                </a:extLst>
              </a:tr>
              <a:tr h="701058">
                <a:tc>
                  <a:txBody>
                    <a:bodyPr/>
                    <a:lstStyle/>
                    <a:p>
                      <a:pPr algn="ctr"/>
                      <a:r>
                        <a:rPr lang="en-US" altLang="zh-CN" sz="2000" dirty="0"/>
                        <a:t>6</a:t>
                      </a:r>
                      <a:endParaRPr lang="zh-CN" altLang="en-US" sz="2000" dirty="0"/>
                    </a:p>
                  </a:txBody>
                  <a:tcPr marT="45721" marB="45721" anchor="ctr"/>
                </a:tc>
                <a:tc>
                  <a:txBody>
                    <a:bodyPr/>
                    <a:lstStyle/>
                    <a:p>
                      <a:pPr algn="ctr"/>
                      <a:r>
                        <a:rPr lang="zh-CN" altLang="en-US" sz="2000" dirty="0"/>
                        <a:t>协议扩展</a:t>
                      </a:r>
                    </a:p>
                  </a:txBody>
                  <a:tcPr marT="45721" marB="45721" anchor="ctr"/>
                </a:tc>
                <a:tc>
                  <a:txBody>
                    <a:bodyPr/>
                    <a:lstStyle/>
                    <a:p>
                      <a:r>
                        <a:rPr lang="en-US" altLang="zh-CN" sz="2000" dirty="0">
                          <a:solidFill>
                            <a:schemeClr val="tx1"/>
                          </a:solidFill>
                        </a:rPr>
                        <a:t>TCP</a:t>
                      </a:r>
                      <a:r>
                        <a:rPr lang="zh-CN" altLang="en-US" sz="2000" dirty="0">
                          <a:solidFill>
                            <a:schemeClr val="tx1"/>
                          </a:solidFill>
                        </a:rPr>
                        <a:t>首部的</a:t>
                      </a:r>
                      <a:r>
                        <a:rPr lang="en-US" altLang="zh-CN" sz="2000" baseline="0" dirty="0">
                          <a:solidFill>
                            <a:schemeClr val="tx1"/>
                          </a:solidFill>
                        </a:rPr>
                        <a:t>Seq</a:t>
                      </a:r>
                      <a:r>
                        <a:rPr lang="zh-CN" altLang="en-US" sz="2000" baseline="0" dirty="0">
                          <a:solidFill>
                            <a:schemeClr val="tx1"/>
                          </a:solidFill>
                        </a:rPr>
                        <a:t>和</a:t>
                      </a:r>
                      <a:r>
                        <a:rPr lang="en-US" altLang="zh-CN" sz="2000" dirty="0">
                          <a:solidFill>
                            <a:schemeClr val="tx1"/>
                          </a:solidFill>
                        </a:rPr>
                        <a:t>AdvertisedWindow</a:t>
                      </a:r>
                      <a:r>
                        <a:rPr lang="zh-CN" altLang="en-US" sz="2000" dirty="0">
                          <a:solidFill>
                            <a:schemeClr val="tx1"/>
                          </a:solidFill>
                        </a:rPr>
                        <a:t>字段扩展</a:t>
                      </a:r>
                    </a:p>
                  </a:txBody>
                  <a:tcPr marT="45721" marB="45721" anchor="ctr"/>
                </a:tc>
                <a:extLst>
                  <a:ext uri="{0D108BD9-81ED-4DB2-BD59-A6C34878D82A}">
                    <a16:rowId xmlns:a16="http://schemas.microsoft.com/office/drawing/2014/main" val="10006"/>
                  </a:ext>
                </a:extLst>
              </a:tr>
              <a:tr h="635496">
                <a:tc>
                  <a:txBody>
                    <a:bodyPr/>
                    <a:lstStyle/>
                    <a:p>
                      <a:pPr algn="ctr"/>
                      <a:r>
                        <a:rPr lang="en-US" altLang="zh-CN" sz="2000" dirty="0"/>
                        <a:t>7</a:t>
                      </a:r>
                      <a:endParaRPr lang="zh-CN" altLang="en-US" sz="2000" dirty="0"/>
                    </a:p>
                  </a:txBody>
                  <a:tcPr marT="45721" marB="45721" anchor="ctr"/>
                </a:tc>
                <a:tc>
                  <a:txBody>
                    <a:bodyPr/>
                    <a:lstStyle/>
                    <a:p>
                      <a:pPr algn="ctr"/>
                      <a:r>
                        <a:rPr lang="zh-CN" altLang="en-US" sz="1800" dirty="0"/>
                        <a:t>傻瓜窗口症状</a:t>
                      </a:r>
                    </a:p>
                  </a:txBody>
                  <a:tcPr marT="45721" marB="45721" anchor="ctr"/>
                </a:tc>
                <a:tc>
                  <a:txBody>
                    <a:bodyPr/>
                    <a:lstStyle/>
                    <a:p>
                      <a:r>
                        <a:rPr lang="en-US" altLang="zh-CN" sz="1800" dirty="0">
                          <a:solidFill>
                            <a:schemeClr val="tx1"/>
                          </a:solidFill>
                        </a:rPr>
                        <a:t>Nagle </a:t>
                      </a:r>
                      <a:r>
                        <a:rPr lang="zh-CN" altLang="en-US" sz="1800" dirty="0">
                          <a:solidFill>
                            <a:schemeClr val="tx1"/>
                          </a:solidFill>
                        </a:rPr>
                        <a:t>算法</a:t>
                      </a:r>
                      <a:r>
                        <a:rPr lang="en-US" altLang="zh-CN" sz="1800" dirty="0">
                          <a:solidFill>
                            <a:schemeClr val="tx1"/>
                          </a:solidFill>
                        </a:rPr>
                        <a:t>: </a:t>
                      </a:r>
                      <a:r>
                        <a:rPr lang="zh-CN" altLang="en-US" sz="1800" dirty="0">
                          <a:solidFill>
                            <a:schemeClr val="tx1"/>
                          </a:solidFill>
                        </a:rPr>
                        <a:t>基于</a:t>
                      </a:r>
                      <a:r>
                        <a:rPr lang="en-US" altLang="zh-CN" sz="1800" dirty="0">
                          <a:solidFill>
                            <a:schemeClr val="tx1"/>
                          </a:solidFill>
                        </a:rPr>
                        <a:t>ACK</a:t>
                      </a:r>
                      <a:r>
                        <a:rPr lang="zh-CN" altLang="en-US" sz="1800" dirty="0">
                          <a:solidFill>
                            <a:schemeClr val="tx1"/>
                          </a:solidFill>
                        </a:rPr>
                        <a:t>自计时</a:t>
                      </a:r>
                    </a:p>
                  </a:txBody>
                  <a:tcPr marT="45721" marB="45721"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ctrTitle"/>
          </p:nvPr>
        </p:nvSpPr>
        <p:spPr>
          <a:xfrm>
            <a:off x="2640014" y="1989138"/>
            <a:ext cx="7299325" cy="519112"/>
          </a:xfrm>
        </p:spPr>
        <p:txBody>
          <a:bodyPr/>
          <a:lstStyle/>
          <a:p>
            <a:pPr eaLnBrk="1" hangingPunct="1">
              <a:defRPr/>
            </a:pPr>
            <a:r>
              <a:rPr lang="zh-CN" altLang="en-US" dirty="0"/>
              <a:t>谢谢！</a:t>
            </a:r>
          </a:p>
        </p:txBody>
      </p:sp>
      <p:sp>
        <p:nvSpPr>
          <p:cNvPr id="128004" name="Text Box 4"/>
          <p:cNvSpPr txBox="1">
            <a:spLocks noChangeArrowheads="1"/>
          </p:cNvSpPr>
          <p:nvPr/>
        </p:nvSpPr>
        <p:spPr bwMode="auto">
          <a:xfrm>
            <a:off x="6710772" y="3078164"/>
            <a:ext cx="3404779"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r" eaLnBrk="1" hangingPunct="1">
              <a:spcBef>
                <a:spcPct val="0"/>
              </a:spcBef>
              <a:buClrTx/>
              <a:buSzTx/>
              <a:buFontTx/>
              <a:buNone/>
            </a:pPr>
            <a:endParaRPr kumimoji="0" lang="en-US" altLang="zh-CN" sz="3200" dirty="0">
              <a:latin typeface="Tahoma" panose="020B0604030504040204" pitchFamily="34" charset="0"/>
              <a:ea typeface="华文行楷" panose="02010800040101010101" pitchFamily="2" charset="-122"/>
            </a:endParaRPr>
          </a:p>
          <a:p>
            <a:pPr algn="r" eaLnBrk="1" hangingPunct="1">
              <a:spcBef>
                <a:spcPct val="0"/>
              </a:spcBef>
              <a:buClrTx/>
              <a:buSzTx/>
              <a:buFontTx/>
              <a:buNone/>
            </a:pPr>
            <a:r>
              <a:rPr lang="zh-CN" altLang="en-US" sz="2000" dirty="0">
                <a:latin typeface="Tahoma" panose="020B0604030504040204" pitchFamily="34" charset="0"/>
                <a:ea typeface="宋体" panose="02010600030101010101" pitchFamily="2" charset="-122"/>
              </a:rPr>
              <a:t>华中科技大学</a:t>
            </a:r>
          </a:p>
          <a:p>
            <a:pPr algn="r" eaLnBrk="1" hangingPunct="1">
              <a:spcBef>
                <a:spcPct val="0"/>
              </a:spcBef>
              <a:buClrTx/>
              <a:buSzTx/>
              <a:buFontTx/>
              <a:buNone/>
            </a:pPr>
            <a:r>
              <a:rPr lang="zh-CN" altLang="en-US" sz="2000" dirty="0">
                <a:latin typeface="Tahoma" panose="020B0604030504040204" pitchFamily="34" charset="0"/>
                <a:ea typeface="宋体" panose="02010600030101010101" pitchFamily="2" charset="-122"/>
              </a:rPr>
              <a:t>电子信息与通信学院</a:t>
            </a:r>
          </a:p>
          <a:p>
            <a:pPr algn="r" eaLnBrk="1" hangingPunct="1">
              <a:spcBef>
                <a:spcPct val="0"/>
              </a:spcBef>
              <a:buClrTx/>
              <a:buSzTx/>
              <a:buFontTx/>
              <a:buNone/>
            </a:pPr>
            <a:r>
              <a:rPr lang="zh-CN" altLang="en-US" sz="2000" dirty="0">
                <a:latin typeface="Tahoma" panose="020B0604030504040204" pitchFamily="34" charset="0"/>
                <a:ea typeface="宋体" panose="02010600030101010101" pitchFamily="2" charset="-122"/>
              </a:rPr>
              <a:t>网址：</a:t>
            </a:r>
            <a:r>
              <a:rPr lang="en-US" altLang="zh-CN" sz="2000" dirty="0">
                <a:latin typeface="Tahoma" panose="020B0604030504040204" pitchFamily="34" charset="0"/>
                <a:ea typeface="宋体" panose="02010600030101010101" pitchFamily="2" charset="-122"/>
              </a:rPr>
              <a:t>http://eic.hust.edu.cn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90AE4E61-525E-49E6-B186-3BE13A4C7494}" type="slidenum">
              <a:rPr kumimoji="0" lang="en-US" altLang="zh-CN" sz="1400">
                <a:latin typeface="Arial" panose="020B0604020202020204" pitchFamily="34" charset="0"/>
                <a:ea typeface="宋体" panose="02010600030101010101" pitchFamily="2" charset="-122"/>
              </a:rPr>
              <a:pPr>
                <a:spcBef>
                  <a:spcPct val="0"/>
                </a:spcBef>
                <a:buClrTx/>
                <a:buSzTx/>
                <a:buFontTx/>
                <a:buNone/>
              </a:pPr>
              <a:t>11</a:t>
            </a:fld>
            <a:r>
              <a:rPr kumimoji="0" lang="en-US" altLang="zh-CN" sz="1000">
                <a:latin typeface="Arial" panose="020B0604020202020204" pitchFamily="34" charset="0"/>
                <a:ea typeface="宋体" panose="02010600030101010101" pitchFamily="2" charset="-122"/>
              </a:rPr>
              <a:t>-</a:t>
            </a:r>
          </a:p>
        </p:txBody>
      </p:sp>
      <p:sp>
        <p:nvSpPr>
          <p:cNvPr id="16387" name="Rectangle 2"/>
          <p:cNvSpPr>
            <a:spLocks noGrp="1" noChangeArrowheads="1"/>
          </p:cNvSpPr>
          <p:nvPr>
            <p:ph type="title"/>
          </p:nvPr>
        </p:nvSpPr>
        <p:spPr>
          <a:xfrm>
            <a:off x="803923" y="615144"/>
            <a:ext cx="8352367" cy="647700"/>
          </a:xfrm>
        </p:spPr>
        <p:txBody>
          <a:bodyPr/>
          <a:lstStyle/>
          <a:p>
            <a:r>
              <a:rPr lang="zh-CN" altLang="en-US" dirty="0"/>
              <a:t>传输层</a:t>
            </a:r>
            <a:r>
              <a:rPr lang="zh-CN" altLang="zh-CN" dirty="0"/>
              <a:t>: </a:t>
            </a:r>
            <a:r>
              <a:rPr lang="zh-CN" altLang="en-US" dirty="0"/>
              <a:t>上层协议的观点</a:t>
            </a:r>
            <a:endParaRPr lang="zh-CN" altLang="zh-CN" dirty="0"/>
          </a:p>
        </p:txBody>
      </p:sp>
      <p:grpSp>
        <p:nvGrpSpPr>
          <p:cNvPr id="16388" name="Group 3"/>
          <p:cNvGrpSpPr>
            <a:grpSpLocks/>
          </p:cNvGrpSpPr>
          <p:nvPr/>
        </p:nvGrpSpPr>
        <p:grpSpPr bwMode="auto">
          <a:xfrm>
            <a:off x="1919288" y="2492375"/>
            <a:ext cx="2501900" cy="2806700"/>
            <a:chOff x="0" y="0"/>
            <a:chExt cx="3832" cy="4418"/>
          </a:xfrm>
        </p:grpSpPr>
        <p:sp>
          <p:nvSpPr>
            <p:cNvPr id="2" name="Text Box 4"/>
            <p:cNvSpPr txBox="1">
              <a:spLocks noChangeArrowheads="1"/>
            </p:cNvSpPr>
            <p:nvPr/>
          </p:nvSpPr>
          <p:spPr bwMode="auto">
            <a:xfrm>
              <a:off x="0" y="2274"/>
              <a:ext cx="3832" cy="1015"/>
            </a:xfrm>
            <a:prstGeom prst="rect">
              <a:avLst/>
            </a:prstGeom>
            <a:ln>
              <a:headEnd/>
              <a:tailEnd/>
            </a:ln>
          </p:spPr>
          <p:style>
            <a:lnRef idx="2">
              <a:schemeClr val="dk1"/>
            </a:lnRef>
            <a:fillRef idx="1">
              <a:schemeClr val="lt1"/>
            </a:fillRef>
            <a:effectRef idx="0">
              <a:schemeClr val="dk1"/>
            </a:effectRef>
            <a:fontRef idx="minor">
              <a:schemeClr val="dk1"/>
            </a:fontRef>
          </p:style>
          <p:txBody>
            <a:bodyPr anchor="ctr" anchorCtr="1"/>
            <a:lstStyle/>
            <a:p>
              <a:pPr algn="ctr" eaLnBrk="1" hangingPunct="1">
                <a:defRPr/>
              </a:pPr>
              <a:r>
                <a:rPr lang="zh-CN" altLang="en-US" sz="2000" b="1" dirty="0">
                  <a:solidFill>
                    <a:schemeClr val="bg1">
                      <a:lumMod val="75000"/>
                    </a:schemeClr>
                  </a:solidFill>
                  <a:effectLst>
                    <a:outerShdw blurRad="38100" dist="38100" dir="2700000" algn="tl">
                      <a:srgbClr val="FFFFFF"/>
                    </a:outerShdw>
                  </a:effectLst>
                </a:rPr>
                <a:t>网络层</a:t>
              </a:r>
              <a:endParaRPr lang="zh-CN" altLang="zh-CN" sz="2000" b="1" dirty="0">
                <a:solidFill>
                  <a:schemeClr val="bg1">
                    <a:lumMod val="75000"/>
                  </a:schemeClr>
                </a:solidFill>
                <a:effectLst>
                  <a:outerShdw blurRad="38100" dist="38100" dir="2700000" algn="tl">
                    <a:srgbClr val="FFFFFF"/>
                  </a:outerShdw>
                </a:effectLst>
              </a:endParaRPr>
            </a:p>
          </p:txBody>
        </p:sp>
        <p:sp>
          <p:nvSpPr>
            <p:cNvPr id="14341" name="Text Box 5"/>
            <p:cNvSpPr txBox="1">
              <a:spLocks noChangeArrowheads="1"/>
            </p:cNvSpPr>
            <p:nvPr/>
          </p:nvSpPr>
          <p:spPr bwMode="auto">
            <a:xfrm>
              <a:off x="0" y="1135"/>
              <a:ext cx="3832" cy="1016"/>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anchor="ctr" anchorCtr="1"/>
            <a:lstStyle/>
            <a:p>
              <a:pPr algn="ctr" eaLnBrk="1" hangingPunct="1">
                <a:defRPr/>
              </a:pPr>
              <a:r>
                <a:rPr lang="zh-CN" altLang="en-US" sz="2000" b="1" dirty="0"/>
                <a:t>传输层</a:t>
              </a:r>
              <a:endParaRPr lang="zh-CN" altLang="zh-CN" sz="2000" b="1" dirty="0"/>
            </a:p>
          </p:txBody>
        </p:sp>
        <p:sp>
          <p:nvSpPr>
            <p:cNvPr id="3" name="Text Box 6"/>
            <p:cNvSpPr txBox="1">
              <a:spLocks noChangeArrowheads="1"/>
            </p:cNvSpPr>
            <p:nvPr/>
          </p:nvSpPr>
          <p:spPr bwMode="auto">
            <a:xfrm>
              <a:off x="0" y="0"/>
              <a:ext cx="3832" cy="101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nchorCtr="1"/>
            <a:lstStyle/>
            <a:p>
              <a:pPr algn="ctr" eaLnBrk="1" hangingPunct="1">
                <a:defRPr/>
              </a:pPr>
              <a:r>
                <a:rPr lang="zh-CN" altLang="en-US" sz="2000" b="1" dirty="0">
                  <a:effectLst>
                    <a:outerShdw blurRad="38100" dist="38100" dir="2700000" algn="tl">
                      <a:srgbClr val="FFFFFF"/>
                    </a:outerShdw>
                  </a:effectLst>
                </a:rPr>
                <a:t>应用层</a:t>
              </a:r>
              <a:endParaRPr lang="zh-CN" altLang="zh-CN" sz="2000" b="1" dirty="0">
                <a:effectLst>
                  <a:outerShdw blurRad="38100" dist="38100" dir="2700000" algn="tl">
                    <a:srgbClr val="FFFFFF"/>
                  </a:outerShdw>
                </a:effectLst>
              </a:endParaRPr>
            </a:p>
          </p:txBody>
        </p:sp>
        <p:sp>
          <p:nvSpPr>
            <p:cNvPr id="14343" name="Text Box 7"/>
            <p:cNvSpPr txBox="1">
              <a:spLocks noChangeArrowheads="1"/>
            </p:cNvSpPr>
            <p:nvPr/>
          </p:nvSpPr>
          <p:spPr bwMode="auto">
            <a:xfrm>
              <a:off x="0" y="3401"/>
              <a:ext cx="3832" cy="1017"/>
            </a:xfrm>
            <a:prstGeom prst="rect">
              <a:avLst/>
            </a:prstGeom>
            <a:ln>
              <a:headEnd/>
              <a:tailEnd/>
            </a:ln>
          </p:spPr>
          <p:style>
            <a:lnRef idx="2">
              <a:schemeClr val="dk1"/>
            </a:lnRef>
            <a:fillRef idx="1">
              <a:schemeClr val="lt1"/>
            </a:fillRef>
            <a:effectRef idx="0">
              <a:schemeClr val="dk1"/>
            </a:effectRef>
            <a:fontRef idx="minor">
              <a:schemeClr val="dk1"/>
            </a:fontRef>
          </p:style>
          <p:txBody>
            <a:bodyPr anchor="ctr" anchorCtr="1"/>
            <a:lstStyle/>
            <a:p>
              <a:pPr algn="ctr" eaLnBrk="1" hangingPunct="1">
                <a:defRPr/>
              </a:pPr>
              <a:r>
                <a:rPr lang="zh-CN" altLang="en-US" sz="2000" b="1" dirty="0">
                  <a:solidFill>
                    <a:schemeClr val="bg1">
                      <a:lumMod val="75000"/>
                    </a:schemeClr>
                  </a:solidFill>
                  <a:effectLst>
                    <a:outerShdw blurRad="38100" dist="38100" dir="2700000" algn="tl">
                      <a:srgbClr val="FFFFFF"/>
                    </a:outerShdw>
                  </a:effectLst>
                </a:rPr>
                <a:t>链路层</a:t>
              </a:r>
              <a:endParaRPr lang="zh-CN" altLang="zh-CN" sz="2000" b="1" dirty="0">
                <a:solidFill>
                  <a:schemeClr val="bg1">
                    <a:lumMod val="75000"/>
                  </a:schemeClr>
                </a:solidFill>
                <a:effectLst>
                  <a:outerShdw blurRad="38100" dist="38100" dir="2700000" algn="tl">
                    <a:srgbClr val="FFFFFF"/>
                  </a:outerShdw>
                </a:effectLst>
              </a:endParaRPr>
            </a:p>
          </p:txBody>
        </p:sp>
      </p:grpSp>
      <p:sp>
        <p:nvSpPr>
          <p:cNvPr id="14344" name="Text Box 8"/>
          <p:cNvSpPr txBox="1">
            <a:spLocks noChangeArrowheads="1"/>
          </p:cNvSpPr>
          <p:nvPr/>
        </p:nvSpPr>
        <p:spPr bwMode="auto">
          <a:xfrm>
            <a:off x="5159376" y="1262844"/>
            <a:ext cx="5256212" cy="35401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eaLnBrk="1" hangingPunct="1">
              <a:buFontTx/>
              <a:buChar char="•"/>
              <a:defRPr/>
            </a:pPr>
            <a:r>
              <a:rPr lang="zh-CN" altLang="zh-CN" sz="2400" dirty="0">
                <a:effectLst>
                  <a:outerShdw blurRad="38100" dist="38100" dir="2700000" algn="tl">
                    <a:srgbClr val="FFFFFF"/>
                  </a:outerShdw>
                </a:effectLst>
              </a:rPr>
              <a:t> </a:t>
            </a:r>
            <a:r>
              <a:rPr lang="zh-CN" altLang="en-US" sz="2800" dirty="0">
                <a:effectLst>
                  <a:outerShdw blurRad="38100" dist="38100" dir="2700000" algn="tl">
                    <a:srgbClr val="FFFFFF"/>
                  </a:outerShdw>
                </a:effectLst>
              </a:rPr>
              <a:t>应用层进程期望传输层提供的特性</a:t>
            </a:r>
            <a:r>
              <a:rPr lang="en-US" altLang="zh-CN" sz="2800" dirty="0">
                <a:effectLst>
                  <a:outerShdw blurRad="38100" dist="38100" dir="2700000" algn="tl">
                    <a:srgbClr val="FFFFFF"/>
                  </a:outerShdw>
                </a:effectLst>
              </a:rPr>
              <a:t>: </a:t>
            </a:r>
            <a:endParaRPr lang="zh-CN" altLang="en-US" sz="2400" dirty="0">
              <a:effectLst>
                <a:outerShdw blurRad="38100" dist="38100" dir="2700000" algn="tl">
                  <a:srgbClr val="FFFFFF"/>
                </a:outerShdw>
              </a:effectLst>
            </a:endParaRPr>
          </a:p>
          <a:p>
            <a:pPr marL="171450" lvl="1" indent="285750" eaLnBrk="1" hangingPunct="1">
              <a:buFontTx/>
              <a:buChar char="•"/>
              <a:defRPr/>
            </a:pPr>
            <a:r>
              <a:rPr lang="zh-CN" altLang="en-US" sz="2400" dirty="0">
                <a:effectLst>
                  <a:outerShdw blurRad="38100" dist="38100" dir="2700000" algn="tl">
                    <a:srgbClr val="FFFFFF"/>
                  </a:outerShdw>
                </a:effectLst>
              </a:rPr>
              <a:t>保证消息的传输</a:t>
            </a:r>
          </a:p>
          <a:p>
            <a:pPr marL="171450" lvl="1" indent="285750" eaLnBrk="1" hangingPunct="1">
              <a:buFontTx/>
              <a:buChar char="•"/>
              <a:defRPr/>
            </a:pPr>
            <a:r>
              <a:rPr lang="zh-CN" altLang="en-US" sz="2400" dirty="0">
                <a:effectLst>
                  <a:outerShdw blurRad="38100" dist="38100" dir="2700000" algn="tl">
                    <a:srgbClr val="FFFFFF"/>
                  </a:outerShdw>
                </a:effectLst>
              </a:rPr>
              <a:t>传送过程中保证消息发送时的顺序</a:t>
            </a:r>
          </a:p>
          <a:p>
            <a:pPr marL="171450" lvl="1" indent="285750" eaLnBrk="1" hangingPunct="1">
              <a:buFontTx/>
              <a:buChar char="•"/>
              <a:defRPr/>
            </a:pPr>
            <a:r>
              <a:rPr lang="zh-CN" altLang="en-US" sz="2400" dirty="0">
                <a:effectLst>
                  <a:outerShdw blurRad="38100" dist="38100" dir="2700000" algn="tl">
                    <a:srgbClr val="FFFFFF"/>
                  </a:outerShdw>
                </a:effectLst>
              </a:rPr>
              <a:t>最多传送每个消息的一个副本</a:t>
            </a:r>
          </a:p>
          <a:p>
            <a:pPr marL="171450" lvl="1" indent="285750" eaLnBrk="1" hangingPunct="1">
              <a:buFontTx/>
              <a:buChar char="•"/>
              <a:defRPr/>
            </a:pPr>
            <a:r>
              <a:rPr lang="zh-CN" altLang="en-US" sz="2400" dirty="0">
                <a:effectLst>
                  <a:outerShdw blurRad="38100" dist="38100" dir="2700000" algn="tl">
                    <a:srgbClr val="FFFFFF"/>
                  </a:outerShdw>
                </a:effectLst>
              </a:rPr>
              <a:t>支持任意大的消息</a:t>
            </a:r>
          </a:p>
          <a:p>
            <a:pPr marL="171450" lvl="1" indent="285750" eaLnBrk="1" hangingPunct="1">
              <a:buFontTx/>
              <a:buChar char="•"/>
              <a:defRPr/>
            </a:pPr>
            <a:r>
              <a:rPr lang="zh-CN" altLang="en-US" sz="2400" dirty="0">
                <a:effectLst>
                  <a:outerShdw blurRad="38100" dist="38100" dir="2700000" algn="tl">
                    <a:srgbClr val="FFFFFF"/>
                  </a:outerShdw>
                </a:effectLst>
              </a:rPr>
              <a:t>支持发送方与接收方之间的同步</a:t>
            </a:r>
            <a:endParaRPr lang="en-US" altLang="zh-CN" sz="2400" dirty="0">
              <a:effectLst>
                <a:outerShdw blurRad="38100" dist="38100" dir="2700000" algn="tl">
                  <a:srgbClr val="FFFFFF"/>
                </a:outerShdw>
              </a:effectLst>
            </a:endParaRPr>
          </a:p>
          <a:p>
            <a:pPr marL="171450" lvl="1" indent="285750" eaLnBrk="1" hangingPunct="1">
              <a:buFontTx/>
              <a:buChar char="•"/>
              <a:defRPr/>
            </a:pPr>
            <a:r>
              <a:rPr lang="zh-CN" altLang="en-US" sz="2400" dirty="0">
                <a:effectLst>
                  <a:outerShdw blurRad="38100" dist="38100" dir="2700000" algn="tl">
                    <a:srgbClr val="FFFFFF"/>
                  </a:outerShdw>
                </a:effectLst>
              </a:rPr>
              <a:t>允许接收方对发送方进行流量控制</a:t>
            </a:r>
          </a:p>
          <a:p>
            <a:pPr marL="171450" lvl="1" indent="285750" eaLnBrk="1" hangingPunct="1">
              <a:buFontTx/>
              <a:buChar char="•"/>
              <a:defRPr/>
            </a:pPr>
            <a:r>
              <a:rPr lang="zh-CN" altLang="en-US" sz="2400" dirty="0">
                <a:effectLst>
                  <a:outerShdw blurRad="38100" dist="38100" dir="2700000" algn="tl">
                    <a:srgbClr val="FFFFFF"/>
                  </a:outerShdw>
                </a:effectLst>
              </a:rPr>
              <a:t>支持每台主机上的多个应用进程</a:t>
            </a:r>
          </a:p>
        </p:txBody>
      </p:sp>
      <p:sp>
        <p:nvSpPr>
          <p:cNvPr id="16390" name="Line 9"/>
          <p:cNvSpPr>
            <a:spLocks noChangeShapeType="1"/>
          </p:cNvSpPr>
          <p:nvPr/>
        </p:nvSpPr>
        <p:spPr bwMode="auto">
          <a:xfrm>
            <a:off x="4421189" y="2924175"/>
            <a:ext cx="738187" cy="0"/>
          </a:xfrm>
          <a:prstGeom prst="line">
            <a:avLst/>
          </a:prstGeom>
          <a:noFill/>
          <a:ln w="76200">
            <a:solidFill>
              <a:srgbClr val="00CC99"/>
            </a:solidFill>
            <a:round/>
            <a:headEnd/>
            <a:tailEnd type="arrow" w="med" len="med"/>
          </a:ln>
          <a:effectLst/>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Number Placeholder 5"/>
          <p:cNvSpPr>
            <a:spLocks noGrp="1"/>
          </p:cNvSpPr>
          <p:nvPr>
            <p:ph type="sldNum" sz="quarter" idx="11"/>
          </p:nvPr>
        </p:nvSpPr>
        <p:spPr>
          <a:xfrm>
            <a:off x="9848851" y="6462714"/>
            <a:ext cx="676275"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fld id="{347845C4-252E-400B-B11F-08B59BC12D7C}" type="slidenum">
              <a:rPr kumimoji="0" lang="en-US" altLang="zh-CN" sz="1000">
                <a:latin typeface="Times New Roman" panose="02020603050405020304" pitchFamily="18" charset="0"/>
                <a:ea typeface="宋体" panose="02010600030101010101" pitchFamily="2" charset="-122"/>
                <a:cs typeface="Arial" panose="020B0604020202020204" pitchFamily="34" charset="0"/>
              </a:rPr>
              <a:pPr>
                <a:spcBef>
                  <a:spcPct val="0"/>
                </a:spcBef>
                <a:buClrTx/>
                <a:buSzTx/>
                <a:buFontTx/>
                <a:buNone/>
              </a:pPr>
              <a:t>110</a:t>
            </a:fld>
            <a:endParaRPr kumimoji="0" lang="en-US" altLang="zh-CN" sz="1000">
              <a:latin typeface="Times New Roman" panose="02020603050405020304" pitchFamily="18" charset="0"/>
              <a:ea typeface="宋体" panose="02010600030101010101" pitchFamily="2" charset="-122"/>
              <a:cs typeface="Arial" panose="020B0604020202020204" pitchFamily="34" charset="0"/>
            </a:endParaRPr>
          </a:p>
        </p:txBody>
      </p:sp>
      <p:sp>
        <p:nvSpPr>
          <p:cNvPr id="130051" name="Rectangle 2"/>
          <p:cNvSpPr>
            <a:spLocks noGrp="1" noChangeArrowheads="1"/>
          </p:cNvSpPr>
          <p:nvPr>
            <p:ph type="title"/>
          </p:nvPr>
        </p:nvSpPr>
        <p:spPr/>
        <p:txBody>
          <a:bodyPr/>
          <a:lstStyle/>
          <a:p>
            <a:pPr eaLnBrk="1" hangingPunct="1"/>
            <a:r>
              <a:rPr lang="zh-CN" altLang="en-US" sz="2800" dirty="0">
                <a:ea typeface="宋体" panose="02010600030101010101" pitchFamily="2" charset="-122"/>
              </a:rPr>
              <a:t>参考资料</a:t>
            </a:r>
            <a:endParaRPr lang="en-US" altLang="zh-CN" sz="2800" dirty="0">
              <a:ea typeface="宋体" panose="02010600030101010101" pitchFamily="2" charset="-122"/>
            </a:endParaRPr>
          </a:p>
        </p:txBody>
      </p:sp>
      <p:sp>
        <p:nvSpPr>
          <p:cNvPr id="130052" name="Rectangle 3"/>
          <p:cNvSpPr>
            <a:spLocks noGrp="1" noChangeArrowheads="1"/>
          </p:cNvSpPr>
          <p:nvPr>
            <p:ph type="body" idx="1"/>
          </p:nvPr>
        </p:nvSpPr>
        <p:spPr/>
        <p:txBody>
          <a:bodyPr/>
          <a:lstStyle/>
          <a:p>
            <a:pPr eaLnBrk="1" hangingPunct="1"/>
            <a:r>
              <a:rPr lang="en-US" altLang="zh-CN" i="1" dirty="0">
                <a:ea typeface="宋体" panose="02010600030101010101" pitchFamily="2" charset="-122"/>
              </a:rPr>
              <a:t>Chapter 5 in L. L. Peterson and B. S. Davie, Computer Networking: A System Approach (5th edition), Morgan Kaufmann, 2012</a:t>
            </a:r>
          </a:p>
          <a:p>
            <a:pPr eaLnBrk="1" hangingPunct="1"/>
            <a:r>
              <a:rPr lang="en-US" altLang="zh-CN" i="1" dirty="0">
                <a:ea typeface="宋体" panose="02010600030101010101" pitchFamily="2" charset="-122"/>
              </a:rPr>
              <a:t>Chapter 3 in James F. Kurose and Keith W. Ross, Computer Networking: A Top-Down Approach (6th edition), Pearson Education Inc., 2012</a:t>
            </a:r>
          </a:p>
          <a:p>
            <a:pPr eaLnBrk="1" hangingPunct="1"/>
            <a:r>
              <a:rPr lang="zh-CN" altLang="en-US" i="1" dirty="0">
                <a:ea typeface="宋体" panose="02010600030101010101" pitchFamily="2" charset="-122"/>
              </a:rPr>
              <a:t>吴功宜，计算机网络（第</a:t>
            </a:r>
            <a:r>
              <a:rPr lang="en-US" altLang="zh-CN" i="1" dirty="0">
                <a:ea typeface="宋体" panose="02010600030101010101" pitchFamily="2" charset="-122"/>
              </a:rPr>
              <a:t>3</a:t>
            </a:r>
            <a:r>
              <a:rPr lang="zh-CN" altLang="en-US" i="1" dirty="0">
                <a:ea typeface="宋体" panose="02010600030101010101" pitchFamily="2" charset="-122"/>
              </a:rPr>
              <a:t>版）</a:t>
            </a:r>
            <a:r>
              <a:rPr lang="en-US" altLang="zh-CN" i="1" dirty="0">
                <a:ea typeface="宋体" panose="02010600030101010101" pitchFamily="2" charset="-122"/>
              </a:rPr>
              <a:t>,</a:t>
            </a:r>
            <a:r>
              <a:rPr lang="zh-CN" altLang="en-US" i="1" dirty="0">
                <a:ea typeface="宋体" panose="02010600030101010101" pitchFamily="2" charset="-122"/>
              </a:rPr>
              <a:t>清华大学出版社，</a:t>
            </a:r>
            <a:r>
              <a:rPr lang="en-US" altLang="zh-CN" i="1" dirty="0">
                <a:ea typeface="宋体" panose="02010600030101010101" pitchFamily="2" charset="-122"/>
              </a:rPr>
              <a:t>2011</a:t>
            </a:r>
          </a:p>
          <a:p>
            <a:pPr eaLnBrk="1" hangingPunct="1">
              <a:buFont typeface="Wingdings" panose="05000000000000000000" pitchFamily="2" charset="2"/>
              <a:buNone/>
            </a:pPr>
            <a:endParaRPr lang="en-US" altLang="zh-CN" i="1" dirty="0">
              <a:ea typeface="宋体" panose="02010600030101010101" pitchFamily="2" charset="-122"/>
            </a:endParaRPr>
          </a:p>
          <a:p>
            <a:pPr eaLnBrk="1" hangingPunct="1">
              <a:buFont typeface="Wingdings" panose="05000000000000000000" pitchFamily="2" charset="2"/>
              <a:buNone/>
            </a:pPr>
            <a:endParaRPr lang="en-US" altLang="zh-CN" dirty="0">
              <a:ea typeface="宋体" panose="02010600030101010101" pitchFamily="2" charset="-122"/>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ctrTitle"/>
          </p:nvPr>
        </p:nvSpPr>
        <p:spPr>
          <a:xfrm>
            <a:off x="2640014" y="1700214"/>
            <a:ext cx="7299325" cy="808037"/>
          </a:xfrm>
        </p:spPr>
        <p:txBody>
          <a:bodyPr/>
          <a:lstStyle/>
          <a:p>
            <a:pPr eaLnBrk="1" hangingPunct="1">
              <a:defRPr/>
            </a:pPr>
            <a:r>
              <a:rPr lang="zh-CN" altLang="en-US" dirty="0"/>
              <a:t>附录</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9EFB726B-4DCE-48FD-8576-9C740F7078D0}" type="slidenum">
              <a:rPr kumimoji="0" lang="en-US" altLang="zh-CN" sz="1400">
                <a:latin typeface="Arial" panose="020B0604020202020204" pitchFamily="34" charset="0"/>
                <a:ea typeface="宋体" panose="02010600030101010101" pitchFamily="2" charset="-122"/>
              </a:rPr>
              <a:pPr>
                <a:spcBef>
                  <a:spcPct val="0"/>
                </a:spcBef>
                <a:buClrTx/>
                <a:buSzTx/>
                <a:buFontTx/>
                <a:buNone/>
              </a:pPr>
              <a:t>12</a:t>
            </a:fld>
            <a:r>
              <a:rPr kumimoji="0" lang="en-US" altLang="zh-CN" sz="1000">
                <a:latin typeface="Arial" panose="020B0604020202020204" pitchFamily="34" charset="0"/>
                <a:ea typeface="宋体" panose="02010600030101010101" pitchFamily="2" charset="-122"/>
              </a:rPr>
              <a:t>-</a:t>
            </a:r>
          </a:p>
        </p:txBody>
      </p:sp>
      <p:sp>
        <p:nvSpPr>
          <p:cNvPr id="17411" name="Rectangle 2"/>
          <p:cNvSpPr>
            <a:spLocks noGrp="1" noChangeArrowheads="1"/>
          </p:cNvSpPr>
          <p:nvPr>
            <p:ph type="title"/>
          </p:nvPr>
        </p:nvSpPr>
        <p:spPr/>
        <p:txBody>
          <a:bodyPr/>
          <a:lstStyle/>
          <a:p>
            <a:r>
              <a:rPr lang="zh-CN" altLang="en-US" dirty="0"/>
              <a:t>传输层</a:t>
            </a:r>
            <a:r>
              <a:rPr lang="zh-CN" altLang="zh-CN" dirty="0"/>
              <a:t>: </a:t>
            </a:r>
            <a:r>
              <a:rPr lang="zh-CN" altLang="en-US" dirty="0"/>
              <a:t>下层网络的观点</a:t>
            </a:r>
            <a:endParaRPr lang="zh-CN" altLang="zh-CN" dirty="0"/>
          </a:p>
        </p:txBody>
      </p:sp>
      <p:grpSp>
        <p:nvGrpSpPr>
          <p:cNvPr id="17412" name="Group 3"/>
          <p:cNvGrpSpPr>
            <a:grpSpLocks/>
          </p:cNvGrpSpPr>
          <p:nvPr/>
        </p:nvGrpSpPr>
        <p:grpSpPr bwMode="auto">
          <a:xfrm>
            <a:off x="2135189" y="2492375"/>
            <a:ext cx="2433637" cy="2806700"/>
            <a:chOff x="0" y="0"/>
            <a:chExt cx="3832" cy="4418"/>
          </a:xfrm>
        </p:grpSpPr>
        <p:sp>
          <p:nvSpPr>
            <p:cNvPr id="2" name="Text Box 4"/>
            <p:cNvSpPr txBox="1">
              <a:spLocks noChangeArrowheads="1"/>
            </p:cNvSpPr>
            <p:nvPr/>
          </p:nvSpPr>
          <p:spPr bwMode="auto">
            <a:xfrm>
              <a:off x="0" y="2274"/>
              <a:ext cx="3832" cy="101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nchorCtr="1"/>
            <a:lstStyle/>
            <a:p>
              <a:pPr algn="ctr" eaLnBrk="1" hangingPunct="1">
                <a:defRPr/>
              </a:pPr>
              <a:r>
                <a:rPr lang="zh-CN" altLang="en-US" sz="2000" b="1" dirty="0">
                  <a:effectLst>
                    <a:outerShdw blurRad="38100" dist="38100" dir="2700000" algn="tl">
                      <a:srgbClr val="FFFFFF"/>
                    </a:outerShdw>
                  </a:effectLst>
                </a:rPr>
                <a:t>网络层</a:t>
              </a:r>
              <a:endParaRPr lang="zh-CN" altLang="zh-CN" sz="2000" b="1" dirty="0">
                <a:effectLst>
                  <a:outerShdw blurRad="38100" dist="38100" dir="2700000" algn="tl">
                    <a:srgbClr val="FFFFFF"/>
                  </a:outerShdw>
                </a:effectLst>
              </a:endParaRPr>
            </a:p>
          </p:txBody>
        </p:sp>
        <p:sp>
          <p:nvSpPr>
            <p:cNvPr id="15365" name="Text Box 5"/>
            <p:cNvSpPr txBox="1">
              <a:spLocks noChangeArrowheads="1"/>
            </p:cNvSpPr>
            <p:nvPr/>
          </p:nvSpPr>
          <p:spPr bwMode="auto">
            <a:xfrm>
              <a:off x="0" y="1135"/>
              <a:ext cx="3832" cy="1016"/>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anchor="ctr" anchorCtr="1"/>
            <a:lstStyle/>
            <a:p>
              <a:pPr algn="ctr" eaLnBrk="1" hangingPunct="1">
                <a:defRPr/>
              </a:pPr>
              <a:r>
                <a:rPr lang="zh-CN" altLang="en-US" sz="2000" b="1" dirty="0"/>
                <a:t>传输层</a:t>
              </a:r>
              <a:endParaRPr lang="zh-CN" altLang="zh-CN" sz="2000" b="1" dirty="0"/>
            </a:p>
          </p:txBody>
        </p:sp>
        <p:sp>
          <p:nvSpPr>
            <p:cNvPr id="3" name="Text Box 6"/>
            <p:cNvSpPr txBox="1">
              <a:spLocks noChangeArrowheads="1"/>
            </p:cNvSpPr>
            <p:nvPr/>
          </p:nvSpPr>
          <p:spPr bwMode="auto">
            <a:xfrm>
              <a:off x="0" y="0"/>
              <a:ext cx="3832" cy="1017"/>
            </a:xfrm>
            <a:prstGeom prst="rect">
              <a:avLst/>
            </a:prstGeom>
            <a:ln>
              <a:headEnd/>
              <a:tailEnd/>
            </a:ln>
          </p:spPr>
          <p:style>
            <a:lnRef idx="2">
              <a:schemeClr val="dk1"/>
            </a:lnRef>
            <a:fillRef idx="1">
              <a:schemeClr val="lt1"/>
            </a:fillRef>
            <a:effectRef idx="0">
              <a:schemeClr val="dk1"/>
            </a:effectRef>
            <a:fontRef idx="minor">
              <a:schemeClr val="dk1"/>
            </a:fontRef>
          </p:style>
          <p:txBody>
            <a:bodyPr anchor="ctr" anchorCtr="1"/>
            <a:lstStyle/>
            <a:p>
              <a:pPr algn="ctr" eaLnBrk="1" hangingPunct="1">
                <a:defRPr/>
              </a:pPr>
              <a:r>
                <a:rPr lang="zh-CN" altLang="en-US" sz="2000" b="1" dirty="0">
                  <a:solidFill>
                    <a:schemeClr val="bg1">
                      <a:lumMod val="75000"/>
                    </a:schemeClr>
                  </a:solidFill>
                  <a:effectLst>
                    <a:outerShdw blurRad="38100" dist="38100" dir="2700000" algn="tl">
                      <a:srgbClr val="FFFFFF"/>
                    </a:outerShdw>
                  </a:effectLst>
                </a:rPr>
                <a:t>应用层</a:t>
              </a:r>
              <a:endParaRPr lang="zh-CN" altLang="zh-CN" sz="2000" b="1" dirty="0">
                <a:solidFill>
                  <a:schemeClr val="bg1">
                    <a:lumMod val="75000"/>
                  </a:schemeClr>
                </a:solidFill>
                <a:effectLst>
                  <a:outerShdw blurRad="38100" dist="38100" dir="2700000" algn="tl">
                    <a:srgbClr val="FFFFFF"/>
                  </a:outerShdw>
                </a:effectLst>
              </a:endParaRPr>
            </a:p>
          </p:txBody>
        </p:sp>
        <p:sp>
          <p:nvSpPr>
            <p:cNvPr id="15367" name="Text Box 7"/>
            <p:cNvSpPr txBox="1">
              <a:spLocks noChangeArrowheads="1"/>
            </p:cNvSpPr>
            <p:nvPr/>
          </p:nvSpPr>
          <p:spPr bwMode="auto">
            <a:xfrm>
              <a:off x="0" y="3401"/>
              <a:ext cx="3832" cy="101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nchor="ctr" anchorCtr="1"/>
            <a:lstStyle/>
            <a:p>
              <a:pPr algn="ctr" eaLnBrk="1" hangingPunct="1">
                <a:defRPr/>
              </a:pPr>
              <a:r>
                <a:rPr lang="zh-CN" altLang="en-US" sz="2000" b="1" dirty="0">
                  <a:effectLst>
                    <a:outerShdw blurRad="38100" dist="38100" dir="2700000" algn="tl">
                      <a:srgbClr val="FFFFFF"/>
                    </a:outerShdw>
                  </a:effectLst>
                </a:rPr>
                <a:t>链路层</a:t>
              </a:r>
              <a:endParaRPr lang="zh-CN" altLang="zh-CN" sz="2000" b="1" dirty="0">
                <a:effectLst>
                  <a:outerShdw blurRad="38100" dist="38100" dir="2700000" algn="tl">
                    <a:srgbClr val="FFFFFF"/>
                  </a:outerShdw>
                </a:effectLst>
              </a:endParaRPr>
            </a:p>
          </p:txBody>
        </p:sp>
      </p:grpSp>
      <p:sp>
        <p:nvSpPr>
          <p:cNvPr id="15368" name="Text Box 8"/>
          <p:cNvSpPr txBox="1">
            <a:spLocks noChangeArrowheads="1"/>
          </p:cNvSpPr>
          <p:nvPr/>
        </p:nvSpPr>
        <p:spPr bwMode="auto">
          <a:xfrm>
            <a:off x="5303838" y="4294189"/>
            <a:ext cx="4895850" cy="23082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lstStyle/>
          <a:p>
            <a:pPr eaLnBrk="1" hangingPunct="1">
              <a:buFontTx/>
              <a:buChar char="•"/>
              <a:defRPr/>
            </a:pPr>
            <a:r>
              <a:rPr lang="zh-CN" altLang="zh-CN" sz="2400" dirty="0">
                <a:effectLst>
                  <a:outerShdw blurRad="38100" dist="38100" dir="2700000" algn="tl">
                    <a:srgbClr val="FFFFFF"/>
                  </a:outerShdw>
                </a:effectLst>
              </a:rPr>
              <a:t> </a:t>
            </a:r>
            <a:r>
              <a:rPr lang="zh-CN" altLang="en-US" sz="2400" dirty="0">
                <a:effectLst>
                  <a:outerShdw blurRad="38100" dist="38100" dir="2700000" algn="tl">
                    <a:srgbClr val="FFFFFF"/>
                  </a:outerShdw>
                </a:effectLst>
              </a:rPr>
              <a:t>底层网络可以提供的服务</a:t>
            </a:r>
            <a:r>
              <a:rPr lang="en-US" altLang="zh-CN" sz="2400" dirty="0">
                <a:effectLst>
                  <a:outerShdw blurRad="38100" dist="38100" dir="2700000" algn="tl">
                    <a:srgbClr val="FFFFFF"/>
                  </a:outerShdw>
                </a:effectLst>
              </a:rPr>
              <a:t>:</a:t>
            </a:r>
            <a:endParaRPr lang="zh-CN" altLang="en-US" sz="2400" dirty="0">
              <a:effectLst>
                <a:outerShdw blurRad="38100" dist="38100" dir="2700000" algn="tl">
                  <a:srgbClr val="FFFFFF"/>
                </a:outerShdw>
              </a:effectLst>
            </a:endParaRPr>
          </a:p>
          <a:p>
            <a:pPr marL="171450" lvl="1" indent="285750" eaLnBrk="1" hangingPunct="1">
              <a:buFontTx/>
              <a:buChar char="•"/>
              <a:defRPr/>
            </a:pPr>
            <a:r>
              <a:rPr lang="zh-CN" altLang="en-US" sz="2000" dirty="0">
                <a:effectLst>
                  <a:outerShdw blurRad="38100" dist="38100" dir="2700000" algn="tl">
                    <a:srgbClr val="FFFFFF"/>
                  </a:outerShdw>
                </a:effectLst>
              </a:rPr>
              <a:t>不可靠的分组传送</a:t>
            </a:r>
          </a:p>
          <a:p>
            <a:pPr marL="628650" lvl="2" indent="231775" eaLnBrk="1" hangingPunct="1">
              <a:buFontTx/>
              <a:buChar char="•"/>
              <a:defRPr/>
            </a:pPr>
            <a:r>
              <a:rPr lang="zh-CN" altLang="en-US" sz="2000" dirty="0">
                <a:effectLst>
                  <a:outerShdw blurRad="38100" dist="38100" dir="2700000" algn="tl">
                    <a:srgbClr val="FFFFFF"/>
                  </a:outerShdw>
                </a:effectLst>
              </a:rPr>
              <a:t>丢弃</a:t>
            </a:r>
          </a:p>
          <a:p>
            <a:pPr marL="628650" lvl="2" indent="231775" eaLnBrk="1" hangingPunct="1">
              <a:buFontTx/>
              <a:buChar char="•"/>
              <a:defRPr/>
            </a:pPr>
            <a:r>
              <a:rPr lang="zh-CN" altLang="en-US" sz="2000" dirty="0">
                <a:effectLst>
                  <a:outerShdw blurRad="38100" dist="38100" dir="2700000" algn="tl">
                    <a:srgbClr val="FFFFFF"/>
                  </a:outerShdw>
                </a:effectLst>
              </a:rPr>
              <a:t>乱序</a:t>
            </a:r>
          </a:p>
          <a:p>
            <a:pPr marL="628650" lvl="2" indent="231775" eaLnBrk="1" hangingPunct="1">
              <a:buFontTx/>
              <a:buChar char="•"/>
              <a:defRPr/>
            </a:pPr>
            <a:r>
              <a:rPr lang="zh-CN" altLang="en-US" sz="2000" dirty="0">
                <a:effectLst>
                  <a:outerShdw blurRad="38100" dist="38100" dir="2700000" algn="tl">
                    <a:srgbClr val="FFFFFF"/>
                  </a:outerShdw>
                </a:effectLst>
              </a:rPr>
              <a:t>多个副本</a:t>
            </a:r>
          </a:p>
          <a:p>
            <a:pPr marL="171450" lvl="1" indent="285750" eaLnBrk="1" hangingPunct="1">
              <a:buFontTx/>
              <a:buChar char="•"/>
              <a:defRPr/>
            </a:pPr>
            <a:r>
              <a:rPr lang="zh-CN" altLang="en-US" sz="2000" dirty="0">
                <a:effectLst>
                  <a:outerShdw blurRad="38100" dist="38100" dir="2700000" algn="tl">
                    <a:srgbClr val="FFFFFF"/>
                  </a:outerShdw>
                </a:effectLst>
              </a:rPr>
              <a:t>不确定的时延</a:t>
            </a:r>
          </a:p>
          <a:p>
            <a:pPr marL="171450" lvl="1" indent="285750" eaLnBrk="1" hangingPunct="1">
              <a:buFontTx/>
              <a:buChar char="•"/>
              <a:defRPr/>
            </a:pPr>
            <a:r>
              <a:rPr lang="zh-CN" altLang="en-US" sz="2000" dirty="0">
                <a:effectLst>
                  <a:outerShdw blurRad="38100" dist="38100" dir="2700000" algn="tl">
                    <a:srgbClr val="FFFFFF"/>
                  </a:outerShdw>
                </a:effectLst>
              </a:rPr>
              <a:t>有限大小的分组</a:t>
            </a:r>
          </a:p>
        </p:txBody>
      </p:sp>
      <p:sp>
        <p:nvSpPr>
          <p:cNvPr id="17414" name="Line 9"/>
          <p:cNvSpPr>
            <a:spLocks noChangeShapeType="1"/>
          </p:cNvSpPr>
          <p:nvPr/>
        </p:nvSpPr>
        <p:spPr bwMode="auto">
          <a:xfrm>
            <a:off x="4583114" y="4365625"/>
            <a:ext cx="720725" cy="647700"/>
          </a:xfrm>
          <a:prstGeom prst="line">
            <a:avLst/>
          </a:prstGeom>
          <a:noFill/>
          <a:ln w="76200">
            <a:solidFill>
              <a:srgbClr val="FFFF99"/>
            </a:solidFill>
            <a:round/>
            <a:headEnd/>
            <a:tailEnd type="arrow" w="med" len="med"/>
          </a:ln>
          <a:effectLst/>
          <a:extLst>
            <a:ext uri="{909E8E84-426E-40DD-AFC4-6F175D3DCCD1}">
              <a14:hiddenFill xmlns:a14="http://schemas.microsoft.com/office/drawing/2010/main">
                <a:noFill/>
              </a14:hiddenFill>
            </a:ext>
          </a:extLst>
        </p:spPr>
        <p:txBody>
          <a:bodyPr/>
          <a:lstStyle/>
          <a:p>
            <a:endParaRPr lang="zh-CN" altLang="en-US"/>
          </a:p>
        </p:txBody>
      </p:sp>
      <p:sp>
        <p:nvSpPr>
          <p:cNvPr id="15370" name="Text Box 10"/>
          <p:cNvSpPr txBox="1">
            <a:spLocks noChangeArrowheads="1"/>
          </p:cNvSpPr>
          <p:nvPr/>
        </p:nvSpPr>
        <p:spPr bwMode="auto">
          <a:xfrm>
            <a:off x="5319712" y="1395462"/>
            <a:ext cx="4897437" cy="2616101"/>
          </a:xfrm>
          <a:prstGeom prst="rect">
            <a:avLst/>
          </a:prstGeom>
          <a:ln>
            <a:headEnd/>
            <a:tailEnd/>
          </a:ln>
        </p:spPr>
        <p:style>
          <a:lnRef idx="2">
            <a:schemeClr val="dk1"/>
          </a:lnRef>
          <a:fillRef idx="1">
            <a:schemeClr val="lt1"/>
          </a:fillRef>
          <a:effectRef idx="0">
            <a:schemeClr val="dk1"/>
          </a:effectRef>
          <a:fontRef idx="minor">
            <a:schemeClr val="dk1"/>
          </a:fontRef>
        </p:style>
        <p:txBody>
          <a:bodyPr>
            <a:spAutoFit/>
          </a:bodyPr>
          <a:lstStyle/>
          <a:p>
            <a:pPr eaLnBrk="1" hangingPunct="1">
              <a:buFontTx/>
              <a:buChar char="•"/>
              <a:defRPr/>
            </a:pPr>
            <a:r>
              <a:rPr lang="zh-CN" altLang="en-US" sz="2400" dirty="0">
                <a:solidFill>
                  <a:schemeClr val="bg1">
                    <a:lumMod val="75000"/>
                  </a:schemeClr>
                </a:solidFill>
                <a:effectLst>
                  <a:outerShdw blurRad="38100" dist="38100" dir="2700000" algn="tl">
                    <a:srgbClr val="FFFFFF"/>
                  </a:outerShdw>
                </a:effectLst>
              </a:rPr>
              <a:t>应用层进程期望传输层提供的特性</a:t>
            </a:r>
            <a:r>
              <a:rPr lang="en-US" altLang="zh-CN" sz="2400" dirty="0">
                <a:solidFill>
                  <a:schemeClr val="bg1">
                    <a:lumMod val="75000"/>
                  </a:schemeClr>
                </a:solidFill>
                <a:effectLst>
                  <a:outerShdw blurRad="38100" dist="38100" dir="2700000" algn="tl">
                    <a:srgbClr val="FFFFFF"/>
                  </a:outerShdw>
                </a:effectLst>
              </a:rPr>
              <a:t>: </a:t>
            </a:r>
            <a:endParaRPr lang="zh-CN" altLang="zh-CN" sz="2400" dirty="0">
              <a:solidFill>
                <a:schemeClr val="bg1">
                  <a:lumMod val="75000"/>
                </a:schemeClr>
              </a:solidFill>
              <a:effectLst>
                <a:outerShdw blurRad="38100" dist="38100" dir="2700000" algn="tl">
                  <a:srgbClr val="FFFFFF"/>
                </a:outerShdw>
              </a:effectLst>
            </a:endParaRPr>
          </a:p>
          <a:p>
            <a:pPr marL="171450" lvl="1" indent="285750" eaLnBrk="1" hangingPunct="1">
              <a:buFontTx/>
              <a:buChar char="•"/>
              <a:defRPr/>
            </a:pPr>
            <a:r>
              <a:rPr lang="zh-CN" altLang="en-US" sz="2000" dirty="0">
                <a:solidFill>
                  <a:schemeClr val="bg1">
                    <a:lumMod val="75000"/>
                  </a:schemeClr>
                </a:solidFill>
                <a:effectLst>
                  <a:outerShdw blurRad="38100" dist="38100" dir="2700000" algn="tl">
                    <a:srgbClr val="FFFFFF"/>
                  </a:outerShdw>
                </a:effectLst>
              </a:rPr>
              <a:t>保证消息的传输</a:t>
            </a:r>
            <a:endParaRPr lang="zh-CN" altLang="zh-CN" sz="2000" dirty="0">
              <a:solidFill>
                <a:schemeClr val="bg1">
                  <a:lumMod val="75000"/>
                </a:schemeClr>
              </a:solidFill>
              <a:effectLst>
                <a:outerShdw blurRad="38100" dist="38100" dir="2700000" algn="tl">
                  <a:srgbClr val="FFFFFF"/>
                </a:outerShdw>
              </a:effectLst>
            </a:endParaRPr>
          </a:p>
          <a:p>
            <a:pPr marL="171450" lvl="1" indent="285750" eaLnBrk="1" hangingPunct="1">
              <a:buFontTx/>
              <a:buChar char="•"/>
              <a:defRPr/>
            </a:pPr>
            <a:r>
              <a:rPr lang="zh-CN" altLang="en-US" sz="2000" dirty="0">
                <a:solidFill>
                  <a:schemeClr val="bg1">
                    <a:lumMod val="75000"/>
                  </a:schemeClr>
                </a:solidFill>
                <a:effectLst>
                  <a:outerShdw blurRad="38100" dist="38100" dir="2700000" algn="tl">
                    <a:srgbClr val="FFFFFF"/>
                  </a:outerShdw>
                </a:effectLst>
              </a:rPr>
              <a:t>传送过程中保证消息发送时的顺序</a:t>
            </a:r>
            <a:endParaRPr lang="zh-CN" altLang="zh-CN" sz="2000" dirty="0">
              <a:solidFill>
                <a:schemeClr val="bg1">
                  <a:lumMod val="75000"/>
                </a:schemeClr>
              </a:solidFill>
              <a:effectLst>
                <a:outerShdw blurRad="38100" dist="38100" dir="2700000" algn="tl">
                  <a:srgbClr val="FFFFFF"/>
                </a:outerShdw>
              </a:effectLst>
            </a:endParaRPr>
          </a:p>
          <a:p>
            <a:pPr marL="171450" lvl="1" indent="285750" eaLnBrk="1" hangingPunct="1">
              <a:buFontTx/>
              <a:buChar char="•"/>
              <a:defRPr/>
            </a:pPr>
            <a:r>
              <a:rPr lang="zh-CN" altLang="en-US" sz="2000" dirty="0">
                <a:solidFill>
                  <a:schemeClr val="bg1">
                    <a:lumMod val="75000"/>
                  </a:schemeClr>
                </a:solidFill>
                <a:effectLst>
                  <a:outerShdw blurRad="38100" dist="38100" dir="2700000" algn="tl">
                    <a:srgbClr val="FFFFFF"/>
                  </a:outerShdw>
                </a:effectLst>
              </a:rPr>
              <a:t>最多传送每个消息的一个副本</a:t>
            </a:r>
            <a:endParaRPr lang="zh-CN" altLang="zh-CN" sz="2000" dirty="0">
              <a:solidFill>
                <a:schemeClr val="bg1">
                  <a:lumMod val="75000"/>
                </a:schemeClr>
              </a:solidFill>
              <a:effectLst>
                <a:outerShdw blurRad="38100" dist="38100" dir="2700000" algn="tl">
                  <a:srgbClr val="FFFFFF"/>
                </a:outerShdw>
              </a:effectLst>
            </a:endParaRPr>
          </a:p>
          <a:p>
            <a:pPr marL="171450" lvl="1" indent="285750" eaLnBrk="1" hangingPunct="1">
              <a:buFontTx/>
              <a:buChar char="•"/>
              <a:defRPr/>
            </a:pPr>
            <a:r>
              <a:rPr lang="zh-CN" altLang="en-US" sz="2000" dirty="0">
                <a:solidFill>
                  <a:schemeClr val="bg1">
                    <a:lumMod val="75000"/>
                  </a:schemeClr>
                </a:solidFill>
                <a:effectLst>
                  <a:outerShdw blurRad="38100" dist="38100" dir="2700000" algn="tl">
                    <a:srgbClr val="FFFFFF"/>
                  </a:outerShdw>
                </a:effectLst>
              </a:rPr>
              <a:t>支持任意大的消息</a:t>
            </a:r>
            <a:endParaRPr lang="zh-CN" altLang="zh-CN" sz="2000" dirty="0">
              <a:solidFill>
                <a:schemeClr val="bg1">
                  <a:lumMod val="75000"/>
                </a:schemeClr>
              </a:solidFill>
              <a:effectLst>
                <a:outerShdw blurRad="38100" dist="38100" dir="2700000" algn="tl">
                  <a:srgbClr val="FFFFFF"/>
                </a:outerShdw>
              </a:effectLst>
            </a:endParaRPr>
          </a:p>
          <a:p>
            <a:pPr marL="171450" lvl="1" indent="285750" eaLnBrk="1" hangingPunct="1">
              <a:buFontTx/>
              <a:buChar char="•"/>
              <a:defRPr/>
            </a:pPr>
            <a:r>
              <a:rPr lang="zh-CN" altLang="en-US" sz="2000" dirty="0">
                <a:solidFill>
                  <a:schemeClr val="bg1">
                    <a:lumMod val="75000"/>
                  </a:schemeClr>
                </a:solidFill>
                <a:effectLst>
                  <a:outerShdw blurRad="38100" dist="38100" dir="2700000" algn="tl">
                    <a:srgbClr val="FFFFFF"/>
                  </a:outerShdw>
                </a:effectLst>
              </a:rPr>
              <a:t>支持发送方与接收方之间的同步</a:t>
            </a:r>
            <a:endParaRPr lang="en-US" altLang="zh-CN" sz="2000" dirty="0">
              <a:solidFill>
                <a:schemeClr val="bg1">
                  <a:lumMod val="75000"/>
                </a:schemeClr>
              </a:solidFill>
              <a:effectLst>
                <a:outerShdw blurRad="38100" dist="38100" dir="2700000" algn="tl">
                  <a:srgbClr val="FFFFFF"/>
                </a:outerShdw>
              </a:effectLst>
            </a:endParaRPr>
          </a:p>
          <a:p>
            <a:pPr marL="171450" lvl="1" indent="285750" eaLnBrk="1" hangingPunct="1">
              <a:buFontTx/>
              <a:buChar char="•"/>
              <a:defRPr/>
            </a:pPr>
            <a:r>
              <a:rPr lang="zh-CN" altLang="en-US" sz="2000" dirty="0">
                <a:solidFill>
                  <a:schemeClr val="bg1">
                    <a:lumMod val="75000"/>
                  </a:schemeClr>
                </a:solidFill>
                <a:effectLst>
                  <a:outerShdw blurRad="38100" dist="38100" dir="2700000" algn="tl">
                    <a:srgbClr val="FFFFFF"/>
                  </a:outerShdw>
                </a:effectLst>
              </a:rPr>
              <a:t>允许接收方对发送方进行流量控制</a:t>
            </a:r>
            <a:endParaRPr lang="zh-CN" altLang="zh-CN" sz="2000" dirty="0">
              <a:solidFill>
                <a:schemeClr val="bg1">
                  <a:lumMod val="75000"/>
                </a:schemeClr>
              </a:solidFill>
              <a:effectLst>
                <a:outerShdw blurRad="38100" dist="38100" dir="2700000" algn="tl">
                  <a:srgbClr val="FFFFFF"/>
                </a:outerShdw>
              </a:effectLst>
            </a:endParaRPr>
          </a:p>
          <a:p>
            <a:pPr marL="171450" lvl="1" indent="285750" eaLnBrk="1" hangingPunct="1">
              <a:buFontTx/>
              <a:buChar char="•"/>
              <a:defRPr/>
            </a:pPr>
            <a:r>
              <a:rPr lang="zh-CN" altLang="en-US" sz="2000" dirty="0">
                <a:solidFill>
                  <a:schemeClr val="bg1">
                    <a:lumMod val="75000"/>
                  </a:schemeClr>
                </a:solidFill>
                <a:effectLst>
                  <a:outerShdw blurRad="38100" dist="38100" dir="2700000" algn="tl">
                    <a:srgbClr val="FFFFFF"/>
                  </a:outerShdw>
                </a:effectLst>
              </a:rPr>
              <a:t>支持每台主机上的多个应用进程</a:t>
            </a:r>
            <a:r>
              <a:rPr lang="zh-CN" altLang="zh-CN" sz="2000" dirty="0">
                <a:solidFill>
                  <a:schemeClr val="bg1">
                    <a:lumMod val="75000"/>
                  </a:schemeClr>
                </a:solidFill>
                <a:effectLst>
                  <a:outerShdw blurRad="38100" dist="38100" dir="2700000" algn="tl">
                    <a:srgbClr val="FFFFFF"/>
                  </a:outerShdw>
                </a:effectLst>
              </a:rPr>
              <a:t>......</a:t>
            </a:r>
            <a:endParaRPr lang="zh-CN" altLang="zh-CN" dirty="0">
              <a:solidFill>
                <a:schemeClr val="bg1">
                  <a:lumMod val="75000"/>
                </a:schemeClr>
              </a:solidFill>
            </a:endParaRPr>
          </a:p>
        </p:txBody>
      </p:sp>
      <p:sp>
        <p:nvSpPr>
          <p:cNvPr id="17416" name="Line 11"/>
          <p:cNvSpPr>
            <a:spLocks noChangeShapeType="1"/>
          </p:cNvSpPr>
          <p:nvPr/>
        </p:nvSpPr>
        <p:spPr bwMode="auto">
          <a:xfrm>
            <a:off x="4584700" y="2924175"/>
            <a:ext cx="719138" cy="0"/>
          </a:xfrm>
          <a:prstGeom prst="line">
            <a:avLst/>
          </a:prstGeom>
          <a:noFill/>
          <a:ln w="76200">
            <a:solidFill>
              <a:srgbClr val="00CC99"/>
            </a:solidFill>
            <a:round/>
            <a:headEnd/>
            <a:tailEnd type="arrow" w="med" len="med"/>
          </a:ln>
          <a:effectLst/>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9D25EBD9-BE7D-4F65-BC57-0650B4036EEE}" type="slidenum">
              <a:rPr kumimoji="0" lang="en-US" altLang="zh-CN" sz="1400">
                <a:latin typeface="Arial" panose="020B0604020202020204" pitchFamily="34" charset="0"/>
                <a:ea typeface="宋体" panose="02010600030101010101" pitchFamily="2" charset="-122"/>
              </a:rPr>
              <a:pPr>
                <a:spcBef>
                  <a:spcPct val="0"/>
                </a:spcBef>
                <a:buClrTx/>
                <a:buSzTx/>
                <a:buFontTx/>
                <a:buNone/>
              </a:pPr>
              <a:t>13</a:t>
            </a:fld>
            <a:r>
              <a:rPr kumimoji="0" lang="en-US" altLang="zh-CN" sz="1000">
                <a:latin typeface="Arial" panose="020B0604020202020204" pitchFamily="34" charset="0"/>
                <a:ea typeface="宋体" panose="02010600030101010101" pitchFamily="2" charset="-122"/>
              </a:rPr>
              <a:t>-</a:t>
            </a:r>
          </a:p>
        </p:txBody>
      </p:sp>
      <p:sp>
        <p:nvSpPr>
          <p:cNvPr id="18435" name="Rectangle 2"/>
          <p:cNvSpPr>
            <a:spLocks noGrp="1" noChangeArrowheads="1"/>
          </p:cNvSpPr>
          <p:nvPr>
            <p:ph type="title"/>
          </p:nvPr>
        </p:nvSpPr>
        <p:spPr/>
        <p:txBody>
          <a:bodyPr/>
          <a:lstStyle/>
          <a:p>
            <a:r>
              <a:rPr lang="zh-CN" altLang="en-US" dirty="0"/>
              <a:t>传输层</a:t>
            </a:r>
            <a:r>
              <a:rPr lang="zh-CN" altLang="zh-CN" dirty="0"/>
              <a:t>: </a:t>
            </a:r>
            <a:r>
              <a:rPr lang="zh-CN" altLang="en-US" dirty="0"/>
              <a:t>面临的挑战</a:t>
            </a:r>
            <a:endParaRPr lang="zh-CN" altLang="zh-CN" dirty="0"/>
          </a:p>
        </p:txBody>
      </p:sp>
      <p:grpSp>
        <p:nvGrpSpPr>
          <p:cNvPr id="18436" name="Group 3"/>
          <p:cNvGrpSpPr>
            <a:grpSpLocks/>
          </p:cNvGrpSpPr>
          <p:nvPr/>
        </p:nvGrpSpPr>
        <p:grpSpPr bwMode="auto">
          <a:xfrm>
            <a:off x="2135189" y="2492375"/>
            <a:ext cx="2433637" cy="2806700"/>
            <a:chOff x="0" y="0"/>
            <a:chExt cx="3832" cy="4418"/>
          </a:xfrm>
        </p:grpSpPr>
        <p:sp>
          <p:nvSpPr>
            <p:cNvPr id="2" name="Text Box 4"/>
            <p:cNvSpPr txBox="1">
              <a:spLocks noChangeArrowheads="1"/>
            </p:cNvSpPr>
            <p:nvPr/>
          </p:nvSpPr>
          <p:spPr bwMode="auto">
            <a:xfrm>
              <a:off x="0" y="2274"/>
              <a:ext cx="3832" cy="1015"/>
            </a:xfrm>
            <a:prstGeom prst="rect">
              <a:avLst/>
            </a:prstGeom>
            <a:ln>
              <a:headEnd/>
              <a:tailEnd/>
            </a:ln>
          </p:spPr>
          <p:style>
            <a:lnRef idx="2">
              <a:schemeClr val="dk1"/>
            </a:lnRef>
            <a:fillRef idx="1">
              <a:schemeClr val="lt1"/>
            </a:fillRef>
            <a:effectRef idx="0">
              <a:schemeClr val="dk1"/>
            </a:effectRef>
            <a:fontRef idx="minor">
              <a:schemeClr val="dk1"/>
            </a:fontRef>
          </p:style>
          <p:txBody>
            <a:bodyPr anchor="ctr" anchorCtr="1"/>
            <a:lstStyle/>
            <a:p>
              <a:pPr algn="ctr" eaLnBrk="1" hangingPunct="1">
                <a:defRPr/>
              </a:pPr>
              <a:r>
                <a:rPr lang="zh-CN" altLang="en-US" sz="2000" b="1" dirty="0">
                  <a:solidFill>
                    <a:schemeClr val="bg1">
                      <a:lumMod val="75000"/>
                    </a:schemeClr>
                  </a:solidFill>
                  <a:effectLst>
                    <a:outerShdw blurRad="38100" dist="38100" dir="2700000" algn="tl">
                      <a:srgbClr val="FFFFFF"/>
                    </a:outerShdw>
                  </a:effectLst>
                </a:rPr>
                <a:t>网络层</a:t>
              </a:r>
              <a:endParaRPr lang="zh-CN" altLang="zh-CN" sz="2000" b="1" dirty="0">
                <a:solidFill>
                  <a:schemeClr val="bg1">
                    <a:lumMod val="75000"/>
                  </a:schemeClr>
                </a:solidFill>
                <a:effectLst>
                  <a:outerShdw blurRad="38100" dist="38100" dir="2700000" algn="tl">
                    <a:srgbClr val="FFFFFF"/>
                  </a:outerShdw>
                </a:effectLst>
              </a:endParaRPr>
            </a:p>
          </p:txBody>
        </p:sp>
        <p:sp>
          <p:nvSpPr>
            <p:cNvPr id="16389" name="Text Box 5"/>
            <p:cNvSpPr txBox="1">
              <a:spLocks noChangeArrowheads="1"/>
            </p:cNvSpPr>
            <p:nvPr/>
          </p:nvSpPr>
          <p:spPr bwMode="auto">
            <a:xfrm>
              <a:off x="0" y="1135"/>
              <a:ext cx="3832" cy="1016"/>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anchor="ctr" anchorCtr="1"/>
            <a:lstStyle/>
            <a:p>
              <a:pPr algn="ctr" eaLnBrk="1" hangingPunct="1">
                <a:defRPr/>
              </a:pPr>
              <a:r>
                <a:rPr lang="zh-CN" altLang="en-US" sz="2000" b="1" dirty="0"/>
                <a:t>传输层</a:t>
              </a:r>
              <a:endParaRPr lang="zh-CN" altLang="zh-CN" sz="2000" b="1" dirty="0"/>
            </a:p>
          </p:txBody>
        </p:sp>
        <p:sp>
          <p:nvSpPr>
            <p:cNvPr id="16390" name="Text Box 6"/>
            <p:cNvSpPr txBox="1">
              <a:spLocks noChangeArrowheads="1"/>
            </p:cNvSpPr>
            <p:nvPr/>
          </p:nvSpPr>
          <p:spPr bwMode="auto">
            <a:xfrm>
              <a:off x="0" y="0"/>
              <a:ext cx="3832" cy="1017"/>
            </a:xfrm>
            <a:prstGeom prst="rect">
              <a:avLst/>
            </a:prstGeom>
            <a:ln>
              <a:headEnd/>
              <a:tailEnd/>
            </a:ln>
          </p:spPr>
          <p:style>
            <a:lnRef idx="2">
              <a:schemeClr val="dk1"/>
            </a:lnRef>
            <a:fillRef idx="1">
              <a:schemeClr val="lt1"/>
            </a:fillRef>
            <a:effectRef idx="0">
              <a:schemeClr val="dk1"/>
            </a:effectRef>
            <a:fontRef idx="minor">
              <a:schemeClr val="dk1"/>
            </a:fontRef>
          </p:style>
          <p:txBody>
            <a:bodyPr anchor="ctr" anchorCtr="1"/>
            <a:lstStyle/>
            <a:p>
              <a:pPr algn="ctr" eaLnBrk="1" hangingPunct="1">
                <a:defRPr/>
              </a:pPr>
              <a:r>
                <a:rPr lang="zh-CN" altLang="en-US" sz="2000" b="1" dirty="0">
                  <a:solidFill>
                    <a:schemeClr val="bg1">
                      <a:lumMod val="75000"/>
                    </a:schemeClr>
                  </a:solidFill>
                  <a:effectLst>
                    <a:outerShdw blurRad="38100" dist="38100" dir="2700000" algn="tl">
                      <a:srgbClr val="FFFFFF"/>
                    </a:outerShdw>
                  </a:effectLst>
                </a:rPr>
                <a:t>应用层</a:t>
              </a:r>
              <a:endParaRPr lang="zh-CN" altLang="zh-CN" sz="2000" b="1" dirty="0">
                <a:solidFill>
                  <a:schemeClr val="bg1">
                    <a:lumMod val="75000"/>
                  </a:schemeClr>
                </a:solidFill>
                <a:effectLst>
                  <a:outerShdw blurRad="38100" dist="38100" dir="2700000" algn="tl">
                    <a:srgbClr val="FFFFFF"/>
                  </a:outerShdw>
                </a:effectLst>
              </a:endParaRPr>
            </a:p>
          </p:txBody>
        </p:sp>
        <p:sp>
          <p:nvSpPr>
            <p:cNvPr id="16391" name="Text Box 7"/>
            <p:cNvSpPr txBox="1">
              <a:spLocks noChangeArrowheads="1"/>
            </p:cNvSpPr>
            <p:nvPr/>
          </p:nvSpPr>
          <p:spPr bwMode="auto">
            <a:xfrm>
              <a:off x="0" y="3401"/>
              <a:ext cx="3832" cy="1017"/>
            </a:xfrm>
            <a:prstGeom prst="rect">
              <a:avLst/>
            </a:prstGeom>
            <a:ln>
              <a:headEnd/>
              <a:tailEnd/>
            </a:ln>
          </p:spPr>
          <p:style>
            <a:lnRef idx="2">
              <a:schemeClr val="dk1"/>
            </a:lnRef>
            <a:fillRef idx="1">
              <a:schemeClr val="lt1"/>
            </a:fillRef>
            <a:effectRef idx="0">
              <a:schemeClr val="dk1"/>
            </a:effectRef>
            <a:fontRef idx="minor">
              <a:schemeClr val="dk1"/>
            </a:fontRef>
          </p:style>
          <p:txBody>
            <a:bodyPr anchor="ctr" anchorCtr="1"/>
            <a:lstStyle/>
            <a:p>
              <a:pPr algn="ctr" eaLnBrk="1" hangingPunct="1">
                <a:defRPr/>
              </a:pPr>
              <a:r>
                <a:rPr lang="zh-CN" altLang="en-US" sz="2000" b="1" dirty="0">
                  <a:solidFill>
                    <a:schemeClr val="bg1">
                      <a:lumMod val="75000"/>
                    </a:schemeClr>
                  </a:solidFill>
                  <a:effectLst>
                    <a:outerShdw blurRad="38100" dist="38100" dir="2700000" algn="tl">
                      <a:srgbClr val="FFFFFF"/>
                    </a:outerShdw>
                  </a:effectLst>
                </a:rPr>
                <a:t>链路层</a:t>
              </a:r>
              <a:endParaRPr lang="zh-CN" altLang="zh-CN" sz="2000" b="1" dirty="0">
                <a:solidFill>
                  <a:schemeClr val="bg1">
                    <a:lumMod val="75000"/>
                  </a:schemeClr>
                </a:solidFill>
                <a:effectLst>
                  <a:outerShdw blurRad="38100" dist="38100" dir="2700000" algn="tl">
                    <a:srgbClr val="FFFFFF"/>
                  </a:outerShdw>
                </a:effectLst>
              </a:endParaRPr>
            </a:p>
          </p:txBody>
        </p:sp>
      </p:grpSp>
      <p:sp>
        <p:nvSpPr>
          <p:cNvPr id="16392" name="Text Box 8"/>
          <p:cNvSpPr txBox="1">
            <a:spLocks noChangeArrowheads="1"/>
          </p:cNvSpPr>
          <p:nvPr/>
        </p:nvSpPr>
        <p:spPr bwMode="auto">
          <a:xfrm>
            <a:off x="5303838" y="4868863"/>
            <a:ext cx="4895850" cy="1731962"/>
          </a:xfrm>
          <a:prstGeom prst="rect">
            <a:avLst/>
          </a:prstGeom>
          <a:ln>
            <a:headEnd/>
            <a:tailEnd/>
          </a:ln>
        </p:spPr>
        <p:style>
          <a:lnRef idx="2">
            <a:schemeClr val="dk1"/>
          </a:lnRef>
          <a:fillRef idx="1">
            <a:schemeClr val="lt1"/>
          </a:fillRef>
          <a:effectRef idx="0">
            <a:schemeClr val="dk1"/>
          </a:effectRef>
          <a:fontRef idx="minor">
            <a:schemeClr val="dk1"/>
          </a:fontRef>
        </p:style>
        <p:txBody>
          <a:bodyPr/>
          <a:lstStyle/>
          <a:p>
            <a:pPr eaLnBrk="1" hangingPunct="1">
              <a:buFontTx/>
              <a:buChar char="•"/>
              <a:defRPr/>
            </a:pPr>
            <a:r>
              <a:rPr lang="zh-CN" altLang="en-US" sz="2200" dirty="0">
                <a:effectLst>
                  <a:outerShdw blurRad="38100" dist="38100" dir="2700000" algn="tl">
                    <a:srgbClr val="FFFFFF"/>
                  </a:outerShdw>
                </a:effectLst>
              </a:rPr>
              <a:t>底层网络可以提供的服务</a:t>
            </a:r>
            <a:r>
              <a:rPr lang="en-US" altLang="zh-CN" sz="2200" dirty="0">
                <a:effectLst>
                  <a:outerShdw blurRad="38100" dist="38100" dir="2700000" algn="tl">
                    <a:srgbClr val="FFFFFF"/>
                  </a:outerShdw>
                </a:effectLst>
              </a:rPr>
              <a:t>:</a:t>
            </a:r>
            <a:endParaRPr lang="zh-CN" altLang="zh-CN" sz="2200" dirty="0">
              <a:effectLst>
                <a:outerShdw blurRad="38100" dist="38100" dir="2700000" algn="tl">
                  <a:srgbClr val="FFFFFF"/>
                </a:outerShdw>
              </a:effectLst>
            </a:endParaRPr>
          </a:p>
          <a:p>
            <a:pPr marL="171450" lvl="1" indent="285750" eaLnBrk="1" hangingPunct="1">
              <a:buFontTx/>
              <a:buChar char="•"/>
              <a:defRPr/>
            </a:pPr>
            <a:r>
              <a:rPr lang="zh-CN" altLang="en-US" sz="2000" dirty="0">
                <a:effectLst>
                  <a:outerShdw blurRad="38100" dist="38100" dir="2700000" algn="tl">
                    <a:srgbClr val="FFFFFF"/>
                  </a:outerShdw>
                </a:effectLst>
              </a:rPr>
              <a:t>不可靠的分组传送</a:t>
            </a:r>
            <a:r>
              <a:rPr lang="en-US" altLang="zh-CN" sz="2000" dirty="0">
                <a:effectLst>
                  <a:outerShdw blurRad="38100" dist="38100" dir="2700000" algn="tl">
                    <a:srgbClr val="FFFFFF"/>
                  </a:outerShdw>
                </a:effectLst>
              </a:rPr>
              <a:t>(</a:t>
            </a:r>
            <a:r>
              <a:rPr lang="zh-CN" altLang="en-US" sz="2000" dirty="0">
                <a:effectLst>
                  <a:outerShdw blurRad="38100" dist="38100" dir="2700000" algn="tl">
                    <a:srgbClr val="FFFFFF"/>
                  </a:outerShdw>
                </a:effectLst>
              </a:rPr>
              <a:t>丢弃</a:t>
            </a:r>
            <a:r>
              <a:rPr lang="en-US" altLang="zh-CN" sz="2000" dirty="0">
                <a:effectLst>
                  <a:outerShdw blurRad="38100" dist="38100" dir="2700000" algn="tl">
                    <a:srgbClr val="FFFFFF"/>
                  </a:outerShdw>
                </a:effectLst>
              </a:rPr>
              <a:t>, </a:t>
            </a:r>
            <a:r>
              <a:rPr lang="zh-CN" altLang="en-US" sz="2000" dirty="0">
                <a:effectLst>
                  <a:outerShdw blurRad="38100" dist="38100" dir="2700000" algn="tl">
                    <a:srgbClr val="FFFFFF"/>
                  </a:outerShdw>
                </a:effectLst>
              </a:rPr>
              <a:t>乱序</a:t>
            </a:r>
            <a:r>
              <a:rPr lang="en-US" altLang="zh-CN" sz="2000" dirty="0">
                <a:effectLst>
                  <a:outerShdw blurRad="38100" dist="38100" dir="2700000" algn="tl">
                    <a:srgbClr val="FFFFFF"/>
                  </a:outerShdw>
                </a:effectLst>
              </a:rPr>
              <a:t>, </a:t>
            </a:r>
            <a:r>
              <a:rPr lang="zh-CN" altLang="en-US" sz="2000" dirty="0">
                <a:effectLst>
                  <a:outerShdw blurRad="38100" dist="38100" dir="2700000" algn="tl">
                    <a:srgbClr val="FFFFFF"/>
                  </a:outerShdw>
                </a:effectLst>
              </a:rPr>
              <a:t>多个副本</a:t>
            </a:r>
            <a:r>
              <a:rPr lang="en-US" altLang="zh-CN" sz="2000" dirty="0">
                <a:effectLst>
                  <a:outerShdw blurRad="38100" dist="38100" dir="2700000" algn="tl">
                    <a:srgbClr val="FFFFFF"/>
                  </a:outerShdw>
                </a:effectLst>
              </a:rPr>
              <a:t>)</a:t>
            </a:r>
            <a:endParaRPr lang="zh-CN" altLang="zh-CN" sz="2000" dirty="0">
              <a:effectLst>
                <a:outerShdw blurRad="38100" dist="38100" dir="2700000" algn="tl">
                  <a:srgbClr val="FFFFFF"/>
                </a:outerShdw>
              </a:effectLst>
            </a:endParaRPr>
          </a:p>
          <a:p>
            <a:pPr marL="171450" lvl="1" indent="285750" eaLnBrk="1" hangingPunct="1">
              <a:buFontTx/>
              <a:buChar char="•"/>
              <a:defRPr/>
            </a:pPr>
            <a:r>
              <a:rPr lang="zh-CN" altLang="en-US" sz="2000" dirty="0">
                <a:effectLst>
                  <a:outerShdw blurRad="38100" dist="38100" dir="2700000" algn="tl">
                    <a:srgbClr val="FFFFFF"/>
                  </a:outerShdw>
                </a:effectLst>
              </a:rPr>
              <a:t>不确定的时延</a:t>
            </a:r>
            <a:endParaRPr lang="zh-CN" altLang="zh-CN" sz="2000" dirty="0">
              <a:effectLst>
                <a:outerShdw blurRad="38100" dist="38100" dir="2700000" algn="tl">
                  <a:srgbClr val="FFFFFF"/>
                </a:outerShdw>
              </a:effectLst>
            </a:endParaRPr>
          </a:p>
          <a:p>
            <a:pPr marL="171450" lvl="1" indent="285750" eaLnBrk="1" hangingPunct="1">
              <a:buFontTx/>
              <a:buChar char="•"/>
              <a:defRPr/>
            </a:pPr>
            <a:r>
              <a:rPr lang="zh-CN" altLang="en-US" sz="2000" dirty="0">
                <a:effectLst>
                  <a:outerShdw blurRad="38100" dist="38100" dir="2700000" algn="tl">
                    <a:srgbClr val="FFFFFF"/>
                  </a:outerShdw>
                </a:effectLst>
              </a:rPr>
              <a:t>有限大小的分组</a:t>
            </a:r>
            <a:endParaRPr lang="zh-CN" altLang="en-US" sz="2000" dirty="0">
              <a:solidFill>
                <a:schemeClr val="bg1">
                  <a:lumMod val="75000"/>
                </a:schemeClr>
              </a:solidFill>
              <a:effectLst>
                <a:outerShdw blurRad="38100" dist="38100" dir="2700000" algn="tl">
                  <a:srgbClr val="FFFFFF"/>
                </a:outerShdw>
              </a:effectLst>
            </a:endParaRPr>
          </a:p>
        </p:txBody>
      </p:sp>
      <p:sp>
        <p:nvSpPr>
          <p:cNvPr id="16393" name="Text Box 9"/>
          <p:cNvSpPr txBox="1">
            <a:spLocks noChangeArrowheads="1"/>
          </p:cNvSpPr>
          <p:nvPr/>
        </p:nvSpPr>
        <p:spPr bwMode="auto">
          <a:xfrm>
            <a:off x="5303839" y="1125538"/>
            <a:ext cx="4897437" cy="1662112"/>
          </a:xfrm>
          <a:prstGeom prst="rect">
            <a:avLst/>
          </a:prstGeom>
          <a:ln>
            <a:headEnd/>
            <a:tailEnd/>
          </a:ln>
        </p:spPr>
        <p:style>
          <a:lnRef idx="2">
            <a:schemeClr val="dk1"/>
          </a:lnRef>
          <a:fillRef idx="1">
            <a:schemeClr val="lt1"/>
          </a:fillRef>
          <a:effectRef idx="0">
            <a:schemeClr val="dk1"/>
          </a:effectRef>
          <a:fontRef idx="minor">
            <a:schemeClr val="dk1"/>
          </a:fontRef>
        </p:style>
        <p:txBody>
          <a:bodyPr>
            <a:spAutoFit/>
          </a:bodyPr>
          <a:lstStyle/>
          <a:p>
            <a:pPr eaLnBrk="1" hangingPunct="1">
              <a:buFontTx/>
              <a:buChar char="•"/>
              <a:defRPr/>
            </a:pPr>
            <a:r>
              <a:rPr lang="zh-CN" altLang="en-US" sz="2200" dirty="0">
                <a:solidFill>
                  <a:schemeClr val="bg1">
                    <a:lumMod val="75000"/>
                  </a:schemeClr>
                </a:solidFill>
                <a:effectLst>
                  <a:outerShdw blurRad="38100" dist="38100" dir="2700000" algn="tl">
                    <a:srgbClr val="FFFFFF"/>
                  </a:outerShdw>
                </a:effectLst>
              </a:rPr>
              <a:t>应用层进程期望传输层提供的特性</a:t>
            </a:r>
            <a:r>
              <a:rPr lang="en-US" altLang="zh-CN" sz="2200" dirty="0">
                <a:solidFill>
                  <a:schemeClr val="bg1">
                    <a:lumMod val="75000"/>
                  </a:schemeClr>
                </a:solidFill>
                <a:effectLst>
                  <a:outerShdw blurRad="38100" dist="38100" dir="2700000" algn="tl">
                    <a:srgbClr val="FFFFFF"/>
                  </a:outerShdw>
                </a:effectLst>
              </a:rPr>
              <a:t>:</a:t>
            </a:r>
            <a:r>
              <a:rPr lang="en-US" altLang="zh-CN" sz="2000" dirty="0">
                <a:solidFill>
                  <a:schemeClr val="bg1">
                    <a:lumMod val="75000"/>
                  </a:schemeClr>
                </a:solidFill>
                <a:effectLst>
                  <a:outerShdw blurRad="38100" dist="38100" dir="2700000" algn="tl">
                    <a:srgbClr val="FFFFFF"/>
                  </a:outerShdw>
                </a:effectLst>
              </a:rPr>
              <a:t> </a:t>
            </a:r>
            <a:endParaRPr lang="zh-CN" altLang="zh-CN" sz="2000" dirty="0">
              <a:solidFill>
                <a:schemeClr val="bg1">
                  <a:lumMod val="75000"/>
                </a:schemeClr>
              </a:solidFill>
              <a:effectLst>
                <a:outerShdw blurRad="38100" dist="38100" dir="2700000" algn="tl">
                  <a:srgbClr val="FFFFFF"/>
                </a:outerShdw>
              </a:effectLst>
            </a:endParaRPr>
          </a:p>
          <a:p>
            <a:pPr marL="171450" lvl="1" indent="285750" eaLnBrk="1" hangingPunct="1">
              <a:buFontTx/>
              <a:buChar char="•"/>
              <a:defRPr/>
            </a:pPr>
            <a:r>
              <a:rPr lang="zh-CN" altLang="en-US" sz="2000" dirty="0">
                <a:solidFill>
                  <a:schemeClr val="bg1">
                    <a:lumMod val="75000"/>
                  </a:schemeClr>
                </a:solidFill>
                <a:effectLst>
                  <a:outerShdw blurRad="38100" dist="38100" dir="2700000" algn="tl">
                    <a:srgbClr val="FFFFFF"/>
                  </a:outerShdw>
                </a:effectLst>
              </a:rPr>
              <a:t>支持多个应用进程</a:t>
            </a:r>
          </a:p>
          <a:p>
            <a:pPr marL="171450" lvl="1" indent="285750" eaLnBrk="1" hangingPunct="1">
              <a:buFontTx/>
              <a:buChar char="•"/>
              <a:defRPr/>
            </a:pPr>
            <a:r>
              <a:rPr lang="zh-CN" altLang="en-US" sz="2000" dirty="0">
                <a:solidFill>
                  <a:schemeClr val="bg1">
                    <a:lumMod val="75000"/>
                  </a:schemeClr>
                </a:solidFill>
                <a:effectLst>
                  <a:outerShdw blurRad="38100" dist="38100" dir="2700000" algn="tl">
                    <a:srgbClr val="FFFFFF"/>
                  </a:outerShdw>
                </a:effectLst>
              </a:rPr>
              <a:t>可靠的消息传送</a:t>
            </a:r>
          </a:p>
          <a:p>
            <a:pPr marL="171450" lvl="1" indent="285750" eaLnBrk="1" hangingPunct="1">
              <a:buFontTx/>
              <a:buChar char="•"/>
              <a:defRPr/>
            </a:pPr>
            <a:r>
              <a:rPr lang="zh-CN" altLang="en-US" sz="2000" dirty="0">
                <a:solidFill>
                  <a:schemeClr val="bg1">
                    <a:lumMod val="75000"/>
                  </a:schemeClr>
                </a:solidFill>
                <a:effectLst>
                  <a:outerShdw blurRad="38100" dist="38100" dir="2700000" algn="tl">
                    <a:srgbClr val="FFFFFF"/>
                  </a:outerShdw>
                </a:effectLst>
              </a:rPr>
              <a:t>流量控制</a:t>
            </a:r>
            <a:endParaRPr lang="en-US" altLang="zh-CN" sz="2000" dirty="0">
              <a:solidFill>
                <a:schemeClr val="bg1">
                  <a:lumMod val="75000"/>
                </a:schemeClr>
              </a:solidFill>
              <a:effectLst>
                <a:outerShdw blurRad="38100" dist="38100" dir="2700000" algn="tl">
                  <a:srgbClr val="FFFFFF"/>
                </a:outerShdw>
              </a:effectLst>
            </a:endParaRPr>
          </a:p>
          <a:p>
            <a:pPr marL="171450" lvl="1" indent="285750" eaLnBrk="1" hangingPunct="1">
              <a:buFontTx/>
              <a:buChar char="•"/>
              <a:defRPr/>
            </a:pPr>
            <a:r>
              <a:rPr lang="zh-CN" altLang="en-US" sz="2000" dirty="0">
                <a:solidFill>
                  <a:schemeClr val="bg1">
                    <a:lumMod val="75000"/>
                  </a:schemeClr>
                </a:solidFill>
                <a:effectLst>
                  <a:outerShdw blurRad="38100" dist="38100" dir="2700000" algn="tl">
                    <a:srgbClr val="FFFFFF"/>
                  </a:outerShdw>
                </a:effectLst>
              </a:rPr>
              <a:t>任意大小的分组长度</a:t>
            </a:r>
          </a:p>
        </p:txBody>
      </p:sp>
      <p:sp>
        <p:nvSpPr>
          <p:cNvPr id="16394" name="Line 10"/>
          <p:cNvSpPr>
            <a:spLocks noChangeShapeType="1"/>
          </p:cNvSpPr>
          <p:nvPr/>
        </p:nvSpPr>
        <p:spPr bwMode="auto">
          <a:xfrm flipV="1">
            <a:off x="4584700" y="2205039"/>
            <a:ext cx="719138" cy="719137"/>
          </a:xfrm>
          <a:prstGeom prst="line">
            <a:avLst/>
          </a:prstGeom>
          <a:ln>
            <a:headEnd/>
            <a:tailEnd type="arrow" w="med" len="med"/>
          </a:ln>
        </p:spPr>
        <p:style>
          <a:lnRef idx="3">
            <a:schemeClr val="dk1"/>
          </a:lnRef>
          <a:fillRef idx="0">
            <a:schemeClr val="dk1"/>
          </a:fillRef>
          <a:effectRef idx="2">
            <a:schemeClr val="dk1"/>
          </a:effectRef>
          <a:fontRef idx="minor">
            <a:schemeClr val="tx1"/>
          </a:fontRef>
        </p:style>
        <p:txBody>
          <a:bodyPr/>
          <a:lstStyle/>
          <a:p>
            <a:pPr eaLnBrk="1" hangingPunct="1">
              <a:defRPr/>
            </a:pPr>
            <a:endParaRPr lang="zh-CN" altLang="en-US"/>
          </a:p>
        </p:txBody>
      </p:sp>
      <p:sp>
        <p:nvSpPr>
          <p:cNvPr id="16395" name="Line 11"/>
          <p:cNvSpPr>
            <a:spLocks noChangeShapeType="1"/>
          </p:cNvSpPr>
          <p:nvPr/>
        </p:nvSpPr>
        <p:spPr bwMode="auto">
          <a:xfrm>
            <a:off x="4583114" y="4365625"/>
            <a:ext cx="720725" cy="647700"/>
          </a:xfrm>
          <a:prstGeom prst="line">
            <a:avLst/>
          </a:prstGeom>
          <a:ln>
            <a:headEnd/>
            <a:tailEnd type="arrow" w="med" len="med"/>
          </a:ln>
        </p:spPr>
        <p:style>
          <a:lnRef idx="3">
            <a:schemeClr val="dk1"/>
          </a:lnRef>
          <a:fillRef idx="0">
            <a:schemeClr val="dk1"/>
          </a:fillRef>
          <a:effectRef idx="2">
            <a:schemeClr val="dk1"/>
          </a:effectRef>
          <a:fontRef idx="minor">
            <a:schemeClr val="tx1"/>
          </a:fontRef>
        </p:style>
        <p:txBody>
          <a:bodyPr/>
          <a:lstStyle/>
          <a:p>
            <a:pPr eaLnBrk="1" hangingPunct="1">
              <a:defRPr/>
            </a:pPr>
            <a:endParaRPr lang="zh-CN" altLang="en-US"/>
          </a:p>
        </p:txBody>
      </p:sp>
      <p:sp>
        <p:nvSpPr>
          <p:cNvPr id="16396" name="Text Box 12"/>
          <p:cNvSpPr txBox="1">
            <a:spLocks noChangeArrowheads="1"/>
          </p:cNvSpPr>
          <p:nvPr/>
        </p:nvSpPr>
        <p:spPr bwMode="auto">
          <a:xfrm>
            <a:off x="5303839" y="3124200"/>
            <a:ext cx="4897437" cy="13843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spAutoFit/>
          </a:bodyPr>
          <a:lstStyle/>
          <a:p>
            <a:pPr eaLnBrk="1" hangingPunct="1">
              <a:buFontTx/>
              <a:buChar char="•"/>
              <a:defRPr/>
            </a:pPr>
            <a:r>
              <a:rPr lang="zh-CN" altLang="zh-CN" sz="2000" b="1" dirty="0">
                <a:effectLst>
                  <a:outerShdw blurRad="38100" dist="38100" dir="2700000" algn="tl">
                    <a:srgbClr val="FFFFFF"/>
                  </a:outerShdw>
                </a:effectLst>
              </a:rPr>
              <a:t> </a:t>
            </a:r>
            <a:r>
              <a:rPr lang="zh-CN" altLang="en-US" sz="2200" b="1" dirty="0">
                <a:effectLst>
                  <a:outerShdw blurRad="38100" dist="38100" dir="2700000" algn="tl">
                    <a:srgbClr val="FFFFFF"/>
                  </a:outerShdw>
                </a:effectLst>
              </a:rPr>
              <a:t>端到端协议</a:t>
            </a:r>
          </a:p>
          <a:p>
            <a:pPr eaLnBrk="1" hangingPunct="1">
              <a:buFontTx/>
              <a:buChar char="•"/>
              <a:defRPr/>
            </a:pPr>
            <a:r>
              <a:rPr lang="zh-CN" altLang="zh-CN" sz="2200" b="1" dirty="0">
                <a:effectLst>
                  <a:outerShdw blurRad="38100" dist="38100" dir="2700000" algn="tl">
                    <a:srgbClr val="FFFFFF"/>
                  </a:outerShdw>
                </a:effectLst>
              </a:rPr>
              <a:t> </a:t>
            </a:r>
            <a:r>
              <a:rPr lang="zh-CN" altLang="en-US" sz="2200" b="1" dirty="0">
                <a:effectLst>
                  <a:outerShdw blurRad="38100" dist="38100" dir="2700000" algn="tl">
                    <a:srgbClr val="FFFFFF"/>
                  </a:outerShdw>
                </a:effectLst>
              </a:rPr>
              <a:t>挑战</a:t>
            </a:r>
          </a:p>
          <a:p>
            <a:pPr marL="171450" lvl="1" indent="215900" eaLnBrk="1" hangingPunct="1">
              <a:buFontTx/>
              <a:buChar char="•"/>
              <a:defRPr/>
            </a:pPr>
            <a:r>
              <a:rPr lang="zh-CN" altLang="en-US" sz="2000" b="1" dirty="0">
                <a:effectLst>
                  <a:outerShdw blurRad="38100" dist="38100" dir="2700000" algn="tl">
                    <a:srgbClr val="FFFFFF"/>
                  </a:outerShdw>
                </a:effectLst>
              </a:rPr>
              <a:t>把底层网络低于要求的特性转变成为应用程序所需的高级服务</a:t>
            </a:r>
          </a:p>
        </p:txBody>
      </p:sp>
      <p:sp>
        <p:nvSpPr>
          <p:cNvPr id="16397" name="Line 13"/>
          <p:cNvSpPr>
            <a:spLocks noChangeShapeType="1"/>
          </p:cNvSpPr>
          <p:nvPr/>
        </p:nvSpPr>
        <p:spPr bwMode="auto">
          <a:xfrm>
            <a:off x="4584700" y="3502025"/>
            <a:ext cx="647700" cy="0"/>
          </a:xfrm>
          <a:prstGeom prst="line">
            <a:avLst/>
          </a:prstGeom>
          <a:ln>
            <a:headEnd/>
            <a:tailEnd type="arrow" w="med" len="med"/>
          </a:ln>
        </p:spPr>
        <p:style>
          <a:lnRef idx="3">
            <a:schemeClr val="accent3"/>
          </a:lnRef>
          <a:fillRef idx="0">
            <a:schemeClr val="accent3"/>
          </a:fillRef>
          <a:effectRef idx="2">
            <a:schemeClr val="accent3"/>
          </a:effectRef>
          <a:fontRef idx="minor">
            <a:schemeClr val="tx1"/>
          </a:fontRef>
        </p:style>
        <p:txBody>
          <a:bodyPr/>
          <a:lstStyle/>
          <a:p>
            <a:pPr eaLnBrk="1" hangingPunct="1">
              <a:defRPr/>
            </a:pP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5BD39B30-67C7-4F48-AD47-8119D5FEC822}" type="slidenum">
              <a:rPr kumimoji="0" lang="en-US" altLang="zh-CN" sz="1400">
                <a:latin typeface="Arial" panose="020B0604020202020204" pitchFamily="34" charset="0"/>
                <a:ea typeface="宋体" panose="02010600030101010101" pitchFamily="2" charset="-122"/>
              </a:rPr>
              <a:pPr>
                <a:spcBef>
                  <a:spcPct val="0"/>
                </a:spcBef>
                <a:buClrTx/>
                <a:buSzTx/>
                <a:buFontTx/>
                <a:buNone/>
              </a:pPr>
              <a:t>14</a:t>
            </a:fld>
            <a:r>
              <a:rPr kumimoji="0" lang="en-US" altLang="zh-CN" sz="1000">
                <a:latin typeface="Arial" panose="020B0604020202020204" pitchFamily="34" charset="0"/>
                <a:ea typeface="宋体" panose="02010600030101010101" pitchFamily="2" charset="-122"/>
              </a:rPr>
              <a:t>-</a:t>
            </a:r>
          </a:p>
        </p:txBody>
      </p:sp>
      <p:sp>
        <p:nvSpPr>
          <p:cNvPr id="19459" name="Rectangle 2"/>
          <p:cNvSpPr>
            <a:spLocks noGrp="1" noChangeArrowheads="1"/>
          </p:cNvSpPr>
          <p:nvPr>
            <p:ph type="title"/>
          </p:nvPr>
        </p:nvSpPr>
        <p:spPr/>
        <p:txBody>
          <a:bodyPr/>
          <a:lstStyle/>
          <a:p>
            <a:r>
              <a:rPr lang="zh-CN" altLang="en-US" dirty="0"/>
              <a:t>传输层协议</a:t>
            </a:r>
            <a:endParaRPr lang="en-US" altLang="zh-CN" dirty="0"/>
          </a:p>
        </p:txBody>
      </p:sp>
      <p:sp>
        <p:nvSpPr>
          <p:cNvPr id="2" name="Rectangle 3"/>
          <p:cNvSpPr>
            <a:spLocks noGrp="1" noChangeArrowheads="1"/>
          </p:cNvSpPr>
          <p:nvPr>
            <p:ph type="body" idx="1"/>
          </p:nvPr>
        </p:nvSpPr>
        <p:spPr>
          <a:ln>
            <a:miter lim="800000"/>
            <a:headEnd/>
            <a:tailEnd/>
          </a:ln>
        </p:spPr>
        <p:txBody>
          <a:bodyPr/>
          <a:lstStyle/>
          <a:p>
            <a:pPr>
              <a:defRPr/>
            </a:pPr>
            <a:r>
              <a:rPr lang="zh-CN" altLang="en-US" dirty="0"/>
              <a:t>本章主要考虑四种有代表性的服务</a:t>
            </a:r>
            <a:endParaRPr lang="en-US" altLang="zh-CN" dirty="0"/>
          </a:p>
          <a:p>
            <a:pPr lvl="1">
              <a:defRPr/>
            </a:pPr>
            <a:r>
              <a:rPr lang="zh-CN" altLang="en-US" dirty="0"/>
              <a:t>简单的异步解多路复用服务</a:t>
            </a:r>
            <a:endParaRPr lang="en-US" altLang="zh-CN" dirty="0"/>
          </a:p>
          <a:p>
            <a:pPr lvl="2">
              <a:defRPr/>
            </a:pPr>
            <a:r>
              <a:rPr lang="en-US" altLang="zh-CN" dirty="0"/>
              <a:t>UDP (</a:t>
            </a:r>
            <a:r>
              <a:rPr lang="zh-CN" altLang="en-US" dirty="0"/>
              <a:t>用户数据报协议</a:t>
            </a:r>
            <a:r>
              <a:rPr lang="en-US" altLang="zh-CN" dirty="0"/>
              <a:t>)</a:t>
            </a:r>
          </a:p>
          <a:p>
            <a:pPr lvl="1">
              <a:defRPr/>
            </a:pPr>
            <a:r>
              <a:rPr lang="zh-CN" altLang="en-US" dirty="0"/>
              <a:t>可靠地字节流服务</a:t>
            </a:r>
            <a:endParaRPr lang="en-US" altLang="zh-CN" dirty="0"/>
          </a:p>
          <a:p>
            <a:pPr lvl="2">
              <a:defRPr/>
            </a:pPr>
            <a:r>
              <a:rPr lang="en-US" altLang="zh-CN" dirty="0"/>
              <a:t>TCP (</a:t>
            </a:r>
            <a:r>
              <a:rPr lang="zh-CN" altLang="en-US" dirty="0"/>
              <a:t>传输控制协议</a:t>
            </a:r>
            <a:r>
              <a:rPr lang="en-US" altLang="zh-CN" dirty="0"/>
              <a:t>)</a:t>
            </a:r>
          </a:p>
          <a:p>
            <a:pPr lvl="1">
              <a:defRPr/>
            </a:pPr>
            <a:r>
              <a:rPr lang="en-US" altLang="zh-CN" i="1" strike="sngStrike" dirty="0">
                <a:solidFill>
                  <a:schemeClr val="bg1">
                    <a:lumMod val="75000"/>
                  </a:schemeClr>
                </a:solidFill>
              </a:rPr>
              <a:t> </a:t>
            </a:r>
            <a:r>
              <a:rPr lang="zh-CN" altLang="en-US" i="1" strike="sngStrike" dirty="0">
                <a:solidFill>
                  <a:schemeClr val="bg1">
                    <a:lumMod val="75000"/>
                  </a:schemeClr>
                </a:solidFill>
              </a:rPr>
              <a:t>请求</a:t>
            </a:r>
            <a:r>
              <a:rPr lang="en-US" altLang="zh-CN" i="1" strike="sngStrike" dirty="0">
                <a:solidFill>
                  <a:schemeClr val="bg1">
                    <a:lumMod val="75000"/>
                  </a:schemeClr>
                </a:solidFill>
              </a:rPr>
              <a:t>/</a:t>
            </a:r>
            <a:r>
              <a:rPr lang="zh-CN" altLang="en-US" i="1" strike="sngStrike" dirty="0">
                <a:solidFill>
                  <a:schemeClr val="bg1">
                    <a:lumMod val="75000"/>
                  </a:schemeClr>
                </a:solidFill>
              </a:rPr>
              <a:t>响应服务</a:t>
            </a:r>
            <a:endParaRPr lang="en-US" altLang="zh-CN" i="1" strike="sngStrike" dirty="0">
              <a:solidFill>
                <a:schemeClr val="bg1">
                  <a:lumMod val="75000"/>
                </a:schemeClr>
              </a:solidFill>
            </a:endParaRPr>
          </a:p>
          <a:p>
            <a:pPr lvl="2">
              <a:defRPr/>
            </a:pPr>
            <a:r>
              <a:rPr lang="zh-CN" altLang="en-US" i="1" strike="sngStrike" dirty="0">
                <a:solidFill>
                  <a:schemeClr val="bg1">
                    <a:lumMod val="75000"/>
                  </a:schemeClr>
                </a:solidFill>
              </a:rPr>
              <a:t>远程过程调用</a:t>
            </a:r>
            <a:r>
              <a:rPr lang="en-US" altLang="zh-CN" i="1" strike="sngStrike" dirty="0">
                <a:solidFill>
                  <a:schemeClr val="bg1">
                    <a:lumMod val="75000"/>
                  </a:schemeClr>
                </a:solidFill>
              </a:rPr>
              <a:t> (RPC)</a:t>
            </a:r>
          </a:p>
          <a:p>
            <a:pPr lvl="2">
              <a:defRPr/>
            </a:pPr>
            <a:r>
              <a:rPr lang="en-US" altLang="zh-CN" i="1" strike="sngStrike" dirty="0" err="1">
                <a:solidFill>
                  <a:schemeClr val="bg1">
                    <a:lumMod val="75000"/>
                  </a:schemeClr>
                </a:solidFill>
              </a:rPr>
              <a:t>SunRPC</a:t>
            </a:r>
            <a:r>
              <a:rPr lang="zh-CN" altLang="en-US" i="1" strike="sngStrike" dirty="0">
                <a:solidFill>
                  <a:schemeClr val="bg1">
                    <a:lumMod val="75000"/>
                  </a:schemeClr>
                </a:solidFill>
              </a:rPr>
              <a:t>和</a:t>
            </a:r>
            <a:r>
              <a:rPr lang="en-US" altLang="zh-CN" i="1" strike="sngStrike" dirty="0">
                <a:solidFill>
                  <a:schemeClr val="bg1">
                    <a:lumMod val="75000"/>
                  </a:schemeClr>
                </a:solidFill>
              </a:rPr>
              <a:t>DCE-RPC</a:t>
            </a:r>
          </a:p>
          <a:p>
            <a:pPr lvl="1">
              <a:defRPr/>
            </a:pPr>
            <a:r>
              <a:rPr lang="zh-CN" altLang="en-US" i="1" strike="sngStrike" dirty="0">
                <a:solidFill>
                  <a:schemeClr val="bg1">
                    <a:lumMod val="75000"/>
                  </a:schemeClr>
                </a:solidFill>
              </a:rPr>
              <a:t>实时传输服务</a:t>
            </a:r>
            <a:endParaRPr lang="en-US" altLang="zh-CN" i="1" strike="sngStrike" dirty="0">
              <a:solidFill>
                <a:schemeClr val="bg1">
                  <a:lumMod val="75000"/>
                </a:schemeClr>
              </a:solidFill>
            </a:endParaRPr>
          </a:p>
          <a:p>
            <a:pPr lvl="2">
              <a:defRPr/>
            </a:pPr>
            <a:r>
              <a:rPr lang="en-US" altLang="zh-CN" i="1" strike="sngStrike" dirty="0">
                <a:solidFill>
                  <a:schemeClr val="bg1">
                    <a:lumMod val="75000"/>
                  </a:schemeClr>
                </a:solidFill>
              </a:rPr>
              <a:t>RTP</a:t>
            </a:r>
            <a:endParaRPr lang="zh-CN" altLang="en-US" i="1" strike="sngStrike" dirty="0">
              <a:solidFill>
                <a:schemeClr val="bg1">
                  <a:lumMod val="7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6"/>
          <p:cNvSpPr>
            <a:spLocks noGrp="1"/>
          </p:cNvSpPr>
          <p:nvPr>
            <p:ph type="sldNum" sz="quarter" idx="11"/>
          </p:nvPr>
        </p:nvSpPr>
        <p:spPr>
          <a:xfrm>
            <a:off x="9848851" y="6462714"/>
            <a:ext cx="676275"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F385624-3B33-4A31-884D-4E873DE218FB}" type="slidenum">
              <a:rPr lang="en-US" altLang="zh-CN">
                <a:latin typeface="Tahoma" panose="020B0604030504040204" pitchFamily="34" charset="0"/>
                <a:ea typeface="MS PGothic" panose="020B0600070205080204" pitchFamily="34" charset="-128"/>
              </a:rPr>
              <a:pPr/>
              <a:t>15</a:t>
            </a:fld>
            <a:endParaRPr lang="en-US" altLang="zh-CN">
              <a:latin typeface="Tahoma" panose="020B0604030504040204" pitchFamily="34" charset="0"/>
              <a:ea typeface="MS PGothic" panose="020B0600070205080204" pitchFamily="34" charset="-128"/>
            </a:endParaRPr>
          </a:p>
        </p:txBody>
      </p:sp>
      <p:sp>
        <p:nvSpPr>
          <p:cNvPr id="20483" name="Freeform 157"/>
          <p:cNvSpPr>
            <a:spLocks/>
          </p:cNvSpPr>
          <p:nvPr/>
        </p:nvSpPr>
        <p:spPr bwMode="auto">
          <a:xfrm>
            <a:off x="4291013" y="3143250"/>
            <a:ext cx="552450" cy="2082800"/>
          </a:xfrm>
          <a:custGeom>
            <a:avLst/>
            <a:gdLst>
              <a:gd name="T0" fmla="*/ 0 w 348"/>
              <a:gd name="T1" fmla="*/ 2147483646 h 1312"/>
              <a:gd name="T2" fmla="*/ 2147483646 w 348"/>
              <a:gd name="T3" fmla="*/ 0 h 1312"/>
              <a:gd name="T4" fmla="*/ 2147483646 w 348"/>
              <a:gd name="T5" fmla="*/ 2147483646 h 1312"/>
              <a:gd name="T6" fmla="*/ 2147483646 w 348"/>
              <a:gd name="T7" fmla="*/ 2147483646 h 1312"/>
              <a:gd name="T8" fmla="*/ 0 w 348"/>
              <a:gd name="T9" fmla="*/ 2147483646 h 1312"/>
              <a:gd name="T10" fmla="*/ 0 60000 65536"/>
              <a:gd name="T11" fmla="*/ 0 60000 65536"/>
              <a:gd name="T12" fmla="*/ 0 60000 65536"/>
              <a:gd name="T13" fmla="*/ 0 60000 65536"/>
              <a:gd name="T14" fmla="*/ 0 60000 65536"/>
              <a:gd name="T15" fmla="*/ 0 w 348"/>
              <a:gd name="T16" fmla="*/ 0 h 1312"/>
              <a:gd name="T17" fmla="*/ 348 w 348"/>
              <a:gd name="T18" fmla="*/ 1312 h 1312"/>
            </a:gdLst>
            <a:ahLst/>
            <a:cxnLst>
              <a:cxn ang="T10">
                <a:pos x="T0" y="T1"/>
              </a:cxn>
              <a:cxn ang="T11">
                <a:pos x="T2" y="T3"/>
              </a:cxn>
              <a:cxn ang="T12">
                <a:pos x="T4" y="T5"/>
              </a:cxn>
              <a:cxn ang="T13">
                <a:pos x="T6" y="T7"/>
              </a:cxn>
              <a:cxn ang="T14">
                <a:pos x="T8" y="T9"/>
              </a:cxn>
            </a:cxnLst>
            <a:rect l="T15" t="T16" r="T17" b="T18"/>
            <a:pathLst>
              <a:path w="348" h="1312">
                <a:moveTo>
                  <a:pt x="0" y="1306"/>
                </a:moveTo>
                <a:lnTo>
                  <a:pt x="348" y="0"/>
                </a:lnTo>
                <a:lnTo>
                  <a:pt x="342" y="1258"/>
                </a:lnTo>
                <a:lnTo>
                  <a:pt x="180" y="1312"/>
                </a:lnTo>
                <a:lnTo>
                  <a:pt x="0" y="1306"/>
                </a:lnTo>
                <a:close/>
              </a:path>
            </a:pathLst>
          </a:custGeom>
          <a:gradFill rotWithShape="1">
            <a:gsLst>
              <a:gs pos="0">
                <a:schemeClr val="bg1"/>
              </a:gs>
              <a:gs pos="100000">
                <a:schemeClr val="folHlink"/>
              </a:gs>
            </a:gsLst>
            <a:lin ang="0" scaled="1"/>
          </a:gradFill>
          <a:ln w="9525">
            <a:solidFill>
              <a:srgbClr val="DDDDDD"/>
            </a:solidFill>
            <a:round/>
            <a:headEnd/>
            <a:tailEnd/>
          </a:ln>
        </p:spPr>
        <p:txBody>
          <a:bodyPr/>
          <a:lstStyle/>
          <a:p>
            <a:endParaRPr lang="zh-CN" altLang="en-US"/>
          </a:p>
        </p:txBody>
      </p:sp>
      <p:sp>
        <p:nvSpPr>
          <p:cNvPr id="8198" name="Rectangle 2"/>
          <p:cNvSpPr>
            <a:spLocks noGrp="1" noChangeArrowheads="1"/>
          </p:cNvSpPr>
          <p:nvPr>
            <p:ph type="title"/>
          </p:nvPr>
        </p:nvSpPr>
        <p:spPr>
          <a:xfrm>
            <a:off x="866776" y="468314"/>
            <a:ext cx="7772400" cy="1143000"/>
          </a:xfrm>
        </p:spPr>
        <p:txBody>
          <a:bodyPr/>
          <a:lstStyle/>
          <a:p>
            <a:pPr>
              <a:defRPr/>
            </a:pPr>
            <a:r>
              <a:rPr lang="en-US" dirty="0">
                <a:ea typeface="ＭＳ Ｐゴシック" charset="0"/>
                <a:cs typeface="+mj-cs"/>
              </a:rPr>
              <a:t>Multiplexing/</a:t>
            </a:r>
            <a:r>
              <a:rPr lang="en-US" dirty="0" err="1">
                <a:ea typeface="ＭＳ Ｐゴシック" charset="0"/>
                <a:cs typeface="+mj-cs"/>
              </a:rPr>
              <a:t>demultiplexing</a:t>
            </a:r>
            <a:endParaRPr lang="en-US" dirty="0">
              <a:ea typeface="ＭＳ Ｐゴシック" charset="0"/>
              <a:cs typeface="+mj-cs"/>
            </a:endParaRPr>
          </a:p>
        </p:txBody>
      </p:sp>
      <p:sp>
        <p:nvSpPr>
          <p:cNvPr id="20485" name="Text Box 37"/>
          <p:cNvSpPr txBox="1">
            <a:spLocks noChangeArrowheads="1"/>
          </p:cNvSpPr>
          <p:nvPr/>
        </p:nvSpPr>
        <p:spPr bwMode="auto">
          <a:xfrm>
            <a:off x="9531350" y="4068763"/>
            <a:ext cx="895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ea typeface="MS PGothic" panose="020B0600070205080204" pitchFamily="34" charset="-128"/>
              </a:rPr>
              <a:t>process</a:t>
            </a:r>
          </a:p>
        </p:txBody>
      </p:sp>
      <p:sp>
        <p:nvSpPr>
          <p:cNvPr id="20486" name="Text Box 38"/>
          <p:cNvSpPr txBox="1">
            <a:spLocks noChangeArrowheads="1"/>
          </p:cNvSpPr>
          <p:nvPr/>
        </p:nvSpPr>
        <p:spPr bwMode="auto">
          <a:xfrm>
            <a:off x="9505950" y="3667125"/>
            <a:ext cx="7556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socket</a:t>
            </a:r>
          </a:p>
        </p:txBody>
      </p:sp>
      <p:grpSp>
        <p:nvGrpSpPr>
          <p:cNvPr id="2" name="Group 177"/>
          <p:cNvGrpSpPr>
            <a:grpSpLocks/>
          </p:cNvGrpSpPr>
          <p:nvPr/>
        </p:nvGrpSpPr>
        <p:grpSpPr bwMode="auto">
          <a:xfrm>
            <a:off x="6432551" y="1571625"/>
            <a:ext cx="3808413" cy="1468438"/>
            <a:chOff x="3092" y="990"/>
            <a:chExt cx="2399" cy="925"/>
          </a:xfrm>
        </p:grpSpPr>
        <p:sp>
          <p:nvSpPr>
            <p:cNvPr id="20609" name="Rectangle 41"/>
            <p:cNvSpPr>
              <a:spLocks noChangeArrowheads="1"/>
            </p:cNvSpPr>
            <p:nvPr/>
          </p:nvSpPr>
          <p:spPr bwMode="auto">
            <a:xfrm>
              <a:off x="3092" y="1163"/>
              <a:ext cx="2399" cy="752"/>
            </a:xfrm>
            <a:prstGeom prst="rect">
              <a:avLst/>
            </a:prstGeom>
            <a:noFill/>
            <a:ln w="190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sz="2200">
                  <a:latin typeface="Gill Sans MT" panose="020B0502020104020203" pitchFamily="34" charset="0"/>
                  <a:ea typeface="MS PGothic" panose="020B0600070205080204" pitchFamily="34" charset="-128"/>
                </a:rPr>
                <a:t>use header info to deliver</a:t>
              </a:r>
            </a:p>
            <a:p>
              <a:pPr>
                <a:lnSpc>
                  <a:spcPct val="80000"/>
                </a:lnSpc>
              </a:pPr>
              <a:r>
                <a:rPr lang="en-US" altLang="zh-CN" sz="2200">
                  <a:latin typeface="Gill Sans MT" panose="020B0502020104020203" pitchFamily="34" charset="0"/>
                  <a:ea typeface="MS PGothic" panose="020B0600070205080204" pitchFamily="34" charset="-128"/>
                </a:rPr>
                <a:t>received segments to correct </a:t>
              </a:r>
            </a:p>
            <a:p>
              <a:pPr>
                <a:lnSpc>
                  <a:spcPct val="80000"/>
                </a:lnSpc>
              </a:pPr>
              <a:r>
                <a:rPr lang="en-US" altLang="zh-CN" sz="2200">
                  <a:latin typeface="Gill Sans MT" panose="020B0502020104020203" pitchFamily="34" charset="0"/>
                  <a:ea typeface="MS PGothic" panose="020B0600070205080204" pitchFamily="34" charset="-128"/>
                </a:rPr>
                <a:t>socket</a:t>
              </a:r>
            </a:p>
          </p:txBody>
        </p:sp>
        <p:grpSp>
          <p:nvGrpSpPr>
            <p:cNvPr id="20610" name="Group 42"/>
            <p:cNvGrpSpPr>
              <a:grpSpLocks/>
            </p:cNvGrpSpPr>
            <p:nvPr/>
          </p:nvGrpSpPr>
          <p:grpSpPr bwMode="auto">
            <a:xfrm>
              <a:off x="3104" y="990"/>
              <a:ext cx="1860" cy="271"/>
              <a:chOff x="1069" y="3681"/>
              <a:chExt cx="1492" cy="271"/>
            </a:xfrm>
          </p:grpSpPr>
          <p:sp>
            <p:nvSpPr>
              <p:cNvPr id="20611" name="Rectangle 43"/>
              <p:cNvSpPr>
                <a:spLocks noChangeArrowheads="1"/>
              </p:cNvSpPr>
              <p:nvPr/>
            </p:nvSpPr>
            <p:spPr bwMode="auto">
              <a:xfrm>
                <a:off x="1422" y="3732"/>
                <a:ext cx="1002" cy="2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612" name="Text Box 44"/>
              <p:cNvSpPr txBox="1">
                <a:spLocks noChangeArrowheads="1"/>
              </p:cNvSpPr>
              <p:nvPr/>
            </p:nvSpPr>
            <p:spPr bwMode="auto">
              <a:xfrm>
                <a:off x="1069" y="3681"/>
                <a:ext cx="1492" cy="27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200" i="1">
                    <a:solidFill>
                      <a:srgbClr val="CC0000"/>
                    </a:solidFill>
                    <a:latin typeface="Gill Sans MT" panose="020B0502020104020203" pitchFamily="34" charset="0"/>
                    <a:ea typeface="MS PGothic" panose="020B0600070205080204" pitchFamily="34" charset="-128"/>
                  </a:rPr>
                  <a:t>demultiplexing at receiver:</a:t>
                </a:r>
              </a:p>
            </p:txBody>
          </p:sp>
        </p:grpSp>
      </p:grpSp>
      <p:grpSp>
        <p:nvGrpSpPr>
          <p:cNvPr id="4" name="Group 176"/>
          <p:cNvGrpSpPr>
            <a:grpSpLocks/>
          </p:cNvGrpSpPr>
          <p:nvPr/>
        </p:nvGrpSpPr>
        <p:grpSpPr bwMode="auto">
          <a:xfrm>
            <a:off x="1935164" y="1335088"/>
            <a:ext cx="4029075" cy="1466850"/>
            <a:chOff x="259" y="841"/>
            <a:chExt cx="2538" cy="924"/>
          </a:xfrm>
        </p:grpSpPr>
        <p:sp>
          <p:nvSpPr>
            <p:cNvPr id="20604" name="Text Box 45"/>
            <p:cNvSpPr txBox="1">
              <a:spLocks noChangeArrowheads="1"/>
            </p:cNvSpPr>
            <p:nvPr/>
          </p:nvSpPr>
          <p:spPr bwMode="auto">
            <a:xfrm>
              <a:off x="264" y="1068"/>
              <a:ext cx="2533"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sz="2200">
                  <a:latin typeface="Gill Sans MT" panose="020B0502020104020203" pitchFamily="34" charset="0"/>
                  <a:ea typeface="MS PGothic" panose="020B0600070205080204" pitchFamily="34" charset="-128"/>
                </a:rPr>
                <a:t>handle data from multiple</a:t>
              </a:r>
            </a:p>
            <a:p>
              <a:pPr>
                <a:lnSpc>
                  <a:spcPct val="80000"/>
                </a:lnSpc>
              </a:pPr>
              <a:r>
                <a:rPr lang="en-US" altLang="zh-CN" sz="2200">
                  <a:latin typeface="Gill Sans MT" panose="020B0502020104020203" pitchFamily="34" charset="0"/>
                  <a:ea typeface="MS PGothic" panose="020B0600070205080204" pitchFamily="34" charset="-128"/>
                </a:rPr>
                <a:t>sockets, add transport header (later used for demultiplexing)</a:t>
              </a:r>
            </a:p>
          </p:txBody>
        </p:sp>
        <p:sp>
          <p:nvSpPr>
            <p:cNvPr id="20605" name="Rectangle 46"/>
            <p:cNvSpPr>
              <a:spLocks noChangeArrowheads="1"/>
            </p:cNvSpPr>
            <p:nvPr/>
          </p:nvSpPr>
          <p:spPr bwMode="auto">
            <a:xfrm>
              <a:off x="259" y="1009"/>
              <a:ext cx="2479" cy="756"/>
            </a:xfrm>
            <a:prstGeom prst="rect">
              <a:avLst/>
            </a:prstGeom>
            <a:noFill/>
            <a:ln w="190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20606" name="Group 47"/>
            <p:cNvGrpSpPr>
              <a:grpSpLocks/>
            </p:cNvGrpSpPr>
            <p:nvPr/>
          </p:nvGrpSpPr>
          <p:grpSpPr bwMode="auto">
            <a:xfrm>
              <a:off x="264" y="841"/>
              <a:ext cx="1628" cy="271"/>
              <a:chOff x="1036" y="3681"/>
              <a:chExt cx="1563" cy="271"/>
            </a:xfrm>
          </p:grpSpPr>
          <p:sp>
            <p:nvSpPr>
              <p:cNvPr id="20607" name="Rectangle 48"/>
              <p:cNvSpPr>
                <a:spLocks noChangeArrowheads="1"/>
              </p:cNvSpPr>
              <p:nvPr/>
            </p:nvSpPr>
            <p:spPr bwMode="auto">
              <a:xfrm>
                <a:off x="1422" y="3732"/>
                <a:ext cx="1003" cy="2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608" name="Text Box 49"/>
              <p:cNvSpPr txBox="1">
                <a:spLocks noChangeArrowheads="1"/>
              </p:cNvSpPr>
              <p:nvPr/>
            </p:nvSpPr>
            <p:spPr bwMode="auto">
              <a:xfrm>
                <a:off x="1036" y="3681"/>
                <a:ext cx="1563" cy="27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200" i="1">
                    <a:solidFill>
                      <a:srgbClr val="CC0000"/>
                    </a:solidFill>
                    <a:latin typeface="Gill Sans MT" panose="020B0502020104020203" pitchFamily="34" charset="0"/>
                    <a:ea typeface="MS PGothic" panose="020B0600070205080204" pitchFamily="34" charset="-128"/>
                  </a:rPr>
                  <a:t>multiplexing at sender:</a:t>
                </a:r>
              </a:p>
            </p:txBody>
          </p:sp>
        </p:grpSp>
      </p:grpSp>
      <p:grpSp>
        <p:nvGrpSpPr>
          <p:cNvPr id="20489" name="Group 57"/>
          <p:cNvGrpSpPr>
            <a:grpSpLocks/>
          </p:cNvGrpSpPr>
          <p:nvPr/>
        </p:nvGrpSpPr>
        <p:grpSpPr bwMode="auto">
          <a:xfrm>
            <a:off x="9005888" y="3741739"/>
            <a:ext cx="533400" cy="206375"/>
            <a:chOff x="344" y="1846"/>
            <a:chExt cx="336" cy="130"/>
          </a:xfrm>
        </p:grpSpPr>
        <p:sp>
          <p:nvSpPr>
            <p:cNvPr id="20600" name="Rectangle 35"/>
            <p:cNvSpPr>
              <a:spLocks noChangeArrowheads="1"/>
            </p:cNvSpPr>
            <p:nvPr/>
          </p:nvSpPr>
          <p:spPr bwMode="auto">
            <a:xfrm>
              <a:off x="344" y="1846"/>
              <a:ext cx="336" cy="130"/>
            </a:xfrm>
            <a:prstGeom prst="rect">
              <a:avLst/>
            </a:prstGeom>
            <a:solidFill>
              <a:srgbClr val="FFFF00"/>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601" name="Rectangle 54"/>
            <p:cNvSpPr>
              <a:spLocks noChangeArrowheads="1"/>
            </p:cNvSpPr>
            <p:nvPr/>
          </p:nvSpPr>
          <p:spPr bwMode="auto">
            <a:xfrm>
              <a:off x="454" y="1863"/>
              <a:ext cx="110" cy="99"/>
            </a:xfrm>
            <a:prstGeom prst="rect">
              <a:avLst/>
            </a:prstGeom>
            <a:solidFill>
              <a:schemeClr val="bg1"/>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602" name="Rectangle 55"/>
            <p:cNvSpPr>
              <a:spLocks noChangeArrowheads="1"/>
            </p:cNvSpPr>
            <p:nvPr/>
          </p:nvSpPr>
          <p:spPr bwMode="auto">
            <a:xfrm>
              <a:off x="578" y="1921"/>
              <a:ext cx="29" cy="35"/>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603" name="Rectangle 56"/>
            <p:cNvSpPr>
              <a:spLocks noChangeArrowheads="1"/>
            </p:cNvSpPr>
            <p:nvPr/>
          </p:nvSpPr>
          <p:spPr bwMode="auto">
            <a:xfrm>
              <a:off x="407" y="1922"/>
              <a:ext cx="29" cy="35"/>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0490" name="Rectangle 23"/>
          <p:cNvSpPr>
            <a:spLocks noChangeArrowheads="1"/>
          </p:cNvSpPr>
          <p:nvPr/>
        </p:nvSpPr>
        <p:spPr bwMode="auto">
          <a:xfrm>
            <a:off x="4838701" y="3194050"/>
            <a:ext cx="1497013"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0491" name="Rectangle 24"/>
          <p:cNvSpPr>
            <a:spLocks noChangeArrowheads="1"/>
          </p:cNvSpPr>
          <p:nvPr/>
        </p:nvSpPr>
        <p:spPr bwMode="auto">
          <a:xfrm>
            <a:off x="4803775" y="3248026"/>
            <a:ext cx="1473200" cy="1979613"/>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0492" name="Line 25"/>
          <p:cNvSpPr>
            <a:spLocks noChangeShapeType="1"/>
          </p:cNvSpPr>
          <p:nvPr/>
        </p:nvSpPr>
        <p:spPr bwMode="auto">
          <a:xfrm>
            <a:off x="4810125" y="4017964"/>
            <a:ext cx="146050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3" name="Text Box 26"/>
          <p:cNvSpPr txBox="1">
            <a:spLocks noChangeArrowheads="1"/>
          </p:cNvSpPr>
          <p:nvPr/>
        </p:nvSpPr>
        <p:spPr bwMode="auto">
          <a:xfrm>
            <a:off x="4881564" y="4000500"/>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transport</a:t>
            </a:r>
          </a:p>
        </p:txBody>
      </p:sp>
      <p:sp>
        <p:nvSpPr>
          <p:cNvPr id="20494" name="Line 27"/>
          <p:cNvSpPr>
            <a:spLocks noChangeShapeType="1"/>
          </p:cNvSpPr>
          <p:nvPr/>
        </p:nvSpPr>
        <p:spPr bwMode="auto">
          <a:xfrm>
            <a:off x="4811714" y="4335463"/>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5" name="Text Box 26"/>
          <p:cNvSpPr txBox="1">
            <a:spLocks noChangeArrowheads="1"/>
          </p:cNvSpPr>
          <p:nvPr/>
        </p:nvSpPr>
        <p:spPr bwMode="auto">
          <a:xfrm>
            <a:off x="4878389" y="3214688"/>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application</a:t>
            </a:r>
          </a:p>
        </p:txBody>
      </p:sp>
      <p:sp>
        <p:nvSpPr>
          <p:cNvPr id="20496" name="Text Box 26"/>
          <p:cNvSpPr txBox="1">
            <a:spLocks noChangeArrowheads="1"/>
          </p:cNvSpPr>
          <p:nvPr/>
        </p:nvSpPr>
        <p:spPr bwMode="auto">
          <a:xfrm>
            <a:off x="4875214" y="4905375"/>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physical</a:t>
            </a:r>
          </a:p>
        </p:txBody>
      </p:sp>
      <p:sp>
        <p:nvSpPr>
          <p:cNvPr id="20497" name="Text Box 26"/>
          <p:cNvSpPr txBox="1">
            <a:spLocks noChangeArrowheads="1"/>
          </p:cNvSpPr>
          <p:nvPr/>
        </p:nvSpPr>
        <p:spPr bwMode="auto">
          <a:xfrm>
            <a:off x="4875214" y="4619625"/>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link</a:t>
            </a:r>
          </a:p>
        </p:txBody>
      </p:sp>
      <p:sp>
        <p:nvSpPr>
          <p:cNvPr id="20498" name="Text Box 26"/>
          <p:cNvSpPr txBox="1">
            <a:spLocks noChangeArrowheads="1"/>
          </p:cNvSpPr>
          <p:nvPr/>
        </p:nvSpPr>
        <p:spPr bwMode="auto">
          <a:xfrm>
            <a:off x="4875214" y="4321175"/>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network</a:t>
            </a:r>
          </a:p>
        </p:txBody>
      </p:sp>
      <p:sp>
        <p:nvSpPr>
          <p:cNvPr id="20499" name="Oval 120"/>
          <p:cNvSpPr>
            <a:spLocks noChangeArrowheads="1"/>
          </p:cNvSpPr>
          <p:nvPr/>
        </p:nvSpPr>
        <p:spPr bwMode="auto">
          <a:xfrm>
            <a:off x="5575300" y="3589338"/>
            <a:ext cx="598488" cy="304800"/>
          </a:xfrm>
          <a:prstGeom prst="ellipse">
            <a:avLst/>
          </a:prstGeom>
          <a:solidFill>
            <a:srgbClr val="CCFF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Comic Sans MS" panose="030F0702030302020204" pitchFamily="66" charset="0"/>
                <a:ea typeface="MS PGothic" panose="020B0600070205080204" pitchFamily="34" charset="-128"/>
              </a:rPr>
              <a:t>P2</a:t>
            </a:r>
          </a:p>
        </p:txBody>
      </p:sp>
      <p:sp>
        <p:nvSpPr>
          <p:cNvPr id="20500" name="Line 27"/>
          <p:cNvSpPr>
            <a:spLocks noChangeShapeType="1"/>
          </p:cNvSpPr>
          <p:nvPr/>
        </p:nvSpPr>
        <p:spPr bwMode="auto">
          <a:xfrm>
            <a:off x="4808539" y="4646613"/>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1" name="Line 27"/>
          <p:cNvSpPr>
            <a:spLocks noChangeShapeType="1"/>
          </p:cNvSpPr>
          <p:nvPr/>
        </p:nvSpPr>
        <p:spPr bwMode="auto">
          <a:xfrm>
            <a:off x="4805364" y="4945063"/>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2" name="Oval 128"/>
          <p:cNvSpPr>
            <a:spLocks noChangeArrowheads="1"/>
          </p:cNvSpPr>
          <p:nvPr/>
        </p:nvSpPr>
        <p:spPr bwMode="auto">
          <a:xfrm>
            <a:off x="4870450" y="3589338"/>
            <a:ext cx="598488" cy="304800"/>
          </a:xfrm>
          <a:prstGeom prst="ellipse">
            <a:avLst/>
          </a:prstGeom>
          <a:solidFill>
            <a:srgbClr val="CCFF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Comic Sans MS" panose="030F0702030302020204" pitchFamily="66" charset="0"/>
                <a:ea typeface="MS PGothic" panose="020B0600070205080204" pitchFamily="34" charset="-128"/>
              </a:rPr>
              <a:t>P1</a:t>
            </a:r>
          </a:p>
        </p:txBody>
      </p:sp>
      <p:grpSp>
        <p:nvGrpSpPr>
          <p:cNvPr id="20503" name="Group 134"/>
          <p:cNvGrpSpPr>
            <a:grpSpLocks/>
          </p:cNvGrpSpPr>
          <p:nvPr/>
        </p:nvGrpSpPr>
        <p:grpSpPr bwMode="auto">
          <a:xfrm>
            <a:off x="5651500" y="3948113"/>
            <a:ext cx="412750" cy="158750"/>
            <a:chOff x="1383" y="2620"/>
            <a:chExt cx="260" cy="100"/>
          </a:xfrm>
        </p:grpSpPr>
        <p:sp>
          <p:nvSpPr>
            <p:cNvPr id="20596" name="Rectangle 130"/>
            <p:cNvSpPr>
              <a:spLocks noChangeArrowheads="1"/>
            </p:cNvSpPr>
            <p:nvPr/>
          </p:nvSpPr>
          <p:spPr bwMode="auto">
            <a:xfrm>
              <a:off x="1383" y="2620"/>
              <a:ext cx="260" cy="100"/>
            </a:xfrm>
            <a:prstGeom prst="rect">
              <a:avLst/>
            </a:prstGeom>
            <a:solidFill>
              <a:srgbClr val="FFFF00"/>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97" name="Rectangle 131"/>
            <p:cNvSpPr>
              <a:spLocks noChangeArrowheads="1"/>
            </p:cNvSpPr>
            <p:nvPr/>
          </p:nvSpPr>
          <p:spPr bwMode="auto">
            <a:xfrm>
              <a:off x="1434" y="2633"/>
              <a:ext cx="155" cy="76"/>
            </a:xfrm>
            <a:prstGeom prst="rect">
              <a:avLst/>
            </a:prstGeom>
            <a:solidFill>
              <a:schemeClr val="bg1"/>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98" name="Rectangle 132"/>
            <p:cNvSpPr>
              <a:spLocks noChangeArrowheads="1"/>
            </p:cNvSpPr>
            <p:nvPr/>
          </p:nvSpPr>
          <p:spPr bwMode="auto">
            <a:xfrm>
              <a:off x="1599" y="2678"/>
              <a:ext cx="27" cy="27"/>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99" name="Rectangle 133"/>
            <p:cNvSpPr>
              <a:spLocks noChangeArrowheads="1"/>
            </p:cNvSpPr>
            <p:nvPr/>
          </p:nvSpPr>
          <p:spPr bwMode="auto">
            <a:xfrm>
              <a:off x="1394" y="2679"/>
              <a:ext cx="27" cy="27"/>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20504" name="Group 135"/>
          <p:cNvGrpSpPr>
            <a:grpSpLocks/>
          </p:cNvGrpSpPr>
          <p:nvPr/>
        </p:nvGrpSpPr>
        <p:grpSpPr bwMode="auto">
          <a:xfrm>
            <a:off x="4949825" y="3940175"/>
            <a:ext cx="412750" cy="158750"/>
            <a:chOff x="1383" y="2620"/>
            <a:chExt cx="260" cy="100"/>
          </a:xfrm>
        </p:grpSpPr>
        <p:sp>
          <p:nvSpPr>
            <p:cNvPr id="20592" name="Rectangle 136"/>
            <p:cNvSpPr>
              <a:spLocks noChangeArrowheads="1"/>
            </p:cNvSpPr>
            <p:nvPr/>
          </p:nvSpPr>
          <p:spPr bwMode="auto">
            <a:xfrm>
              <a:off x="1383" y="2620"/>
              <a:ext cx="260" cy="100"/>
            </a:xfrm>
            <a:prstGeom prst="rect">
              <a:avLst/>
            </a:prstGeom>
            <a:solidFill>
              <a:srgbClr val="FFFF00"/>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93" name="Rectangle 137"/>
            <p:cNvSpPr>
              <a:spLocks noChangeArrowheads="1"/>
            </p:cNvSpPr>
            <p:nvPr/>
          </p:nvSpPr>
          <p:spPr bwMode="auto">
            <a:xfrm>
              <a:off x="1434" y="2633"/>
              <a:ext cx="155" cy="76"/>
            </a:xfrm>
            <a:prstGeom prst="rect">
              <a:avLst/>
            </a:prstGeom>
            <a:solidFill>
              <a:schemeClr val="bg1"/>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94" name="Rectangle 138"/>
            <p:cNvSpPr>
              <a:spLocks noChangeArrowheads="1"/>
            </p:cNvSpPr>
            <p:nvPr/>
          </p:nvSpPr>
          <p:spPr bwMode="auto">
            <a:xfrm>
              <a:off x="1599" y="2678"/>
              <a:ext cx="27" cy="27"/>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95" name="Rectangle 139"/>
            <p:cNvSpPr>
              <a:spLocks noChangeArrowheads="1"/>
            </p:cNvSpPr>
            <p:nvPr/>
          </p:nvSpPr>
          <p:spPr bwMode="auto">
            <a:xfrm>
              <a:off x="1394" y="2679"/>
              <a:ext cx="27" cy="27"/>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0505" name="Freeform 141"/>
          <p:cNvSpPr>
            <a:spLocks/>
          </p:cNvSpPr>
          <p:nvPr/>
        </p:nvSpPr>
        <p:spPr bwMode="auto">
          <a:xfrm>
            <a:off x="3317875" y="4003675"/>
            <a:ext cx="2160588" cy="1989138"/>
          </a:xfrm>
          <a:custGeom>
            <a:avLst/>
            <a:gdLst>
              <a:gd name="T0" fmla="*/ 0 w 1361"/>
              <a:gd name="T1" fmla="*/ 2147483646 h 1253"/>
              <a:gd name="T2" fmla="*/ 2147483646 w 1361"/>
              <a:gd name="T3" fmla="*/ 2147483646 h 1253"/>
              <a:gd name="T4" fmla="*/ 2147483646 w 1361"/>
              <a:gd name="T5" fmla="*/ 2147483646 h 1253"/>
              <a:gd name="T6" fmla="*/ 2147483646 w 1361"/>
              <a:gd name="T7" fmla="*/ 2147483646 h 1253"/>
              <a:gd name="T8" fmla="*/ 2147483646 w 1361"/>
              <a:gd name="T9" fmla="*/ 2147483646 h 1253"/>
              <a:gd name="T10" fmla="*/ 2147483646 w 1361"/>
              <a:gd name="T11" fmla="*/ 0 h 1253"/>
              <a:gd name="T12" fmla="*/ 0 60000 65536"/>
              <a:gd name="T13" fmla="*/ 0 60000 65536"/>
              <a:gd name="T14" fmla="*/ 0 60000 65536"/>
              <a:gd name="T15" fmla="*/ 0 60000 65536"/>
              <a:gd name="T16" fmla="*/ 0 60000 65536"/>
              <a:gd name="T17" fmla="*/ 0 60000 65536"/>
              <a:gd name="T18" fmla="*/ 0 w 1361"/>
              <a:gd name="T19" fmla="*/ 0 h 1253"/>
              <a:gd name="T20" fmla="*/ 1361 w 1361"/>
              <a:gd name="T21" fmla="*/ 1253 h 1253"/>
            </a:gdLst>
            <a:ahLst/>
            <a:cxnLst>
              <a:cxn ang="T12">
                <a:pos x="T0" y="T1"/>
              </a:cxn>
              <a:cxn ang="T13">
                <a:pos x="T2" y="T3"/>
              </a:cxn>
              <a:cxn ang="T14">
                <a:pos x="T4" y="T5"/>
              </a:cxn>
              <a:cxn ang="T15">
                <a:pos x="T6" y="T7"/>
              </a:cxn>
              <a:cxn ang="T16">
                <a:pos x="T8" y="T9"/>
              </a:cxn>
              <a:cxn ang="T17">
                <a:pos x="T10" y="T11"/>
              </a:cxn>
            </a:cxnLst>
            <a:rect l="T18" t="T19" r="T20" b="T21"/>
            <a:pathLst>
              <a:path w="1361" h="1253">
                <a:moveTo>
                  <a:pt x="0" y="216"/>
                </a:moveTo>
                <a:lnTo>
                  <a:pt x="7" y="1252"/>
                </a:lnTo>
                <a:lnTo>
                  <a:pt x="1320" y="1253"/>
                </a:lnTo>
                <a:lnTo>
                  <a:pt x="1361" y="1252"/>
                </a:lnTo>
                <a:lnTo>
                  <a:pt x="1353" y="114"/>
                </a:lnTo>
                <a:lnTo>
                  <a:pt x="1178" y="0"/>
                </a:lnTo>
              </a:path>
            </a:pathLst>
          </a:custGeom>
          <a:noFill/>
          <a:ln w="19050" cap="flat" cmpd="sng">
            <a:solidFill>
              <a:srgbClr val="000099"/>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0506" name="Freeform 142"/>
          <p:cNvSpPr>
            <a:spLocks/>
          </p:cNvSpPr>
          <p:nvPr/>
        </p:nvSpPr>
        <p:spPr bwMode="auto">
          <a:xfrm>
            <a:off x="3381375" y="4029076"/>
            <a:ext cx="1962150" cy="1897063"/>
          </a:xfrm>
          <a:custGeom>
            <a:avLst/>
            <a:gdLst>
              <a:gd name="T0" fmla="*/ 0 w 1236"/>
              <a:gd name="T1" fmla="*/ 2147483646 h 1195"/>
              <a:gd name="T2" fmla="*/ 2147483646 w 1236"/>
              <a:gd name="T3" fmla="*/ 2147483646 h 1195"/>
              <a:gd name="T4" fmla="*/ 2147483646 w 1236"/>
              <a:gd name="T5" fmla="*/ 2147483646 h 1195"/>
              <a:gd name="T6" fmla="*/ 2147483646 w 1236"/>
              <a:gd name="T7" fmla="*/ 2147483646 h 1195"/>
              <a:gd name="T8" fmla="*/ 2147483646 w 1236"/>
              <a:gd name="T9" fmla="*/ 0 h 1195"/>
              <a:gd name="T10" fmla="*/ 0 60000 65536"/>
              <a:gd name="T11" fmla="*/ 0 60000 65536"/>
              <a:gd name="T12" fmla="*/ 0 60000 65536"/>
              <a:gd name="T13" fmla="*/ 0 60000 65536"/>
              <a:gd name="T14" fmla="*/ 0 60000 65536"/>
              <a:gd name="T15" fmla="*/ 0 w 1236"/>
              <a:gd name="T16" fmla="*/ 0 h 1195"/>
              <a:gd name="T17" fmla="*/ 1236 w 1236"/>
              <a:gd name="T18" fmla="*/ 1195 h 1195"/>
            </a:gdLst>
            <a:ahLst/>
            <a:cxnLst>
              <a:cxn ang="T10">
                <a:pos x="T0" y="T1"/>
              </a:cxn>
              <a:cxn ang="T11">
                <a:pos x="T2" y="T3"/>
              </a:cxn>
              <a:cxn ang="T12">
                <a:pos x="T4" y="T5"/>
              </a:cxn>
              <a:cxn ang="T13">
                <a:pos x="T6" y="T7"/>
              </a:cxn>
              <a:cxn ang="T14">
                <a:pos x="T8" y="T9"/>
              </a:cxn>
            </a:cxnLst>
            <a:rect l="T15" t="T16" r="T17" b="T18"/>
            <a:pathLst>
              <a:path w="1236" h="1195">
                <a:moveTo>
                  <a:pt x="0" y="202"/>
                </a:moveTo>
                <a:lnTo>
                  <a:pt x="6" y="1194"/>
                </a:lnTo>
                <a:lnTo>
                  <a:pt x="1236" y="1195"/>
                </a:lnTo>
                <a:lnTo>
                  <a:pt x="1227" y="150"/>
                </a:lnTo>
                <a:lnTo>
                  <a:pt x="1069" y="0"/>
                </a:lnTo>
              </a:path>
            </a:pathLst>
          </a:custGeom>
          <a:noFill/>
          <a:ln w="19050" cap="flat" cmpd="sng">
            <a:solidFill>
              <a:srgbClr val="000099"/>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0507" name="Rectangle 23"/>
          <p:cNvSpPr>
            <a:spLocks noChangeArrowheads="1"/>
          </p:cNvSpPr>
          <p:nvPr/>
        </p:nvSpPr>
        <p:spPr bwMode="auto">
          <a:xfrm>
            <a:off x="7100889" y="3563938"/>
            <a:ext cx="1296987"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0508" name="Rectangle 24"/>
          <p:cNvSpPr>
            <a:spLocks noChangeArrowheads="1"/>
          </p:cNvSpPr>
          <p:nvPr/>
        </p:nvSpPr>
        <p:spPr bwMode="auto">
          <a:xfrm>
            <a:off x="7062789" y="3617913"/>
            <a:ext cx="1273175" cy="1979612"/>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0509" name="Line 25"/>
          <p:cNvSpPr>
            <a:spLocks noChangeShapeType="1"/>
          </p:cNvSpPr>
          <p:nvPr/>
        </p:nvSpPr>
        <p:spPr bwMode="auto">
          <a:xfrm>
            <a:off x="7072313" y="4378326"/>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0" name="Text Box 26"/>
          <p:cNvSpPr txBox="1">
            <a:spLocks noChangeArrowheads="1"/>
          </p:cNvSpPr>
          <p:nvPr/>
        </p:nvSpPr>
        <p:spPr bwMode="auto">
          <a:xfrm>
            <a:off x="7029451" y="4360863"/>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transport</a:t>
            </a:r>
          </a:p>
        </p:txBody>
      </p:sp>
      <p:sp>
        <p:nvSpPr>
          <p:cNvPr id="20511" name="Line 27"/>
          <p:cNvSpPr>
            <a:spLocks noChangeShapeType="1"/>
          </p:cNvSpPr>
          <p:nvPr/>
        </p:nvSpPr>
        <p:spPr bwMode="auto">
          <a:xfrm>
            <a:off x="7080250" y="4699001"/>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2" name="Line 28"/>
          <p:cNvSpPr>
            <a:spLocks noChangeShapeType="1"/>
          </p:cNvSpPr>
          <p:nvPr/>
        </p:nvSpPr>
        <p:spPr bwMode="auto">
          <a:xfrm>
            <a:off x="7065963" y="5008564"/>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3" name="Line 29"/>
          <p:cNvSpPr>
            <a:spLocks noChangeShapeType="1"/>
          </p:cNvSpPr>
          <p:nvPr/>
        </p:nvSpPr>
        <p:spPr bwMode="auto">
          <a:xfrm>
            <a:off x="7065963" y="5294314"/>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4" name="Text Box 26"/>
          <p:cNvSpPr txBox="1">
            <a:spLocks noChangeArrowheads="1"/>
          </p:cNvSpPr>
          <p:nvPr/>
        </p:nvSpPr>
        <p:spPr bwMode="auto">
          <a:xfrm>
            <a:off x="7064376" y="3608388"/>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application</a:t>
            </a:r>
          </a:p>
        </p:txBody>
      </p:sp>
      <p:sp>
        <p:nvSpPr>
          <p:cNvPr id="20515" name="Text Box 26"/>
          <p:cNvSpPr txBox="1">
            <a:spLocks noChangeArrowheads="1"/>
          </p:cNvSpPr>
          <p:nvPr/>
        </p:nvSpPr>
        <p:spPr bwMode="auto">
          <a:xfrm>
            <a:off x="7019926" y="5265738"/>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physical</a:t>
            </a:r>
          </a:p>
        </p:txBody>
      </p:sp>
      <p:sp>
        <p:nvSpPr>
          <p:cNvPr id="20516" name="Text Box 26"/>
          <p:cNvSpPr txBox="1">
            <a:spLocks noChangeArrowheads="1"/>
          </p:cNvSpPr>
          <p:nvPr/>
        </p:nvSpPr>
        <p:spPr bwMode="auto">
          <a:xfrm>
            <a:off x="7038976" y="4979988"/>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link</a:t>
            </a:r>
          </a:p>
        </p:txBody>
      </p:sp>
      <p:sp>
        <p:nvSpPr>
          <p:cNvPr id="20517" name="Text Box 26"/>
          <p:cNvSpPr txBox="1">
            <a:spLocks noChangeArrowheads="1"/>
          </p:cNvSpPr>
          <p:nvPr/>
        </p:nvSpPr>
        <p:spPr bwMode="auto">
          <a:xfrm>
            <a:off x="7029451" y="4684713"/>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network</a:t>
            </a:r>
          </a:p>
        </p:txBody>
      </p:sp>
      <p:sp>
        <p:nvSpPr>
          <p:cNvPr id="20518" name="Oval 101"/>
          <p:cNvSpPr>
            <a:spLocks noChangeArrowheads="1"/>
          </p:cNvSpPr>
          <p:nvPr/>
        </p:nvSpPr>
        <p:spPr bwMode="auto">
          <a:xfrm>
            <a:off x="7399339" y="3949700"/>
            <a:ext cx="598487" cy="304800"/>
          </a:xfrm>
          <a:prstGeom prst="ellipse">
            <a:avLst/>
          </a:prstGeom>
          <a:solidFill>
            <a:srgbClr val="CCFF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Comic Sans MS" panose="030F0702030302020204" pitchFamily="66" charset="0"/>
                <a:ea typeface="MS PGothic" panose="020B0600070205080204" pitchFamily="34" charset="-128"/>
              </a:rPr>
              <a:t>P4</a:t>
            </a:r>
          </a:p>
        </p:txBody>
      </p:sp>
      <p:sp>
        <p:nvSpPr>
          <p:cNvPr id="20519" name="Freeform 103"/>
          <p:cNvSpPr>
            <a:spLocks/>
          </p:cNvSpPr>
          <p:nvPr/>
        </p:nvSpPr>
        <p:spPr bwMode="auto">
          <a:xfrm>
            <a:off x="8348664" y="3595688"/>
            <a:ext cx="581025" cy="2038350"/>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headEnd/>
            <a:tailEnd/>
          </a:ln>
        </p:spPr>
        <p:txBody>
          <a:bodyPr/>
          <a:lstStyle/>
          <a:p>
            <a:endParaRPr lang="zh-CN" altLang="en-US"/>
          </a:p>
        </p:txBody>
      </p:sp>
      <p:sp>
        <p:nvSpPr>
          <p:cNvPr id="20520" name="Freeform 70"/>
          <p:cNvSpPr>
            <a:spLocks/>
          </p:cNvSpPr>
          <p:nvPr/>
        </p:nvSpPr>
        <p:spPr bwMode="auto">
          <a:xfrm>
            <a:off x="2159000" y="3616325"/>
            <a:ext cx="552450" cy="2082800"/>
          </a:xfrm>
          <a:custGeom>
            <a:avLst/>
            <a:gdLst>
              <a:gd name="T0" fmla="*/ 0 w 348"/>
              <a:gd name="T1" fmla="*/ 2147483646 h 1312"/>
              <a:gd name="T2" fmla="*/ 2147483646 w 348"/>
              <a:gd name="T3" fmla="*/ 0 h 1312"/>
              <a:gd name="T4" fmla="*/ 2147483646 w 348"/>
              <a:gd name="T5" fmla="*/ 2147483646 h 1312"/>
              <a:gd name="T6" fmla="*/ 2147483646 w 348"/>
              <a:gd name="T7" fmla="*/ 2147483646 h 1312"/>
              <a:gd name="T8" fmla="*/ 0 w 348"/>
              <a:gd name="T9" fmla="*/ 2147483646 h 1312"/>
              <a:gd name="T10" fmla="*/ 0 60000 65536"/>
              <a:gd name="T11" fmla="*/ 0 60000 65536"/>
              <a:gd name="T12" fmla="*/ 0 60000 65536"/>
              <a:gd name="T13" fmla="*/ 0 60000 65536"/>
              <a:gd name="T14" fmla="*/ 0 60000 65536"/>
              <a:gd name="T15" fmla="*/ 0 w 348"/>
              <a:gd name="T16" fmla="*/ 0 h 1312"/>
              <a:gd name="T17" fmla="*/ 348 w 348"/>
              <a:gd name="T18" fmla="*/ 1312 h 1312"/>
            </a:gdLst>
            <a:ahLst/>
            <a:cxnLst>
              <a:cxn ang="T10">
                <a:pos x="T0" y="T1"/>
              </a:cxn>
              <a:cxn ang="T11">
                <a:pos x="T2" y="T3"/>
              </a:cxn>
              <a:cxn ang="T12">
                <a:pos x="T4" y="T5"/>
              </a:cxn>
              <a:cxn ang="T13">
                <a:pos x="T6" y="T7"/>
              </a:cxn>
              <a:cxn ang="T14">
                <a:pos x="T8" y="T9"/>
              </a:cxn>
            </a:cxnLst>
            <a:rect l="T15" t="T16" r="T17" b="T18"/>
            <a:pathLst>
              <a:path w="348" h="1312">
                <a:moveTo>
                  <a:pt x="0" y="1306"/>
                </a:moveTo>
                <a:lnTo>
                  <a:pt x="348" y="0"/>
                </a:lnTo>
                <a:lnTo>
                  <a:pt x="342" y="1258"/>
                </a:lnTo>
                <a:lnTo>
                  <a:pt x="180" y="1312"/>
                </a:lnTo>
                <a:lnTo>
                  <a:pt x="0" y="1306"/>
                </a:lnTo>
                <a:close/>
              </a:path>
            </a:pathLst>
          </a:custGeom>
          <a:gradFill rotWithShape="1">
            <a:gsLst>
              <a:gs pos="0">
                <a:schemeClr val="bg1"/>
              </a:gs>
              <a:gs pos="100000">
                <a:schemeClr val="folHlink"/>
              </a:gs>
            </a:gsLst>
            <a:lin ang="0" scaled="1"/>
          </a:gradFill>
          <a:ln w="9525">
            <a:solidFill>
              <a:srgbClr val="DDDDDD"/>
            </a:solidFill>
            <a:round/>
            <a:headEnd/>
            <a:tailEnd/>
          </a:ln>
        </p:spPr>
        <p:txBody>
          <a:bodyPr/>
          <a:lstStyle/>
          <a:p>
            <a:endParaRPr lang="zh-CN" altLang="en-US"/>
          </a:p>
        </p:txBody>
      </p:sp>
      <p:sp>
        <p:nvSpPr>
          <p:cNvPr id="20521" name="Rectangle 23"/>
          <p:cNvSpPr>
            <a:spLocks noChangeArrowheads="1"/>
          </p:cNvSpPr>
          <p:nvPr/>
        </p:nvSpPr>
        <p:spPr bwMode="auto">
          <a:xfrm>
            <a:off x="2755900" y="3571875"/>
            <a:ext cx="1296988"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0522" name="Rectangle 24"/>
          <p:cNvSpPr>
            <a:spLocks noChangeArrowheads="1"/>
          </p:cNvSpPr>
          <p:nvPr/>
        </p:nvSpPr>
        <p:spPr bwMode="auto">
          <a:xfrm>
            <a:off x="2717801" y="3625851"/>
            <a:ext cx="1273175" cy="1979613"/>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0523" name="Line 25"/>
          <p:cNvSpPr>
            <a:spLocks noChangeShapeType="1"/>
          </p:cNvSpPr>
          <p:nvPr/>
        </p:nvSpPr>
        <p:spPr bwMode="auto">
          <a:xfrm>
            <a:off x="2727325" y="4386264"/>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24" name="Text Box 26"/>
          <p:cNvSpPr txBox="1">
            <a:spLocks noChangeArrowheads="1"/>
          </p:cNvSpPr>
          <p:nvPr/>
        </p:nvSpPr>
        <p:spPr bwMode="auto">
          <a:xfrm>
            <a:off x="2684464" y="4368800"/>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transport</a:t>
            </a:r>
          </a:p>
        </p:txBody>
      </p:sp>
      <p:sp>
        <p:nvSpPr>
          <p:cNvPr id="20525" name="Line 27"/>
          <p:cNvSpPr>
            <a:spLocks noChangeShapeType="1"/>
          </p:cNvSpPr>
          <p:nvPr/>
        </p:nvSpPr>
        <p:spPr bwMode="auto">
          <a:xfrm>
            <a:off x="2735263" y="4706939"/>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26" name="Line 28"/>
          <p:cNvSpPr>
            <a:spLocks noChangeShapeType="1"/>
          </p:cNvSpPr>
          <p:nvPr/>
        </p:nvSpPr>
        <p:spPr bwMode="auto">
          <a:xfrm>
            <a:off x="2720975" y="5016501"/>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27" name="Line 29"/>
          <p:cNvSpPr>
            <a:spLocks noChangeShapeType="1"/>
          </p:cNvSpPr>
          <p:nvPr/>
        </p:nvSpPr>
        <p:spPr bwMode="auto">
          <a:xfrm>
            <a:off x="2720975" y="5302251"/>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28" name="Text Box 26"/>
          <p:cNvSpPr txBox="1">
            <a:spLocks noChangeArrowheads="1"/>
          </p:cNvSpPr>
          <p:nvPr/>
        </p:nvSpPr>
        <p:spPr bwMode="auto">
          <a:xfrm>
            <a:off x="2719389" y="3616325"/>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application</a:t>
            </a:r>
          </a:p>
        </p:txBody>
      </p:sp>
      <p:sp>
        <p:nvSpPr>
          <p:cNvPr id="20529" name="Text Box 26"/>
          <p:cNvSpPr txBox="1">
            <a:spLocks noChangeArrowheads="1"/>
          </p:cNvSpPr>
          <p:nvPr/>
        </p:nvSpPr>
        <p:spPr bwMode="auto">
          <a:xfrm>
            <a:off x="2674939" y="5273675"/>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physical</a:t>
            </a:r>
          </a:p>
        </p:txBody>
      </p:sp>
      <p:sp>
        <p:nvSpPr>
          <p:cNvPr id="20530" name="Text Box 26"/>
          <p:cNvSpPr txBox="1">
            <a:spLocks noChangeArrowheads="1"/>
          </p:cNvSpPr>
          <p:nvPr/>
        </p:nvSpPr>
        <p:spPr bwMode="auto">
          <a:xfrm>
            <a:off x="2693989" y="4987925"/>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link</a:t>
            </a:r>
          </a:p>
        </p:txBody>
      </p:sp>
      <p:sp>
        <p:nvSpPr>
          <p:cNvPr id="20531" name="Text Box 26"/>
          <p:cNvSpPr txBox="1">
            <a:spLocks noChangeArrowheads="1"/>
          </p:cNvSpPr>
          <p:nvPr/>
        </p:nvSpPr>
        <p:spPr bwMode="auto">
          <a:xfrm>
            <a:off x="2684464" y="4692650"/>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network</a:t>
            </a:r>
          </a:p>
        </p:txBody>
      </p:sp>
      <p:sp>
        <p:nvSpPr>
          <p:cNvPr id="20532" name="Oval 23"/>
          <p:cNvSpPr>
            <a:spLocks noChangeArrowheads="1"/>
          </p:cNvSpPr>
          <p:nvPr/>
        </p:nvSpPr>
        <p:spPr bwMode="auto">
          <a:xfrm>
            <a:off x="3054350" y="3957638"/>
            <a:ext cx="598488" cy="304800"/>
          </a:xfrm>
          <a:prstGeom prst="ellipse">
            <a:avLst/>
          </a:prstGeom>
          <a:solidFill>
            <a:srgbClr val="CCFF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Comic Sans MS" panose="030F0702030302020204" pitchFamily="66" charset="0"/>
                <a:ea typeface="MS PGothic" panose="020B0600070205080204" pitchFamily="34" charset="-128"/>
              </a:rPr>
              <a:t>P3</a:t>
            </a:r>
          </a:p>
        </p:txBody>
      </p:sp>
      <p:grpSp>
        <p:nvGrpSpPr>
          <p:cNvPr id="20533" name="Group 149"/>
          <p:cNvGrpSpPr>
            <a:grpSpLocks/>
          </p:cNvGrpSpPr>
          <p:nvPr/>
        </p:nvGrpSpPr>
        <p:grpSpPr bwMode="auto">
          <a:xfrm>
            <a:off x="3144838" y="4295775"/>
            <a:ext cx="412750" cy="158750"/>
            <a:chOff x="1287" y="2524"/>
            <a:chExt cx="260" cy="100"/>
          </a:xfrm>
        </p:grpSpPr>
        <p:sp>
          <p:nvSpPr>
            <p:cNvPr id="20588" name="Rectangle 73"/>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89" name="Rectangle 74"/>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90" name="Rectangle 75"/>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91" name="Rectangle 129"/>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20534" name="Group 150"/>
          <p:cNvGrpSpPr>
            <a:grpSpLocks/>
          </p:cNvGrpSpPr>
          <p:nvPr/>
        </p:nvGrpSpPr>
        <p:grpSpPr bwMode="auto">
          <a:xfrm>
            <a:off x="7485063" y="4294188"/>
            <a:ext cx="412750" cy="158750"/>
            <a:chOff x="1287" y="2524"/>
            <a:chExt cx="260" cy="100"/>
          </a:xfrm>
        </p:grpSpPr>
        <p:sp>
          <p:nvSpPr>
            <p:cNvPr id="20584" name="Rectangle 151"/>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85" name="Rectangle 152"/>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86" name="Rectangle 153"/>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87" name="Rectangle 154"/>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0535" name="Freeform 146"/>
          <p:cNvSpPr>
            <a:spLocks/>
          </p:cNvSpPr>
          <p:nvPr/>
        </p:nvSpPr>
        <p:spPr bwMode="auto">
          <a:xfrm>
            <a:off x="5532439" y="3995739"/>
            <a:ext cx="2173287" cy="1989137"/>
          </a:xfrm>
          <a:custGeom>
            <a:avLst/>
            <a:gdLst>
              <a:gd name="T0" fmla="*/ 2147483646 w 1369"/>
              <a:gd name="T1" fmla="*/ 2147483646 h 1253"/>
              <a:gd name="T2" fmla="*/ 2147483646 w 1369"/>
              <a:gd name="T3" fmla="*/ 2147483646 h 1253"/>
              <a:gd name="T4" fmla="*/ 2147483646 w 1369"/>
              <a:gd name="T5" fmla="*/ 2147483646 h 1253"/>
              <a:gd name="T6" fmla="*/ 0 w 1369"/>
              <a:gd name="T7" fmla="*/ 2147483646 h 1253"/>
              <a:gd name="T8" fmla="*/ 2147483646 w 1369"/>
              <a:gd name="T9" fmla="*/ 0 h 1253"/>
              <a:gd name="T10" fmla="*/ 0 60000 65536"/>
              <a:gd name="T11" fmla="*/ 0 60000 65536"/>
              <a:gd name="T12" fmla="*/ 0 60000 65536"/>
              <a:gd name="T13" fmla="*/ 0 60000 65536"/>
              <a:gd name="T14" fmla="*/ 0 60000 65536"/>
              <a:gd name="T15" fmla="*/ 0 w 1369"/>
              <a:gd name="T16" fmla="*/ 0 h 1253"/>
              <a:gd name="T17" fmla="*/ 1369 w 1369"/>
              <a:gd name="T18" fmla="*/ 1253 h 1253"/>
            </a:gdLst>
            <a:ahLst/>
            <a:cxnLst>
              <a:cxn ang="T10">
                <a:pos x="T0" y="T1"/>
              </a:cxn>
              <a:cxn ang="T11">
                <a:pos x="T2" y="T3"/>
              </a:cxn>
              <a:cxn ang="T12">
                <a:pos x="T4" y="T5"/>
              </a:cxn>
              <a:cxn ang="T13">
                <a:pos x="T6" y="T7"/>
              </a:cxn>
              <a:cxn ang="T14">
                <a:pos x="T8" y="T9"/>
              </a:cxn>
            </a:cxnLst>
            <a:rect l="T15" t="T16" r="T17" b="T18"/>
            <a:pathLst>
              <a:path w="1369" h="1253">
                <a:moveTo>
                  <a:pt x="1369" y="216"/>
                </a:moveTo>
                <a:lnTo>
                  <a:pt x="1362" y="1252"/>
                </a:lnTo>
                <a:lnTo>
                  <a:pt x="16" y="1253"/>
                </a:lnTo>
                <a:lnTo>
                  <a:pt x="0" y="121"/>
                </a:lnTo>
                <a:lnTo>
                  <a:pt x="191" y="0"/>
                </a:lnTo>
              </a:path>
            </a:pathLst>
          </a:custGeom>
          <a:noFill/>
          <a:ln w="19050" cap="flat" cmpd="sng">
            <a:solidFill>
              <a:srgbClr val="000099"/>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0536" name="Freeform 147"/>
          <p:cNvSpPr>
            <a:spLocks/>
          </p:cNvSpPr>
          <p:nvPr/>
        </p:nvSpPr>
        <p:spPr bwMode="auto">
          <a:xfrm>
            <a:off x="5651501" y="4027489"/>
            <a:ext cx="1984375" cy="1876425"/>
          </a:xfrm>
          <a:custGeom>
            <a:avLst/>
            <a:gdLst>
              <a:gd name="T0" fmla="*/ 2147483646 w 1250"/>
              <a:gd name="T1" fmla="*/ 2147483646 h 1182"/>
              <a:gd name="T2" fmla="*/ 2147483646 w 1250"/>
              <a:gd name="T3" fmla="*/ 2147483646 h 1182"/>
              <a:gd name="T4" fmla="*/ 2147483646 w 1250"/>
              <a:gd name="T5" fmla="*/ 2147483646 h 1182"/>
              <a:gd name="T6" fmla="*/ 0 w 1250"/>
              <a:gd name="T7" fmla="*/ 2147483646 h 1182"/>
              <a:gd name="T8" fmla="*/ 2147483646 w 1250"/>
              <a:gd name="T9" fmla="*/ 0 h 1182"/>
              <a:gd name="T10" fmla="*/ 0 60000 65536"/>
              <a:gd name="T11" fmla="*/ 0 60000 65536"/>
              <a:gd name="T12" fmla="*/ 0 60000 65536"/>
              <a:gd name="T13" fmla="*/ 0 60000 65536"/>
              <a:gd name="T14" fmla="*/ 0 60000 65536"/>
              <a:gd name="T15" fmla="*/ 0 w 1250"/>
              <a:gd name="T16" fmla="*/ 0 h 1182"/>
              <a:gd name="T17" fmla="*/ 1250 w 1250"/>
              <a:gd name="T18" fmla="*/ 1182 h 1182"/>
            </a:gdLst>
            <a:ahLst/>
            <a:cxnLst>
              <a:cxn ang="T10">
                <a:pos x="T0" y="T1"/>
              </a:cxn>
              <a:cxn ang="T11">
                <a:pos x="T2" y="T3"/>
              </a:cxn>
              <a:cxn ang="T12">
                <a:pos x="T4" y="T5"/>
              </a:cxn>
              <a:cxn ang="T13">
                <a:pos x="T6" y="T7"/>
              </a:cxn>
              <a:cxn ang="T14">
                <a:pos x="T8" y="T9"/>
              </a:cxn>
            </a:cxnLst>
            <a:rect l="T15" t="T16" r="T17" b="T18"/>
            <a:pathLst>
              <a:path w="1250" h="1182">
                <a:moveTo>
                  <a:pt x="1250" y="190"/>
                </a:moveTo>
                <a:lnTo>
                  <a:pt x="1244" y="1182"/>
                </a:lnTo>
                <a:lnTo>
                  <a:pt x="19" y="1181"/>
                </a:lnTo>
                <a:lnTo>
                  <a:pt x="0" y="155"/>
                </a:lnTo>
                <a:lnTo>
                  <a:pt x="171" y="0"/>
                </a:lnTo>
              </a:path>
            </a:pathLst>
          </a:custGeom>
          <a:noFill/>
          <a:ln w="19050" cap="flat" cmpd="sng">
            <a:solidFill>
              <a:srgbClr val="000099"/>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0537" name="Oval 36"/>
          <p:cNvSpPr>
            <a:spLocks noChangeArrowheads="1"/>
          </p:cNvSpPr>
          <p:nvPr/>
        </p:nvSpPr>
        <p:spPr bwMode="auto">
          <a:xfrm>
            <a:off x="8991600" y="4106863"/>
            <a:ext cx="598488" cy="304800"/>
          </a:xfrm>
          <a:prstGeom prst="ellipse">
            <a:avLst/>
          </a:prstGeom>
          <a:solidFill>
            <a:srgbClr val="CCFF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Comic Sans MS" panose="030F0702030302020204" pitchFamily="66" charset="0"/>
              <a:ea typeface="MS PGothic" panose="020B0600070205080204" pitchFamily="34" charset="-128"/>
            </a:endParaRPr>
          </a:p>
        </p:txBody>
      </p:sp>
      <p:grpSp>
        <p:nvGrpSpPr>
          <p:cNvPr id="11" name="Group 169"/>
          <p:cNvGrpSpPr>
            <a:grpSpLocks/>
          </p:cNvGrpSpPr>
          <p:nvPr/>
        </p:nvGrpSpPr>
        <p:grpSpPr bwMode="auto">
          <a:xfrm>
            <a:off x="4486276" y="2854325"/>
            <a:ext cx="1292225" cy="1454150"/>
            <a:chOff x="1868" y="1796"/>
            <a:chExt cx="814" cy="916"/>
          </a:xfrm>
        </p:grpSpPr>
        <p:sp>
          <p:nvSpPr>
            <p:cNvPr id="20581" name="Oval 166"/>
            <p:cNvSpPr>
              <a:spLocks noChangeArrowheads="1"/>
            </p:cNvSpPr>
            <p:nvPr/>
          </p:nvSpPr>
          <p:spPr bwMode="auto">
            <a:xfrm>
              <a:off x="2318" y="2668"/>
              <a:ext cx="124" cy="44"/>
            </a:xfrm>
            <a:prstGeom prst="ellipse">
              <a:avLst/>
            </a:pr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82" name="Oval 167"/>
            <p:cNvSpPr>
              <a:spLocks noChangeArrowheads="1"/>
            </p:cNvSpPr>
            <p:nvPr/>
          </p:nvSpPr>
          <p:spPr bwMode="auto">
            <a:xfrm>
              <a:off x="2558" y="2668"/>
              <a:ext cx="124" cy="44"/>
            </a:xfrm>
            <a:prstGeom prst="ellipse">
              <a:avLst/>
            </a:pr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83" name="Freeform 168"/>
            <p:cNvSpPr>
              <a:spLocks/>
            </p:cNvSpPr>
            <p:nvPr/>
          </p:nvSpPr>
          <p:spPr bwMode="auto">
            <a:xfrm>
              <a:off x="1868" y="1796"/>
              <a:ext cx="434" cy="904"/>
            </a:xfrm>
            <a:custGeom>
              <a:avLst/>
              <a:gdLst>
                <a:gd name="T0" fmla="*/ 434 w 434"/>
                <a:gd name="T1" fmla="*/ 904 h 904"/>
                <a:gd name="T2" fmla="*/ 2 w 434"/>
                <a:gd name="T3" fmla="*/ 902 h 904"/>
                <a:gd name="T4" fmla="*/ 0 w 434"/>
                <a:gd name="T5" fmla="*/ 0 h 904"/>
                <a:gd name="T6" fmla="*/ 0 60000 65536"/>
                <a:gd name="T7" fmla="*/ 0 60000 65536"/>
                <a:gd name="T8" fmla="*/ 0 60000 65536"/>
                <a:gd name="T9" fmla="*/ 0 w 434"/>
                <a:gd name="T10" fmla="*/ 0 h 904"/>
                <a:gd name="T11" fmla="*/ 434 w 434"/>
                <a:gd name="T12" fmla="*/ 904 h 904"/>
              </a:gdLst>
              <a:ahLst/>
              <a:cxnLst>
                <a:cxn ang="T6">
                  <a:pos x="T0" y="T1"/>
                </a:cxn>
                <a:cxn ang="T7">
                  <a:pos x="T2" y="T3"/>
                </a:cxn>
                <a:cxn ang="T8">
                  <a:pos x="T4" y="T5"/>
                </a:cxn>
              </a:cxnLst>
              <a:rect l="T9" t="T10" r="T11" b="T12"/>
              <a:pathLst>
                <a:path w="434" h="904">
                  <a:moveTo>
                    <a:pt x="434" y="904"/>
                  </a:moveTo>
                  <a:lnTo>
                    <a:pt x="2" y="902"/>
                  </a:lnTo>
                  <a:lnTo>
                    <a:pt x="0" y="0"/>
                  </a:lnTo>
                </a:path>
              </a:pathLst>
            </a:custGeom>
            <a:noFill/>
            <a:ln w="19050" cap="flat" cmpd="sng">
              <a:solidFill>
                <a:srgbClr val="CC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12" name="Group 172"/>
          <p:cNvGrpSpPr>
            <a:grpSpLocks/>
          </p:cNvGrpSpPr>
          <p:nvPr/>
        </p:nvGrpSpPr>
        <p:grpSpPr bwMode="auto">
          <a:xfrm>
            <a:off x="5394325" y="2809875"/>
            <a:ext cx="1047750" cy="1441450"/>
            <a:chOff x="2432" y="1758"/>
            <a:chExt cx="660" cy="908"/>
          </a:xfrm>
        </p:grpSpPr>
        <p:sp>
          <p:nvSpPr>
            <p:cNvPr id="20579" name="Oval 170"/>
            <p:cNvSpPr>
              <a:spLocks noChangeArrowheads="1"/>
            </p:cNvSpPr>
            <p:nvPr/>
          </p:nvSpPr>
          <p:spPr bwMode="auto">
            <a:xfrm>
              <a:off x="2432" y="2564"/>
              <a:ext cx="144" cy="102"/>
            </a:xfrm>
            <a:prstGeom prst="ellipse">
              <a:avLst/>
            </a:pr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80" name="Freeform 171"/>
            <p:cNvSpPr>
              <a:spLocks/>
            </p:cNvSpPr>
            <p:nvPr/>
          </p:nvSpPr>
          <p:spPr bwMode="auto">
            <a:xfrm>
              <a:off x="2506" y="1758"/>
              <a:ext cx="586" cy="810"/>
            </a:xfrm>
            <a:custGeom>
              <a:avLst/>
              <a:gdLst>
                <a:gd name="T0" fmla="*/ 0 w 586"/>
                <a:gd name="T1" fmla="*/ 810 h 810"/>
                <a:gd name="T2" fmla="*/ 2 w 586"/>
                <a:gd name="T3" fmla="*/ 808 h 810"/>
                <a:gd name="T4" fmla="*/ 2 w 586"/>
                <a:gd name="T5" fmla="*/ 170 h 810"/>
                <a:gd name="T6" fmla="*/ 586 w 586"/>
                <a:gd name="T7" fmla="*/ 0 h 810"/>
                <a:gd name="T8" fmla="*/ 0 60000 65536"/>
                <a:gd name="T9" fmla="*/ 0 60000 65536"/>
                <a:gd name="T10" fmla="*/ 0 60000 65536"/>
                <a:gd name="T11" fmla="*/ 0 60000 65536"/>
                <a:gd name="T12" fmla="*/ 0 w 586"/>
                <a:gd name="T13" fmla="*/ 0 h 810"/>
                <a:gd name="T14" fmla="*/ 586 w 586"/>
                <a:gd name="T15" fmla="*/ 810 h 810"/>
              </a:gdLst>
              <a:ahLst/>
              <a:cxnLst>
                <a:cxn ang="T8">
                  <a:pos x="T0" y="T1"/>
                </a:cxn>
                <a:cxn ang="T9">
                  <a:pos x="T2" y="T3"/>
                </a:cxn>
                <a:cxn ang="T10">
                  <a:pos x="T4" y="T5"/>
                </a:cxn>
                <a:cxn ang="T11">
                  <a:pos x="T6" y="T7"/>
                </a:cxn>
              </a:cxnLst>
              <a:rect l="T12" t="T13" r="T14" b="T15"/>
              <a:pathLst>
                <a:path w="586" h="810">
                  <a:moveTo>
                    <a:pt x="0" y="810"/>
                  </a:moveTo>
                  <a:lnTo>
                    <a:pt x="2" y="808"/>
                  </a:lnTo>
                  <a:lnTo>
                    <a:pt x="2" y="170"/>
                  </a:lnTo>
                  <a:lnTo>
                    <a:pt x="586" y="0"/>
                  </a:lnTo>
                </a:path>
              </a:pathLst>
            </a:custGeom>
            <a:noFill/>
            <a:ln w="12700" cap="flat" cmpd="sng">
              <a:solidFill>
                <a:srgbClr val="CC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20540" name="Group 179"/>
          <p:cNvGrpSpPr>
            <a:grpSpLocks/>
          </p:cNvGrpSpPr>
          <p:nvPr/>
        </p:nvGrpSpPr>
        <p:grpSpPr bwMode="auto">
          <a:xfrm>
            <a:off x="1693863" y="5126039"/>
            <a:ext cx="800100" cy="828675"/>
            <a:chOff x="-44" y="1473"/>
            <a:chExt cx="981" cy="1105"/>
          </a:xfrm>
        </p:grpSpPr>
        <p:pic>
          <p:nvPicPr>
            <p:cNvPr id="20577" name="Picture 180"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78" name="Freeform 181"/>
            <p:cNvSpPr>
              <a:spLocks/>
            </p:cNvSpPr>
            <p:nvPr/>
          </p:nvSpPr>
          <p:spPr bwMode="auto">
            <a:xfrm flipH="1">
              <a:off x="374" y="1579"/>
              <a:ext cx="477" cy="506"/>
            </a:xfrm>
            <a:custGeom>
              <a:avLst/>
              <a:gdLst>
                <a:gd name="T0" fmla="*/ 0 w 356"/>
                <a:gd name="T1" fmla="*/ 0 h 368"/>
                <a:gd name="T2" fmla="*/ 77884 w 356"/>
                <a:gd name="T3" fmla="*/ 5998 h 368"/>
                <a:gd name="T4" fmla="*/ 92393 w 356"/>
                <a:gd name="T5" fmla="*/ 124961 h 368"/>
                <a:gd name="T6" fmla="*/ 20362 w 356"/>
                <a:gd name="T7" fmla="*/ 15628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20541" name="Group 182"/>
          <p:cNvGrpSpPr>
            <a:grpSpLocks/>
          </p:cNvGrpSpPr>
          <p:nvPr/>
        </p:nvGrpSpPr>
        <p:grpSpPr bwMode="auto">
          <a:xfrm flipH="1">
            <a:off x="8675689" y="5040314"/>
            <a:ext cx="788987" cy="782637"/>
            <a:chOff x="-44" y="1473"/>
            <a:chExt cx="981" cy="1105"/>
          </a:xfrm>
        </p:grpSpPr>
        <p:pic>
          <p:nvPicPr>
            <p:cNvPr id="20575" name="Picture 183"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76" name="Freeform 184"/>
            <p:cNvSpPr>
              <a:spLocks/>
            </p:cNvSpPr>
            <p:nvPr/>
          </p:nvSpPr>
          <p:spPr bwMode="auto">
            <a:xfrm flipH="1">
              <a:off x="374" y="1579"/>
              <a:ext cx="477" cy="506"/>
            </a:xfrm>
            <a:custGeom>
              <a:avLst/>
              <a:gdLst>
                <a:gd name="T0" fmla="*/ 0 w 356"/>
                <a:gd name="T1" fmla="*/ 0 h 368"/>
                <a:gd name="T2" fmla="*/ 77884 w 356"/>
                <a:gd name="T3" fmla="*/ 5998 h 368"/>
                <a:gd name="T4" fmla="*/ 92393 w 356"/>
                <a:gd name="T5" fmla="*/ 124961 h 368"/>
                <a:gd name="T6" fmla="*/ 20362 w 356"/>
                <a:gd name="T7" fmla="*/ 15628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20542" name="Group 185"/>
          <p:cNvGrpSpPr>
            <a:grpSpLocks/>
          </p:cNvGrpSpPr>
          <p:nvPr/>
        </p:nvGrpSpPr>
        <p:grpSpPr bwMode="auto">
          <a:xfrm>
            <a:off x="4265614" y="4625975"/>
            <a:ext cx="358775" cy="704850"/>
            <a:chOff x="4140" y="429"/>
            <a:chExt cx="1425" cy="2396"/>
          </a:xfrm>
        </p:grpSpPr>
        <p:sp>
          <p:nvSpPr>
            <p:cNvPr id="20543" name="Freeform 186"/>
            <p:cNvSpPr>
              <a:spLocks/>
            </p:cNvSpPr>
            <p:nvPr/>
          </p:nvSpPr>
          <p:spPr bwMode="auto">
            <a:xfrm>
              <a:off x="5268" y="433"/>
              <a:ext cx="283" cy="2286"/>
            </a:xfrm>
            <a:custGeom>
              <a:avLst/>
              <a:gdLst>
                <a:gd name="T0" fmla="*/ 2 w 354"/>
                <a:gd name="T1" fmla="*/ 0 h 2742"/>
                <a:gd name="T2" fmla="*/ 5 w 354"/>
                <a:gd name="T3" fmla="*/ 11 h 2742"/>
                <a:gd name="T4" fmla="*/ 5 w 354"/>
                <a:gd name="T5" fmla="*/ 83 h 2742"/>
                <a:gd name="T6" fmla="*/ 0 w 354"/>
                <a:gd name="T7" fmla="*/ 86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44" name="Rectangle 187"/>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45" name="Freeform 188"/>
            <p:cNvSpPr>
              <a:spLocks/>
            </p:cNvSpPr>
            <p:nvPr/>
          </p:nvSpPr>
          <p:spPr bwMode="auto">
            <a:xfrm>
              <a:off x="5321" y="570"/>
              <a:ext cx="169" cy="2115"/>
            </a:xfrm>
            <a:custGeom>
              <a:avLst/>
              <a:gdLst>
                <a:gd name="T0" fmla="*/ 2 w 211"/>
                <a:gd name="T1" fmla="*/ 0 h 2537"/>
                <a:gd name="T2" fmla="*/ 3 w 211"/>
                <a:gd name="T3" fmla="*/ 8 h 2537"/>
                <a:gd name="T4" fmla="*/ 2 w 211"/>
                <a:gd name="T5" fmla="*/ 7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46" name="Freeform 189"/>
            <p:cNvSpPr>
              <a:spLocks/>
            </p:cNvSpPr>
            <p:nvPr/>
          </p:nvSpPr>
          <p:spPr bwMode="auto">
            <a:xfrm>
              <a:off x="5284" y="1640"/>
              <a:ext cx="263" cy="189"/>
            </a:xfrm>
            <a:custGeom>
              <a:avLst/>
              <a:gdLst>
                <a:gd name="T0" fmla="*/ 2 w 328"/>
                <a:gd name="T1" fmla="*/ 0 h 226"/>
                <a:gd name="T2" fmla="*/ 5 w 328"/>
                <a:gd name="T3" fmla="*/ 5 h 226"/>
                <a:gd name="T4" fmla="*/ 5 w 328"/>
                <a:gd name="T5" fmla="*/ 8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47" name="Rectangle 190"/>
            <p:cNvSpPr>
              <a:spLocks noChangeArrowheads="1"/>
            </p:cNvSpPr>
            <p:nvPr/>
          </p:nvSpPr>
          <p:spPr bwMode="auto">
            <a:xfrm>
              <a:off x="4209" y="693"/>
              <a:ext cx="599" cy="49"/>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20548" name="Group 191"/>
            <p:cNvGrpSpPr>
              <a:grpSpLocks/>
            </p:cNvGrpSpPr>
            <p:nvPr/>
          </p:nvGrpSpPr>
          <p:grpSpPr bwMode="auto">
            <a:xfrm>
              <a:off x="4749" y="668"/>
              <a:ext cx="581" cy="145"/>
              <a:chOff x="614" y="2568"/>
              <a:chExt cx="725" cy="139"/>
            </a:xfrm>
          </p:grpSpPr>
          <p:sp>
            <p:nvSpPr>
              <p:cNvPr id="20573" name="AutoShape 192"/>
              <p:cNvSpPr>
                <a:spLocks noChangeArrowheads="1"/>
              </p:cNvSpPr>
              <p:nvPr/>
            </p:nvSpPr>
            <p:spPr bwMode="auto">
              <a:xfrm>
                <a:off x="617" y="2567"/>
                <a:ext cx="724"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74" name="AutoShape 193"/>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0549" name="Rectangle 194"/>
            <p:cNvSpPr>
              <a:spLocks noChangeArrowheads="1"/>
            </p:cNvSpPr>
            <p:nvPr/>
          </p:nvSpPr>
          <p:spPr bwMode="auto">
            <a:xfrm>
              <a:off x="4222" y="1017"/>
              <a:ext cx="599" cy="49"/>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20550" name="Group 195"/>
            <p:cNvGrpSpPr>
              <a:grpSpLocks/>
            </p:cNvGrpSpPr>
            <p:nvPr/>
          </p:nvGrpSpPr>
          <p:grpSpPr bwMode="auto">
            <a:xfrm>
              <a:off x="4747" y="994"/>
              <a:ext cx="581" cy="134"/>
              <a:chOff x="614" y="2568"/>
              <a:chExt cx="725" cy="139"/>
            </a:xfrm>
          </p:grpSpPr>
          <p:sp>
            <p:nvSpPr>
              <p:cNvPr id="20571" name="AutoShape 196"/>
              <p:cNvSpPr>
                <a:spLocks noChangeArrowheads="1"/>
              </p:cNvSpPr>
              <p:nvPr/>
            </p:nvSpPr>
            <p:spPr bwMode="auto">
              <a:xfrm>
                <a:off x="612" y="2570"/>
                <a:ext cx="724" cy="146"/>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72" name="AutoShape 197"/>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0551" name="Rectangle 198"/>
            <p:cNvSpPr>
              <a:spLocks noChangeArrowheads="1"/>
            </p:cNvSpPr>
            <p:nvPr/>
          </p:nvSpPr>
          <p:spPr bwMode="auto">
            <a:xfrm>
              <a:off x="4216" y="1357"/>
              <a:ext cx="599" cy="49"/>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52" name="Rectangle 199"/>
            <p:cNvSpPr>
              <a:spLocks noChangeArrowheads="1"/>
            </p:cNvSpPr>
            <p:nvPr/>
          </p:nvSpPr>
          <p:spPr bwMode="auto">
            <a:xfrm>
              <a:off x="4228" y="1654"/>
              <a:ext cx="593" cy="49"/>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20553" name="Group 200"/>
            <p:cNvGrpSpPr>
              <a:grpSpLocks/>
            </p:cNvGrpSpPr>
            <p:nvPr/>
          </p:nvGrpSpPr>
          <p:grpSpPr bwMode="auto">
            <a:xfrm>
              <a:off x="4735" y="1627"/>
              <a:ext cx="582" cy="151"/>
              <a:chOff x="614" y="2568"/>
              <a:chExt cx="725" cy="139"/>
            </a:xfrm>
          </p:grpSpPr>
          <p:sp>
            <p:nvSpPr>
              <p:cNvPr id="20569" name="AutoShape 201"/>
              <p:cNvSpPr>
                <a:spLocks noChangeArrowheads="1"/>
              </p:cNvSpPr>
              <p:nvPr/>
            </p:nvSpPr>
            <p:spPr bwMode="auto">
              <a:xfrm>
                <a:off x="611" y="2568"/>
                <a:ext cx="730"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70" name="AutoShape 202"/>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0554" name="Freeform 203"/>
            <p:cNvSpPr>
              <a:spLocks/>
            </p:cNvSpPr>
            <p:nvPr/>
          </p:nvSpPr>
          <p:spPr bwMode="auto">
            <a:xfrm>
              <a:off x="5288" y="1354"/>
              <a:ext cx="263" cy="188"/>
            </a:xfrm>
            <a:custGeom>
              <a:avLst/>
              <a:gdLst>
                <a:gd name="T0" fmla="*/ 2 w 328"/>
                <a:gd name="T1" fmla="*/ 0 h 226"/>
                <a:gd name="T2" fmla="*/ 5 w 328"/>
                <a:gd name="T3" fmla="*/ 4 h 226"/>
                <a:gd name="T4" fmla="*/ 5 w 328"/>
                <a:gd name="T5" fmla="*/ 7 h 226"/>
                <a:gd name="T6" fmla="*/ 0 w 328"/>
                <a:gd name="T7" fmla="*/ 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0555" name="Group 204"/>
            <p:cNvGrpSpPr>
              <a:grpSpLocks/>
            </p:cNvGrpSpPr>
            <p:nvPr/>
          </p:nvGrpSpPr>
          <p:grpSpPr bwMode="auto">
            <a:xfrm>
              <a:off x="4739" y="1327"/>
              <a:ext cx="582" cy="139"/>
              <a:chOff x="614" y="2568"/>
              <a:chExt cx="725" cy="139"/>
            </a:xfrm>
          </p:grpSpPr>
          <p:sp>
            <p:nvSpPr>
              <p:cNvPr id="20567" name="AutoShape 205"/>
              <p:cNvSpPr>
                <a:spLocks noChangeArrowheads="1"/>
              </p:cNvSpPr>
              <p:nvPr/>
            </p:nvSpPr>
            <p:spPr bwMode="auto">
              <a:xfrm>
                <a:off x="614" y="2566"/>
                <a:ext cx="723"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68" name="AutoShape 206"/>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0556" name="Rectangle 207"/>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57" name="Freeform 208"/>
            <p:cNvSpPr>
              <a:spLocks/>
            </p:cNvSpPr>
            <p:nvPr/>
          </p:nvSpPr>
          <p:spPr bwMode="auto">
            <a:xfrm>
              <a:off x="5312" y="1007"/>
              <a:ext cx="237" cy="213"/>
            </a:xfrm>
            <a:custGeom>
              <a:avLst/>
              <a:gdLst>
                <a:gd name="T0" fmla="*/ 2 w 296"/>
                <a:gd name="T1" fmla="*/ 0 h 256"/>
                <a:gd name="T2" fmla="*/ 5 w 296"/>
                <a:gd name="T3" fmla="*/ 4 h 256"/>
                <a:gd name="T4" fmla="*/ 5 w 296"/>
                <a:gd name="T5" fmla="*/ 7 h 256"/>
                <a:gd name="T6" fmla="*/ 0 w 296"/>
                <a:gd name="T7" fmla="*/ 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58" name="Freeform 209"/>
            <p:cNvSpPr>
              <a:spLocks/>
            </p:cNvSpPr>
            <p:nvPr/>
          </p:nvSpPr>
          <p:spPr bwMode="auto">
            <a:xfrm>
              <a:off x="5315" y="680"/>
              <a:ext cx="244" cy="240"/>
            </a:xfrm>
            <a:custGeom>
              <a:avLst/>
              <a:gdLst>
                <a:gd name="T0" fmla="*/ 0 w 304"/>
                <a:gd name="T1" fmla="*/ 0 h 288"/>
                <a:gd name="T2" fmla="*/ 5 w 304"/>
                <a:gd name="T3" fmla="*/ 6 h 288"/>
                <a:gd name="T4" fmla="*/ 4 w 304"/>
                <a:gd name="T5" fmla="*/ 9 h 288"/>
                <a:gd name="T6" fmla="*/ 2 w 304"/>
                <a:gd name="T7" fmla="*/ 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59" name="Oval 210"/>
            <p:cNvSpPr>
              <a:spLocks noChangeArrowheads="1"/>
            </p:cNvSpPr>
            <p:nvPr/>
          </p:nvSpPr>
          <p:spPr bwMode="auto">
            <a:xfrm>
              <a:off x="5515" y="2609"/>
              <a:ext cx="50" cy="97"/>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60" name="Freeform 211"/>
            <p:cNvSpPr>
              <a:spLocks/>
            </p:cNvSpPr>
            <p:nvPr/>
          </p:nvSpPr>
          <p:spPr bwMode="auto">
            <a:xfrm>
              <a:off x="5302" y="2614"/>
              <a:ext cx="245" cy="200"/>
            </a:xfrm>
            <a:custGeom>
              <a:avLst/>
              <a:gdLst>
                <a:gd name="T0" fmla="*/ 0 w 306"/>
                <a:gd name="T1" fmla="*/ 4 h 240"/>
                <a:gd name="T2" fmla="*/ 2 w 306"/>
                <a:gd name="T3" fmla="*/ 8 h 240"/>
                <a:gd name="T4" fmla="*/ 5 w 306"/>
                <a:gd name="T5" fmla="*/ 4 h 240"/>
                <a:gd name="T6" fmla="*/ 5 w 306"/>
                <a:gd name="T7" fmla="*/ 0 h 240"/>
                <a:gd name="T8" fmla="*/ 0 w 306"/>
                <a:gd name="T9" fmla="*/ 4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61" name="AutoShape 212"/>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62" name="AutoShape 213"/>
            <p:cNvSpPr>
              <a:spLocks noChangeArrowheads="1"/>
            </p:cNvSpPr>
            <p:nvPr/>
          </p:nvSpPr>
          <p:spPr bwMode="auto">
            <a:xfrm>
              <a:off x="4203" y="2712"/>
              <a:ext cx="1072"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63" name="Oval 214"/>
            <p:cNvSpPr>
              <a:spLocks noChangeArrowheads="1"/>
            </p:cNvSpPr>
            <p:nvPr/>
          </p:nvSpPr>
          <p:spPr bwMode="auto">
            <a:xfrm>
              <a:off x="4310" y="2382"/>
              <a:ext cx="158" cy="146"/>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64" name="Oval 215"/>
            <p:cNvSpPr>
              <a:spLocks noChangeArrowheads="1"/>
            </p:cNvSpPr>
            <p:nvPr/>
          </p:nvSpPr>
          <p:spPr bwMode="auto">
            <a:xfrm>
              <a:off x="4487" y="2382"/>
              <a:ext cx="158" cy="14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20565" name="Oval 216"/>
            <p:cNvSpPr>
              <a:spLocks noChangeArrowheads="1"/>
            </p:cNvSpPr>
            <p:nvPr/>
          </p:nvSpPr>
          <p:spPr bwMode="auto">
            <a:xfrm>
              <a:off x="4663" y="2382"/>
              <a:ext cx="158"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66" name="Rectangle 217"/>
            <p:cNvSpPr>
              <a:spLocks noChangeArrowheads="1"/>
            </p:cNvSpPr>
            <p:nvPr/>
          </p:nvSpPr>
          <p:spPr bwMode="auto">
            <a:xfrm>
              <a:off x="5061" y="1837"/>
              <a:ext cx="88" cy="761"/>
            </a:xfrm>
            <a:prstGeom prst="rect">
              <a:avLst/>
            </a:prstGeom>
            <a:solidFill>
              <a:srgbClr val="292929"/>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6"/>
          <p:cNvSpPr>
            <a:spLocks noGrp="1"/>
          </p:cNvSpPr>
          <p:nvPr>
            <p:ph type="sldNum" sz="quarter" idx="11"/>
          </p:nvPr>
        </p:nvSpPr>
        <p:spPr>
          <a:xfrm>
            <a:off x="9848851" y="6462714"/>
            <a:ext cx="676275"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B667593-D376-4CFB-991A-34F1E8B643D6}" type="slidenum">
              <a:rPr lang="en-US" altLang="zh-CN">
                <a:latin typeface="Tahoma" panose="020B0604030504040204" pitchFamily="34" charset="0"/>
                <a:ea typeface="MS PGothic" panose="020B0600070205080204" pitchFamily="34" charset="-128"/>
              </a:rPr>
              <a:pPr/>
              <a:t>16</a:t>
            </a:fld>
            <a:endParaRPr lang="en-US" altLang="zh-CN">
              <a:latin typeface="Tahoma" panose="020B0604030504040204" pitchFamily="34" charset="0"/>
              <a:ea typeface="MS PGothic" panose="020B0600070205080204" pitchFamily="34" charset="-128"/>
            </a:endParaRPr>
          </a:p>
        </p:txBody>
      </p:sp>
      <p:sp>
        <p:nvSpPr>
          <p:cNvPr id="21507" name="Rectangle 75"/>
          <p:cNvSpPr>
            <a:spLocks noChangeArrowheads="1"/>
          </p:cNvSpPr>
          <p:nvPr/>
        </p:nvSpPr>
        <p:spPr bwMode="auto">
          <a:xfrm>
            <a:off x="6867526" y="2000250"/>
            <a:ext cx="3324225" cy="32004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1508" name="Rectangle 65"/>
          <p:cNvSpPr>
            <a:spLocks noChangeArrowheads="1"/>
          </p:cNvSpPr>
          <p:nvPr/>
        </p:nvSpPr>
        <p:spPr bwMode="auto">
          <a:xfrm>
            <a:off x="6791326" y="2095500"/>
            <a:ext cx="3324225" cy="3200400"/>
          </a:xfrm>
          <a:prstGeom prst="rect">
            <a:avLst/>
          </a:prstGeom>
          <a:solidFill>
            <a:schemeClr val="bg1"/>
          </a:solidFill>
          <a:ln w="19050">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1509" name="Rectangle 22"/>
          <p:cNvSpPr>
            <a:spLocks noGrp="1" noChangeArrowheads="1"/>
          </p:cNvSpPr>
          <p:nvPr>
            <p:ph type="title"/>
          </p:nvPr>
        </p:nvSpPr>
        <p:spPr/>
        <p:txBody>
          <a:bodyPr/>
          <a:lstStyle/>
          <a:p>
            <a:r>
              <a:rPr lang="en-US" altLang="zh-CN" sz="4000" dirty="0"/>
              <a:t>How demultiplexing works</a:t>
            </a:r>
            <a:endParaRPr lang="en-US" altLang="zh-CN" dirty="0"/>
          </a:p>
        </p:txBody>
      </p:sp>
      <p:sp>
        <p:nvSpPr>
          <p:cNvPr id="21510" name="Rectangle 23"/>
          <p:cNvSpPr>
            <a:spLocks noGrp="1" noChangeArrowheads="1"/>
          </p:cNvSpPr>
          <p:nvPr>
            <p:ph type="body" sz="half" idx="1"/>
          </p:nvPr>
        </p:nvSpPr>
        <p:spPr>
          <a:xfrm>
            <a:off x="2009775" y="1595439"/>
            <a:ext cx="4438650" cy="4897437"/>
          </a:xfrm>
        </p:spPr>
        <p:txBody>
          <a:bodyPr/>
          <a:lstStyle/>
          <a:p>
            <a:pPr>
              <a:lnSpc>
                <a:spcPct val="75000"/>
              </a:lnSpc>
            </a:pPr>
            <a:r>
              <a:rPr lang="en-US" altLang="zh-CN" dirty="0"/>
              <a:t>host receives IP datagrams</a:t>
            </a:r>
          </a:p>
          <a:p>
            <a:pPr lvl="1">
              <a:lnSpc>
                <a:spcPct val="75000"/>
              </a:lnSpc>
            </a:pPr>
            <a:r>
              <a:rPr lang="en-US" altLang="zh-CN" dirty="0"/>
              <a:t>each datagram has source IP address, destination IP address</a:t>
            </a:r>
          </a:p>
          <a:p>
            <a:pPr lvl="1">
              <a:lnSpc>
                <a:spcPct val="75000"/>
              </a:lnSpc>
            </a:pPr>
            <a:r>
              <a:rPr lang="en-US" altLang="zh-CN" dirty="0"/>
              <a:t>each datagram carries one transport-layer segment</a:t>
            </a:r>
          </a:p>
          <a:p>
            <a:pPr lvl="1">
              <a:lnSpc>
                <a:spcPct val="75000"/>
              </a:lnSpc>
            </a:pPr>
            <a:r>
              <a:rPr lang="en-US" altLang="zh-CN" dirty="0"/>
              <a:t>each segment has source, destination port number </a:t>
            </a:r>
          </a:p>
          <a:p>
            <a:pPr>
              <a:lnSpc>
                <a:spcPct val="75000"/>
              </a:lnSpc>
            </a:pPr>
            <a:r>
              <a:rPr lang="en-US" altLang="zh-CN" dirty="0"/>
              <a:t>host uses </a:t>
            </a:r>
            <a:r>
              <a:rPr lang="en-US" altLang="zh-CN" i="1" dirty="0">
                <a:solidFill>
                  <a:srgbClr val="CC0000"/>
                </a:solidFill>
              </a:rPr>
              <a:t>IP addresses &amp; port numbers</a:t>
            </a:r>
            <a:r>
              <a:rPr lang="en-US" altLang="zh-CN" dirty="0"/>
              <a:t> to direct segment to appropriate socket</a:t>
            </a:r>
          </a:p>
        </p:txBody>
      </p:sp>
      <p:sp>
        <p:nvSpPr>
          <p:cNvPr id="21511" name="Text Box 63"/>
          <p:cNvSpPr txBox="1">
            <a:spLocks noChangeArrowheads="1"/>
          </p:cNvSpPr>
          <p:nvPr/>
        </p:nvSpPr>
        <p:spPr bwMode="auto">
          <a:xfrm>
            <a:off x="6831013" y="2108201"/>
            <a:ext cx="17318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solidFill>
                  <a:srgbClr val="CC0000"/>
                </a:solidFill>
                <a:latin typeface="Tahoma" panose="020B0604030504040204" pitchFamily="34" charset="0"/>
                <a:ea typeface="MS PGothic" panose="020B0600070205080204" pitchFamily="34" charset="-128"/>
              </a:rPr>
              <a:t>source port #</a:t>
            </a:r>
          </a:p>
        </p:txBody>
      </p:sp>
      <p:sp>
        <p:nvSpPr>
          <p:cNvPr id="21512" name="Text Box 64"/>
          <p:cNvSpPr txBox="1">
            <a:spLocks noChangeArrowheads="1"/>
          </p:cNvSpPr>
          <p:nvPr/>
        </p:nvSpPr>
        <p:spPr bwMode="auto">
          <a:xfrm>
            <a:off x="8616951" y="2108201"/>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err="1">
                <a:solidFill>
                  <a:srgbClr val="CC0000"/>
                </a:solidFill>
                <a:latin typeface="Tahoma" panose="020B0604030504040204" pitchFamily="34" charset="0"/>
                <a:ea typeface="MS PGothic" panose="020B0600070205080204" pitchFamily="34" charset="-128"/>
              </a:rPr>
              <a:t>dest</a:t>
            </a:r>
            <a:r>
              <a:rPr lang="en-US" altLang="zh-CN" sz="2000" dirty="0">
                <a:solidFill>
                  <a:srgbClr val="CC0000"/>
                </a:solidFill>
                <a:latin typeface="Tahoma" panose="020B0604030504040204" pitchFamily="34" charset="0"/>
                <a:ea typeface="MS PGothic" panose="020B0600070205080204" pitchFamily="34" charset="-128"/>
              </a:rPr>
              <a:t> port #</a:t>
            </a:r>
          </a:p>
        </p:txBody>
      </p:sp>
      <p:sp>
        <p:nvSpPr>
          <p:cNvPr id="21513" name="Line 66"/>
          <p:cNvSpPr>
            <a:spLocks noChangeShapeType="1"/>
          </p:cNvSpPr>
          <p:nvPr/>
        </p:nvSpPr>
        <p:spPr bwMode="auto">
          <a:xfrm flipV="1">
            <a:off x="6781800" y="2495550"/>
            <a:ext cx="33289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4" name="Line 68"/>
          <p:cNvSpPr>
            <a:spLocks noChangeShapeType="1"/>
          </p:cNvSpPr>
          <p:nvPr/>
        </p:nvSpPr>
        <p:spPr bwMode="auto">
          <a:xfrm flipV="1">
            <a:off x="6791326" y="3486150"/>
            <a:ext cx="33242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5" name="Line 69"/>
          <p:cNvSpPr>
            <a:spLocks noChangeShapeType="1"/>
          </p:cNvSpPr>
          <p:nvPr/>
        </p:nvSpPr>
        <p:spPr bwMode="auto">
          <a:xfrm flipV="1">
            <a:off x="8429625" y="2095500"/>
            <a:ext cx="0" cy="395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6" name="Text Box 70"/>
          <p:cNvSpPr txBox="1">
            <a:spLocks noChangeArrowheads="1"/>
          </p:cNvSpPr>
          <p:nvPr/>
        </p:nvSpPr>
        <p:spPr bwMode="auto">
          <a:xfrm>
            <a:off x="7974014" y="1655764"/>
            <a:ext cx="9450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latin typeface="Tahoma" panose="020B0604030504040204" pitchFamily="34" charset="0"/>
                <a:ea typeface="MS PGothic" panose="020B0600070205080204" pitchFamily="34" charset="-128"/>
              </a:rPr>
              <a:t>32 bits</a:t>
            </a:r>
          </a:p>
        </p:txBody>
      </p:sp>
      <p:sp>
        <p:nvSpPr>
          <p:cNvPr id="21517" name="Line 71"/>
          <p:cNvSpPr>
            <a:spLocks noChangeShapeType="1"/>
          </p:cNvSpPr>
          <p:nvPr/>
        </p:nvSpPr>
        <p:spPr bwMode="auto">
          <a:xfrm>
            <a:off x="8886825" y="1862138"/>
            <a:ext cx="1200150" cy="476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8" name="Line 72"/>
          <p:cNvSpPr>
            <a:spLocks noChangeShapeType="1"/>
          </p:cNvSpPr>
          <p:nvPr/>
        </p:nvSpPr>
        <p:spPr bwMode="auto">
          <a:xfrm rot="10800000">
            <a:off x="6777038" y="1871663"/>
            <a:ext cx="112871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9" name="Text Box 73"/>
          <p:cNvSpPr txBox="1">
            <a:spLocks noChangeArrowheads="1"/>
          </p:cNvSpPr>
          <p:nvPr/>
        </p:nvSpPr>
        <p:spPr bwMode="auto">
          <a:xfrm>
            <a:off x="7685088" y="3816351"/>
            <a:ext cx="138906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latin typeface="Tahoma" panose="020B0604030504040204" pitchFamily="34" charset="0"/>
                <a:ea typeface="MS PGothic" panose="020B0600070205080204" pitchFamily="34" charset="-128"/>
              </a:rPr>
              <a:t>application</a:t>
            </a:r>
          </a:p>
          <a:p>
            <a:r>
              <a:rPr lang="en-US" altLang="zh-CN" sz="2000">
                <a:latin typeface="Tahoma" panose="020B0604030504040204" pitchFamily="34" charset="0"/>
                <a:ea typeface="MS PGothic" panose="020B0600070205080204" pitchFamily="34" charset="-128"/>
              </a:rPr>
              <a:t>data </a:t>
            </a:r>
          </a:p>
          <a:p>
            <a:r>
              <a:rPr lang="en-US" altLang="zh-CN" sz="2000">
                <a:latin typeface="Tahoma" panose="020B0604030504040204" pitchFamily="34" charset="0"/>
                <a:ea typeface="MS PGothic" panose="020B0600070205080204" pitchFamily="34" charset="-128"/>
              </a:rPr>
              <a:t>(payload)</a:t>
            </a:r>
            <a:endParaRPr lang="en-US" altLang="zh-CN" sz="2400">
              <a:latin typeface="Tahoma" panose="020B0604030504040204" pitchFamily="34" charset="0"/>
              <a:ea typeface="MS PGothic" panose="020B0600070205080204" pitchFamily="34" charset="-128"/>
            </a:endParaRPr>
          </a:p>
        </p:txBody>
      </p:sp>
      <p:sp>
        <p:nvSpPr>
          <p:cNvPr id="21520" name="Text Box 74"/>
          <p:cNvSpPr txBox="1">
            <a:spLocks noChangeArrowheads="1"/>
          </p:cNvSpPr>
          <p:nvPr/>
        </p:nvSpPr>
        <p:spPr bwMode="auto">
          <a:xfrm>
            <a:off x="7300913" y="2849564"/>
            <a:ext cx="22907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latin typeface="Tahoma" panose="020B0604030504040204" pitchFamily="34" charset="0"/>
                <a:ea typeface="MS PGothic" panose="020B0600070205080204" pitchFamily="34" charset="-128"/>
              </a:rPr>
              <a:t>other header fields</a:t>
            </a:r>
            <a:endParaRPr lang="en-US" altLang="zh-CN" sz="2400">
              <a:latin typeface="Tahoma" panose="020B0604030504040204" pitchFamily="34" charset="0"/>
              <a:ea typeface="MS PGothic" panose="020B0600070205080204" pitchFamily="34" charset="-128"/>
            </a:endParaRPr>
          </a:p>
        </p:txBody>
      </p:sp>
      <p:sp>
        <p:nvSpPr>
          <p:cNvPr id="21521" name="Text Box 76"/>
          <p:cNvSpPr txBox="1">
            <a:spLocks noChangeArrowheads="1"/>
          </p:cNvSpPr>
          <p:nvPr/>
        </p:nvSpPr>
        <p:spPr bwMode="auto">
          <a:xfrm>
            <a:off x="7004050" y="5380039"/>
            <a:ext cx="3060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latin typeface="Tahoma" panose="020B0604030504040204" pitchFamily="34" charset="0"/>
                <a:ea typeface="MS PGothic" panose="020B0600070205080204" pitchFamily="34" charset="-128"/>
              </a:rPr>
              <a:t>TCP/UDP segment format</a:t>
            </a:r>
            <a:endParaRPr lang="en-US" altLang="zh-CN" sz="2400">
              <a:latin typeface="Tahoma" panose="020B0604030504040204" pitchFamily="34" charset="0"/>
              <a:ea typeface="MS PGothic" panose="020B0600070205080204" pitchFamily="34" charset="-12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6"/>
          <p:cNvSpPr>
            <a:spLocks noGrp="1"/>
          </p:cNvSpPr>
          <p:nvPr>
            <p:ph type="sldNum" sz="quarter" idx="11"/>
          </p:nvPr>
        </p:nvSpPr>
        <p:spPr>
          <a:xfrm>
            <a:off x="9848851" y="6462714"/>
            <a:ext cx="676275"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0C233CB-B80C-4369-8A87-75F3D4A2D318}" type="slidenum">
              <a:rPr lang="en-US" altLang="zh-CN">
                <a:latin typeface="Tahoma" panose="020B0604030504040204" pitchFamily="34" charset="0"/>
                <a:ea typeface="MS PGothic" panose="020B0600070205080204" pitchFamily="34" charset="-128"/>
              </a:rPr>
              <a:pPr/>
              <a:t>17</a:t>
            </a:fld>
            <a:endParaRPr lang="en-US" altLang="zh-CN">
              <a:latin typeface="Tahoma" panose="020B0604030504040204" pitchFamily="34" charset="0"/>
              <a:ea typeface="MS PGothic" panose="020B0600070205080204" pitchFamily="34" charset="-128"/>
            </a:endParaRPr>
          </a:p>
        </p:txBody>
      </p:sp>
      <p:sp>
        <p:nvSpPr>
          <p:cNvPr id="10245" name="Rectangle 2"/>
          <p:cNvSpPr>
            <a:spLocks noGrp="1" noChangeArrowheads="1"/>
          </p:cNvSpPr>
          <p:nvPr>
            <p:ph type="title"/>
          </p:nvPr>
        </p:nvSpPr>
        <p:spPr>
          <a:xfrm>
            <a:off x="812985" y="336550"/>
            <a:ext cx="7772400" cy="1143001"/>
          </a:xfrm>
        </p:spPr>
        <p:txBody>
          <a:bodyPr/>
          <a:lstStyle/>
          <a:p>
            <a:pPr>
              <a:defRPr/>
            </a:pPr>
            <a:r>
              <a:rPr lang="en-US" dirty="0">
                <a:ea typeface="ＭＳ Ｐゴシック" charset="0"/>
                <a:cs typeface="+mj-cs"/>
              </a:rPr>
              <a:t>Connectionless </a:t>
            </a:r>
            <a:r>
              <a:rPr lang="en-US" dirty="0" err="1">
                <a:ea typeface="ＭＳ Ｐゴシック" charset="0"/>
                <a:cs typeface="+mj-cs"/>
              </a:rPr>
              <a:t>demultiplexing</a:t>
            </a:r>
            <a:endParaRPr lang="en-US" dirty="0">
              <a:ea typeface="ＭＳ Ｐゴシック" charset="0"/>
              <a:cs typeface="+mj-cs"/>
            </a:endParaRPr>
          </a:p>
        </p:txBody>
      </p:sp>
      <p:sp>
        <p:nvSpPr>
          <p:cNvPr id="22532" name="Rectangle 3"/>
          <p:cNvSpPr>
            <a:spLocks noGrp="1" noChangeArrowheads="1"/>
          </p:cNvSpPr>
          <p:nvPr>
            <p:ph type="body" sz="half" idx="1"/>
          </p:nvPr>
        </p:nvSpPr>
        <p:spPr>
          <a:xfrm>
            <a:off x="1651000" y="1495426"/>
            <a:ext cx="4940300" cy="1858963"/>
          </a:xfrm>
        </p:spPr>
        <p:txBody>
          <a:bodyPr/>
          <a:lstStyle/>
          <a:p>
            <a:pPr marL="347663" indent="-290513"/>
            <a:r>
              <a:rPr lang="en-US" altLang="zh-CN" i="1" dirty="0"/>
              <a:t>recall:</a:t>
            </a:r>
            <a:r>
              <a:rPr lang="en-US" altLang="zh-CN" dirty="0"/>
              <a:t> created socket has host-local port #:</a:t>
            </a:r>
          </a:p>
          <a:p>
            <a:pPr marL="347663" indent="-290513">
              <a:buNone/>
            </a:pPr>
            <a:r>
              <a:rPr lang="en-US" altLang="zh-CN" sz="2000" b="1" dirty="0">
                <a:latin typeface="Courier New" panose="02070309020205020404" pitchFamily="49" charset="0"/>
              </a:rPr>
              <a:t>  </a:t>
            </a:r>
            <a:r>
              <a:rPr lang="en-US" altLang="zh-CN" sz="2000" b="1" dirty="0" err="1">
                <a:latin typeface="Courier New" panose="02070309020205020404" pitchFamily="49" charset="0"/>
              </a:rPr>
              <a:t>DatagramSocket</a:t>
            </a:r>
            <a:r>
              <a:rPr lang="en-US" altLang="zh-CN" sz="2000" b="1" dirty="0">
                <a:latin typeface="Courier New" panose="02070309020205020404" pitchFamily="49" charset="0"/>
              </a:rPr>
              <a:t> mySocket1        = new </a:t>
            </a:r>
            <a:r>
              <a:rPr lang="en-US" altLang="zh-CN" sz="2000" b="1" dirty="0" err="1">
                <a:latin typeface="Courier New" panose="02070309020205020404" pitchFamily="49" charset="0"/>
              </a:rPr>
              <a:t>DatagramSocket</a:t>
            </a:r>
            <a:r>
              <a:rPr lang="en-US" altLang="zh-CN" sz="2000" b="1" dirty="0">
                <a:latin typeface="Courier New" panose="02070309020205020404" pitchFamily="49" charset="0"/>
              </a:rPr>
              <a:t>(</a:t>
            </a:r>
            <a:r>
              <a:rPr lang="en-US" altLang="zh-CN" sz="2000" b="1" dirty="0">
                <a:solidFill>
                  <a:srgbClr val="CC0000"/>
                </a:solidFill>
                <a:latin typeface="Courier New" panose="02070309020205020404" pitchFamily="49" charset="0"/>
              </a:rPr>
              <a:t>12534</a:t>
            </a:r>
            <a:r>
              <a:rPr lang="en-US" altLang="zh-CN" sz="2000" b="1" dirty="0">
                <a:latin typeface="Courier New" panose="02070309020205020404" pitchFamily="49" charset="0"/>
              </a:rPr>
              <a:t>);</a:t>
            </a:r>
          </a:p>
          <a:p>
            <a:pPr marL="347663" indent="-290513">
              <a:buNone/>
            </a:pPr>
            <a:endParaRPr lang="zh-CN" altLang="en-US" sz="2000" dirty="0">
              <a:latin typeface="Courier New" panose="02070309020205020404" pitchFamily="49" charset="0"/>
            </a:endParaRPr>
          </a:p>
        </p:txBody>
      </p:sp>
      <p:sp>
        <p:nvSpPr>
          <p:cNvPr id="240745" name="Rectangle 105"/>
          <p:cNvSpPr>
            <a:spLocks noGrp="1" noChangeArrowheads="1"/>
          </p:cNvSpPr>
          <p:nvPr>
            <p:ph type="body" sz="half" idx="2"/>
          </p:nvPr>
        </p:nvSpPr>
        <p:spPr>
          <a:xfrm>
            <a:off x="1836738" y="3862388"/>
            <a:ext cx="4114800" cy="2368550"/>
          </a:xfrm>
        </p:spPr>
        <p:txBody>
          <a:bodyPr/>
          <a:lstStyle/>
          <a:p>
            <a:pPr>
              <a:buFont typeface="Wingdings" charset="0"/>
              <a:buChar char="v"/>
              <a:defRPr/>
            </a:pPr>
            <a:r>
              <a:rPr lang="en-US" dirty="0">
                <a:ea typeface="ＭＳ Ｐゴシック" charset="0"/>
                <a:cs typeface="+mn-cs"/>
              </a:rPr>
              <a:t>when host receives UDP segment:</a:t>
            </a:r>
          </a:p>
          <a:p>
            <a:pPr lvl="1">
              <a:buFont typeface="Wingdings" charset="0"/>
              <a:buChar char="§"/>
              <a:defRPr/>
            </a:pPr>
            <a:r>
              <a:rPr lang="en-US" dirty="0">
                <a:ea typeface="ＭＳ Ｐゴシック" charset="0"/>
              </a:rPr>
              <a:t>checks destination port # in segment</a:t>
            </a:r>
          </a:p>
          <a:p>
            <a:pPr lvl="1">
              <a:buFont typeface="Wingdings" charset="0"/>
              <a:buChar char="§"/>
              <a:defRPr/>
            </a:pPr>
            <a:r>
              <a:rPr lang="en-US" dirty="0">
                <a:ea typeface="ＭＳ Ｐゴシック" charset="0"/>
              </a:rPr>
              <a:t>directs UDP segment to socket with that port #</a:t>
            </a:r>
          </a:p>
        </p:txBody>
      </p:sp>
      <p:sp>
        <p:nvSpPr>
          <p:cNvPr id="22534" name="Rectangle 108"/>
          <p:cNvSpPr>
            <a:spLocks noChangeArrowheads="1"/>
          </p:cNvSpPr>
          <p:nvPr/>
        </p:nvSpPr>
        <p:spPr bwMode="auto">
          <a:xfrm>
            <a:off x="6202364" y="1162050"/>
            <a:ext cx="4465637" cy="16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7663" indent="-290513">
              <a:defRPr>
                <a:solidFill>
                  <a:schemeClr val="tx1"/>
                </a:solidFill>
                <a:latin typeface="Arial" panose="020B0604020202020204" pitchFamily="34" charset="0"/>
                <a:ea typeface="宋体" panose="02010600030101010101" pitchFamily="2" charset="-122"/>
              </a:defRPr>
            </a:lvl1pPr>
            <a:lvl2pPr marL="850900" indent="-231775">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spcBef>
                <a:spcPct val="20000"/>
              </a:spcBef>
              <a:buClr>
                <a:srgbClr val="000099"/>
              </a:buClr>
              <a:buSzPct val="65000"/>
              <a:buFont typeface="Wingdings" panose="05000000000000000000" pitchFamily="2" charset="2"/>
              <a:buChar char="v"/>
            </a:pPr>
            <a:endParaRPr lang="zh-CN" altLang="en-US" sz="2000">
              <a:latin typeface="Courier New" panose="02070309020205020404" pitchFamily="49" charset="0"/>
              <a:ea typeface="MS PGothic" panose="020B0600070205080204" pitchFamily="34" charset="-128"/>
            </a:endParaRPr>
          </a:p>
          <a:p>
            <a:pPr>
              <a:lnSpc>
                <a:spcPct val="85000"/>
              </a:lnSpc>
              <a:spcBef>
                <a:spcPct val="20000"/>
              </a:spcBef>
              <a:buClr>
                <a:srgbClr val="000099"/>
              </a:buClr>
              <a:buSzPct val="65000"/>
              <a:buFont typeface="Wingdings" panose="05000000000000000000" pitchFamily="2" charset="2"/>
              <a:buChar char="v"/>
            </a:pPr>
            <a:r>
              <a:rPr lang="en-US" altLang="zh-CN" sz="2400" i="1">
                <a:latin typeface="Gill Sans MT" panose="020B0502020104020203" pitchFamily="34" charset="0"/>
                <a:ea typeface="MS PGothic" panose="020B0600070205080204" pitchFamily="34" charset="-128"/>
              </a:rPr>
              <a:t>recall:</a:t>
            </a:r>
            <a:r>
              <a:rPr lang="en-US" altLang="zh-CN" sz="2400">
                <a:latin typeface="Gill Sans MT" panose="020B0502020104020203" pitchFamily="34" charset="0"/>
                <a:ea typeface="MS PGothic" panose="020B0600070205080204" pitchFamily="34" charset="-128"/>
              </a:rPr>
              <a:t> when creating datagram to send into UDP socket, must specify</a:t>
            </a:r>
          </a:p>
          <a:p>
            <a:pPr lvl="1">
              <a:lnSpc>
                <a:spcPct val="85000"/>
              </a:lnSpc>
              <a:spcBef>
                <a:spcPct val="20000"/>
              </a:spcBef>
              <a:buClr>
                <a:srgbClr val="000099"/>
              </a:buClr>
              <a:buFont typeface="Wingdings" panose="05000000000000000000" pitchFamily="2" charset="2"/>
              <a:buChar char="§"/>
            </a:pPr>
            <a:r>
              <a:rPr lang="en-US" altLang="zh-CN" sz="2400">
                <a:latin typeface="Gill Sans MT" panose="020B0502020104020203" pitchFamily="34" charset="0"/>
                <a:ea typeface="MS PGothic" panose="020B0600070205080204" pitchFamily="34" charset="-128"/>
              </a:rPr>
              <a:t>destination IP address</a:t>
            </a:r>
          </a:p>
          <a:p>
            <a:pPr lvl="1">
              <a:lnSpc>
                <a:spcPct val="85000"/>
              </a:lnSpc>
              <a:spcBef>
                <a:spcPct val="20000"/>
              </a:spcBef>
              <a:buClr>
                <a:srgbClr val="000099"/>
              </a:buClr>
              <a:buFont typeface="Wingdings" panose="05000000000000000000" pitchFamily="2" charset="2"/>
              <a:buChar char="§"/>
            </a:pPr>
            <a:r>
              <a:rPr lang="en-US" altLang="zh-CN" sz="2400">
                <a:latin typeface="Gill Sans MT" panose="020B0502020104020203" pitchFamily="34" charset="0"/>
                <a:ea typeface="MS PGothic" panose="020B0600070205080204" pitchFamily="34" charset="-128"/>
              </a:rPr>
              <a:t>destination port #</a:t>
            </a:r>
          </a:p>
        </p:txBody>
      </p:sp>
      <p:sp>
        <p:nvSpPr>
          <p:cNvPr id="240751" name="Rectangle 111"/>
          <p:cNvSpPr>
            <a:spLocks noChangeArrowheads="1"/>
          </p:cNvSpPr>
          <p:nvPr/>
        </p:nvSpPr>
        <p:spPr bwMode="auto">
          <a:xfrm>
            <a:off x="6784976" y="3895725"/>
            <a:ext cx="3432175" cy="214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spcBef>
                <a:spcPct val="20000"/>
              </a:spcBef>
              <a:buClr>
                <a:srgbClr val="000099"/>
              </a:buClr>
              <a:buSzPct val="65000"/>
              <a:buFont typeface="Wingdings" panose="05000000000000000000" pitchFamily="2" charset="2"/>
              <a:buNone/>
            </a:pPr>
            <a:r>
              <a:rPr lang="en-US" altLang="zh-CN" sz="2400">
                <a:latin typeface="Gill Sans MT" panose="020B0502020104020203" pitchFamily="34" charset="0"/>
                <a:ea typeface="MS PGothic" panose="020B0600070205080204" pitchFamily="34" charset="-128"/>
              </a:rPr>
              <a:t>IP datagrams with </a:t>
            </a:r>
            <a:r>
              <a:rPr lang="en-US" altLang="zh-CN" sz="2400" i="1">
                <a:solidFill>
                  <a:srgbClr val="CC0000"/>
                </a:solidFill>
                <a:latin typeface="Gill Sans MT" panose="020B0502020104020203" pitchFamily="34" charset="0"/>
                <a:ea typeface="MS PGothic" panose="020B0600070205080204" pitchFamily="34" charset="-128"/>
              </a:rPr>
              <a:t>same dest. port #,</a:t>
            </a:r>
            <a:r>
              <a:rPr lang="en-US" altLang="zh-CN" sz="2400">
                <a:latin typeface="Gill Sans MT" panose="020B0502020104020203" pitchFamily="34" charset="0"/>
                <a:ea typeface="MS PGothic" panose="020B0600070205080204" pitchFamily="34" charset="-128"/>
              </a:rPr>
              <a:t> but different source IP addresses and/or source port numbers will be directed to </a:t>
            </a:r>
            <a:r>
              <a:rPr lang="en-US" altLang="zh-CN" sz="2400" i="1">
                <a:solidFill>
                  <a:srgbClr val="CC0000"/>
                </a:solidFill>
                <a:latin typeface="Gill Sans MT" panose="020B0502020104020203" pitchFamily="34" charset="0"/>
                <a:ea typeface="MS PGothic" panose="020B0600070205080204" pitchFamily="34" charset="-128"/>
              </a:rPr>
              <a:t>same socket </a:t>
            </a:r>
            <a:r>
              <a:rPr lang="en-US" altLang="zh-CN" sz="2400">
                <a:latin typeface="Gill Sans MT" panose="020B0502020104020203" pitchFamily="34" charset="0"/>
                <a:ea typeface="MS PGothic" panose="020B0600070205080204" pitchFamily="34" charset="-128"/>
              </a:rPr>
              <a:t>at dest</a:t>
            </a:r>
          </a:p>
        </p:txBody>
      </p:sp>
      <p:sp>
        <p:nvSpPr>
          <p:cNvPr id="22536" name="Line 112"/>
          <p:cNvSpPr>
            <a:spLocks noChangeShapeType="1"/>
          </p:cNvSpPr>
          <p:nvPr/>
        </p:nvSpPr>
        <p:spPr bwMode="auto">
          <a:xfrm>
            <a:off x="2924176" y="3541713"/>
            <a:ext cx="5845175"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40753" name="AutoShape 113"/>
          <p:cNvSpPr>
            <a:spLocks noChangeArrowheads="1"/>
          </p:cNvSpPr>
          <p:nvPr/>
        </p:nvSpPr>
        <p:spPr bwMode="auto">
          <a:xfrm>
            <a:off x="5991225" y="4770438"/>
            <a:ext cx="560388" cy="311150"/>
          </a:xfrm>
          <a:prstGeom prst="rightArrow">
            <a:avLst>
              <a:gd name="adj1" fmla="val 50000"/>
              <a:gd name="adj2" fmla="val 45026"/>
            </a:avLst>
          </a:prstGeom>
          <a:solidFill>
            <a:srgbClr val="CC0000"/>
          </a:solidFill>
          <a:ln w="9525">
            <a:solidFill>
              <a:srgbClr val="CC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74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074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074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075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07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745" grpId="0" build="p"/>
      <p:bldP spid="24075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1"/>
          </p:nvPr>
        </p:nvSpPr>
        <p:spPr>
          <a:xfrm>
            <a:off x="9848851" y="6462714"/>
            <a:ext cx="676275"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02BD634-8EBA-4575-B1CD-14CD2C5278B6}" type="slidenum">
              <a:rPr lang="en-US" altLang="zh-CN">
                <a:latin typeface="Tahoma" panose="020B0604030504040204" pitchFamily="34" charset="0"/>
                <a:ea typeface="MS PGothic" panose="020B0600070205080204" pitchFamily="34" charset="-128"/>
              </a:rPr>
              <a:pPr/>
              <a:t>18</a:t>
            </a:fld>
            <a:endParaRPr lang="en-US" altLang="zh-CN" dirty="0">
              <a:latin typeface="Tahoma" panose="020B0604030504040204" pitchFamily="34" charset="0"/>
              <a:ea typeface="MS PGothic" panose="020B0600070205080204" pitchFamily="34" charset="-128"/>
            </a:endParaRPr>
          </a:p>
        </p:txBody>
      </p:sp>
      <p:sp>
        <p:nvSpPr>
          <p:cNvPr id="23555" name="Rectangle 2"/>
          <p:cNvSpPr>
            <a:spLocks noGrp="1" noChangeArrowheads="1"/>
          </p:cNvSpPr>
          <p:nvPr>
            <p:ph type="title"/>
          </p:nvPr>
        </p:nvSpPr>
        <p:spPr>
          <a:xfrm>
            <a:off x="792163" y="460373"/>
            <a:ext cx="7772400" cy="935037"/>
          </a:xfrm>
        </p:spPr>
        <p:txBody>
          <a:bodyPr/>
          <a:lstStyle/>
          <a:p>
            <a:r>
              <a:rPr lang="en-US" altLang="zh-CN" sz="4000" dirty="0"/>
              <a:t>Connectionless </a:t>
            </a:r>
            <a:r>
              <a:rPr lang="en-US" altLang="zh-CN" sz="4000" dirty="0" err="1"/>
              <a:t>demux</a:t>
            </a:r>
            <a:r>
              <a:rPr lang="en-US" altLang="zh-CN" sz="4000" dirty="0"/>
              <a:t>: example</a:t>
            </a:r>
          </a:p>
        </p:txBody>
      </p:sp>
      <p:sp>
        <p:nvSpPr>
          <p:cNvPr id="241708" name="Rectangle 44"/>
          <p:cNvSpPr>
            <a:spLocks noGrp="1" noChangeArrowheads="1"/>
          </p:cNvSpPr>
          <p:nvPr>
            <p:ph type="body" idx="1"/>
          </p:nvPr>
        </p:nvSpPr>
        <p:spPr>
          <a:xfrm>
            <a:off x="4394201" y="1196975"/>
            <a:ext cx="3211513" cy="725488"/>
          </a:xfrm>
        </p:spPr>
        <p:txBody>
          <a:bodyPr/>
          <a:lstStyle/>
          <a:p>
            <a:pPr marL="173038" indent="-173038">
              <a:buNone/>
            </a:pPr>
            <a:r>
              <a:rPr lang="en-US" altLang="zh-CN" sz="2000" b="1" dirty="0" err="1">
                <a:latin typeface="Courier New" panose="02070309020205020404" pitchFamily="49" charset="0"/>
              </a:rPr>
              <a:t>DatagramSocket</a:t>
            </a:r>
            <a:r>
              <a:rPr lang="en-US" altLang="zh-CN" sz="2000" b="1" dirty="0">
                <a:latin typeface="Courier New" panose="02070309020205020404" pitchFamily="49" charset="0"/>
              </a:rPr>
              <a:t> </a:t>
            </a:r>
            <a:r>
              <a:rPr lang="en-US" altLang="zh-CN" sz="2000" b="1" dirty="0" err="1">
                <a:latin typeface="Courier New" panose="02070309020205020404" pitchFamily="49" charset="0"/>
              </a:rPr>
              <a:t>serverSocket</a:t>
            </a:r>
            <a:r>
              <a:rPr lang="en-US" altLang="zh-CN" sz="2000" b="1" dirty="0">
                <a:latin typeface="Courier New" panose="02070309020205020404" pitchFamily="49" charset="0"/>
              </a:rPr>
              <a:t> = new </a:t>
            </a:r>
            <a:r>
              <a:rPr lang="en-US" altLang="zh-CN" sz="2000" b="1" dirty="0" err="1">
                <a:latin typeface="Courier New" panose="02070309020205020404" pitchFamily="49" charset="0"/>
              </a:rPr>
              <a:t>DatagramSocket</a:t>
            </a:r>
            <a:endParaRPr lang="en-US" altLang="zh-CN" sz="2000" b="1" dirty="0">
              <a:latin typeface="Courier New" panose="02070309020205020404" pitchFamily="49" charset="0"/>
            </a:endParaRPr>
          </a:p>
          <a:p>
            <a:pPr marL="173038" indent="-173038">
              <a:buNone/>
            </a:pPr>
            <a:r>
              <a:rPr lang="en-US" altLang="zh-CN" sz="2000" b="1" dirty="0">
                <a:latin typeface="Courier New" panose="02070309020205020404" pitchFamily="49" charset="0"/>
              </a:rPr>
              <a:t> (</a:t>
            </a:r>
            <a:r>
              <a:rPr lang="en-US" altLang="zh-CN" sz="2000" b="1" dirty="0">
                <a:solidFill>
                  <a:srgbClr val="CC0000"/>
                </a:solidFill>
                <a:latin typeface="Courier New" panose="02070309020205020404" pitchFamily="49" charset="0"/>
              </a:rPr>
              <a:t>6428</a:t>
            </a:r>
            <a:r>
              <a:rPr lang="en-US" altLang="zh-CN" sz="2000" b="1" dirty="0">
                <a:latin typeface="Courier New" panose="02070309020205020404" pitchFamily="49" charset="0"/>
              </a:rPr>
              <a:t>);</a:t>
            </a:r>
          </a:p>
          <a:p>
            <a:pPr marL="173038" indent="-173038"/>
            <a:endParaRPr lang="zh-CN" altLang="en-US" sz="4000" dirty="0"/>
          </a:p>
        </p:txBody>
      </p:sp>
      <p:sp>
        <p:nvSpPr>
          <p:cNvPr id="23557" name="Freeform 89"/>
          <p:cNvSpPr>
            <a:spLocks/>
          </p:cNvSpPr>
          <p:nvPr/>
        </p:nvSpPr>
        <p:spPr bwMode="auto">
          <a:xfrm>
            <a:off x="4713288" y="2478088"/>
            <a:ext cx="552450" cy="2082800"/>
          </a:xfrm>
          <a:custGeom>
            <a:avLst/>
            <a:gdLst>
              <a:gd name="T0" fmla="*/ 0 w 348"/>
              <a:gd name="T1" fmla="*/ 2147483646 h 1312"/>
              <a:gd name="T2" fmla="*/ 2147483646 w 348"/>
              <a:gd name="T3" fmla="*/ 0 h 1312"/>
              <a:gd name="T4" fmla="*/ 2147483646 w 348"/>
              <a:gd name="T5" fmla="*/ 2147483646 h 1312"/>
              <a:gd name="T6" fmla="*/ 2147483646 w 348"/>
              <a:gd name="T7" fmla="*/ 2147483646 h 1312"/>
              <a:gd name="T8" fmla="*/ 0 w 348"/>
              <a:gd name="T9" fmla="*/ 2147483646 h 1312"/>
              <a:gd name="T10" fmla="*/ 0 60000 65536"/>
              <a:gd name="T11" fmla="*/ 0 60000 65536"/>
              <a:gd name="T12" fmla="*/ 0 60000 65536"/>
              <a:gd name="T13" fmla="*/ 0 60000 65536"/>
              <a:gd name="T14" fmla="*/ 0 60000 65536"/>
              <a:gd name="T15" fmla="*/ 0 w 348"/>
              <a:gd name="T16" fmla="*/ 0 h 1312"/>
              <a:gd name="T17" fmla="*/ 348 w 348"/>
              <a:gd name="T18" fmla="*/ 1312 h 1312"/>
            </a:gdLst>
            <a:ahLst/>
            <a:cxnLst>
              <a:cxn ang="T10">
                <a:pos x="T0" y="T1"/>
              </a:cxn>
              <a:cxn ang="T11">
                <a:pos x="T2" y="T3"/>
              </a:cxn>
              <a:cxn ang="T12">
                <a:pos x="T4" y="T5"/>
              </a:cxn>
              <a:cxn ang="T13">
                <a:pos x="T6" y="T7"/>
              </a:cxn>
              <a:cxn ang="T14">
                <a:pos x="T8" y="T9"/>
              </a:cxn>
            </a:cxnLst>
            <a:rect l="T15" t="T16" r="T17" b="T18"/>
            <a:pathLst>
              <a:path w="348" h="1312">
                <a:moveTo>
                  <a:pt x="0" y="1306"/>
                </a:moveTo>
                <a:lnTo>
                  <a:pt x="348" y="0"/>
                </a:lnTo>
                <a:lnTo>
                  <a:pt x="342" y="1258"/>
                </a:lnTo>
                <a:lnTo>
                  <a:pt x="180" y="1312"/>
                </a:lnTo>
                <a:lnTo>
                  <a:pt x="0" y="1306"/>
                </a:lnTo>
                <a:close/>
              </a:path>
            </a:pathLst>
          </a:custGeom>
          <a:gradFill rotWithShape="1">
            <a:gsLst>
              <a:gs pos="0">
                <a:schemeClr val="bg1"/>
              </a:gs>
              <a:gs pos="100000">
                <a:schemeClr val="folHlink"/>
              </a:gs>
            </a:gsLst>
            <a:lin ang="0" scaled="1"/>
          </a:gradFill>
          <a:ln w="9525">
            <a:solidFill>
              <a:srgbClr val="DDDDDD"/>
            </a:solidFill>
            <a:round/>
            <a:headEnd/>
            <a:tailEnd/>
          </a:ln>
        </p:spPr>
        <p:txBody>
          <a:bodyPr/>
          <a:lstStyle/>
          <a:p>
            <a:endParaRPr lang="zh-CN" altLang="en-US"/>
          </a:p>
        </p:txBody>
      </p:sp>
      <p:sp>
        <p:nvSpPr>
          <p:cNvPr id="23558" name="Freeform 97"/>
          <p:cNvSpPr>
            <a:spLocks/>
          </p:cNvSpPr>
          <p:nvPr/>
        </p:nvSpPr>
        <p:spPr bwMode="auto">
          <a:xfrm>
            <a:off x="1928814" y="2782889"/>
            <a:ext cx="460375" cy="2193925"/>
          </a:xfrm>
          <a:custGeom>
            <a:avLst/>
            <a:gdLst>
              <a:gd name="T0" fmla="*/ 2147483646 w 290"/>
              <a:gd name="T1" fmla="*/ 2147483646 h 1382"/>
              <a:gd name="T2" fmla="*/ 0 w 290"/>
              <a:gd name="T3" fmla="*/ 2147483646 h 1382"/>
              <a:gd name="T4" fmla="*/ 2147483646 w 290"/>
              <a:gd name="T5" fmla="*/ 0 h 1382"/>
              <a:gd name="T6" fmla="*/ 2147483646 w 290"/>
              <a:gd name="T7" fmla="*/ 2147483646 h 1382"/>
              <a:gd name="T8" fmla="*/ 2147483646 w 290"/>
              <a:gd name="T9" fmla="*/ 2147483646 h 1382"/>
              <a:gd name="T10" fmla="*/ 2147483646 w 290"/>
              <a:gd name="T11" fmla="*/ 2147483646 h 1382"/>
              <a:gd name="T12" fmla="*/ 0 60000 65536"/>
              <a:gd name="T13" fmla="*/ 0 60000 65536"/>
              <a:gd name="T14" fmla="*/ 0 60000 65536"/>
              <a:gd name="T15" fmla="*/ 0 60000 65536"/>
              <a:gd name="T16" fmla="*/ 0 60000 65536"/>
              <a:gd name="T17" fmla="*/ 0 60000 65536"/>
              <a:gd name="T18" fmla="*/ 0 w 290"/>
              <a:gd name="T19" fmla="*/ 0 h 1382"/>
              <a:gd name="T20" fmla="*/ 290 w 290"/>
              <a:gd name="T21" fmla="*/ 1382 h 1382"/>
            </a:gdLst>
            <a:ahLst/>
            <a:cxnLst>
              <a:cxn ang="T12">
                <a:pos x="T0" y="T1"/>
              </a:cxn>
              <a:cxn ang="T13">
                <a:pos x="T2" y="T3"/>
              </a:cxn>
              <a:cxn ang="T14">
                <a:pos x="T4" y="T5"/>
              </a:cxn>
              <a:cxn ang="T15">
                <a:pos x="T6" y="T7"/>
              </a:cxn>
              <a:cxn ang="T16">
                <a:pos x="T8" y="T9"/>
              </a:cxn>
              <a:cxn ang="T17">
                <a:pos x="T10" y="T11"/>
              </a:cxn>
            </a:cxnLst>
            <a:rect l="T18" t="T19" r="T20" b="T21"/>
            <a:pathLst>
              <a:path w="290" h="1382">
                <a:moveTo>
                  <a:pt x="15" y="1382"/>
                </a:moveTo>
                <a:lnTo>
                  <a:pt x="0" y="1360"/>
                </a:lnTo>
                <a:lnTo>
                  <a:pt x="290" y="0"/>
                </a:lnTo>
                <a:lnTo>
                  <a:pt x="284" y="1258"/>
                </a:lnTo>
                <a:lnTo>
                  <a:pt x="182" y="1382"/>
                </a:lnTo>
                <a:lnTo>
                  <a:pt x="15" y="1382"/>
                </a:lnTo>
                <a:close/>
              </a:path>
            </a:pathLst>
          </a:custGeom>
          <a:gradFill rotWithShape="1">
            <a:gsLst>
              <a:gs pos="0">
                <a:schemeClr val="bg1"/>
              </a:gs>
              <a:gs pos="100000">
                <a:schemeClr val="folHlink"/>
              </a:gs>
            </a:gsLst>
            <a:lin ang="0" scaled="1"/>
          </a:gradFill>
          <a:ln w="9525">
            <a:solidFill>
              <a:srgbClr val="DDDDDD"/>
            </a:solidFill>
            <a:round/>
            <a:headEnd/>
            <a:tailEnd/>
          </a:ln>
        </p:spPr>
        <p:txBody>
          <a:bodyPr/>
          <a:lstStyle/>
          <a:p>
            <a:endParaRPr lang="zh-CN" altLang="en-US"/>
          </a:p>
        </p:txBody>
      </p:sp>
      <p:sp>
        <p:nvSpPr>
          <p:cNvPr id="23559" name="Rectangle 23"/>
          <p:cNvSpPr>
            <a:spLocks noChangeArrowheads="1"/>
          </p:cNvSpPr>
          <p:nvPr/>
        </p:nvSpPr>
        <p:spPr bwMode="auto">
          <a:xfrm>
            <a:off x="2433639" y="2749550"/>
            <a:ext cx="1296987"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3560" name="Rectangle 24"/>
          <p:cNvSpPr>
            <a:spLocks noChangeArrowheads="1"/>
          </p:cNvSpPr>
          <p:nvPr/>
        </p:nvSpPr>
        <p:spPr bwMode="auto">
          <a:xfrm>
            <a:off x="2395539" y="2803526"/>
            <a:ext cx="1273175" cy="1979613"/>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3561" name="Line 25"/>
          <p:cNvSpPr>
            <a:spLocks noChangeShapeType="1"/>
          </p:cNvSpPr>
          <p:nvPr/>
        </p:nvSpPr>
        <p:spPr bwMode="auto">
          <a:xfrm>
            <a:off x="2405063" y="3563939"/>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2" name="Text Box 26"/>
          <p:cNvSpPr txBox="1">
            <a:spLocks noChangeArrowheads="1"/>
          </p:cNvSpPr>
          <p:nvPr/>
        </p:nvSpPr>
        <p:spPr bwMode="auto">
          <a:xfrm>
            <a:off x="2362201" y="3546475"/>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transport</a:t>
            </a:r>
          </a:p>
        </p:txBody>
      </p:sp>
      <p:sp>
        <p:nvSpPr>
          <p:cNvPr id="23563" name="Line 27"/>
          <p:cNvSpPr>
            <a:spLocks noChangeShapeType="1"/>
          </p:cNvSpPr>
          <p:nvPr/>
        </p:nvSpPr>
        <p:spPr bwMode="auto">
          <a:xfrm>
            <a:off x="2413000" y="3884614"/>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4" name="Line 28"/>
          <p:cNvSpPr>
            <a:spLocks noChangeShapeType="1"/>
          </p:cNvSpPr>
          <p:nvPr/>
        </p:nvSpPr>
        <p:spPr bwMode="auto">
          <a:xfrm>
            <a:off x="2398713" y="4194176"/>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5" name="Line 29"/>
          <p:cNvSpPr>
            <a:spLocks noChangeShapeType="1"/>
          </p:cNvSpPr>
          <p:nvPr/>
        </p:nvSpPr>
        <p:spPr bwMode="auto">
          <a:xfrm>
            <a:off x="2398713" y="4479926"/>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6" name="Text Box 26"/>
          <p:cNvSpPr txBox="1">
            <a:spLocks noChangeArrowheads="1"/>
          </p:cNvSpPr>
          <p:nvPr/>
        </p:nvSpPr>
        <p:spPr bwMode="auto">
          <a:xfrm>
            <a:off x="2397126" y="2794000"/>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application</a:t>
            </a:r>
          </a:p>
        </p:txBody>
      </p:sp>
      <p:sp>
        <p:nvSpPr>
          <p:cNvPr id="23567" name="Text Box 26"/>
          <p:cNvSpPr txBox="1">
            <a:spLocks noChangeArrowheads="1"/>
          </p:cNvSpPr>
          <p:nvPr/>
        </p:nvSpPr>
        <p:spPr bwMode="auto">
          <a:xfrm>
            <a:off x="2352676" y="4451350"/>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physical</a:t>
            </a:r>
          </a:p>
        </p:txBody>
      </p:sp>
      <p:sp>
        <p:nvSpPr>
          <p:cNvPr id="23568" name="Text Box 26"/>
          <p:cNvSpPr txBox="1">
            <a:spLocks noChangeArrowheads="1"/>
          </p:cNvSpPr>
          <p:nvPr/>
        </p:nvSpPr>
        <p:spPr bwMode="auto">
          <a:xfrm>
            <a:off x="2371726" y="4165600"/>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link</a:t>
            </a:r>
          </a:p>
        </p:txBody>
      </p:sp>
      <p:sp>
        <p:nvSpPr>
          <p:cNvPr id="23569" name="Text Box 26"/>
          <p:cNvSpPr txBox="1">
            <a:spLocks noChangeArrowheads="1"/>
          </p:cNvSpPr>
          <p:nvPr/>
        </p:nvSpPr>
        <p:spPr bwMode="auto">
          <a:xfrm>
            <a:off x="2362201" y="3870325"/>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network</a:t>
            </a:r>
          </a:p>
        </p:txBody>
      </p:sp>
      <p:sp>
        <p:nvSpPr>
          <p:cNvPr id="23570" name="Oval 110"/>
          <p:cNvSpPr>
            <a:spLocks noChangeArrowheads="1"/>
          </p:cNvSpPr>
          <p:nvPr/>
        </p:nvSpPr>
        <p:spPr bwMode="auto">
          <a:xfrm>
            <a:off x="2732089" y="3079750"/>
            <a:ext cx="598487" cy="304800"/>
          </a:xfrm>
          <a:prstGeom prst="ellipse">
            <a:avLst/>
          </a:prstGeom>
          <a:solidFill>
            <a:srgbClr val="CCFF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ea typeface="MS PGothic" panose="020B0600070205080204" pitchFamily="34" charset="-128"/>
              </a:rPr>
              <a:t>P3</a:t>
            </a:r>
          </a:p>
        </p:txBody>
      </p:sp>
      <p:grpSp>
        <p:nvGrpSpPr>
          <p:cNvPr id="2" name="Group 111"/>
          <p:cNvGrpSpPr>
            <a:grpSpLocks/>
          </p:cNvGrpSpPr>
          <p:nvPr/>
        </p:nvGrpSpPr>
        <p:grpSpPr bwMode="auto">
          <a:xfrm>
            <a:off x="2700338" y="3403600"/>
            <a:ext cx="620712" cy="228600"/>
            <a:chOff x="1287" y="2524"/>
            <a:chExt cx="260" cy="100"/>
          </a:xfrm>
        </p:grpSpPr>
        <p:sp>
          <p:nvSpPr>
            <p:cNvPr id="23676" name="Rectangle 112"/>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77" name="Rectangle 113"/>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78" name="Rectangle 114"/>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79" name="Rectangle 115"/>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3572" name="Rectangle 23"/>
          <p:cNvSpPr>
            <a:spLocks noChangeArrowheads="1"/>
          </p:cNvSpPr>
          <p:nvPr/>
        </p:nvSpPr>
        <p:spPr bwMode="auto">
          <a:xfrm>
            <a:off x="5260976" y="2516188"/>
            <a:ext cx="1497013"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3573" name="Rectangle 24"/>
          <p:cNvSpPr>
            <a:spLocks noChangeArrowheads="1"/>
          </p:cNvSpPr>
          <p:nvPr/>
        </p:nvSpPr>
        <p:spPr bwMode="auto">
          <a:xfrm>
            <a:off x="5226050" y="2570163"/>
            <a:ext cx="1473200" cy="1979612"/>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3574" name="Line 25"/>
          <p:cNvSpPr>
            <a:spLocks noChangeShapeType="1"/>
          </p:cNvSpPr>
          <p:nvPr/>
        </p:nvSpPr>
        <p:spPr bwMode="auto">
          <a:xfrm>
            <a:off x="5232400" y="3340101"/>
            <a:ext cx="146050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5" name="Text Box 26"/>
          <p:cNvSpPr txBox="1">
            <a:spLocks noChangeArrowheads="1"/>
          </p:cNvSpPr>
          <p:nvPr/>
        </p:nvSpPr>
        <p:spPr bwMode="auto">
          <a:xfrm>
            <a:off x="5303839" y="3322638"/>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transport</a:t>
            </a:r>
          </a:p>
        </p:txBody>
      </p:sp>
      <p:sp>
        <p:nvSpPr>
          <p:cNvPr id="23576" name="Line 27"/>
          <p:cNvSpPr>
            <a:spLocks noChangeShapeType="1"/>
          </p:cNvSpPr>
          <p:nvPr/>
        </p:nvSpPr>
        <p:spPr bwMode="auto">
          <a:xfrm>
            <a:off x="5233989" y="3657600"/>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7" name="Text Box 26"/>
          <p:cNvSpPr txBox="1">
            <a:spLocks noChangeArrowheads="1"/>
          </p:cNvSpPr>
          <p:nvPr/>
        </p:nvSpPr>
        <p:spPr bwMode="auto">
          <a:xfrm>
            <a:off x="5300664" y="2536825"/>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application</a:t>
            </a:r>
          </a:p>
        </p:txBody>
      </p:sp>
      <p:sp>
        <p:nvSpPr>
          <p:cNvPr id="23578" name="Text Box 26"/>
          <p:cNvSpPr txBox="1">
            <a:spLocks noChangeArrowheads="1"/>
          </p:cNvSpPr>
          <p:nvPr/>
        </p:nvSpPr>
        <p:spPr bwMode="auto">
          <a:xfrm>
            <a:off x="5297489" y="4227513"/>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physical</a:t>
            </a:r>
          </a:p>
        </p:txBody>
      </p:sp>
      <p:sp>
        <p:nvSpPr>
          <p:cNvPr id="23579" name="Text Box 26"/>
          <p:cNvSpPr txBox="1">
            <a:spLocks noChangeArrowheads="1"/>
          </p:cNvSpPr>
          <p:nvPr/>
        </p:nvSpPr>
        <p:spPr bwMode="auto">
          <a:xfrm>
            <a:off x="5297489" y="3941763"/>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link</a:t>
            </a:r>
          </a:p>
        </p:txBody>
      </p:sp>
      <p:sp>
        <p:nvSpPr>
          <p:cNvPr id="23580" name="Text Box 26"/>
          <p:cNvSpPr txBox="1">
            <a:spLocks noChangeArrowheads="1"/>
          </p:cNvSpPr>
          <p:nvPr/>
        </p:nvSpPr>
        <p:spPr bwMode="auto">
          <a:xfrm>
            <a:off x="5297489" y="3643313"/>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network</a:t>
            </a:r>
          </a:p>
        </p:txBody>
      </p:sp>
      <p:sp>
        <p:nvSpPr>
          <p:cNvPr id="23581" name="Line 27"/>
          <p:cNvSpPr>
            <a:spLocks noChangeShapeType="1"/>
          </p:cNvSpPr>
          <p:nvPr/>
        </p:nvSpPr>
        <p:spPr bwMode="auto">
          <a:xfrm>
            <a:off x="5230814" y="3968750"/>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2" name="Line 27"/>
          <p:cNvSpPr>
            <a:spLocks noChangeShapeType="1"/>
          </p:cNvSpPr>
          <p:nvPr/>
        </p:nvSpPr>
        <p:spPr bwMode="auto">
          <a:xfrm>
            <a:off x="5227639" y="4267200"/>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3" name="Oval 128"/>
          <p:cNvSpPr>
            <a:spLocks noChangeArrowheads="1"/>
          </p:cNvSpPr>
          <p:nvPr/>
        </p:nvSpPr>
        <p:spPr bwMode="auto">
          <a:xfrm>
            <a:off x="5645150" y="2876550"/>
            <a:ext cx="598488" cy="304800"/>
          </a:xfrm>
          <a:prstGeom prst="ellipse">
            <a:avLst/>
          </a:prstGeom>
          <a:solidFill>
            <a:srgbClr val="CCFF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ea typeface="MS PGothic" panose="020B0600070205080204" pitchFamily="34" charset="-128"/>
              </a:rPr>
              <a:t>P1</a:t>
            </a:r>
          </a:p>
        </p:txBody>
      </p:sp>
      <p:grpSp>
        <p:nvGrpSpPr>
          <p:cNvPr id="3" name="Group 134"/>
          <p:cNvGrpSpPr>
            <a:grpSpLocks/>
          </p:cNvGrpSpPr>
          <p:nvPr/>
        </p:nvGrpSpPr>
        <p:grpSpPr bwMode="auto">
          <a:xfrm>
            <a:off x="5516563" y="3192463"/>
            <a:ext cx="887412" cy="228600"/>
            <a:chOff x="1383" y="2620"/>
            <a:chExt cx="260" cy="100"/>
          </a:xfrm>
        </p:grpSpPr>
        <p:sp>
          <p:nvSpPr>
            <p:cNvPr id="23672" name="Rectangle 135"/>
            <p:cNvSpPr>
              <a:spLocks noChangeArrowheads="1"/>
            </p:cNvSpPr>
            <p:nvPr/>
          </p:nvSpPr>
          <p:spPr bwMode="auto">
            <a:xfrm>
              <a:off x="1383" y="2620"/>
              <a:ext cx="260" cy="100"/>
            </a:xfrm>
            <a:prstGeom prst="rect">
              <a:avLst/>
            </a:prstGeom>
            <a:solidFill>
              <a:srgbClr val="FFFF00"/>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73" name="Rectangle 136"/>
            <p:cNvSpPr>
              <a:spLocks noChangeArrowheads="1"/>
            </p:cNvSpPr>
            <p:nvPr/>
          </p:nvSpPr>
          <p:spPr bwMode="auto">
            <a:xfrm>
              <a:off x="1434" y="2633"/>
              <a:ext cx="155" cy="76"/>
            </a:xfrm>
            <a:prstGeom prst="rect">
              <a:avLst/>
            </a:prstGeom>
            <a:solidFill>
              <a:schemeClr val="bg1"/>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74" name="Rectangle 137"/>
            <p:cNvSpPr>
              <a:spLocks noChangeArrowheads="1"/>
            </p:cNvSpPr>
            <p:nvPr/>
          </p:nvSpPr>
          <p:spPr bwMode="auto">
            <a:xfrm>
              <a:off x="1599" y="2678"/>
              <a:ext cx="27" cy="26"/>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75" name="Rectangle 138"/>
            <p:cNvSpPr>
              <a:spLocks noChangeArrowheads="1"/>
            </p:cNvSpPr>
            <p:nvPr/>
          </p:nvSpPr>
          <p:spPr bwMode="auto">
            <a:xfrm>
              <a:off x="1394" y="2679"/>
              <a:ext cx="27" cy="27"/>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3585" name="Rectangle 23"/>
          <p:cNvSpPr>
            <a:spLocks noChangeArrowheads="1"/>
          </p:cNvSpPr>
          <p:nvPr/>
        </p:nvSpPr>
        <p:spPr bwMode="auto">
          <a:xfrm>
            <a:off x="8267700" y="2741613"/>
            <a:ext cx="1296988"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3586" name="Rectangle 24"/>
          <p:cNvSpPr>
            <a:spLocks noChangeArrowheads="1"/>
          </p:cNvSpPr>
          <p:nvPr/>
        </p:nvSpPr>
        <p:spPr bwMode="auto">
          <a:xfrm>
            <a:off x="8229601" y="2795588"/>
            <a:ext cx="1273175" cy="1979612"/>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3587" name="Line 25"/>
          <p:cNvSpPr>
            <a:spLocks noChangeShapeType="1"/>
          </p:cNvSpPr>
          <p:nvPr/>
        </p:nvSpPr>
        <p:spPr bwMode="auto">
          <a:xfrm>
            <a:off x="8239125" y="3556001"/>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8" name="Text Box 26"/>
          <p:cNvSpPr txBox="1">
            <a:spLocks noChangeArrowheads="1"/>
          </p:cNvSpPr>
          <p:nvPr/>
        </p:nvSpPr>
        <p:spPr bwMode="auto">
          <a:xfrm>
            <a:off x="8196264" y="3538538"/>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transport</a:t>
            </a:r>
          </a:p>
        </p:txBody>
      </p:sp>
      <p:sp>
        <p:nvSpPr>
          <p:cNvPr id="23589" name="Line 27"/>
          <p:cNvSpPr>
            <a:spLocks noChangeShapeType="1"/>
          </p:cNvSpPr>
          <p:nvPr/>
        </p:nvSpPr>
        <p:spPr bwMode="auto">
          <a:xfrm>
            <a:off x="8247063" y="3876676"/>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0" name="Line 28"/>
          <p:cNvSpPr>
            <a:spLocks noChangeShapeType="1"/>
          </p:cNvSpPr>
          <p:nvPr/>
        </p:nvSpPr>
        <p:spPr bwMode="auto">
          <a:xfrm>
            <a:off x="8232775" y="4186239"/>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1" name="Line 29"/>
          <p:cNvSpPr>
            <a:spLocks noChangeShapeType="1"/>
          </p:cNvSpPr>
          <p:nvPr/>
        </p:nvSpPr>
        <p:spPr bwMode="auto">
          <a:xfrm>
            <a:off x="8232775" y="4471989"/>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2" name="Text Box 26"/>
          <p:cNvSpPr txBox="1">
            <a:spLocks noChangeArrowheads="1"/>
          </p:cNvSpPr>
          <p:nvPr/>
        </p:nvSpPr>
        <p:spPr bwMode="auto">
          <a:xfrm>
            <a:off x="8231189" y="2786063"/>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application</a:t>
            </a:r>
          </a:p>
        </p:txBody>
      </p:sp>
      <p:sp>
        <p:nvSpPr>
          <p:cNvPr id="23593" name="Text Box 26"/>
          <p:cNvSpPr txBox="1">
            <a:spLocks noChangeArrowheads="1"/>
          </p:cNvSpPr>
          <p:nvPr/>
        </p:nvSpPr>
        <p:spPr bwMode="auto">
          <a:xfrm>
            <a:off x="8186739" y="4443413"/>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physical</a:t>
            </a:r>
          </a:p>
        </p:txBody>
      </p:sp>
      <p:sp>
        <p:nvSpPr>
          <p:cNvPr id="23594" name="Text Box 26"/>
          <p:cNvSpPr txBox="1">
            <a:spLocks noChangeArrowheads="1"/>
          </p:cNvSpPr>
          <p:nvPr/>
        </p:nvSpPr>
        <p:spPr bwMode="auto">
          <a:xfrm>
            <a:off x="8205789" y="4157663"/>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link</a:t>
            </a:r>
          </a:p>
        </p:txBody>
      </p:sp>
      <p:sp>
        <p:nvSpPr>
          <p:cNvPr id="23595" name="Text Box 26"/>
          <p:cNvSpPr txBox="1">
            <a:spLocks noChangeArrowheads="1"/>
          </p:cNvSpPr>
          <p:nvPr/>
        </p:nvSpPr>
        <p:spPr bwMode="auto">
          <a:xfrm>
            <a:off x="8196264" y="3862388"/>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network</a:t>
            </a:r>
          </a:p>
        </p:txBody>
      </p:sp>
      <p:sp>
        <p:nvSpPr>
          <p:cNvPr id="23596" name="Oval 153"/>
          <p:cNvSpPr>
            <a:spLocks noChangeArrowheads="1"/>
          </p:cNvSpPr>
          <p:nvPr/>
        </p:nvSpPr>
        <p:spPr bwMode="auto">
          <a:xfrm>
            <a:off x="8566150" y="3094038"/>
            <a:ext cx="598488" cy="304800"/>
          </a:xfrm>
          <a:prstGeom prst="ellipse">
            <a:avLst/>
          </a:prstGeom>
          <a:solidFill>
            <a:srgbClr val="CCFF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ea typeface="MS PGothic" panose="020B0600070205080204" pitchFamily="34" charset="-128"/>
              </a:rPr>
              <a:t>P4</a:t>
            </a:r>
          </a:p>
        </p:txBody>
      </p:sp>
      <p:sp>
        <p:nvSpPr>
          <p:cNvPr id="23597" name="Freeform 154"/>
          <p:cNvSpPr>
            <a:spLocks/>
          </p:cNvSpPr>
          <p:nvPr/>
        </p:nvSpPr>
        <p:spPr bwMode="auto">
          <a:xfrm>
            <a:off x="9526589" y="2762250"/>
            <a:ext cx="504825" cy="2133600"/>
          </a:xfrm>
          <a:custGeom>
            <a:avLst/>
            <a:gdLst>
              <a:gd name="T0" fmla="*/ 2147483646 w 318"/>
              <a:gd name="T1" fmla="*/ 2147483646 h 1344"/>
              <a:gd name="T2" fmla="*/ 2147483646 w 318"/>
              <a:gd name="T3" fmla="*/ 0 h 1344"/>
              <a:gd name="T4" fmla="*/ 0 w 318"/>
              <a:gd name="T5" fmla="*/ 2147483646 h 1344"/>
              <a:gd name="T6" fmla="*/ 2147483646 w 318"/>
              <a:gd name="T7" fmla="*/ 2147483646 h 1344"/>
              <a:gd name="T8" fmla="*/ 2147483646 w 318"/>
              <a:gd name="T9" fmla="*/ 2147483646 h 1344"/>
              <a:gd name="T10" fmla="*/ 0 60000 65536"/>
              <a:gd name="T11" fmla="*/ 0 60000 65536"/>
              <a:gd name="T12" fmla="*/ 0 60000 65536"/>
              <a:gd name="T13" fmla="*/ 0 60000 65536"/>
              <a:gd name="T14" fmla="*/ 0 60000 65536"/>
              <a:gd name="T15" fmla="*/ 0 w 318"/>
              <a:gd name="T16" fmla="*/ 0 h 1344"/>
              <a:gd name="T17" fmla="*/ 318 w 318"/>
              <a:gd name="T18" fmla="*/ 1344 h 1344"/>
            </a:gdLst>
            <a:ahLst/>
            <a:cxnLst>
              <a:cxn ang="T10">
                <a:pos x="T0" y="T1"/>
              </a:cxn>
              <a:cxn ang="T11">
                <a:pos x="T2" y="T3"/>
              </a:cxn>
              <a:cxn ang="T12">
                <a:pos x="T4" y="T5"/>
              </a:cxn>
              <a:cxn ang="T13">
                <a:pos x="T6" y="T7"/>
              </a:cxn>
              <a:cxn ang="T14">
                <a:pos x="T8" y="T9"/>
              </a:cxn>
            </a:cxnLst>
            <a:rect l="T15" t="T16" r="T17" b="T18"/>
            <a:pathLst>
              <a:path w="318" h="1344">
                <a:moveTo>
                  <a:pt x="318" y="1344"/>
                </a:moveTo>
                <a:lnTo>
                  <a:pt x="12" y="0"/>
                </a:lnTo>
                <a:lnTo>
                  <a:pt x="0" y="1224"/>
                </a:lnTo>
                <a:lnTo>
                  <a:pt x="121" y="1344"/>
                </a:lnTo>
                <a:lnTo>
                  <a:pt x="318" y="1344"/>
                </a:lnTo>
                <a:close/>
              </a:path>
            </a:pathLst>
          </a:custGeom>
          <a:gradFill rotWithShape="1">
            <a:gsLst>
              <a:gs pos="0">
                <a:schemeClr val="folHlink"/>
              </a:gs>
              <a:gs pos="100000">
                <a:schemeClr val="bg1"/>
              </a:gs>
            </a:gsLst>
            <a:lin ang="0" scaled="1"/>
          </a:gradFill>
          <a:ln w="9525">
            <a:solidFill>
              <a:srgbClr val="DDDDDD"/>
            </a:solidFill>
            <a:round/>
            <a:headEnd/>
            <a:tailEnd/>
          </a:ln>
        </p:spPr>
        <p:txBody>
          <a:bodyPr/>
          <a:lstStyle/>
          <a:p>
            <a:endParaRPr lang="zh-CN" altLang="en-US"/>
          </a:p>
        </p:txBody>
      </p:sp>
      <p:grpSp>
        <p:nvGrpSpPr>
          <p:cNvPr id="4" name="Group 156"/>
          <p:cNvGrpSpPr>
            <a:grpSpLocks/>
          </p:cNvGrpSpPr>
          <p:nvPr/>
        </p:nvGrpSpPr>
        <p:grpSpPr bwMode="auto">
          <a:xfrm>
            <a:off x="8559801" y="3425825"/>
            <a:ext cx="620713" cy="204788"/>
            <a:chOff x="1287" y="2524"/>
            <a:chExt cx="260" cy="100"/>
          </a:xfrm>
        </p:grpSpPr>
        <p:sp>
          <p:nvSpPr>
            <p:cNvPr id="23668" name="Rectangle 157"/>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69" name="Rectangle 158"/>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70" name="Rectangle 159"/>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71" name="Rectangle 160"/>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41837" name="Rectangle 173"/>
          <p:cNvSpPr>
            <a:spLocks noChangeArrowheads="1"/>
          </p:cNvSpPr>
          <p:nvPr/>
        </p:nvSpPr>
        <p:spPr bwMode="auto">
          <a:xfrm>
            <a:off x="7778167" y="1566862"/>
            <a:ext cx="2659063"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15888" indent="-115888">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spcBef>
                <a:spcPct val="20000"/>
              </a:spcBef>
              <a:buClr>
                <a:srgbClr val="000099"/>
              </a:buClr>
              <a:buSzPct val="65000"/>
              <a:buFont typeface="Wingdings" panose="05000000000000000000" pitchFamily="2" charset="2"/>
              <a:buNone/>
            </a:pPr>
            <a:r>
              <a:rPr lang="en-US" altLang="zh-CN" sz="2000" b="1" dirty="0" err="1">
                <a:latin typeface="Courier New" panose="02070309020205020404" pitchFamily="49" charset="0"/>
                <a:ea typeface="MS PGothic" panose="020B0600070205080204" pitchFamily="34" charset="-128"/>
              </a:rPr>
              <a:t>DatagramSocket</a:t>
            </a:r>
            <a:r>
              <a:rPr lang="en-US" altLang="zh-CN" sz="2000" b="1" dirty="0">
                <a:latin typeface="Courier New" panose="02070309020205020404" pitchFamily="49" charset="0"/>
                <a:ea typeface="MS PGothic" panose="020B0600070205080204" pitchFamily="34" charset="-128"/>
              </a:rPr>
              <a:t> mySocket1 = new </a:t>
            </a:r>
            <a:r>
              <a:rPr lang="en-US" altLang="zh-CN" sz="2000" b="1" dirty="0" err="1">
                <a:latin typeface="Courier New" panose="02070309020205020404" pitchFamily="49" charset="0"/>
                <a:ea typeface="MS PGothic" panose="020B0600070205080204" pitchFamily="34" charset="-128"/>
              </a:rPr>
              <a:t>DatagramSocket</a:t>
            </a:r>
            <a:r>
              <a:rPr lang="en-US" altLang="zh-CN" sz="2000" b="1" dirty="0">
                <a:latin typeface="Courier New" panose="02070309020205020404" pitchFamily="49" charset="0"/>
                <a:ea typeface="MS PGothic" panose="020B0600070205080204" pitchFamily="34" charset="-128"/>
              </a:rPr>
              <a:t> (</a:t>
            </a:r>
            <a:r>
              <a:rPr lang="en-US" altLang="zh-CN" sz="2000" b="1" dirty="0">
                <a:solidFill>
                  <a:srgbClr val="CC0000"/>
                </a:solidFill>
                <a:latin typeface="Courier New" panose="02070309020205020404" pitchFamily="49" charset="0"/>
                <a:ea typeface="MS PGothic" panose="020B0600070205080204" pitchFamily="34" charset="-128"/>
              </a:rPr>
              <a:t>5775</a:t>
            </a:r>
            <a:r>
              <a:rPr lang="en-US" altLang="zh-CN" sz="2000" b="1" dirty="0">
                <a:latin typeface="Courier New" panose="02070309020205020404" pitchFamily="49" charset="0"/>
                <a:ea typeface="MS PGothic" panose="020B0600070205080204" pitchFamily="34" charset="-128"/>
              </a:rPr>
              <a:t>);</a:t>
            </a:r>
          </a:p>
          <a:p>
            <a:pPr>
              <a:lnSpc>
                <a:spcPct val="85000"/>
              </a:lnSpc>
              <a:spcBef>
                <a:spcPct val="20000"/>
              </a:spcBef>
              <a:buClr>
                <a:srgbClr val="000099"/>
              </a:buClr>
              <a:buSzPct val="65000"/>
              <a:buFont typeface="Wingdings" panose="05000000000000000000" pitchFamily="2" charset="2"/>
              <a:buNone/>
            </a:pPr>
            <a:endParaRPr lang="zh-CN" altLang="en-US" dirty="0">
              <a:latin typeface="Courier New" panose="02070309020205020404" pitchFamily="49" charset="0"/>
              <a:ea typeface="MS PGothic" panose="020B0600070205080204" pitchFamily="34" charset="-128"/>
            </a:endParaRPr>
          </a:p>
        </p:txBody>
      </p:sp>
      <p:sp>
        <p:nvSpPr>
          <p:cNvPr id="241838" name="Rectangle 174"/>
          <p:cNvSpPr>
            <a:spLocks noChangeArrowheads="1"/>
          </p:cNvSpPr>
          <p:nvPr/>
        </p:nvSpPr>
        <p:spPr bwMode="auto">
          <a:xfrm>
            <a:off x="1720850" y="1543021"/>
            <a:ext cx="2613025"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15888" indent="-115888">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spcBef>
                <a:spcPct val="20000"/>
              </a:spcBef>
              <a:buClr>
                <a:srgbClr val="000099"/>
              </a:buClr>
              <a:buSzPct val="65000"/>
              <a:buFont typeface="Wingdings" panose="05000000000000000000" pitchFamily="2" charset="2"/>
              <a:buNone/>
            </a:pPr>
            <a:r>
              <a:rPr lang="en-US" altLang="zh-CN" sz="2000" b="1" dirty="0" err="1">
                <a:latin typeface="Courier New" panose="02070309020205020404" pitchFamily="49" charset="0"/>
                <a:ea typeface="MS PGothic" panose="020B0600070205080204" pitchFamily="34" charset="-128"/>
              </a:rPr>
              <a:t>DatagramSocket</a:t>
            </a:r>
            <a:r>
              <a:rPr lang="en-US" altLang="zh-CN" sz="2000" b="1" dirty="0">
                <a:latin typeface="Courier New" panose="02070309020205020404" pitchFamily="49" charset="0"/>
                <a:ea typeface="MS PGothic" panose="020B0600070205080204" pitchFamily="34" charset="-128"/>
              </a:rPr>
              <a:t> mySocket2 = new </a:t>
            </a:r>
            <a:r>
              <a:rPr lang="en-US" altLang="zh-CN" sz="2000" b="1" dirty="0" err="1">
                <a:latin typeface="Courier New" panose="02070309020205020404" pitchFamily="49" charset="0"/>
                <a:ea typeface="MS PGothic" panose="020B0600070205080204" pitchFamily="34" charset="-128"/>
              </a:rPr>
              <a:t>DatagramSocket</a:t>
            </a:r>
            <a:endParaRPr lang="en-US" altLang="zh-CN" sz="2000" b="1" dirty="0">
              <a:latin typeface="Courier New" panose="02070309020205020404" pitchFamily="49" charset="0"/>
              <a:ea typeface="MS PGothic" panose="020B0600070205080204" pitchFamily="34" charset="-128"/>
            </a:endParaRPr>
          </a:p>
          <a:p>
            <a:pPr>
              <a:lnSpc>
                <a:spcPct val="85000"/>
              </a:lnSpc>
              <a:spcBef>
                <a:spcPct val="20000"/>
              </a:spcBef>
              <a:buClr>
                <a:srgbClr val="000099"/>
              </a:buClr>
              <a:buSzPct val="65000"/>
              <a:buFont typeface="Wingdings" panose="05000000000000000000" pitchFamily="2" charset="2"/>
              <a:buNone/>
            </a:pPr>
            <a:r>
              <a:rPr lang="en-US" altLang="zh-CN" sz="2000" b="1" dirty="0">
                <a:latin typeface="Courier New" panose="02070309020205020404" pitchFamily="49" charset="0"/>
                <a:ea typeface="MS PGothic" panose="020B0600070205080204" pitchFamily="34" charset="-128"/>
              </a:rPr>
              <a:t> (</a:t>
            </a:r>
            <a:r>
              <a:rPr lang="en-US" altLang="zh-CN" sz="2000" b="1" dirty="0">
                <a:solidFill>
                  <a:srgbClr val="CC0000"/>
                </a:solidFill>
                <a:latin typeface="Courier New" panose="02070309020205020404" pitchFamily="49" charset="0"/>
                <a:ea typeface="MS PGothic" panose="020B0600070205080204" pitchFamily="34" charset="-128"/>
              </a:rPr>
              <a:t>9157</a:t>
            </a:r>
            <a:r>
              <a:rPr lang="en-US" altLang="zh-CN" sz="2000" b="1" dirty="0">
                <a:latin typeface="Courier New" panose="02070309020205020404" pitchFamily="49" charset="0"/>
                <a:ea typeface="MS PGothic" panose="020B0600070205080204" pitchFamily="34" charset="-128"/>
              </a:rPr>
              <a:t>);</a:t>
            </a:r>
          </a:p>
          <a:p>
            <a:pPr>
              <a:lnSpc>
                <a:spcPct val="85000"/>
              </a:lnSpc>
              <a:spcBef>
                <a:spcPct val="20000"/>
              </a:spcBef>
              <a:buClr>
                <a:srgbClr val="000099"/>
              </a:buClr>
              <a:buSzPct val="65000"/>
              <a:buFont typeface="Wingdings" panose="05000000000000000000" pitchFamily="2" charset="2"/>
              <a:buNone/>
            </a:pPr>
            <a:endParaRPr lang="zh-CN" altLang="en-US" sz="2000" dirty="0">
              <a:latin typeface="Courier New" panose="02070309020205020404" pitchFamily="49" charset="0"/>
              <a:ea typeface="MS PGothic" panose="020B0600070205080204" pitchFamily="34" charset="-128"/>
            </a:endParaRPr>
          </a:p>
        </p:txBody>
      </p:sp>
      <p:sp>
        <p:nvSpPr>
          <p:cNvPr id="241841" name="Line 177"/>
          <p:cNvSpPr>
            <a:spLocks noChangeShapeType="1"/>
          </p:cNvSpPr>
          <p:nvPr/>
        </p:nvSpPr>
        <p:spPr bwMode="auto">
          <a:xfrm>
            <a:off x="2936875" y="3506788"/>
            <a:ext cx="0" cy="2176462"/>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41842" name="Line 178"/>
          <p:cNvSpPr>
            <a:spLocks noChangeShapeType="1"/>
          </p:cNvSpPr>
          <p:nvPr/>
        </p:nvSpPr>
        <p:spPr bwMode="auto">
          <a:xfrm>
            <a:off x="5867400" y="3265489"/>
            <a:ext cx="12700" cy="2408237"/>
          </a:xfrm>
          <a:prstGeom prst="line">
            <a:avLst/>
          </a:prstGeom>
          <a:noFill/>
          <a:ln w="1905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41844" name="Line 180"/>
          <p:cNvSpPr>
            <a:spLocks noChangeShapeType="1"/>
          </p:cNvSpPr>
          <p:nvPr/>
        </p:nvSpPr>
        <p:spPr bwMode="auto">
          <a:xfrm>
            <a:off x="2936876" y="5665788"/>
            <a:ext cx="2936875" cy="0"/>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41845" name="Line 181"/>
          <p:cNvSpPr>
            <a:spLocks noChangeShapeType="1"/>
          </p:cNvSpPr>
          <p:nvPr/>
        </p:nvSpPr>
        <p:spPr bwMode="auto">
          <a:xfrm>
            <a:off x="5743575" y="3278188"/>
            <a:ext cx="0" cy="2246312"/>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41846" name="Line 182"/>
          <p:cNvSpPr>
            <a:spLocks noChangeShapeType="1"/>
          </p:cNvSpPr>
          <p:nvPr/>
        </p:nvSpPr>
        <p:spPr bwMode="auto">
          <a:xfrm>
            <a:off x="3044826" y="5507038"/>
            <a:ext cx="2740025" cy="0"/>
          </a:xfrm>
          <a:prstGeom prst="line">
            <a:avLst/>
          </a:prstGeom>
          <a:noFill/>
          <a:ln w="1905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41847" name="Line 183"/>
          <p:cNvSpPr>
            <a:spLocks noChangeShapeType="1"/>
          </p:cNvSpPr>
          <p:nvPr/>
        </p:nvSpPr>
        <p:spPr bwMode="auto">
          <a:xfrm>
            <a:off x="3038475" y="3494088"/>
            <a:ext cx="12700" cy="2017712"/>
          </a:xfrm>
          <a:prstGeom prst="line">
            <a:avLst/>
          </a:prstGeom>
          <a:noFill/>
          <a:ln w="1905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41848" name="Line 184"/>
          <p:cNvSpPr>
            <a:spLocks noChangeShapeType="1"/>
          </p:cNvSpPr>
          <p:nvPr/>
        </p:nvSpPr>
        <p:spPr bwMode="auto">
          <a:xfrm>
            <a:off x="8947150" y="3544888"/>
            <a:ext cx="0" cy="2176462"/>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41849" name="Line 185"/>
          <p:cNvSpPr>
            <a:spLocks noChangeShapeType="1"/>
          </p:cNvSpPr>
          <p:nvPr/>
        </p:nvSpPr>
        <p:spPr bwMode="auto">
          <a:xfrm>
            <a:off x="8829675" y="3513138"/>
            <a:ext cx="12700" cy="2017712"/>
          </a:xfrm>
          <a:prstGeom prst="line">
            <a:avLst/>
          </a:prstGeom>
          <a:noFill/>
          <a:ln w="1905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41850" name="Line 186"/>
          <p:cNvSpPr>
            <a:spLocks noChangeShapeType="1"/>
          </p:cNvSpPr>
          <p:nvPr/>
        </p:nvSpPr>
        <p:spPr bwMode="auto">
          <a:xfrm>
            <a:off x="6010275" y="3284539"/>
            <a:ext cx="12700" cy="2408237"/>
          </a:xfrm>
          <a:prstGeom prst="line">
            <a:avLst/>
          </a:prstGeom>
          <a:noFill/>
          <a:ln w="1905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41851" name="Line 187"/>
          <p:cNvSpPr>
            <a:spLocks noChangeShapeType="1"/>
          </p:cNvSpPr>
          <p:nvPr/>
        </p:nvSpPr>
        <p:spPr bwMode="auto">
          <a:xfrm>
            <a:off x="6143625" y="3297238"/>
            <a:ext cx="0" cy="2246312"/>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41852" name="Line 188"/>
          <p:cNvSpPr>
            <a:spLocks noChangeShapeType="1"/>
          </p:cNvSpPr>
          <p:nvPr/>
        </p:nvSpPr>
        <p:spPr bwMode="auto">
          <a:xfrm>
            <a:off x="6032501" y="5684838"/>
            <a:ext cx="2936875" cy="0"/>
          </a:xfrm>
          <a:prstGeom prst="line">
            <a:avLst/>
          </a:prstGeom>
          <a:noFill/>
          <a:ln w="1905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41853" name="Line 189"/>
          <p:cNvSpPr>
            <a:spLocks noChangeShapeType="1"/>
          </p:cNvSpPr>
          <p:nvPr/>
        </p:nvSpPr>
        <p:spPr bwMode="auto">
          <a:xfrm>
            <a:off x="6118226" y="5516563"/>
            <a:ext cx="2740025" cy="0"/>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5" name="Group 196"/>
          <p:cNvGrpSpPr>
            <a:grpSpLocks/>
          </p:cNvGrpSpPr>
          <p:nvPr/>
        </p:nvGrpSpPr>
        <p:grpSpPr bwMode="auto">
          <a:xfrm>
            <a:off x="2641600" y="5765804"/>
            <a:ext cx="1657350" cy="657226"/>
            <a:chOff x="1310" y="3697"/>
            <a:chExt cx="1044" cy="414"/>
          </a:xfrm>
        </p:grpSpPr>
        <p:sp>
          <p:nvSpPr>
            <p:cNvPr id="23665" name="Rectangle 193"/>
            <p:cNvSpPr>
              <a:spLocks noChangeArrowheads="1"/>
            </p:cNvSpPr>
            <p:nvPr/>
          </p:nvSpPr>
          <p:spPr bwMode="auto">
            <a:xfrm>
              <a:off x="1553" y="3697"/>
              <a:ext cx="678" cy="13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66" name="Line 194"/>
            <p:cNvSpPr>
              <a:spLocks noChangeShapeType="1"/>
            </p:cNvSpPr>
            <p:nvPr/>
          </p:nvSpPr>
          <p:spPr bwMode="auto">
            <a:xfrm flipV="1">
              <a:off x="2179" y="3770"/>
              <a:ext cx="175"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3667" name="Text Box 195"/>
            <p:cNvSpPr txBox="1">
              <a:spLocks noChangeArrowheads="1"/>
            </p:cNvSpPr>
            <p:nvPr/>
          </p:nvSpPr>
          <p:spPr bwMode="auto">
            <a:xfrm>
              <a:off x="1310" y="3822"/>
              <a:ext cx="100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85000"/>
                </a:lnSpc>
              </a:pPr>
              <a:r>
                <a:rPr lang="en-US" altLang="zh-CN" sz="1400">
                  <a:latin typeface="Tahoma" panose="020B0604030504040204" pitchFamily="34" charset="0"/>
                  <a:ea typeface="MS PGothic" panose="020B0600070205080204" pitchFamily="34" charset="-128"/>
                </a:rPr>
                <a:t>source port: 9157</a:t>
              </a:r>
            </a:p>
            <a:p>
              <a:pPr algn="r">
                <a:lnSpc>
                  <a:spcPct val="85000"/>
                </a:lnSpc>
              </a:pPr>
              <a:r>
                <a:rPr lang="en-US" altLang="zh-CN" sz="1400">
                  <a:latin typeface="Tahoma" panose="020B0604030504040204" pitchFamily="34" charset="0"/>
                  <a:ea typeface="MS PGothic" panose="020B0600070205080204" pitchFamily="34" charset="-128"/>
                </a:rPr>
                <a:t>dest port: 6428</a:t>
              </a:r>
            </a:p>
          </p:txBody>
        </p:sp>
      </p:grpSp>
      <p:grpSp>
        <p:nvGrpSpPr>
          <p:cNvPr id="6" name="Group 201"/>
          <p:cNvGrpSpPr>
            <a:grpSpLocks/>
          </p:cNvGrpSpPr>
          <p:nvPr/>
        </p:nvGrpSpPr>
        <p:grpSpPr bwMode="auto">
          <a:xfrm>
            <a:off x="3952876" y="4889504"/>
            <a:ext cx="1704975" cy="657226"/>
            <a:chOff x="2741" y="3750"/>
            <a:chExt cx="1074" cy="414"/>
          </a:xfrm>
        </p:grpSpPr>
        <p:sp>
          <p:nvSpPr>
            <p:cNvPr id="23662" name="Rectangle 198"/>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63" name="Line 199"/>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664" name="Text Box 200"/>
            <p:cNvSpPr txBox="1">
              <a:spLocks noChangeArrowheads="1"/>
            </p:cNvSpPr>
            <p:nvPr/>
          </p:nvSpPr>
          <p:spPr bwMode="auto">
            <a:xfrm>
              <a:off x="2813" y="3875"/>
              <a:ext cx="100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en-US" altLang="zh-CN" sz="1400">
                  <a:latin typeface="Tahoma" panose="020B0604030504040204" pitchFamily="34" charset="0"/>
                  <a:ea typeface="MS PGothic" panose="020B0600070205080204" pitchFamily="34" charset="-128"/>
                </a:rPr>
                <a:t>source port: 6428</a:t>
              </a:r>
            </a:p>
            <a:p>
              <a:pPr>
                <a:lnSpc>
                  <a:spcPct val="85000"/>
                </a:lnSpc>
              </a:pPr>
              <a:r>
                <a:rPr lang="en-US" altLang="zh-CN" sz="1400">
                  <a:latin typeface="Tahoma" panose="020B0604030504040204" pitchFamily="34" charset="0"/>
                  <a:ea typeface="MS PGothic" panose="020B0600070205080204" pitchFamily="34" charset="-128"/>
                </a:rPr>
                <a:t>dest port: 9157</a:t>
              </a:r>
            </a:p>
          </p:txBody>
        </p:sp>
      </p:grpSp>
      <p:grpSp>
        <p:nvGrpSpPr>
          <p:cNvPr id="7" name="Group 202"/>
          <p:cNvGrpSpPr>
            <a:grpSpLocks/>
          </p:cNvGrpSpPr>
          <p:nvPr/>
        </p:nvGrpSpPr>
        <p:grpSpPr bwMode="auto">
          <a:xfrm>
            <a:off x="6967538" y="4889504"/>
            <a:ext cx="1350962" cy="657226"/>
            <a:chOff x="1503" y="3697"/>
            <a:chExt cx="851" cy="414"/>
          </a:xfrm>
        </p:grpSpPr>
        <p:sp>
          <p:nvSpPr>
            <p:cNvPr id="23659" name="Rectangle 203"/>
            <p:cNvSpPr>
              <a:spLocks noChangeArrowheads="1"/>
            </p:cNvSpPr>
            <p:nvPr/>
          </p:nvSpPr>
          <p:spPr bwMode="auto">
            <a:xfrm>
              <a:off x="1553" y="3697"/>
              <a:ext cx="678" cy="13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60" name="Line 204"/>
            <p:cNvSpPr>
              <a:spLocks noChangeShapeType="1"/>
            </p:cNvSpPr>
            <p:nvPr/>
          </p:nvSpPr>
          <p:spPr bwMode="auto">
            <a:xfrm flipV="1">
              <a:off x="2179" y="3770"/>
              <a:ext cx="175"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3661" name="Text Box 205"/>
            <p:cNvSpPr txBox="1">
              <a:spLocks noChangeArrowheads="1"/>
            </p:cNvSpPr>
            <p:nvPr/>
          </p:nvSpPr>
          <p:spPr bwMode="auto">
            <a:xfrm>
              <a:off x="1503" y="3822"/>
              <a:ext cx="809"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85000"/>
                </a:lnSpc>
              </a:pPr>
              <a:r>
                <a:rPr lang="en-US" altLang="zh-CN" sz="1400">
                  <a:latin typeface="Tahoma" panose="020B0604030504040204" pitchFamily="34" charset="0"/>
                  <a:ea typeface="MS PGothic" panose="020B0600070205080204" pitchFamily="34" charset="-128"/>
                </a:rPr>
                <a:t>source port: ?</a:t>
              </a:r>
            </a:p>
            <a:p>
              <a:pPr algn="r">
                <a:lnSpc>
                  <a:spcPct val="85000"/>
                </a:lnSpc>
              </a:pPr>
              <a:r>
                <a:rPr lang="en-US" altLang="zh-CN" sz="1400">
                  <a:latin typeface="Tahoma" panose="020B0604030504040204" pitchFamily="34" charset="0"/>
                  <a:ea typeface="MS PGothic" panose="020B0600070205080204" pitchFamily="34" charset="-128"/>
                </a:rPr>
                <a:t>dest port: ?</a:t>
              </a:r>
            </a:p>
          </p:txBody>
        </p:sp>
      </p:grpSp>
      <p:grpSp>
        <p:nvGrpSpPr>
          <p:cNvPr id="8" name="Group 206"/>
          <p:cNvGrpSpPr>
            <a:grpSpLocks/>
          </p:cNvGrpSpPr>
          <p:nvPr/>
        </p:nvGrpSpPr>
        <p:grpSpPr bwMode="auto">
          <a:xfrm>
            <a:off x="6218239" y="5743579"/>
            <a:ext cx="1398587" cy="657226"/>
            <a:chOff x="2741" y="3750"/>
            <a:chExt cx="881" cy="414"/>
          </a:xfrm>
        </p:grpSpPr>
        <p:sp>
          <p:nvSpPr>
            <p:cNvPr id="23656" name="Rectangle 207"/>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57" name="Line 208"/>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658" name="Text Box 209"/>
            <p:cNvSpPr txBox="1">
              <a:spLocks noChangeArrowheads="1"/>
            </p:cNvSpPr>
            <p:nvPr/>
          </p:nvSpPr>
          <p:spPr bwMode="auto">
            <a:xfrm>
              <a:off x="2813" y="3875"/>
              <a:ext cx="809"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en-US" altLang="zh-CN" sz="1400">
                  <a:latin typeface="Tahoma" panose="020B0604030504040204" pitchFamily="34" charset="0"/>
                  <a:ea typeface="MS PGothic" panose="020B0600070205080204" pitchFamily="34" charset="-128"/>
                </a:rPr>
                <a:t>source port: ?</a:t>
              </a:r>
            </a:p>
            <a:p>
              <a:pPr>
                <a:lnSpc>
                  <a:spcPct val="85000"/>
                </a:lnSpc>
              </a:pPr>
              <a:r>
                <a:rPr lang="en-US" altLang="zh-CN" sz="1400">
                  <a:latin typeface="Tahoma" panose="020B0604030504040204" pitchFamily="34" charset="0"/>
                  <a:ea typeface="MS PGothic" panose="020B0600070205080204" pitchFamily="34" charset="-128"/>
                </a:rPr>
                <a:t>dest port: ?</a:t>
              </a:r>
            </a:p>
          </p:txBody>
        </p:sp>
      </p:grpSp>
      <p:grpSp>
        <p:nvGrpSpPr>
          <p:cNvPr id="23617" name="Group 214"/>
          <p:cNvGrpSpPr>
            <a:grpSpLocks/>
          </p:cNvGrpSpPr>
          <p:nvPr/>
        </p:nvGrpSpPr>
        <p:grpSpPr bwMode="auto">
          <a:xfrm>
            <a:off x="1524000" y="4381501"/>
            <a:ext cx="711200" cy="669925"/>
            <a:chOff x="-44" y="1473"/>
            <a:chExt cx="981" cy="1105"/>
          </a:xfrm>
        </p:grpSpPr>
        <p:pic>
          <p:nvPicPr>
            <p:cNvPr id="23654" name="Picture 21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55" name="Freeform 216"/>
            <p:cNvSpPr>
              <a:spLocks/>
            </p:cNvSpPr>
            <p:nvPr/>
          </p:nvSpPr>
          <p:spPr bwMode="auto">
            <a:xfrm flipH="1">
              <a:off x="374" y="1579"/>
              <a:ext cx="477" cy="506"/>
            </a:xfrm>
            <a:custGeom>
              <a:avLst/>
              <a:gdLst>
                <a:gd name="T0" fmla="*/ 0 w 356"/>
                <a:gd name="T1" fmla="*/ 0 h 368"/>
                <a:gd name="T2" fmla="*/ 77884 w 356"/>
                <a:gd name="T3" fmla="*/ 5998 h 368"/>
                <a:gd name="T4" fmla="*/ 92393 w 356"/>
                <a:gd name="T5" fmla="*/ 124961 h 368"/>
                <a:gd name="T6" fmla="*/ 20362 w 356"/>
                <a:gd name="T7" fmla="*/ 15628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23618" name="Group 217"/>
          <p:cNvGrpSpPr>
            <a:grpSpLocks/>
          </p:cNvGrpSpPr>
          <p:nvPr/>
        </p:nvGrpSpPr>
        <p:grpSpPr bwMode="auto">
          <a:xfrm flipH="1">
            <a:off x="9793288" y="4505326"/>
            <a:ext cx="711200" cy="669925"/>
            <a:chOff x="-44" y="1473"/>
            <a:chExt cx="981" cy="1105"/>
          </a:xfrm>
        </p:grpSpPr>
        <p:pic>
          <p:nvPicPr>
            <p:cNvPr id="23652" name="Picture 218"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53" name="Freeform 219"/>
            <p:cNvSpPr>
              <a:spLocks/>
            </p:cNvSpPr>
            <p:nvPr/>
          </p:nvSpPr>
          <p:spPr bwMode="auto">
            <a:xfrm flipH="1">
              <a:off x="374" y="1579"/>
              <a:ext cx="477" cy="506"/>
            </a:xfrm>
            <a:custGeom>
              <a:avLst/>
              <a:gdLst>
                <a:gd name="T0" fmla="*/ 0 w 356"/>
                <a:gd name="T1" fmla="*/ 0 h 368"/>
                <a:gd name="T2" fmla="*/ 77884 w 356"/>
                <a:gd name="T3" fmla="*/ 5998 h 368"/>
                <a:gd name="T4" fmla="*/ 92393 w 356"/>
                <a:gd name="T5" fmla="*/ 124961 h 368"/>
                <a:gd name="T6" fmla="*/ 20362 w 356"/>
                <a:gd name="T7" fmla="*/ 15628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23619" name="Group 220"/>
          <p:cNvGrpSpPr>
            <a:grpSpLocks/>
          </p:cNvGrpSpPr>
          <p:nvPr/>
        </p:nvGrpSpPr>
        <p:grpSpPr bwMode="auto">
          <a:xfrm>
            <a:off x="4616451" y="3903663"/>
            <a:ext cx="358775" cy="704850"/>
            <a:chOff x="4140" y="429"/>
            <a:chExt cx="1425" cy="2396"/>
          </a:xfrm>
        </p:grpSpPr>
        <p:sp>
          <p:nvSpPr>
            <p:cNvPr id="23620" name="Freeform 221"/>
            <p:cNvSpPr>
              <a:spLocks/>
            </p:cNvSpPr>
            <p:nvPr/>
          </p:nvSpPr>
          <p:spPr bwMode="auto">
            <a:xfrm>
              <a:off x="5268" y="433"/>
              <a:ext cx="283" cy="2286"/>
            </a:xfrm>
            <a:custGeom>
              <a:avLst/>
              <a:gdLst>
                <a:gd name="T0" fmla="*/ 2 w 354"/>
                <a:gd name="T1" fmla="*/ 0 h 2742"/>
                <a:gd name="T2" fmla="*/ 5 w 354"/>
                <a:gd name="T3" fmla="*/ 11 h 2742"/>
                <a:gd name="T4" fmla="*/ 5 w 354"/>
                <a:gd name="T5" fmla="*/ 83 h 2742"/>
                <a:gd name="T6" fmla="*/ 0 w 354"/>
                <a:gd name="T7" fmla="*/ 86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621" name="Rectangle 222"/>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22" name="Freeform 223"/>
            <p:cNvSpPr>
              <a:spLocks/>
            </p:cNvSpPr>
            <p:nvPr/>
          </p:nvSpPr>
          <p:spPr bwMode="auto">
            <a:xfrm>
              <a:off x="5321" y="570"/>
              <a:ext cx="169" cy="2115"/>
            </a:xfrm>
            <a:custGeom>
              <a:avLst/>
              <a:gdLst>
                <a:gd name="T0" fmla="*/ 2 w 211"/>
                <a:gd name="T1" fmla="*/ 0 h 2537"/>
                <a:gd name="T2" fmla="*/ 3 w 211"/>
                <a:gd name="T3" fmla="*/ 8 h 2537"/>
                <a:gd name="T4" fmla="*/ 2 w 211"/>
                <a:gd name="T5" fmla="*/ 7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623" name="Freeform 224"/>
            <p:cNvSpPr>
              <a:spLocks/>
            </p:cNvSpPr>
            <p:nvPr/>
          </p:nvSpPr>
          <p:spPr bwMode="auto">
            <a:xfrm>
              <a:off x="5284" y="1640"/>
              <a:ext cx="263" cy="189"/>
            </a:xfrm>
            <a:custGeom>
              <a:avLst/>
              <a:gdLst>
                <a:gd name="T0" fmla="*/ 2 w 328"/>
                <a:gd name="T1" fmla="*/ 0 h 226"/>
                <a:gd name="T2" fmla="*/ 5 w 328"/>
                <a:gd name="T3" fmla="*/ 5 h 226"/>
                <a:gd name="T4" fmla="*/ 5 w 328"/>
                <a:gd name="T5" fmla="*/ 8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624" name="Rectangle 225"/>
            <p:cNvSpPr>
              <a:spLocks noChangeArrowheads="1"/>
            </p:cNvSpPr>
            <p:nvPr/>
          </p:nvSpPr>
          <p:spPr bwMode="auto">
            <a:xfrm>
              <a:off x="4209" y="693"/>
              <a:ext cx="599" cy="49"/>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23625" name="Group 226"/>
            <p:cNvGrpSpPr>
              <a:grpSpLocks/>
            </p:cNvGrpSpPr>
            <p:nvPr/>
          </p:nvGrpSpPr>
          <p:grpSpPr bwMode="auto">
            <a:xfrm>
              <a:off x="4749" y="668"/>
              <a:ext cx="581" cy="145"/>
              <a:chOff x="614" y="2568"/>
              <a:chExt cx="725" cy="139"/>
            </a:xfrm>
          </p:grpSpPr>
          <p:sp>
            <p:nvSpPr>
              <p:cNvPr id="23650" name="AutoShape 227"/>
              <p:cNvSpPr>
                <a:spLocks noChangeArrowheads="1"/>
              </p:cNvSpPr>
              <p:nvPr/>
            </p:nvSpPr>
            <p:spPr bwMode="auto">
              <a:xfrm>
                <a:off x="617" y="2567"/>
                <a:ext cx="724"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51" name="AutoShape 228"/>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3626" name="Rectangle 229"/>
            <p:cNvSpPr>
              <a:spLocks noChangeArrowheads="1"/>
            </p:cNvSpPr>
            <p:nvPr/>
          </p:nvSpPr>
          <p:spPr bwMode="auto">
            <a:xfrm>
              <a:off x="4222" y="1017"/>
              <a:ext cx="599" cy="49"/>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23627" name="Group 230"/>
            <p:cNvGrpSpPr>
              <a:grpSpLocks/>
            </p:cNvGrpSpPr>
            <p:nvPr/>
          </p:nvGrpSpPr>
          <p:grpSpPr bwMode="auto">
            <a:xfrm>
              <a:off x="4747" y="994"/>
              <a:ext cx="581" cy="134"/>
              <a:chOff x="614" y="2568"/>
              <a:chExt cx="725" cy="139"/>
            </a:xfrm>
          </p:grpSpPr>
          <p:sp>
            <p:nvSpPr>
              <p:cNvPr id="23648" name="AutoShape 231"/>
              <p:cNvSpPr>
                <a:spLocks noChangeArrowheads="1"/>
              </p:cNvSpPr>
              <p:nvPr/>
            </p:nvSpPr>
            <p:spPr bwMode="auto">
              <a:xfrm>
                <a:off x="612" y="2570"/>
                <a:ext cx="724" cy="146"/>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49" name="AutoShape 232"/>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3628" name="Rectangle 233"/>
            <p:cNvSpPr>
              <a:spLocks noChangeArrowheads="1"/>
            </p:cNvSpPr>
            <p:nvPr/>
          </p:nvSpPr>
          <p:spPr bwMode="auto">
            <a:xfrm>
              <a:off x="4216" y="1357"/>
              <a:ext cx="599" cy="49"/>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29" name="Rectangle 234"/>
            <p:cNvSpPr>
              <a:spLocks noChangeArrowheads="1"/>
            </p:cNvSpPr>
            <p:nvPr/>
          </p:nvSpPr>
          <p:spPr bwMode="auto">
            <a:xfrm>
              <a:off x="4228" y="1654"/>
              <a:ext cx="593" cy="49"/>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23630" name="Group 235"/>
            <p:cNvGrpSpPr>
              <a:grpSpLocks/>
            </p:cNvGrpSpPr>
            <p:nvPr/>
          </p:nvGrpSpPr>
          <p:grpSpPr bwMode="auto">
            <a:xfrm>
              <a:off x="4735" y="1627"/>
              <a:ext cx="582" cy="151"/>
              <a:chOff x="614" y="2568"/>
              <a:chExt cx="725" cy="139"/>
            </a:xfrm>
          </p:grpSpPr>
          <p:sp>
            <p:nvSpPr>
              <p:cNvPr id="23646" name="AutoShape 236"/>
              <p:cNvSpPr>
                <a:spLocks noChangeArrowheads="1"/>
              </p:cNvSpPr>
              <p:nvPr/>
            </p:nvSpPr>
            <p:spPr bwMode="auto">
              <a:xfrm>
                <a:off x="611" y="2568"/>
                <a:ext cx="730"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47" name="AutoShape 237"/>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3631" name="Freeform 238"/>
            <p:cNvSpPr>
              <a:spLocks/>
            </p:cNvSpPr>
            <p:nvPr/>
          </p:nvSpPr>
          <p:spPr bwMode="auto">
            <a:xfrm>
              <a:off x="5288" y="1354"/>
              <a:ext cx="263" cy="188"/>
            </a:xfrm>
            <a:custGeom>
              <a:avLst/>
              <a:gdLst>
                <a:gd name="T0" fmla="*/ 2 w 328"/>
                <a:gd name="T1" fmla="*/ 0 h 226"/>
                <a:gd name="T2" fmla="*/ 5 w 328"/>
                <a:gd name="T3" fmla="*/ 4 h 226"/>
                <a:gd name="T4" fmla="*/ 5 w 328"/>
                <a:gd name="T5" fmla="*/ 7 h 226"/>
                <a:gd name="T6" fmla="*/ 0 w 328"/>
                <a:gd name="T7" fmla="*/ 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3632" name="Group 239"/>
            <p:cNvGrpSpPr>
              <a:grpSpLocks/>
            </p:cNvGrpSpPr>
            <p:nvPr/>
          </p:nvGrpSpPr>
          <p:grpSpPr bwMode="auto">
            <a:xfrm>
              <a:off x="4739" y="1327"/>
              <a:ext cx="582" cy="139"/>
              <a:chOff x="614" y="2568"/>
              <a:chExt cx="725" cy="139"/>
            </a:xfrm>
          </p:grpSpPr>
          <p:sp>
            <p:nvSpPr>
              <p:cNvPr id="23644" name="AutoShape 240"/>
              <p:cNvSpPr>
                <a:spLocks noChangeArrowheads="1"/>
              </p:cNvSpPr>
              <p:nvPr/>
            </p:nvSpPr>
            <p:spPr bwMode="auto">
              <a:xfrm>
                <a:off x="614" y="2566"/>
                <a:ext cx="723"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45" name="AutoShape 241"/>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3633" name="Rectangle 242"/>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34" name="Freeform 243"/>
            <p:cNvSpPr>
              <a:spLocks/>
            </p:cNvSpPr>
            <p:nvPr/>
          </p:nvSpPr>
          <p:spPr bwMode="auto">
            <a:xfrm>
              <a:off x="5312" y="1007"/>
              <a:ext cx="237" cy="213"/>
            </a:xfrm>
            <a:custGeom>
              <a:avLst/>
              <a:gdLst>
                <a:gd name="T0" fmla="*/ 2 w 296"/>
                <a:gd name="T1" fmla="*/ 0 h 256"/>
                <a:gd name="T2" fmla="*/ 5 w 296"/>
                <a:gd name="T3" fmla="*/ 4 h 256"/>
                <a:gd name="T4" fmla="*/ 5 w 296"/>
                <a:gd name="T5" fmla="*/ 7 h 256"/>
                <a:gd name="T6" fmla="*/ 0 w 296"/>
                <a:gd name="T7" fmla="*/ 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635" name="Freeform 244"/>
            <p:cNvSpPr>
              <a:spLocks/>
            </p:cNvSpPr>
            <p:nvPr/>
          </p:nvSpPr>
          <p:spPr bwMode="auto">
            <a:xfrm>
              <a:off x="5315" y="680"/>
              <a:ext cx="244" cy="240"/>
            </a:xfrm>
            <a:custGeom>
              <a:avLst/>
              <a:gdLst>
                <a:gd name="T0" fmla="*/ 0 w 304"/>
                <a:gd name="T1" fmla="*/ 0 h 288"/>
                <a:gd name="T2" fmla="*/ 5 w 304"/>
                <a:gd name="T3" fmla="*/ 6 h 288"/>
                <a:gd name="T4" fmla="*/ 4 w 304"/>
                <a:gd name="T5" fmla="*/ 9 h 288"/>
                <a:gd name="T6" fmla="*/ 2 w 304"/>
                <a:gd name="T7" fmla="*/ 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636" name="Oval 245"/>
            <p:cNvSpPr>
              <a:spLocks noChangeArrowheads="1"/>
            </p:cNvSpPr>
            <p:nvPr/>
          </p:nvSpPr>
          <p:spPr bwMode="auto">
            <a:xfrm>
              <a:off x="5515" y="2609"/>
              <a:ext cx="50" cy="97"/>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37" name="Freeform 246"/>
            <p:cNvSpPr>
              <a:spLocks/>
            </p:cNvSpPr>
            <p:nvPr/>
          </p:nvSpPr>
          <p:spPr bwMode="auto">
            <a:xfrm>
              <a:off x="5302" y="2614"/>
              <a:ext cx="245" cy="200"/>
            </a:xfrm>
            <a:custGeom>
              <a:avLst/>
              <a:gdLst>
                <a:gd name="T0" fmla="*/ 0 w 306"/>
                <a:gd name="T1" fmla="*/ 4 h 240"/>
                <a:gd name="T2" fmla="*/ 2 w 306"/>
                <a:gd name="T3" fmla="*/ 8 h 240"/>
                <a:gd name="T4" fmla="*/ 5 w 306"/>
                <a:gd name="T5" fmla="*/ 4 h 240"/>
                <a:gd name="T6" fmla="*/ 5 w 306"/>
                <a:gd name="T7" fmla="*/ 0 h 240"/>
                <a:gd name="T8" fmla="*/ 0 w 306"/>
                <a:gd name="T9" fmla="*/ 4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638" name="AutoShape 247"/>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39" name="AutoShape 248"/>
            <p:cNvSpPr>
              <a:spLocks noChangeArrowheads="1"/>
            </p:cNvSpPr>
            <p:nvPr/>
          </p:nvSpPr>
          <p:spPr bwMode="auto">
            <a:xfrm>
              <a:off x="4203" y="2712"/>
              <a:ext cx="1072"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40" name="Oval 249"/>
            <p:cNvSpPr>
              <a:spLocks noChangeArrowheads="1"/>
            </p:cNvSpPr>
            <p:nvPr/>
          </p:nvSpPr>
          <p:spPr bwMode="auto">
            <a:xfrm>
              <a:off x="4310" y="2382"/>
              <a:ext cx="158" cy="146"/>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41" name="Oval 250"/>
            <p:cNvSpPr>
              <a:spLocks noChangeArrowheads="1"/>
            </p:cNvSpPr>
            <p:nvPr/>
          </p:nvSpPr>
          <p:spPr bwMode="auto">
            <a:xfrm>
              <a:off x="4487" y="2382"/>
              <a:ext cx="158" cy="14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23642" name="Oval 251"/>
            <p:cNvSpPr>
              <a:spLocks noChangeArrowheads="1"/>
            </p:cNvSpPr>
            <p:nvPr/>
          </p:nvSpPr>
          <p:spPr bwMode="auto">
            <a:xfrm>
              <a:off x="4663" y="2382"/>
              <a:ext cx="158"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3643" name="Rectangle 252"/>
            <p:cNvSpPr>
              <a:spLocks noChangeArrowheads="1"/>
            </p:cNvSpPr>
            <p:nvPr/>
          </p:nvSpPr>
          <p:spPr bwMode="auto">
            <a:xfrm>
              <a:off x="5061" y="1837"/>
              <a:ext cx="88" cy="761"/>
            </a:xfrm>
            <a:prstGeom prst="rect">
              <a:avLst/>
            </a:prstGeom>
            <a:solidFill>
              <a:srgbClr val="292929"/>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183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1837">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1708">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1708">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41841"/>
                                        </p:tgtEl>
                                        <p:attrNameLst>
                                          <p:attrName>style.visibility</p:attrName>
                                        </p:attrNameLst>
                                      </p:cBhvr>
                                      <p:to>
                                        <p:strVal val="visible"/>
                                      </p:to>
                                    </p:set>
                                    <p:animEffect transition="in" filter="wipe(up)">
                                      <p:cBhvr>
                                        <p:cTn id="27" dur="500"/>
                                        <p:tgtEl>
                                          <p:spTgt spid="241841"/>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241844"/>
                                        </p:tgtEl>
                                        <p:attrNameLst>
                                          <p:attrName>style.visibility</p:attrName>
                                        </p:attrNameLst>
                                      </p:cBhvr>
                                      <p:to>
                                        <p:strVal val="visible"/>
                                      </p:to>
                                    </p:set>
                                    <p:animEffect transition="in" filter="wipe(left)">
                                      <p:cBhvr>
                                        <p:cTn id="31" dur="500"/>
                                        <p:tgtEl>
                                          <p:spTgt spid="241844"/>
                                        </p:tgtEl>
                                      </p:cBhvr>
                                    </p:animEffect>
                                  </p:childTnLst>
                                </p:cTn>
                              </p:par>
                              <p:par>
                                <p:cTn id="32" presetID="22" presetClass="entr" presetSubtype="8" fill="hold"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left)">
                                      <p:cBhvr>
                                        <p:cTn id="34" dur="500"/>
                                        <p:tgtEl>
                                          <p:spTgt spid="5"/>
                                        </p:tgtEl>
                                      </p:cBhvr>
                                    </p:animEffect>
                                  </p:childTnLst>
                                </p:cTn>
                              </p:par>
                            </p:childTnLst>
                          </p:cTn>
                        </p:par>
                        <p:par>
                          <p:cTn id="35" fill="hold" nodeType="afterGroup">
                            <p:stCondLst>
                              <p:cond delay="1000"/>
                            </p:stCondLst>
                            <p:childTnLst>
                              <p:par>
                                <p:cTn id="36" presetID="22" presetClass="entr" presetSubtype="4" fill="hold" nodeType="afterEffect">
                                  <p:stCondLst>
                                    <p:cond delay="0"/>
                                  </p:stCondLst>
                                  <p:childTnLst>
                                    <p:set>
                                      <p:cBhvr>
                                        <p:cTn id="37" dur="1" fill="hold">
                                          <p:stCondLst>
                                            <p:cond delay="0"/>
                                          </p:stCondLst>
                                        </p:cTn>
                                        <p:tgtEl>
                                          <p:spTgt spid="241842"/>
                                        </p:tgtEl>
                                        <p:attrNameLst>
                                          <p:attrName>style.visibility</p:attrName>
                                        </p:attrNameLst>
                                      </p:cBhvr>
                                      <p:to>
                                        <p:strVal val="visible"/>
                                      </p:to>
                                    </p:set>
                                    <p:animEffect transition="in" filter="wipe(down)">
                                      <p:cBhvr>
                                        <p:cTn id="38" dur="500"/>
                                        <p:tgtEl>
                                          <p:spTgt spid="24184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nodeType="clickEffect">
                                  <p:stCondLst>
                                    <p:cond delay="0"/>
                                  </p:stCondLst>
                                  <p:childTnLst>
                                    <p:set>
                                      <p:cBhvr>
                                        <p:cTn id="42" dur="1" fill="hold">
                                          <p:stCondLst>
                                            <p:cond delay="0"/>
                                          </p:stCondLst>
                                        </p:cTn>
                                        <p:tgtEl>
                                          <p:spTgt spid="241845"/>
                                        </p:tgtEl>
                                        <p:attrNameLst>
                                          <p:attrName>style.visibility</p:attrName>
                                        </p:attrNameLst>
                                      </p:cBhvr>
                                      <p:to>
                                        <p:strVal val="visible"/>
                                      </p:to>
                                    </p:set>
                                    <p:animEffect transition="in" filter="wipe(up)">
                                      <p:cBhvr>
                                        <p:cTn id="43" dur="500"/>
                                        <p:tgtEl>
                                          <p:spTgt spid="241845"/>
                                        </p:tgtEl>
                                      </p:cBhvr>
                                    </p:animEffect>
                                  </p:childTnLst>
                                </p:cTn>
                              </p:par>
                            </p:childTnLst>
                          </p:cTn>
                        </p:par>
                        <p:par>
                          <p:cTn id="44" fill="hold" nodeType="afterGroup">
                            <p:stCondLst>
                              <p:cond delay="500"/>
                            </p:stCondLst>
                            <p:childTnLst>
                              <p:par>
                                <p:cTn id="45" presetID="22" presetClass="entr" presetSubtype="2" fill="hold" nodeType="afterEffect">
                                  <p:stCondLst>
                                    <p:cond delay="0"/>
                                  </p:stCondLst>
                                  <p:childTnLst>
                                    <p:set>
                                      <p:cBhvr>
                                        <p:cTn id="46" dur="1" fill="hold">
                                          <p:stCondLst>
                                            <p:cond delay="0"/>
                                          </p:stCondLst>
                                        </p:cTn>
                                        <p:tgtEl>
                                          <p:spTgt spid="241846"/>
                                        </p:tgtEl>
                                        <p:attrNameLst>
                                          <p:attrName>style.visibility</p:attrName>
                                        </p:attrNameLst>
                                      </p:cBhvr>
                                      <p:to>
                                        <p:strVal val="visible"/>
                                      </p:to>
                                    </p:set>
                                    <p:animEffect transition="in" filter="wipe(right)">
                                      <p:cBhvr>
                                        <p:cTn id="47" dur="500"/>
                                        <p:tgtEl>
                                          <p:spTgt spid="241846"/>
                                        </p:tgtEl>
                                      </p:cBhvr>
                                    </p:animEffect>
                                  </p:childTnLst>
                                </p:cTn>
                              </p:par>
                              <p:par>
                                <p:cTn id="48" presetID="22" presetClass="entr" presetSubtype="2" fill="hold" nodeType="with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right)">
                                      <p:cBhvr>
                                        <p:cTn id="50" dur="500"/>
                                        <p:tgtEl>
                                          <p:spTgt spid="6"/>
                                        </p:tgtEl>
                                      </p:cBhvr>
                                    </p:animEffect>
                                  </p:childTnLst>
                                </p:cTn>
                              </p:par>
                            </p:childTnLst>
                          </p:cTn>
                        </p:par>
                        <p:par>
                          <p:cTn id="51" fill="hold" nodeType="afterGroup">
                            <p:stCondLst>
                              <p:cond delay="1000"/>
                            </p:stCondLst>
                            <p:childTnLst>
                              <p:par>
                                <p:cTn id="52" presetID="22" presetClass="entr" presetSubtype="4" fill="hold" nodeType="afterEffect">
                                  <p:stCondLst>
                                    <p:cond delay="0"/>
                                  </p:stCondLst>
                                  <p:childTnLst>
                                    <p:set>
                                      <p:cBhvr>
                                        <p:cTn id="53" dur="1" fill="hold">
                                          <p:stCondLst>
                                            <p:cond delay="0"/>
                                          </p:stCondLst>
                                        </p:cTn>
                                        <p:tgtEl>
                                          <p:spTgt spid="241847"/>
                                        </p:tgtEl>
                                        <p:attrNameLst>
                                          <p:attrName>style.visibility</p:attrName>
                                        </p:attrNameLst>
                                      </p:cBhvr>
                                      <p:to>
                                        <p:strVal val="visible"/>
                                      </p:to>
                                    </p:set>
                                    <p:animEffect transition="in" filter="wipe(down)">
                                      <p:cBhvr>
                                        <p:cTn id="54" dur="500"/>
                                        <p:tgtEl>
                                          <p:spTgt spid="241847"/>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1" fill="hold" nodeType="clickEffect">
                                  <p:stCondLst>
                                    <p:cond delay="0"/>
                                  </p:stCondLst>
                                  <p:childTnLst>
                                    <p:set>
                                      <p:cBhvr>
                                        <p:cTn id="58" dur="1" fill="hold">
                                          <p:stCondLst>
                                            <p:cond delay="0"/>
                                          </p:stCondLst>
                                        </p:cTn>
                                        <p:tgtEl>
                                          <p:spTgt spid="241851"/>
                                        </p:tgtEl>
                                        <p:attrNameLst>
                                          <p:attrName>style.visibility</p:attrName>
                                        </p:attrNameLst>
                                      </p:cBhvr>
                                      <p:to>
                                        <p:strVal val="visible"/>
                                      </p:to>
                                    </p:set>
                                    <p:animEffect transition="in" filter="wipe(up)">
                                      <p:cBhvr>
                                        <p:cTn id="59" dur="500"/>
                                        <p:tgtEl>
                                          <p:spTgt spid="241851"/>
                                        </p:tgtEl>
                                      </p:cBhvr>
                                    </p:animEffect>
                                  </p:childTnLst>
                                </p:cTn>
                              </p:par>
                            </p:childTnLst>
                          </p:cTn>
                        </p:par>
                        <p:par>
                          <p:cTn id="60" fill="hold" nodeType="afterGroup">
                            <p:stCondLst>
                              <p:cond delay="500"/>
                            </p:stCondLst>
                            <p:childTnLst>
                              <p:par>
                                <p:cTn id="61" presetID="22" presetClass="entr" presetSubtype="8" fill="hold" nodeType="afterEffect">
                                  <p:stCondLst>
                                    <p:cond delay="0"/>
                                  </p:stCondLst>
                                  <p:childTnLst>
                                    <p:set>
                                      <p:cBhvr>
                                        <p:cTn id="62" dur="1" fill="hold">
                                          <p:stCondLst>
                                            <p:cond delay="0"/>
                                          </p:stCondLst>
                                        </p:cTn>
                                        <p:tgtEl>
                                          <p:spTgt spid="241853"/>
                                        </p:tgtEl>
                                        <p:attrNameLst>
                                          <p:attrName>style.visibility</p:attrName>
                                        </p:attrNameLst>
                                      </p:cBhvr>
                                      <p:to>
                                        <p:strVal val="visible"/>
                                      </p:to>
                                    </p:set>
                                    <p:animEffect transition="in" filter="wipe(left)">
                                      <p:cBhvr>
                                        <p:cTn id="63" dur="500"/>
                                        <p:tgtEl>
                                          <p:spTgt spid="241853"/>
                                        </p:tgtEl>
                                      </p:cBhvr>
                                    </p:animEffect>
                                  </p:childTnLst>
                                </p:cTn>
                              </p:par>
                              <p:par>
                                <p:cTn id="64" presetID="22" presetClass="entr" presetSubtype="8" fill="hold" nodeType="with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wipe(left)">
                                      <p:cBhvr>
                                        <p:cTn id="66" dur="500"/>
                                        <p:tgtEl>
                                          <p:spTgt spid="7"/>
                                        </p:tgtEl>
                                      </p:cBhvr>
                                    </p:animEffect>
                                  </p:childTnLst>
                                </p:cTn>
                              </p:par>
                            </p:childTnLst>
                          </p:cTn>
                        </p:par>
                        <p:par>
                          <p:cTn id="67" fill="hold" nodeType="afterGroup">
                            <p:stCondLst>
                              <p:cond delay="1000"/>
                            </p:stCondLst>
                            <p:childTnLst>
                              <p:par>
                                <p:cTn id="68" presetID="22" presetClass="entr" presetSubtype="4" fill="hold" nodeType="afterEffect">
                                  <p:stCondLst>
                                    <p:cond delay="0"/>
                                  </p:stCondLst>
                                  <p:childTnLst>
                                    <p:set>
                                      <p:cBhvr>
                                        <p:cTn id="69" dur="1" fill="hold">
                                          <p:stCondLst>
                                            <p:cond delay="0"/>
                                          </p:stCondLst>
                                        </p:cTn>
                                        <p:tgtEl>
                                          <p:spTgt spid="241849"/>
                                        </p:tgtEl>
                                        <p:attrNameLst>
                                          <p:attrName>style.visibility</p:attrName>
                                        </p:attrNameLst>
                                      </p:cBhvr>
                                      <p:to>
                                        <p:strVal val="visible"/>
                                      </p:to>
                                    </p:set>
                                    <p:animEffect transition="in" filter="wipe(down)">
                                      <p:cBhvr>
                                        <p:cTn id="70" dur="500"/>
                                        <p:tgtEl>
                                          <p:spTgt spid="241849"/>
                                        </p:tgtEl>
                                      </p:cBhvr>
                                    </p:animEffect>
                                  </p:childTnLst>
                                </p:cTn>
                              </p:par>
                            </p:childTnLst>
                          </p:cTn>
                        </p:par>
                        <p:par>
                          <p:cTn id="71" fill="hold" nodeType="afterGroup">
                            <p:stCondLst>
                              <p:cond delay="1500"/>
                            </p:stCondLst>
                            <p:childTnLst>
                              <p:par>
                                <p:cTn id="72" presetID="22" presetClass="entr" presetSubtype="1" fill="hold" nodeType="afterEffect">
                                  <p:stCondLst>
                                    <p:cond delay="0"/>
                                  </p:stCondLst>
                                  <p:childTnLst>
                                    <p:set>
                                      <p:cBhvr>
                                        <p:cTn id="73" dur="1" fill="hold">
                                          <p:stCondLst>
                                            <p:cond delay="0"/>
                                          </p:stCondLst>
                                        </p:cTn>
                                        <p:tgtEl>
                                          <p:spTgt spid="241848"/>
                                        </p:tgtEl>
                                        <p:attrNameLst>
                                          <p:attrName>style.visibility</p:attrName>
                                        </p:attrNameLst>
                                      </p:cBhvr>
                                      <p:to>
                                        <p:strVal val="visible"/>
                                      </p:to>
                                    </p:set>
                                    <p:animEffect transition="in" filter="wipe(up)">
                                      <p:cBhvr>
                                        <p:cTn id="74" dur="500"/>
                                        <p:tgtEl>
                                          <p:spTgt spid="241848"/>
                                        </p:tgtEl>
                                      </p:cBhvr>
                                    </p:animEffect>
                                  </p:childTnLst>
                                </p:cTn>
                              </p:par>
                            </p:childTnLst>
                          </p:cTn>
                        </p:par>
                        <p:par>
                          <p:cTn id="75" fill="hold" nodeType="afterGroup">
                            <p:stCondLst>
                              <p:cond delay="2000"/>
                            </p:stCondLst>
                            <p:childTnLst>
                              <p:par>
                                <p:cTn id="76" presetID="22" presetClass="entr" presetSubtype="2" fill="hold" nodeType="afterEffect">
                                  <p:stCondLst>
                                    <p:cond delay="0"/>
                                  </p:stCondLst>
                                  <p:childTnLst>
                                    <p:set>
                                      <p:cBhvr>
                                        <p:cTn id="77" dur="1" fill="hold">
                                          <p:stCondLst>
                                            <p:cond delay="0"/>
                                          </p:stCondLst>
                                        </p:cTn>
                                        <p:tgtEl>
                                          <p:spTgt spid="241852"/>
                                        </p:tgtEl>
                                        <p:attrNameLst>
                                          <p:attrName>style.visibility</p:attrName>
                                        </p:attrNameLst>
                                      </p:cBhvr>
                                      <p:to>
                                        <p:strVal val="visible"/>
                                      </p:to>
                                    </p:set>
                                    <p:animEffect transition="in" filter="wipe(right)">
                                      <p:cBhvr>
                                        <p:cTn id="78" dur="500"/>
                                        <p:tgtEl>
                                          <p:spTgt spid="241852"/>
                                        </p:tgtEl>
                                      </p:cBhvr>
                                    </p:animEffect>
                                  </p:childTnLst>
                                </p:cTn>
                              </p:par>
                              <p:par>
                                <p:cTn id="79" presetID="22" presetClass="entr" presetSubtype="2" fill="hold" nodeType="withEffect">
                                  <p:stCondLst>
                                    <p:cond delay="0"/>
                                  </p:stCondLst>
                                  <p:childTnLst>
                                    <p:set>
                                      <p:cBhvr>
                                        <p:cTn id="80" dur="1" fill="hold">
                                          <p:stCondLst>
                                            <p:cond delay="0"/>
                                          </p:stCondLst>
                                        </p:cTn>
                                        <p:tgtEl>
                                          <p:spTgt spid="8"/>
                                        </p:tgtEl>
                                        <p:attrNameLst>
                                          <p:attrName>style.visibility</p:attrName>
                                        </p:attrNameLst>
                                      </p:cBhvr>
                                      <p:to>
                                        <p:strVal val="visible"/>
                                      </p:to>
                                    </p:set>
                                    <p:animEffect transition="in" filter="wipe(right)">
                                      <p:cBhvr>
                                        <p:cTn id="81" dur="500"/>
                                        <p:tgtEl>
                                          <p:spTgt spid="8"/>
                                        </p:tgtEl>
                                      </p:cBhvr>
                                    </p:animEffect>
                                  </p:childTnLst>
                                </p:cTn>
                              </p:par>
                            </p:childTnLst>
                          </p:cTn>
                        </p:par>
                        <p:par>
                          <p:cTn id="82" fill="hold" nodeType="afterGroup">
                            <p:stCondLst>
                              <p:cond delay="2500"/>
                            </p:stCondLst>
                            <p:childTnLst>
                              <p:par>
                                <p:cTn id="83" presetID="22" presetClass="entr" presetSubtype="4" fill="hold" nodeType="afterEffect">
                                  <p:stCondLst>
                                    <p:cond delay="0"/>
                                  </p:stCondLst>
                                  <p:childTnLst>
                                    <p:set>
                                      <p:cBhvr>
                                        <p:cTn id="84" dur="1" fill="hold">
                                          <p:stCondLst>
                                            <p:cond delay="0"/>
                                          </p:stCondLst>
                                        </p:cTn>
                                        <p:tgtEl>
                                          <p:spTgt spid="241850"/>
                                        </p:tgtEl>
                                        <p:attrNameLst>
                                          <p:attrName>style.visibility</p:attrName>
                                        </p:attrNameLst>
                                      </p:cBhvr>
                                      <p:to>
                                        <p:strVal val="visible"/>
                                      </p:to>
                                    </p:set>
                                    <p:animEffect transition="in" filter="wipe(down)">
                                      <p:cBhvr>
                                        <p:cTn id="85" dur="500"/>
                                        <p:tgtEl>
                                          <p:spTgt spid="241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708" grpId="0" build="p"/>
      <p:bldP spid="24183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6"/>
          <p:cNvSpPr>
            <a:spLocks noGrp="1"/>
          </p:cNvSpPr>
          <p:nvPr>
            <p:ph type="sldNum" sz="quarter" idx="11"/>
          </p:nvPr>
        </p:nvSpPr>
        <p:spPr>
          <a:xfrm>
            <a:off x="9848851" y="6462714"/>
            <a:ext cx="676275"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A14A09F-FED4-4AAA-8119-72E6FF80187B}" type="slidenum">
              <a:rPr lang="en-US" altLang="zh-CN">
                <a:latin typeface="Tahoma" panose="020B0604030504040204" pitchFamily="34" charset="0"/>
                <a:ea typeface="MS PGothic" panose="020B0600070205080204" pitchFamily="34" charset="-128"/>
              </a:rPr>
              <a:pPr/>
              <a:t>19</a:t>
            </a:fld>
            <a:endParaRPr lang="en-US" altLang="zh-CN">
              <a:latin typeface="Tahoma" panose="020B0604030504040204" pitchFamily="34" charset="0"/>
              <a:ea typeface="MS PGothic" panose="020B0600070205080204" pitchFamily="34" charset="-128"/>
            </a:endParaRPr>
          </a:p>
        </p:txBody>
      </p:sp>
      <p:sp>
        <p:nvSpPr>
          <p:cNvPr id="12292" name="Rectangle 2"/>
          <p:cNvSpPr>
            <a:spLocks noGrp="1" noChangeArrowheads="1"/>
          </p:cNvSpPr>
          <p:nvPr>
            <p:ph type="title"/>
          </p:nvPr>
        </p:nvSpPr>
        <p:spPr/>
        <p:txBody>
          <a:bodyPr/>
          <a:lstStyle/>
          <a:p>
            <a:pPr>
              <a:defRPr/>
            </a:pPr>
            <a:r>
              <a:rPr lang="en-US" dirty="0">
                <a:ea typeface="ＭＳ Ｐゴシック" charset="0"/>
                <a:cs typeface="+mj-cs"/>
              </a:rPr>
              <a:t>Connection-oriented </a:t>
            </a:r>
            <a:r>
              <a:rPr lang="en-US" dirty="0" err="1">
                <a:ea typeface="ＭＳ Ｐゴシック" charset="0"/>
                <a:cs typeface="+mj-cs"/>
              </a:rPr>
              <a:t>demux</a:t>
            </a:r>
            <a:endParaRPr lang="en-US" dirty="0">
              <a:ea typeface="ＭＳ Ｐゴシック" charset="0"/>
              <a:cs typeface="+mj-cs"/>
            </a:endParaRPr>
          </a:p>
        </p:txBody>
      </p:sp>
      <p:sp>
        <p:nvSpPr>
          <p:cNvPr id="12293" name="Rectangle 3"/>
          <p:cNvSpPr>
            <a:spLocks noGrp="1" noChangeArrowheads="1"/>
          </p:cNvSpPr>
          <p:nvPr>
            <p:ph type="body" sz="half" idx="1"/>
          </p:nvPr>
        </p:nvSpPr>
        <p:spPr>
          <a:xfrm>
            <a:off x="1905000" y="1600200"/>
            <a:ext cx="3962400" cy="4648200"/>
          </a:xfrm>
        </p:spPr>
        <p:txBody>
          <a:bodyPr/>
          <a:lstStyle/>
          <a:p>
            <a:pPr>
              <a:buFont typeface="Wingdings" charset="0"/>
              <a:buChar char="v"/>
              <a:defRPr/>
            </a:pPr>
            <a:r>
              <a:rPr lang="en-US" dirty="0">
                <a:ea typeface="ＭＳ Ｐゴシック" charset="0"/>
                <a:cs typeface="+mn-cs"/>
              </a:rPr>
              <a:t>TCP socket identified by 4-tuple: </a:t>
            </a:r>
          </a:p>
          <a:p>
            <a:pPr lvl="1">
              <a:buFont typeface="Wingdings" charset="0"/>
              <a:buChar char="§"/>
              <a:defRPr/>
            </a:pPr>
            <a:r>
              <a:rPr lang="en-US" dirty="0">
                <a:solidFill>
                  <a:srgbClr val="CC0000"/>
                </a:solidFill>
                <a:ea typeface="ＭＳ Ｐゴシック" charset="0"/>
              </a:rPr>
              <a:t>source IP address</a:t>
            </a:r>
          </a:p>
          <a:p>
            <a:pPr lvl="1">
              <a:buFont typeface="Wingdings" charset="0"/>
              <a:buChar char="§"/>
              <a:defRPr/>
            </a:pPr>
            <a:r>
              <a:rPr lang="en-US" dirty="0">
                <a:solidFill>
                  <a:srgbClr val="CC0000"/>
                </a:solidFill>
                <a:ea typeface="ＭＳ Ｐゴシック" charset="0"/>
              </a:rPr>
              <a:t>source port number</a:t>
            </a:r>
          </a:p>
          <a:p>
            <a:pPr lvl="1">
              <a:buFont typeface="Wingdings" charset="0"/>
              <a:buChar char="§"/>
              <a:defRPr/>
            </a:pPr>
            <a:r>
              <a:rPr lang="en-US" dirty="0" err="1">
                <a:solidFill>
                  <a:srgbClr val="CC0000"/>
                </a:solidFill>
                <a:ea typeface="ＭＳ Ｐゴシック" charset="0"/>
              </a:rPr>
              <a:t>dest</a:t>
            </a:r>
            <a:r>
              <a:rPr lang="en-US" dirty="0">
                <a:solidFill>
                  <a:srgbClr val="CC0000"/>
                </a:solidFill>
                <a:ea typeface="ＭＳ Ｐゴシック" charset="0"/>
              </a:rPr>
              <a:t> IP address</a:t>
            </a:r>
          </a:p>
          <a:p>
            <a:pPr lvl="1">
              <a:buFont typeface="Wingdings" charset="0"/>
              <a:buChar char="§"/>
              <a:defRPr/>
            </a:pPr>
            <a:r>
              <a:rPr lang="en-US" dirty="0" err="1">
                <a:solidFill>
                  <a:srgbClr val="CC0000"/>
                </a:solidFill>
                <a:ea typeface="ＭＳ Ｐゴシック" charset="0"/>
              </a:rPr>
              <a:t>dest</a:t>
            </a:r>
            <a:r>
              <a:rPr lang="en-US" dirty="0">
                <a:solidFill>
                  <a:srgbClr val="CC0000"/>
                </a:solidFill>
                <a:ea typeface="ＭＳ Ｐゴシック" charset="0"/>
              </a:rPr>
              <a:t> port number</a:t>
            </a:r>
          </a:p>
          <a:p>
            <a:pPr>
              <a:buFont typeface="Wingdings" charset="0"/>
              <a:buChar char="v"/>
              <a:defRPr/>
            </a:pPr>
            <a:r>
              <a:rPr lang="en-US" dirty="0" err="1">
                <a:ea typeface="ＭＳ Ｐゴシック" charset="0"/>
                <a:cs typeface="+mn-cs"/>
              </a:rPr>
              <a:t>demux</a:t>
            </a:r>
            <a:r>
              <a:rPr lang="en-US" dirty="0">
                <a:ea typeface="ＭＳ Ｐゴシック" charset="0"/>
                <a:cs typeface="+mn-cs"/>
              </a:rPr>
              <a:t>: receiver uses all four values to direct segment to appropriate socket</a:t>
            </a:r>
          </a:p>
        </p:txBody>
      </p:sp>
      <p:sp>
        <p:nvSpPr>
          <p:cNvPr id="12294" name="Rectangle 4"/>
          <p:cNvSpPr>
            <a:spLocks noGrp="1" noChangeArrowheads="1"/>
          </p:cNvSpPr>
          <p:nvPr>
            <p:ph type="body" sz="half" idx="2"/>
          </p:nvPr>
        </p:nvSpPr>
        <p:spPr>
          <a:xfrm>
            <a:off x="6032500" y="1587500"/>
            <a:ext cx="4114800" cy="4648200"/>
          </a:xfrm>
        </p:spPr>
        <p:txBody>
          <a:bodyPr/>
          <a:lstStyle/>
          <a:p>
            <a:pPr>
              <a:buFont typeface="Wingdings" charset="0"/>
              <a:buChar char="v"/>
              <a:defRPr/>
            </a:pPr>
            <a:r>
              <a:rPr lang="en-US" dirty="0">
                <a:ea typeface="ＭＳ Ｐゴシック" charset="0"/>
                <a:cs typeface="+mn-cs"/>
              </a:rPr>
              <a:t>server host may support many simultaneous TCP sockets:</a:t>
            </a:r>
          </a:p>
          <a:p>
            <a:pPr lvl="1">
              <a:buFont typeface="Wingdings" charset="0"/>
              <a:buChar char="§"/>
              <a:defRPr/>
            </a:pPr>
            <a:r>
              <a:rPr lang="en-US" dirty="0">
                <a:ea typeface="ＭＳ Ｐゴシック" charset="0"/>
              </a:rPr>
              <a:t>each socket identified by its own 4-tuple</a:t>
            </a:r>
          </a:p>
          <a:p>
            <a:pPr>
              <a:buFont typeface="Wingdings" charset="0"/>
              <a:buChar char="v"/>
              <a:defRPr/>
            </a:pPr>
            <a:r>
              <a:rPr lang="en-US" dirty="0">
                <a:ea typeface="ＭＳ Ｐゴシック" charset="0"/>
                <a:cs typeface="+mn-cs"/>
              </a:rPr>
              <a:t>web servers have different sockets for each connecting client</a:t>
            </a:r>
          </a:p>
          <a:p>
            <a:pPr lvl="1">
              <a:buFont typeface="Wingdings" charset="0"/>
              <a:buChar char="§"/>
              <a:defRPr/>
            </a:pPr>
            <a:r>
              <a:rPr lang="en-US" dirty="0">
                <a:ea typeface="ＭＳ Ｐゴシック" charset="0"/>
              </a:rPr>
              <a:t>non-persistent HTTP will have different socket for each request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DA720C05-C170-4966-B90D-75A88A99106C}" type="slidenum">
              <a:rPr kumimoji="0" lang="en-US" altLang="zh-CN" sz="1400">
                <a:latin typeface="Arial" panose="020B0604020202020204" pitchFamily="34" charset="0"/>
                <a:ea typeface="宋体" panose="02010600030101010101" pitchFamily="2" charset="-122"/>
              </a:rPr>
              <a:pPr>
                <a:spcBef>
                  <a:spcPct val="0"/>
                </a:spcBef>
                <a:buClrTx/>
                <a:buSzTx/>
                <a:buFontTx/>
                <a:buNone/>
              </a:pPr>
              <a:t>2</a:t>
            </a:fld>
            <a:r>
              <a:rPr kumimoji="0" lang="en-US" altLang="zh-CN" sz="1000">
                <a:latin typeface="Arial" panose="020B0604020202020204" pitchFamily="34" charset="0"/>
                <a:ea typeface="宋体" panose="02010600030101010101" pitchFamily="2" charset="-122"/>
              </a:rPr>
              <a:t>-</a:t>
            </a:r>
          </a:p>
        </p:txBody>
      </p:sp>
      <p:sp>
        <p:nvSpPr>
          <p:cNvPr id="6147" name="Rectangle 2"/>
          <p:cNvSpPr>
            <a:spLocks noGrp="1" noChangeArrowheads="1"/>
          </p:cNvSpPr>
          <p:nvPr>
            <p:ph type="title" idx="4294967295"/>
          </p:nvPr>
        </p:nvSpPr>
        <p:spPr/>
        <p:txBody>
          <a:bodyPr anchor="ctr"/>
          <a:lstStyle/>
          <a:p>
            <a:r>
              <a:rPr lang="zh-CN" altLang="en-US" sz="3200" dirty="0">
                <a:ea typeface="宋体" panose="02010600030101010101" pitchFamily="2" charset="-122"/>
              </a:rPr>
              <a:t>学习目标</a:t>
            </a:r>
            <a:endParaRPr lang="en-US" altLang="zh-CN" sz="3200" dirty="0">
              <a:ea typeface="宋体" panose="02010600030101010101" pitchFamily="2" charset="-122"/>
            </a:endParaRPr>
          </a:p>
        </p:txBody>
      </p:sp>
      <p:sp>
        <p:nvSpPr>
          <p:cNvPr id="6148" name="Rectangle 3"/>
          <p:cNvSpPr>
            <a:spLocks noGrp="1" noChangeArrowheads="1"/>
          </p:cNvSpPr>
          <p:nvPr>
            <p:ph type="body" idx="4294967295"/>
          </p:nvPr>
        </p:nvSpPr>
        <p:spPr>
          <a:xfrm>
            <a:off x="1137821" y="1333500"/>
            <a:ext cx="8362950" cy="5327650"/>
          </a:xfrm>
        </p:spPr>
        <p:txBody>
          <a:bodyPr/>
          <a:lstStyle/>
          <a:p>
            <a:r>
              <a:rPr lang="zh-CN" altLang="en-US" sz="2400" dirty="0">
                <a:ea typeface="宋体" panose="02010600030101010101" pitchFamily="2" charset="-122"/>
              </a:rPr>
              <a:t>理解进程间通信的协议设计需求；</a:t>
            </a:r>
          </a:p>
          <a:p>
            <a:r>
              <a:rPr lang="zh-CN" altLang="en-US" sz="2400" dirty="0">
                <a:ea typeface="宋体" panose="02010600030101010101" pitchFamily="2" charset="-122"/>
              </a:rPr>
              <a:t>理解实现简单多路分解功能的传输协议</a:t>
            </a:r>
            <a:r>
              <a:rPr lang="en-US" altLang="zh-CN" sz="2400" dirty="0">
                <a:ea typeface="宋体" panose="02010600030101010101" pitchFamily="2" charset="-122"/>
              </a:rPr>
              <a:t>UDP</a:t>
            </a:r>
            <a:r>
              <a:rPr lang="zh-CN" altLang="en-US" sz="2400" dirty="0">
                <a:ea typeface="宋体" panose="02010600030101010101" pitchFamily="2" charset="-122"/>
              </a:rPr>
              <a:t>的原理；</a:t>
            </a:r>
          </a:p>
          <a:p>
            <a:r>
              <a:rPr lang="zh-CN" altLang="en-US" sz="2400" dirty="0">
                <a:ea typeface="宋体" panose="02010600030101010101" pitchFamily="2" charset="-122"/>
              </a:rPr>
              <a:t>掌握实现可靠字节流服务的传输协议</a:t>
            </a:r>
            <a:r>
              <a:rPr lang="en-US" altLang="zh-CN" sz="2400" dirty="0">
                <a:ea typeface="宋体" panose="02010600030101010101" pitchFamily="2" charset="-122"/>
              </a:rPr>
              <a:t>TCP</a:t>
            </a:r>
            <a:r>
              <a:rPr lang="zh-CN" altLang="en-US" sz="2400" dirty="0">
                <a:ea typeface="宋体" panose="02010600030101010101" pitchFamily="2" charset="-122"/>
              </a:rPr>
              <a:t>的设计原理，理解互联网架构设计的端到端设计原则；</a:t>
            </a:r>
          </a:p>
          <a:p>
            <a:r>
              <a:rPr lang="zh-CN" altLang="en-US" sz="2400" dirty="0">
                <a:ea typeface="宋体" panose="02010600030101010101" pitchFamily="2" charset="-122"/>
              </a:rPr>
              <a:t>掌握</a:t>
            </a:r>
            <a:r>
              <a:rPr lang="en-US" altLang="zh-CN" sz="2400" dirty="0">
                <a:ea typeface="宋体" panose="02010600030101010101" pitchFamily="2" charset="-122"/>
              </a:rPr>
              <a:t>TCP</a:t>
            </a:r>
            <a:r>
              <a:rPr lang="zh-CN" altLang="en-US" sz="2400" dirty="0">
                <a:ea typeface="宋体" panose="02010600030101010101" pitchFamily="2" charset="-122"/>
              </a:rPr>
              <a:t>建立连接的三次握手机制；</a:t>
            </a:r>
          </a:p>
          <a:p>
            <a:r>
              <a:rPr lang="zh-CN" altLang="en-US" sz="2400" dirty="0">
                <a:ea typeface="宋体" panose="02010600030101010101" pitchFamily="2" charset="-122"/>
              </a:rPr>
              <a:t>理解在互联网上实现传输层可靠传输的技术挑战，理解</a:t>
            </a:r>
            <a:r>
              <a:rPr lang="en-US" altLang="zh-CN" sz="2400" dirty="0">
                <a:ea typeface="宋体" panose="02010600030101010101" pitchFamily="2" charset="-122"/>
              </a:rPr>
              <a:t>TCP</a:t>
            </a:r>
            <a:r>
              <a:rPr lang="zh-CN" altLang="en-US" sz="2400" dirty="0">
                <a:ea typeface="宋体" panose="02010600030101010101" pitchFamily="2" charset="-122"/>
              </a:rPr>
              <a:t>滑动窗口协议和数据链路层滑动窗口协议设计的区别。</a:t>
            </a:r>
          </a:p>
          <a:p>
            <a:pPr>
              <a:buFont typeface="Wingdings" panose="05000000000000000000" pitchFamily="2" charset="2"/>
              <a:buNone/>
            </a:pPr>
            <a:endParaRPr lang="zh-CN" altLang="en-US" sz="2400" dirty="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1"/>
          </p:nvPr>
        </p:nvSpPr>
        <p:spPr>
          <a:xfrm>
            <a:off x="9848851" y="6462714"/>
            <a:ext cx="676275"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984E240-AE5E-4BA2-957B-5D1CCEE6E9ED}" type="slidenum">
              <a:rPr lang="en-US" altLang="zh-CN">
                <a:latin typeface="Tahoma" panose="020B0604030504040204" pitchFamily="34" charset="0"/>
                <a:ea typeface="MS PGothic" panose="020B0600070205080204" pitchFamily="34" charset="-128"/>
              </a:rPr>
              <a:pPr/>
              <a:t>20</a:t>
            </a:fld>
            <a:endParaRPr lang="en-US" altLang="zh-CN">
              <a:latin typeface="Tahoma" panose="020B0604030504040204" pitchFamily="34" charset="0"/>
              <a:ea typeface="MS PGothic" panose="020B0600070205080204" pitchFamily="34" charset="-128"/>
            </a:endParaRPr>
          </a:p>
        </p:txBody>
      </p:sp>
      <p:sp>
        <p:nvSpPr>
          <p:cNvPr id="25603" name="Rectangle 3"/>
          <p:cNvSpPr>
            <a:spLocks noGrp="1" noChangeArrowheads="1"/>
          </p:cNvSpPr>
          <p:nvPr>
            <p:ph type="title"/>
          </p:nvPr>
        </p:nvSpPr>
        <p:spPr>
          <a:xfrm>
            <a:off x="913606" y="571500"/>
            <a:ext cx="8085138" cy="935038"/>
          </a:xfrm>
        </p:spPr>
        <p:txBody>
          <a:bodyPr/>
          <a:lstStyle/>
          <a:p>
            <a:r>
              <a:rPr lang="en-US" altLang="zh-CN" dirty="0"/>
              <a:t>Connection-oriented </a:t>
            </a:r>
            <a:r>
              <a:rPr lang="en-US" altLang="zh-CN" dirty="0" err="1"/>
              <a:t>demux</a:t>
            </a:r>
            <a:r>
              <a:rPr lang="en-US" altLang="zh-CN" dirty="0"/>
              <a:t>: example</a:t>
            </a:r>
          </a:p>
        </p:txBody>
      </p:sp>
      <p:sp>
        <p:nvSpPr>
          <p:cNvPr id="25604" name="Freeform 5"/>
          <p:cNvSpPr>
            <a:spLocks/>
          </p:cNvSpPr>
          <p:nvPr/>
        </p:nvSpPr>
        <p:spPr bwMode="auto">
          <a:xfrm>
            <a:off x="4343400" y="1765300"/>
            <a:ext cx="552450" cy="2082800"/>
          </a:xfrm>
          <a:custGeom>
            <a:avLst/>
            <a:gdLst>
              <a:gd name="T0" fmla="*/ 0 w 348"/>
              <a:gd name="T1" fmla="*/ 2147483646 h 1312"/>
              <a:gd name="T2" fmla="*/ 2147483646 w 348"/>
              <a:gd name="T3" fmla="*/ 0 h 1312"/>
              <a:gd name="T4" fmla="*/ 2147483646 w 348"/>
              <a:gd name="T5" fmla="*/ 2147483646 h 1312"/>
              <a:gd name="T6" fmla="*/ 2147483646 w 348"/>
              <a:gd name="T7" fmla="*/ 2147483646 h 1312"/>
              <a:gd name="T8" fmla="*/ 0 w 348"/>
              <a:gd name="T9" fmla="*/ 2147483646 h 1312"/>
              <a:gd name="T10" fmla="*/ 0 60000 65536"/>
              <a:gd name="T11" fmla="*/ 0 60000 65536"/>
              <a:gd name="T12" fmla="*/ 0 60000 65536"/>
              <a:gd name="T13" fmla="*/ 0 60000 65536"/>
              <a:gd name="T14" fmla="*/ 0 60000 65536"/>
              <a:gd name="T15" fmla="*/ 0 w 348"/>
              <a:gd name="T16" fmla="*/ 0 h 1312"/>
              <a:gd name="T17" fmla="*/ 348 w 348"/>
              <a:gd name="T18" fmla="*/ 1312 h 1312"/>
            </a:gdLst>
            <a:ahLst/>
            <a:cxnLst>
              <a:cxn ang="T10">
                <a:pos x="T0" y="T1"/>
              </a:cxn>
              <a:cxn ang="T11">
                <a:pos x="T2" y="T3"/>
              </a:cxn>
              <a:cxn ang="T12">
                <a:pos x="T4" y="T5"/>
              </a:cxn>
              <a:cxn ang="T13">
                <a:pos x="T6" y="T7"/>
              </a:cxn>
              <a:cxn ang="T14">
                <a:pos x="T8" y="T9"/>
              </a:cxn>
            </a:cxnLst>
            <a:rect l="T15" t="T16" r="T17" b="T18"/>
            <a:pathLst>
              <a:path w="348" h="1312">
                <a:moveTo>
                  <a:pt x="0" y="1306"/>
                </a:moveTo>
                <a:lnTo>
                  <a:pt x="348" y="0"/>
                </a:lnTo>
                <a:lnTo>
                  <a:pt x="342" y="1258"/>
                </a:lnTo>
                <a:lnTo>
                  <a:pt x="180" y="1312"/>
                </a:lnTo>
                <a:lnTo>
                  <a:pt x="0" y="1306"/>
                </a:lnTo>
                <a:close/>
              </a:path>
            </a:pathLst>
          </a:custGeom>
          <a:gradFill rotWithShape="1">
            <a:gsLst>
              <a:gs pos="0">
                <a:schemeClr val="bg1"/>
              </a:gs>
              <a:gs pos="100000">
                <a:schemeClr val="folHlink"/>
              </a:gs>
            </a:gsLst>
            <a:lin ang="0" scaled="1"/>
          </a:gradFill>
          <a:ln w="9525">
            <a:solidFill>
              <a:srgbClr val="DDDDDD"/>
            </a:solidFill>
            <a:round/>
            <a:headEnd/>
            <a:tailEnd/>
          </a:ln>
        </p:spPr>
        <p:txBody>
          <a:bodyPr/>
          <a:lstStyle/>
          <a:p>
            <a:endParaRPr lang="zh-CN" altLang="en-US"/>
          </a:p>
        </p:txBody>
      </p:sp>
      <p:sp>
        <p:nvSpPr>
          <p:cNvPr id="25605" name="Freeform 6"/>
          <p:cNvSpPr>
            <a:spLocks/>
          </p:cNvSpPr>
          <p:nvPr/>
        </p:nvSpPr>
        <p:spPr bwMode="auto">
          <a:xfrm>
            <a:off x="1941514" y="1944689"/>
            <a:ext cx="460375" cy="2193925"/>
          </a:xfrm>
          <a:custGeom>
            <a:avLst/>
            <a:gdLst>
              <a:gd name="T0" fmla="*/ 2147483646 w 290"/>
              <a:gd name="T1" fmla="*/ 2147483646 h 1382"/>
              <a:gd name="T2" fmla="*/ 0 w 290"/>
              <a:gd name="T3" fmla="*/ 2147483646 h 1382"/>
              <a:gd name="T4" fmla="*/ 2147483646 w 290"/>
              <a:gd name="T5" fmla="*/ 0 h 1382"/>
              <a:gd name="T6" fmla="*/ 2147483646 w 290"/>
              <a:gd name="T7" fmla="*/ 2147483646 h 1382"/>
              <a:gd name="T8" fmla="*/ 2147483646 w 290"/>
              <a:gd name="T9" fmla="*/ 2147483646 h 1382"/>
              <a:gd name="T10" fmla="*/ 2147483646 w 290"/>
              <a:gd name="T11" fmla="*/ 2147483646 h 1382"/>
              <a:gd name="T12" fmla="*/ 0 60000 65536"/>
              <a:gd name="T13" fmla="*/ 0 60000 65536"/>
              <a:gd name="T14" fmla="*/ 0 60000 65536"/>
              <a:gd name="T15" fmla="*/ 0 60000 65536"/>
              <a:gd name="T16" fmla="*/ 0 60000 65536"/>
              <a:gd name="T17" fmla="*/ 0 60000 65536"/>
              <a:gd name="T18" fmla="*/ 0 w 290"/>
              <a:gd name="T19" fmla="*/ 0 h 1382"/>
              <a:gd name="T20" fmla="*/ 290 w 290"/>
              <a:gd name="T21" fmla="*/ 1382 h 1382"/>
            </a:gdLst>
            <a:ahLst/>
            <a:cxnLst>
              <a:cxn ang="T12">
                <a:pos x="T0" y="T1"/>
              </a:cxn>
              <a:cxn ang="T13">
                <a:pos x="T2" y="T3"/>
              </a:cxn>
              <a:cxn ang="T14">
                <a:pos x="T4" y="T5"/>
              </a:cxn>
              <a:cxn ang="T15">
                <a:pos x="T6" y="T7"/>
              </a:cxn>
              <a:cxn ang="T16">
                <a:pos x="T8" y="T9"/>
              </a:cxn>
              <a:cxn ang="T17">
                <a:pos x="T10" y="T11"/>
              </a:cxn>
            </a:cxnLst>
            <a:rect l="T18" t="T19" r="T20" b="T21"/>
            <a:pathLst>
              <a:path w="290" h="1382">
                <a:moveTo>
                  <a:pt x="15" y="1382"/>
                </a:moveTo>
                <a:lnTo>
                  <a:pt x="0" y="1360"/>
                </a:lnTo>
                <a:lnTo>
                  <a:pt x="290" y="0"/>
                </a:lnTo>
                <a:lnTo>
                  <a:pt x="284" y="1258"/>
                </a:lnTo>
                <a:lnTo>
                  <a:pt x="182" y="1382"/>
                </a:lnTo>
                <a:lnTo>
                  <a:pt x="15" y="1382"/>
                </a:lnTo>
                <a:close/>
              </a:path>
            </a:pathLst>
          </a:custGeom>
          <a:gradFill rotWithShape="1">
            <a:gsLst>
              <a:gs pos="0">
                <a:schemeClr val="bg1"/>
              </a:gs>
              <a:gs pos="100000">
                <a:schemeClr val="folHlink"/>
              </a:gs>
            </a:gsLst>
            <a:lin ang="0" scaled="1"/>
          </a:gradFill>
          <a:ln w="9525">
            <a:solidFill>
              <a:srgbClr val="DDDDDD"/>
            </a:solidFill>
            <a:round/>
            <a:headEnd/>
            <a:tailEnd/>
          </a:ln>
        </p:spPr>
        <p:txBody>
          <a:bodyPr/>
          <a:lstStyle/>
          <a:p>
            <a:endParaRPr lang="zh-CN" altLang="en-US"/>
          </a:p>
        </p:txBody>
      </p:sp>
      <p:sp>
        <p:nvSpPr>
          <p:cNvPr id="25606" name="Rectangle 23"/>
          <p:cNvSpPr>
            <a:spLocks noChangeArrowheads="1"/>
          </p:cNvSpPr>
          <p:nvPr/>
        </p:nvSpPr>
        <p:spPr bwMode="auto">
          <a:xfrm>
            <a:off x="2457450" y="1911350"/>
            <a:ext cx="1296988"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5607" name="Rectangle 24"/>
          <p:cNvSpPr>
            <a:spLocks noChangeArrowheads="1"/>
          </p:cNvSpPr>
          <p:nvPr/>
        </p:nvSpPr>
        <p:spPr bwMode="auto">
          <a:xfrm>
            <a:off x="2419351" y="1965326"/>
            <a:ext cx="1273175" cy="1979613"/>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5608" name="Line 25"/>
          <p:cNvSpPr>
            <a:spLocks noChangeShapeType="1"/>
          </p:cNvSpPr>
          <p:nvPr/>
        </p:nvSpPr>
        <p:spPr bwMode="auto">
          <a:xfrm>
            <a:off x="2428875" y="2725739"/>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09" name="Text Box 26"/>
          <p:cNvSpPr txBox="1">
            <a:spLocks noChangeArrowheads="1"/>
          </p:cNvSpPr>
          <p:nvPr/>
        </p:nvSpPr>
        <p:spPr bwMode="auto">
          <a:xfrm>
            <a:off x="2386014" y="2708275"/>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transport</a:t>
            </a:r>
          </a:p>
        </p:txBody>
      </p:sp>
      <p:sp>
        <p:nvSpPr>
          <p:cNvPr id="25610" name="Line 27"/>
          <p:cNvSpPr>
            <a:spLocks noChangeShapeType="1"/>
          </p:cNvSpPr>
          <p:nvPr/>
        </p:nvSpPr>
        <p:spPr bwMode="auto">
          <a:xfrm>
            <a:off x="2436813" y="3046414"/>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1" name="Line 28"/>
          <p:cNvSpPr>
            <a:spLocks noChangeShapeType="1"/>
          </p:cNvSpPr>
          <p:nvPr/>
        </p:nvSpPr>
        <p:spPr bwMode="auto">
          <a:xfrm>
            <a:off x="2422525" y="3355976"/>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2" name="Line 29"/>
          <p:cNvSpPr>
            <a:spLocks noChangeShapeType="1"/>
          </p:cNvSpPr>
          <p:nvPr/>
        </p:nvSpPr>
        <p:spPr bwMode="auto">
          <a:xfrm>
            <a:off x="2422525" y="3641726"/>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3" name="Text Box 26"/>
          <p:cNvSpPr txBox="1">
            <a:spLocks noChangeArrowheads="1"/>
          </p:cNvSpPr>
          <p:nvPr/>
        </p:nvSpPr>
        <p:spPr bwMode="auto">
          <a:xfrm>
            <a:off x="2420939" y="1955800"/>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application</a:t>
            </a:r>
          </a:p>
        </p:txBody>
      </p:sp>
      <p:sp>
        <p:nvSpPr>
          <p:cNvPr id="25614" name="Text Box 26"/>
          <p:cNvSpPr txBox="1">
            <a:spLocks noChangeArrowheads="1"/>
          </p:cNvSpPr>
          <p:nvPr/>
        </p:nvSpPr>
        <p:spPr bwMode="auto">
          <a:xfrm>
            <a:off x="2376489" y="3613150"/>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physical</a:t>
            </a:r>
          </a:p>
        </p:txBody>
      </p:sp>
      <p:sp>
        <p:nvSpPr>
          <p:cNvPr id="25615" name="Text Box 26"/>
          <p:cNvSpPr txBox="1">
            <a:spLocks noChangeArrowheads="1"/>
          </p:cNvSpPr>
          <p:nvPr/>
        </p:nvSpPr>
        <p:spPr bwMode="auto">
          <a:xfrm>
            <a:off x="2395539" y="3327400"/>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link</a:t>
            </a:r>
          </a:p>
        </p:txBody>
      </p:sp>
      <p:sp>
        <p:nvSpPr>
          <p:cNvPr id="25616" name="Text Box 26"/>
          <p:cNvSpPr txBox="1">
            <a:spLocks noChangeArrowheads="1"/>
          </p:cNvSpPr>
          <p:nvPr/>
        </p:nvSpPr>
        <p:spPr bwMode="auto">
          <a:xfrm>
            <a:off x="2386014" y="3032125"/>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network</a:t>
            </a:r>
          </a:p>
        </p:txBody>
      </p:sp>
      <p:sp>
        <p:nvSpPr>
          <p:cNvPr id="25617" name="Oval 19"/>
          <p:cNvSpPr>
            <a:spLocks noChangeArrowheads="1"/>
          </p:cNvSpPr>
          <p:nvPr/>
        </p:nvSpPr>
        <p:spPr bwMode="auto">
          <a:xfrm>
            <a:off x="2755900" y="2241550"/>
            <a:ext cx="598488" cy="304800"/>
          </a:xfrm>
          <a:prstGeom prst="ellipse">
            <a:avLst/>
          </a:prstGeom>
          <a:solidFill>
            <a:srgbClr val="CCFF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a:ea typeface="MS PGothic" panose="020B0600070205080204" pitchFamily="34" charset="-128"/>
              </a:rPr>
              <a:t>P1</a:t>
            </a:r>
          </a:p>
        </p:txBody>
      </p:sp>
      <p:grpSp>
        <p:nvGrpSpPr>
          <p:cNvPr id="25618" name="Group 20"/>
          <p:cNvGrpSpPr>
            <a:grpSpLocks/>
          </p:cNvGrpSpPr>
          <p:nvPr/>
        </p:nvGrpSpPr>
        <p:grpSpPr bwMode="auto">
          <a:xfrm>
            <a:off x="2724151" y="2565400"/>
            <a:ext cx="620713" cy="228600"/>
            <a:chOff x="1287" y="2524"/>
            <a:chExt cx="260" cy="100"/>
          </a:xfrm>
        </p:grpSpPr>
        <p:sp>
          <p:nvSpPr>
            <p:cNvPr id="25737" name="Rectangle 21"/>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38" name="Rectangle 22"/>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39" name="Rectangle 23"/>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40" name="Rectangle 24"/>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5619" name="Rectangle 23"/>
          <p:cNvSpPr>
            <a:spLocks noChangeArrowheads="1"/>
          </p:cNvSpPr>
          <p:nvPr/>
        </p:nvSpPr>
        <p:spPr bwMode="auto">
          <a:xfrm>
            <a:off x="4956175" y="1677988"/>
            <a:ext cx="2254250"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5620" name="Rectangle 24"/>
          <p:cNvSpPr>
            <a:spLocks noChangeArrowheads="1"/>
          </p:cNvSpPr>
          <p:nvPr/>
        </p:nvSpPr>
        <p:spPr bwMode="auto">
          <a:xfrm>
            <a:off x="4902201" y="1755776"/>
            <a:ext cx="2225675" cy="1979613"/>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5621" name="Text Box 26"/>
          <p:cNvSpPr txBox="1">
            <a:spLocks noChangeArrowheads="1"/>
          </p:cNvSpPr>
          <p:nvPr/>
        </p:nvSpPr>
        <p:spPr bwMode="auto">
          <a:xfrm>
            <a:off x="5327651" y="2484438"/>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transport</a:t>
            </a:r>
          </a:p>
        </p:txBody>
      </p:sp>
      <p:sp>
        <p:nvSpPr>
          <p:cNvPr id="25622" name="Text Box 26"/>
          <p:cNvSpPr txBox="1">
            <a:spLocks noChangeArrowheads="1"/>
          </p:cNvSpPr>
          <p:nvPr/>
        </p:nvSpPr>
        <p:spPr bwMode="auto">
          <a:xfrm>
            <a:off x="5381626" y="1708150"/>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application</a:t>
            </a:r>
          </a:p>
        </p:txBody>
      </p:sp>
      <p:sp>
        <p:nvSpPr>
          <p:cNvPr id="25623" name="Text Box 26"/>
          <p:cNvSpPr txBox="1">
            <a:spLocks noChangeArrowheads="1"/>
          </p:cNvSpPr>
          <p:nvPr/>
        </p:nvSpPr>
        <p:spPr bwMode="auto">
          <a:xfrm>
            <a:off x="5321301" y="3389313"/>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physical</a:t>
            </a:r>
          </a:p>
        </p:txBody>
      </p:sp>
      <p:sp>
        <p:nvSpPr>
          <p:cNvPr id="25624" name="Text Box 26"/>
          <p:cNvSpPr txBox="1">
            <a:spLocks noChangeArrowheads="1"/>
          </p:cNvSpPr>
          <p:nvPr/>
        </p:nvSpPr>
        <p:spPr bwMode="auto">
          <a:xfrm>
            <a:off x="5321301" y="3103563"/>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link</a:t>
            </a:r>
          </a:p>
        </p:txBody>
      </p:sp>
      <p:sp>
        <p:nvSpPr>
          <p:cNvPr id="25625" name="Oval 36"/>
          <p:cNvSpPr>
            <a:spLocks noChangeArrowheads="1"/>
          </p:cNvSpPr>
          <p:nvPr/>
        </p:nvSpPr>
        <p:spPr bwMode="auto">
          <a:xfrm>
            <a:off x="5021264" y="2014538"/>
            <a:ext cx="598487" cy="304800"/>
          </a:xfrm>
          <a:prstGeom prst="ellipse">
            <a:avLst/>
          </a:prstGeom>
          <a:solidFill>
            <a:srgbClr val="CCFF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ea typeface="MS PGothic" panose="020B0600070205080204" pitchFamily="34" charset="-128"/>
              </a:rPr>
              <a:t>P4</a:t>
            </a:r>
          </a:p>
        </p:txBody>
      </p:sp>
      <p:sp>
        <p:nvSpPr>
          <p:cNvPr id="25626" name="Rectangle 23"/>
          <p:cNvSpPr>
            <a:spLocks noChangeArrowheads="1"/>
          </p:cNvSpPr>
          <p:nvPr/>
        </p:nvSpPr>
        <p:spPr bwMode="auto">
          <a:xfrm>
            <a:off x="8091489" y="1903413"/>
            <a:ext cx="1296987"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5627" name="Rectangle 24"/>
          <p:cNvSpPr>
            <a:spLocks noChangeArrowheads="1"/>
          </p:cNvSpPr>
          <p:nvPr/>
        </p:nvSpPr>
        <p:spPr bwMode="auto">
          <a:xfrm>
            <a:off x="7894638" y="1944688"/>
            <a:ext cx="1631950" cy="1979612"/>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5628" name="Text Box 26"/>
          <p:cNvSpPr txBox="1">
            <a:spLocks noChangeArrowheads="1"/>
          </p:cNvSpPr>
          <p:nvPr/>
        </p:nvSpPr>
        <p:spPr bwMode="auto">
          <a:xfrm>
            <a:off x="8020051" y="2700338"/>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transport</a:t>
            </a:r>
          </a:p>
        </p:txBody>
      </p:sp>
      <p:sp>
        <p:nvSpPr>
          <p:cNvPr id="25629" name="Text Box 26"/>
          <p:cNvSpPr txBox="1">
            <a:spLocks noChangeArrowheads="1"/>
          </p:cNvSpPr>
          <p:nvPr/>
        </p:nvSpPr>
        <p:spPr bwMode="auto">
          <a:xfrm>
            <a:off x="8054976" y="1947863"/>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application</a:t>
            </a:r>
          </a:p>
        </p:txBody>
      </p:sp>
      <p:sp>
        <p:nvSpPr>
          <p:cNvPr id="25630" name="Text Box 26"/>
          <p:cNvSpPr txBox="1">
            <a:spLocks noChangeArrowheads="1"/>
          </p:cNvSpPr>
          <p:nvPr/>
        </p:nvSpPr>
        <p:spPr bwMode="auto">
          <a:xfrm>
            <a:off x="8062914" y="3605213"/>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physical</a:t>
            </a:r>
          </a:p>
        </p:txBody>
      </p:sp>
      <p:sp>
        <p:nvSpPr>
          <p:cNvPr id="25631" name="Text Box 26"/>
          <p:cNvSpPr txBox="1">
            <a:spLocks noChangeArrowheads="1"/>
          </p:cNvSpPr>
          <p:nvPr/>
        </p:nvSpPr>
        <p:spPr bwMode="auto">
          <a:xfrm>
            <a:off x="8029576" y="3319463"/>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link</a:t>
            </a:r>
          </a:p>
        </p:txBody>
      </p:sp>
      <p:sp>
        <p:nvSpPr>
          <p:cNvPr id="25632" name="Text Box 26"/>
          <p:cNvSpPr txBox="1">
            <a:spLocks noChangeArrowheads="1"/>
          </p:cNvSpPr>
          <p:nvPr/>
        </p:nvSpPr>
        <p:spPr bwMode="auto">
          <a:xfrm>
            <a:off x="8020051" y="3024188"/>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network</a:t>
            </a:r>
          </a:p>
        </p:txBody>
      </p:sp>
      <p:sp>
        <p:nvSpPr>
          <p:cNvPr id="25633" name="Oval 53"/>
          <p:cNvSpPr>
            <a:spLocks noChangeArrowheads="1"/>
          </p:cNvSpPr>
          <p:nvPr/>
        </p:nvSpPr>
        <p:spPr bwMode="auto">
          <a:xfrm>
            <a:off x="7975600" y="2241550"/>
            <a:ext cx="598488" cy="304800"/>
          </a:xfrm>
          <a:prstGeom prst="ellipse">
            <a:avLst/>
          </a:prstGeom>
          <a:solidFill>
            <a:srgbClr val="CCFF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ea typeface="MS PGothic" panose="020B0600070205080204" pitchFamily="34" charset="-128"/>
              </a:rPr>
              <a:t>P2</a:t>
            </a:r>
          </a:p>
        </p:txBody>
      </p:sp>
      <p:sp>
        <p:nvSpPr>
          <p:cNvPr id="25634" name="Freeform 54"/>
          <p:cNvSpPr>
            <a:spLocks/>
          </p:cNvSpPr>
          <p:nvPr/>
        </p:nvSpPr>
        <p:spPr bwMode="auto">
          <a:xfrm>
            <a:off x="9550401" y="1924050"/>
            <a:ext cx="504825" cy="2133600"/>
          </a:xfrm>
          <a:custGeom>
            <a:avLst/>
            <a:gdLst>
              <a:gd name="T0" fmla="*/ 2147483646 w 318"/>
              <a:gd name="T1" fmla="*/ 2147483646 h 1344"/>
              <a:gd name="T2" fmla="*/ 2147483646 w 318"/>
              <a:gd name="T3" fmla="*/ 0 h 1344"/>
              <a:gd name="T4" fmla="*/ 0 w 318"/>
              <a:gd name="T5" fmla="*/ 2147483646 h 1344"/>
              <a:gd name="T6" fmla="*/ 2147483646 w 318"/>
              <a:gd name="T7" fmla="*/ 2147483646 h 1344"/>
              <a:gd name="T8" fmla="*/ 2147483646 w 318"/>
              <a:gd name="T9" fmla="*/ 2147483646 h 1344"/>
              <a:gd name="T10" fmla="*/ 0 60000 65536"/>
              <a:gd name="T11" fmla="*/ 0 60000 65536"/>
              <a:gd name="T12" fmla="*/ 0 60000 65536"/>
              <a:gd name="T13" fmla="*/ 0 60000 65536"/>
              <a:gd name="T14" fmla="*/ 0 60000 65536"/>
              <a:gd name="T15" fmla="*/ 0 w 318"/>
              <a:gd name="T16" fmla="*/ 0 h 1344"/>
              <a:gd name="T17" fmla="*/ 318 w 318"/>
              <a:gd name="T18" fmla="*/ 1344 h 1344"/>
            </a:gdLst>
            <a:ahLst/>
            <a:cxnLst>
              <a:cxn ang="T10">
                <a:pos x="T0" y="T1"/>
              </a:cxn>
              <a:cxn ang="T11">
                <a:pos x="T2" y="T3"/>
              </a:cxn>
              <a:cxn ang="T12">
                <a:pos x="T4" y="T5"/>
              </a:cxn>
              <a:cxn ang="T13">
                <a:pos x="T6" y="T7"/>
              </a:cxn>
              <a:cxn ang="T14">
                <a:pos x="T8" y="T9"/>
              </a:cxn>
            </a:cxnLst>
            <a:rect l="T15" t="T16" r="T17" b="T18"/>
            <a:pathLst>
              <a:path w="318" h="1344">
                <a:moveTo>
                  <a:pt x="318" y="1344"/>
                </a:moveTo>
                <a:lnTo>
                  <a:pt x="12" y="0"/>
                </a:lnTo>
                <a:lnTo>
                  <a:pt x="0" y="1224"/>
                </a:lnTo>
                <a:lnTo>
                  <a:pt x="121" y="1344"/>
                </a:lnTo>
                <a:lnTo>
                  <a:pt x="318" y="1344"/>
                </a:lnTo>
                <a:close/>
              </a:path>
            </a:pathLst>
          </a:custGeom>
          <a:gradFill rotWithShape="1">
            <a:gsLst>
              <a:gs pos="0">
                <a:schemeClr val="folHlink"/>
              </a:gs>
              <a:gs pos="100000">
                <a:schemeClr val="bg1"/>
              </a:gs>
            </a:gsLst>
            <a:lin ang="0" scaled="1"/>
          </a:gradFill>
          <a:ln w="9525">
            <a:solidFill>
              <a:srgbClr val="DDDDDD"/>
            </a:solidFill>
            <a:round/>
            <a:headEnd/>
            <a:tailEnd/>
          </a:ln>
        </p:spPr>
        <p:txBody>
          <a:bodyPr/>
          <a:lstStyle/>
          <a:p>
            <a:endParaRPr lang="zh-CN" altLang="en-US"/>
          </a:p>
        </p:txBody>
      </p:sp>
      <p:grpSp>
        <p:nvGrpSpPr>
          <p:cNvPr id="25635" name="Group 76"/>
          <p:cNvGrpSpPr>
            <a:grpSpLocks/>
          </p:cNvGrpSpPr>
          <p:nvPr/>
        </p:nvGrpSpPr>
        <p:grpSpPr bwMode="auto">
          <a:xfrm>
            <a:off x="3348038" y="5170484"/>
            <a:ext cx="2016125" cy="657224"/>
            <a:chOff x="1084" y="3697"/>
            <a:chExt cx="1270" cy="414"/>
          </a:xfrm>
        </p:grpSpPr>
        <p:sp>
          <p:nvSpPr>
            <p:cNvPr id="25734" name="Rectangle 77"/>
            <p:cNvSpPr>
              <a:spLocks noChangeArrowheads="1"/>
            </p:cNvSpPr>
            <p:nvPr/>
          </p:nvSpPr>
          <p:spPr bwMode="auto">
            <a:xfrm>
              <a:off x="1553" y="3697"/>
              <a:ext cx="678" cy="13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35" name="Line 78"/>
            <p:cNvSpPr>
              <a:spLocks noChangeShapeType="1"/>
            </p:cNvSpPr>
            <p:nvPr/>
          </p:nvSpPr>
          <p:spPr bwMode="auto">
            <a:xfrm flipV="1">
              <a:off x="2179" y="3770"/>
              <a:ext cx="175"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5736" name="Text Box 79"/>
            <p:cNvSpPr txBox="1">
              <a:spLocks noChangeArrowheads="1"/>
            </p:cNvSpPr>
            <p:nvPr/>
          </p:nvSpPr>
          <p:spPr bwMode="auto">
            <a:xfrm>
              <a:off x="1084" y="3822"/>
              <a:ext cx="1228"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85000"/>
                </a:lnSpc>
              </a:pPr>
              <a:r>
                <a:rPr lang="en-US" altLang="zh-CN" sz="1400">
                  <a:latin typeface="Tahoma" panose="020B0604030504040204" pitchFamily="34" charset="0"/>
                  <a:ea typeface="MS PGothic" panose="020B0600070205080204" pitchFamily="34" charset="-128"/>
                </a:rPr>
                <a:t>source IP,port: A,9157</a:t>
              </a:r>
            </a:p>
            <a:p>
              <a:pPr algn="r">
                <a:lnSpc>
                  <a:spcPct val="85000"/>
                </a:lnSpc>
              </a:pPr>
              <a:r>
                <a:rPr lang="en-US" altLang="zh-CN" sz="1400">
                  <a:latin typeface="Tahoma" panose="020B0604030504040204" pitchFamily="34" charset="0"/>
                  <a:ea typeface="MS PGothic" panose="020B0600070205080204" pitchFamily="34" charset="-128"/>
                </a:rPr>
                <a:t>dest IP, port: B,80</a:t>
              </a:r>
            </a:p>
          </p:txBody>
        </p:sp>
      </p:grpSp>
      <p:grpSp>
        <p:nvGrpSpPr>
          <p:cNvPr id="25636" name="Group 80"/>
          <p:cNvGrpSpPr>
            <a:grpSpLocks/>
          </p:cNvGrpSpPr>
          <p:nvPr/>
        </p:nvGrpSpPr>
        <p:grpSpPr bwMode="auto">
          <a:xfrm>
            <a:off x="3190876" y="4479929"/>
            <a:ext cx="1878013" cy="657226"/>
            <a:chOff x="2741" y="3750"/>
            <a:chExt cx="1183" cy="414"/>
          </a:xfrm>
        </p:grpSpPr>
        <p:sp>
          <p:nvSpPr>
            <p:cNvPr id="25731" name="Rectangle 81"/>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32" name="Line 82"/>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733" name="Text Box 83"/>
            <p:cNvSpPr txBox="1">
              <a:spLocks noChangeArrowheads="1"/>
            </p:cNvSpPr>
            <p:nvPr/>
          </p:nvSpPr>
          <p:spPr bwMode="auto">
            <a:xfrm>
              <a:off x="2813" y="3875"/>
              <a:ext cx="111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en-US" altLang="zh-CN" sz="1400">
                  <a:latin typeface="Tahoma" panose="020B0604030504040204" pitchFamily="34" charset="0"/>
                  <a:ea typeface="MS PGothic" panose="020B0600070205080204" pitchFamily="34" charset="-128"/>
                </a:rPr>
                <a:t>source IP,port: B,80</a:t>
              </a:r>
            </a:p>
            <a:p>
              <a:pPr>
                <a:lnSpc>
                  <a:spcPct val="85000"/>
                </a:lnSpc>
              </a:pPr>
              <a:r>
                <a:rPr lang="en-US" altLang="zh-CN" sz="1400">
                  <a:latin typeface="Tahoma" panose="020B0604030504040204" pitchFamily="34" charset="0"/>
                  <a:ea typeface="MS PGothic" panose="020B0600070205080204" pitchFamily="34" charset="-128"/>
                </a:rPr>
                <a:t>dest IP,port: A,9157</a:t>
              </a:r>
            </a:p>
          </p:txBody>
        </p:sp>
      </p:grpSp>
      <p:sp>
        <p:nvSpPr>
          <p:cNvPr id="25637" name="Text Box 93"/>
          <p:cNvSpPr txBox="1">
            <a:spLocks noChangeArrowheads="1"/>
          </p:cNvSpPr>
          <p:nvPr/>
        </p:nvSpPr>
        <p:spPr bwMode="auto">
          <a:xfrm flipH="1">
            <a:off x="1612901" y="4705350"/>
            <a:ext cx="11477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sz="2000" dirty="0">
                <a:latin typeface="Gill Sans MT" panose="020B0502020104020203" pitchFamily="34" charset="0"/>
                <a:ea typeface="MS PGothic" panose="020B0600070205080204" pitchFamily="34" charset="-128"/>
              </a:rPr>
              <a:t>host: IP address A</a:t>
            </a:r>
          </a:p>
        </p:txBody>
      </p:sp>
      <p:sp>
        <p:nvSpPr>
          <p:cNvPr id="25638" name="Text Box 94"/>
          <p:cNvSpPr txBox="1">
            <a:spLocks noChangeArrowheads="1"/>
          </p:cNvSpPr>
          <p:nvPr/>
        </p:nvSpPr>
        <p:spPr bwMode="auto">
          <a:xfrm flipH="1">
            <a:off x="9369426" y="4602163"/>
            <a:ext cx="11477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sz="2000" dirty="0">
                <a:latin typeface="Gill Sans MT" panose="020B0502020104020203" pitchFamily="34" charset="0"/>
                <a:ea typeface="MS PGothic" panose="020B0600070205080204" pitchFamily="34" charset="-128"/>
              </a:rPr>
              <a:t>host: IP address C</a:t>
            </a:r>
          </a:p>
        </p:txBody>
      </p:sp>
      <p:sp>
        <p:nvSpPr>
          <p:cNvPr id="25639" name="Line 96"/>
          <p:cNvSpPr>
            <a:spLocks noChangeShapeType="1"/>
          </p:cNvSpPr>
          <p:nvPr/>
        </p:nvSpPr>
        <p:spPr bwMode="auto">
          <a:xfrm>
            <a:off x="4878388" y="3432175"/>
            <a:ext cx="22336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640" name="Line 97"/>
          <p:cNvSpPr>
            <a:spLocks noChangeShapeType="1"/>
          </p:cNvSpPr>
          <p:nvPr/>
        </p:nvSpPr>
        <p:spPr bwMode="auto">
          <a:xfrm>
            <a:off x="4894263" y="3130550"/>
            <a:ext cx="22336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641" name="Text Box 26"/>
          <p:cNvSpPr txBox="1">
            <a:spLocks noChangeArrowheads="1"/>
          </p:cNvSpPr>
          <p:nvPr/>
        </p:nvSpPr>
        <p:spPr bwMode="auto">
          <a:xfrm>
            <a:off x="5281614" y="2795588"/>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network</a:t>
            </a:r>
          </a:p>
        </p:txBody>
      </p:sp>
      <p:sp>
        <p:nvSpPr>
          <p:cNvPr id="25642" name="Line 99"/>
          <p:cNvSpPr>
            <a:spLocks noChangeShapeType="1"/>
          </p:cNvSpPr>
          <p:nvPr/>
        </p:nvSpPr>
        <p:spPr bwMode="auto">
          <a:xfrm>
            <a:off x="4897438" y="2808288"/>
            <a:ext cx="22336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643" name="Line 100"/>
          <p:cNvSpPr>
            <a:spLocks noChangeShapeType="1"/>
          </p:cNvSpPr>
          <p:nvPr/>
        </p:nvSpPr>
        <p:spPr bwMode="auto">
          <a:xfrm>
            <a:off x="4900613" y="2486025"/>
            <a:ext cx="22336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25644" name="Group 101"/>
          <p:cNvGrpSpPr>
            <a:grpSpLocks/>
          </p:cNvGrpSpPr>
          <p:nvPr/>
        </p:nvGrpSpPr>
        <p:grpSpPr bwMode="auto">
          <a:xfrm>
            <a:off x="5076826" y="2347913"/>
            <a:ext cx="473075" cy="228600"/>
            <a:chOff x="1287" y="2524"/>
            <a:chExt cx="260" cy="100"/>
          </a:xfrm>
        </p:grpSpPr>
        <p:sp>
          <p:nvSpPr>
            <p:cNvPr id="25727" name="Rectangle 102"/>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28" name="Rectangle 103"/>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29" name="Rectangle 104"/>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30" name="Rectangle 105"/>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5645" name="Oval 106"/>
          <p:cNvSpPr>
            <a:spLocks noChangeArrowheads="1"/>
          </p:cNvSpPr>
          <p:nvPr/>
        </p:nvSpPr>
        <p:spPr bwMode="auto">
          <a:xfrm>
            <a:off x="6388100" y="2019300"/>
            <a:ext cx="598488" cy="304800"/>
          </a:xfrm>
          <a:prstGeom prst="ellipse">
            <a:avLst/>
          </a:prstGeom>
          <a:solidFill>
            <a:srgbClr val="CCFF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ea typeface="MS PGothic" panose="020B0600070205080204" pitchFamily="34" charset="-128"/>
              </a:rPr>
              <a:t>P6</a:t>
            </a:r>
          </a:p>
        </p:txBody>
      </p:sp>
      <p:sp>
        <p:nvSpPr>
          <p:cNvPr id="25646" name="Oval 112"/>
          <p:cNvSpPr>
            <a:spLocks noChangeArrowheads="1"/>
          </p:cNvSpPr>
          <p:nvPr/>
        </p:nvSpPr>
        <p:spPr bwMode="auto">
          <a:xfrm>
            <a:off x="5716589" y="2017713"/>
            <a:ext cx="598487" cy="304800"/>
          </a:xfrm>
          <a:prstGeom prst="ellipse">
            <a:avLst/>
          </a:prstGeom>
          <a:solidFill>
            <a:srgbClr val="CCFF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ea typeface="MS PGothic" panose="020B0600070205080204" pitchFamily="34" charset="-128"/>
              </a:rPr>
              <a:t>P5</a:t>
            </a:r>
          </a:p>
        </p:txBody>
      </p:sp>
      <p:grpSp>
        <p:nvGrpSpPr>
          <p:cNvPr id="25647" name="Group 118"/>
          <p:cNvGrpSpPr>
            <a:grpSpLocks/>
          </p:cNvGrpSpPr>
          <p:nvPr/>
        </p:nvGrpSpPr>
        <p:grpSpPr bwMode="auto">
          <a:xfrm>
            <a:off x="5781676" y="2352675"/>
            <a:ext cx="473075" cy="228600"/>
            <a:chOff x="1287" y="2524"/>
            <a:chExt cx="260" cy="100"/>
          </a:xfrm>
        </p:grpSpPr>
        <p:sp>
          <p:nvSpPr>
            <p:cNvPr id="25723" name="Rectangle 119"/>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24" name="Rectangle 120"/>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25" name="Rectangle 121"/>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26" name="Rectangle 122"/>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25648" name="Group 123"/>
          <p:cNvGrpSpPr>
            <a:grpSpLocks/>
          </p:cNvGrpSpPr>
          <p:nvPr/>
        </p:nvGrpSpPr>
        <p:grpSpPr bwMode="auto">
          <a:xfrm>
            <a:off x="6453189" y="2357438"/>
            <a:ext cx="473075" cy="228600"/>
            <a:chOff x="1287" y="2524"/>
            <a:chExt cx="260" cy="100"/>
          </a:xfrm>
        </p:grpSpPr>
        <p:sp>
          <p:nvSpPr>
            <p:cNvPr id="25719" name="Rectangle 124"/>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20" name="Rectangle 125"/>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21" name="Rectangle 126"/>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22" name="Rectangle 127"/>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5649" name="Line 133"/>
          <p:cNvSpPr>
            <a:spLocks noChangeShapeType="1"/>
          </p:cNvSpPr>
          <p:nvPr/>
        </p:nvSpPr>
        <p:spPr bwMode="auto">
          <a:xfrm>
            <a:off x="7886700" y="3648075"/>
            <a:ext cx="1638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650" name="Line 134"/>
          <p:cNvSpPr>
            <a:spLocks noChangeShapeType="1"/>
          </p:cNvSpPr>
          <p:nvPr/>
        </p:nvSpPr>
        <p:spPr bwMode="auto">
          <a:xfrm>
            <a:off x="7877175" y="3352800"/>
            <a:ext cx="1638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651" name="Line 135"/>
          <p:cNvSpPr>
            <a:spLocks noChangeShapeType="1"/>
          </p:cNvSpPr>
          <p:nvPr/>
        </p:nvSpPr>
        <p:spPr bwMode="auto">
          <a:xfrm>
            <a:off x="7877175" y="3057525"/>
            <a:ext cx="1638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652" name="Line 136"/>
          <p:cNvSpPr>
            <a:spLocks noChangeShapeType="1"/>
          </p:cNvSpPr>
          <p:nvPr/>
        </p:nvSpPr>
        <p:spPr bwMode="auto">
          <a:xfrm>
            <a:off x="7877175" y="2752725"/>
            <a:ext cx="1638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25653" name="Group 128"/>
          <p:cNvGrpSpPr>
            <a:grpSpLocks/>
          </p:cNvGrpSpPr>
          <p:nvPr/>
        </p:nvGrpSpPr>
        <p:grpSpPr bwMode="auto">
          <a:xfrm>
            <a:off x="8029576" y="2579688"/>
            <a:ext cx="473075" cy="228600"/>
            <a:chOff x="1287" y="2524"/>
            <a:chExt cx="260" cy="100"/>
          </a:xfrm>
        </p:grpSpPr>
        <p:sp>
          <p:nvSpPr>
            <p:cNvPr id="25715" name="Rectangle 129"/>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16" name="Rectangle 130"/>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17" name="Rectangle 131"/>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18" name="Rectangle 132"/>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25654" name="Group 137"/>
          <p:cNvGrpSpPr>
            <a:grpSpLocks/>
          </p:cNvGrpSpPr>
          <p:nvPr/>
        </p:nvGrpSpPr>
        <p:grpSpPr bwMode="auto">
          <a:xfrm>
            <a:off x="8824914" y="2570163"/>
            <a:ext cx="473075" cy="228600"/>
            <a:chOff x="1287" y="2524"/>
            <a:chExt cx="260" cy="100"/>
          </a:xfrm>
        </p:grpSpPr>
        <p:sp>
          <p:nvSpPr>
            <p:cNvPr id="25711" name="Rectangle 138"/>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12" name="Rectangle 139"/>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13" name="Rectangle 140"/>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14" name="Rectangle 141"/>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5655" name="Oval 143"/>
          <p:cNvSpPr>
            <a:spLocks noChangeArrowheads="1"/>
          </p:cNvSpPr>
          <p:nvPr/>
        </p:nvSpPr>
        <p:spPr bwMode="auto">
          <a:xfrm>
            <a:off x="8766175" y="2236788"/>
            <a:ext cx="598488" cy="304800"/>
          </a:xfrm>
          <a:prstGeom prst="ellipse">
            <a:avLst/>
          </a:prstGeom>
          <a:solidFill>
            <a:srgbClr val="CCFF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ea typeface="MS PGothic" panose="020B0600070205080204" pitchFamily="34" charset="-128"/>
              </a:rPr>
              <a:t>P3</a:t>
            </a:r>
          </a:p>
        </p:txBody>
      </p:sp>
      <p:sp>
        <p:nvSpPr>
          <p:cNvPr id="25656" name="Freeform 144"/>
          <p:cNvSpPr>
            <a:spLocks/>
          </p:cNvSpPr>
          <p:nvPr/>
        </p:nvSpPr>
        <p:spPr bwMode="auto">
          <a:xfrm>
            <a:off x="3017839" y="2439989"/>
            <a:ext cx="2695575" cy="2695575"/>
          </a:xfrm>
          <a:custGeom>
            <a:avLst/>
            <a:gdLst>
              <a:gd name="T0" fmla="*/ 0 w 1698"/>
              <a:gd name="T1" fmla="*/ 2147483646 h 1698"/>
              <a:gd name="T2" fmla="*/ 0 w 1698"/>
              <a:gd name="T3" fmla="*/ 2147483646 h 1698"/>
              <a:gd name="T4" fmla="*/ 2147483646 w 1698"/>
              <a:gd name="T5" fmla="*/ 2147483646 h 1698"/>
              <a:gd name="T6" fmla="*/ 2147483646 w 1698"/>
              <a:gd name="T7" fmla="*/ 2147483646 h 1698"/>
              <a:gd name="T8" fmla="*/ 2147483646 w 1698"/>
              <a:gd name="T9" fmla="*/ 0 h 1698"/>
              <a:gd name="T10" fmla="*/ 0 60000 65536"/>
              <a:gd name="T11" fmla="*/ 0 60000 65536"/>
              <a:gd name="T12" fmla="*/ 0 60000 65536"/>
              <a:gd name="T13" fmla="*/ 0 60000 65536"/>
              <a:gd name="T14" fmla="*/ 0 60000 65536"/>
              <a:gd name="T15" fmla="*/ 0 w 1698"/>
              <a:gd name="T16" fmla="*/ 0 h 1698"/>
              <a:gd name="T17" fmla="*/ 1698 w 1698"/>
              <a:gd name="T18" fmla="*/ 1698 h 1698"/>
            </a:gdLst>
            <a:ahLst/>
            <a:cxnLst>
              <a:cxn ang="T10">
                <a:pos x="T0" y="T1"/>
              </a:cxn>
              <a:cxn ang="T11">
                <a:pos x="T2" y="T3"/>
              </a:cxn>
              <a:cxn ang="T12">
                <a:pos x="T4" y="T5"/>
              </a:cxn>
              <a:cxn ang="T13">
                <a:pos x="T6" y="T7"/>
              </a:cxn>
              <a:cxn ang="T14">
                <a:pos x="T8" y="T9"/>
              </a:cxn>
            </a:cxnLst>
            <a:rect l="T15" t="T16" r="T17" b="T18"/>
            <a:pathLst>
              <a:path w="1698" h="1698">
                <a:moveTo>
                  <a:pt x="0" y="131"/>
                </a:moveTo>
                <a:lnTo>
                  <a:pt x="0" y="1698"/>
                </a:lnTo>
                <a:lnTo>
                  <a:pt x="1698" y="1690"/>
                </a:lnTo>
                <a:lnTo>
                  <a:pt x="1691" y="148"/>
                </a:lnTo>
                <a:lnTo>
                  <a:pt x="1443" y="0"/>
                </a:lnTo>
              </a:path>
            </a:pathLst>
          </a:custGeom>
          <a:noFill/>
          <a:ln w="28575" cap="flat" cmpd="sng">
            <a:solidFill>
              <a:srgbClr val="CC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5657" name="Freeform 145"/>
          <p:cNvSpPr>
            <a:spLocks/>
          </p:cNvSpPr>
          <p:nvPr/>
        </p:nvSpPr>
        <p:spPr bwMode="auto">
          <a:xfrm>
            <a:off x="6003926" y="2471739"/>
            <a:ext cx="3089275" cy="3252787"/>
          </a:xfrm>
          <a:custGeom>
            <a:avLst/>
            <a:gdLst>
              <a:gd name="T0" fmla="*/ 0 w 1946"/>
              <a:gd name="T1" fmla="*/ 0 h 1801"/>
              <a:gd name="T2" fmla="*/ 0 w 1946"/>
              <a:gd name="T3" fmla="*/ 2147483646 h 1801"/>
              <a:gd name="T4" fmla="*/ 2147483646 w 1946"/>
              <a:gd name="T5" fmla="*/ 2147483646 h 1801"/>
              <a:gd name="T6" fmla="*/ 2147483646 w 1946"/>
              <a:gd name="T7" fmla="*/ 2147483646 h 1801"/>
              <a:gd name="T8" fmla="*/ 0 60000 65536"/>
              <a:gd name="T9" fmla="*/ 0 60000 65536"/>
              <a:gd name="T10" fmla="*/ 0 60000 65536"/>
              <a:gd name="T11" fmla="*/ 0 60000 65536"/>
              <a:gd name="T12" fmla="*/ 0 w 1946"/>
              <a:gd name="T13" fmla="*/ 0 h 1801"/>
              <a:gd name="T14" fmla="*/ 1946 w 1946"/>
              <a:gd name="T15" fmla="*/ 1801 h 1801"/>
            </a:gdLst>
            <a:ahLst/>
            <a:cxnLst>
              <a:cxn ang="T8">
                <a:pos x="T0" y="T1"/>
              </a:cxn>
              <a:cxn ang="T9">
                <a:pos x="T2" y="T3"/>
              </a:cxn>
              <a:cxn ang="T10">
                <a:pos x="T4" y="T5"/>
              </a:cxn>
              <a:cxn ang="T11">
                <a:pos x="T6" y="T7"/>
              </a:cxn>
            </a:cxnLst>
            <a:rect l="T12" t="T13" r="T14" b="T15"/>
            <a:pathLst>
              <a:path w="1946" h="1801">
                <a:moveTo>
                  <a:pt x="0" y="0"/>
                </a:moveTo>
                <a:lnTo>
                  <a:pt x="0" y="1801"/>
                </a:lnTo>
                <a:lnTo>
                  <a:pt x="1946" y="1794"/>
                </a:lnTo>
                <a:lnTo>
                  <a:pt x="1925" y="132"/>
                </a:lnTo>
              </a:path>
            </a:pathLst>
          </a:custGeom>
          <a:noFill/>
          <a:ln w="28575" cap="flat" cmpd="sng">
            <a:solidFill>
              <a:srgbClr val="CC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5658" name="Freeform 146"/>
          <p:cNvSpPr>
            <a:spLocks/>
          </p:cNvSpPr>
          <p:nvPr/>
        </p:nvSpPr>
        <p:spPr bwMode="auto">
          <a:xfrm>
            <a:off x="6662739" y="2460625"/>
            <a:ext cx="1609725" cy="2465388"/>
          </a:xfrm>
          <a:custGeom>
            <a:avLst/>
            <a:gdLst>
              <a:gd name="T0" fmla="*/ 0 w 1014"/>
              <a:gd name="T1" fmla="*/ 0 h 1480"/>
              <a:gd name="T2" fmla="*/ 0 w 1014"/>
              <a:gd name="T3" fmla="*/ 2147483646 h 1480"/>
              <a:gd name="T4" fmla="*/ 2147483646 w 1014"/>
              <a:gd name="T5" fmla="*/ 2147483646 h 1480"/>
              <a:gd name="T6" fmla="*/ 2147483646 w 1014"/>
              <a:gd name="T7" fmla="*/ 2147483646 h 1480"/>
              <a:gd name="T8" fmla="*/ 0 60000 65536"/>
              <a:gd name="T9" fmla="*/ 0 60000 65536"/>
              <a:gd name="T10" fmla="*/ 0 60000 65536"/>
              <a:gd name="T11" fmla="*/ 0 60000 65536"/>
              <a:gd name="T12" fmla="*/ 0 w 1014"/>
              <a:gd name="T13" fmla="*/ 0 h 1480"/>
              <a:gd name="T14" fmla="*/ 1014 w 1014"/>
              <a:gd name="T15" fmla="*/ 1480 h 1480"/>
            </a:gdLst>
            <a:ahLst/>
            <a:cxnLst>
              <a:cxn ang="T8">
                <a:pos x="T0" y="T1"/>
              </a:cxn>
              <a:cxn ang="T9">
                <a:pos x="T2" y="T3"/>
              </a:cxn>
              <a:cxn ang="T10">
                <a:pos x="T4" y="T5"/>
              </a:cxn>
              <a:cxn ang="T11">
                <a:pos x="T6" y="T7"/>
              </a:cxn>
            </a:cxnLst>
            <a:rect l="T12" t="T13" r="T14" b="T15"/>
            <a:pathLst>
              <a:path w="1014" h="1480">
                <a:moveTo>
                  <a:pt x="0" y="0"/>
                </a:moveTo>
                <a:lnTo>
                  <a:pt x="0" y="1480"/>
                </a:lnTo>
                <a:lnTo>
                  <a:pt x="1014" y="1480"/>
                </a:lnTo>
                <a:lnTo>
                  <a:pt x="1014" y="146"/>
                </a:lnTo>
              </a:path>
            </a:pathLst>
          </a:custGeom>
          <a:noFill/>
          <a:ln w="28575" cap="flat" cmpd="sng">
            <a:solidFill>
              <a:srgbClr val="CC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25659" name="Group 147"/>
          <p:cNvGrpSpPr>
            <a:grpSpLocks/>
          </p:cNvGrpSpPr>
          <p:nvPr/>
        </p:nvGrpSpPr>
        <p:grpSpPr bwMode="auto">
          <a:xfrm>
            <a:off x="6761164" y="4684709"/>
            <a:ext cx="2063750" cy="657224"/>
            <a:chOff x="2741" y="3750"/>
            <a:chExt cx="1300" cy="414"/>
          </a:xfrm>
        </p:grpSpPr>
        <p:sp>
          <p:nvSpPr>
            <p:cNvPr id="25708" name="Rectangle 148"/>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09" name="Line 149"/>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710" name="Text Box 150"/>
            <p:cNvSpPr txBox="1">
              <a:spLocks noChangeArrowheads="1"/>
            </p:cNvSpPr>
            <p:nvPr/>
          </p:nvSpPr>
          <p:spPr bwMode="auto">
            <a:xfrm>
              <a:off x="2813" y="3875"/>
              <a:ext cx="1228"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en-US" altLang="zh-CN" sz="1400">
                  <a:latin typeface="Tahoma" panose="020B0604030504040204" pitchFamily="34" charset="0"/>
                  <a:ea typeface="MS PGothic" panose="020B0600070205080204" pitchFamily="34" charset="-128"/>
                </a:rPr>
                <a:t>source IP,port: C,5775</a:t>
              </a:r>
            </a:p>
            <a:p>
              <a:pPr>
                <a:lnSpc>
                  <a:spcPct val="85000"/>
                </a:lnSpc>
              </a:pPr>
              <a:r>
                <a:rPr lang="en-US" altLang="zh-CN" sz="1400">
                  <a:latin typeface="Tahoma" panose="020B0604030504040204" pitchFamily="34" charset="0"/>
                  <a:ea typeface="MS PGothic" panose="020B0600070205080204" pitchFamily="34" charset="-128"/>
                </a:rPr>
                <a:t>dest IP,port: B,80</a:t>
              </a:r>
            </a:p>
          </p:txBody>
        </p:sp>
      </p:grpSp>
      <p:grpSp>
        <p:nvGrpSpPr>
          <p:cNvPr id="25660" name="Group 151"/>
          <p:cNvGrpSpPr>
            <a:grpSpLocks/>
          </p:cNvGrpSpPr>
          <p:nvPr/>
        </p:nvGrpSpPr>
        <p:grpSpPr bwMode="auto">
          <a:xfrm>
            <a:off x="6831013" y="5473700"/>
            <a:ext cx="2063750" cy="661988"/>
            <a:chOff x="2741" y="3750"/>
            <a:chExt cx="1300" cy="417"/>
          </a:xfrm>
        </p:grpSpPr>
        <p:sp>
          <p:nvSpPr>
            <p:cNvPr id="25705" name="Rectangle 152"/>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06" name="Line 153"/>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707" name="Text Box 154"/>
            <p:cNvSpPr txBox="1">
              <a:spLocks noChangeArrowheads="1"/>
            </p:cNvSpPr>
            <p:nvPr/>
          </p:nvSpPr>
          <p:spPr bwMode="auto">
            <a:xfrm>
              <a:off x="2813" y="3875"/>
              <a:ext cx="122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en-US" altLang="zh-CN" sz="1400">
                  <a:latin typeface="Tahoma" panose="020B0604030504040204" pitchFamily="34" charset="0"/>
                  <a:ea typeface="MS PGothic" panose="020B0600070205080204" pitchFamily="34" charset="-128"/>
                </a:rPr>
                <a:t>source IP,port: C,9157</a:t>
              </a:r>
            </a:p>
            <a:p>
              <a:pPr>
                <a:lnSpc>
                  <a:spcPct val="85000"/>
                </a:lnSpc>
              </a:pPr>
              <a:r>
                <a:rPr lang="en-US" altLang="zh-CN" sz="1400">
                  <a:latin typeface="Tahoma" panose="020B0604030504040204" pitchFamily="34" charset="0"/>
                  <a:ea typeface="MS PGothic" panose="020B0600070205080204" pitchFamily="34" charset="-128"/>
                </a:rPr>
                <a:t>dest IP,port: B,80</a:t>
              </a:r>
            </a:p>
          </p:txBody>
        </p:sp>
      </p:grpSp>
      <p:sp>
        <p:nvSpPr>
          <p:cNvPr id="364699" name="Text Box 155"/>
          <p:cNvSpPr txBox="1">
            <a:spLocks noChangeArrowheads="1"/>
          </p:cNvSpPr>
          <p:nvPr/>
        </p:nvSpPr>
        <p:spPr bwMode="auto">
          <a:xfrm>
            <a:off x="2032000" y="6081714"/>
            <a:ext cx="48593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solidFill>
                  <a:srgbClr val="CC0000"/>
                </a:solidFill>
                <a:latin typeface="Tahoma" panose="020B0604030504040204" pitchFamily="34" charset="0"/>
                <a:ea typeface="MS PGothic" panose="020B0600070205080204" pitchFamily="34" charset="-128"/>
              </a:rPr>
              <a:t>three segments, all destined to IP address: B,</a:t>
            </a:r>
          </a:p>
          <a:p>
            <a:r>
              <a:rPr lang="en-US" altLang="zh-CN" sz="1600">
                <a:solidFill>
                  <a:srgbClr val="CC0000"/>
                </a:solidFill>
                <a:latin typeface="Tahoma" panose="020B0604030504040204" pitchFamily="34" charset="0"/>
                <a:ea typeface="MS PGothic" panose="020B0600070205080204" pitchFamily="34" charset="-128"/>
              </a:rPr>
              <a:t> dest port: 80 are demultiplexed to </a:t>
            </a:r>
            <a:r>
              <a:rPr lang="en-US" altLang="zh-CN" sz="1600" i="1">
                <a:solidFill>
                  <a:srgbClr val="CC0000"/>
                </a:solidFill>
                <a:latin typeface="Tahoma" panose="020B0604030504040204" pitchFamily="34" charset="0"/>
                <a:ea typeface="MS PGothic" panose="020B0600070205080204" pitchFamily="34" charset="-128"/>
              </a:rPr>
              <a:t>different </a:t>
            </a:r>
            <a:r>
              <a:rPr lang="en-US" altLang="zh-CN" sz="1600">
                <a:solidFill>
                  <a:srgbClr val="CC0000"/>
                </a:solidFill>
                <a:latin typeface="Tahoma" panose="020B0604030504040204" pitchFamily="34" charset="0"/>
                <a:ea typeface="MS PGothic" panose="020B0600070205080204" pitchFamily="34" charset="-128"/>
              </a:rPr>
              <a:t>sockets</a:t>
            </a:r>
          </a:p>
        </p:txBody>
      </p:sp>
      <p:sp>
        <p:nvSpPr>
          <p:cNvPr id="364700" name="Line 156"/>
          <p:cNvSpPr>
            <a:spLocks noChangeShapeType="1"/>
          </p:cNvSpPr>
          <p:nvPr/>
        </p:nvSpPr>
        <p:spPr bwMode="auto">
          <a:xfrm>
            <a:off x="5026025" y="5770563"/>
            <a:ext cx="285750"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4701" name="Line 157"/>
          <p:cNvSpPr>
            <a:spLocks noChangeShapeType="1"/>
          </p:cNvSpPr>
          <p:nvPr/>
        </p:nvSpPr>
        <p:spPr bwMode="auto">
          <a:xfrm>
            <a:off x="8094663" y="5292725"/>
            <a:ext cx="285750"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4702" name="Line 158"/>
          <p:cNvSpPr>
            <a:spLocks noChangeShapeType="1"/>
          </p:cNvSpPr>
          <p:nvPr/>
        </p:nvSpPr>
        <p:spPr bwMode="auto">
          <a:xfrm>
            <a:off x="8170863" y="6086475"/>
            <a:ext cx="285750"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665" name="Text Box 160"/>
          <p:cNvSpPr txBox="1">
            <a:spLocks noChangeArrowheads="1"/>
          </p:cNvSpPr>
          <p:nvPr/>
        </p:nvSpPr>
        <p:spPr bwMode="auto">
          <a:xfrm flipH="1">
            <a:off x="6659530" y="3709160"/>
            <a:ext cx="11477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sz="2000" dirty="0">
                <a:latin typeface="Gill Sans MT" panose="020B0502020104020203" pitchFamily="34" charset="0"/>
                <a:ea typeface="MS PGothic" panose="020B0600070205080204" pitchFamily="34" charset="-128"/>
              </a:rPr>
              <a:t>server: IP address B</a:t>
            </a:r>
          </a:p>
        </p:txBody>
      </p:sp>
      <p:grpSp>
        <p:nvGrpSpPr>
          <p:cNvPr id="25666" name="Group 161"/>
          <p:cNvGrpSpPr>
            <a:grpSpLocks/>
          </p:cNvGrpSpPr>
          <p:nvPr/>
        </p:nvGrpSpPr>
        <p:grpSpPr bwMode="auto">
          <a:xfrm>
            <a:off x="4344989" y="3192463"/>
            <a:ext cx="358775" cy="704850"/>
            <a:chOff x="4140" y="429"/>
            <a:chExt cx="1425" cy="2396"/>
          </a:xfrm>
        </p:grpSpPr>
        <p:sp>
          <p:nvSpPr>
            <p:cNvPr id="25673" name="Freeform 162"/>
            <p:cNvSpPr>
              <a:spLocks/>
            </p:cNvSpPr>
            <p:nvPr/>
          </p:nvSpPr>
          <p:spPr bwMode="auto">
            <a:xfrm>
              <a:off x="5268" y="433"/>
              <a:ext cx="283" cy="2286"/>
            </a:xfrm>
            <a:custGeom>
              <a:avLst/>
              <a:gdLst>
                <a:gd name="T0" fmla="*/ 2 w 354"/>
                <a:gd name="T1" fmla="*/ 0 h 2742"/>
                <a:gd name="T2" fmla="*/ 5 w 354"/>
                <a:gd name="T3" fmla="*/ 11 h 2742"/>
                <a:gd name="T4" fmla="*/ 5 w 354"/>
                <a:gd name="T5" fmla="*/ 83 h 2742"/>
                <a:gd name="T6" fmla="*/ 0 w 354"/>
                <a:gd name="T7" fmla="*/ 86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74" name="Rectangle 163"/>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675" name="Freeform 164"/>
            <p:cNvSpPr>
              <a:spLocks/>
            </p:cNvSpPr>
            <p:nvPr/>
          </p:nvSpPr>
          <p:spPr bwMode="auto">
            <a:xfrm>
              <a:off x="5321" y="570"/>
              <a:ext cx="169" cy="2115"/>
            </a:xfrm>
            <a:custGeom>
              <a:avLst/>
              <a:gdLst>
                <a:gd name="T0" fmla="*/ 2 w 211"/>
                <a:gd name="T1" fmla="*/ 0 h 2537"/>
                <a:gd name="T2" fmla="*/ 3 w 211"/>
                <a:gd name="T3" fmla="*/ 8 h 2537"/>
                <a:gd name="T4" fmla="*/ 2 w 211"/>
                <a:gd name="T5" fmla="*/ 7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76" name="Freeform 165"/>
            <p:cNvSpPr>
              <a:spLocks/>
            </p:cNvSpPr>
            <p:nvPr/>
          </p:nvSpPr>
          <p:spPr bwMode="auto">
            <a:xfrm>
              <a:off x="5284" y="1640"/>
              <a:ext cx="263" cy="189"/>
            </a:xfrm>
            <a:custGeom>
              <a:avLst/>
              <a:gdLst>
                <a:gd name="T0" fmla="*/ 2 w 328"/>
                <a:gd name="T1" fmla="*/ 0 h 226"/>
                <a:gd name="T2" fmla="*/ 5 w 328"/>
                <a:gd name="T3" fmla="*/ 5 h 226"/>
                <a:gd name="T4" fmla="*/ 5 w 328"/>
                <a:gd name="T5" fmla="*/ 8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77" name="Rectangle 166"/>
            <p:cNvSpPr>
              <a:spLocks noChangeArrowheads="1"/>
            </p:cNvSpPr>
            <p:nvPr/>
          </p:nvSpPr>
          <p:spPr bwMode="auto">
            <a:xfrm>
              <a:off x="4209" y="693"/>
              <a:ext cx="599" cy="49"/>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25678" name="Group 167"/>
            <p:cNvGrpSpPr>
              <a:grpSpLocks/>
            </p:cNvGrpSpPr>
            <p:nvPr/>
          </p:nvGrpSpPr>
          <p:grpSpPr bwMode="auto">
            <a:xfrm>
              <a:off x="4749" y="668"/>
              <a:ext cx="581" cy="145"/>
              <a:chOff x="614" y="2568"/>
              <a:chExt cx="725" cy="139"/>
            </a:xfrm>
          </p:grpSpPr>
          <p:sp>
            <p:nvSpPr>
              <p:cNvPr id="25703" name="AutoShape 168"/>
              <p:cNvSpPr>
                <a:spLocks noChangeArrowheads="1"/>
              </p:cNvSpPr>
              <p:nvPr/>
            </p:nvSpPr>
            <p:spPr bwMode="auto">
              <a:xfrm>
                <a:off x="617" y="2567"/>
                <a:ext cx="724"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04" name="AutoShape 169"/>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5679" name="Rectangle 170"/>
            <p:cNvSpPr>
              <a:spLocks noChangeArrowheads="1"/>
            </p:cNvSpPr>
            <p:nvPr/>
          </p:nvSpPr>
          <p:spPr bwMode="auto">
            <a:xfrm>
              <a:off x="4222" y="1017"/>
              <a:ext cx="599" cy="49"/>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25680" name="Group 171"/>
            <p:cNvGrpSpPr>
              <a:grpSpLocks/>
            </p:cNvGrpSpPr>
            <p:nvPr/>
          </p:nvGrpSpPr>
          <p:grpSpPr bwMode="auto">
            <a:xfrm>
              <a:off x="4747" y="994"/>
              <a:ext cx="581" cy="134"/>
              <a:chOff x="614" y="2568"/>
              <a:chExt cx="725" cy="139"/>
            </a:xfrm>
          </p:grpSpPr>
          <p:sp>
            <p:nvSpPr>
              <p:cNvPr id="25701" name="AutoShape 172"/>
              <p:cNvSpPr>
                <a:spLocks noChangeArrowheads="1"/>
              </p:cNvSpPr>
              <p:nvPr/>
            </p:nvSpPr>
            <p:spPr bwMode="auto">
              <a:xfrm>
                <a:off x="612" y="2570"/>
                <a:ext cx="724" cy="146"/>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02" name="AutoShape 173"/>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5681" name="Rectangle 174"/>
            <p:cNvSpPr>
              <a:spLocks noChangeArrowheads="1"/>
            </p:cNvSpPr>
            <p:nvPr/>
          </p:nvSpPr>
          <p:spPr bwMode="auto">
            <a:xfrm>
              <a:off x="4216" y="1357"/>
              <a:ext cx="599" cy="49"/>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682" name="Rectangle 175"/>
            <p:cNvSpPr>
              <a:spLocks noChangeArrowheads="1"/>
            </p:cNvSpPr>
            <p:nvPr/>
          </p:nvSpPr>
          <p:spPr bwMode="auto">
            <a:xfrm>
              <a:off x="4228" y="1654"/>
              <a:ext cx="593" cy="49"/>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25683" name="Group 176"/>
            <p:cNvGrpSpPr>
              <a:grpSpLocks/>
            </p:cNvGrpSpPr>
            <p:nvPr/>
          </p:nvGrpSpPr>
          <p:grpSpPr bwMode="auto">
            <a:xfrm>
              <a:off x="4735" y="1627"/>
              <a:ext cx="582" cy="151"/>
              <a:chOff x="614" y="2568"/>
              <a:chExt cx="725" cy="139"/>
            </a:xfrm>
          </p:grpSpPr>
          <p:sp>
            <p:nvSpPr>
              <p:cNvPr id="25699" name="AutoShape 177"/>
              <p:cNvSpPr>
                <a:spLocks noChangeArrowheads="1"/>
              </p:cNvSpPr>
              <p:nvPr/>
            </p:nvSpPr>
            <p:spPr bwMode="auto">
              <a:xfrm>
                <a:off x="611" y="2568"/>
                <a:ext cx="730"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700" name="AutoShape 178"/>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5684" name="Freeform 179"/>
            <p:cNvSpPr>
              <a:spLocks/>
            </p:cNvSpPr>
            <p:nvPr/>
          </p:nvSpPr>
          <p:spPr bwMode="auto">
            <a:xfrm>
              <a:off x="5288" y="1354"/>
              <a:ext cx="263" cy="188"/>
            </a:xfrm>
            <a:custGeom>
              <a:avLst/>
              <a:gdLst>
                <a:gd name="T0" fmla="*/ 2 w 328"/>
                <a:gd name="T1" fmla="*/ 0 h 226"/>
                <a:gd name="T2" fmla="*/ 5 w 328"/>
                <a:gd name="T3" fmla="*/ 4 h 226"/>
                <a:gd name="T4" fmla="*/ 5 w 328"/>
                <a:gd name="T5" fmla="*/ 7 h 226"/>
                <a:gd name="T6" fmla="*/ 0 w 328"/>
                <a:gd name="T7" fmla="*/ 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5685" name="Group 180"/>
            <p:cNvGrpSpPr>
              <a:grpSpLocks/>
            </p:cNvGrpSpPr>
            <p:nvPr/>
          </p:nvGrpSpPr>
          <p:grpSpPr bwMode="auto">
            <a:xfrm>
              <a:off x="4739" y="1327"/>
              <a:ext cx="582" cy="139"/>
              <a:chOff x="614" y="2568"/>
              <a:chExt cx="725" cy="139"/>
            </a:xfrm>
          </p:grpSpPr>
          <p:sp>
            <p:nvSpPr>
              <p:cNvPr id="25697" name="AutoShape 181"/>
              <p:cNvSpPr>
                <a:spLocks noChangeArrowheads="1"/>
              </p:cNvSpPr>
              <p:nvPr/>
            </p:nvSpPr>
            <p:spPr bwMode="auto">
              <a:xfrm>
                <a:off x="614" y="2566"/>
                <a:ext cx="723"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698" name="AutoShape 182"/>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5686" name="Rectangle 183"/>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687" name="Freeform 184"/>
            <p:cNvSpPr>
              <a:spLocks/>
            </p:cNvSpPr>
            <p:nvPr/>
          </p:nvSpPr>
          <p:spPr bwMode="auto">
            <a:xfrm>
              <a:off x="5312" y="1007"/>
              <a:ext cx="237" cy="213"/>
            </a:xfrm>
            <a:custGeom>
              <a:avLst/>
              <a:gdLst>
                <a:gd name="T0" fmla="*/ 2 w 296"/>
                <a:gd name="T1" fmla="*/ 0 h 256"/>
                <a:gd name="T2" fmla="*/ 5 w 296"/>
                <a:gd name="T3" fmla="*/ 4 h 256"/>
                <a:gd name="T4" fmla="*/ 5 w 296"/>
                <a:gd name="T5" fmla="*/ 7 h 256"/>
                <a:gd name="T6" fmla="*/ 0 w 296"/>
                <a:gd name="T7" fmla="*/ 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88" name="Freeform 185"/>
            <p:cNvSpPr>
              <a:spLocks/>
            </p:cNvSpPr>
            <p:nvPr/>
          </p:nvSpPr>
          <p:spPr bwMode="auto">
            <a:xfrm>
              <a:off x="5315" y="680"/>
              <a:ext cx="244" cy="240"/>
            </a:xfrm>
            <a:custGeom>
              <a:avLst/>
              <a:gdLst>
                <a:gd name="T0" fmla="*/ 0 w 304"/>
                <a:gd name="T1" fmla="*/ 0 h 288"/>
                <a:gd name="T2" fmla="*/ 5 w 304"/>
                <a:gd name="T3" fmla="*/ 6 h 288"/>
                <a:gd name="T4" fmla="*/ 4 w 304"/>
                <a:gd name="T5" fmla="*/ 9 h 288"/>
                <a:gd name="T6" fmla="*/ 2 w 304"/>
                <a:gd name="T7" fmla="*/ 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89" name="Oval 186"/>
            <p:cNvSpPr>
              <a:spLocks noChangeArrowheads="1"/>
            </p:cNvSpPr>
            <p:nvPr/>
          </p:nvSpPr>
          <p:spPr bwMode="auto">
            <a:xfrm>
              <a:off x="5515" y="2609"/>
              <a:ext cx="50" cy="97"/>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690" name="Freeform 187"/>
            <p:cNvSpPr>
              <a:spLocks/>
            </p:cNvSpPr>
            <p:nvPr/>
          </p:nvSpPr>
          <p:spPr bwMode="auto">
            <a:xfrm>
              <a:off x="5302" y="2614"/>
              <a:ext cx="245" cy="200"/>
            </a:xfrm>
            <a:custGeom>
              <a:avLst/>
              <a:gdLst>
                <a:gd name="T0" fmla="*/ 0 w 306"/>
                <a:gd name="T1" fmla="*/ 4 h 240"/>
                <a:gd name="T2" fmla="*/ 2 w 306"/>
                <a:gd name="T3" fmla="*/ 8 h 240"/>
                <a:gd name="T4" fmla="*/ 5 w 306"/>
                <a:gd name="T5" fmla="*/ 4 h 240"/>
                <a:gd name="T6" fmla="*/ 5 w 306"/>
                <a:gd name="T7" fmla="*/ 0 h 240"/>
                <a:gd name="T8" fmla="*/ 0 w 306"/>
                <a:gd name="T9" fmla="*/ 4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91" name="AutoShape 188"/>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692" name="AutoShape 189"/>
            <p:cNvSpPr>
              <a:spLocks noChangeArrowheads="1"/>
            </p:cNvSpPr>
            <p:nvPr/>
          </p:nvSpPr>
          <p:spPr bwMode="auto">
            <a:xfrm>
              <a:off x="4203" y="2712"/>
              <a:ext cx="1072"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693" name="Oval 190"/>
            <p:cNvSpPr>
              <a:spLocks noChangeArrowheads="1"/>
            </p:cNvSpPr>
            <p:nvPr/>
          </p:nvSpPr>
          <p:spPr bwMode="auto">
            <a:xfrm>
              <a:off x="4310" y="2382"/>
              <a:ext cx="158" cy="146"/>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694" name="Oval 191"/>
            <p:cNvSpPr>
              <a:spLocks noChangeArrowheads="1"/>
            </p:cNvSpPr>
            <p:nvPr/>
          </p:nvSpPr>
          <p:spPr bwMode="auto">
            <a:xfrm>
              <a:off x="4487" y="2382"/>
              <a:ext cx="158" cy="14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25695" name="Oval 192"/>
            <p:cNvSpPr>
              <a:spLocks noChangeArrowheads="1"/>
            </p:cNvSpPr>
            <p:nvPr/>
          </p:nvSpPr>
          <p:spPr bwMode="auto">
            <a:xfrm>
              <a:off x="4663" y="2382"/>
              <a:ext cx="158"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5696" name="Rectangle 193"/>
            <p:cNvSpPr>
              <a:spLocks noChangeArrowheads="1"/>
            </p:cNvSpPr>
            <p:nvPr/>
          </p:nvSpPr>
          <p:spPr bwMode="auto">
            <a:xfrm>
              <a:off x="5061" y="1837"/>
              <a:ext cx="88" cy="761"/>
            </a:xfrm>
            <a:prstGeom prst="rect">
              <a:avLst/>
            </a:prstGeom>
            <a:solidFill>
              <a:srgbClr val="292929"/>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25667" name="Group 194"/>
          <p:cNvGrpSpPr>
            <a:grpSpLocks/>
          </p:cNvGrpSpPr>
          <p:nvPr/>
        </p:nvGrpSpPr>
        <p:grpSpPr bwMode="auto">
          <a:xfrm>
            <a:off x="1479550" y="3613151"/>
            <a:ext cx="711200" cy="669925"/>
            <a:chOff x="-44" y="1473"/>
            <a:chExt cx="981" cy="1105"/>
          </a:xfrm>
        </p:grpSpPr>
        <p:pic>
          <p:nvPicPr>
            <p:cNvPr id="25671" name="Picture 19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72" name="Freeform 196"/>
            <p:cNvSpPr>
              <a:spLocks/>
            </p:cNvSpPr>
            <p:nvPr/>
          </p:nvSpPr>
          <p:spPr bwMode="auto">
            <a:xfrm flipH="1">
              <a:off x="374" y="1579"/>
              <a:ext cx="477" cy="506"/>
            </a:xfrm>
            <a:custGeom>
              <a:avLst/>
              <a:gdLst>
                <a:gd name="T0" fmla="*/ 0 w 356"/>
                <a:gd name="T1" fmla="*/ 0 h 368"/>
                <a:gd name="T2" fmla="*/ 77884 w 356"/>
                <a:gd name="T3" fmla="*/ 5998 h 368"/>
                <a:gd name="T4" fmla="*/ 92393 w 356"/>
                <a:gd name="T5" fmla="*/ 124961 h 368"/>
                <a:gd name="T6" fmla="*/ 20362 w 356"/>
                <a:gd name="T7" fmla="*/ 15628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25668" name="Group 197"/>
          <p:cNvGrpSpPr>
            <a:grpSpLocks/>
          </p:cNvGrpSpPr>
          <p:nvPr/>
        </p:nvGrpSpPr>
        <p:grpSpPr bwMode="auto">
          <a:xfrm flipH="1">
            <a:off x="9782175" y="3529014"/>
            <a:ext cx="711200" cy="669925"/>
            <a:chOff x="-44" y="1473"/>
            <a:chExt cx="981" cy="1105"/>
          </a:xfrm>
        </p:grpSpPr>
        <p:pic>
          <p:nvPicPr>
            <p:cNvPr id="25669" name="Picture 198"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70" name="Freeform 199"/>
            <p:cNvSpPr>
              <a:spLocks/>
            </p:cNvSpPr>
            <p:nvPr/>
          </p:nvSpPr>
          <p:spPr bwMode="auto">
            <a:xfrm flipH="1">
              <a:off x="374" y="1579"/>
              <a:ext cx="477" cy="506"/>
            </a:xfrm>
            <a:custGeom>
              <a:avLst/>
              <a:gdLst>
                <a:gd name="T0" fmla="*/ 0 w 356"/>
                <a:gd name="T1" fmla="*/ 0 h 368"/>
                <a:gd name="T2" fmla="*/ 77884 w 356"/>
                <a:gd name="T3" fmla="*/ 5998 h 368"/>
                <a:gd name="T4" fmla="*/ 92393 w 356"/>
                <a:gd name="T5" fmla="*/ 124961 h 368"/>
                <a:gd name="T6" fmla="*/ 20362 w 356"/>
                <a:gd name="T7" fmla="*/ 15628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4699"/>
                                        </p:tgtEl>
                                        <p:attrNameLst>
                                          <p:attrName>style.visibility</p:attrName>
                                        </p:attrNameLst>
                                      </p:cBhvr>
                                      <p:to>
                                        <p:strVal val="visible"/>
                                      </p:to>
                                    </p:set>
                                    <p:animEffect transition="in" filter="dissolve">
                                      <p:cBhvr>
                                        <p:cTn id="7" dur="500"/>
                                        <p:tgtEl>
                                          <p:spTgt spid="364699"/>
                                        </p:tgtEl>
                                      </p:cBhvr>
                                    </p:animEffect>
                                  </p:childTnLst>
                                </p:cTn>
                              </p:par>
                              <p:par>
                                <p:cTn id="8" presetID="9" presetClass="entr" presetSubtype="0" fill="hold" nodeType="withEffect">
                                  <p:stCondLst>
                                    <p:cond delay="0"/>
                                  </p:stCondLst>
                                  <p:childTnLst>
                                    <p:set>
                                      <p:cBhvr>
                                        <p:cTn id="9" dur="1" fill="hold">
                                          <p:stCondLst>
                                            <p:cond delay="0"/>
                                          </p:stCondLst>
                                        </p:cTn>
                                        <p:tgtEl>
                                          <p:spTgt spid="364700"/>
                                        </p:tgtEl>
                                        <p:attrNameLst>
                                          <p:attrName>style.visibility</p:attrName>
                                        </p:attrNameLst>
                                      </p:cBhvr>
                                      <p:to>
                                        <p:strVal val="visible"/>
                                      </p:to>
                                    </p:set>
                                    <p:animEffect transition="in" filter="dissolve">
                                      <p:cBhvr>
                                        <p:cTn id="10" dur="500"/>
                                        <p:tgtEl>
                                          <p:spTgt spid="364700"/>
                                        </p:tgtEl>
                                      </p:cBhvr>
                                    </p:animEffect>
                                  </p:childTnLst>
                                </p:cTn>
                              </p:par>
                              <p:par>
                                <p:cTn id="11" presetID="9" presetClass="entr" presetSubtype="0" fill="hold" nodeType="withEffect">
                                  <p:stCondLst>
                                    <p:cond delay="0"/>
                                  </p:stCondLst>
                                  <p:childTnLst>
                                    <p:set>
                                      <p:cBhvr>
                                        <p:cTn id="12" dur="1" fill="hold">
                                          <p:stCondLst>
                                            <p:cond delay="0"/>
                                          </p:stCondLst>
                                        </p:cTn>
                                        <p:tgtEl>
                                          <p:spTgt spid="364701"/>
                                        </p:tgtEl>
                                        <p:attrNameLst>
                                          <p:attrName>style.visibility</p:attrName>
                                        </p:attrNameLst>
                                      </p:cBhvr>
                                      <p:to>
                                        <p:strVal val="visible"/>
                                      </p:to>
                                    </p:set>
                                    <p:animEffect transition="in" filter="dissolve">
                                      <p:cBhvr>
                                        <p:cTn id="13" dur="500"/>
                                        <p:tgtEl>
                                          <p:spTgt spid="364701"/>
                                        </p:tgtEl>
                                      </p:cBhvr>
                                    </p:animEffect>
                                  </p:childTnLst>
                                </p:cTn>
                              </p:par>
                              <p:par>
                                <p:cTn id="14" presetID="9" presetClass="entr" presetSubtype="0" fill="hold" nodeType="withEffect">
                                  <p:stCondLst>
                                    <p:cond delay="0"/>
                                  </p:stCondLst>
                                  <p:childTnLst>
                                    <p:set>
                                      <p:cBhvr>
                                        <p:cTn id="15" dur="1" fill="hold">
                                          <p:stCondLst>
                                            <p:cond delay="0"/>
                                          </p:stCondLst>
                                        </p:cTn>
                                        <p:tgtEl>
                                          <p:spTgt spid="364702"/>
                                        </p:tgtEl>
                                        <p:attrNameLst>
                                          <p:attrName>style.visibility</p:attrName>
                                        </p:attrNameLst>
                                      </p:cBhvr>
                                      <p:to>
                                        <p:strVal val="visible"/>
                                      </p:to>
                                    </p:set>
                                    <p:animEffect transition="in" filter="dissolve">
                                      <p:cBhvr>
                                        <p:cTn id="16" dur="500"/>
                                        <p:tgtEl>
                                          <p:spTgt spid="364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69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1"/>
          </p:nvPr>
        </p:nvSpPr>
        <p:spPr>
          <a:xfrm>
            <a:off x="9848851" y="6462714"/>
            <a:ext cx="676275"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8CA8D9F-0B1B-49BB-A3F3-9B87F7120E5F}" type="slidenum">
              <a:rPr lang="en-US" altLang="zh-CN">
                <a:latin typeface="Tahoma" panose="020B0604030504040204" pitchFamily="34" charset="0"/>
                <a:ea typeface="MS PGothic" panose="020B0600070205080204" pitchFamily="34" charset="-128"/>
              </a:rPr>
              <a:pPr/>
              <a:t>21</a:t>
            </a:fld>
            <a:endParaRPr lang="en-US" altLang="zh-CN">
              <a:latin typeface="Tahoma" panose="020B0604030504040204" pitchFamily="34" charset="0"/>
              <a:ea typeface="MS PGothic" panose="020B0600070205080204" pitchFamily="34" charset="-128"/>
            </a:endParaRPr>
          </a:p>
        </p:txBody>
      </p:sp>
      <p:sp>
        <p:nvSpPr>
          <p:cNvPr id="26627" name="Rectangle 3"/>
          <p:cNvSpPr>
            <a:spLocks noGrp="1" noChangeArrowheads="1"/>
          </p:cNvSpPr>
          <p:nvPr>
            <p:ph type="title"/>
          </p:nvPr>
        </p:nvSpPr>
        <p:spPr>
          <a:xfrm>
            <a:off x="864394" y="478629"/>
            <a:ext cx="8085138" cy="935038"/>
          </a:xfrm>
        </p:spPr>
        <p:txBody>
          <a:bodyPr/>
          <a:lstStyle/>
          <a:p>
            <a:r>
              <a:rPr lang="en-US" altLang="zh-CN" dirty="0"/>
              <a:t>Connection-oriented </a:t>
            </a:r>
            <a:r>
              <a:rPr lang="en-US" altLang="zh-CN" dirty="0" err="1"/>
              <a:t>demux</a:t>
            </a:r>
            <a:r>
              <a:rPr lang="en-US" altLang="zh-CN" dirty="0"/>
              <a:t>: example</a:t>
            </a:r>
          </a:p>
        </p:txBody>
      </p:sp>
      <p:sp>
        <p:nvSpPr>
          <p:cNvPr id="26628" name="Freeform 4"/>
          <p:cNvSpPr>
            <a:spLocks/>
          </p:cNvSpPr>
          <p:nvPr/>
        </p:nvSpPr>
        <p:spPr bwMode="auto">
          <a:xfrm>
            <a:off x="4354513" y="1754188"/>
            <a:ext cx="552450" cy="2082800"/>
          </a:xfrm>
          <a:custGeom>
            <a:avLst/>
            <a:gdLst>
              <a:gd name="T0" fmla="*/ 0 w 348"/>
              <a:gd name="T1" fmla="*/ 2147483646 h 1312"/>
              <a:gd name="T2" fmla="*/ 2147483646 w 348"/>
              <a:gd name="T3" fmla="*/ 0 h 1312"/>
              <a:gd name="T4" fmla="*/ 2147483646 w 348"/>
              <a:gd name="T5" fmla="*/ 2147483646 h 1312"/>
              <a:gd name="T6" fmla="*/ 2147483646 w 348"/>
              <a:gd name="T7" fmla="*/ 2147483646 h 1312"/>
              <a:gd name="T8" fmla="*/ 0 w 348"/>
              <a:gd name="T9" fmla="*/ 2147483646 h 1312"/>
              <a:gd name="T10" fmla="*/ 0 60000 65536"/>
              <a:gd name="T11" fmla="*/ 0 60000 65536"/>
              <a:gd name="T12" fmla="*/ 0 60000 65536"/>
              <a:gd name="T13" fmla="*/ 0 60000 65536"/>
              <a:gd name="T14" fmla="*/ 0 60000 65536"/>
              <a:gd name="T15" fmla="*/ 0 w 348"/>
              <a:gd name="T16" fmla="*/ 0 h 1312"/>
              <a:gd name="T17" fmla="*/ 348 w 348"/>
              <a:gd name="T18" fmla="*/ 1312 h 1312"/>
            </a:gdLst>
            <a:ahLst/>
            <a:cxnLst>
              <a:cxn ang="T10">
                <a:pos x="T0" y="T1"/>
              </a:cxn>
              <a:cxn ang="T11">
                <a:pos x="T2" y="T3"/>
              </a:cxn>
              <a:cxn ang="T12">
                <a:pos x="T4" y="T5"/>
              </a:cxn>
              <a:cxn ang="T13">
                <a:pos x="T6" y="T7"/>
              </a:cxn>
              <a:cxn ang="T14">
                <a:pos x="T8" y="T9"/>
              </a:cxn>
            </a:cxnLst>
            <a:rect l="T15" t="T16" r="T17" b="T18"/>
            <a:pathLst>
              <a:path w="348" h="1312">
                <a:moveTo>
                  <a:pt x="0" y="1306"/>
                </a:moveTo>
                <a:lnTo>
                  <a:pt x="348" y="0"/>
                </a:lnTo>
                <a:lnTo>
                  <a:pt x="342" y="1258"/>
                </a:lnTo>
                <a:lnTo>
                  <a:pt x="180" y="1312"/>
                </a:lnTo>
                <a:lnTo>
                  <a:pt x="0" y="1306"/>
                </a:lnTo>
                <a:close/>
              </a:path>
            </a:pathLst>
          </a:custGeom>
          <a:gradFill rotWithShape="1">
            <a:gsLst>
              <a:gs pos="0">
                <a:schemeClr val="bg1"/>
              </a:gs>
              <a:gs pos="100000">
                <a:schemeClr val="folHlink"/>
              </a:gs>
            </a:gsLst>
            <a:lin ang="0" scaled="1"/>
          </a:gradFill>
          <a:ln w="9525">
            <a:solidFill>
              <a:srgbClr val="DDDDDD"/>
            </a:solidFill>
            <a:round/>
            <a:headEnd/>
            <a:tailEnd/>
          </a:ln>
        </p:spPr>
        <p:txBody>
          <a:bodyPr/>
          <a:lstStyle/>
          <a:p>
            <a:endParaRPr lang="zh-CN" altLang="en-US"/>
          </a:p>
        </p:txBody>
      </p:sp>
      <p:sp>
        <p:nvSpPr>
          <p:cNvPr id="26629" name="Freeform 5"/>
          <p:cNvSpPr>
            <a:spLocks/>
          </p:cNvSpPr>
          <p:nvPr/>
        </p:nvSpPr>
        <p:spPr bwMode="auto">
          <a:xfrm>
            <a:off x="1962151" y="1933576"/>
            <a:ext cx="460375" cy="2193925"/>
          </a:xfrm>
          <a:custGeom>
            <a:avLst/>
            <a:gdLst>
              <a:gd name="T0" fmla="*/ 2147483646 w 290"/>
              <a:gd name="T1" fmla="*/ 2147483646 h 1382"/>
              <a:gd name="T2" fmla="*/ 0 w 290"/>
              <a:gd name="T3" fmla="*/ 2147483646 h 1382"/>
              <a:gd name="T4" fmla="*/ 2147483646 w 290"/>
              <a:gd name="T5" fmla="*/ 0 h 1382"/>
              <a:gd name="T6" fmla="*/ 2147483646 w 290"/>
              <a:gd name="T7" fmla="*/ 2147483646 h 1382"/>
              <a:gd name="T8" fmla="*/ 2147483646 w 290"/>
              <a:gd name="T9" fmla="*/ 2147483646 h 1382"/>
              <a:gd name="T10" fmla="*/ 2147483646 w 290"/>
              <a:gd name="T11" fmla="*/ 2147483646 h 1382"/>
              <a:gd name="T12" fmla="*/ 0 60000 65536"/>
              <a:gd name="T13" fmla="*/ 0 60000 65536"/>
              <a:gd name="T14" fmla="*/ 0 60000 65536"/>
              <a:gd name="T15" fmla="*/ 0 60000 65536"/>
              <a:gd name="T16" fmla="*/ 0 60000 65536"/>
              <a:gd name="T17" fmla="*/ 0 60000 65536"/>
              <a:gd name="T18" fmla="*/ 0 w 290"/>
              <a:gd name="T19" fmla="*/ 0 h 1382"/>
              <a:gd name="T20" fmla="*/ 290 w 290"/>
              <a:gd name="T21" fmla="*/ 1382 h 1382"/>
            </a:gdLst>
            <a:ahLst/>
            <a:cxnLst>
              <a:cxn ang="T12">
                <a:pos x="T0" y="T1"/>
              </a:cxn>
              <a:cxn ang="T13">
                <a:pos x="T2" y="T3"/>
              </a:cxn>
              <a:cxn ang="T14">
                <a:pos x="T4" y="T5"/>
              </a:cxn>
              <a:cxn ang="T15">
                <a:pos x="T6" y="T7"/>
              </a:cxn>
              <a:cxn ang="T16">
                <a:pos x="T8" y="T9"/>
              </a:cxn>
              <a:cxn ang="T17">
                <a:pos x="T10" y="T11"/>
              </a:cxn>
            </a:cxnLst>
            <a:rect l="T18" t="T19" r="T20" b="T21"/>
            <a:pathLst>
              <a:path w="290" h="1382">
                <a:moveTo>
                  <a:pt x="15" y="1382"/>
                </a:moveTo>
                <a:lnTo>
                  <a:pt x="0" y="1360"/>
                </a:lnTo>
                <a:lnTo>
                  <a:pt x="290" y="0"/>
                </a:lnTo>
                <a:lnTo>
                  <a:pt x="284" y="1258"/>
                </a:lnTo>
                <a:lnTo>
                  <a:pt x="182" y="1382"/>
                </a:lnTo>
                <a:lnTo>
                  <a:pt x="15" y="1382"/>
                </a:lnTo>
                <a:close/>
              </a:path>
            </a:pathLst>
          </a:custGeom>
          <a:gradFill rotWithShape="1">
            <a:gsLst>
              <a:gs pos="0">
                <a:schemeClr val="bg1"/>
              </a:gs>
              <a:gs pos="100000">
                <a:schemeClr val="folHlink"/>
              </a:gs>
            </a:gsLst>
            <a:lin ang="0" scaled="1"/>
          </a:gradFill>
          <a:ln w="9525">
            <a:solidFill>
              <a:srgbClr val="DDDDDD"/>
            </a:solidFill>
            <a:round/>
            <a:headEnd/>
            <a:tailEnd/>
          </a:ln>
        </p:spPr>
        <p:txBody>
          <a:bodyPr/>
          <a:lstStyle/>
          <a:p>
            <a:endParaRPr lang="zh-CN" altLang="en-US"/>
          </a:p>
        </p:txBody>
      </p:sp>
      <p:sp>
        <p:nvSpPr>
          <p:cNvPr id="26630" name="Rectangle 23"/>
          <p:cNvSpPr>
            <a:spLocks noChangeArrowheads="1"/>
          </p:cNvSpPr>
          <p:nvPr/>
        </p:nvSpPr>
        <p:spPr bwMode="auto">
          <a:xfrm>
            <a:off x="2457450" y="1911350"/>
            <a:ext cx="1296988"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6631" name="Rectangle 24"/>
          <p:cNvSpPr>
            <a:spLocks noChangeArrowheads="1"/>
          </p:cNvSpPr>
          <p:nvPr/>
        </p:nvSpPr>
        <p:spPr bwMode="auto">
          <a:xfrm>
            <a:off x="2419351" y="1965326"/>
            <a:ext cx="1273175" cy="1979613"/>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6632" name="Line 25"/>
          <p:cNvSpPr>
            <a:spLocks noChangeShapeType="1"/>
          </p:cNvSpPr>
          <p:nvPr/>
        </p:nvSpPr>
        <p:spPr bwMode="auto">
          <a:xfrm>
            <a:off x="2428875" y="2725739"/>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3" name="Text Box 26"/>
          <p:cNvSpPr txBox="1">
            <a:spLocks noChangeArrowheads="1"/>
          </p:cNvSpPr>
          <p:nvPr/>
        </p:nvSpPr>
        <p:spPr bwMode="auto">
          <a:xfrm>
            <a:off x="2386014" y="2708275"/>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transport</a:t>
            </a:r>
          </a:p>
        </p:txBody>
      </p:sp>
      <p:sp>
        <p:nvSpPr>
          <p:cNvPr id="26634" name="Line 27"/>
          <p:cNvSpPr>
            <a:spLocks noChangeShapeType="1"/>
          </p:cNvSpPr>
          <p:nvPr/>
        </p:nvSpPr>
        <p:spPr bwMode="auto">
          <a:xfrm>
            <a:off x="2436813" y="3046414"/>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5" name="Line 28"/>
          <p:cNvSpPr>
            <a:spLocks noChangeShapeType="1"/>
          </p:cNvSpPr>
          <p:nvPr/>
        </p:nvSpPr>
        <p:spPr bwMode="auto">
          <a:xfrm>
            <a:off x="2422525" y="3355976"/>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6" name="Line 29"/>
          <p:cNvSpPr>
            <a:spLocks noChangeShapeType="1"/>
          </p:cNvSpPr>
          <p:nvPr/>
        </p:nvSpPr>
        <p:spPr bwMode="auto">
          <a:xfrm>
            <a:off x="2422525" y="3641726"/>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7" name="Text Box 26"/>
          <p:cNvSpPr txBox="1">
            <a:spLocks noChangeArrowheads="1"/>
          </p:cNvSpPr>
          <p:nvPr/>
        </p:nvSpPr>
        <p:spPr bwMode="auto">
          <a:xfrm>
            <a:off x="2420939" y="1955800"/>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application</a:t>
            </a:r>
          </a:p>
        </p:txBody>
      </p:sp>
      <p:sp>
        <p:nvSpPr>
          <p:cNvPr id="26638" name="Text Box 26"/>
          <p:cNvSpPr txBox="1">
            <a:spLocks noChangeArrowheads="1"/>
          </p:cNvSpPr>
          <p:nvPr/>
        </p:nvSpPr>
        <p:spPr bwMode="auto">
          <a:xfrm>
            <a:off x="2376489" y="3613150"/>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physical</a:t>
            </a:r>
          </a:p>
        </p:txBody>
      </p:sp>
      <p:sp>
        <p:nvSpPr>
          <p:cNvPr id="26639" name="Text Box 26"/>
          <p:cNvSpPr txBox="1">
            <a:spLocks noChangeArrowheads="1"/>
          </p:cNvSpPr>
          <p:nvPr/>
        </p:nvSpPr>
        <p:spPr bwMode="auto">
          <a:xfrm>
            <a:off x="2395539" y="3327400"/>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link</a:t>
            </a:r>
          </a:p>
        </p:txBody>
      </p:sp>
      <p:sp>
        <p:nvSpPr>
          <p:cNvPr id="26640" name="Text Box 26"/>
          <p:cNvSpPr txBox="1">
            <a:spLocks noChangeArrowheads="1"/>
          </p:cNvSpPr>
          <p:nvPr/>
        </p:nvSpPr>
        <p:spPr bwMode="auto">
          <a:xfrm>
            <a:off x="2386014" y="3032125"/>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network</a:t>
            </a:r>
          </a:p>
        </p:txBody>
      </p:sp>
      <p:sp>
        <p:nvSpPr>
          <p:cNvPr id="26641" name="Oval 18"/>
          <p:cNvSpPr>
            <a:spLocks noChangeArrowheads="1"/>
          </p:cNvSpPr>
          <p:nvPr/>
        </p:nvSpPr>
        <p:spPr bwMode="auto">
          <a:xfrm>
            <a:off x="2755900" y="2241550"/>
            <a:ext cx="598488" cy="304800"/>
          </a:xfrm>
          <a:prstGeom prst="ellipse">
            <a:avLst/>
          </a:prstGeom>
          <a:solidFill>
            <a:srgbClr val="CCFF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ea typeface="MS PGothic" panose="020B0600070205080204" pitchFamily="34" charset="-128"/>
              </a:rPr>
              <a:t>P3</a:t>
            </a:r>
          </a:p>
        </p:txBody>
      </p:sp>
      <p:grpSp>
        <p:nvGrpSpPr>
          <p:cNvPr id="26642" name="Group 19"/>
          <p:cNvGrpSpPr>
            <a:grpSpLocks/>
          </p:cNvGrpSpPr>
          <p:nvPr/>
        </p:nvGrpSpPr>
        <p:grpSpPr bwMode="auto">
          <a:xfrm>
            <a:off x="2724151" y="2565400"/>
            <a:ext cx="620713" cy="228600"/>
            <a:chOff x="1287" y="2524"/>
            <a:chExt cx="260" cy="100"/>
          </a:xfrm>
        </p:grpSpPr>
        <p:sp>
          <p:nvSpPr>
            <p:cNvPr id="26757" name="Rectangle 20"/>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58" name="Rectangle 21"/>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59" name="Rectangle 22"/>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60" name="Rectangle 23"/>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6643" name="Rectangle 23"/>
          <p:cNvSpPr>
            <a:spLocks noChangeArrowheads="1"/>
          </p:cNvSpPr>
          <p:nvPr/>
        </p:nvSpPr>
        <p:spPr bwMode="auto">
          <a:xfrm>
            <a:off x="4956175" y="1677988"/>
            <a:ext cx="2254250"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6644" name="Rectangle 24"/>
          <p:cNvSpPr>
            <a:spLocks noChangeArrowheads="1"/>
          </p:cNvSpPr>
          <p:nvPr/>
        </p:nvSpPr>
        <p:spPr bwMode="auto">
          <a:xfrm>
            <a:off x="4902201" y="1755776"/>
            <a:ext cx="2225675" cy="1979613"/>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6645" name="Text Box 26"/>
          <p:cNvSpPr txBox="1">
            <a:spLocks noChangeArrowheads="1"/>
          </p:cNvSpPr>
          <p:nvPr/>
        </p:nvSpPr>
        <p:spPr bwMode="auto">
          <a:xfrm>
            <a:off x="5327651" y="2484438"/>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transport</a:t>
            </a:r>
          </a:p>
        </p:txBody>
      </p:sp>
      <p:sp>
        <p:nvSpPr>
          <p:cNvPr id="26646" name="Text Box 26"/>
          <p:cNvSpPr txBox="1">
            <a:spLocks noChangeArrowheads="1"/>
          </p:cNvSpPr>
          <p:nvPr/>
        </p:nvSpPr>
        <p:spPr bwMode="auto">
          <a:xfrm>
            <a:off x="5381626" y="1708150"/>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application</a:t>
            </a:r>
          </a:p>
        </p:txBody>
      </p:sp>
      <p:sp>
        <p:nvSpPr>
          <p:cNvPr id="26647" name="Text Box 26"/>
          <p:cNvSpPr txBox="1">
            <a:spLocks noChangeArrowheads="1"/>
          </p:cNvSpPr>
          <p:nvPr/>
        </p:nvSpPr>
        <p:spPr bwMode="auto">
          <a:xfrm>
            <a:off x="5321301" y="3389313"/>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physical</a:t>
            </a:r>
          </a:p>
        </p:txBody>
      </p:sp>
      <p:sp>
        <p:nvSpPr>
          <p:cNvPr id="26648" name="Text Box 26"/>
          <p:cNvSpPr txBox="1">
            <a:spLocks noChangeArrowheads="1"/>
          </p:cNvSpPr>
          <p:nvPr/>
        </p:nvSpPr>
        <p:spPr bwMode="auto">
          <a:xfrm>
            <a:off x="5321301" y="3103563"/>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link</a:t>
            </a:r>
          </a:p>
        </p:txBody>
      </p:sp>
      <p:sp>
        <p:nvSpPr>
          <p:cNvPr id="26649" name="Rectangle 23"/>
          <p:cNvSpPr>
            <a:spLocks noChangeArrowheads="1"/>
          </p:cNvSpPr>
          <p:nvPr/>
        </p:nvSpPr>
        <p:spPr bwMode="auto">
          <a:xfrm>
            <a:off x="8091489" y="1903413"/>
            <a:ext cx="1296987"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6650" name="Rectangle 24"/>
          <p:cNvSpPr>
            <a:spLocks noChangeArrowheads="1"/>
          </p:cNvSpPr>
          <p:nvPr/>
        </p:nvSpPr>
        <p:spPr bwMode="auto">
          <a:xfrm>
            <a:off x="7894638" y="1944688"/>
            <a:ext cx="1631950" cy="1979612"/>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Times New Roman" panose="02020603050405020304" pitchFamily="18" charset="0"/>
              <a:ea typeface="MS PGothic" panose="020B0600070205080204" pitchFamily="34" charset="-128"/>
            </a:endParaRPr>
          </a:p>
        </p:txBody>
      </p:sp>
      <p:sp>
        <p:nvSpPr>
          <p:cNvPr id="26651" name="Text Box 26"/>
          <p:cNvSpPr txBox="1">
            <a:spLocks noChangeArrowheads="1"/>
          </p:cNvSpPr>
          <p:nvPr/>
        </p:nvSpPr>
        <p:spPr bwMode="auto">
          <a:xfrm>
            <a:off x="8020051" y="2700338"/>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transport</a:t>
            </a:r>
          </a:p>
        </p:txBody>
      </p:sp>
      <p:sp>
        <p:nvSpPr>
          <p:cNvPr id="26652" name="Text Box 26"/>
          <p:cNvSpPr txBox="1">
            <a:spLocks noChangeArrowheads="1"/>
          </p:cNvSpPr>
          <p:nvPr/>
        </p:nvSpPr>
        <p:spPr bwMode="auto">
          <a:xfrm>
            <a:off x="8054976" y="1947863"/>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application</a:t>
            </a:r>
          </a:p>
        </p:txBody>
      </p:sp>
      <p:sp>
        <p:nvSpPr>
          <p:cNvPr id="26653" name="Text Box 26"/>
          <p:cNvSpPr txBox="1">
            <a:spLocks noChangeArrowheads="1"/>
          </p:cNvSpPr>
          <p:nvPr/>
        </p:nvSpPr>
        <p:spPr bwMode="auto">
          <a:xfrm>
            <a:off x="8062914" y="3605213"/>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physical</a:t>
            </a:r>
          </a:p>
        </p:txBody>
      </p:sp>
      <p:sp>
        <p:nvSpPr>
          <p:cNvPr id="26654" name="Text Box 26"/>
          <p:cNvSpPr txBox="1">
            <a:spLocks noChangeArrowheads="1"/>
          </p:cNvSpPr>
          <p:nvPr/>
        </p:nvSpPr>
        <p:spPr bwMode="auto">
          <a:xfrm>
            <a:off x="8029576" y="3319463"/>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link</a:t>
            </a:r>
          </a:p>
        </p:txBody>
      </p:sp>
      <p:sp>
        <p:nvSpPr>
          <p:cNvPr id="26655" name="Text Box 26"/>
          <p:cNvSpPr txBox="1">
            <a:spLocks noChangeArrowheads="1"/>
          </p:cNvSpPr>
          <p:nvPr/>
        </p:nvSpPr>
        <p:spPr bwMode="auto">
          <a:xfrm>
            <a:off x="8020051" y="3024188"/>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network</a:t>
            </a:r>
          </a:p>
        </p:txBody>
      </p:sp>
      <p:sp>
        <p:nvSpPr>
          <p:cNvPr id="26656" name="Oval 38"/>
          <p:cNvSpPr>
            <a:spLocks noChangeArrowheads="1"/>
          </p:cNvSpPr>
          <p:nvPr/>
        </p:nvSpPr>
        <p:spPr bwMode="auto">
          <a:xfrm>
            <a:off x="7975600" y="2241550"/>
            <a:ext cx="598488" cy="304800"/>
          </a:xfrm>
          <a:prstGeom prst="ellipse">
            <a:avLst/>
          </a:prstGeom>
          <a:solidFill>
            <a:srgbClr val="CCFF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ea typeface="MS PGothic" panose="020B0600070205080204" pitchFamily="34" charset="-128"/>
              </a:rPr>
              <a:t>P2</a:t>
            </a:r>
          </a:p>
        </p:txBody>
      </p:sp>
      <p:sp>
        <p:nvSpPr>
          <p:cNvPr id="26657" name="Freeform 39"/>
          <p:cNvSpPr>
            <a:spLocks/>
          </p:cNvSpPr>
          <p:nvPr/>
        </p:nvSpPr>
        <p:spPr bwMode="auto">
          <a:xfrm>
            <a:off x="9528176" y="1924050"/>
            <a:ext cx="504825" cy="2133600"/>
          </a:xfrm>
          <a:custGeom>
            <a:avLst/>
            <a:gdLst>
              <a:gd name="T0" fmla="*/ 2147483646 w 318"/>
              <a:gd name="T1" fmla="*/ 2147483646 h 1344"/>
              <a:gd name="T2" fmla="*/ 2147483646 w 318"/>
              <a:gd name="T3" fmla="*/ 0 h 1344"/>
              <a:gd name="T4" fmla="*/ 0 w 318"/>
              <a:gd name="T5" fmla="*/ 2147483646 h 1344"/>
              <a:gd name="T6" fmla="*/ 2147483646 w 318"/>
              <a:gd name="T7" fmla="*/ 2147483646 h 1344"/>
              <a:gd name="T8" fmla="*/ 2147483646 w 318"/>
              <a:gd name="T9" fmla="*/ 2147483646 h 1344"/>
              <a:gd name="T10" fmla="*/ 0 60000 65536"/>
              <a:gd name="T11" fmla="*/ 0 60000 65536"/>
              <a:gd name="T12" fmla="*/ 0 60000 65536"/>
              <a:gd name="T13" fmla="*/ 0 60000 65536"/>
              <a:gd name="T14" fmla="*/ 0 60000 65536"/>
              <a:gd name="T15" fmla="*/ 0 w 318"/>
              <a:gd name="T16" fmla="*/ 0 h 1344"/>
              <a:gd name="T17" fmla="*/ 318 w 318"/>
              <a:gd name="T18" fmla="*/ 1344 h 1344"/>
            </a:gdLst>
            <a:ahLst/>
            <a:cxnLst>
              <a:cxn ang="T10">
                <a:pos x="T0" y="T1"/>
              </a:cxn>
              <a:cxn ang="T11">
                <a:pos x="T2" y="T3"/>
              </a:cxn>
              <a:cxn ang="T12">
                <a:pos x="T4" y="T5"/>
              </a:cxn>
              <a:cxn ang="T13">
                <a:pos x="T6" y="T7"/>
              </a:cxn>
              <a:cxn ang="T14">
                <a:pos x="T8" y="T9"/>
              </a:cxn>
            </a:cxnLst>
            <a:rect l="T15" t="T16" r="T17" b="T18"/>
            <a:pathLst>
              <a:path w="318" h="1344">
                <a:moveTo>
                  <a:pt x="318" y="1344"/>
                </a:moveTo>
                <a:lnTo>
                  <a:pt x="12" y="0"/>
                </a:lnTo>
                <a:lnTo>
                  <a:pt x="0" y="1224"/>
                </a:lnTo>
                <a:lnTo>
                  <a:pt x="121" y="1344"/>
                </a:lnTo>
                <a:lnTo>
                  <a:pt x="318" y="1344"/>
                </a:lnTo>
                <a:close/>
              </a:path>
            </a:pathLst>
          </a:custGeom>
          <a:gradFill rotWithShape="1">
            <a:gsLst>
              <a:gs pos="0">
                <a:schemeClr val="folHlink"/>
              </a:gs>
              <a:gs pos="100000">
                <a:schemeClr val="bg1"/>
              </a:gs>
            </a:gsLst>
            <a:lin ang="0" scaled="1"/>
          </a:gradFill>
          <a:ln w="9525">
            <a:solidFill>
              <a:srgbClr val="DDDDDD"/>
            </a:solidFill>
            <a:round/>
            <a:headEnd/>
            <a:tailEnd/>
          </a:ln>
        </p:spPr>
        <p:txBody>
          <a:bodyPr/>
          <a:lstStyle/>
          <a:p>
            <a:endParaRPr lang="zh-CN" altLang="en-US"/>
          </a:p>
        </p:txBody>
      </p:sp>
      <p:grpSp>
        <p:nvGrpSpPr>
          <p:cNvPr id="26658" name="Group 42"/>
          <p:cNvGrpSpPr>
            <a:grpSpLocks/>
          </p:cNvGrpSpPr>
          <p:nvPr/>
        </p:nvGrpSpPr>
        <p:grpSpPr bwMode="auto">
          <a:xfrm>
            <a:off x="3348038" y="5170484"/>
            <a:ext cx="2016125" cy="657224"/>
            <a:chOff x="1084" y="3697"/>
            <a:chExt cx="1270" cy="414"/>
          </a:xfrm>
        </p:grpSpPr>
        <p:sp>
          <p:nvSpPr>
            <p:cNvPr id="26754" name="Rectangle 43"/>
            <p:cNvSpPr>
              <a:spLocks noChangeArrowheads="1"/>
            </p:cNvSpPr>
            <p:nvPr/>
          </p:nvSpPr>
          <p:spPr bwMode="auto">
            <a:xfrm>
              <a:off x="1553" y="3697"/>
              <a:ext cx="678" cy="13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55" name="Line 44"/>
            <p:cNvSpPr>
              <a:spLocks noChangeShapeType="1"/>
            </p:cNvSpPr>
            <p:nvPr/>
          </p:nvSpPr>
          <p:spPr bwMode="auto">
            <a:xfrm flipV="1">
              <a:off x="2179" y="3770"/>
              <a:ext cx="175"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6756" name="Text Box 45"/>
            <p:cNvSpPr txBox="1">
              <a:spLocks noChangeArrowheads="1"/>
            </p:cNvSpPr>
            <p:nvPr/>
          </p:nvSpPr>
          <p:spPr bwMode="auto">
            <a:xfrm>
              <a:off x="1084" y="3822"/>
              <a:ext cx="1228"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85000"/>
                </a:lnSpc>
              </a:pPr>
              <a:r>
                <a:rPr lang="en-US" altLang="zh-CN" sz="1400">
                  <a:latin typeface="Tahoma" panose="020B0604030504040204" pitchFamily="34" charset="0"/>
                  <a:ea typeface="MS PGothic" panose="020B0600070205080204" pitchFamily="34" charset="-128"/>
                </a:rPr>
                <a:t>source IP,port: A,9157</a:t>
              </a:r>
            </a:p>
            <a:p>
              <a:pPr algn="r">
                <a:lnSpc>
                  <a:spcPct val="85000"/>
                </a:lnSpc>
              </a:pPr>
              <a:r>
                <a:rPr lang="en-US" altLang="zh-CN" sz="1400">
                  <a:latin typeface="Tahoma" panose="020B0604030504040204" pitchFamily="34" charset="0"/>
                  <a:ea typeface="MS PGothic" panose="020B0600070205080204" pitchFamily="34" charset="-128"/>
                </a:rPr>
                <a:t>dest IP, port: B,80</a:t>
              </a:r>
            </a:p>
          </p:txBody>
        </p:sp>
      </p:grpSp>
      <p:grpSp>
        <p:nvGrpSpPr>
          <p:cNvPr id="26659" name="Group 46"/>
          <p:cNvGrpSpPr>
            <a:grpSpLocks/>
          </p:cNvGrpSpPr>
          <p:nvPr/>
        </p:nvGrpSpPr>
        <p:grpSpPr bwMode="auto">
          <a:xfrm>
            <a:off x="3190876" y="4479929"/>
            <a:ext cx="1878013" cy="657226"/>
            <a:chOff x="2741" y="3750"/>
            <a:chExt cx="1183" cy="414"/>
          </a:xfrm>
        </p:grpSpPr>
        <p:sp>
          <p:nvSpPr>
            <p:cNvPr id="26751" name="Rectangle 47"/>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52" name="Line 48"/>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753" name="Text Box 49"/>
            <p:cNvSpPr txBox="1">
              <a:spLocks noChangeArrowheads="1"/>
            </p:cNvSpPr>
            <p:nvPr/>
          </p:nvSpPr>
          <p:spPr bwMode="auto">
            <a:xfrm>
              <a:off x="2813" y="3875"/>
              <a:ext cx="111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en-US" altLang="zh-CN" sz="1400">
                  <a:latin typeface="Tahoma" panose="020B0604030504040204" pitchFamily="34" charset="0"/>
                  <a:ea typeface="MS PGothic" panose="020B0600070205080204" pitchFamily="34" charset="-128"/>
                </a:rPr>
                <a:t>source IP,port: B,80</a:t>
              </a:r>
            </a:p>
            <a:p>
              <a:pPr>
                <a:lnSpc>
                  <a:spcPct val="85000"/>
                </a:lnSpc>
              </a:pPr>
              <a:r>
                <a:rPr lang="en-US" altLang="zh-CN" sz="1400">
                  <a:latin typeface="Tahoma" panose="020B0604030504040204" pitchFamily="34" charset="0"/>
                  <a:ea typeface="MS PGothic" panose="020B0600070205080204" pitchFamily="34" charset="-128"/>
                </a:rPr>
                <a:t>dest IP,port: A,9157</a:t>
              </a:r>
            </a:p>
          </p:txBody>
        </p:sp>
      </p:grpSp>
      <p:sp>
        <p:nvSpPr>
          <p:cNvPr id="26660" name="Text Box 50"/>
          <p:cNvSpPr txBox="1">
            <a:spLocks noChangeArrowheads="1"/>
          </p:cNvSpPr>
          <p:nvPr/>
        </p:nvSpPr>
        <p:spPr bwMode="auto">
          <a:xfrm flipH="1">
            <a:off x="1612901" y="4705350"/>
            <a:ext cx="11477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sz="2000" dirty="0">
                <a:latin typeface="Gill Sans MT" panose="020B0502020104020203" pitchFamily="34" charset="0"/>
                <a:ea typeface="MS PGothic" panose="020B0600070205080204" pitchFamily="34" charset="-128"/>
              </a:rPr>
              <a:t>host: IP address A</a:t>
            </a:r>
          </a:p>
        </p:txBody>
      </p:sp>
      <p:sp>
        <p:nvSpPr>
          <p:cNvPr id="26661" name="Text Box 51"/>
          <p:cNvSpPr txBox="1">
            <a:spLocks noChangeArrowheads="1"/>
          </p:cNvSpPr>
          <p:nvPr/>
        </p:nvSpPr>
        <p:spPr bwMode="auto">
          <a:xfrm flipH="1">
            <a:off x="9369426" y="4602163"/>
            <a:ext cx="11477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sz="2000" dirty="0">
                <a:latin typeface="Gill Sans MT" panose="020B0502020104020203" pitchFamily="34" charset="0"/>
                <a:ea typeface="MS PGothic" panose="020B0600070205080204" pitchFamily="34" charset="-128"/>
              </a:rPr>
              <a:t>host: IP address C</a:t>
            </a:r>
          </a:p>
        </p:txBody>
      </p:sp>
      <p:sp>
        <p:nvSpPr>
          <p:cNvPr id="26662" name="Text Box 52"/>
          <p:cNvSpPr txBox="1">
            <a:spLocks noChangeArrowheads="1"/>
          </p:cNvSpPr>
          <p:nvPr/>
        </p:nvSpPr>
        <p:spPr bwMode="auto">
          <a:xfrm flipH="1">
            <a:off x="6640008" y="3790419"/>
            <a:ext cx="11477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sz="2000" dirty="0">
                <a:latin typeface="Gill Sans MT" panose="020B0502020104020203" pitchFamily="34" charset="0"/>
                <a:ea typeface="MS PGothic" panose="020B0600070205080204" pitchFamily="34" charset="-128"/>
              </a:rPr>
              <a:t>server: IP address B</a:t>
            </a:r>
          </a:p>
        </p:txBody>
      </p:sp>
      <p:sp>
        <p:nvSpPr>
          <p:cNvPr id="26663" name="Line 53"/>
          <p:cNvSpPr>
            <a:spLocks noChangeShapeType="1"/>
          </p:cNvSpPr>
          <p:nvPr/>
        </p:nvSpPr>
        <p:spPr bwMode="auto">
          <a:xfrm>
            <a:off x="4878388" y="3432175"/>
            <a:ext cx="22336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64" name="Line 54"/>
          <p:cNvSpPr>
            <a:spLocks noChangeShapeType="1"/>
          </p:cNvSpPr>
          <p:nvPr/>
        </p:nvSpPr>
        <p:spPr bwMode="auto">
          <a:xfrm>
            <a:off x="4894263" y="3130550"/>
            <a:ext cx="22336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65" name="Text Box 26"/>
          <p:cNvSpPr txBox="1">
            <a:spLocks noChangeArrowheads="1"/>
          </p:cNvSpPr>
          <p:nvPr/>
        </p:nvSpPr>
        <p:spPr bwMode="auto">
          <a:xfrm>
            <a:off x="5281614" y="2795588"/>
            <a:ext cx="1317625" cy="30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400">
                <a:latin typeface="Tahoma" panose="020B0604030504040204" pitchFamily="34" charset="0"/>
                <a:ea typeface="MS PGothic" panose="020B0600070205080204" pitchFamily="34" charset="-128"/>
              </a:rPr>
              <a:t>network</a:t>
            </a:r>
          </a:p>
        </p:txBody>
      </p:sp>
      <p:sp>
        <p:nvSpPr>
          <p:cNvPr id="26666" name="Line 56"/>
          <p:cNvSpPr>
            <a:spLocks noChangeShapeType="1"/>
          </p:cNvSpPr>
          <p:nvPr/>
        </p:nvSpPr>
        <p:spPr bwMode="auto">
          <a:xfrm>
            <a:off x="4897438" y="2808288"/>
            <a:ext cx="22336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67" name="Line 57"/>
          <p:cNvSpPr>
            <a:spLocks noChangeShapeType="1"/>
          </p:cNvSpPr>
          <p:nvPr/>
        </p:nvSpPr>
        <p:spPr bwMode="auto">
          <a:xfrm>
            <a:off x="4900613" y="2486025"/>
            <a:ext cx="22336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26668" name="Group 58"/>
          <p:cNvGrpSpPr>
            <a:grpSpLocks/>
          </p:cNvGrpSpPr>
          <p:nvPr/>
        </p:nvGrpSpPr>
        <p:grpSpPr bwMode="auto">
          <a:xfrm>
            <a:off x="5076826" y="2347913"/>
            <a:ext cx="473075" cy="228600"/>
            <a:chOff x="1287" y="2524"/>
            <a:chExt cx="260" cy="100"/>
          </a:xfrm>
        </p:grpSpPr>
        <p:sp>
          <p:nvSpPr>
            <p:cNvPr id="26747" name="Rectangle 59"/>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48" name="Rectangle 60"/>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49" name="Rectangle 61"/>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50" name="Rectangle 62"/>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26669" name="Group 65"/>
          <p:cNvGrpSpPr>
            <a:grpSpLocks/>
          </p:cNvGrpSpPr>
          <p:nvPr/>
        </p:nvGrpSpPr>
        <p:grpSpPr bwMode="auto">
          <a:xfrm>
            <a:off x="5781676" y="2352675"/>
            <a:ext cx="473075" cy="228600"/>
            <a:chOff x="1287" y="2524"/>
            <a:chExt cx="260" cy="100"/>
          </a:xfrm>
        </p:grpSpPr>
        <p:sp>
          <p:nvSpPr>
            <p:cNvPr id="26743" name="Rectangle 66"/>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44" name="Rectangle 67"/>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45" name="Rectangle 68"/>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46" name="Rectangle 69"/>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26670" name="Group 70"/>
          <p:cNvGrpSpPr>
            <a:grpSpLocks/>
          </p:cNvGrpSpPr>
          <p:nvPr/>
        </p:nvGrpSpPr>
        <p:grpSpPr bwMode="auto">
          <a:xfrm>
            <a:off x="6453189" y="2357438"/>
            <a:ext cx="473075" cy="228600"/>
            <a:chOff x="1287" y="2524"/>
            <a:chExt cx="260" cy="100"/>
          </a:xfrm>
        </p:grpSpPr>
        <p:sp>
          <p:nvSpPr>
            <p:cNvPr id="26739" name="Rectangle 71"/>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40" name="Rectangle 72"/>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41" name="Rectangle 73"/>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42" name="Rectangle 74"/>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6671" name="Line 75"/>
          <p:cNvSpPr>
            <a:spLocks noChangeShapeType="1"/>
          </p:cNvSpPr>
          <p:nvPr/>
        </p:nvSpPr>
        <p:spPr bwMode="auto">
          <a:xfrm>
            <a:off x="7886700" y="3648075"/>
            <a:ext cx="1638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72" name="Line 76"/>
          <p:cNvSpPr>
            <a:spLocks noChangeShapeType="1"/>
          </p:cNvSpPr>
          <p:nvPr/>
        </p:nvSpPr>
        <p:spPr bwMode="auto">
          <a:xfrm>
            <a:off x="7877175" y="3352800"/>
            <a:ext cx="1638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73" name="Line 77"/>
          <p:cNvSpPr>
            <a:spLocks noChangeShapeType="1"/>
          </p:cNvSpPr>
          <p:nvPr/>
        </p:nvSpPr>
        <p:spPr bwMode="auto">
          <a:xfrm>
            <a:off x="7877175" y="3057525"/>
            <a:ext cx="1638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74" name="Line 78"/>
          <p:cNvSpPr>
            <a:spLocks noChangeShapeType="1"/>
          </p:cNvSpPr>
          <p:nvPr/>
        </p:nvSpPr>
        <p:spPr bwMode="auto">
          <a:xfrm>
            <a:off x="7877175" y="2752725"/>
            <a:ext cx="1638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26675" name="Group 79"/>
          <p:cNvGrpSpPr>
            <a:grpSpLocks/>
          </p:cNvGrpSpPr>
          <p:nvPr/>
        </p:nvGrpSpPr>
        <p:grpSpPr bwMode="auto">
          <a:xfrm>
            <a:off x="8029576" y="2579688"/>
            <a:ext cx="473075" cy="228600"/>
            <a:chOff x="1287" y="2524"/>
            <a:chExt cx="260" cy="100"/>
          </a:xfrm>
        </p:grpSpPr>
        <p:sp>
          <p:nvSpPr>
            <p:cNvPr id="26735" name="Rectangle 80"/>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36" name="Rectangle 81"/>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37" name="Rectangle 82"/>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38" name="Rectangle 83"/>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26676" name="Group 84"/>
          <p:cNvGrpSpPr>
            <a:grpSpLocks/>
          </p:cNvGrpSpPr>
          <p:nvPr/>
        </p:nvGrpSpPr>
        <p:grpSpPr bwMode="auto">
          <a:xfrm>
            <a:off x="8824914" y="2570163"/>
            <a:ext cx="473075" cy="228600"/>
            <a:chOff x="1287" y="2524"/>
            <a:chExt cx="260" cy="100"/>
          </a:xfrm>
        </p:grpSpPr>
        <p:sp>
          <p:nvSpPr>
            <p:cNvPr id="26731" name="Rectangle 85"/>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32" name="Rectangle 86"/>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33" name="Rectangle 87"/>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34" name="Rectangle 88"/>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6677" name="Oval 89"/>
          <p:cNvSpPr>
            <a:spLocks noChangeArrowheads="1"/>
          </p:cNvSpPr>
          <p:nvPr/>
        </p:nvSpPr>
        <p:spPr bwMode="auto">
          <a:xfrm>
            <a:off x="8766175" y="2236788"/>
            <a:ext cx="598488" cy="304800"/>
          </a:xfrm>
          <a:prstGeom prst="ellipse">
            <a:avLst/>
          </a:prstGeom>
          <a:solidFill>
            <a:srgbClr val="CCFF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ea typeface="MS PGothic" panose="020B0600070205080204" pitchFamily="34" charset="-128"/>
              </a:rPr>
              <a:t>P3</a:t>
            </a:r>
          </a:p>
        </p:txBody>
      </p:sp>
      <p:sp>
        <p:nvSpPr>
          <p:cNvPr id="26678" name="Freeform 90"/>
          <p:cNvSpPr>
            <a:spLocks/>
          </p:cNvSpPr>
          <p:nvPr/>
        </p:nvSpPr>
        <p:spPr bwMode="auto">
          <a:xfrm>
            <a:off x="3017839" y="2439989"/>
            <a:ext cx="2695575" cy="2695575"/>
          </a:xfrm>
          <a:custGeom>
            <a:avLst/>
            <a:gdLst>
              <a:gd name="T0" fmla="*/ 0 w 1698"/>
              <a:gd name="T1" fmla="*/ 2147483646 h 1698"/>
              <a:gd name="T2" fmla="*/ 0 w 1698"/>
              <a:gd name="T3" fmla="*/ 2147483646 h 1698"/>
              <a:gd name="T4" fmla="*/ 2147483646 w 1698"/>
              <a:gd name="T5" fmla="*/ 2147483646 h 1698"/>
              <a:gd name="T6" fmla="*/ 2147483646 w 1698"/>
              <a:gd name="T7" fmla="*/ 2147483646 h 1698"/>
              <a:gd name="T8" fmla="*/ 2147483646 w 1698"/>
              <a:gd name="T9" fmla="*/ 0 h 1698"/>
              <a:gd name="T10" fmla="*/ 0 60000 65536"/>
              <a:gd name="T11" fmla="*/ 0 60000 65536"/>
              <a:gd name="T12" fmla="*/ 0 60000 65536"/>
              <a:gd name="T13" fmla="*/ 0 60000 65536"/>
              <a:gd name="T14" fmla="*/ 0 60000 65536"/>
              <a:gd name="T15" fmla="*/ 0 w 1698"/>
              <a:gd name="T16" fmla="*/ 0 h 1698"/>
              <a:gd name="T17" fmla="*/ 1698 w 1698"/>
              <a:gd name="T18" fmla="*/ 1698 h 1698"/>
            </a:gdLst>
            <a:ahLst/>
            <a:cxnLst>
              <a:cxn ang="T10">
                <a:pos x="T0" y="T1"/>
              </a:cxn>
              <a:cxn ang="T11">
                <a:pos x="T2" y="T3"/>
              </a:cxn>
              <a:cxn ang="T12">
                <a:pos x="T4" y="T5"/>
              </a:cxn>
              <a:cxn ang="T13">
                <a:pos x="T6" y="T7"/>
              </a:cxn>
              <a:cxn ang="T14">
                <a:pos x="T8" y="T9"/>
              </a:cxn>
            </a:cxnLst>
            <a:rect l="T15" t="T16" r="T17" b="T18"/>
            <a:pathLst>
              <a:path w="1698" h="1698">
                <a:moveTo>
                  <a:pt x="0" y="131"/>
                </a:moveTo>
                <a:lnTo>
                  <a:pt x="0" y="1698"/>
                </a:lnTo>
                <a:lnTo>
                  <a:pt x="1698" y="1690"/>
                </a:lnTo>
                <a:lnTo>
                  <a:pt x="1691" y="148"/>
                </a:lnTo>
                <a:lnTo>
                  <a:pt x="1443" y="0"/>
                </a:lnTo>
              </a:path>
            </a:pathLst>
          </a:custGeom>
          <a:noFill/>
          <a:ln w="28575" cap="flat" cmpd="sng">
            <a:solidFill>
              <a:srgbClr val="CC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6679" name="Freeform 91"/>
          <p:cNvSpPr>
            <a:spLocks/>
          </p:cNvSpPr>
          <p:nvPr/>
        </p:nvSpPr>
        <p:spPr bwMode="auto">
          <a:xfrm>
            <a:off x="6003926" y="2471739"/>
            <a:ext cx="3089275" cy="3252787"/>
          </a:xfrm>
          <a:custGeom>
            <a:avLst/>
            <a:gdLst>
              <a:gd name="T0" fmla="*/ 0 w 1946"/>
              <a:gd name="T1" fmla="*/ 0 h 1801"/>
              <a:gd name="T2" fmla="*/ 0 w 1946"/>
              <a:gd name="T3" fmla="*/ 2147483646 h 1801"/>
              <a:gd name="T4" fmla="*/ 2147483646 w 1946"/>
              <a:gd name="T5" fmla="*/ 2147483646 h 1801"/>
              <a:gd name="T6" fmla="*/ 2147483646 w 1946"/>
              <a:gd name="T7" fmla="*/ 2147483646 h 1801"/>
              <a:gd name="T8" fmla="*/ 0 60000 65536"/>
              <a:gd name="T9" fmla="*/ 0 60000 65536"/>
              <a:gd name="T10" fmla="*/ 0 60000 65536"/>
              <a:gd name="T11" fmla="*/ 0 60000 65536"/>
              <a:gd name="T12" fmla="*/ 0 w 1946"/>
              <a:gd name="T13" fmla="*/ 0 h 1801"/>
              <a:gd name="T14" fmla="*/ 1946 w 1946"/>
              <a:gd name="T15" fmla="*/ 1801 h 1801"/>
            </a:gdLst>
            <a:ahLst/>
            <a:cxnLst>
              <a:cxn ang="T8">
                <a:pos x="T0" y="T1"/>
              </a:cxn>
              <a:cxn ang="T9">
                <a:pos x="T2" y="T3"/>
              </a:cxn>
              <a:cxn ang="T10">
                <a:pos x="T4" y="T5"/>
              </a:cxn>
              <a:cxn ang="T11">
                <a:pos x="T6" y="T7"/>
              </a:cxn>
            </a:cxnLst>
            <a:rect l="T12" t="T13" r="T14" b="T15"/>
            <a:pathLst>
              <a:path w="1946" h="1801">
                <a:moveTo>
                  <a:pt x="0" y="0"/>
                </a:moveTo>
                <a:lnTo>
                  <a:pt x="0" y="1801"/>
                </a:lnTo>
                <a:lnTo>
                  <a:pt x="1946" y="1794"/>
                </a:lnTo>
                <a:lnTo>
                  <a:pt x="1925" y="132"/>
                </a:lnTo>
              </a:path>
            </a:pathLst>
          </a:custGeom>
          <a:noFill/>
          <a:ln w="28575" cap="flat" cmpd="sng">
            <a:solidFill>
              <a:srgbClr val="CC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6680" name="Freeform 92"/>
          <p:cNvSpPr>
            <a:spLocks/>
          </p:cNvSpPr>
          <p:nvPr/>
        </p:nvSpPr>
        <p:spPr bwMode="auto">
          <a:xfrm>
            <a:off x="6662739" y="2460625"/>
            <a:ext cx="1609725" cy="2465388"/>
          </a:xfrm>
          <a:custGeom>
            <a:avLst/>
            <a:gdLst>
              <a:gd name="T0" fmla="*/ 0 w 1014"/>
              <a:gd name="T1" fmla="*/ 0 h 1480"/>
              <a:gd name="T2" fmla="*/ 0 w 1014"/>
              <a:gd name="T3" fmla="*/ 2147483646 h 1480"/>
              <a:gd name="T4" fmla="*/ 2147483646 w 1014"/>
              <a:gd name="T5" fmla="*/ 2147483646 h 1480"/>
              <a:gd name="T6" fmla="*/ 2147483646 w 1014"/>
              <a:gd name="T7" fmla="*/ 2147483646 h 1480"/>
              <a:gd name="T8" fmla="*/ 0 60000 65536"/>
              <a:gd name="T9" fmla="*/ 0 60000 65536"/>
              <a:gd name="T10" fmla="*/ 0 60000 65536"/>
              <a:gd name="T11" fmla="*/ 0 60000 65536"/>
              <a:gd name="T12" fmla="*/ 0 w 1014"/>
              <a:gd name="T13" fmla="*/ 0 h 1480"/>
              <a:gd name="T14" fmla="*/ 1014 w 1014"/>
              <a:gd name="T15" fmla="*/ 1480 h 1480"/>
            </a:gdLst>
            <a:ahLst/>
            <a:cxnLst>
              <a:cxn ang="T8">
                <a:pos x="T0" y="T1"/>
              </a:cxn>
              <a:cxn ang="T9">
                <a:pos x="T2" y="T3"/>
              </a:cxn>
              <a:cxn ang="T10">
                <a:pos x="T4" y="T5"/>
              </a:cxn>
              <a:cxn ang="T11">
                <a:pos x="T6" y="T7"/>
              </a:cxn>
            </a:cxnLst>
            <a:rect l="T12" t="T13" r="T14" b="T15"/>
            <a:pathLst>
              <a:path w="1014" h="1480">
                <a:moveTo>
                  <a:pt x="0" y="0"/>
                </a:moveTo>
                <a:lnTo>
                  <a:pt x="0" y="1480"/>
                </a:lnTo>
                <a:lnTo>
                  <a:pt x="1014" y="1480"/>
                </a:lnTo>
                <a:lnTo>
                  <a:pt x="1014" y="146"/>
                </a:lnTo>
              </a:path>
            </a:pathLst>
          </a:custGeom>
          <a:noFill/>
          <a:ln w="28575" cap="flat" cmpd="sng">
            <a:solidFill>
              <a:srgbClr val="CC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26681" name="Group 93"/>
          <p:cNvGrpSpPr>
            <a:grpSpLocks/>
          </p:cNvGrpSpPr>
          <p:nvPr/>
        </p:nvGrpSpPr>
        <p:grpSpPr bwMode="auto">
          <a:xfrm>
            <a:off x="6761164" y="4684709"/>
            <a:ext cx="2063750" cy="657224"/>
            <a:chOff x="2741" y="3750"/>
            <a:chExt cx="1300" cy="414"/>
          </a:xfrm>
        </p:grpSpPr>
        <p:sp>
          <p:nvSpPr>
            <p:cNvPr id="26728" name="Rectangle 94"/>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29" name="Line 95"/>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730" name="Text Box 96"/>
            <p:cNvSpPr txBox="1">
              <a:spLocks noChangeArrowheads="1"/>
            </p:cNvSpPr>
            <p:nvPr/>
          </p:nvSpPr>
          <p:spPr bwMode="auto">
            <a:xfrm>
              <a:off x="2813" y="3875"/>
              <a:ext cx="1228"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en-US" altLang="zh-CN" sz="1400">
                  <a:latin typeface="Tahoma" panose="020B0604030504040204" pitchFamily="34" charset="0"/>
                  <a:ea typeface="MS PGothic" panose="020B0600070205080204" pitchFamily="34" charset="-128"/>
                </a:rPr>
                <a:t>source IP,port: C,5775</a:t>
              </a:r>
            </a:p>
            <a:p>
              <a:pPr>
                <a:lnSpc>
                  <a:spcPct val="85000"/>
                </a:lnSpc>
              </a:pPr>
              <a:r>
                <a:rPr lang="en-US" altLang="zh-CN" sz="1400">
                  <a:latin typeface="Tahoma" panose="020B0604030504040204" pitchFamily="34" charset="0"/>
                  <a:ea typeface="MS PGothic" panose="020B0600070205080204" pitchFamily="34" charset="-128"/>
                </a:rPr>
                <a:t>dest IP,port: B,80</a:t>
              </a:r>
            </a:p>
          </p:txBody>
        </p:sp>
      </p:grpSp>
      <p:grpSp>
        <p:nvGrpSpPr>
          <p:cNvPr id="26682" name="Group 97"/>
          <p:cNvGrpSpPr>
            <a:grpSpLocks/>
          </p:cNvGrpSpPr>
          <p:nvPr/>
        </p:nvGrpSpPr>
        <p:grpSpPr bwMode="auto">
          <a:xfrm>
            <a:off x="6831013" y="5473700"/>
            <a:ext cx="2063750" cy="661988"/>
            <a:chOff x="2741" y="3750"/>
            <a:chExt cx="1300" cy="417"/>
          </a:xfrm>
        </p:grpSpPr>
        <p:sp>
          <p:nvSpPr>
            <p:cNvPr id="26725" name="Rectangle 98"/>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26" name="Line 99"/>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727" name="Text Box 100"/>
            <p:cNvSpPr txBox="1">
              <a:spLocks noChangeArrowheads="1"/>
            </p:cNvSpPr>
            <p:nvPr/>
          </p:nvSpPr>
          <p:spPr bwMode="auto">
            <a:xfrm>
              <a:off x="2813" y="3875"/>
              <a:ext cx="122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en-US" altLang="zh-CN" sz="1400">
                  <a:latin typeface="Tahoma" panose="020B0604030504040204" pitchFamily="34" charset="0"/>
                  <a:ea typeface="MS PGothic" panose="020B0600070205080204" pitchFamily="34" charset="-128"/>
                </a:rPr>
                <a:t>source IP,port: C,9157</a:t>
              </a:r>
            </a:p>
            <a:p>
              <a:pPr>
                <a:lnSpc>
                  <a:spcPct val="85000"/>
                </a:lnSpc>
              </a:pPr>
              <a:r>
                <a:rPr lang="en-US" altLang="zh-CN" sz="1400">
                  <a:latin typeface="Tahoma" panose="020B0604030504040204" pitchFamily="34" charset="0"/>
                  <a:ea typeface="MS PGothic" panose="020B0600070205080204" pitchFamily="34" charset="-128"/>
                </a:rPr>
                <a:t>dest IP,port: B,80</a:t>
              </a:r>
            </a:p>
          </p:txBody>
        </p:sp>
      </p:grpSp>
      <p:sp>
        <p:nvSpPr>
          <p:cNvPr id="26683" name="Oval 30"/>
          <p:cNvSpPr>
            <a:spLocks noChangeArrowheads="1"/>
          </p:cNvSpPr>
          <p:nvPr/>
        </p:nvSpPr>
        <p:spPr bwMode="auto">
          <a:xfrm>
            <a:off x="5021264" y="2103438"/>
            <a:ext cx="2033587" cy="304800"/>
          </a:xfrm>
          <a:prstGeom prst="ellipse">
            <a:avLst/>
          </a:prstGeom>
          <a:solidFill>
            <a:srgbClr val="CCFFFF"/>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ea typeface="MS PGothic" panose="020B0600070205080204" pitchFamily="34" charset="-128"/>
              </a:rPr>
              <a:t>P4</a:t>
            </a:r>
          </a:p>
        </p:txBody>
      </p:sp>
      <p:sp>
        <p:nvSpPr>
          <p:cNvPr id="26684" name="Text Box 101"/>
          <p:cNvSpPr txBox="1">
            <a:spLocks noChangeArrowheads="1"/>
          </p:cNvSpPr>
          <p:nvPr/>
        </p:nvSpPr>
        <p:spPr bwMode="auto">
          <a:xfrm>
            <a:off x="6494464" y="1171576"/>
            <a:ext cx="1952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solidFill>
                  <a:srgbClr val="CC0000"/>
                </a:solidFill>
                <a:latin typeface="Tahoma" panose="020B0604030504040204" pitchFamily="34" charset="0"/>
                <a:ea typeface="MS PGothic" panose="020B0600070205080204" pitchFamily="34" charset="-128"/>
              </a:rPr>
              <a:t>threaded server</a:t>
            </a:r>
          </a:p>
        </p:txBody>
      </p:sp>
      <p:sp>
        <p:nvSpPr>
          <p:cNvPr id="26685" name="Line 102"/>
          <p:cNvSpPr>
            <a:spLocks noChangeShapeType="1"/>
          </p:cNvSpPr>
          <p:nvPr/>
        </p:nvSpPr>
        <p:spPr bwMode="auto">
          <a:xfrm flipH="1">
            <a:off x="6303964" y="1516064"/>
            <a:ext cx="579437" cy="7524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26686" name="Group 104"/>
          <p:cNvGrpSpPr>
            <a:grpSpLocks/>
          </p:cNvGrpSpPr>
          <p:nvPr/>
        </p:nvGrpSpPr>
        <p:grpSpPr bwMode="auto">
          <a:xfrm flipH="1">
            <a:off x="9782175" y="3529014"/>
            <a:ext cx="711200" cy="669925"/>
            <a:chOff x="-44" y="1473"/>
            <a:chExt cx="981" cy="1105"/>
          </a:xfrm>
        </p:grpSpPr>
        <p:pic>
          <p:nvPicPr>
            <p:cNvPr id="26723" name="Picture 10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724" name="Freeform 106"/>
            <p:cNvSpPr>
              <a:spLocks/>
            </p:cNvSpPr>
            <p:nvPr/>
          </p:nvSpPr>
          <p:spPr bwMode="auto">
            <a:xfrm flipH="1">
              <a:off x="374" y="1579"/>
              <a:ext cx="477" cy="506"/>
            </a:xfrm>
            <a:custGeom>
              <a:avLst/>
              <a:gdLst>
                <a:gd name="T0" fmla="*/ 0 w 356"/>
                <a:gd name="T1" fmla="*/ 0 h 368"/>
                <a:gd name="T2" fmla="*/ 77884 w 356"/>
                <a:gd name="T3" fmla="*/ 5998 h 368"/>
                <a:gd name="T4" fmla="*/ 92393 w 356"/>
                <a:gd name="T5" fmla="*/ 124961 h 368"/>
                <a:gd name="T6" fmla="*/ 20362 w 356"/>
                <a:gd name="T7" fmla="*/ 15628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26687" name="Group 107"/>
          <p:cNvGrpSpPr>
            <a:grpSpLocks/>
          </p:cNvGrpSpPr>
          <p:nvPr/>
        </p:nvGrpSpPr>
        <p:grpSpPr bwMode="auto">
          <a:xfrm>
            <a:off x="1479550" y="3613151"/>
            <a:ext cx="711200" cy="669925"/>
            <a:chOff x="-44" y="1473"/>
            <a:chExt cx="981" cy="1105"/>
          </a:xfrm>
        </p:grpSpPr>
        <p:pic>
          <p:nvPicPr>
            <p:cNvPr id="26721" name="Picture 108"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722" name="Freeform 109"/>
            <p:cNvSpPr>
              <a:spLocks/>
            </p:cNvSpPr>
            <p:nvPr/>
          </p:nvSpPr>
          <p:spPr bwMode="auto">
            <a:xfrm flipH="1">
              <a:off x="374" y="1579"/>
              <a:ext cx="477" cy="506"/>
            </a:xfrm>
            <a:custGeom>
              <a:avLst/>
              <a:gdLst>
                <a:gd name="T0" fmla="*/ 0 w 356"/>
                <a:gd name="T1" fmla="*/ 0 h 368"/>
                <a:gd name="T2" fmla="*/ 77884 w 356"/>
                <a:gd name="T3" fmla="*/ 5998 h 368"/>
                <a:gd name="T4" fmla="*/ 92393 w 356"/>
                <a:gd name="T5" fmla="*/ 124961 h 368"/>
                <a:gd name="T6" fmla="*/ 20362 w 356"/>
                <a:gd name="T7" fmla="*/ 15628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26688" name="Group 110"/>
          <p:cNvGrpSpPr>
            <a:grpSpLocks/>
          </p:cNvGrpSpPr>
          <p:nvPr/>
        </p:nvGrpSpPr>
        <p:grpSpPr bwMode="auto">
          <a:xfrm>
            <a:off x="4344989" y="3192463"/>
            <a:ext cx="358775" cy="704850"/>
            <a:chOff x="4140" y="429"/>
            <a:chExt cx="1425" cy="2396"/>
          </a:xfrm>
        </p:grpSpPr>
        <p:sp>
          <p:nvSpPr>
            <p:cNvPr id="26689" name="Freeform 111"/>
            <p:cNvSpPr>
              <a:spLocks/>
            </p:cNvSpPr>
            <p:nvPr/>
          </p:nvSpPr>
          <p:spPr bwMode="auto">
            <a:xfrm>
              <a:off x="5268" y="433"/>
              <a:ext cx="283" cy="2286"/>
            </a:xfrm>
            <a:custGeom>
              <a:avLst/>
              <a:gdLst>
                <a:gd name="T0" fmla="*/ 2 w 354"/>
                <a:gd name="T1" fmla="*/ 0 h 2742"/>
                <a:gd name="T2" fmla="*/ 5 w 354"/>
                <a:gd name="T3" fmla="*/ 11 h 2742"/>
                <a:gd name="T4" fmla="*/ 5 w 354"/>
                <a:gd name="T5" fmla="*/ 83 h 2742"/>
                <a:gd name="T6" fmla="*/ 0 w 354"/>
                <a:gd name="T7" fmla="*/ 86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0" name="Rectangle 112"/>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691" name="Freeform 113"/>
            <p:cNvSpPr>
              <a:spLocks/>
            </p:cNvSpPr>
            <p:nvPr/>
          </p:nvSpPr>
          <p:spPr bwMode="auto">
            <a:xfrm>
              <a:off x="5321" y="570"/>
              <a:ext cx="169" cy="2115"/>
            </a:xfrm>
            <a:custGeom>
              <a:avLst/>
              <a:gdLst>
                <a:gd name="T0" fmla="*/ 2 w 211"/>
                <a:gd name="T1" fmla="*/ 0 h 2537"/>
                <a:gd name="T2" fmla="*/ 3 w 211"/>
                <a:gd name="T3" fmla="*/ 8 h 2537"/>
                <a:gd name="T4" fmla="*/ 2 w 211"/>
                <a:gd name="T5" fmla="*/ 7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2" name="Freeform 114"/>
            <p:cNvSpPr>
              <a:spLocks/>
            </p:cNvSpPr>
            <p:nvPr/>
          </p:nvSpPr>
          <p:spPr bwMode="auto">
            <a:xfrm>
              <a:off x="5284" y="1640"/>
              <a:ext cx="263" cy="189"/>
            </a:xfrm>
            <a:custGeom>
              <a:avLst/>
              <a:gdLst>
                <a:gd name="T0" fmla="*/ 2 w 328"/>
                <a:gd name="T1" fmla="*/ 0 h 226"/>
                <a:gd name="T2" fmla="*/ 5 w 328"/>
                <a:gd name="T3" fmla="*/ 5 h 226"/>
                <a:gd name="T4" fmla="*/ 5 w 328"/>
                <a:gd name="T5" fmla="*/ 8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3" name="Rectangle 115"/>
            <p:cNvSpPr>
              <a:spLocks noChangeArrowheads="1"/>
            </p:cNvSpPr>
            <p:nvPr/>
          </p:nvSpPr>
          <p:spPr bwMode="auto">
            <a:xfrm>
              <a:off x="4209" y="693"/>
              <a:ext cx="599" cy="49"/>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26694" name="Group 116"/>
            <p:cNvGrpSpPr>
              <a:grpSpLocks/>
            </p:cNvGrpSpPr>
            <p:nvPr/>
          </p:nvGrpSpPr>
          <p:grpSpPr bwMode="auto">
            <a:xfrm>
              <a:off x="4749" y="668"/>
              <a:ext cx="581" cy="145"/>
              <a:chOff x="614" y="2568"/>
              <a:chExt cx="725" cy="139"/>
            </a:xfrm>
          </p:grpSpPr>
          <p:sp>
            <p:nvSpPr>
              <p:cNvPr id="26719" name="AutoShape 117"/>
              <p:cNvSpPr>
                <a:spLocks noChangeArrowheads="1"/>
              </p:cNvSpPr>
              <p:nvPr/>
            </p:nvSpPr>
            <p:spPr bwMode="auto">
              <a:xfrm>
                <a:off x="617" y="2567"/>
                <a:ext cx="724"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20" name="AutoShape 118"/>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6695" name="Rectangle 119"/>
            <p:cNvSpPr>
              <a:spLocks noChangeArrowheads="1"/>
            </p:cNvSpPr>
            <p:nvPr/>
          </p:nvSpPr>
          <p:spPr bwMode="auto">
            <a:xfrm>
              <a:off x="4222" y="1017"/>
              <a:ext cx="599" cy="49"/>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26696" name="Group 120"/>
            <p:cNvGrpSpPr>
              <a:grpSpLocks/>
            </p:cNvGrpSpPr>
            <p:nvPr/>
          </p:nvGrpSpPr>
          <p:grpSpPr bwMode="auto">
            <a:xfrm>
              <a:off x="4747" y="994"/>
              <a:ext cx="581" cy="134"/>
              <a:chOff x="614" y="2568"/>
              <a:chExt cx="725" cy="139"/>
            </a:xfrm>
          </p:grpSpPr>
          <p:sp>
            <p:nvSpPr>
              <p:cNvPr id="26717" name="AutoShape 121"/>
              <p:cNvSpPr>
                <a:spLocks noChangeArrowheads="1"/>
              </p:cNvSpPr>
              <p:nvPr/>
            </p:nvSpPr>
            <p:spPr bwMode="auto">
              <a:xfrm>
                <a:off x="612" y="2570"/>
                <a:ext cx="724" cy="146"/>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18" name="AutoShape 122"/>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6697" name="Rectangle 123"/>
            <p:cNvSpPr>
              <a:spLocks noChangeArrowheads="1"/>
            </p:cNvSpPr>
            <p:nvPr/>
          </p:nvSpPr>
          <p:spPr bwMode="auto">
            <a:xfrm>
              <a:off x="4216" y="1357"/>
              <a:ext cx="599" cy="49"/>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698" name="Rectangle 124"/>
            <p:cNvSpPr>
              <a:spLocks noChangeArrowheads="1"/>
            </p:cNvSpPr>
            <p:nvPr/>
          </p:nvSpPr>
          <p:spPr bwMode="auto">
            <a:xfrm>
              <a:off x="4228" y="1654"/>
              <a:ext cx="593" cy="49"/>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26699" name="Group 125"/>
            <p:cNvGrpSpPr>
              <a:grpSpLocks/>
            </p:cNvGrpSpPr>
            <p:nvPr/>
          </p:nvGrpSpPr>
          <p:grpSpPr bwMode="auto">
            <a:xfrm>
              <a:off x="4735" y="1627"/>
              <a:ext cx="582" cy="151"/>
              <a:chOff x="614" y="2568"/>
              <a:chExt cx="725" cy="139"/>
            </a:xfrm>
          </p:grpSpPr>
          <p:sp>
            <p:nvSpPr>
              <p:cNvPr id="26715" name="AutoShape 126"/>
              <p:cNvSpPr>
                <a:spLocks noChangeArrowheads="1"/>
              </p:cNvSpPr>
              <p:nvPr/>
            </p:nvSpPr>
            <p:spPr bwMode="auto">
              <a:xfrm>
                <a:off x="611" y="2568"/>
                <a:ext cx="730"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16" name="AutoShape 127"/>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6700" name="Freeform 128"/>
            <p:cNvSpPr>
              <a:spLocks/>
            </p:cNvSpPr>
            <p:nvPr/>
          </p:nvSpPr>
          <p:spPr bwMode="auto">
            <a:xfrm>
              <a:off x="5288" y="1354"/>
              <a:ext cx="263" cy="188"/>
            </a:xfrm>
            <a:custGeom>
              <a:avLst/>
              <a:gdLst>
                <a:gd name="T0" fmla="*/ 2 w 328"/>
                <a:gd name="T1" fmla="*/ 0 h 226"/>
                <a:gd name="T2" fmla="*/ 5 w 328"/>
                <a:gd name="T3" fmla="*/ 4 h 226"/>
                <a:gd name="T4" fmla="*/ 5 w 328"/>
                <a:gd name="T5" fmla="*/ 7 h 226"/>
                <a:gd name="T6" fmla="*/ 0 w 328"/>
                <a:gd name="T7" fmla="*/ 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6701" name="Group 129"/>
            <p:cNvGrpSpPr>
              <a:grpSpLocks/>
            </p:cNvGrpSpPr>
            <p:nvPr/>
          </p:nvGrpSpPr>
          <p:grpSpPr bwMode="auto">
            <a:xfrm>
              <a:off x="4739" y="1327"/>
              <a:ext cx="582" cy="139"/>
              <a:chOff x="614" y="2568"/>
              <a:chExt cx="725" cy="139"/>
            </a:xfrm>
          </p:grpSpPr>
          <p:sp>
            <p:nvSpPr>
              <p:cNvPr id="26713" name="AutoShape 130"/>
              <p:cNvSpPr>
                <a:spLocks noChangeArrowheads="1"/>
              </p:cNvSpPr>
              <p:nvPr/>
            </p:nvSpPr>
            <p:spPr bwMode="auto">
              <a:xfrm>
                <a:off x="614" y="2566"/>
                <a:ext cx="723"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14" name="AutoShape 131"/>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6702" name="Rectangle 132"/>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03" name="Freeform 133"/>
            <p:cNvSpPr>
              <a:spLocks/>
            </p:cNvSpPr>
            <p:nvPr/>
          </p:nvSpPr>
          <p:spPr bwMode="auto">
            <a:xfrm>
              <a:off x="5312" y="1007"/>
              <a:ext cx="237" cy="213"/>
            </a:xfrm>
            <a:custGeom>
              <a:avLst/>
              <a:gdLst>
                <a:gd name="T0" fmla="*/ 2 w 296"/>
                <a:gd name="T1" fmla="*/ 0 h 256"/>
                <a:gd name="T2" fmla="*/ 5 w 296"/>
                <a:gd name="T3" fmla="*/ 4 h 256"/>
                <a:gd name="T4" fmla="*/ 5 w 296"/>
                <a:gd name="T5" fmla="*/ 7 h 256"/>
                <a:gd name="T6" fmla="*/ 0 w 296"/>
                <a:gd name="T7" fmla="*/ 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4" name="Freeform 134"/>
            <p:cNvSpPr>
              <a:spLocks/>
            </p:cNvSpPr>
            <p:nvPr/>
          </p:nvSpPr>
          <p:spPr bwMode="auto">
            <a:xfrm>
              <a:off x="5315" y="680"/>
              <a:ext cx="244" cy="240"/>
            </a:xfrm>
            <a:custGeom>
              <a:avLst/>
              <a:gdLst>
                <a:gd name="T0" fmla="*/ 0 w 304"/>
                <a:gd name="T1" fmla="*/ 0 h 288"/>
                <a:gd name="T2" fmla="*/ 5 w 304"/>
                <a:gd name="T3" fmla="*/ 6 h 288"/>
                <a:gd name="T4" fmla="*/ 4 w 304"/>
                <a:gd name="T5" fmla="*/ 9 h 288"/>
                <a:gd name="T6" fmla="*/ 2 w 304"/>
                <a:gd name="T7" fmla="*/ 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5" name="Oval 135"/>
            <p:cNvSpPr>
              <a:spLocks noChangeArrowheads="1"/>
            </p:cNvSpPr>
            <p:nvPr/>
          </p:nvSpPr>
          <p:spPr bwMode="auto">
            <a:xfrm>
              <a:off x="5515" y="2609"/>
              <a:ext cx="50" cy="97"/>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06" name="Freeform 136"/>
            <p:cNvSpPr>
              <a:spLocks/>
            </p:cNvSpPr>
            <p:nvPr/>
          </p:nvSpPr>
          <p:spPr bwMode="auto">
            <a:xfrm>
              <a:off x="5302" y="2614"/>
              <a:ext cx="245" cy="200"/>
            </a:xfrm>
            <a:custGeom>
              <a:avLst/>
              <a:gdLst>
                <a:gd name="T0" fmla="*/ 0 w 306"/>
                <a:gd name="T1" fmla="*/ 4 h 240"/>
                <a:gd name="T2" fmla="*/ 2 w 306"/>
                <a:gd name="T3" fmla="*/ 8 h 240"/>
                <a:gd name="T4" fmla="*/ 5 w 306"/>
                <a:gd name="T5" fmla="*/ 4 h 240"/>
                <a:gd name="T6" fmla="*/ 5 w 306"/>
                <a:gd name="T7" fmla="*/ 0 h 240"/>
                <a:gd name="T8" fmla="*/ 0 w 306"/>
                <a:gd name="T9" fmla="*/ 4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7" name="AutoShape 137"/>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08" name="AutoShape 138"/>
            <p:cNvSpPr>
              <a:spLocks noChangeArrowheads="1"/>
            </p:cNvSpPr>
            <p:nvPr/>
          </p:nvSpPr>
          <p:spPr bwMode="auto">
            <a:xfrm>
              <a:off x="4203" y="2712"/>
              <a:ext cx="1072"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09" name="Oval 139"/>
            <p:cNvSpPr>
              <a:spLocks noChangeArrowheads="1"/>
            </p:cNvSpPr>
            <p:nvPr/>
          </p:nvSpPr>
          <p:spPr bwMode="auto">
            <a:xfrm>
              <a:off x="4310" y="2382"/>
              <a:ext cx="158" cy="146"/>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10" name="Oval 140"/>
            <p:cNvSpPr>
              <a:spLocks noChangeArrowheads="1"/>
            </p:cNvSpPr>
            <p:nvPr/>
          </p:nvSpPr>
          <p:spPr bwMode="auto">
            <a:xfrm>
              <a:off x="4487" y="2382"/>
              <a:ext cx="158" cy="14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26711" name="Oval 141"/>
            <p:cNvSpPr>
              <a:spLocks noChangeArrowheads="1"/>
            </p:cNvSpPr>
            <p:nvPr/>
          </p:nvSpPr>
          <p:spPr bwMode="auto">
            <a:xfrm>
              <a:off x="4663" y="2382"/>
              <a:ext cx="158"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6712" name="Rectangle 142"/>
            <p:cNvSpPr>
              <a:spLocks noChangeArrowheads="1"/>
            </p:cNvSpPr>
            <p:nvPr/>
          </p:nvSpPr>
          <p:spPr bwMode="auto">
            <a:xfrm>
              <a:off x="5061" y="1837"/>
              <a:ext cx="88" cy="761"/>
            </a:xfrm>
            <a:prstGeom prst="rect">
              <a:avLst/>
            </a:prstGeom>
            <a:solidFill>
              <a:srgbClr val="292929"/>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F102BB27-7AEF-412B-A359-F7A1820A03F5}" type="slidenum">
              <a:rPr kumimoji="0" lang="en-US" altLang="zh-CN" sz="1400">
                <a:latin typeface="Arial" panose="020B0604020202020204" pitchFamily="34" charset="0"/>
                <a:ea typeface="宋体" panose="02010600030101010101" pitchFamily="2" charset="-122"/>
              </a:rPr>
              <a:pPr>
                <a:spcBef>
                  <a:spcPct val="0"/>
                </a:spcBef>
                <a:buClrTx/>
                <a:buSzTx/>
                <a:buFontTx/>
                <a:buNone/>
              </a:pPr>
              <a:t>22</a:t>
            </a:fld>
            <a:r>
              <a:rPr kumimoji="0" lang="en-US" altLang="zh-CN" sz="1000">
                <a:latin typeface="Arial" panose="020B0604020202020204" pitchFamily="34" charset="0"/>
                <a:ea typeface="宋体" panose="02010600030101010101" pitchFamily="2" charset="-122"/>
              </a:rPr>
              <a:t>-</a:t>
            </a:r>
          </a:p>
        </p:txBody>
      </p:sp>
      <p:sp>
        <p:nvSpPr>
          <p:cNvPr id="27651" name="Rectangle 2"/>
          <p:cNvSpPr>
            <a:spLocks noGrp="1" noChangeArrowheads="1"/>
          </p:cNvSpPr>
          <p:nvPr>
            <p:ph type="title"/>
          </p:nvPr>
        </p:nvSpPr>
        <p:spPr/>
        <p:txBody>
          <a:bodyPr/>
          <a:lstStyle/>
          <a:p>
            <a:pPr eaLnBrk="1" hangingPunct="1"/>
            <a:r>
              <a:rPr lang="zh-CN" altLang="en-US" sz="3200" dirty="0"/>
              <a:t>提纲</a:t>
            </a:r>
          </a:p>
        </p:txBody>
      </p:sp>
      <p:sp>
        <p:nvSpPr>
          <p:cNvPr id="27652" name="Rectangle 3"/>
          <p:cNvSpPr>
            <a:spLocks noGrp="1" noChangeArrowheads="1"/>
          </p:cNvSpPr>
          <p:nvPr>
            <p:ph type="body" idx="1"/>
          </p:nvPr>
        </p:nvSpPr>
        <p:spPr/>
        <p:txBody>
          <a:bodyPr/>
          <a:lstStyle/>
          <a:p>
            <a:pPr eaLnBrk="1" hangingPunct="1"/>
            <a:r>
              <a:rPr lang="zh-CN" altLang="en-US" dirty="0"/>
              <a:t>引言</a:t>
            </a:r>
            <a:endParaRPr lang="en-US" altLang="zh-CN" dirty="0"/>
          </a:p>
          <a:p>
            <a:pPr lvl="1" eaLnBrk="1" hangingPunct="1"/>
            <a:r>
              <a:rPr lang="zh-CN" altLang="en-US" dirty="0"/>
              <a:t>核心问题</a:t>
            </a:r>
            <a:r>
              <a:rPr lang="en-US" altLang="zh-CN" dirty="0"/>
              <a:t>: </a:t>
            </a:r>
            <a:r>
              <a:rPr lang="zh-CN" altLang="en-US" dirty="0"/>
              <a:t>进程间如何通信</a:t>
            </a:r>
          </a:p>
          <a:p>
            <a:pPr eaLnBrk="1" hangingPunct="1"/>
            <a:r>
              <a:rPr lang="zh-CN" altLang="en-US" dirty="0"/>
              <a:t>简单多路分解</a:t>
            </a:r>
            <a:r>
              <a:rPr lang="en-US" altLang="zh-CN" dirty="0"/>
              <a:t>(UDP)</a:t>
            </a:r>
          </a:p>
          <a:p>
            <a:pPr eaLnBrk="1" hangingPunct="1"/>
            <a:r>
              <a:rPr lang="zh-CN" altLang="en-US" dirty="0"/>
              <a:t>可靠字节流</a:t>
            </a:r>
            <a:r>
              <a:rPr lang="en-US" altLang="zh-CN" dirty="0"/>
              <a:t>(TCP)</a:t>
            </a:r>
          </a:p>
          <a:p>
            <a:pPr eaLnBrk="1" hangingPunct="1"/>
            <a:r>
              <a:rPr lang="zh-CN" altLang="en-US" dirty="0"/>
              <a:t>总结</a:t>
            </a:r>
            <a:endParaRPr lang="en-US" altLang="zh-CN" dirty="0"/>
          </a:p>
        </p:txBody>
      </p:sp>
      <p:sp>
        <p:nvSpPr>
          <p:cNvPr id="27653" name="AutoShape 4"/>
          <p:cNvSpPr>
            <a:spLocks noChangeArrowheads="1"/>
          </p:cNvSpPr>
          <p:nvPr/>
        </p:nvSpPr>
        <p:spPr bwMode="auto">
          <a:xfrm>
            <a:off x="141287" y="2686327"/>
            <a:ext cx="468313" cy="485775"/>
          </a:xfrm>
          <a:prstGeom prst="rightArrow">
            <a:avLst>
              <a:gd name="adj1" fmla="val 50000"/>
              <a:gd name="adj2" fmla="val 25000"/>
            </a:avLst>
          </a:prstGeom>
          <a:solidFill>
            <a:srgbClr val="7E9CE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dirty="0"/>
              <a:t>用户数据报协议</a:t>
            </a:r>
            <a:r>
              <a:rPr lang="en-US" altLang="zh-CN" dirty="0"/>
              <a:t>(UDP)</a:t>
            </a:r>
          </a:p>
        </p:txBody>
      </p:sp>
      <p:sp>
        <p:nvSpPr>
          <p:cNvPr id="28675" name="Rectangle 3"/>
          <p:cNvSpPr>
            <a:spLocks noGrp="1" noChangeArrowheads="1"/>
          </p:cNvSpPr>
          <p:nvPr>
            <p:ph type="body" idx="1"/>
          </p:nvPr>
        </p:nvSpPr>
        <p:spPr/>
        <p:txBody>
          <a:bodyPr/>
          <a:lstStyle/>
          <a:p>
            <a:r>
              <a:rPr lang="en-US" altLang="zh-CN" sz="2800" dirty="0"/>
              <a:t>TCP/IP</a:t>
            </a:r>
            <a:r>
              <a:rPr lang="zh-CN" altLang="en-US" sz="2800" dirty="0"/>
              <a:t>协议栈中两个传输层协议之一</a:t>
            </a:r>
            <a:endParaRPr lang="zh-CN" altLang="zh-CN" sz="2800" dirty="0"/>
          </a:p>
          <a:p>
            <a:pPr lvl="1"/>
            <a:r>
              <a:rPr lang="zh-CN" altLang="zh-CN" sz="2400" dirty="0"/>
              <a:t>UDP:  1980</a:t>
            </a:r>
            <a:r>
              <a:rPr lang="zh-CN" altLang="en-US" sz="2400" dirty="0"/>
              <a:t>年实现</a:t>
            </a:r>
            <a:endParaRPr lang="zh-CN" altLang="zh-CN" sz="2400" dirty="0"/>
          </a:p>
          <a:p>
            <a:pPr lvl="1"/>
            <a:r>
              <a:rPr lang="zh-CN" altLang="zh-CN" sz="2400" dirty="0"/>
              <a:t>TCP</a:t>
            </a:r>
            <a:r>
              <a:rPr lang="zh-CN" altLang="en-US" sz="2400" dirty="0"/>
              <a:t>最早于</a:t>
            </a:r>
            <a:r>
              <a:rPr lang="en-US" altLang="zh-CN" sz="2400" dirty="0"/>
              <a:t>1974</a:t>
            </a:r>
            <a:r>
              <a:rPr lang="zh-CN" altLang="en-US" sz="2400" dirty="0"/>
              <a:t>年实现</a:t>
            </a:r>
            <a:r>
              <a:rPr lang="zh-CN" altLang="zh-CN" sz="2400" dirty="0"/>
              <a:t> </a:t>
            </a:r>
            <a:endParaRPr lang="en-US" altLang="zh-CN" sz="2400" dirty="0"/>
          </a:p>
          <a:p>
            <a:pPr lvl="1"/>
            <a:r>
              <a:rPr lang="en-US" altLang="zh-CN" sz="2400" dirty="0"/>
              <a:t>1981</a:t>
            </a:r>
            <a:r>
              <a:rPr lang="zh-CN" altLang="en-US" sz="2400" dirty="0"/>
              <a:t>年</a:t>
            </a:r>
            <a:r>
              <a:rPr lang="zh-CN" altLang="zh-CN" sz="2400" dirty="0"/>
              <a:t>IPv4</a:t>
            </a:r>
            <a:r>
              <a:rPr lang="zh-CN" altLang="en-US" sz="2400" dirty="0"/>
              <a:t>实现</a:t>
            </a:r>
            <a:endParaRPr lang="zh-CN" altLang="zh-CN" sz="2400" dirty="0"/>
          </a:p>
          <a:p>
            <a:endParaRPr lang="zh-CN" altLang="zh-CN" dirty="0"/>
          </a:p>
          <a:p>
            <a:r>
              <a:rPr lang="zh-CN" altLang="en-US" sz="2800" dirty="0"/>
              <a:t>特点</a:t>
            </a:r>
            <a:endParaRPr lang="zh-CN" altLang="zh-CN" sz="2800" dirty="0"/>
          </a:p>
          <a:p>
            <a:pPr lvl="1"/>
            <a:r>
              <a:rPr lang="zh-CN" altLang="en-US" sz="2400" dirty="0"/>
              <a:t>仅在</a:t>
            </a:r>
            <a:r>
              <a:rPr lang="zh-CN" altLang="zh-CN" sz="2400" dirty="0"/>
              <a:t>IP</a:t>
            </a:r>
            <a:r>
              <a:rPr lang="zh-CN" altLang="en-US" sz="2400" dirty="0"/>
              <a:t>基础上增加了一级解多路复用功能</a:t>
            </a:r>
            <a:endParaRPr lang="zh-CN" altLang="zh-CN" sz="2400" dirty="0"/>
          </a:p>
          <a:p>
            <a:pPr lvl="1"/>
            <a:r>
              <a:rPr lang="zh-CN" altLang="en-US" sz="2400" dirty="0"/>
              <a:t>面向报文</a:t>
            </a:r>
            <a:endParaRPr lang="zh-CN" altLang="zh-CN" sz="2400" dirty="0"/>
          </a:p>
          <a:p>
            <a:pPr lvl="1"/>
            <a:r>
              <a:rPr lang="zh-CN" altLang="en-US" sz="2400" dirty="0"/>
              <a:t>无连接</a:t>
            </a:r>
            <a:endParaRPr lang="zh-CN" altLang="zh-CN" sz="2400" dirty="0"/>
          </a:p>
          <a:p>
            <a:pPr lvl="1"/>
            <a:r>
              <a:rPr lang="zh-CN" altLang="en-US" sz="2400" dirty="0"/>
              <a:t>不保证消息的可靠传送</a:t>
            </a:r>
            <a:endParaRPr lang="zh-CN" altLang="zh-CN" sz="2400" dirty="0"/>
          </a:p>
          <a:p>
            <a:pPr lvl="1"/>
            <a:r>
              <a:rPr lang="zh-CN" altLang="en-US" sz="2400" dirty="0"/>
              <a:t>无流量控制</a:t>
            </a:r>
            <a:r>
              <a:rPr lang="zh-CN" altLang="zh-CN" sz="2400" dirty="0"/>
              <a:t> </a:t>
            </a:r>
          </a:p>
        </p:txBody>
      </p:sp>
      <p:sp>
        <p:nvSpPr>
          <p:cNvPr id="2867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dirty="0">
                <a:latin typeface="Arial" panose="020B0604020202020204" pitchFamily="34" charset="0"/>
                <a:ea typeface="宋体" panose="02010600030101010101" pitchFamily="2" charset="-122"/>
              </a:rPr>
              <a:t>-</a:t>
            </a:r>
            <a:fld id="{E79184BA-D769-4530-AA51-B6383F103E1B}" type="slidenum">
              <a:rPr kumimoji="0" lang="en-US" altLang="zh-CN" sz="1000">
                <a:latin typeface="Arial" panose="020B0604020202020204" pitchFamily="34" charset="0"/>
                <a:ea typeface="宋体" panose="02010600030101010101" pitchFamily="2" charset="-122"/>
              </a:rPr>
              <a:pPr>
                <a:spcBef>
                  <a:spcPct val="0"/>
                </a:spcBef>
                <a:buClrTx/>
                <a:buSzTx/>
                <a:buFontTx/>
                <a:buNone/>
              </a:pPr>
              <a:t>23</a:t>
            </a:fld>
            <a:r>
              <a:rPr kumimoji="0" lang="en-US" altLang="zh-CN" sz="1000" dirty="0">
                <a:latin typeface="Arial" panose="020B0604020202020204" pitchFamily="34" charset="0"/>
                <a:ea typeface="宋体" panose="02010600030101010101" pitchFamily="2" charset="-122"/>
              </a:rPr>
              <a:t>-</a:t>
            </a:r>
          </a:p>
        </p:txBody>
      </p:sp>
      <p:pic>
        <p:nvPicPr>
          <p:cNvPr id="2867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0" y="2000251"/>
            <a:ext cx="3132138"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dirty="0"/>
              <a:t>两大基本传送特点</a:t>
            </a:r>
            <a:endParaRPr lang="en-US" altLang="zh-CN" dirty="0"/>
          </a:p>
        </p:txBody>
      </p:sp>
      <p:sp>
        <p:nvSpPr>
          <p:cNvPr id="25603" name="Rectangle 3"/>
          <p:cNvSpPr>
            <a:spLocks noGrp="1" noChangeArrowheads="1"/>
          </p:cNvSpPr>
          <p:nvPr>
            <p:ph idx="1"/>
          </p:nvPr>
        </p:nvSpPr>
        <p:spPr>
          <a:xfrm>
            <a:off x="1981200" y="1143001"/>
            <a:ext cx="8686800" cy="3889375"/>
          </a:xfrm>
        </p:spPr>
        <p:txBody>
          <a:bodyPr/>
          <a:lstStyle/>
          <a:p>
            <a:r>
              <a:rPr lang="zh-CN" altLang="en-US" b="1" dirty="0"/>
              <a:t>解</a:t>
            </a:r>
            <a:r>
              <a:rPr lang="zh-CN" altLang="en-US" sz="2800" b="1" dirty="0"/>
              <a:t>多路复用</a:t>
            </a:r>
            <a:r>
              <a:rPr lang="en-US" altLang="zh-CN" sz="2800" b="1" dirty="0"/>
              <a:t>:</a:t>
            </a:r>
            <a:r>
              <a:rPr lang="en-US" altLang="zh-CN" sz="2800" dirty="0"/>
              <a:t> </a:t>
            </a:r>
            <a:r>
              <a:rPr lang="zh-CN" altLang="en-US" sz="2800" dirty="0"/>
              <a:t>端口号</a:t>
            </a:r>
            <a:endParaRPr lang="en-US" altLang="zh-CN" sz="2800" dirty="0"/>
          </a:p>
          <a:p>
            <a:endParaRPr lang="en-US" altLang="zh-CN" dirty="0"/>
          </a:p>
          <a:p>
            <a:endParaRPr lang="en-US" altLang="zh-CN" dirty="0"/>
          </a:p>
          <a:p>
            <a:endParaRPr lang="en-US" altLang="zh-CN" dirty="0"/>
          </a:p>
          <a:p>
            <a:pPr>
              <a:spcAft>
                <a:spcPts val="3000"/>
              </a:spcAft>
              <a:buNone/>
            </a:pPr>
            <a:endParaRPr lang="en-US" altLang="zh-CN" sz="4000" dirty="0"/>
          </a:p>
          <a:p>
            <a:r>
              <a:rPr lang="zh-CN" altLang="en-US" sz="2800" b="1" dirty="0"/>
              <a:t>检错</a:t>
            </a:r>
            <a:r>
              <a:rPr lang="en-US" altLang="zh-CN" sz="2800" b="1" dirty="0"/>
              <a:t>:</a:t>
            </a:r>
            <a:r>
              <a:rPr lang="en-US" altLang="zh-CN" sz="2800" dirty="0"/>
              <a:t> </a:t>
            </a:r>
            <a:r>
              <a:rPr lang="zh-CN" altLang="en-US" sz="2800" dirty="0"/>
              <a:t>校验和</a:t>
            </a:r>
            <a:r>
              <a:rPr lang="en-US" altLang="zh-CN" sz="2800" dirty="0"/>
              <a:t> </a:t>
            </a:r>
          </a:p>
        </p:txBody>
      </p:sp>
      <p:sp>
        <p:nvSpPr>
          <p:cNvPr id="29700" name="Slide Number Placeholder 3"/>
          <p:cNvSpPr>
            <a:spLocks noGrp="1"/>
          </p:cNvSpPr>
          <p:nvPr>
            <p:ph type="sldNum" sz="quarter" idx="11"/>
          </p:nvPr>
        </p:nvSpPr>
        <p:spPr>
          <a:xfrm>
            <a:off x="8534400" y="-7620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fld id="{99B0F472-8F46-47E3-8FF7-03D771532CD1}" type="slidenum">
              <a:rPr kumimoji="0" lang="en-US" altLang="zh-CN" sz="1000">
                <a:latin typeface="Arial" panose="020B0604020202020204" pitchFamily="34" charset="0"/>
                <a:ea typeface="宋体" panose="02010600030101010101" pitchFamily="2" charset="-122"/>
              </a:rPr>
              <a:pPr>
                <a:spcBef>
                  <a:spcPct val="0"/>
                </a:spcBef>
                <a:buClrTx/>
                <a:buSzTx/>
                <a:buFontTx/>
                <a:buNone/>
              </a:pPr>
              <a:t>24</a:t>
            </a:fld>
            <a:endParaRPr kumimoji="0" lang="en-US" altLang="zh-CN" sz="1000">
              <a:latin typeface="Arial" panose="020B0604020202020204" pitchFamily="34" charset="0"/>
              <a:ea typeface="宋体" panose="02010600030101010101" pitchFamily="2" charset="-122"/>
            </a:endParaRPr>
          </a:p>
        </p:txBody>
      </p:sp>
      <p:sp>
        <p:nvSpPr>
          <p:cNvPr id="29701" name="Rectangle 4"/>
          <p:cNvSpPr>
            <a:spLocks noChangeArrowheads="1"/>
          </p:cNvSpPr>
          <p:nvPr/>
        </p:nvSpPr>
        <p:spPr bwMode="auto">
          <a:xfrm>
            <a:off x="2271713" y="2678114"/>
            <a:ext cx="1295400" cy="801687"/>
          </a:xfrm>
          <a:prstGeom prst="rect">
            <a:avLst/>
          </a:prstGeom>
          <a:solidFill>
            <a:srgbClr val="FFFF99"/>
          </a:solidFill>
          <a:ln w="25400">
            <a:solidFill>
              <a:schemeClr val="tx1"/>
            </a:solidFill>
            <a:prstDash val="sysDot"/>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29702" name="Rectangle 5"/>
          <p:cNvSpPr>
            <a:spLocks noChangeArrowheads="1"/>
          </p:cNvSpPr>
          <p:nvPr/>
        </p:nvSpPr>
        <p:spPr bwMode="auto">
          <a:xfrm>
            <a:off x="6691313" y="2049463"/>
            <a:ext cx="3505200" cy="1981200"/>
          </a:xfrm>
          <a:prstGeom prst="rect">
            <a:avLst/>
          </a:prstGeom>
          <a:solidFill>
            <a:srgbClr val="FFFF99"/>
          </a:solidFill>
          <a:ln w="25400">
            <a:solidFill>
              <a:schemeClr val="tx1"/>
            </a:solidFill>
            <a:prstDash val="sysDot"/>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29703" name="Oval 6"/>
          <p:cNvSpPr>
            <a:spLocks noChangeArrowheads="1"/>
          </p:cNvSpPr>
          <p:nvPr/>
        </p:nvSpPr>
        <p:spPr bwMode="auto">
          <a:xfrm>
            <a:off x="8201025" y="2168526"/>
            <a:ext cx="1746250" cy="796925"/>
          </a:xfrm>
          <a:prstGeom prst="ellipse">
            <a:avLst/>
          </a:prstGeom>
          <a:solidFill>
            <a:srgbClr val="FFFFFF"/>
          </a:solidFill>
          <a:ln w="12700">
            <a:solidFill>
              <a:schemeClr val="tx1"/>
            </a:solidFill>
            <a:round/>
            <a:headEnd/>
            <a:tailEnd/>
          </a:ln>
        </p:spPr>
        <p:txBody>
          <a:bodyPr wrap="none" lIns="91430" tIns="45716" rIns="91430" bIns="45716" anchor="ctr"/>
          <a:lstStyle>
            <a:lvl1pPr defTabSz="912813">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defTabSz="912813">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defTabSz="912813">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defTabSz="912813">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defTabSz="912813">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defTabSz="912813"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defTabSz="912813"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defTabSz="912813"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defTabSz="912813"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a:spcBef>
                <a:spcPct val="0"/>
              </a:spcBef>
              <a:buClrTx/>
              <a:buSzTx/>
              <a:buFontTx/>
              <a:buNone/>
            </a:pPr>
            <a:r>
              <a:rPr kumimoji="0" lang="en-US" altLang="zh-CN" sz="1600">
                <a:latin typeface="Helvetica" panose="020B0604020202020204" pitchFamily="34" charset="0"/>
                <a:ea typeface="宋体" panose="02010600030101010101" pitchFamily="2" charset="-122"/>
              </a:rPr>
              <a:t>DNS</a:t>
            </a:r>
            <a:r>
              <a:rPr kumimoji="0" lang="zh-CN" altLang="en-US" sz="1600">
                <a:latin typeface="Helvetica" panose="020B0604020202020204" pitchFamily="34" charset="0"/>
                <a:ea typeface="宋体" panose="02010600030101010101" pitchFamily="2" charset="-122"/>
              </a:rPr>
              <a:t>服务器</a:t>
            </a:r>
            <a:endParaRPr kumimoji="0" lang="en-US" altLang="zh-CN" sz="1600">
              <a:latin typeface="Helvetica" panose="020B0604020202020204" pitchFamily="34" charset="0"/>
              <a:ea typeface="宋体" panose="02010600030101010101" pitchFamily="2" charset="-122"/>
            </a:endParaRPr>
          </a:p>
          <a:p>
            <a:pPr algn="ctr">
              <a:spcBef>
                <a:spcPct val="0"/>
              </a:spcBef>
              <a:buClrTx/>
              <a:buSzTx/>
              <a:buFontTx/>
              <a:buNone/>
            </a:pPr>
            <a:r>
              <a:rPr kumimoji="0" lang="en-US" altLang="zh-CN" sz="1600">
                <a:latin typeface="Helvetica" panose="020B0604020202020204" pitchFamily="34" charset="0"/>
                <a:ea typeface="宋体" panose="02010600030101010101" pitchFamily="2" charset="-122"/>
              </a:rPr>
              <a:t>(</a:t>
            </a:r>
            <a:r>
              <a:rPr kumimoji="0" lang="en-US" altLang="zh-CN" sz="1600">
                <a:solidFill>
                  <a:srgbClr val="0000FF"/>
                </a:solidFill>
                <a:latin typeface="Helvetica" panose="020B0604020202020204" pitchFamily="34" charset="0"/>
                <a:ea typeface="宋体" panose="02010600030101010101" pitchFamily="2" charset="-122"/>
              </a:rPr>
              <a:t>port 53</a:t>
            </a:r>
            <a:r>
              <a:rPr kumimoji="0" lang="en-US" altLang="zh-CN" sz="1600">
                <a:latin typeface="Helvetica" panose="020B0604020202020204" pitchFamily="34" charset="0"/>
                <a:ea typeface="宋体" panose="02010600030101010101" pitchFamily="2" charset="-122"/>
              </a:rPr>
              <a:t>)</a:t>
            </a:r>
          </a:p>
        </p:txBody>
      </p:sp>
      <p:sp>
        <p:nvSpPr>
          <p:cNvPr id="29704" name="Text Box 7"/>
          <p:cNvSpPr txBox="1">
            <a:spLocks noChangeArrowheads="1"/>
          </p:cNvSpPr>
          <p:nvPr/>
        </p:nvSpPr>
        <p:spPr bwMode="auto">
          <a:xfrm>
            <a:off x="2255838" y="2032001"/>
            <a:ext cx="13382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a:spcBef>
                <a:spcPct val="0"/>
              </a:spcBef>
              <a:buClrTx/>
              <a:buSzTx/>
              <a:buFontTx/>
              <a:buNone/>
            </a:pPr>
            <a:r>
              <a:rPr kumimoji="0" lang="zh-CN" altLang="en-US" sz="1800">
                <a:latin typeface="Helvetica" panose="020B0604020202020204" pitchFamily="34" charset="0"/>
                <a:ea typeface="宋体" panose="02010600030101010101" pitchFamily="2" charset="-122"/>
              </a:rPr>
              <a:t>客户端主机</a:t>
            </a:r>
            <a:endParaRPr kumimoji="0" lang="en-US" altLang="zh-CN" sz="1800">
              <a:latin typeface="Helvetica" panose="020B0604020202020204" pitchFamily="34" charset="0"/>
              <a:ea typeface="宋体" panose="02010600030101010101" pitchFamily="2" charset="-122"/>
            </a:endParaRPr>
          </a:p>
          <a:p>
            <a:pPr algn="ctr">
              <a:spcBef>
                <a:spcPct val="0"/>
              </a:spcBef>
              <a:buClrTx/>
              <a:buSzTx/>
              <a:buFontTx/>
              <a:buNone/>
            </a:pPr>
            <a:r>
              <a:rPr kumimoji="0" lang="en-US" altLang="zh-CN" sz="1800">
                <a:solidFill>
                  <a:srgbClr val="008000"/>
                </a:solidFill>
                <a:latin typeface="Helvetica" panose="020B0604020202020204" pitchFamily="34" charset="0"/>
                <a:ea typeface="宋体" panose="02010600030101010101" pitchFamily="2" charset="-122"/>
              </a:rPr>
              <a:t>5.6.7.8</a:t>
            </a:r>
          </a:p>
        </p:txBody>
      </p:sp>
      <p:sp>
        <p:nvSpPr>
          <p:cNvPr id="29705" name="Text Box 8"/>
          <p:cNvSpPr txBox="1">
            <a:spLocks noChangeArrowheads="1"/>
          </p:cNvSpPr>
          <p:nvPr/>
        </p:nvSpPr>
        <p:spPr bwMode="auto">
          <a:xfrm>
            <a:off x="7224713" y="1676400"/>
            <a:ext cx="2108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zh-CN" altLang="en-US" sz="1800">
                <a:latin typeface="Helvetica" panose="020B0604020202020204" pitchFamily="34" charset="0"/>
                <a:ea typeface="宋体" panose="02010600030101010101" pitchFamily="2" charset="-122"/>
              </a:rPr>
              <a:t>服务器主机</a:t>
            </a:r>
            <a:r>
              <a:rPr kumimoji="0" lang="en-US" altLang="zh-CN" sz="1800">
                <a:latin typeface="Helvetica" panose="020B0604020202020204" pitchFamily="34" charset="0"/>
                <a:ea typeface="宋体" panose="02010600030101010101" pitchFamily="2" charset="-122"/>
              </a:rPr>
              <a:t> </a:t>
            </a:r>
            <a:r>
              <a:rPr kumimoji="0" lang="en-US" altLang="zh-CN" sz="1800">
                <a:solidFill>
                  <a:srgbClr val="009900"/>
                </a:solidFill>
                <a:latin typeface="Helvetica" panose="020B0604020202020204" pitchFamily="34" charset="0"/>
                <a:ea typeface="宋体" panose="02010600030101010101" pitchFamily="2" charset="-122"/>
              </a:rPr>
              <a:t>1.2.3.4</a:t>
            </a:r>
          </a:p>
        </p:txBody>
      </p:sp>
      <p:sp>
        <p:nvSpPr>
          <p:cNvPr id="29706" name="Line 9"/>
          <p:cNvSpPr>
            <a:spLocks noChangeShapeType="1"/>
          </p:cNvSpPr>
          <p:nvPr/>
        </p:nvSpPr>
        <p:spPr bwMode="auto">
          <a:xfrm flipV="1">
            <a:off x="3414713" y="3040063"/>
            <a:ext cx="34290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7" name="Oval 10"/>
          <p:cNvSpPr>
            <a:spLocks noChangeArrowheads="1"/>
          </p:cNvSpPr>
          <p:nvPr/>
        </p:nvSpPr>
        <p:spPr bwMode="auto">
          <a:xfrm>
            <a:off x="8215313" y="3116264"/>
            <a:ext cx="1746250" cy="796925"/>
          </a:xfrm>
          <a:prstGeom prst="ellipse">
            <a:avLst/>
          </a:prstGeom>
          <a:solidFill>
            <a:srgbClr val="FFFFFF"/>
          </a:solidFill>
          <a:ln w="12700">
            <a:solidFill>
              <a:schemeClr val="tx1"/>
            </a:solidFill>
            <a:round/>
            <a:headEnd/>
            <a:tailEnd/>
          </a:ln>
        </p:spPr>
        <p:txBody>
          <a:bodyPr wrap="none" lIns="91430" tIns="45716" rIns="91430" bIns="45716" anchor="ctr"/>
          <a:lstStyle>
            <a:lvl1pPr defTabSz="912813">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defTabSz="912813">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defTabSz="912813">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defTabSz="912813">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defTabSz="912813">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defTabSz="912813"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defTabSz="912813"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defTabSz="912813"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defTabSz="912813"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600">
                <a:latin typeface="Helvetica" panose="020B0604020202020204" pitchFamily="34" charset="0"/>
                <a:ea typeface="宋体" panose="02010600030101010101" pitchFamily="2" charset="-122"/>
              </a:rPr>
              <a:t>Echo server</a:t>
            </a:r>
          </a:p>
          <a:p>
            <a:pPr>
              <a:spcBef>
                <a:spcPct val="0"/>
              </a:spcBef>
              <a:buClrTx/>
              <a:buSzTx/>
              <a:buFontTx/>
              <a:buNone/>
            </a:pPr>
            <a:r>
              <a:rPr kumimoji="0" lang="en-US" altLang="zh-CN" sz="1600">
                <a:latin typeface="Helvetica" panose="020B0604020202020204" pitchFamily="34" charset="0"/>
                <a:ea typeface="宋体" panose="02010600030101010101" pitchFamily="2" charset="-122"/>
              </a:rPr>
              <a:t>(port 7)</a:t>
            </a:r>
          </a:p>
        </p:txBody>
      </p:sp>
      <p:sp>
        <p:nvSpPr>
          <p:cNvPr id="29708" name="Text Box 11"/>
          <p:cNvSpPr txBox="1">
            <a:spLocks noChangeArrowheads="1"/>
          </p:cNvSpPr>
          <p:nvPr/>
        </p:nvSpPr>
        <p:spPr bwMode="auto">
          <a:xfrm>
            <a:off x="3736975" y="2700338"/>
            <a:ext cx="29352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zh-CN" altLang="en-US" sz="1800">
                <a:solidFill>
                  <a:srgbClr val="009900"/>
                </a:solidFill>
                <a:latin typeface="Helvetica" panose="020B0604020202020204" pitchFamily="34" charset="0"/>
                <a:ea typeface="宋体" panose="02010600030101010101" pitchFamily="2" charset="-122"/>
              </a:rPr>
              <a:t>向</a:t>
            </a:r>
            <a:r>
              <a:rPr kumimoji="0" lang="en-US" altLang="zh-CN" sz="1800">
                <a:solidFill>
                  <a:srgbClr val="009900"/>
                </a:solidFill>
                <a:latin typeface="Helvetica" panose="020B0604020202020204" pitchFamily="34" charset="0"/>
                <a:ea typeface="宋体" panose="02010600030101010101" pitchFamily="2" charset="-122"/>
              </a:rPr>
              <a:t>1.2.3.4</a:t>
            </a:r>
            <a:r>
              <a:rPr kumimoji="0" lang="en-US" altLang="zh-CN" sz="1800">
                <a:latin typeface="Helvetica" panose="020B0604020202020204" pitchFamily="34" charset="0"/>
                <a:ea typeface="宋体" panose="02010600030101010101" pitchFamily="2" charset="-122"/>
              </a:rPr>
              <a:t>:</a:t>
            </a:r>
            <a:r>
              <a:rPr kumimoji="0" lang="en-US" altLang="zh-CN" sz="1800">
                <a:solidFill>
                  <a:srgbClr val="0000FF"/>
                </a:solidFill>
                <a:latin typeface="Helvetica" panose="020B0604020202020204" pitchFamily="34" charset="0"/>
                <a:ea typeface="宋体" panose="02010600030101010101" pitchFamily="2" charset="-122"/>
              </a:rPr>
              <a:t>80</a:t>
            </a:r>
            <a:r>
              <a:rPr kumimoji="0" lang="zh-CN" altLang="en-US" sz="1800">
                <a:solidFill>
                  <a:srgbClr val="0000FF"/>
                </a:solidFill>
                <a:latin typeface="Helvetica" panose="020B0604020202020204" pitchFamily="34" charset="0"/>
                <a:ea typeface="宋体" panose="02010600030101010101" pitchFamily="2" charset="-122"/>
              </a:rPr>
              <a:t>请求服务</a:t>
            </a:r>
            <a:endParaRPr kumimoji="0" lang="en-US" altLang="zh-CN" sz="1800">
              <a:solidFill>
                <a:srgbClr val="0000FF"/>
              </a:solidFill>
              <a:latin typeface="Helvetica" panose="020B0604020202020204" pitchFamily="34" charset="0"/>
              <a:ea typeface="宋体" panose="02010600030101010101" pitchFamily="2" charset="-122"/>
            </a:endParaRPr>
          </a:p>
        </p:txBody>
      </p:sp>
      <p:sp>
        <p:nvSpPr>
          <p:cNvPr id="29709" name="Line 12"/>
          <p:cNvSpPr>
            <a:spLocks noChangeShapeType="1"/>
          </p:cNvSpPr>
          <p:nvPr/>
        </p:nvSpPr>
        <p:spPr bwMode="auto">
          <a:xfrm flipV="1">
            <a:off x="7834313" y="2735263"/>
            <a:ext cx="457200" cy="228600"/>
          </a:xfrm>
          <a:prstGeom prst="line">
            <a:avLst/>
          </a:prstGeom>
          <a:noFill/>
          <a:ln w="508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0" name="Oval 13"/>
          <p:cNvSpPr>
            <a:spLocks noChangeArrowheads="1"/>
          </p:cNvSpPr>
          <p:nvPr/>
        </p:nvSpPr>
        <p:spPr bwMode="auto">
          <a:xfrm>
            <a:off x="6843713" y="2811463"/>
            <a:ext cx="1066800" cy="457200"/>
          </a:xfrm>
          <a:prstGeom prst="ellipse">
            <a:avLst/>
          </a:prstGeom>
          <a:solidFill>
            <a:schemeClr val="bg1"/>
          </a:solidFill>
          <a:ln w="25400">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a:spcBef>
                <a:spcPct val="0"/>
              </a:spcBef>
              <a:buClrTx/>
              <a:buSzTx/>
              <a:buFontTx/>
              <a:buNone/>
            </a:pPr>
            <a:r>
              <a:rPr kumimoji="0" lang="en-US" altLang="zh-CN" sz="1600">
                <a:latin typeface="Helvetica" panose="020B0604020202020204" pitchFamily="34" charset="0"/>
                <a:ea typeface="宋体" panose="02010600030101010101" pitchFamily="2" charset="-122"/>
              </a:rPr>
              <a:t>OS</a:t>
            </a:r>
          </a:p>
        </p:txBody>
      </p:sp>
      <p:sp>
        <p:nvSpPr>
          <p:cNvPr id="29711" name="Oval 14"/>
          <p:cNvSpPr>
            <a:spLocks noChangeArrowheads="1"/>
          </p:cNvSpPr>
          <p:nvPr/>
        </p:nvSpPr>
        <p:spPr bwMode="auto">
          <a:xfrm>
            <a:off x="2446338" y="2838545"/>
            <a:ext cx="994492" cy="476060"/>
          </a:xfrm>
          <a:prstGeom prst="ellipse">
            <a:avLst/>
          </a:prstGeom>
          <a:solidFill>
            <a:srgbClr val="FFFFFF"/>
          </a:solidFill>
          <a:ln w="12700">
            <a:solidFill>
              <a:schemeClr val="tx1"/>
            </a:solidFill>
            <a:round/>
            <a:headEnd/>
            <a:tailEnd/>
          </a:ln>
        </p:spPr>
        <p:txBody>
          <a:bodyPr wrap="none" lIns="91430" tIns="45716" rIns="91430" bIns="45716" anchor="ctr">
            <a:spAutoFit/>
          </a:bodyPr>
          <a:lstStyle>
            <a:lvl1pPr defTabSz="912813">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defTabSz="912813">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defTabSz="912813">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defTabSz="912813">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defTabSz="912813">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defTabSz="912813"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defTabSz="912813"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defTabSz="912813"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defTabSz="912813"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600">
                <a:latin typeface="Helvetica" panose="020B0604020202020204" pitchFamily="34" charset="0"/>
                <a:ea typeface="宋体" panose="02010600030101010101" pitchFamily="2" charset="-122"/>
              </a:rPr>
              <a:t>Client</a:t>
            </a:r>
          </a:p>
        </p:txBody>
      </p:sp>
      <p:grpSp>
        <p:nvGrpSpPr>
          <p:cNvPr id="29712" name="组合 2"/>
          <p:cNvGrpSpPr>
            <a:grpSpLocks/>
          </p:cNvGrpSpPr>
          <p:nvPr/>
        </p:nvGrpSpPr>
        <p:grpSpPr bwMode="auto">
          <a:xfrm>
            <a:off x="3503613" y="5300663"/>
            <a:ext cx="4781550" cy="1517094"/>
            <a:chOff x="1979712" y="5084763"/>
            <a:chExt cx="4781453" cy="1517094"/>
          </a:xfrm>
        </p:grpSpPr>
        <p:sp>
          <p:nvSpPr>
            <p:cNvPr id="29725" name="Rectangle 15"/>
            <p:cNvSpPr>
              <a:spLocks noChangeArrowheads="1"/>
            </p:cNvSpPr>
            <p:nvPr/>
          </p:nvSpPr>
          <p:spPr bwMode="auto">
            <a:xfrm>
              <a:off x="1998663" y="5084763"/>
              <a:ext cx="4762500" cy="882649"/>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29726" name="Rectangle 16"/>
            <p:cNvSpPr>
              <a:spLocks noChangeArrowheads="1"/>
            </p:cNvSpPr>
            <p:nvPr/>
          </p:nvSpPr>
          <p:spPr bwMode="auto">
            <a:xfrm>
              <a:off x="1998663" y="5084763"/>
              <a:ext cx="811852" cy="884236"/>
            </a:xfrm>
            <a:prstGeom prst="rect">
              <a:avLst/>
            </a:prstGeom>
            <a:solidFill>
              <a:srgbClr val="CC99FF"/>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29727" name="Text Box 17"/>
            <p:cNvSpPr txBox="1">
              <a:spLocks noChangeArrowheads="1"/>
            </p:cNvSpPr>
            <p:nvPr/>
          </p:nvSpPr>
          <p:spPr bwMode="auto">
            <a:xfrm>
              <a:off x="1979712" y="5314950"/>
              <a:ext cx="9028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a:latin typeface="Arial" panose="020B0604020202020204" pitchFamily="34" charset="0"/>
                  <a:ea typeface="宋体" panose="02010600030101010101" pitchFamily="2" charset="-122"/>
                </a:rPr>
                <a:t>header</a:t>
              </a:r>
            </a:p>
          </p:txBody>
        </p:sp>
        <p:sp>
          <p:nvSpPr>
            <p:cNvPr id="29728" name="Text Box 18"/>
            <p:cNvSpPr txBox="1">
              <a:spLocks noChangeArrowheads="1"/>
            </p:cNvSpPr>
            <p:nvPr/>
          </p:nvSpPr>
          <p:spPr bwMode="auto">
            <a:xfrm>
              <a:off x="4139952" y="5336381"/>
              <a:ext cx="9925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a:latin typeface="Arial" panose="020B0604020202020204" pitchFamily="34" charset="0"/>
                  <a:ea typeface="宋体" panose="02010600030101010101" pitchFamily="2" charset="-122"/>
                </a:rPr>
                <a:t>payload</a:t>
              </a:r>
            </a:p>
          </p:txBody>
        </p:sp>
        <p:sp>
          <p:nvSpPr>
            <p:cNvPr id="29729" name="AutoShape 19"/>
            <p:cNvSpPr>
              <a:spLocks/>
            </p:cNvSpPr>
            <p:nvPr/>
          </p:nvSpPr>
          <p:spPr bwMode="auto">
            <a:xfrm rot="-5400000">
              <a:off x="4207672" y="3764755"/>
              <a:ext cx="344488" cy="4762499"/>
            </a:xfrm>
            <a:prstGeom prst="leftBrace">
              <a:avLst>
                <a:gd name="adj1" fmla="val 9568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29730" name="Text Box 20"/>
            <p:cNvSpPr txBox="1">
              <a:spLocks noChangeArrowheads="1"/>
            </p:cNvSpPr>
            <p:nvPr/>
          </p:nvSpPr>
          <p:spPr bwMode="auto">
            <a:xfrm>
              <a:off x="3525838" y="6232525"/>
              <a:ext cx="19030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a:latin typeface="Arial" panose="020B0604020202020204" pitchFamily="34" charset="0"/>
                  <a:ea typeface="宋体" panose="02010600030101010101" pitchFamily="2" charset="-122"/>
                </a:rPr>
                <a:t>detect corruption</a:t>
              </a:r>
            </a:p>
          </p:txBody>
        </p:sp>
      </p:grpSp>
      <p:sp>
        <p:nvSpPr>
          <p:cNvPr id="29713" name="Text Box 11"/>
          <p:cNvSpPr txBox="1">
            <a:spLocks noChangeArrowheads="1"/>
          </p:cNvSpPr>
          <p:nvPr/>
        </p:nvSpPr>
        <p:spPr bwMode="auto">
          <a:xfrm>
            <a:off x="3741739" y="3022600"/>
            <a:ext cx="2714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zh-CN" altLang="en-US" sz="1800">
                <a:solidFill>
                  <a:srgbClr val="009900"/>
                </a:solidFill>
                <a:latin typeface="Helvetica" panose="020B0604020202020204" pitchFamily="34" charset="0"/>
                <a:ea typeface="宋体" panose="02010600030101010101" pitchFamily="2" charset="-122"/>
              </a:rPr>
              <a:t>来自</a:t>
            </a:r>
            <a:r>
              <a:rPr kumimoji="0" lang="en-US" altLang="zh-CN" sz="1800">
                <a:solidFill>
                  <a:srgbClr val="009900"/>
                </a:solidFill>
                <a:latin typeface="Helvetica" panose="020B0604020202020204" pitchFamily="34" charset="0"/>
                <a:ea typeface="宋体" panose="02010600030101010101" pitchFamily="2" charset="-122"/>
              </a:rPr>
              <a:t>5.6.7.8</a:t>
            </a:r>
            <a:r>
              <a:rPr kumimoji="0" lang="en-US" altLang="zh-CN" sz="1800">
                <a:latin typeface="Helvetica" panose="020B0604020202020204" pitchFamily="34" charset="0"/>
                <a:ea typeface="宋体" panose="02010600030101010101" pitchFamily="2" charset="-122"/>
              </a:rPr>
              <a:t>:</a:t>
            </a:r>
            <a:r>
              <a:rPr kumimoji="0" lang="en-US" altLang="zh-CN" sz="1800">
                <a:solidFill>
                  <a:srgbClr val="0000FF"/>
                </a:solidFill>
                <a:latin typeface="Helvetica" panose="020B0604020202020204" pitchFamily="34" charset="0"/>
                <a:ea typeface="宋体" panose="02010600030101010101" pitchFamily="2" charset="-122"/>
              </a:rPr>
              <a:t>3456</a:t>
            </a:r>
            <a:r>
              <a:rPr kumimoji="0" lang="zh-CN" altLang="en-US" sz="1800">
                <a:solidFill>
                  <a:srgbClr val="0000FF"/>
                </a:solidFill>
                <a:latin typeface="Helvetica" panose="020B0604020202020204" pitchFamily="34" charset="0"/>
                <a:ea typeface="宋体" panose="02010600030101010101" pitchFamily="2" charset="-122"/>
              </a:rPr>
              <a:t>的请求</a:t>
            </a:r>
            <a:endParaRPr kumimoji="0" lang="en-US" altLang="zh-CN" sz="1800">
              <a:solidFill>
                <a:srgbClr val="0000FF"/>
              </a:solidFill>
              <a:latin typeface="Helvetica" panose="020B0604020202020204" pitchFamily="34" charset="0"/>
              <a:ea typeface="宋体" panose="02010600030101010101" pitchFamily="2" charset="-122"/>
            </a:endParaRPr>
          </a:p>
        </p:txBody>
      </p:sp>
      <p:graphicFrame>
        <p:nvGraphicFramePr>
          <p:cNvPr id="23" name="Table 22"/>
          <p:cNvGraphicFramePr>
            <a:graphicFrameLocks noGrp="1"/>
          </p:cNvGraphicFramePr>
          <p:nvPr/>
        </p:nvGraphicFramePr>
        <p:xfrm>
          <a:off x="5880101" y="4005263"/>
          <a:ext cx="4752975" cy="792200"/>
        </p:xfrm>
        <a:graphic>
          <a:graphicData uri="http://schemas.openxmlformats.org/drawingml/2006/table">
            <a:tbl>
              <a:tblPr/>
              <a:tblGrid>
                <a:gridCol w="3816759">
                  <a:extLst>
                    <a:ext uri="{9D8B030D-6E8A-4147-A177-3AD203B41FA5}">
                      <a16:colId xmlns:a16="http://schemas.microsoft.com/office/drawing/2014/main" val="20000"/>
                    </a:ext>
                  </a:extLst>
                </a:gridCol>
                <a:gridCol w="936216">
                  <a:extLst>
                    <a:ext uri="{9D8B030D-6E8A-4147-A177-3AD203B41FA5}">
                      <a16:colId xmlns:a16="http://schemas.microsoft.com/office/drawing/2014/main" val="20001"/>
                    </a:ext>
                  </a:extLst>
                </a:gridCol>
              </a:tblGrid>
              <a:tr h="396081">
                <a:tc>
                  <a:txBody>
                    <a:bodyPr/>
                    <a:lstStyle>
                      <a:lvl1pPr defTabSz="457200" eaLnBrk="0" hangingPunct="0">
                        <a:spcBef>
                          <a:spcPct val="20000"/>
                        </a:spcBef>
                        <a:buClr>
                          <a:schemeClr val="tx2"/>
                        </a:buClr>
                        <a:buSzPct val="70000"/>
                        <a:buFont typeface="Wingdings" panose="05000000000000000000" pitchFamily="2" charset="2"/>
                        <a:defRPr kumimoji="1" sz="2600">
                          <a:solidFill>
                            <a:schemeClr val="tx1"/>
                          </a:solidFill>
                          <a:latin typeface="Calibri" panose="020F0502020204030204" pitchFamily="34" charset="0"/>
                          <a:ea typeface="华文中宋" panose="02010600040101010101" pitchFamily="2" charset="-122"/>
                        </a:defRPr>
                      </a:lvl1pPr>
                      <a:lvl2pPr marL="742950" indent="-285750" defTabSz="457200" eaLnBrk="0" hangingPunct="0">
                        <a:spcBef>
                          <a:spcPct val="20000"/>
                        </a:spcBef>
                        <a:buClr>
                          <a:schemeClr val="accent2"/>
                        </a:buClr>
                        <a:buSzPct val="70000"/>
                        <a:buFont typeface="Wingdings" panose="05000000000000000000" pitchFamily="2" charset="2"/>
                        <a:defRPr kumimoji="1" sz="2200">
                          <a:solidFill>
                            <a:schemeClr val="tx1"/>
                          </a:solidFill>
                          <a:latin typeface="Calibri" panose="020F0502020204030204" pitchFamily="34" charset="0"/>
                          <a:ea typeface="华文中宋" panose="02010600040101010101" pitchFamily="2" charset="-122"/>
                        </a:defRPr>
                      </a:lvl2pPr>
                      <a:lvl3pPr marL="1143000" indent="-228600" defTabSz="457200" eaLnBrk="0" hangingPunct="0">
                        <a:spcBef>
                          <a:spcPct val="20000"/>
                        </a:spcBef>
                        <a:buClr>
                          <a:schemeClr val="accent1"/>
                        </a:buClr>
                        <a:buSzPct val="70000"/>
                        <a:buFont typeface="Wingdings" panose="05000000000000000000" pitchFamily="2" charset="2"/>
                        <a:defRPr kumimoji="1" sz="2100">
                          <a:solidFill>
                            <a:schemeClr val="tx1"/>
                          </a:solidFill>
                          <a:latin typeface="Calibri" panose="020F0502020204030204" pitchFamily="34" charset="0"/>
                          <a:ea typeface="华文中宋" panose="02010600040101010101" pitchFamily="2" charset="-122"/>
                        </a:defRPr>
                      </a:lvl3pPr>
                      <a:lvl4pPr marL="1600200" indent="-228600" defTabSz="457200" eaLnBrk="0" hangingPunct="0">
                        <a:spcBef>
                          <a:spcPct val="20000"/>
                        </a:spcBef>
                        <a:buClr>
                          <a:schemeClr val="tx2"/>
                        </a:buClr>
                        <a:buSzPct val="75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4pPr>
                      <a:lvl5pPr marL="2057400" indent="-228600" defTabSz="457200" eaLnBrk="0" hangingPunct="0">
                        <a:spcBef>
                          <a:spcPct val="20000"/>
                        </a:spcBef>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5pPr>
                      <a:lvl6pPr marL="2514600" indent="-228600" defTabSz="457200" eaLnBrk="0" fontAlgn="base" hangingPunct="0">
                        <a:spcBef>
                          <a:spcPct val="20000"/>
                        </a:spcBef>
                        <a:spcAft>
                          <a:spcPct val="0"/>
                        </a:spcAft>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6pPr>
                      <a:lvl7pPr marL="2971800" indent="-228600" defTabSz="457200" eaLnBrk="0" fontAlgn="base" hangingPunct="0">
                        <a:spcBef>
                          <a:spcPct val="20000"/>
                        </a:spcBef>
                        <a:spcAft>
                          <a:spcPct val="0"/>
                        </a:spcAft>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7pPr>
                      <a:lvl8pPr marL="3429000" indent="-228600" defTabSz="457200" eaLnBrk="0" fontAlgn="base" hangingPunct="0">
                        <a:spcBef>
                          <a:spcPct val="20000"/>
                        </a:spcBef>
                        <a:spcAft>
                          <a:spcPct val="0"/>
                        </a:spcAft>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8pPr>
                      <a:lvl9pPr marL="3886200" indent="-228600" defTabSz="457200" eaLnBrk="0" fontAlgn="base" hangingPunct="0">
                        <a:spcBef>
                          <a:spcPct val="20000"/>
                        </a:spcBef>
                        <a:spcAft>
                          <a:spcPct val="0"/>
                        </a:spcAft>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err="1">
                          <a:ln>
                            <a:noFill/>
                          </a:ln>
                          <a:solidFill>
                            <a:srgbClr val="FFFFFF"/>
                          </a:solidFill>
                          <a:effectLst/>
                          <a:latin typeface="Calibri" panose="020F0502020204030204" pitchFamily="34" charset="0"/>
                          <a:ea typeface="MS PGothic" panose="020B0600070205080204" pitchFamily="34" charset="-128"/>
                        </a:rPr>
                        <a:t>Demux</a:t>
                      </a:r>
                      <a:r>
                        <a:rPr kumimoji="0" lang="en-US" altLang="zh-CN" sz="2000" b="1" i="0" u="none" strike="noStrike" cap="none" normalizeH="0" baseline="0" dirty="0">
                          <a:ln>
                            <a:noFill/>
                          </a:ln>
                          <a:solidFill>
                            <a:srgbClr val="FFFFFF"/>
                          </a:solidFill>
                          <a:effectLst/>
                          <a:latin typeface="Calibri" panose="020F0502020204030204" pitchFamily="34" charset="0"/>
                          <a:ea typeface="MS PGothic" panose="020B0600070205080204" pitchFamily="34" charset="-128"/>
                        </a:rPr>
                        <a:t> table (“5</a:t>
                      </a:r>
                      <a:r>
                        <a:rPr kumimoji="0" lang="zh-CN" altLang="en-US" sz="2000" b="1" i="0" u="none" strike="noStrike" cap="none" normalizeH="0" baseline="0" dirty="0">
                          <a:ln>
                            <a:noFill/>
                          </a:ln>
                          <a:solidFill>
                            <a:srgbClr val="FFFFFF"/>
                          </a:solidFill>
                          <a:effectLst/>
                          <a:latin typeface="Calibri" panose="020F0502020204030204" pitchFamily="34" charset="0"/>
                          <a:ea typeface="MS PGothic" panose="020B0600070205080204" pitchFamily="34" charset="-128"/>
                        </a:rPr>
                        <a:t>元组</a:t>
                      </a:r>
                      <a:r>
                        <a:rPr kumimoji="0" lang="en-US" altLang="zh-CN" sz="2000" b="1" i="0" u="none" strike="noStrike" cap="none" normalizeH="0" baseline="0" dirty="0">
                          <a:ln>
                            <a:noFill/>
                          </a:ln>
                          <a:solidFill>
                            <a:srgbClr val="FFFFFF"/>
                          </a:solidFill>
                          <a:effectLst/>
                          <a:latin typeface="Calibri" panose="020F0502020204030204" pitchFamily="34" charset="0"/>
                          <a:ea typeface="MS PGothic" panose="020B0600070205080204" pitchFamily="34" charset="-128"/>
                        </a:rPr>
                        <a:t>”)</a:t>
                      </a:r>
                    </a:p>
                  </a:txBody>
                  <a:tcPr marL="91451" marR="91451" marT="45650" marB="45650"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eaLnBrk="0" hangingPunct="0">
                        <a:spcBef>
                          <a:spcPct val="20000"/>
                        </a:spcBef>
                        <a:buClr>
                          <a:schemeClr val="tx2"/>
                        </a:buClr>
                        <a:buSzPct val="70000"/>
                        <a:buFont typeface="Wingdings" panose="05000000000000000000" pitchFamily="2" charset="2"/>
                        <a:defRPr kumimoji="1" sz="2600">
                          <a:solidFill>
                            <a:schemeClr val="tx1"/>
                          </a:solidFill>
                          <a:latin typeface="Calibri" panose="020F0502020204030204" pitchFamily="34" charset="0"/>
                          <a:ea typeface="华文中宋" panose="02010600040101010101" pitchFamily="2" charset="-122"/>
                        </a:defRPr>
                      </a:lvl1pPr>
                      <a:lvl2pPr marL="742950" indent="-285750" defTabSz="457200" eaLnBrk="0" hangingPunct="0">
                        <a:spcBef>
                          <a:spcPct val="20000"/>
                        </a:spcBef>
                        <a:buClr>
                          <a:schemeClr val="accent2"/>
                        </a:buClr>
                        <a:buSzPct val="70000"/>
                        <a:buFont typeface="Wingdings" panose="05000000000000000000" pitchFamily="2" charset="2"/>
                        <a:defRPr kumimoji="1" sz="2200">
                          <a:solidFill>
                            <a:schemeClr val="tx1"/>
                          </a:solidFill>
                          <a:latin typeface="Calibri" panose="020F0502020204030204" pitchFamily="34" charset="0"/>
                          <a:ea typeface="华文中宋" panose="02010600040101010101" pitchFamily="2" charset="-122"/>
                        </a:defRPr>
                      </a:lvl2pPr>
                      <a:lvl3pPr marL="1143000" indent="-228600" defTabSz="457200" eaLnBrk="0" hangingPunct="0">
                        <a:spcBef>
                          <a:spcPct val="20000"/>
                        </a:spcBef>
                        <a:buClr>
                          <a:schemeClr val="accent1"/>
                        </a:buClr>
                        <a:buSzPct val="70000"/>
                        <a:buFont typeface="Wingdings" panose="05000000000000000000" pitchFamily="2" charset="2"/>
                        <a:defRPr kumimoji="1" sz="2100">
                          <a:solidFill>
                            <a:schemeClr val="tx1"/>
                          </a:solidFill>
                          <a:latin typeface="Calibri" panose="020F0502020204030204" pitchFamily="34" charset="0"/>
                          <a:ea typeface="华文中宋" panose="02010600040101010101" pitchFamily="2" charset="-122"/>
                        </a:defRPr>
                      </a:lvl3pPr>
                      <a:lvl4pPr marL="1600200" indent="-228600" defTabSz="457200" eaLnBrk="0" hangingPunct="0">
                        <a:spcBef>
                          <a:spcPct val="20000"/>
                        </a:spcBef>
                        <a:buClr>
                          <a:schemeClr val="tx2"/>
                        </a:buClr>
                        <a:buSzPct val="75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4pPr>
                      <a:lvl5pPr marL="2057400" indent="-228600" defTabSz="457200" eaLnBrk="0" hangingPunct="0">
                        <a:spcBef>
                          <a:spcPct val="20000"/>
                        </a:spcBef>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5pPr>
                      <a:lvl6pPr marL="2514600" indent="-228600" defTabSz="457200" eaLnBrk="0" fontAlgn="base" hangingPunct="0">
                        <a:spcBef>
                          <a:spcPct val="20000"/>
                        </a:spcBef>
                        <a:spcAft>
                          <a:spcPct val="0"/>
                        </a:spcAft>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6pPr>
                      <a:lvl7pPr marL="2971800" indent="-228600" defTabSz="457200" eaLnBrk="0" fontAlgn="base" hangingPunct="0">
                        <a:spcBef>
                          <a:spcPct val="20000"/>
                        </a:spcBef>
                        <a:spcAft>
                          <a:spcPct val="0"/>
                        </a:spcAft>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7pPr>
                      <a:lvl8pPr marL="3429000" indent="-228600" defTabSz="457200" eaLnBrk="0" fontAlgn="base" hangingPunct="0">
                        <a:spcBef>
                          <a:spcPct val="20000"/>
                        </a:spcBef>
                        <a:spcAft>
                          <a:spcPct val="0"/>
                        </a:spcAft>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8pPr>
                      <a:lvl9pPr marL="3886200" indent="-228600" defTabSz="457200" eaLnBrk="0" fontAlgn="base" hangingPunct="0">
                        <a:spcBef>
                          <a:spcPct val="20000"/>
                        </a:spcBef>
                        <a:spcAft>
                          <a:spcPct val="0"/>
                        </a:spcAft>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FFFF"/>
                          </a:solidFill>
                          <a:effectLst/>
                          <a:latin typeface="Calibri" panose="020F0502020204030204" pitchFamily="34" charset="0"/>
                          <a:ea typeface="MS PGothic" panose="020B0600070205080204" pitchFamily="34" charset="-128"/>
                        </a:rPr>
                        <a:t>Socket</a:t>
                      </a:r>
                    </a:p>
                  </a:txBody>
                  <a:tcPr marL="91451" marR="91451" marT="45650" marB="45650"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96081">
                <a:tc>
                  <a:txBody>
                    <a:bodyPr/>
                    <a:lstStyle>
                      <a:lvl1pPr defTabSz="457200" eaLnBrk="0" hangingPunct="0">
                        <a:spcBef>
                          <a:spcPct val="20000"/>
                        </a:spcBef>
                        <a:buClr>
                          <a:schemeClr val="tx2"/>
                        </a:buClr>
                        <a:buSzPct val="70000"/>
                        <a:buFont typeface="Wingdings" panose="05000000000000000000" pitchFamily="2" charset="2"/>
                        <a:defRPr kumimoji="1" sz="2600">
                          <a:solidFill>
                            <a:schemeClr val="tx1"/>
                          </a:solidFill>
                          <a:latin typeface="Calibri" panose="020F0502020204030204" pitchFamily="34" charset="0"/>
                          <a:ea typeface="华文中宋" panose="02010600040101010101" pitchFamily="2" charset="-122"/>
                        </a:defRPr>
                      </a:lvl1pPr>
                      <a:lvl2pPr marL="742950" indent="-285750" defTabSz="457200" eaLnBrk="0" hangingPunct="0">
                        <a:spcBef>
                          <a:spcPct val="20000"/>
                        </a:spcBef>
                        <a:buClr>
                          <a:schemeClr val="accent2"/>
                        </a:buClr>
                        <a:buSzPct val="70000"/>
                        <a:buFont typeface="Wingdings" panose="05000000000000000000" pitchFamily="2" charset="2"/>
                        <a:defRPr kumimoji="1" sz="2200">
                          <a:solidFill>
                            <a:schemeClr val="tx1"/>
                          </a:solidFill>
                          <a:latin typeface="Calibri" panose="020F0502020204030204" pitchFamily="34" charset="0"/>
                          <a:ea typeface="华文中宋" panose="02010600040101010101" pitchFamily="2" charset="-122"/>
                        </a:defRPr>
                      </a:lvl2pPr>
                      <a:lvl3pPr marL="1143000" indent="-228600" defTabSz="457200" eaLnBrk="0" hangingPunct="0">
                        <a:spcBef>
                          <a:spcPct val="20000"/>
                        </a:spcBef>
                        <a:buClr>
                          <a:schemeClr val="accent1"/>
                        </a:buClr>
                        <a:buSzPct val="70000"/>
                        <a:buFont typeface="Wingdings" panose="05000000000000000000" pitchFamily="2" charset="2"/>
                        <a:defRPr kumimoji="1" sz="2100">
                          <a:solidFill>
                            <a:schemeClr val="tx1"/>
                          </a:solidFill>
                          <a:latin typeface="Calibri" panose="020F0502020204030204" pitchFamily="34" charset="0"/>
                          <a:ea typeface="华文中宋" panose="02010600040101010101" pitchFamily="2" charset="-122"/>
                        </a:defRPr>
                      </a:lvl3pPr>
                      <a:lvl4pPr marL="1600200" indent="-228600" defTabSz="457200" eaLnBrk="0" hangingPunct="0">
                        <a:spcBef>
                          <a:spcPct val="20000"/>
                        </a:spcBef>
                        <a:buClr>
                          <a:schemeClr val="tx2"/>
                        </a:buClr>
                        <a:buSzPct val="75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4pPr>
                      <a:lvl5pPr marL="2057400" indent="-228600" defTabSz="457200" eaLnBrk="0" hangingPunct="0">
                        <a:spcBef>
                          <a:spcPct val="20000"/>
                        </a:spcBef>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5pPr>
                      <a:lvl6pPr marL="2514600" indent="-228600" defTabSz="457200" eaLnBrk="0" fontAlgn="base" hangingPunct="0">
                        <a:spcBef>
                          <a:spcPct val="20000"/>
                        </a:spcBef>
                        <a:spcAft>
                          <a:spcPct val="0"/>
                        </a:spcAft>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6pPr>
                      <a:lvl7pPr marL="2971800" indent="-228600" defTabSz="457200" eaLnBrk="0" fontAlgn="base" hangingPunct="0">
                        <a:spcBef>
                          <a:spcPct val="20000"/>
                        </a:spcBef>
                        <a:spcAft>
                          <a:spcPct val="0"/>
                        </a:spcAft>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7pPr>
                      <a:lvl8pPr marL="3429000" indent="-228600" defTabSz="457200" eaLnBrk="0" fontAlgn="base" hangingPunct="0">
                        <a:spcBef>
                          <a:spcPct val="20000"/>
                        </a:spcBef>
                        <a:spcAft>
                          <a:spcPct val="0"/>
                        </a:spcAft>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8pPr>
                      <a:lvl9pPr marL="3886200" indent="-228600" defTabSz="457200" eaLnBrk="0" fontAlgn="base" hangingPunct="0">
                        <a:spcBef>
                          <a:spcPct val="20000"/>
                        </a:spcBef>
                        <a:spcAft>
                          <a:spcPct val="0"/>
                        </a:spcAft>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rgbClr val="000000"/>
                          </a:solidFill>
                          <a:effectLst/>
                          <a:latin typeface="Calibri" panose="020F0502020204030204" pitchFamily="34" charset="0"/>
                          <a:ea typeface="MS PGothic" panose="020B0600070205080204" pitchFamily="34" charset="-128"/>
                        </a:rPr>
                        <a:t>&lt;*, *, 1.2.3.4, 53, UDP&gt;</a:t>
                      </a:r>
                    </a:p>
                  </a:txBody>
                  <a:tcPr marL="91451" marR="91451" marT="45650" marB="45650"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defTabSz="457200" eaLnBrk="0" hangingPunct="0">
                        <a:spcBef>
                          <a:spcPct val="20000"/>
                        </a:spcBef>
                        <a:buClr>
                          <a:schemeClr val="tx2"/>
                        </a:buClr>
                        <a:buSzPct val="70000"/>
                        <a:buFont typeface="Wingdings" panose="05000000000000000000" pitchFamily="2" charset="2"/>
                        <a:defRPr kumimoji="1" sz="2600">
                          <a:solidFill>
                            <a:schemeClr val="tx1"/>
                          </a:solidFill>
                          <a:latin typeface="Calibri" panose="020F0502020204030204" pitchFamily="34" charset="0"/>
                          <a:ea typeface="华文中宋" panose="02010600040101010101" pitchFamily="2" charset="-122"/>
                        </a:defRPr>
                      </a:lvl1pPr>
                      <a:lvl2pPr marL="742950" indent="-285750" defTabSz="457200" eaLnBrk="0" hangingPunct="0">
                        <a:spcBef>
                          <a:spcPct val="20000"/>
                        </a:spcBef>
                        <a:buClr>
                          <a:schemeClr val="accent2"/>
                        </a:buClr>
                        <a:buSzPct val="70000"/>
                        <a:buFont typeface="Wingdings" panose="05000000000000000000" pitchFamily="2" charset="2"/>
                        <a:defRPr kumimoji="1" sz="2200">
                          <a:solidFill>
                            <a:schemeClr val="tx1"/>
                          </a:solidFill>
                          <a:latin typeface="Calibri" panose="020F0502020204030204" pitchFamily="34" charset="0"/>
                          <a:ea typeface="华文中宋" panose="02010600040101010101" pitchFamily="2" charset="-122"/>
                        </a:defRPr>
                      </a:lvl2pPr>
                      <a:lvl3pPr marL="1143000" indent="-228600" defTabSz="457200" eaLnBrk="0" hangingPunct="0">
                        <a:spcBef>
                          <a:spcPct val="20000"/>
                        </a:spcBef>
                        <a:buClr>
                          <a:schemeClr val="accent1"/>
                        </a:buClr>
                        <a:buSzPct val="70000"/>
                        <a:buFont typeface="Wingdings" panose="05000000000000000000" pitchFamily="2" charset="2"/>
                        <a:defRPr kumimoji="1" sz="2100">
                          <a:solidFill>
                            <a:schemeClr val="tx1"/>
                          </a:solidFill>
                          <a:latin typeface="Calibri" panose="020F0502020204030204" pitchFamily="34" charset="0"/>
                          <a:ea typeface="华文中宋" panose="02010600040101010101" pitchFamily="2" charset="-122"/>
                        </a:defRPr>
                      </a:lvl3pPr>
                      <a:lvl4pPr marL="1600200" indent="-228600" defTabSz="457200" eaLnBrk="0" hangingPunct="0">
                        <a:spcBef>
                          <a:spcPct val="20000"/>
                        </a:spcBef>
                        <a:buClr>
                          <a:schemeClr val="tx2"/>
                        </a:buClr>
                        <a:buSzPct val="75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4pPr>
                      <a:lvl5pPr marL="2057400" indent="-228600" defTabSz="457200" eaLnBrk="0" hangingPunct="0">
                        <a:spcBef>
                          <a:spcPct val="20000"/>
                        </a:spcBef>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5pPr>
                      <a:lvl6pPr marL="2514600" indent="-228600" defTabSz="457200" eaLnBrk="0" fontAlgn="base" hangingPunct="0">
                        <a:spcBef>
                          <a:spcPct val="20000"/>
                        </a:spcBef>
                        <a:spcAft>
                          <a:spcPct val="0"/>
                        </a:spcAft>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6pPr>
                      <a:lvl7pPr marL="2971800" indent="-228600" defTabSz="457200" eaLnBrk="0" fontAlgn="base" hangingPunct="0">
                        <a:spcBef>
                          <a:spcPct val="20000"/>
                        </a:spcBef>
                        <a:spcAft>
                          <a:spcPct val="0"/>
                        </a:spcAft>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7pPr>
                      <a:lvl8pPr marL="3429000" indent="-228600" defTabSz="457200" eaLnBrk="0" fontAlgn="base" hangingPunct="0">
                        <a:spcBef>
                          <a:spcPct val="20000"/>
                        </a:spcBef>
                        <a:spcAft>
                          <a:spcPct val="0"/>
                        </a:spcAft>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8pPr>
                      <a:lvl9pPr marL="3886200" indent="-228600" defTabSz="457200" eaLnBrk="0" fontAlgn="base" hangingPunct="0">
                        <a:spcBef>
                          <a:spcPct val="20000"/>
                        </a:spcBef>
                        <a:spcAft>
                          <a:spcPct val="0"/>
                        </a:spcAft>
                        <a:buClr>
                          <a:schemeClr val="folHlink"/>
                        </a:buClr>
                        <a:buSzPct val="80000"/>
                        <a:buFont typeface="Wingdings" panose="05000000000000000000" pitchFamily="2" charset="2"/>
                        <a:defRPr kumimoji="1">
                          <a:solidFill>
                            <a:schemeClr val="tx1"/>
                          </a:solidFill>
                          <a:latin typeface="Calibri" panose="020F0502020204030204" pitchFamily="34" charset="0"/>
                          <a:ea typeface="华文中宋" panose="02010600040101010101"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rgbClr val="000000"/>
                          </a:solidFill>
                          <a:effectLst/>
                          <a:latin typeface="Calibri" panose="020F0502020204030204" pitchFamily="34" charset="0"/>
                          <a:ea typeface="MS PGothic" panose="020B0600070205080204" pitchFamily="34" charset="-128"/>
                        </a:rPr>
                        <a:t>5</a:t>
                      </a:r>
                    </a:p>
                  </a:txBody>
                  <a:tcPr marL="91451" marR="91451" marT="45650" marB="45650"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3">
                                            <p:txEl>
                                              <p:pRg st="5" end="5"/>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297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098675" y="44450"/>
            <a:ext cx="8001000" cy="647700"/>
          </a:xfrm>
        </p:spPr>
        <p:txBody>
          <a:bodyPr/>
          <a:lstStyle/>
          <a:p>
            <a:pPr algn="ctr"/>
            <a:r>
              <a:rPr lang="en-US" altLang="zh-CN" dirty="0"/>
              <a:t>UDP </a:t>
            </a:r>
            <a:r>
              <a:rPr lang="zh-CN" altLang="en-US" dirty="0"/>
              <a:t>解多路复用</a:t>
            </a:r>
            <a:endParaRPr lang="en-US" altLang="zh-CN" dirty="0"/>
          </a:p>
        </p:txBody>
      </p:sp>
      <p:pic>
        <p:nvPicPr>
          <p:cNvPr id="31747" name="Picture 3" descr="05x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2888" y="692151"/>
            <a:ext cx="5842000" cy="609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A10A0E40-1817-41BD-9742-999759B2139F}" type="slidenum">
              <a:rPr kumimoji="0" lang="en-US" altLang="zh-CN" sz="1400">
                <a:latin typeface="Arial" panose="020B0604020202020204" pitchFamily="34" charset="0"/>
                <a:ea typeface="宋体" panose="02010600030101010101" pitchFamily="2" charset="-122"/>
              </a:rPr>
              <a:pPr>
                <a:spcBef>
                  <a:spcPct val="0"/>
                </a:spcBef>
                <a:buClrTx/>
                <a:buSzTx/>
                <a:buFontTx/>
                <a:buNone/>
              </a:pPr>
              <a:t>26</a:t>
            </a:fld>
            <a:r>
              <a:rPr kumimoji="0" lang="en-US" altLang="zh-CN" sz="1000">
                <a:latin typeface="Arial" panose="020B0604020202020204" pitchFamily="34" charset="0"/>
                <a:ea typeface="宋体" panose="02010600030101010101" pitchFamily="2" charset="-122"/>
              </a:rPr>
              <a:t>-</a:t>
            </a:r>
          </a:p>
        </p:txBody>
      </p:sp>
      <p:sp>
        <p:nvSpPr>
          <p:cNvPr id="32771" name="Rectangle 2"/>
          <p:cNvSpPr>
            <a:spLocks noGrp="1" noChangeArrowheads="1"/>
          </p:cNvSpPr>
          <p:nvPr>
            <p:ph type="title"/>
          </p:nvPr>
        </p:nvSpPr>
        <p:spPr/>
        <p:txBody>
          <a:bodyPr/>
          <a:lstStyle/>
          <a:p>
            <a:r>
              <a:rPr lang="en-US" altLang="zh-CN" dirty="0"/>
              <a:t>UDP </a:t>
            </a:r>
            <a:r>
              <a:rPr lang="zh-CN" altLang="en-US" dirty="0"/>
              <a:t>首部格式</a:t>
            </a:r>
            <a:endParaRPr lang="en-US" altLang="zh-CN" dirty="0"/>
          </a:p>
        </p:txBody>
      </p:sp>
      <p:sp>
        <p:nvSpPr>
          <p:cNvPr id="32772" name="Rectangle 3"/>
          <p:cNvSpPr>
            <a:spLocks noGrp="1" noChangeArrowheads="1"/>
          </p:cNvSpPr>
          <p:nvPr>
            <p:ph type="body" idx="1"/>
          </p:nvPr>
        </p:nvSpPr>
        <p:spPr/>
        <p:txBody>
          <a:bodyPr/>
          <a:lstStyle/>
          <a:p>
            <a:r>
              <a:rPr lang="zh-CN" altLang="en-US" dirty="0"/>
              <a:t>字段</a:t>
            </a:r>
            <a:endParaRPr lang="en-US" altLang="zh-CN" dirty="0"/>
          </a:p>
          <a:p>
            <a:pPr lvl="1"/>
            <a:r>
              <a:rPr lang="zh-CN" altLang="en-US" dirty="0"/>
              <a:t>源端口和目的端口</a:t>
            </a:r>
            <a:r>
              <a:rPr lang="en-US" altLang="zh-CN" dirty="0"/>
              <a:t>: </a:t>
            </a:r>
            <a:r>
              <a:rPr lang="zh-CN" altLang="en-US" dirty="0"/>
              <a:t>识别应用进程</a:t>
            </a:r>
            <a:endParaRPr lang="en-US" altLang="zh-CN" dirty="0"/>
          </a:p>
          <a:p>
            <a:pPr lvl="1"/>
            <a:r>
              <a:rPr lang="zh-CN" altLang="en-US" dirty="0"/>
              <a:t>校验和</a:t>
            </a:r>
            <a:r>
              <a:rPr lang="en-US" altLang="zh-CN" dirty="0"/>
              <a:t>: IPv4</a:t>
            </a:r>
            <a:r>
              <a:rPr lang="zh-CN" altLang="en-US" dirty="0"/>
              <a:t>可选项</a:t>
            </a:r>
            <a:r>
              <a:rPr lang="en-US" altLang="zh-CN" dirty="0"/>
              <a:t>, </a:t>
            </a:r>
            <a:r>
              <a:rPr lang="zh-CN" altLang="en-US" dirty="0"/>
              <a:t>计算整个</a:t>
            </a:r>
            <a:r>
              <a:rPr lang="en-US" altLang="zh-CN" dirty="0"/>
              <a:t>UDP</a:t>
            </a:r>
            <a:r>
              <a:rPr lang="zh-CN" altLang="en-US" dirty="0"/>
              <a:t>报文和</a:t>
            </a:r>
            <a:r>
              <a:rPr lang="zh-CN" altLang="en-US" dirty="0">
                <a:solidFill>
                  <a:srgbClr val="FF0000"/>
                </a:solidFill>
              </a:rPr>
              <a:t>伪首部</a:t>
            </a:r>
            <a:endParaRPr lang="en-US" altLang="zh-CN" dirty="0">
              <a:solidFill>
                <a:srgbClr val="FF0000"/>
              </a:solidFill>
            </a:endParaRPr>
          </a:p>
        </p:txBody>
      </p:sp>
      <p:pic>
        <p:nvPicPr>
          <p:cNvPr id="32773" name="Picture 4" descr="05x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189" y="3143251"/>
            <a:ext cx="5724525"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圆角矩形 7"/>
          <p:cNvSpPr/>
          <p:nvPr/>
        </p:nvSpPr>
        <p:spPr>
          <a:xfrm>
            <a:off x="3095625" y="3500439"/>
            <a:ext cx="5500688" cy="642937"/>
          </a:xfrm>
          <a:prstGeom prst="roundRect">
            <a:avLst/>
          </a:prstGeom>
          <a:solidFill>
            <a:schemeClr val="accent2">
              <a:lumMod val="20000"/>
              <a:lumOff val="8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圆角矩形 6"/>
          <p:cNvSpPr/>
          <p:nvPr/>
        </p:nvSpPr>
        <p:spPr>
          <a:xfrm>
            <a:off x="5881689" y="4251325"/>
            <a:ext cx="2714625" cy="642938"/>
          </a:xfrm>
          <a:prstGeom prst="roundRect">
            <a:avLst/>
          </a:prstGeom>
          <a:solidFill>
            <a:srgbClr val="BDCCF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0D130463-CE48-4BD2-9420-0DFA385E4E4E}" type="slidenum">
              <a:rPr kumimoji="0" lang="en-US" altLang="zh-CN" sz="1400">
                <a:latin typeface="Arial" panose="020B0604020202020204" pitchFamily="34" charset="0"/>
                <a:ea typeface="宋体" panose="02010600030101010101" pitchFamily="2" charset="-122"/>
              </a:rPr>
              <a:pPr>
                <a:spcBef>
                  <a:spcPct val="0"/>
                </a:spcBef>
                <a:buClrTx/>
                <a:buSzTx/>
                <a:buFontTx/>
                <a:buNone/>
              </a:pPr>
              <a:t>27</a:t>
            </a:fld>
            <a:r>
              <a:rPr kumimoji="0" lang="en-US" altLang="zh-CN" sz="1000">
                <a:latin typeface="Arial" panose="020B0604020202020204" pitchFamily="34" charset="0"/>
                <a:ea typeface="宋体" panose="02010600030101010101" pitchFamily="2" charset="-122"/>
              </a:rPr>
              <a:t>-</a:t>
            </a:r>
          </a:p>
        </p:txBody>
      </p:sp>
      <p:sp>
        <p:nvSpPr>
          <p:cNvPr id="34819" name="Rectangle 2"/>
          <p:cNvSpPr>
            <a:spLocks noGrp="1" noChangeArrowheads="1"/>
          </p:cNvSpPr>
          <p:nvPr>
            <p:ph type="title"/>
          </p:nvPr>
        </p:nvSpPr>
        <p:spPr/>
        <p:txBody>
          <a:bodyPr/>
          <a:lstStyle/>
          <a:p>
            <a:r>
              <a:rPr lang="zh-CN" altLang="en-US" dirty="0"/>
              <a:t>回顾</a:t>
            </a:r>
            <a:r>
              <a:rPr lang="en-US" altLang="zh-CN" dirty="0"/>
              <a:t>IP</a:t>
            </a:r>
            <a:r>
              <a:rPr lang="zh-CN" altLang="en-US" dirty="0"/>
              <a:t>服务模型</a:t>
            </a:r>
            <a:r>
              <a:rPr lang="en-US" altLang="zh-CN" dirty="0"/>
              <a:t>: </a:t>
            </a:r>
            <a:r>
              <a:rPr lang="zh-CN" altLang="en-US" dirty="0"/>
              <a:t>分组格式</a:t>
            </a:r>
            <a:endParaRPr lang="en-US" altLang="zh-CN" dirty="0"/>
          </a:p>
        </p:txBody>
      </p:sp>
      <p:pic>
        <p:nvPicPr>
          <p:cNvPr id="34820" name="Picture 3" descr="04x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4339" y="1773238"/>
            <a:ext cx="4103687" cy="394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4"/>
          <p:cNvGrpSpPr>
            <a:grpSpLocks/>
          </p:cNvGrpSpPr>
          <p:nvPr/>
        </p:nvGrpSpPr>
        <p:grpSpPr bwMode="auto">
          <a:xfrm>
            <a:off x="2408239" y="1628775"/>
            <a:ext cx="7883525" cy="3671888"/>
            <a:chOff x="217" y="0"/>
            <a:chExt cx="4966" cy="2313"/>
          </a:xfrm>
        </p:grpSpPr>
        <p:sp>
          <p:nvSpPr>
            <p:cNvPr id="25605" name="Text Box 5"/>
            <p:cNvSpPr txBox="1">
              <a:spLocks noChangeArrowheads="1"/>
            </p:cNvSpPr>
            <p:nvPr/>
          </p:nvSpPr>
          <p:spPr bwMode="auto">
            <a:xfrm>
              <a:off x="403" y="45"/>
              <a:ext cx="905" cy="213"/>
            </a:xfrm>
            <a:prstGeom prst="rect">
              <a:avLst/>
            </a:prstGeom>
            <a:noFill/>
            <a:ln w="28575">
              <a:noFill/>
              <a:miter lim="800000"/>
              <a:headEnd/>
              <a:tailEnd/>
            </a:ln>
            <a:effectLst/>
          </p:spPr>
          <p:txBody>
            <a:bodyPr wrap="none">
              <a:spAutoFit/>
            </a:bodyPr>
            <a:lstStyle/>
            <a:p>
              <a:pPr algn="r">
                <a:defRPr/>
              </a:pPr>
              <a:r>
                <a:rPr lang="en-US" sz="1600" dirty="0">
                  <a:solidFill>
                    <a:srgbClr val="0000FF"/>
                  </a:solidFill>
                  <a:latin typeface="+mn-lt"/>
                  <a:ea typeface="+mn-ea"/>
                </a:rPr>
                <a:t>IP </a:t>
              </a:r>
              <a:r>
                <a:rPr lang="zh-CN" altLang="en-US" sz="1600" dirty="0">
                  <a:solidFill>
                    <a:srgbClr val="0000FF"/>
                  </a:solidFill>
                  <a:latin typeface="+mn-lt"/>
                  <a:ea typeface="+mn-ea"/>
                </a:rPr>
                <a:t>协议版本号</a:t>
              </a:r>
              <a:endParaRPr lang="en-US" sz="900" dirty="0">
                <a:solidFill>
                  <a:srgbClr val="0000FF"/>
                </a:solidFill>
                <a:latin typeface="+mn-lt"/>
                <a:ea typeface="+mn-ea"/>
              </a:endParaRPr>
            </a:p>
          </p:txBody>
        </p:sp>
        <p:sp>
          <p:nvSpPr>
            <p:cNvPr id="25606" name="Text Box 6"/>
            <p:cNvSpPr txBox="1">
              <a:spLocks noChangeArrowheads="1"/>
            </p:cNvSpPr>
            <p:nvPr/>
          </p:nvSpPr>
          <p:spPr bwMode="auto">
            <a:xfrm>
              <a:off x="284" y="511"/>
              <a:ext cx="1066" cy="213"/>
            </a:xfrm>
            <a:prstGeom prst="rect">
              <a:avLst/>
            </a:prstGeom>
            <a:noFill/>
            <a:ln w="28575">
              <a:noFill/>
              <a:miter lim="800000"/>
              <a:headEnd/>
              <a:tailEnd/>
            </a:ln>
            <a:effectLst/>
          </p:spPr>
          <p:txBody>
            <a:bodyPr wrap="none">
              <a:spAutoFit/>
            </a:bodyPr>
            <a:lstStyle/>
            <a:p>
              <a:pPr algn="r">
                <a:defRPr/>
              </a:pPr>
              <a:r>
                <a:rPr lang="zh-CN" altLang="en-US" sz="1600" dirty="0">
                  <a:solidFill>
                    <a:srgbClr val="0000FF"/>
                  </a:solidFill>
                  <a:latin typeface="+mn-lt"/>
                  <a:ea typeface="+mn-ea"/>
                </a:rPr>
                <a:t>首部长度</a:t>
              </a:r>
              <a:r>
                <a:rPr lang="en-US" sz="1600" dirty="0">
                  <a:solidFill>
                    <a:srgbClr val="0000FF"/>
                  </a:solidFill>
                  <a:latin typeface="+mn-lt"/>
                  <a:ea typeface="+mn-ea"/>
                </a:rPr>
                <a:t> (4</a:t>
              </a:r>
              <a:r>
                <a:rPr lang="zh-CN" altLang="en-US" sz="1600" dirty="0">
                  <a:solidFill>
                    <a:srgbClr val="0000FF"/>
                  </a:solidFill>
                  <a:latin typeface="+mn-lt"/>
                  <a:ea typeface="+mn-ea"/>
                </a:rPr>
                <a:t>字节</a:t>
              </a:r>
              <a:r>
                <a:rPr lang="en-US" sz="1600" dirty="0">
                  <a:solidFill>
                    <a:srgbClr val="0000FF"/>
                  </a:solidFill>
                  <a:latin typeface="+mn-lt"/>
                  <a:ea typeface="+mn-ea"/>
                </a:rPr>
                <a:t>)</a:t>
              </a:r>
              <a:endParaRPr lang="en-US" sz="900" dirty="0">
                <a:solidFill>
                  <a:srgbClr val="0000FF"/>
                </a:solidFill>
                <a:latin typeface="+mn-lt"/>
                <a:ea typeface="+mn-ea"/>
              </a:endParaRPr>
            </a:p>
          </p:txBody>
        </p:sp>
        <p:sp>
          <p:nvSpPr>
            <p:cNvPr id="25607" name="Text Box 7"/>
            <p:cNvSpPr txBox="1">
              <a:spLocks noChangeArrowheads="1"/>
            </p:cNvSpPr>
            <p:nvPr/>
          </p:nvSpPr>
          <p:spPr bwMode="auto">
            <a:xfrm>
              <a:off x="217" y="1141"/>
              <a:ext cx="1190" cy="523"/>
            </a:xfrm>
            <a:prstGeom prst="rect">
              <a:avLst/>
            </a:prstGeom>
            <a:noFill/>
            <a:ln w="28575">
              <a:noFill/>
              <a:miter lim="800000"/>
              <a:headEnd/>
              <a:tailEnd/>
            </a:ln>
            <a:effectLst/>
          </p:spPr>
          <p:txBody>
            <a:bodyPr wrap="none">
              <a:spAutoFit/>
            </a:bodyPr>
            <a:lstStyle/>
            <a:p>
              <a:pPr algn="r">
                <a:defRPr/>
              </a:pPr>
              <a:r>
                <a:rPr lang="zh-CN" altLang="en-US" sz="1600" dirty="0">
                  <a:solidFill>
                    <a:srgbClr val="0000FF"/>
                  </a:solidFill>
                  <a:latin typeface="+mn-lt"/>
                  <a:ea typeface="+mn-ea"/>
                </a:rPr>
                <a:t>最大保留跳数</a:t>
              </a:r>
              <a:endParaRPr lang="en-US" sz="1600" dirty="0">
                <a:solidFill>
                  <a:srgbClr val="0000FF"/>
                </a:solidFill>
                <a:latin typeface="+mn-lt"/>
                <a:ea typeface="+mn-ea"/>
              </a:endParaRPr>
            </a:p>
            <a:p>
              <a:pPr algn="r">
                <a:defRPr/>
              </a:pPr>
              <a:r>
                <a:rPr lang="en-US" sz="1600" dirty="0">
                  <a:solidFill>
                    <a:srgbClr val="0000FF"/>
                  </a:solidFill>
                  <a:latin typeface="+mn-lt"/>
                  <a:ea typeface="+mn-ea"/>
                </a:rPr>
                <a:t>(</a:t>
              </a:r>
              <a:r>
                <a:rPr lang="zh-CN" altLang="en-US" sz="1600" dirty="0">
                  <a:solidFill>
                    <a:srgbClr val="0000FF"/>
                  </a:solidFill>
                  <a:latin typeface="+mn-lt"/>
                  <a:ea typeface="+mn-ea"/>
                </a:rPr>
                <a:t>每一次路由器转发</a:t>
              </a:r>
              <a:endParaRPr lang="en-US" altLang="zh-CN" sz="1600" dirty="0">
                <a:solidFill>
                  <a:srgbClr val="0000FF"/>
                </a:solidFill>
                <a:latin typeface="+mn-lt"/>
                <a:ea typeface="+mn-ea"/>
              </a:endParaRPr>
            </a:p>
            <a:p>
              <a:pPr algn="r">
                <a:defRPr/>
              </a:pPr>
              <a:r>
                <a:rPr lang="en-US" altLang="zh-CN" sz="1600" dirty="0">
                  <a:solidFill>
                    <a:srgbClr val="0000FF"/>
                  </a:solidFill>
                  <a:latin typeface="+mn-lt"/>
                  <a:ea typeface="+mn-ea"/>
                </a:rPr>
                <a:t>TTL</a:t>
              </a:r>
              <a:r>
                <a:rPr lang="zh-CN" altLang="en-US" sz="1600" dirty="0">
                  <a:solidFill>
                    <a:srgbClr val="0000FF"/>
                  </a:solidFill>
                  <a:latin typeface="+mn-lt"/>
                  <a:ea typeface="+mn-ea"/>
                </a:rPr>
                <a:t>减一</a:t>
              </a:r>
              <a:r>
                <a:rPr lang="en-US" sz="1600" dirty="0">
                  <a:solidFill>
                    <a:srgbClr val="0000FF"/>
                  </a:solidFill>
                  <a:latin typeface="+mn-lt"/>
                  <a:ea typeface="+mn-ea"/>
                </a:rPr>
                <a:t>)</a:t>
              </a:r>
            </a:p>
          </p:txBody>
        </p:sp>
        <p:sp>
          <p:nvSpPr>
            <p:cNvPr id="25608" name="Text Box 8"/>
            <p:cNvSpPr txBox="1">
              <a:spLocks noChangeArrowheads="1"/>
            </p:cNvSpPr>
            <p:nvPr/>
          </p:nvSpPr>
          <p:spPr bwMode="auto">
            <a:xfrm>
              <a:off x="287" y="1945"/>
              <a:ext cx="1136" cy="368"/>
            </a:xfrm>
            <a:prstGeom prst="rect">
              <a:avLst/>
            </a:prstGeom>
            <a:noFill/>
            <a:ln w="28575">
              <a:noFill/>
              <a:miter lim="800000"/>
              <a:headEnd/>
              <a:tailEnd/>
            </a:ln>
            <a:effectLst/>
          </p:spPr>
          <p:txBody>
            <a:bodyPr wrap="none">
              <a:spAutoFit/>
            </a:bodyPr>
            <a:lstStyle/>
            <a:p>
              <a:pPr algn="r">
                <a:defRPr/>
              </a:pPr>
              <a:r>
                <a:rPr lang="en-US" altLang="zh-CN" sz="1600" dirty="0">
                  <a:solidFill>
                    <a:srgbClr val="0000FF"/>
                  </a:solidFill>
                  <a:latin typeface="+mn-lt"/>
                  <a:ea typeface="+mn-ea"/>
                </a:rPr>
                <a:t>IP</a:t>
              </a:r>
              <a:r>
                <a:rPr lang="zh-CN" altLang="en-US" sz="1600" dirty="0">
                  <a:solidFill>
                    <a:srgbClr val="0000FF"/>
                  </a:solidFill>
                  <a:latin typeface="+mn-lt"/>
                  <a:ea typeface="+mn-ea"/>
                </a:rPr>
                <a:t>分组应被送至的</a:t>
              </a:r>
              <a:endParaRPr lang="en-US" altLang="zh-CN" sz="1600" dirty="0">
                <a:solidFill>
                  <a:srgbClr val="0000FF"/>
                </a:solidFill>
                <a:latin typeface="+mn-lt"/>
                <a:ea typeface="+mn-ea"/>
              </a:endParaRPr>
            </a:p>
            <a:p>
              <a:pPr algn="r">
                <a:defRPr/>
              </a:pPr>
              <a:r>
                <a:rPr lang="zh-CN" altLang="en-US" sz="1600" dirty="0">
                  <a:solidFill>
                    <a:srgbClr val="0000FF"/>
                  </a:solidFill>
                  <a:latin typeface="+mn-lt"/>
                  <a:ea typeface="+mn-ea"/>
                </a:rPr>
                <a:t>高层协议</a:t>
              </a:r>
              <a:endParaRPr lang="en-US" sz="1600" dirty="0">
                <a:solidFill>
                  <a:srgbClr val="0000FF"/>
                </a:solidFill>
                <a:latin typeface="+mn-lt"/>
                <a:ea typeface="+mn-ea"/>
              </a:endParaRPr>
            </a:p>
          </p:txBody>
        </p:sp>
        <p:sp>
          <p:nvSpPr>
            <p:cNvPr id="25609" name="Text Box 9"/>
            <p:cNvSpPr txBox="1">
              <a:spLocks noChangeArrowheads="1"/>
            </p:cNvSpPr>
            <p:nvPr/>
          </p:nvSpPr>
          <p:spPr bwMode="auto">
            <a:xfrm>
              <a:off x="488" y="859"/>
              <a:ext cx="892" cy="213"/>
            </a:xfrm>
            <a:prstGeom prst="rect">
              <a:avLst/>
            </a:prstGeom>
            <a:noFill/>
            <a:ln w="28575">
              <a:noFill/>
              <a:miter lim="800000"/>
              <a:headEnd/>
              <a:tailEnd/>
            </a:ln>
            <a:effectLst/>
          </p:spPr>
          <p:txBody>
            <a:bodyPr wrap="none">
              <a:spAutoFit/>
            </a:bodyPr>
            <a:lstStyle/>
            <a:p>
              <a:pPr algn="r">
                <a:defRPr/>
              </a:pPr>
              <a:r>
                <a:rPr lang="zh-CN" altLang="en-US" sz="1600" dirty="0">
                  <a:solidFill>
                    <a:srgbClr val="0000FF"/>
                  </a:solidFill>
                  <a:latin typeface="+mn-lt"/>
                  <a:ea typeface="+mn-ea"/>
                </a:rPr>
                <a:t>数据“类型”</a:t>
              </a:r>
              <a:endParaRPr lang="en-US" sz="900" dirty="0">
                <a:solidFill>
                  <a:srgbClr val="0000FF"/>
                </a:solidFill>
                <a:latin typeface="+mn-lt"/>
                <a:ea typeface="+mn-ea"/>
              </a:endParaRPr>
            </a:p>
          </p:txBody>
        </p:sp>
        <p:sp>
          <p:nvSpPr>
            <p:cNvPr id="25610" name="Line 10"/>
            <p:cNvSpPr>
              <a:spLocks noChangeShapeType="1"/>
            </p:cNvSpPr>
            <p:nvPr/>
          </p:nvSpPr>
          <p:spPr bwMode="auto">
            <a:xfrm>
              <a:off x="1270" y="227"/>
              <a:ext cx="181" cy="91"/>
            </a:xfrm>
            <a:prstGeom prst="line">
              <a:avLst/>
            </a:prstGeom>
            <a:noFill/>
            <a:ln w="28575">
              <a:solidFill>
                <a:srgbClr val="0000CC"/>
              </a:solidFill>
              <a:round/>
              <a:headEnd/>
              <a:tailEnd type="arrow" w="med" len="med"/>
            </a:ln>
            <a:effectLst/>
          </p:spPr>
          <p:txBody>
            <a:bodyPr/>
            <a:lstStyle/>
            <a:p>
              <a:pPr eaLnBrk="1" hangingPunct="1">
                <a:defRPr/>
              </a:pPr>
              <a:endParaRPr lang="zh-CN" altLang="en-US" sz="1600">
                <a:solidFill>
                  <a:srgbClr val="0000FF"/>
                </a:solidFill>
                <a:latin typeface="+mn-lt"/>
                <a:ea typeface="+mn-ea"/>
              </a:endParaRPr>
            </a:p>
          </p:txBody>
        </p:sp>
        <p:sp>
          <p:nvSpPr>
            <p:cNvPr id="25611" name="Line 11"/>
            <p:cNvSpPr>
              <a:spLocks noChangeShapeType="1"/>
            </p:cNvSpPr>
            <p:nvPr/>
          </p:nvSpPr>
          <p:spPr bwMode="auto">
            <a:xfrm flipV="1">
              <a:off x="1270" y="363"/>
              <a:ext cx="635" cy="363"/>
            </a:xfrm>
            <a:prstGeom prst="line">
              <a:avLst/>
            </a:prstGeom>
            <a:noFill/>
            <a:ln w="28575">
              <a:solidFill>
                <a:srgbClr val="0000CC"/>
              </a:solidFill>
              <a:round/>
              <a:headEnd/>
              <a:tailEnd type="arrow" w="med" len="med"/>
            </a:ln>
            <a:effectLst/>
          </p:spPr>
          <p:txBody>
            <a:bodyPr/>
            <a:lstStyle/>
            <a:p>
              <a:pPr eaLnBrk="1" hangingPunct="1">
                <a:defRPr/>
              </a:pPr>
              <a:endParaRPr lang="zh-CN" altLang="en-US" sz="1600">
                <a:solidFill>
                  <a:srgbClr val="0000FF"/>
                </a:solidFill>
                <a:latin typeface="+mn-lt"/>
                <a:ea typeface="+mn-ea"/>
              </a:endParaRPr>
            </a:p>
          </p:txBody>
        </p:sp>
        <p:sp>
          <p:nvSpPr>
            <p:cNvPr id="25612" name="Line 12"/>
            <p:cNvSpPr>
              <a:spLocks noChangeShapeType="1"/>
            </p:cNvSpPr>
            <p:nvPr/>
          </p:nvSpPr>
          <p:spPr bwMode="auto">
            <a:xfrm flipV="1">
              <a:off x="1225" y="862"/>
              <a:ext cx="408" cy="544"/>
            </a:xfrm>
            <a:prstGeom prst="line">
              <a:avLst/>
            </a:prstGeom>
            <a:noFill/>
            <a:ln w="28575">
              <a:solidFill>
                <a:srgbClr val="0000CC"/>
              </a:solidFill>
              <a:round/>
              <a:headEnd/>
              <a:tailEnd type="arrow" w="med" len="med"/>
            </a:ln>
            <a:effectLst/>
          </p:spPr>
          <p:txBody>
            <a:bodyPr/>
            <a:lstStyle/>
            <a:p>
              <a:pPr eaLnBrk="1" hangingPunct="1">
                <a:defRPr/>
              </a:pPr>
              <a:endParaRPr lang="zh-CN" altLang="en-US" sz="1600">
                <a:solidFill>
                  <a:srgbClr val="0000FF"/>
                </a:solidFill>
                <a:latin typeface="+mn-lt"/>
                <a:ea typeface="+mn-ea"/>
              </a:endParaRPr>
            </a:p>
          </p:txBody>
        </p:sp>
        <p:sp>
          <p:nvSpPr>
            <p:cNvPr id="25613" name="Line 13"/>
            <p:cNvSpPr>
              <a:spLocks noChangeShapeType="1"/>
            </p:cNvSpPr>
            <p:nvPr/>
          </p:nvSpPr>
          <p:spPr bwMode="auto">
            <a:xfrm flipV="1">
              <a:off x="1225" y="953"/>
              <a:ext cx="1088" cy="1224"/>
            </a:xfrm>
            <a:prstGeom prst="line">
              <a:avLst/>
            </a:prstGeom>
            <a:noFill/>
            <a:ln w="28575">
              <a:solidFill>
                <a:srgbClr val="0000CC"/>
              </a:solidFill>
              <a:round/>
              <a:headEnd/>
              <a:tailEnd type="arrow" w="med" len="med"/>
            </a:ln>
            <a:effectLst/>
          </p:spPr>
          <p:txBody>
            <a:bodyPr/>
            <a:lstStyle/>
            <a:p>
              <a:pPr eaLnBrk="1" hangingPunct="1">
                <a:defRPr/>
              </a:pPr>
              <a:endParaRPr lang="zh-CN" altLang="en-US" sz="1600">
                <a:solidFill>
                  <a:srgbClr val="0000FF"/>
                </a:solidFill>
                <a:latin typeface="+mn-lt"/>
                <a:ea typeface="+mn-ea"/>
              </a:endParaRPr>
            </a:p>
          </p:txBody>
        </p:sp>
        <p:sp>
          <p:nvSpPr>
            <p:cNvPr id="25614" name="Text Box 14"/>
            <p:cNvSpPr txBox="1">
              <a:spLocks noChangeArrowheads="1"/>
            </p:cNvSpPr>
            <p:nvPr/>
          </p:nvSpPr>
          <p:spPr bwMode="auto">
            <a:xfrm>
              <a:off x="3935" y="684"/>
              <a:ext cx="945" cy="213"/>
            </a:xfrm>
            <a:prstGeom prst="rect">
              <a:avLst/>
            </a:prstGeom>
            <a:noFill/>
            <a:ln w="28575">
              <a:noFill/>
              <a:miter lim="800000"/>
              <a:headEnd/>
              <a:tailEnd/>
            </a:ln>
            <a:effectLst/>
          </p:spPr>
          <p:txBody>
            <a:bodyPr>
              <a:spAutoFit/>
            </a:bodyPr>
            <a:lstStyle/>
            <a:p>
              <a:pPr>
                <a:defRPr/>
              </a:pPr>
              <a:r>
                <a:rPr lang="zh-CN" altLang="en-US" sz="1600" dirty="0">
                  <a:solidFill>
                    <a:srgbClr val="0000FF"/>
                  </a:solidFill>
                  <a:latin typeface="+mn-lt"/>
                  <a:ea typeface="+mn-ea"/>
                </a:rPr>
                <a:t>用于分段</a:t>
              </a:r>
              <a:r>
                <a:rPr lang="en-US" sz="1600" dirty="0">
                  <a:solidFill>
                    <a:srgbClr val="0000FF"/>
                  </a:solidFill>
                  <a:latin typeface="+mn-lt"/>
                  <a:ea typeface="+mn-ea"/>
                </a:rPr>
                <a:t>/</a:t>
              </a:r>
              <a:r>
                <a:rPr lang="zh-CN" altLang="en-US" sz="1600" dirty="0">
                  <a:solidFill>
                    <a:srgbClr val="0000FF"/>
                  </a:solidFill>
                  <a:latin typeface="+mn-lt"/>
                  <a:ea typeface="+mn-ea"/>
                </a:rPr>
                <a:t>重组</a:t>
              </a:r>
              <a:endParaRPr lang="en-US" sz="1600" dirty="0">
                <a:solidFill>
                  <a:srgbClr val="0000FF"/>
                </a:solidFill>
                <a:latin typeface="+mn-lt"/>
                <a:ea typeface="+mn-ea"/>
              </a:endParaRPr>
            </a:p>
          </p:txBody>
        </p:sp>
        <p:sp>
          <p:nvSpPr>
            <p:cNvPr id="25615" name="Text Box 15"/>
            <p:cNvSpPr txBox="1">
              <a:spLocks noChangeArrowheads="1"/>
            </p:cNvSpPr>
            <p:nvPr/>
          </p:nvSpPr>
          <p:spPr bwMode="auto">
            <a:xfrm>
              <a:off x="3946" y="0"/>
              <a:ext cx="1237" cy="368"/>
            </a:xfrm>
            <a:prstGeom prst="rect">
              <a:avLst/>
            </a:prstGeom>
            <a:noFill/>
            <a:ln w="28575">
              <a:noFill/>
              <a:miter lim="800000"/>
              <a:headEnd/>
              <a:tailEnd/>
            </a:ln>
            <a:effectLst/>
          </p:spPr>
          <p:txBody>
            <a:bodyPr wrap="none">
              <a:spAutoFit/>
            </a:bodyPr>
            <a:lstStyle/>
            <a:p>
              <a:pPr>
                <a:defRPr/>
              </a:pPr>
              <a:r>
                <a:rPr lang="zh-CN" altLang="en-US" sz="1600" dirty="0">
                  <a:solidFill>
                    <a:srgbClr val="0000FF"/>
                  </a:solidFill>
                  <a:latin typeface="+mn-lt"/>
                  <a:ea typeface="+mn-ea"/>
                </a:rPr>
                <a:t>数据报总长度</a:t>
              </a:r>
              <a:r>
                <a:rPr lang="en-US" sz="1600" dirty="0">
                  <a:solidFill>
                    <a:srgbClr val="0000FF"/>
                  </a:solidFill>
                  <a:latin typeface="+mn-lt"/>
                  <a:ea typeface="+mn-ea"/>
                </a:rPr>
                <a:t>(</a:t>
              </a:r>
              <a:r>
                <a:rPr lang="zh-CN" altLang="en-US" sz="1600" dirty="0">
                  <a:solidFill>
                    <a:srgbClr val="0000FF"/>
                  </a:solidFill>
                  <a:latin typeface="+mn-lt"/>
                  <a:ea typeface="+mn-ea"/>
                </a:rPr>
                <a:t>字节</a:t>
              </a:r>
              <a:r>
                <a:rPr lang="en-US" sz="1600" dirty="0">
                  <a:solidFill>
                    <a:srgbClr val="0000FF"/>
                  </a:solidFill>
                  <a:latin typeface="+mn-lt"/>
                  <a:ea typeface="+mn-ea"/>
                </a:rPr>
                <a:t>)</a:t>
              </a:r>
            </a:p>
            <a:p>
              <a:pPr>
                <a:defRPr/>
              </a:pPr>
              <a:r>
                <a:rPr lang="zh-CN" altLang="en-US" sz="1600" dirty="0">
                  <a:solidFill>
                    <a:srgbClr val="0000FF"/>
                  </a:solidFill>
                  <a:latin typeface="+mn-lt"/>
                  <a:ea typeface="+mn-ea"/>
                </a:rPr>
                <a:t>最大</a:t>
              </a:r>
              <a:r>
                <a:rPr lang="en-US" sz="1600" dirty="0">
                  <a:solidFill>
                    <a:srgbClr val="0000FF"/>
                  </a:solidFill>
                  <a:latin typeface="+mn-lt"/>
                  <a:ea typeface="+mn-ea"/>
                </a:rPr>
                <a:t>65535</a:t>
              </a:r>
              <a:r>
                <a:rPr lang="zh-CN" altLang="en-US" sz="1600" dirty="0">
                  <a:solidFill>
                    <a:srgbClr val="0000FF"/>
                  </a:solidFill>
                  <a:latin typeface="+mn-lt"/>
                  <a:ea typeface="+mn-ea"/>
                </a:rPr>
                <a:t>字节</a:t>
              </a:r>
              <a:endParaRPr lang="en-US" sz="1600" dirty="0">
                <a:solidFill>
                  <a:srgbClr val="0000FF"/>
                </a:solidFill>
                <a:latin typeface="+mn-lt"/>
                <a:ea typeface="+mn-ea"/>
              </a:endParaRPr>
            </a:p>
          </p:txBody>
        </p:sp>
        <p:sp>
          <p:nvSpPr>
            <p:cNvPr id="25616" name="Text Box 16"/>
            <p:cNvSpPr txBox="1">
              <a:spLocks noChangeArrowheads="1"/>
            </p:cNvSpPr>
            <p:nvPr/>
          </p:nvSpPr>
          <p:spPr bwMode="auto">
            <a:xfrm>
              <a:off x="3946" y="1361"/>
              <a:ext cx="859" cy="834"/>
            </a:xfrm>
            <a:prstGeom prst="rect">
              <a:avLst/>
            </a:prstGeom>
            <a:noFill/>
            <a:ln w="28575">
              <a:noFill/>
              <a:miter lim="800000"/>
              <a:headEnd/>
              <a:tailEnd/>
            </a:ln>
            <a:effectLst/>
          </p:spPr>
          <p:txBody>
            <a:bodyPr wrap="none">
              <a:spAutoFit/>
            </a:bodyPr>
            <a:lstStyle/>
            <a:p>
              <a:pPr>
                <a:defRPr/>
              </a:pPr>
              <a:r>
                <a:rPr lang="zh-CN" altLang="en-US" sz="1600" dirty="0">
                  <a:solidFill>
                    <a:srgbClr val="0000FF"/>
                  </a:solidFill>
                  <a:latin typeface="+mn-lt"/>
                  <a:ea typeface="+mn-ea"/>
                </a:rPr>
                <a:t>例如</a:t>
              </a:r>
              <a:r>
                <a:rPr lang="en-US" sz="1600" dirty="0">
                  <a:solidFill>
                    <a:srgbClr val="0000FF"/>
                  </a:solidFill>
                  <a:latin typeface="+mn-lt"/>
                  <a:ea typeface="+mn-ea"/>
                </a:rPr>
                <a:t>: </a:t>
              </a:r>
              <a:r>
                <a:rPr lang="zh-CN" altLang="en-US" sz="1600" dirty="0">
                  <a:solidFill>
                    <a:srgbClr val="0000FF"/>
                  </a:solidFill>
                  <a:latin typeface="+mn-lt"/>
                  <a:ea typeface="+mn-ea"/>
                </a:rPr>
                <a:t>时间戳</a:t>
              </a:r>
              <a:r>
                <a:rPr lang="en-US" sz="1600" dirty="0">
                  <a:solidFill>
                    <a:srgbClr val="0000FF"/>
                  </a:solidFill>
                  <a:latin typeface="+mn-lt"/>
                  <a:ea typeface="+mn-ea"/>
                </a:rPr>
                <a:t>,</a:t>
              </a:r>
            </a:p>
            <a:p>
              <a:pPr>
                <a:defRPr/>
              </a:pPr>
              <a:r>
                <a:rPr lang="en-US" sz="1600" dirty="0">
                  <a:solidFill>
                    <a:srgbClr val="0000FF"/>
                  </a:solidFill>
                  <a:latin typeface="+mn-lt"/>
                  <a:ea typeface="+mn-ea"/>
                </a:rPr>
                <a:t>record route</a:t>
              </a:r>
            </a:p>
            <a:p>
              <a:pPr>
                <a:defRPr/>
              </a:pPr>
              <a:r>
                <a:rPr lang="en-US" sz="1600" dirty="0">
                  <a:solidFill>
                    <a:srgbClr val="0000FF"/>
                  </a:solidFill>
                  <a:latin typeface="+mn-lt"/>
                  <a:ea typeface="+mn-ea"/>
                </a:rPr>
                <a:t>taken, specify</a:t>
              </a:r>
            </a:p>
            <a:p>
              <a:pPr>
                <a:defRPr/>
              </a:pPr>
              <a:r>
                <a:rPr lang="en-US" sz="1600" dirty="0">
                  <a:solidFill>
                    <a:srgbClr val="0000FF"/>
                  </a:solidFill>
                  <a:latin typeface="+mn-lt"/>
                  <a:ea typeface="+mn-ea"/>
                </a:rPr>
                <a:t>list of routers </a:t>
              </a:r>
            </a:p>
            <a:p>
              <a:pPr>
                <a:defRPr/>
              </a:pPr>
              <a:r>
                <a:rPr lang="en-US" sz="1600" dirty="0">
                  <a:solidFill>
                    <a:srgbClr val="0000FF"/>
                  </a:solidFill>
                  <a:latin typeface="+mn-lt"/>
                  <a:ea typeface="+mn-ea"/>
                </a:rPr>
                <a:t>to visit.</a:t>
              </a:r>
            </a:p>
          </p:txBody>
        </p:sp>
        <p:sp>
          <p:nvSpPr>
            <p:cNvPr id="25617" name="Line 17"/>
            <p:cNvSpPr>
              <a:spLocks noChangeShapeType="1"/>
            </p:cNvSpPr>
            <p:nvPr/>
          </p:nvSpPr>
          <p:spPr bwMode="auto">
            <a:xfrm flipH="1">
              <a:off x="2948" y="1497"/>
              <a:ext cx="1043" cy="182"/>
            </a:xfrm>
            <a:prstGeom prst="line">
              <a:avLst/>
            </a:prstGeom>
            <a:noFill/>
            <a:ln w="28575">
              <a:solidFill>
                <a:srgbClr val="0000CC"/>
              </a:solidFill>
              <a:round/>
              <a:headEnd/>
              <a:tailEnd type="arrow" w="med" len="med"/>
            </a:ln>
            <a:effectLst/>
          </p:spPr>
          <p:txBody>
            <a:bodyPr/>
            <a:lstStyle/>
            <a:p>
              <a:pPr eaLnBrk="1" hangingPunct="1">
                <a:defRPr/>
              </a:pPr>
              <a:endParaRPr lang="zh-CN" altLang="en-US" sz="1600">
                <a:solidFill>
                  <a:srgbClr val="0000FF"/>
                </a:solidFill>
                <a:latin typeface="+mn-lt"/>
                <a:ea typeface="+mn-ea"/>
              </a:endParaRPr>
            </a:p>
          </p:txBody>
        </p:sp>
        <p:sp>
          <p:nvSpPr>
            <p:cNvPr id="25618" name="Line 18"/>
            <p:cNvSpPr>
              <a:spLocks noChangeShapeType="1"/>
            </p:cNvSpPr>
            <p:nvPr/>
          </p:nvSpPr>
          <p:spPr bwMode="auto">
            <a:xfrm flipH="1" flipV="1">
              <a:off x="2268" y="590"/>
              <a:ext cx="1678" cy="272"/>
            </a:xfrm>
            <a:prstGeom prst="line">
              <a:avLst/>
            </a:prstGeom>
            <a:noFill/>
            <a:ln w="28575">
              <a:solidFill>
                <a:srgbClr val="0000CC"/>
              </a:solidFill>
              <a:round/>
              <a:headEnd/>
              <a:tailEnd type="arrow" w="med" len="med"/>
            </a:ln>
            <a:effectLst/>
          </p:spPr>
          <p:txBody>
            <a:bodyPr/>
            <a:lstStyle/>
            <a:p>
              <a:pPr eaLnBrk="1" hangingPunct="1">
                <a:defRPr/>
              </a:pPr>
              <a:endParaRPr lang="zh-CN" altLang="en-US" sz="1600">
                <a:solidFill>
                  <a:srgbClr val="0000FF"/>
                </a:solidFill>
                <a:latin typeface="+mn-lt"/>
                <a:ea typeface="+mn-ea"/>
              </a:endParaRPr>
            </a:p>
          </p:txBody>
        </p:sp>
        <p:sp>
          <p:nvSpPr>
            <p:cNvPr id="25619" name="Line 19"/>
            <p:cNvSpPr>
              <a:spLocks noChangeShapeType="1"/>
            </p:cNvSpPr>
            <p:nvPr/>
          </p:nvSpPr>
          <p:spPr bwMode="auto">
            <a:xfrm flipH="1" flipV="1">
              <a:off x="2812" y="544"/>
              <a:ext cx="1134" cy="227"/>
            </a:xfrm>
            <a:prstGeom prst="line">
              <a:avLst/>
            </a:prstGeom>
            <a:noFill/>
            <a:ln w="28575">
              <a:solidFill>
                <a:srgbClr val="0000CC"/>
              </a:solidFill>
              <a:round/>
              <a:headEnd/>
              <a:tailEnd type="arrow" w="med" len="med"/>
            </a:ln>
            <a:effectLst/>
          </p:spPr>
          <p:txBody>
            <a:bodyPr/>
            <a:lstStyle/>
            <a:p>
              <a:pPr eaLnBrk="1" hangingPunct="1">
                <a:defRPr/>
              </a:pPr>
              <a:endParaRPr lang="zh-CN" altLang="en-US" sz="1600">
                <a:solidFill>
                  <a:srgbClr val="0000FF"/>
                </a:solidFill>
                <a:latin typeface="+mn-lt"/>
                <a:ea typeface="+mn-ea"/>
              </a:endParaRPr>
            </a:p>
          </p:txBody>
        </p:sp>
        <p:sp>
          <p:nvSpPr>
            <p:cNvPr id="25620" name="Line 20"/>
            <p:cNvSpPr>
              <a:spLocks noChangeShapeType="1"/>
            </p:cNvSpPr>
            <p:nvPr/>
          </p:nvSpPr>
          <p:spPr bwMode="auto">
            <a:xfrm flipH="1" flipV="1">
              <a:off x="3492" y="544"/>
              <a:ext cx="454" cy="136"/>
            </a:xfrm>
            <a:prstGeom prst="line">
              <a:avLst/>
            </a:prstGeom>
            <a:noFill/>
            <a:ln w="28575">
              <a:solidFill>
                <a:srgbClr val="0000CC"/>
              </a:solidFill>
              <a:round/>
              <a:headEnd/>
              <a:tailEnd type="arrow" w="med" len="med"/>
            </a:ln>
            <a:effectLst/>
          </p:spPr>
          <p:txBody>
            <a:bodyPr/>
            <a:lstStyle/>
            <a:p>
              <a:pPr eaLnBrk="1" hangingPunct="1">
                <a:defRPr/>
              </a:pPr>
              <a:endParaRPr lang="zh-CN" altLang="en-US" sz="1600">
                <a:solidFill>
                  <a:srgbClr val="0000FF"/>
                </a:solidFill>
                <a:latin typeface="+mn-lt"/>
                <a:ea typeface="+mn-ea"/>
              </a:endParaRPr>
            </a:p>
          </p:txBody>
        </p:sp>
        <p:sp>
          <p:nvSpPr>
            <p:cNvPr id="25621" name="Line 21"/>
            <p:cNvSpPr>
              <a:spLocks noChangeShapeType="1"/>
            </p:cNvSpPr>
            <p:nvPr/>
          </p:nvSpPr>
          <p:spPr bwMode="auto">
            <a:xfrm flipH="1">
              <a:off x="3492" y="181"/>
              <a:ext cx="454" cy="137"/>
            </a:xfrm>
            <a:prstGeom prst="line">
              <a:avLst/>
            </a:prstGeom>
            <a:noFill/>
            <a:ln w="28575">
              <a:solidFill>
                <a:srgbClr val="0000CC"/>
              </a:solidFill>
              <a:round/>
              <a:headEnd/>
              <a:tailEnd type="arrow" w="med" len="med"/>
            </a:ln>
            <a:effectLst/>
          </p:spPr>
          <p:txBody>
            <a:bodyPr/>
            <a:lstStyle/>
            <a:p>
              <a:pPr eaLnBrk="1" hangingPunct="1">
                <a:defRPr/>
              </a:pPr>
              <a:endParaRPr lang="zh-CN" altLang="en-US" sz="1600">
                <a:solidFill>
                  <a:srgbClr val="0000FF"/>
                </a:solidFill>
                <a:latin typeface="+mn-lt"/>
                <a:ea typeface="+mn-ea"/>
              </a:endParaRPr>
            </a:p>
          </p:txBody>
        </p:sp>
      </p:grpSp>
      <p:sp>
        <p:nvSpPr>
          <p:cNvPr id="3" name="矩形 2"/>
          <p:cNvSpPr/>
          <p:nvPr/>
        </p:nvSpPr>
        <p:spPr>
          <a:xfrm>
            <a:off x="6888163" y="2852739"/>
            <a:ext cx="1008062" cy="2889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A99EE7CE-2B14-4E94-9D1E-DE0B64ED1C54}" type="slidenum">
              <a:rPr kumimoji="0" lang="en-US" altLang="zh-CN" sz="1400">
                <a:latin typeface="Arial" panose="020B0604020202020204" pitchFamily="34" charset="0"/>
                <a:ea typeface="宋体" panose="02010600030101010101" pitchFamily="2" charset="-122"/>
              </a:rPr>
              <a:pPr>
                <a:spcBef>
                  <a:spcPct val="0"/>
                </a:spcBef>
                <a:buClrTx/>
                <a:buSzTx/>
                <a:buFontTx/>
                <a:buNone/>
              </a:pPr>
              <a:t>28</a:t>
            </a:fld>
            <a:r>
              <a:rPr kumimoji="0" lang="en-US" altLang="zh-CN" sz="1000">
                <a:latin typeface="Arial" panose="020B0604020202020204" pitchFamily="34" charset="0"/>
                <a:ea typeface="宋体" panose="02010600030101010101" pitchFamily="2" charset="-122"/>
              </a:rPr>
              <a:t>-</a:t>
            </a:r>
          </a:p>
        </p:txBody>
      </p:sp>
      <p:sp>
        <p:nvSpPr>
          <p:cNvPr id="35843" name="Rectangle 2"/>
          <p:cNvSpPr>
            <a:spLocks noGrp="1" noChangeArrowheads="1"/>
          </p:cNvSpPr>
          <p:nvPr>
            <p:ph type="title"/>
          </p:nvPr>
        </p:nvSpPr>
        <p:spPr/>
        <p:txBody>
          <a:bodyPr/>
          <a:lstStyle/>
          <a:p>
            <a:r>
              <a:rPr lang="en-US" altLang="zh-CN" dirty="0"/>
              <a:t>UDP: </a:t>
            </a:r>
            <a:r>
              <a:rPr lang="zh-CN" altLang="en-US" dirty="0"/>
              <a:t>伪首部</a:t>
            </a:r>
            <a:endParaRPr lang="en-US" altLang="zh-CN" dirty="0"/>
          </a:p>
        </p:txBody>
      </p:sp>
      <p:pic>
        <p:nvPicPr>
          <p:cNvPr id="35844" name="Picture 3" descr="04x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4339" y="1052514"/>
            <a:ext cx="4103687" cy="394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8" name="Text Box 8"/>
          <p:cNvSpPr txBox="1">
            <a:spLocks noChangeArrowheads="1"/>
          </p:cNvSpPr>
          <p:nvPr/>
        </p:nvSpPr>
        <p:spPr bwMode="auto">
          <a:xfrm>
            <a:off x="2336502" y="2343151"/>
            <a:ext cx="1803699" cy="584775"/>
          </a:xfrm>
          <a:prstGeom prst="rect">
            <a:avLst/>
          </a:prstGeom>
          <a:noFill/>
          <a:ln w="28575">
            <a:noFill/>
            <a:miter lim="800000"/>
            <a:headEnd/>
            <a:tailEnd/>
          </a:ln>
          <a:effectLst/>
        </p:spPr>
        <p:txBody>
          <a:bodyPr wrap="none">
            <a:spAutoFit/>
          </a:bodyPr>
          <a:lstStyle/>
          <a:p>
            <a:pPr algn="r">
              <a:defRPr/>
            </a:pPr>
            <a:r>
              <a:rPr lang="en-US" altLang="zh-CN" sz="1600" dirty="0">
                <a:solidFill>
                  <a:srgbClr val="0000FF"/>
                </a:solidFill>
                <a:latin typeface="+mn-lt"/>
                <a:ea typeface="+mn-ea"/>
              </a:rPr>
              <a:t>IP</a:t>
            </a:r>
            <a:r>
              <a:rPr lang="zh-CN" altLang="en-US" sz="1600" dirty="0">
                <a:solidFill>
                  <a:srgbClr val="0000FF"/>
                </a:solidFill>
                <a:latin typeface="+mn-lt"/>
                <a:ea typeface="+mn-ea"/>
              </a:rPr>
              <a:t>分组应被送至的</a:t>
            </a:r>
            <a:endParaRPr lang="en-US" altLang="zh-CN" sz="1600" dirty="0">
              <a:solidFill>
                <a:srgbClr val="0000FF"/>
              </a:solidFill>
              <a:latin typeface="+mn-lt"/>
              <a:ea typeface="+mn-ea"/>
            </a:endParaRPr>
          </a:p>
          <a:p>
            <a:pPr algn="r">
              <a:defRPr/>
            </a:pPr>
            <a:r>
              <a:rPr lang="zh-CN" altLang="en-US" sz="1600" dirty="0">
                <a:solidFill>
                  <a:srgbClr val="0000FF"/>
                </a:solidFill>
                <a:latin typeface="+mn-lt"/>
                <a:ea typeface="+mn-ea"/>
              </a:rPr>
              <a:t>高层协议</a:t>
            </a:r>
            <a:endParaRPr lang="en-US" sz="1600" dirty="0">
              <a:solidFill>
                <a:srgbClr val="0000FF"/>
              </a:solidFill>
              <a:latin typeface="+mn-lt"/>
              <a:ea typeface="+mn-ea"/>
            </a:endParaRPr>
          </a:p>
        </p:txBody>
      </p:sp>
      <p:sp>
        <p:nvSpPr>
          <p:cNvPr id="25613" name="Line 13"/>
          <p:cNvSpPr>
            <a:spLocks noChangeShapeType="1"/>
          </p:cNvSpPr>
          <p:nvPr/>
        </p:nvSpPr>
        <p:spPr bwMode="auto">
          <a:xfrm flipV="1">
            <a:off x="4079876" y="2420938"/>
            <a:ext cx="1655763" cy="214312"/>
          </a:xfrm>
          <a:prstGeom prst="line">
            <a:avLst/>
          </a:prstGeom>
          <a:noFill/>
          <a:ln w="28575">
            <a:solidFill>
              <a:srgbClr val="0000CC"/>
            </a:solidFill>
            <a:round/>
            <a:headEnd/>
            <a:tailEnd type="arrow" w="med" len="med"/>
          </a:ln>
          <a:effectLst/>
        </p:spPr>
        <p:txBody>
          <a:bodyPr/>
          <a:lstStyle/>
          <a:p>
            <a:pPr eaLnBrk="1" hangingPunct="1">
              <a:defRPr/>
            </a:pPr>
            <a:endParaRPr lang="zh-CN" altLang="en-US" sz="1600">
              <a:solidFill>
                <a:srgbClr val="0000FF"/>
              </a:solidFill>
              <a:latin typeface="+mn-lt"/>
              <a:ea typeface="+mn-ea"/>
            </a:endParaRPr>
          </a:p>
        </p:txBody>
      </p:sp>
      <p:pic>
        <p:nvPicPr>
          <p:cNvPr id="35847" name="Picture 4" descr="05x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2764" y="4978400"/>
            <a:ext cx="4041775"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圆角矩形 23"/>
          <p:cNvSpPr/>
          <p:nvPr/>
        </p:nvSpPr>
        <p:spPr>
          <a:xfrm>
            <a:off x="4295775" y="2492375"/>
            <a:ext cx="4019550" cy="882650"/>
          </a:xfrm>
          <a:prstGeom prst="roundRect">
            <a:avLst/>
          </a:prstGeom>
          <a:solidFill>
            <a:srgbClr val="BDCCF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p>
        </p:txBody>
      </p:sp>
      <p:sp>
        <p:nvSpPr>
          <p:cNvPr id="25" name="圆角矩形 24"/>
          <p:cNvSpPr/>
          <p:nvPr/>
        </p:nvSpPr>
        <p:spPr>
          <a:xfrm>
            <a:off x="4367214" y="5688014"/>
            <a:ext cx="1944687" cy="549275"/>
          </a:xfrm>
          <a:prstGeom prst="roundRect">
            <a:avLst/>
          </a:prstGeom>
          <a:solidFill>
            <a:srgbClr val="BDCCF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p>
        </p:txBody>
      </p:sp>
      <p:sp>
        <p:nvSpPr>
          <p:cNvPr id="26" name="圆角矩形 25"/>
          <p:cNvSpPr/>
          <p:nvPr/>
        </p:nvSpPr>
        <p:spPr>
          <a:xfrm>
            <a:off x="5483225" y="2060576"/>
            <a:ext cx="827088" cy="468313"/>
          </a:xfrm>
          <a:prstGeom prst="roundRect">
            <a:avLst/>
          </a:prstGeom>
          <a:solidFill>
            <a:srgbClr val="BDCCF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linds(horizontal)">
                                      <p:cBhvr>
                                        <p:cTn id="12" dur="500"/>
                                        <p:tgtEl>
                                          <p:spTgt spid="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linds(horizontal)">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C4B5C82A-EA71-4E38-B368-6D657AB21FD5}" type="slidenum">
              <a:rPr kumimoji="0" lang="en-US" altLang="zh-CN" sz="1400">
                <a:latin typeface="Arial" panose="020B0604020202020204" pitchFamily="34" charset="0"/>
                <a:ea typeface="宋体" panose="02010600030101010101" pitchFamily="2" charset="-122"/>
              </a:rPr>
              <a:pPr>
                <a:spcBef>
                  <a:spcPct val="0"/>
                </a:spcBef>
                <a:buClrTx/>
                <a:buSzTx/>
                <a:buFontTx/>
                <a:buNone/>
              </a:pPr>
              <a:t>29</a:t>
            </a:fld>
            <a:r>
              <a:rPr kumimoji="0" lang="en-US" altLang="zh-CN" sz="1000">
                <a:latin typeface="Arial" panose="020B0604020202020204" pitchFamily="34" charset="0"/>
                <a:ea typeface="宋体" panose="02010600030101010101" pitchFamily="2" charset="-122"/>
              </a:rPr>
              <a:t>-</a:t>
            </a:r>
          </a:p>
        </p:txBody>
      </p:sp>
      <p:sp>
        <p:nvSpPr>
          <p:cNvPr id="36867" name="Rectangle 2"/>
          <p:cNvSpPr>
            <a:spLocks noGrp="1" noChangeArrowheads="1"/>
          </p:cNvSpPr>
          <p:nvPr>
            <p:ph type="title"/>
          </p:nvPr>
        </p:nvSpPr>
        <p:spPr/>
        <p:txBody>
          <a:bodyPr/>
          <a:lstStyle/>
          <a:p>
            <a:r>
              <a:rPr lang="zh-CN" altLang="en-US" dirty="0"/>
              <a:t>端口</a:t>
            </a:r>
            <a:r>
              <a:rPr lang="zh-CN" altLang="zh-CN" dirty="0"/>
              <a:t>: </a:t>
            </a:r>
            <a:r>
              <a:rPr lang="zh-CN" altLang="en-US" dirty="0"/>
              <a:t>公共服务</a:t>
            </a:r>
            <a:r>
              <a:rPr lang="zh-CN" altLang="zh-CN" dirty="0"/>
              <a:t> </a:t>
            </a:r>
          </a:p>
        </p:txBody>
      </p:sp>
      <p:sp>
        <p:nvSpPr>
          <p:cNvPr id="36868" name="Rectangle 3"/>
          <p:cNvSpPr>
            <a:spLocks noGrp="1" noChangeArrowheads="1"/>
          </p:cNvSpPr>
          <p:nvPr>
            <p:ph type="body" idx="1"/>
          </p:nvPr>
        </p:nvSpPr>
        <p:spPr/>
        <p:txBody>
          <a:bodyPr/>
          <a:lstStyle/>
          <a:p>
            <a:r>
              <a:rPr lang="zh-CN" altLang="en-US" dirty="0"/>
              <a:t>进程如何知道接收进程的端口号</a:t>
            </a:r>
            <a:r>
              <a:rPr lang="zh-CN" altLang="zh-CN" dirty="0"/>
              <a:t> ?</a:t>
            </a:r>
          </a:p>
          <a:p>
            <a:pPr lvl="1"/>
            <a:r>
              <a:rPr lang="zh-CN" altLang="en-US" dirty="0"/>
              <a:t>通常的做法是让服务器进程在一个众所周知的端口接收消息</a:t>
            </a:r>
            <a:endParaRPr lang="zh-CN" altLang="zh-CN" dirty="0"/>
          </a:p>
          <a:p>
            <a:pPr lvl="2"/>
            <a:r>
              <a:rPr lang="zh-CN" altLang="zh-CN" dirty="0"/>
              <a:t>DNS, </a:t>
            </a:r>
            <a:r>
              <a:rPr lang="zh-CN" altLang="en-US" dirty="0"/>
              <a:t>端口</a:t>
            </a:r>
            <a:r>
              <a:rPr lang="zh-CN" altLang="zh-CN" dirty="0"/>
              <a:t>53</a:t>
            </a:r>
          </a:p>
          <a:p>
            <a:pPr lvl="2"/>
            <a:r>
              <a:rPr lang="zh-CN" altLang="zh-CN" dirty="0"/>
              <a:t>SNMP, </a:t>
            </a:r>
            <a:r>
              <a:rPr lang="zh-CN" altLang="en-US" dirty="0"/>
              <a:t>端口</a:t>
            </a:r>
            <a:r>
              <a:rPr lang="zh-CN" altLang="zh-CN" dirty="0"/>
              <a:t>25</a:t>
            </a:r>
            <a:endParaRPr lang="en-US" altLang="zh-CN" dirty="0"/>
          </a:p>
          <a:p>
            <a:pPr lvl="2"/>
            <a:endParaRPr lang="zh-CN" altLang="zh-CN" dirty="0"/>
          </a:p>
          <a:p>
            <a:pPr lvl="1"/>
            <a:r>
              <a:rPr lang="zh-CN" altLang="en-US" dirty="0"/>
              <a:t>端口映射</a:t>
            </a:r>
            <a:endParaRPr lang="zh-CN" altLang="zh-CN" dirty="0"/>
          </a:p>
          <a:p>
            <a:pPr lvl="2"/>
            <a:r>
              <a:rPr lang="zh-CN" altLang="en-US" dirty="0"/>
              <a:t>客户端和服务器通过众所周知的端口协商后续数据通信过程采用的端口</a:t>
            </a:r>
            <a:r>
              <a:rPr lang="zh-CN" altLang="zh-CN" dirty="0"/>
              <a:t>, </a:t>
            </a:r>
            <a:r>
              <a:rPr lang="zh-CN" altLang="en-US" dirty="0"/>
              <a:t>然后让出众所周知的端口为其他客户端进程服务</a:t>
            </a:r>
            <a:endParaRPr lang="zh-CN"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2DCD02CC-0FCD-4920-A384-73247F5EE271}" type="slidenum">
              <a:rPr kumimoji="0" lang="en-US" altLang="zh-CN" sz="1400">
                <a:latin typeface="Arial" panose="020B0604020202020204" pitchFamily="34" charset="0"/>
                <a:ea typeface="宋体" panose="02010600030101010101" pitchFamily="2" charset="-122"/>
              </a:rPr>
              <a:pPr>
                <a:spcBef>
                  <a:spcPct val="0"/>
                </a:spcBef>
                <a:buClrTx/>
                <a:buSzTx/>
                <a:buFontTx/>
                <a:buNone/>
              </a:pPr>
              <a:t>3</a:t>
            </a:fld>
            <a:r>
              <a:rPr kumimoji="0" lang="en-US" altLang="zh-CN" sz="1000">
                <a:latin typeface="Arial" panose="020B0604020202020204" pitchFamily="34" charset="0"/>
                <a:ea typeface="宋体" panose="02010600030101010101" pitchFamily="2" charset="-122"/>
              </a:rPr>
              <a:t>-</a:t>
            </a:r>
          </a:p>
        </p:txBody>
      </p:sp>
      <p:sp>
        <p:nvSpPr>
          <p:cNvPr id="8195" name="Rectangle 2"/>
          <p:cNvSpPr>
            <a:spLocks noGrp="1" noChangeArrowheads="1"/>
          </p:cNvSpPr>
          <p:nvPr>
            <p:ph type="title"/>
          </p:nvPr>
        </p:nvSpPr>
        <p:spPr/>
        <p:txBody>
          <a:bodyPr/>
          <a:lstStyle/>
          <a:p>
            <a:pPr eaLnBrk="1" hangingPunct="1"/>
            <a:r>
              <a:rPr lang="zh-CN" altLang="en-US" sz="3200" dirty="0"/>
              <a:t>提纲</a:t>
            </a:r>
          </a:p>
        </p:txBody>
      </p:sp>
      <p:sp>
        <p:nvSpPr>
          <p:cNvPr id="8196" name="Rectangle 3"/>
          <p:cNvSpPr>
            <a:spLocks noGrp="1" noChangeArrowheads="1"/>
          </p:cNvSpPr>
          <p:nvPr>
            <p:ph type="body" idx="1"/>
          </p:nvPr>
        </p:nvSpPr>
        <p:spPr/>
        <p:txBody>
          <a:bodyPr/>
          <a:lstStyle/>
          <a:p>
            <a:pPr eaLnBrk="1" hangingPunct="1"/>
            <a:r>
              <a:rPr lang="zh-CN" altLang="en-US" dirty="0"/>
              <a:t>引言</a:t>
            </a:r>
            <a:endParaRPr lang="en-US" altLang="zh-CN" dirty="0"/>
          </a:p>
          <a:p>
            <a:pPr lvl="1" eaLnBrk="1" hangingPunct="1"/>
            <a:r>
              <a:rPr lang="zh-CN" altLang="en-US" dirty="0"/>
              <a:t>核心问题</a:t>
            </a:r>
            <a:r>
              <a:rPr lang="en-US" altLang="zh-CN" dirty="0"/>
              <a:t>: </a:t>
            </a:r>
            <a:r>
              <a:rPr lang="zh-CN" altLang="en-US" dirty="0"/>
              <a:t>进程间如何通信</a:t>
            </a:r>
          </a:p>
          <a:p>
            <a:pPr eaLnBrk="1" hangingPunct="1"/>
            <a:r>
              <a:rPr lang="zh-CN" altLang="en-US" dirty="0"/>
              <a:t>简单多路分解</a:t>
            </a:r>
            <a:r>
              <a:rPr lang="en-US" altLang="zh-CN" dirty="0"/>
              <a:t>(UDP)</a:t>
            </a:r>
          </a:p>
          <a:p>
            <a:pPr eaLnBrk="1" hangingPunct="1"/>
            <a:r>
              <a:rPr lang="zh-CN" altLang="en-US" dirty="0"/>
              <a:t>可靠字节流</a:t>
            </a:r>
            <a:r>
              <a:rPr lang="en-US" altLang="zh-CN" dirty="0"/>
              <a:t>(TCP)</a:t>
            </a:r>
          </a:p>
          <a:p>
            <a:pPr eaLnBrk="1" hangingPunct="1"/>
            <a:r>
              <a:rPr lang="zh-CN" altLang="en-US" dirty="0"/>
              <a:t>总结</a:t>
            </a:r>
            <a:endParaRPr lang="en-US" altLang="zh-CN" dirty="0"/>
          </a:p>
        </p:txBody>
      </p:sp>
      <p:sp>
        <p:nvSpPr>
          <p:cNvPr id="8197" name="AutoShape 4"/>
          <p:cNvSpPr>
            <a:spLocks noChangeArrowheads="1"/>
          </p:cNvSpPr>
          <p:nvPr/>
        </p:nvSpPr>
        <p:spPr bwMode="auto">
          <a:xfrm>
            <a:off x="68063" y="1552083"/>
            <a:ext cx="468313" cy="485775"/>
          </a:xfrm>
          <a:prstGeom prst="rightArrow">
            <a:avLst>
              <a:gd name="adj1" fmla="val 50000"/>
              <a:gd name="adj2" fmla="val 25000"/>
            </a:avLst>
          </a:prstGeom>
          <a:solidFill>
            <a:srgbClr val="7E9CE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zh-CN" dirty="0"/>
              <a:t>UDP</a:t>
            </a:r>
            <a:r>
              <a:rPr lang="zh-CN" altLang="en-US" dirty="0"/>
              <a:t>的优点</a:t>
            </a:r>
            <a:endParaRPr lang="en-US" altLang="zh-CN" dirty="0"/>
          </a:p>
        </p:txBody>
      </p:sp>
      <p:sp>
        <p:nvSpPr>
          <p:cNvPr id="37891" name="Content Placeholder 2"/>
          <p:cNvSpPr>
            <a:spLocks noGrp="1"/>
          </p:cNvSpPr>
          <p:nvPr>
            <p:ph idx="1"/>
          </p:nvPr>
        </p:nvSpPr>
        <p:spPr/>
        <p:txBody>
          <a:bodyPr/>
          <a:lstStyle/>
          <a:p>
            <a:r>
              <a:rPr lang="zh-CN" altLang="en-US" sz="2800" dirty="0"/>
              <a:t>控制数据发送的内容和时间</a:t>
            </a:r>
            <a:endParaRPr lang="en-US" altLang="zh-CN" sz="2800" dirty="0"/>
          </a:p>
          <a:p>
            <a:pPr lvl="1"/>
            <a:r>
              <a:rPr lang="zh-CN" altLang="en-US" sz="2400" dirty="0"/>
              <a:t>一旦应用进程开始向</a:t>
            </a:r>
            <a:r>
              <a:rPr lang="en-US" altLang="zh-CN" sz="2400" dirty="0"/>
              <a:t>socket</a:t>
            </a:r>
            <a:r>
              <a:rPr lang="zh-CN" altLang="en-US" sz="2400" dirty="0"/>
              <a:t>写入数据</a:t>
            </a:r>
            <a:endParaRPr lang="en-US" altLang="zh-CN" sz="2400" dirty="0"/>
          </a:p>
          <a:p>
            <a:pPr lvl="1"/>
            <a:r>
              <a:rPr lang="en-US" altLang="zh-CN" sz="2400" dirty="0"/>
              <a:t>… UDP</a:t>
            </a:r>
            <a:r>
              <a:rPr lang="zh-CN" altLang="en-US" sz="2400" dirty="0"/>
              <a:t>封装数据并发送报文</a:t>
            </a:r>
            <a:endParaRPr lang="en-US" altLang="zh-CN" sz="2400" dirty="0"/>
          </a:p>
          <a:p>
            <a:r>
              <a:rPr lang="zh-CN" altLang="en-US" sz="2800" dirty="0"/>
              <a:t>不存在连接建立时延</a:t>
            </a:r>
            <a:endParaRPr lang="en-US" altLang="zh-CN" sz="2800" dirty="0"/>
          </a:p>
          <a:p>
            <a:pPr lvl="1"/>
            <a:r>
              <a:rPr lang="en-US" altLang="zh-CN" sz="2400" dirty="0"/>
              <a:t>UDP</a:t>
            </a:r>
            <a:r>
              <a:rPr lang="zh-CN" altLang="en-US" sz="2400" dirty="0"/>
              <a:t>不需要与目的进程之间进行联系而直接发送报文</a:t>
            </a:r>
            <a:endParaRPr lang="en-US" altLang="zh-CN" sz="2400" dirty="0"/>
          </a:p>
          <a:p>
            <a:r>
              <a:rPr lang="zh-CN" altLang="en-US" sz="2800" dirty="0"/>
              <a:t>无状态连接</a:t>
            </a:r>
            <a:endParaRPr lang="en-US" altLang="zh-CN" sz="2800" dirty="0"/>
          </a:p>
          <a:p>
            <a:pPr lvl="1"/>
            <a:r>
              <a:rPr lang="zh-CN" altLang="en-US" sz="2400" dirty="0"/>
              <a:t>不需要分配缓存</a:t>
            </a:r>
            <a:r>
              <a:rPr lang="en-US" altLang="zh-CN" sz="2400" dirty="0"/>
              <a:t>, </a:t>
            </a:r>
            <a:r>
              <a:rPr lang="zh-CN" altLang="en-US" sz="2400" dirty="0"/>
              <a:t>参数</a:t>
            </a:r>
            <a:r>
              <a:rPr lang="en-US" altLang="zh-CN" sz="2400" dirty="0"/>
              <a:t>, </a:t>
            </a:r>
            <a:r>
              <a:rPr lang="zh-CN" altLang="en-US" sz="2400" dirty="0"/>
              <a:t>序号</a:t>
            </a:r>
            <a:r>
              <a:rPr lang="en-US" altLang="zh-CN" sz="2400" dirty="0"/>
              <a:t> #s, </a:t>
            </a:r>
            <a:r>
              <a:rPr lang="zh-CN" altLang="en-US" sz="2400" dirty="0"/>
              <a:t>等等</a:t>
            </a:r>
            <a:r>
              <a:rPr lang="en-US" altLang="zh-CN" sz="2400" dirty="0"/>
              <a:t>.</a:t>
            </a:r>
          </a:p>
          <a:p>
            <a:pPr lvl="1"/>
            <a:r>
              <a:rPr lang="en-US" altLang="zh-CN" sz="2400" dirty="0"/>
              <a:t>… </a:t>
            </a:r>
            <a:r>
              <a:rPr lang="zh-CN" altLang="en-US" sz="2400" dirty="0"/>
              <a:t>可以很容易的一次性处理多个客户端请求</a:t>
            </a:r>
            <a:r>
              <a:rPr lang="en-US" altLang="zh-CN" sz="2400" dirty="0"/>
              <a:t> (</a:t>
            </a:r>
            <a:r>
              <a:rPr lang="zh-CN" altLang="en-US" sz="2400" dirty="0"/>
              <a:t>肥服务器</a:t>
            </a:r>
            <a:r>
              <a:rPr lang="en-US" altLang="zh-CN" sz="2400" dirty="0"/>
              <a:t>)</a:t>
            </a:r>
          </a:p>
          <a:p>
            <a:r>
              <a:rPr lang="zh-CN" altLang="en-US" sz="2800" dirty="0"/>
              <a:t>报文首部开销较小</a:t>
            </a:r>
            <a:endParaRPr lang="en-US" altLang="zh-CN" sz="2800" dirty="0"/>
          </a:p>
          <a:p>
            <a:pPr lvl="1"/>
            <a:r>
              <a:rPr lang="en-US" altLang="zh-CN" sz="2400" dirty="0"/>
              <a:t>UDP</a:t>
            </a:r>
            <a:r>
              <a:rPr lang="zh-CN" altLang="en-US" sz="2400" dirty="0"/>
              <a:t>首部只有</a:t>
            </a:r>
            <a:r>
              <a:rPr lang="en-US" altLang="zh-CN" sz="2400" dirty="0"/>
              <a:t>8</a:t>
            </a:r>
            <a:r>
              <a:rPr lang="zh-CN" altLang="en-US" sz="2400" dirty="0"/>
              <a:t>个字节长</a:t>
            </a:r>
            <a:endParaRPr lang="en-US" altLang="zh-CN" sz="2400" dirty="0"/>
          </a:p>
          <a:p>
            <a:endParaRPr lang="en-US" altLang="zh-CN" sz="2800" dirty="0"/>
          </a:p>
        </p:txBody>
      </p:sp>
      <p:sp>
        <p:nvSpPr>
          <p:cNvPr id="37892" name="Slide Number Placeholder 3"/>
          <p:cNvSpPr>
            <a:spLocks noGrp="1"/>
          </p:cNvSpPr>
          <p:nvPr>
            <p:ph type="sldNum" sz="quarter" idx="11"/>
          </p:nvPr>
        </p:nvSpPr>
        <p:spPr>
          <a:xfrm>
            <a:off x="10684276" y="6321380"/>
            <a:ext cx="898124" cy="3190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fld id="{FAACD66D-034C-4A53-ABE7-DD2DA83DA9BF}" type="slidenum">
              <a:rPr kumimoji="0" lang="en-US" altLang="zh-CN" sz="1000">
                <a:latin typeface="Arial" panose="020B0604020202020204" pitchFamily="34" charset="0"/>
                <a:ea typeface="宋体" panose="02010600030101010101" pitchFamily="2" charset="-122"/>
              </a:rPr>
              <a:pPr>
                <a:spcBef>
                  <a:spcPct val="0"/>
                </a:spcBef>
                <a:buClrTx/>
                <a:buSzTx/>
                <a:buFontTx/>
                <a:buNone/>
              </a:pPr>
              <a:t>30</a:t>
            </a:fld>
            <a:endParaRPr kumimoji="0" lang="en-US" altLang="zh-CN" sz="1000" dirty="0">
              <a:latin typeface="Arial" panose="020B0604020202020204" pitchFamily="34" charset="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zh-CN" dirty="0"/>
              <a:t>UDP</a:t>
            </a:r>
            <a:r>
              <a:rPr lang="zh-CN" altLang="en-US" dirty="0"/>
              <a:t>的缺点</a:t>
            </a:r>
            <a:endParaRPr lang="en-US" altLang="zh-CN" dirty="0"/>
          </a:p>
        </p:txBody>
      </p:sp>
      <p:sp>
        <p:nvSpPr>
          <p:cNvPr id="38915" name="Content Placeholder 2"/>
          <p:cNvSpPr>
            <a:spLocks noGrp="1"/>
          </p:cNvSpPr>
          <p:nvPr>
            <p:ph idx="1"/>
          </p:nvPr>
        </p:nvSpPr>
        <p:spPr/>
        <p:txBody>
          <a:bodyPr/>
          <a:lstStyle/>
          <a:p>
            <a:r>
              <a:rPr lang="en-US" altLang="zh-CN" sz="2800" dirty="0"/>
              <a:t>“</a:t>
            </a:r>
            <a:r>
              <a:rPr lang="zh-CN" altLang="en-US" sz="2800" dirty="0"/>
              <a:t>尽最大努力交付</a:t>
            </a:r>
            <a:r>
              <a:rPr lang="en-US" altLang="zh-CN" sz="2800" dirty="0"/>
              <a:t>”</a:t>
            </a:r>
          </a:p>
          <a:p>
            <a:pPr lvl="1"/>
            <a:r>
              <a:rPr lang="zh-CN" altLang="en-US" sz="2400" dirty="0"/>
              <a:t>不保证报文的传送</a:t>
            </a:r>
            <a:r>
              <a:rPr lang="en-US" altLang="zh-CN" sz="2400" dirty="0"/>
              <a:t>, </a:t>
            </a:r>
            <a:r>
              <a:rPr lang="zh-CN" altLang="en-US" sz="2400" dirty="0"/>
              <a:t>可能出现乱序</a:t>
            </a:r>
            <a:r>
              <a:rPr lang="en-US" altLang="zh-CN" sz="2400" dirty="0"/>
              <a:t> </a:t>
            </a:r>
            <a:r>
              <a:rPr lang="zh-CN" altLang="en-US" sz="2400" dirty="0"/>
              <a:t>到达</a:t>
            </a:r>
            <a:endParaRPr lang="en-US" altLang="zh-CN" sz="2400" dirty="0"/>
          </a:p>
          <a:p>
            <a:r>
              <a:rPr lang="zh-CN" altLang="en-US" sz="2800" dirty="0"/>
              <a:t>无拥塞控制</a:t>
            </a:r>
            <a:endParaRPr lang="en-US" altLang="zh-CN" sz="2800" dirty="0"/>
          </a:p>
          <a:p>
            <a:pPr lvl="1"/>
            <a:r>
              <a:rPr lang="zh-CN" altLang="en-US" sz="2400" dirty="0"/>
              <a:t>对网络的拥塞现象无自适应处理机制</a:t>
            </a:r>
            <a:endParaRPr lang="en-US" altLang="zh-CN" sz="2400" dirty="0"/>
          </a:p>
          <a:p>
            <a:r>
              <a:rPr lang="zh-CN" altLang="en-US" sz="2800" dirty="0"/>
              <a:t>抑制</a:t>
            </a:r>
            <a:r>
              <a:rPr lang="en-US" altLang="zh-CN" sz="2800" dirty="0"/>
              <a:t>TCP</a:t>
            </a:r>
            <a:r>
              <a:rPr lang="zh-CN" altLang="en-US" sz="2800" dirty="0"/>
              <a:t>流</a:t>
            </a:r>
            <a:endParaRPr lang="en-US" altLang="zh-CN" sz="2800" dirty="0"/>
          </a:p>
          <a:p>
            <a:pPr lvl="1"/>
            <a:r>
              <a:rPr lang="zh-CN" altLang="en-US" sz="2400" dirty="0"/>
              <a:t>一旦网络出现拥塞</a:t>
            </a:r>
            <a:r>
              <a:rPr lang="en-US" altLang="zh-CN" sz="2400" dirty="0"/>
              <a:t>, TCP</a:t>
            </a:r>
            <a:r>
              <a:rPr lang="zh-CN" altLang="en-US" sz="2400" dirty="0"/>
              <a:t>流会退避但</a:t>
            </a:r>
            <a:r>
              <a:rPr lang="en-US" altLang="zh-CN" sz="2400" dirty="0"/>
              <a:t>UDP</a:t>
            </a:r>
            <a:r>
              <a:rPr lang="zh-CN" altLang="en-US" sz="2400" dirty="0"/>
              <a:t>仍保留原速率发送</a:t>
            </a:r>
            <a:endParaRPr lang="en-US" altLang="zh-CN" sz="2400" dirty="0"/>
          </a:p>
          <a:p>
            <a:pPr lvl="1"/>
            <a:r>
              <a:rPr lang="zh-CN" altLang="en-US" sz="2400" dirty="0"/>
              <a:t>可以被用于网络攻击</a:t>
            </a:r>
            <a:r>
              <a:rPr lang="en-US" altLang="zh-CN" sz="2400" dirty="0"/>
              <a:t>(UDP</a:t>
            </a:r>
            <a:r>
              <a:rPr lang="zh-CN" altLang="en-US" sz="2400" dirty="0"/>
              <a:t>洪泛攻击</a:t>
            </a:r>
            <a:r>
              <a:rPr lang="en-US" altLang="zh-CN" sz="2400" dirty="0"/>
              <a:t>)</a:t>
            </a:r>
          </a:p>
          <a:p>
            <a:pPr lvl="1"/>
            <a:endParaRPr lang="en-US" altLang="zh-CN" sz="2400" dirty="0"/>
          </a:p>
        </p:txBody>
      </p:sp>
      <p:sp>
        <p:nvSpPr>
          <p:cNvPr id="38916" name="Slide Number Placeholder 3"/>
          <p:cNvSpPr>
            <a:spLocks noGrp="1"/>
          </p:cNvSpPr>
          <p:nvPr>
            <p:ph type="sldNum" sz="quarter" idx="11"/>
          </p:nvPr>
        </p:nvSpPr>
        <p:spPr>
          <a:xfrm>
            <a:off x="10376517" y="6242051"/>
            <a:ext cx="738326" cy="3190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fld id="{8C1CA82B-8315-4711-98E7-2F72C054CD89}" type="slidenum">
              <a:rPr kumimoji="0" lang="en-US" altLang="zh-CN" sz="1000">
                <a:latin typeface="Arial" panose="020B0604020202020204" pitchFamily="34" charset="0"/>
                <a:ea typeface="宋体" panose="02010600030101010101" pitchFamily="2" charset="-122"/>
              </a:rPr>
              <a:pPr>
                <a:spcBef>
                  <a:spcPct val="0"/>
                </a:spcBef>
                <a:buClrTx/>
                <a:buSzTx/>
                <a:buFontTx/>
                <a:buNone/>
              </a:pPr>
              <a:t>31</a:t>
            </a:fld>
            <a:endParaRPr kumimoji="0" lang="en-US" altLang="zh-CN" sz="1000" dirty="0">
              <a:latin typeface="Arial" panose="020B0604020202020204" pitchFamily="34" charset="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zh-CN" altLang="en-US" dirty="0"/>
              <a:t>采用</a:t>
            </a:r>
            <a:r>
              <a:rPr lang="en-US" altLang="zh-CN" dirty="0"/>
              <a:t>UDP</a:t>
            </a:r>
            <a:r>
              <a:rPr lang="zh-CN" altLang="en-US" dirty="0"/>
              <a:t>协议的应用</a:t>
            </a:r>
            <a:endParaRPr lang="en-US" altLang="zh-CN" dirty="0"/>
          </a:p>
        </p:txBody>
      </p:sp>
      <p:sp>
        <p:nvSpPr>
          <p:cNvPr id="39939" name="Content Placeholder 2"/>
          <p:cNvSpPr>
            <a:spLocks noGrp="1"/>
          </p:cNvSpPr>
          <p:nvPr>
            <p:ph idx="1"/>
          </p:nvPr>
        </p:nvSpPr>
        <p:spPr/>
        <p:txBody>
          <a:bodyPr/>
          <a:lstStyle/>
          <a:p>
            <a:r>
              <a:rPr lang="zh-CN" altLang="en-US" sz="2800" dirty="0"/>
              <a:t>简单查询协议</a:t>
            </a:r>
            <a:r>
              <a:rPr lang="en-US" altLang="zh-CN" sz="2800" dirty="0"/>
              <a:t>(</a:t>
            </a:r>
            <a:r>
              <a:rPr lang="zh-CN" altLang="en-US" sz="2800" dirty="0"/>
              <a:t>例如域名解析系统</a:t>
            </a:r>
            <a:r>
              <a:rPr lang="en-US" altLang="zh-CN" sz="2800" dirty="0"/>
              <a:t>, DNS)</a:t>
            </a:r>
          </a:p>
          <a:p>
            <a:pPr lvl="1"/>
            <a:r>
              <a:rPr lang="zh-CN" altLang="en-US" sz="2400" dirty="0"/>
              <a:t>连接建立时延较大</a:t>
            </a:r>
            <a:r>
              <a:rPr lang="en-US" altLang="zh-CN" sz="2400" dirty="0"/>
              <a:t> </a:t>
            </a:r>
          </a:p>
          <a:p>
            <a:pPr lvl="1"/>
            <a:r>
              <a:rPr lang="zh-CN" altLang="en-US" sz="2400" dirty="0"/>
              <a:t>查询消息很小</a:t>
            </a:r>
            <a:r>
              <a:rPr lang="en-US" altLang="zh-CN" sz="2400" dirty="0"/>
              <a:t>, UDP</a:t>
            </a:r>
            <a:r>
              <a:rPr lang="zh-CN" altLang="en-US" sz="2400" dirty="0"/>
              <a:t>在消息内容上加载很小的协议开销</a:t>
            </a:r>
            <a:r>
              <a:rPr lang="en-US" altLang="zh-CN" sz="2400" dirty="0"/>
              <a:t> (UDP</a:t>
            </a:r>
            <a:r>
              <a:rPr lang="zh-CN" altLang="en-US" sz="2400" dirty="0"/>
              <a:t>首部</a:t>
            </a:r>
            <a:r>
              <a:rPr lang="en-US" altLang="zh-CN" sz="2400" dirty="0"/>
              <a:t>)</a:t>
            </a:r>
          </a:p>
          <a:p>
            <a:pPr lvl="1"/>
            <a:r>
              <a:rPr lang="zh-CN" altLang="en-US" sz="2400" dirty="0"/>
              <a:t>可以非常容易地进行重传</a:t>
            </a:r>
            <a:endParaRPr lang="en-US" altLang="zh-CN" sz="2400" dirty="0"/>
          </a:p>
          <a:p>
            <a:pPr lvl="1"/>
            <a:r>
              <a:rPr lang="zh-CN" altLang="en-US" sz="2400" dirty="0"/>
              <a:t>适应报文乱序到达的危险</a:t>
            </a:r>
            <a:endParaRPr lang="en-US" altLang="zh-CN" sz="2400" dirty="0"/>
          </a:p>
          <a:p>
            <a:r>
              <a:rPr lang="zh-CN" altLang="en-US" sz="2800" dirty="0"/>
              <a:t>多媒体应用</a:t>
            </a:r>
            <a:endParaRPr lang="en-US" altLang="zh-CN" sz="2800" dirty="0"/>
          </a:p>
          <a:p>
            <a:pPr lvl="1"/>
            <a:r>
              <a:rPr lang="zh-CN" altLang="en-US" sz="2400" dirty="0"/>
              <a:t>不值得对丢弃或损坏报文进行重传</a:t>
            </a:r>
            <a:endParaRPr lang="en-US" altLang="zh-CN" sz="2400" dirty="0"/>
          </a:p>
          <a:p>
            <a:pPr lvl="1"/>
            <a:r>
              <a:rPr lang="zh-CN" altLang="en-US" sz="2400" dirty="0"/>
              <a:t>对于语音、图像等数据传送过程</a:t>
            </a:r>
            <a:r>
              <a:rPr lang="en-US" altLang="zh-CN" sz="2400" dirty="0"/>
              <a:t>, </a:t>
            </a:r>
            <a:r>
              <a:rPr lang="zh-CN" altLang="en-US" sz="2400" dirty="0"/>
              <a:t>一定程度的报文丢失是可以接受的</a:t>
            </a:r>
            <a:r>
              <a:rPr lang="en-US" altLang="zh-CN" sz="2400" dirty="0"/>
              <a:t>, </a:t>
            </a:r>
          </a:p>
          <a:p>
            <a:pPr lvl="1"/>
            <a:r>
              <a:rPr lang="zh-CN" altLang="en-US" sz="2400" dirty="0"/>
              <a:t>应用案例：电话</a:t>
            </a:r>
            <a:r>
              <a:rPr lang="en-US" altLang="zh-CN" sz="2400" dirty="0"/>
              <a:t>, </a:t>
            </a:r>
            <a:r>
              <a:rPr lang="zh-CN" altLang="en-US" sz="2400" dirty="0"/>
              <a:t>视频会议</a:t>
            </a:r>
            <a:r>
              <a:rPr lang="en-US" altLang="zh-CN" sz="2400" dirty="0"/>
              <a:t>, </a:t>
            </a:r>
            <a:r>
              <a:rPr lang="zh-CN" altLang="en-US" sz="2400" dirty="0"/>
              <a:t>游戏</a:t>
            </a:r>
            <a:endParaRPr lang="en-US" altLang="zh-CN" sz="2400" dirty="0"/>
          </a:p>
          <a:p>
            <a:pPr lvl="1"/>
            <a:endParaRPr lang="en-US" altLang="zh-CN" sz="2400" dirty="0"/>
          </a:p>
          <a:p>
            <a:endParaRPr lang="en-US" altLang="zh-CN" sz="2800" dirty="0"/>
          </a:p>
          <a:p>
            <a:endParaRPr lang="en-US" altLang="zh-CN" sz="2800" dirty="0"/>
          </a:p>
        </p:txBody>
      </p:sp>
      <p:sp>
        <p:nvSpPr>
          <p:cNvPr id="39940" name="Slide Number Placeholder 3"/>
          <p:cNvSpPr>
            <a:spLocks noGrp="1"/>
          </p:cNvSpPr>
          <p:nvPr>
            <p:ph type="sldNum" sz="quarter" idx="11"/>
          </p:nvPr>
        </p:nvSpPr>
        <p:spPr>
          <a:xfrm>
            <a:off x="10252230" y="6310313"/>
            <a:ext cx="693937"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fld id="{67CF51F9-616E-4BDF-9C9C-D28B05746E75}" type="slidenum">
              <a:rPr kumimoji="0" lang="en-US" altLang="zh-CN" sz="1000">
                <a:latin typeface="Arial" panose="020B0604020202020204" pitchFamily="34" charset="0"/>
                <a:ea typeface="宋体" panose="02010600030101010101" pitchFamily="2" charset="-122"/>
              </a:rPr>
              <a:pPr>
                <a:spcBef>
                  <a:spcPct val="0"/>
                </a:spcBef>
                <a:buClrTx/>
                <a:buSzTx/>
                <a:buFontTx/>
                <a:buNone/>
              </a:pPr>
              <a:t>32</a:t>
            </a:fld>
            <a:endParaRPr kumimoji="0" lang="en-US" altLang="zh-CN" sz="1000" dirty="0">
              <a:latin typeface="Arial" panose="020B0604020202020204" pitchFamily="34" charset="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2C1362AB-D6F7-4633-A7F9-B13765FDA4B1}" type="slidenum">
              <a:rPr kumimoji="0" lang="en-US" altLang="zh-CN" sz="1400">
                <a:latin typeface="Arial" panose="020B0604020202020204" pitchFamily="34" charset="0"/>
                <a:ea typeface="宋体" panose="02010600030101010101" pitchFamily="2" charset="-122"/>
              </a:rPr>
              <a:pPr>
                <a:spcBef>
                  <a:spcPct val="0"/>
                </a:spcBef>
                <a:buClrTx/>
                <a:buSzTx/>
                <a:buFontTx/>
                <a:buNone/>
              </a:pPr>
              <a:t>33</a:t>
            </a:fld>
            <a:r>
              <a:rPr kumimoji="0" lang="en-US" altLang="zh-CN" sz="1000">
                <a:latin typeface="Arial" panose="020B0604020202020204" pitchFamily="34" charset="0"/>
                <a:ea typeface="宋体" panose="02010600030101010101" pitchFamily="2" charset="-122"/>
              </a:rPr>
              <a:t>-</a:t>
            </a:r>
          </a:p>
        </p:txBody>
      </p:sp>
      <p:sp>
        <p:nvSpPr>
          <p:cNvPr id="40963" name="Rectangle 2"/>
          <p:cNvSpPr>
            <a:spLocks noGrp="1" noChangeArrowheads="1"/>
          </p:cNvSpPr>
          <p:nvPr>
            <p:ph type="title"/>
          </p:nvPr>
        </p:nvSpPr>
        <p:spPr/>
        <p:txBody>
          <a:bodyPr/>
          <a:lstStyle/>
          <a:p>
            <a:pPr eaLnBrk="1" hangingPunct="1"/>
            <a:r>
              <a:rPr lang="zh-CN" altLang="en-US" sz="3200" dirty="0"/>
              <a:t>提纲</a:t>
            </a:r>
          </a:p>
        </p:txBody>
      </p:sp>
      <p:sp>
        <p:nvSpPr>
          <p:cNvPr id="40964" name="Rectangle 3"/>
          <p:cNvSpPr>
            <a:spLocks noGrp="1" noChangeArrowheads="1"/>
          </p:cNvSpPr>
          <p:nvPr>
            <p:ph type="body" idx="1"/>
          </p:nvPr>
        </p:nvSpPr>
        <p:spPr/>
        <p:txBody>
          <a:bodyPr/>
          <a:lstStyle/>
          <a:p>
            <a:pPr eaLnBrk="1" hangingPunct="1"/>
            <a:r>
              <a:rPr lang="zh-CN" altLang="en-US" dirty="0"/>
              <a:t>引言</a:t>
            </a:r>
            <a:endParaRPr lang="en-US" altLang="zh-CN" dirty="0"/>
          </a:p>
          <a:p>
            <a:pPr lvl="1" eaLnBrk="1" hangingPunct="1"/>
            <a:r>
              <a:rPr lang="zh-CN" altLang="en-US" dirty="0"/>
              <a:t>核心问题</a:t>
            </a:r>
            <a:r>
              <a:rPr lang="en-US" altLang="zh-CN" dirty="0"/>
              <a:t>: </a:t>
            </a:r>
            <a:r>
              <a:rPr lang="zh-CN" altLang="en-US" dirty="0"/>
              <a:t>进程间如何通信</a:t>
            </a:r>
          </a:p>
          <a:p>
            <a:pPr eaLnBrk="1" hangingPunct="1"/>
            <a:r>
              <a:rPr lang="zh-CN" altLang="en-US" dirty="0"/>
              <a:t>简单多路分解</a:t>
            </a:r>
            <a:r>
              <a:rPr lang="en-US" altLang="zh-CN" dirty="0"/>
              <a:t>(UDP)</a:t>
            </a:r>
          </a:p>
          <a:p>
            <a:pPr eaLnBrk="1" hangingPunct="1"/>
            <a:r>
              <a:rPr lang="zh-CN" altLang="en-US" dirty="0"/>
              <a:t>可靠字节流</a:t>
            </a:r>
            <a:r>
              <a:rPr lang="en-US" altLang="zh-CN" dirty="0"/>
              <a:t>(TCP)</a:t>
            </a:r>
          </a:p>
          <a:p>
            <a:pPr eaLnBrk="1" hangingPunct="1"/>
            <a:r>
              <a:rPr lang="zh-CN" altLang="en-US" dirty="0"/>
              <a:t>总结</a:t>
            </a:r>
            <a:endParaRPr lang="en-US" altLang="zh-CN" dirty="0"/>
          </a:p>
        </p:txBody>
      </p:sp>
      <p:sp>
        <p:nvSpPr>
          <p:cNvPr id="40965" name="AutoShape 4"/>
          <p:cNvSpPr>
            <a:spLocks noChangeArrowheads="1"/>
          </p:cNvSpPr>
          <p:nvPr/>
        </p:nvSpPr>
        <p:spPr bwMode="auto">
          <a:xfrm>
            <a:off x="141287" y="3186112"/>
            <a:ext cx="468313" cy="485775"/>
          </a:xfrm>
          <a:prstGeom prst="rightArrow">
            <a:avLst>
              <a:gd name="adj1" fmla="val 50000"/>
              <a:gd name="adj2" fmla="val 25000"/>
            </a:avLst>
          </a:prstGeom>
          <a:solidFill>
            <a:srgbClr val="7E9CE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sz="4000" dirty="0"/>
              <a:t>传输控制协议 </a:t>
            </a:r>
            <a:r>
              <a:rPr lang="en-US" altLang="zh-CN" sz="4000" dirty="0"/>
              <a:t>(TCP)</a:t>
            </a:r>
            <a:endParaRPr lang="en-US" altLang="zh-CN" dirty="0"/>
          </a:p>
        </p:txBody>
      </p:sp>
      <p:sp>
        <p:nvSpPr>
          <p:cNvPr id="41987" name="Rectangle 3"/>
          <p:cNvSpPr>
            <a:spLocks noGrp="1" noChangeArrowheads="1"/>
          </p:cNvSpPr>
          <p:nvPr>
            <p:ph type="body" idx="1"/>
          </p:nvPr>
        </p:nvSpPr>
        <p:spPr/>
        <p:txBody>
          <a:bodyPr/>
          <a:lstStyle/>
          <a:p>
            <a:r>
              <a:rPr lang="en-US" altLang="zh-CN" dirty="0"/>
              <a:t>TCP/IP</a:t>
            </a:r>
            <a:r>
              <a:rPr lang="zh-CN" altLang="en-US" dirty="0"/>
              <a:t>协议栈中两个传输层协议之一</a:t>
            </a:r>
            <a:endParaRPr lang="zh-CN" altLang="zh-CN" dirty="0"/>
          </a:p>
          <a:p>
            <a:pPr lvl="1"/>
            <a:r>
              <a:rPr lang="zh-CN" altLang="zh-CN" dirty="0"/>
              <a:t>UDP:  1980</a:t>
            </a:r>
            <a:r>
              <a:rPr lang="zh-CN" altLang="en-US" dirty="0"/>
              <a:t>年实现</a:t>
            </a:r>
            <a:endParaRPr lang="zh-CN" altLang="zh-CN" dirty="0"/>
          </a:p>
          <a:p>
            <a:pPr lvl="1"/>
            <a:r>
              <a:rPr lang="zh-CN" altLang="zh-CN" dirty="0"/>
              <a:t>TCP</a:t>
            </a:r>
            <a:r>
              <a:rPr lang="zh-CN" altLang="en-US" dirty="0"/>
              <a:t>最早于</a:t>
            </a:r>
            <a:r>
              <a:rPr lang="en-US" altLang="zh-CN" dirty="0"/>
              <a:t>1974</a:t>
            </a:r>
            <a:r>
              <a:rPr lang="zh-CN" altLang="en-US" dirty="0"/>
              <a:t>年实现</a:t>
            </a:r>
            <a:r>
              <a:rPr lang="zh-CN" altLang="zh-CN" dirty="0"/>
              <a:t> </a:t>
            </a:r>
            <a:endParaRPr lang="en-US" altLang="zh-CN" dirty="0"/>
          </a:p>
          <a:p>
            <a:pPr lvl="1"/>
            <a:r>
              <a:rPr lang="en-US" altLang="zh-CN" dirty="0"/>
              <a:t>1981</a:t>
            </a:r>
            <a:r>
              <a:rPr lang="zh-CN" altLang="en-US" dirty="0"/>
              <a:t>年</a:t>
            </a:r>
            <a:r>
              <a:rPr lang="zh-CN" altLang="zh-CN" dirty="0"/>
              <a:t>IPv4</a:t>
            </a:r>
            <a:r>
              <a:rPr lang="zh-CN" altLang="en-US" dirty="0"/>
              <a:t>实现</a:t>
            </a:r>
            <a:endParaRPr lang="zh-CN" altLang="zh-CN" dirty="0"/>
          </a:p>
          <a:p>
            <a:endParaRPr lang="en-US" altLang="zh-CN" dirty="0"/>
          </a:p>
          <a:p>
            <a:endParaRPr lang="zh-CN" altLang="zh-CN" dirty="0"/>
          </a:p>
          <a:p>
            <a:r>
              <a:rPr lang="zh-CN" altLang="en-US" dirty="0"/>
              <a:t>向应用进程提供</a:t>
            </a:r>
            <a:r>
              <a:rPr lang="zh-CN" altLang="en-US" b="1" dirty="0">
                <a:solidFill>
                  <a:srgbClr val="0000FF"/>
                </a:solidFill>
              </a:rPr>
              <a:t>可靠的字节流服务</a:t>
            </a:r>
            <a:endParaRPr lang="en-US" altLang="zh-CN" dirty="0"/>
          </a:p>
        </p:txBody>
      </p:sp>
      <p:sp>
        <p:nvSpPr>
          <p:cNvPr id="4198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24B107CC-27A9-48EB-B36D-E04176E2B957}" type="slidenum">
              <a:rPr kumimoji="0" lang="en-US" altLang="zh-CN" sz="1000">
                <a:latin typeface="Arial" panose="020B0604020202020204" pitchFamily="34" charset="0"/>
                <a:ea typeface="宋体" panose="02010600030101010101" pitchFamily="2" charset="-122"/>
              </a:rPr>
              <a:pPr>
                <a:spcBef>
                  <a:spcPct val="0"/>
                </a:spcBef>
                <a:buClrTx/>
                <a:buSzTx/>
                <a:buFontTx/>
                <a:buNone/>
              </a:pPr>
              <a:t>34</a:t>
            </a:fld>
            <a:r>
              <a:rPr kumimoji="0" lang="en-US" altLang="zh-CN" sz="1000">
                <a:latin typeface="Arial" panose="020B0604020202020204" pitchFamily="34" charset="0"/>
                <a:ea typeface="宋体" panose="02010600030101010101" pitchFamily="2" charset="-122"/>
              </a:rPr>
              <a:t>-</a:t>
            </a:r>
          </a:p>
        </p:txBody>
      </p:sp>
      <p:pic>
        <p:nvPicPr>
          <p:cNvPr id="4198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0" y="2000251"/>
            <a:ext cx="3132138"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805658" y="531813"/>
            <a:ext cx="8001000" cy="711200"/>
          </a:xfrm>
        </p:spPr>
        <p:txBody>
          <a:bodyPr/>
          <a:lstStyle/>
          <a:p>
            <a:r>
              <a:rPr lang="zh-CN" altLang="en-US" dirty="0"/>
              <a:t>基于</a:t>
            </a:r>
            <a:r>
              <a:rPr lang="en-US" altLang="zh-CN" dirty="0"/>
              <a:t>TCP</a:t>
            </a:r>
            <a:r>
              <a:rPr lang="zh-CN" altLang="en-US" dirty="0"/>
              <a:t>的字节流传送</a:t>
            </a:r>
            <a:endParaRPr lang="en-US" altLang="zh-CN" dirty="0"/>
          </a:p>
        </p:txBody>
      </p:sp>
      <p:sp>
        <p:nvSpPr>
          <p:cNvPr id="43011" name="Rectangle 3"/>
          <p:cNvSpPr>
            <a:spLocks noGrp="1" noChangeArrowheads="1"/>
          </p:cNvSpPr>
          <p:nvPr>
            <p:ph type="body" idx="1"/>
          </p:nvPr>
        </p:nvSpPr>
        <p:spPr>
          <a:xfrm>
            <a:off x="2095500" y="1071563"/>
            <a:ext cx="8001000" cy="1084262"/>
          </a:xfrm>
        </p:spPr>
        <p:txBody>
          <a:bodyPr/>
          <a:lstStyle/>
          <a:p>
            <a:r>
              <a:rPr lang="en-US" altLang="zh-CN" sz="2400" dirty="0"/>
              <a:t>TCP</a:t>
            </a:r>
            <a:r>
              <a:rPr lang="zh-CN" altLang="en-US" sz="2400" dirty="0"/>
              <a:t>不区分应用进程写入报文的边界</a:t>
            </a:r>
            <a:r>
              <a:rPr lang="en-US" altLang="zh-CN" sz="2400" dirty="0"/>
              <a:t>, </a:t>
            </a:r>
            <a:r>
              <a:rPr lang="zh-CN" altLang="en-US" sz="2400" dirty="0"/>
              <a:t>采用数据段的方式进行数据传输</a:t>
            </a:r>
            <a:endParaRPr lang="en-US" altLang="zh-CN" sz="2400" dirty="0"/>
          </a:p>
        </p:txBody>
      </p:sp>
      <p:grpSp>
        <p:nvGrpSpPr>
          <p:cNvPr id="43012" name="Group 4"/>
          <p:cNvGrpSpPr>
            <a:grpSpLocks/>
          </p:cNvGrpSpPr>
          <p:nvPr/>
        </p:nvGrpSpPr>
        <p:grpSpPr bwMode="auto">
          <a:xfrm>
            <a:off x="2855914" y="1844675"/>
            <a:ext cx="6511925" cy="4959350"/>
            <a:chOff x="0" y="0"/>
            <a:chExt cx="4102" cy="3124"/>
          </a:xfrm>
        </p:grpSpPr>
        <p:sp>
          <p:nvSpPr>
            <p:cNvPr id="43013" name="未知"/>
            <p:cNvSpPr>
              <a:spLocks/>
            </p:cNvSpPr>
            <p:nvPr/>
          </p:nvSpPr>
          <p:spPr bwMode="auto">
            <a:xfrm>
              <a:off x="185" y="1486"/>
              <a:ext cx="979" cy="640"/>
            </a:xfrm>
            <a:custGeom>
              <a:avLst/>
              <a:gdLst>
                <a:gd name="T0" fmla="*/ 3311354 w 607"/>
                <a:gd name="T1" fmla="*/ 12207122 h 307"/>
                <a:gd name="T2" fmla="*/ 3311354 w 607"/>
                <a:gd name="T3" fmla="*/ 0 h 307"/>
                <a:gd name="T4" fmla="*/ 0 w 607"/>
                <a:gd name="T5" fmla="*/ 0 h 307"/>
                <a:gd name="T6" fmla="*/ 0 w 607"/>
                <a:gd name="T7" fmla="*/ 169771574 h 307"/>
                <a:gd name="T8" fmla="*/ 115893 w 607"/>
                <a:gd name="T9" fmla="*/ 169771574 h 307"/>
                <a:gd name="T10" fmla="*/ 3311354 w 607"/>
                <a:gd name="T11" fmla="*/ 169771574 h 307"/>
                <a:gd name="T12" fmla="*/ 3311354 w 607"/>
                <a:gd name="T13" fmla="*/ 12207122 h 307"/>
                <a:gd name="T14" fmla="*/ 0 60000 65536"/>
                <a:gd name="T15" fmla="*/ 0 60000 65536"/>
                <a:gd name="T16" fmla="*/ 0 60000 65536"/>
                <a:gd name="T17" fmla="*/ 0 60000 65536"/>
                <a:gd name="T18" fmla="*/ 0 60000 65536"/>
                <a:gd name="T19" fmla="*/ 0 60000 65536"/>
                <a:gd name="T20" fmla="*/ 0 60000 65536"/>
                <a:gd name="T21" fmla="*/ 0 w 607"/>
                <a:gd name="T22" fmla="*/ 0 h 307"/>
                <a:gd name="T23" fmla="*/ 607 w 607"/>
                <a:gd name="T24" fmla="*/ 307 h 3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7" h="307">
                  <a:moveTo>
                    <a:pt x="607" y="22"/>
                  </a:moveTo>
                  <a:lnTo>
                    <a:pt x="607" y="0"/>
                  </a:lnTo>
                  <a:lnTo>
                    <a:pt x="0" y="0"/>
                  </a:lnTo>
                  <a:lnTo>
                    <a:pt x="0" y="307"/>
                  </a:lnTo>
                  <a:lnTo>
                    <a:pt x="21" y="307"/>
                  </a:lnTo>
                  <a:lnTo>
                    <a:pt x="607" y="307"/>
                  </a:lnTo>
                  <a:lnTo>
                    <a:pt x="607" y="22"/>
                  </a:lnTo>
                  <a:close/>
                </a:path>
              </a:pathLst>
            </a:custGeom>
            <a:solidFill>
              <a:srgbClr val="FFFFFF"/>
            </a:solidFill>
            <a:ln w="7938">
              <a:solidFill>
                <a:srgbClr val="000000"/>
              </a:solidFill>
              <a:round/>
              <a:headEnd/>
              <a:tailEnd/>
            </a:ln>
          </p:spPr>
          <p:txBody>
            <a:bodyPr/>
            <a:lstStyle/>
            <a:p>
              <a:endParaRPr lang="zh-CN" altLang="en-US"/>
            </a:p>
          </p:txBody>
        </p:sp>
        <p:sp>
          <p:nvSpPr>
            <p:cNvPr id="43014" name="未知"/>
            <p:cNvSpPr>
              <a:spLocks/>
            </p:cNvSpPr>
            <p:nvPr/>
          </p:nvSpPr>
          <p:spPr bwMode="auto">
            <a:xfrm>
              <a:off x="2908" y="1486"/>
              <a:ext cx="1084" cy="640"/>
            </a:xfrm>
            <a:custGeom>
              <a:avLst/>
              <a:gdLst>
                <a:gd name="T0" fmla="*/ 3675602 w 672"/>
                <a:gd name="T1" fmla="*/ 12207122 h 307"/>
                <a:gd name="T2" fmla="*/ 3675602 w 672"/>
                <a:gd name="T3" fmla="*/ 0 h 307"/>
                <a:gd name="T4" fmla="*/ 0 w 672"/>
                <a:gd name="T5" fmla="*/ 0 h 307"/>
                <a:gd name="T6" fmla="*/ 0 w 672"/>
                <a:gd name="T7" fmla="*/ 169771574 h 307"/>
                <a:gd name="T8" fmla="*/ 116120 w 672"/>
                <a:gd name="T9" fmla="*/ 169771574 h 307"/>
                <a:gd name="T10" fmla="*/ 3675602 w 672"/>
                <a:gd name="T11" fmla="*/ 169771574 h 307"/>
                <a:gd name="T12" fmla="*/ 3675602 w 672"/>
                <a:gd name="T13" fmla="*/ 12207122 h 307"/>
                <a:gd name="T14" fmla="*/ 0 60000 65536"/>
                <a:gd name="T15" fmla="*/ 0 60000 65536"/>
                <a:gd name="T16" fmla="*/ 0 60000 65536"/>
                <a:gd name="T17" fmla="*/ 0 60000 65536"/>
                <a:gd name="T18" fmla="*/ 0 60000 65536"/>
                <a:gd name="T19" fmla="*/ 0 60000 65536"/>
                <a:gd name="T20" fmla="*/ 0 60000 65536"/>
                <a:gd name="T21" fmla="*/ 0 w 672"/>
                <a:gd name="T22" fmla="*/ 0 h 307"/>
                <a:gd name="T23" fmla="*/ 672 w 672"/>
                <a:gd name="T24" fmla="*/ 307 h 3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72" h="307">
                  <a:moveTo>
                    <a:pt x="672" y="22"/>
                  </a:moveTo>
                  <a:lnTo>
                    <a:pt x="672" y="0"/>
                  </a:lnTo>
                  <a:lnTo>
                    <a:pt x="0" y="0"/>
                  </a:lnTo>
                  <a:lnTo>
                    <a:pt x="0" y="307"/>
                  </a:lnTo>
                  <a:lnTo>
                    <a:pt x="21" y="307"/>
                  </a:lnTo>
                  <a:lnTo>
                    <a:pt x="672" y="307"/>
                  </a:lnTo>
                  <a:lnTo>
                    <a:pt x="672" y="22"/>
                  </a:lnTo>
                  <a:close/>
                </a:path>
              </a:pathLst>
            </a:custGeom>
            <a:solidFill>
              <a:srgbClr val="FFFFFF"/>
            </a:solidFill>
            <a:ln w="7938">
              <a:solidFill>
                <a:srgbClr val="000000"/>
              </a:solidFill>
              <a:round/>
              <a:headEnd/>
              <a:tailEnd/>
            </a:ln>
          </p:spPr>
          <p:txBody>
            <a:bodyPr/>
            <a:lstStyle/>
            <a:p>
              <a:endParaRPr lang="zh-CN" altLang="en-US"/>
            </a:p>
          </p:txBody>
        </p:sp>
        <p:sp>
          <p:nvSpPr>
            <p:cNvPr id="43015" name="未知"/>
            <p:cNvSpPr>
              <a:spLocks/>
            </p:cNvSpPr>
            <p:nvPr/>
          </p:nvSpPr>
          <p:spPr bwMode="auto">
            <a:xfrm>
              <a:off x="0" y="0"/>
              <a:ext cx="1306" cy="543"/>
            </a:xfrm>
            <a:custGeom>
              <a:avLst/>
              <a:gdLst>
                <a:gd name="T0" fmla="*/ 4394042 w 810"/>
                <a:gd name="T1" fmla="*/ 70928293 h 261"/>
                <a:gd name="T2" fmla="*/ 4394042 w 810"/>
                <a:gd name="T3" fmla="*/ 70928293 h 261"/>
                <a:gd name="T4" fmla="*/ 4377319 w 810"/>
                <a:gd name="T5" fmla="*/ 62352182 h 261"/>
                <a:gd name="T6" fmla="*/ 4333503 w 810"/>
                <a:gd name="T7" fmla="*/ 55293501 h 261"/>
                <a:gd name="T8" fmla="*/ 4333503 w 810"/>
                <a:gd name="T9" fmla="*/ 55293501 h 261"/>
                <a:gd name="T10" fmla="*/ 4278503 w 810"/>
                <a:gd name="T11" fmla="*/ 49492885 h 261"/>
                <a:gd name="T12" fmla="*/ 4203838 w 810"/>
                <a:gd name="T13" fmla="*/ 44338449 h 261"/>
                <a:gd name="T14" fmla="*/ 4107786 w 810"/>
                <a:gd name="T15" fmla="*/ 38424636 h 261"/>
                <a:gd name="T16" fmla="*/ 4003379 w 810"/>
                <a:gd name="T17" fmla="*/ 32501228 h 261"/>
                <a:gd name="T18" fmla="*/ 3757060 w 810"/>
                <a:gd name="T19" fmla="*/ 22789670 h 261"/>
                <a:gd name="T20" fmla="*/ 3471238 w 810"/>
                <a:gd name="T21" fmla="*/ 15407028 h 261"/>
                <a:gd name="T22" fmla="*/ 3168796 w 810"/>
                <a:gd name="T23" fmla="*/ 8532887 h 261"/>
                <a:gd name="T24" fmla="*/ 2833365 w 810"/>
                <a:gd name="T25" fmla="*/ 4320443 h 261"/>
                <a:gd name="T26" fmla="*/ 2514803 w 810"/>
                <a:gd name="T27" fmla="*/ 1479373 h 261"/>
                <a:gd name="T28" fmla="*/ 2197437 w 810"/>
                <a:gd name="T29" fmla="*/ 0 h 261"/>
                <a:gd name="T30" fmla="*/ 2197437 w 810"/>
                <a:gd name="T31" fmla="*/ 0 h 261"/>
                <a:gd name="T32" fmla="*/ 1833384 w 810"/>
                <a:gd name="T33" fmla="*/ 1479373 h 261"/>
                <a:gd name="T34" fmla="*/ 1460335 w 810"/>
                <a:gd name="T35" fmla="*/ 5923408 h 261"/>
                <a:gd name="T36" fmla="*/ 1083330 w 810"/>
                <a:gd name="T37" fmla="*/ 11296200 h 261"/>
                <a:gd name="T38" fmla="*/ 752575 w 810"/>
                <a:gd name="T39" fmla="*/ 19724398 h 261"/>
                <a:gd name="T40" fmla="*/ 592371 w 810"/>
                <a:gd name="T41" fmla="*/ 24158842 h 261"/>
                <a:gd name="T42" fmla="*/ 450260 w 810"/>
                <a:gd name="T43" fmla="*/ 29970386 h 261"/>
                <a:gd name="T44" fmla="*/ 319530 w 810"/>
                <a:gd name="T45" fmla="*/ 35577472 h 261"/>
                <a:gd name="T46" fmla="*/ 215161 w 810"/>
                <a:gd name="T47" fmla="*/ 42514437 h 261"/>
                <a:gd name="T48" fmla="*/ 114814 w 810"/>
                <a:gd name="T49" fmla="*/ 48440660 h 261"/>
                <a:gd name="T50" fmla="*/ 61074 w 810"/>
                <a:gd name="T51" fmla="*/ 55293501 h 261"/>
                <a:gd name="T52" fmla="*/ 16989 w 810"/>
                <a:gd name="T53" fmla="*/ 64062849 h 261"/>
                <a:gd name="T54" fmla="*/ 0 w 810"/>
                <a:gd name="T55" fmla="*/ 70928293 h 261"/>
                <a:gd name="T56" fmla="*/ 0 w 810"/>
                <a:gd name="T57" fmla="*/ 70928293 h 261"/>
                <a:gd name="T58" fmla="*/ 16989 w 810"/>
                <a:gd name="T59" fmla="*/ 76837629 h 261"/>
                <a:gd name="T60" fmla="*/ 44165 w 810"/>
                <a:gd name="T61" fmla="*/ 83787640 h 261"/>
                <a:gd name="T62" fmla="*/ 88081 w 810"/>
                <a:gd name="T63" fmla="*/ 89713844 h 261"/>
                <a:gd name="T64" fmla="*/ 147812 w 810"/>
                <a:gd name="T65" fmla="*/ 95347577 h 261"/>
                <a:gd name="T66" fmla="*/ 147812 w 810"/>
                <a:gd name="T67" fmla="*/ 95347577 h 261"/>
                <a:gd name="T68" fmla="*/ 215161 w 810"/>
                <a:gd name="T69" fmla="*/ 99640286 h 261"/>
                <a:gd name="T70" fmla="*/ 302545 w 810"/>
                <a:gd name="T71" fmla="*/ 105099439 h 261"/>
                <a:gd name="T72" fmla="*/ 504605 w 810"/>
                <a:gd name="T73" fmla="*/ 113555699 h 261"/>
                <a:gd name="T74" fmla="*/ 752575 w 810"/>
                <a:gd name="T75" fmla="*/ 120951153 h 261"/>
                <a:gd name="T76" fmla="*/ 1026329 w 810"/>
                <a:gd name="T77" fmla="*/ 127900787 h 261"/>
                <a:gd name="T78" fmla="*/ 1318334 w 810"/>
                <a:gd name="T79" fmla="*/ 133280180 h 261"/>
                <a:gd name="T80" fmla="*/ 1604163 w 810"/>
                <a:gd name="T81" fmla="*/ 136602493 h 261"/>
                <a:gd name="T82" fmla="*/ 1910562 w 810"/>
                <a:gd name="T83" fmla="*/ 139203544 h 261"/>
                <a:gd name="T84" fmla="*/ 2197437 w 810"/>
                <a:gd name="T85" fmla="*/ 139203544 h 261"/>
                <a:gd name="T86" fmla="*/ 2197437 w 810"/>
                <a:gd name="T87" fmla="*/ 139203544 h 261"/>
                <a:gd name="T88" fmla="*/ 2559184 w 810"/>
                <a:gd name="T89" fmla="*/ 137600702 h 261"/>
                <a:gd name="T90" fmla="*/ 2933158 w 810"/>
                <a:gd name="T91" fmla="*/ 134760094 h 261"/>
                <a:gd name="T92" fmla="*/ 3311160 w 810"/>
                <a:gd name="T93" fmla="*/ 129721206 h 261"/>
                <a:gd name="T94" fmla="*/ 3641966 w 810"/>
                <a:gd name="T95" fmla="*/ 120951153 h 261"/>
                <a:gd name="T96" fmla="*/ 3801319 w 810"/>
                <a:gd name="T97" fmla="*/ 116873562 h 261"/>
                <a:gd name="T98" fmla="*/ 3948572 w 810"/>
                <a:gd name="T99" fmla="*/ 110970857 h 261"/>
                <a:gd name="T100" fmla="*/ 4076992 w 810"/>
                <a:gd name="T101" fmla="*/ 105099439 h 261"/>
                <a:gd name="T102" fmla="*/ 4179224 w 810"/>
                <a:gd name="T103" fmla="*/ 99640286 h 261"/>
                <a:gd name="T104" fmla="*/ 4261941 w 810"/>
                <a:gd name="T105" fmla="*/ 92244359 h 261"/>
                <a:gd name="T106" fmla="*/ 4333503 w 810"/>
                <a:gd name="T107" fmla="*/ 86865403 h 261"/>
                <a:gd name="T108" fmla="*/ 4377319 w 810"/>
                <a:gd name="T109" fmla="*/ 78468972 h 261"/>
                <a:gd name="T110" fmla="*/ 4394042 w 810"/>
                <a:gd name="T111" fmla="*/ 70928293 h 261"/>
                <a:gd name="T112" fmla="*/ 4394042 w 810"/>
                <a:gd name="T113" fmla="*/ 70928293 h 26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10"/>
                <a:gd name="T172" fmla="*/ 0 h 261"/>
                <a:gd name="T173" fmla="*/ 810 w 810"/>
                <a:gd name="T174" fmla="*/ 261 h 26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10" h="261">
                  <a:moveTo>
                    <a:pt x="810" y="133"/>
                  </a:moveTo>
                  <a:lnTo>
                    <a:pt x="810" y="133"/>
                  </a:lnTo>
                  <a:lnTo>
                    <a:pt x="807" y="117"/>
                  </a:lnTo>
                  <a:lnTo>
                    <a:pt x="799" y="104"/>
                  </a:lnTo>
                  <a:lnTo>
                    <a:pt x="789" y="93"/>
                  </a:lnTo>
                  <a:lnTo>
                    <a:pt x="775" y="83"/>
                  </a:lnTo>
                  <a:lnTo>
                    <a:pt x="757" y="72"/>
                  </a:lnTo>
                  <a:lnTo>
                    <a:pt x="738" y="61"/>
                  </a:lnTo>
                  <a:lnTo>
                    <a:pt x="693" y="43"/>
                  </a:lnTo>
                  <a:lnTo>
                    <a:pt x="640" y="29"/>
                  </a:lnTo>
                  <a:lnTo>
                    <a:pt x="584" y="16"/>
                  </a:lnTo>
                  <a:lnTo>
                    <a:pt x="522" y="8"/>
                  </a:lnTo>
                  <a:lnTo>
                    <a:pt x="464" y="3"/>
                  </a:lnTo>
                  <a:lnTo>
                    <a:pt x="405" y="0"/>
                  </a:lnTo>
                  <a:lnTo>
                    <a:pt x="338" y="3"/>
                  </a:lnTo>
                  <a:lnTo>
                    <a:pt x="269" y="11"/>
                  </a:lnTo>
                  <a:lnTo>
                    <a:pt x="200" y="21"/>
                  </a:lnTo>
                  <a:lnTo>
                    <a:pt x="139" y="37"/>
                  </a:lnTo>
                  <a:lnTo>
                    <a:pt x="109" y="45"/>
                  </a:lnTo>
                  <a:lnTo>
                    <a:pt x="83" y="56"/>
                  </a:lnTo>
                  <a:lnTo>
                    <a:pt x="59" y="67"/>
                  </a:lnTo>
                  <a:lnTo>
                    <a:pt x="40" y="80"/>
                  </a:lnTo>
                  <a:lnTo>
                    <a:pt x="21" y="91"/>
                  </a:lnTo>
                  <a:lnTo>
                    <a:pt x="11" y="104"/>
                  </a:lnTo>
                  <a:lnTo>
                    <a:pt x="3" y="120"/>
                  </a:lnTo>
                  <a:lnTo>
                    <a:pt x="0" y="133"/>
                  </a:lnTo>
                  <a:lnTo>
                    <a:pt x="3" y="144"/>
                  </a:lnTo>
                  <a:lnTo>
                    <a:pt x="8" y="157"/>
                  </a:lnTo>
                  <a:lnTo>
                    <a:pt x="16" y="168"/>
                  </a:lnTo>
                  <a:lnTo>
                    <a:pt x="27" y="179"/>
                  </a:lnTo>
                  <a:lnTo>
                    <a:pt x="40" y="187"/>
                  </a:lnTo>
                  <a:lnTo>
                    <a:pt x="56" y="197"/>
                  </a:lnTo>
                  <a:lnTo>
                    <a:pt x="93" y="213"/>
                  </a:lnTo>
                  <a:lnTo>
                    <a:pt x="139" y="227"/>
                  </a:lnTo>
                  <a:lnTo>
                    <a:pt x="189" y="240"/>
                  </a:lnTo>
                  <a:lnTo>
                    <a:pt x="243" y="250"/>
                  </a:lnTo>
                  <a:lnTo>
                    <a:pt x="296" y="256"/>
                  </a:lnTo>
                  <a:lnTo>
                    <a:pt x="352" y="261"/>
                  </a:lnTo>
                  <a:lnTo>
                    <a:pt x="405" y="261"/>
                  </a:lnTo>
                  <a:lnTo>
                    <a:pt x="472" y="258"/>
                  </a:lnTo>
                  <a:lnTo>
                    <a:pt x="541" y="253"/>
                  </a:lnTo>
                  <a:lnTo>
                    <a:pt x="610" y="243"/>
                  </a:lnTo>
                  <a:lnTo>
                    <a:pt x="672" y="227"/>
                  </a:lnTo>
                  <a:lnTo>
                    <a:pt x="701" y="219"/>
                  </a:lnTo>
                  <a:lnTo>
                    <a:pt x="728" y="208"/>
                  </a:lnTo>
                  <a:lnTo>
                    <a:pt x="752" y="197"/>
                  </a:lnTo>
                  <a:lnTo>
                    <a:pt x="770" y="187"/>
                  </a:lnTo>
                  <a:lnTo>
                    <a:pt x="786" y="173"/>
                  </a:lnTo>
                  <a:lnTo>
                    <a:pt x="799" y="163"/>
                  </a:lnTo>
                  <a:lnTo>
                    <a:pt x="807" y="147"/>
                  </a:lnTo>
                  <a:lnTo>
                    <a:pt x="810" y="133"/>
                  </a:lnTo>
                  <a:close/>
                </a:path>
              </a:pathLst>
            </a:custGeom>
            <a:solidFill>
              <a:srgbClr val="FFFFFF"/>
            </a:solidFill>
            <a:ln w="7938">
              <a:solidFill>
                <a:srgbClr val="000000"/>
              </a:solidFill>
              <a:round/>
              <a:headEnd/>
              <a:tailEnd/>
            </a:ln>
          </p:spPr>
          <p:txBody>
            <a:bodyPr/>
            <a:lstStyle/>
            <a:p>
              <a:endParaRPr lang="zh-CN" altLang="en-US"/>
            </a:p>
          </p:txBody>
        </p:sp>
        <p:sp>
          <p:nvSpPr>
            <p:cNvPr id="43016" name="未知"/>
            <p:cNvSpPr>
              <a:spLocks/>
            </p:cNvSpPr>
            <p:nvPr/>
          </p:nvSpPr>
          <p:spPr bwMode="auto">
            <a:xfrm>
              <a:off x="2776" y="0"/>
              <a:ext cx="1306" cy="543"/>
            </a:xfrm>
            <a:custGeom>
              <a:avLst/>
              <a:gdLst>
                <a:gd name="T0" fmla="*/ 4394042 w 810"/>
                <a:gd name="T1" fmla="*/ 70928293 h 261"/>
                <a:gd name="T2" fmla="*/ 4394042 w 810"/>
                <a:gd name="T3" fmla="*/ 70928293 h 261"/>
                <a:gd name="T4" fmla="*/ 4377319 w 810"/>
                <a:gd name="T5" fmla="*/ 62352182 h 261"/>
                <a:gd name="T6" fmla="*/ 4333503 w 810"/>
                <a:gd name="T7" fmla="*/ 55293501 h 261"/>
                <a:gd name="T8" fmla="*/ 4333503 w 810"/>
                <a:gd name="T9" fmla="*/ 55293501 h 261"/>
                <a:gd name="T10" fmla="*/ 4274474 w 810"/>
                <a:gd name="T11" fmla="*/ 49492885 h 261"/>
                <a:gd name="T12" fmla="*/ 4203838 w 810"/>
                <a:gd name="T13" fmla="*/ 44338449 h 261"/>
                <a:gd name="T14" fmla="*/ 4098760 w 810"/>
                <a:gd name="T15" fmla="*/ 38424636 h 261"/>
                <a:gd name="T16" fmla="*/ 4003379 w 810"/>
                <a:gd name="T17" fmla="*/ 32501228 h 261"/>
                <a:gd name="T18" fmla="*/ 3753247 w 810"/>
                <a:gd name="T19" fmla="*/ 22789670 h 261"/>
                <a:gd name="T20" fmla="*/ 3464900 w 810"/>
                <a:gd name="T21" fmla="*/ 15407028 h 261"/>
                <a:gd name="T22" fmla="*/ 3162310 w 810"/>
                <a:gd name="T23" fmla="*/ 8532887 h 261"/>
                <a:gd name="T24" fmla="*/ 2833365 w 810"/>
                <a:gd name="T25" fmla="*/ 4320443 h 261"/>
                <a:gd name="T26" fmla="*/ 2511991 w 810"/>
                <a:gd name="T27" fmla="*/ 1479373 h 261"/>
                <a:gd name="T28" fmla="*/ 2197437 w 810"/>
                <a:gd name="T29" fmla="*/ 0 h 261"/>
                <a:gd name="T30" fmla="*/ 2197437 w 810"/>
                <a:gd name="T31" fmla="*/ 0 h 261"/>
                <a:gd name="T32" fmla="*/ 1833384 w 810"/>
                <a:gd name="T33" fmla="*/ 1479373 h 261"/>
                <a:gd name="T34" fmla="*/ 1460335 w 810"/>
                <a:gd name="T35" fmla="*/ 5923408 h 261"/>
                <a:gd name="T36" fmla="*/ 1080180 w 810"/>
                <a:gd name="T37" fmla="*/ 11296200 h 261"/>
                <a:gd name="T38" fmla="*/ 750426 w 810"/>
                <a:gd name="T39" fmla="*/ 19724398 h 261"/>
                <a:gd name="T40" fmla="*/ 592371 w 810"/>
                <a:gd name="T41" fmla="*/ 24158842 h 261"/>
                <a:gd name="T42" fmla="*/ 444003 w 810"/>
                <a:gd name="T43" fmla="*/ 29970386 h 261"/>
                <a:gd name="T44" fmla="*/ 317015 w 810"/>
                <a:gd name="T45" fmla="*/ 35577472 h 261"/>
                <a:gd name="T46" fmla="*/ 215161 w 810"/>
                <a:gd name="T47" fmla="*/ 42514437 h 261"/>
                <a:gd name="T48" fmla="*/ 114814 w 810"/>
                <a:gd name="T49" fmla="*/ 48440660 h 261"/>
                <a:gd name="T50" fmla="*/ 54629 w 810"/>
                <a:gd name="T51" fmla="*/ 55293501 h 261"/>
                <a:gd name="T52" fmla="*/ 10537 w 810"/>
                <a:gd name="T53" fmla="*/ 64062849 h 261"/>
                <a:gd name="T54" fmla="*/ 0 w 810"/>
                <a:gd name="T55" fmla="*/ 70928293 h 261"/>
                <a:gd name="T56" fmla="*/ 0 w 810"/>
                <a:gd name="T57" fmla="*/ 70928293 h 261"/>
                <a:gd name="T58" fmla="*/ 10537 w 810"/>
                <a:gd name="T59" fmla="*/ 76837629 h 261"/>
                <a:gd name="T60" fmla="*/ 44165 w 810"/>
                <a:gd name="T61" fmla="*/ 83787640 h 261"/>
                <a:gd name="T62" fmla="*/ 88081 w 810"/>
                <a:gd name="T63" fmla="*/ 89713844 h 261"/>
                <a:gd name="T64" fmla="*/ 142017 w 810"/>
                <a:gd name="T65" fmla="*/ 95347577 h 261"/>
                <a:gd name="T66" fmla="*/ 142017 w 810"/>
                <a:gd name="T67" fmla="*/ 95347577 h 261"/>
                <a:gd name="T68" fmla="*/ 215161 w 810"/>
                <a:gd name="T69" fmla="*/ 99640286 h 261"/>
                <a:gd name="T70" fmla="*/ 302545 w 810"/>
                <a:gd name="T71" fmla="*/ 105099439 h 261"/>
                <a:gd name="T72" fmla="*/ 504605 w 810"/>
                <a:gd name="T73" fmla="*/ 113555699 h 261"/>
                <a:gd name="T74" fmla="*/ 750426 w 810"/>
                <a:gd name="T75" fmla="*/ 120951153 h 261"/>
                <a:gd name="T76" fmla="*/ 1026329 w 810"/>
                <a:gd name="T77" fmla="*/ 127900787 h 261"/>
                <a:gd name="T78" fmla="*/ 1311801 w 810"/>
                <a:gd name="T79" fmla="*/ 133280180 h 261"/>
                <a:gd name="T80" fmla="*/ 1600064 w 810"/>
                <a:gd name="T81" fmla="*/ 136602493 h 261"/>
                <a:gd name="T82" fmla="*/ 1904312 w 810"/>
                <a:gd name="T83" fmla="*/ 139203544 h 261"/>
                <a:gd name="T84" fmla="*/ 2197437 w 810"/>
                <a:gd name="T85" fmla="*/ 139203544 h 261"/>
                <a:gd name="T86" fmla="*/ 2197437 w 810"/>
                <a:gd name="T87" fmla="*/ 139203544 h 261"/>
                <a:gd name="T88" fmla="*/ 2554259 w 810"/>
                <a:gd name="T89" fmla="*/ 137600702 h 261"/>
                <a:gd name="T90" fmla="*/ 2933158 w 810"/>
                <a:gd name="T91" fmla="*/ 134760094 h 261"/>
                <a:gd name="T92" fmla="*/ 3311160 w 810"/>
                <a:gd name="T93" fmla="*/ 129721206 h 261"/>
                <a:gd name="T94" fmla="*/ 3640473 w 810"/>
                <a:gd name="T95" fmla="*/ 120951153 h 261"/>
                <a:gd name="T96" fmla="*/ 3796373 w 810"/>
                <a:gd name="T97" fmla="*/ 116873562 h 261"/>
                <a:gd name="T98" fmla="*/ 3942038 w 810"/>
                <a:gd name="T99" fmla="*/ 110970857 h 261"/>
                <a:gd name="T100" fmla="*/ 4074075 w 810"/>
                <a:gd name="T101" fmla="*/ 105099439 h 261"/>
                <a:gd name="T102" fmla="*/ 4179224 w 810"/>
                <a:gd name="T103" fmla="*/ 99640286 h 261"/>
                <a:gd name="T104" fmla="*/ 4261941 w 810"/>
                <a:gd name="T105" fmla="*/ 92244359 h 261"/>
                <a:gd name="T106" fmla="*/ 4333503 w 810"/>
                <a:gd name="T107" fmla="*/ 86865403 h 261"/>
                <a:gd name="T108" fmla="*/ 4377319 w 810"/>
                <a:gd name="T109" fmla="*/ 78468972 h 261"/>
                <a:gd name="T110" fmla="*/ 4394042 w 810"/>
                <a:gd name="T111" fmla="*/ 70928293 h 261"/>
                <a:gd name="T112" fmla="*/ 4394042 w 810"/>
                <a:gd name="T113" fmla="*/ 70928293 h 26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10"/>
                <a:gd name="T172" fmla="*/ 0 h 261"/>
                <a:gd name="T173" fmla="*/ 810 w 810"/>
                <a:gd name="T174" fmla="*/ 261 h 26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10" h="261">
                  <a:moveTo>
                    <a:pt x="810" y="133"/>
                  </a:moveTo>
                  <a:lnTo>
                    <a:pt x="810" y="133"/>
                  </a:lnTo>
                  <a:lnTo>
                    <a:pt x="807" y="117"/>
                  </a:lnTo>
                  <a:lnTo>
                    <a:pt x="799" y="104"/>
                  </a:lnTo>
                  <a:lnTo>
                    <a:pt x="788" y="93"/>
                  </a:lnTo>
                  <a:lnTo>
                    <a:pt x="775" y="83"/>
                  </a:lnTo>
                  <a:lnTo>
                    <a:pt x="756" y="72"/>
                  </a:lnTo>
                  <a:lnTo>
                    <a:pt x="738" y="61"/>
                  </a:lnTo>
                  <a:lnTo>
                    <a:pt x="692" y="43"/>
                  </a:lnTo>
                  <a:lnTo>
                    <a:pt x="639" y="29"/>
                  </a:lnTo>
                  <a:lnTo>
                    <a:pt x="583" y="16"/>
                  </a:lnTo>
                  <a:lnTo>
                    <a:pt x="522" y="8"/>
                  </a:lnTo>
                  <a:lnTo>
                    <a:pt x="463" y="3"/>
                  </a:lnTo>
                  <a:lnTo>
                    <a:pt x="405" y="0"/>
                  </a:lnTo>
                  <a:lnTo>
                    <a:pt x="338" y="3"/>
                  </a:lnTo>
                  <a:lnTo>
                    <a:pt x="269" y="11"/>
                  </a:lnTo>
                  <a:lnTo>
                    <a:pt x="199" y="21"/>
                  </a:lnTo>
                  <a:lnTo>
                    <a:pt x="138" y="37"/>
                  </a:lnTo>
                  <a:lnTo>
                    <a:pt x="109" y="45"/>
                  </a:lnTo>
                  <a:lnTo>
                    <a:pt x="82" y="56"/>
                  </a:lnTo>
                  <a:lnTo>
                    <a:pt x="58" y="67"/>
                  </a:lnTo>
                  <a:lnTo>
                    <a:pt x="40" y="80"/>
                  </a:lnTo>
                  <a:lnTo>
                    <a:pt x="21" y="91"/>
                  </a:lnTo>
                  <a:lnTo>
                    <a:pt x="10" y="104"/>
                  </a:lnTo>
                  <a:lnTo>
                    <a:pt x="2" y="120"/>
                  </a:lnTo>
                  <a:lnTo>
                    <a:pt x="0" y="133"/>
                  </a:lnTo>
                  <a:lnTo>
                    <a:pt x="2" y="144"/>
                  </a:lnTo>
                  <a:lnTo>
                    <a:pt x="8" y="157"/>
                  </a:lnTo>
                  <a:lnTo>
                    <a:pt x="16" y="168"/>
                  </a:lnTo>
                  <a:lnTo>
                    <a:pt x="26" y="179"/>
                  </a:lnTo>
                  <a:lnTo>
                    <a:pt x="40" y="187"/>
                  </a:lnTo>
                  <a:lnTo>
                    <a:pt x="56" y="197"/>
                  </a:lnTo>
                  <a:lnTo>
                    <a:pt x="93" y="213"/>
                  </a:lnTo>
                  <a:lnTo>
                    <a:pt x="138" y="227"/>
                  </a:lnTo>
                  <a:lnTo>
                    <a:pt x="189" y="240"/>
                  </a:lnTo>
                  <a:lnTo>
                    <a:pt x="242" y="250"/>
                  </a:lnTo>
                  <a:lnTo>
                    <a:pt x="295" y="256"/>
                  </a:lnTo>
                  <a:lnTo>
                    <a:pt x="351" y="261"/>
                  </a:lnTo>
                  <a:lnTo>
                    <a:pt x="405" y="261"/>
                  </a:lnTo>
                  <a:lnTo>
                    <a:pt x="471" y="258"/>
                  </a:lnTo>
                  <a:lnTo>
                    <a:pt x="541" y="253"/>
                  </a:lnTo>
                  <a:lnTo>
                    <a:pt x="610" y="243"/>
                  </a:lnTo>
                  <a:lnTo>
                    <a:pt x="671" y="227"/>
                  </a:lnTo>
                  <a:lnTo>
                    <a:pt x="700" y="219"/>
                  </a:lnTo>
                  <a:lnTo>
                    <a:pt x="727" y="208"/>
                  </a:lnTo>
                  <a:lnTo>
                    <a:pt x="751" y="197"/>
                  </a:lnTo>
                  <a:lnTo>
                    <a:pt x="770" y="187"/>
                  </a:lnTo>
                  <a:lnTo>
                    <a:pt x="786" y="173"/>
                  </a:lnTo>
                  <a:lnTo>
                    <a:pt x="799" y="163"/>
                  </a:lnTo>
                  <a:lnTo>
                    <a:pt x="807" y="147"/>
                  </a:lnTo>
                  <a:lnTo>
                    <a:pt x="810" y="133"/>
                  </a:lnTo>
                  <a:close/>
                </a:path>
              </a:pathLst>
            </a:custGeom>
            <a:solidFill>
              <a:srgbClr val="FFFFFF"/>
            </a:solidFill>
            <a:ln w="7938">
              <a:solidFill>
                <a:srgbClr val="000000"/>
              </a:solidFill>
              <a:round/>
              <a:headEnd/>
              <a:tailEnd/>
            </a:ln>
          </p:spPr>
          <p:txBody>
            <a:bodyPr/>
            <a:lstStyle/>
            <a:p>
              <a:endParaRPr lang="zh-CN" altLang="en-US"/>
            </a:p>
          </p:txBody>
        </p:sp>
        <p:sp>
          <p:nvSpPr>
            <p:cNvPr id="43017" name="Rectangle 9"/>
            <p:cNvSpPr>
              <a:spLocks noChangeArrowheads="1"/>
            </p:cNvSpPr>
            <p:nvPr/>
          </p:nvSpPr>
          <p:spPr bwMode="auto">
            <a:xfrm>
              <a:off x="911" y="2613"/>
              <a:ext cx="635" cy="206"/>
            </a:xfrm>
            <a:prstGeom prst="rect">
              <a:avLst/>
            </a:prstGeom>
            <a:solidFill>
              <a:srgbClr val="CCECF4"/>
            </a:solidFill>
            <a:ln w="7938">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200">
                <a:latin typeface="Arial" panose="020B0604020202020204" pitchFamily="34" charset="0"/>
                <a:ea typeface="宋体" panose="02010600030101010101" pitchFamily="2" charset="-122"/>
              </a:endParaRPr>
            </a:p>
          </p:txBody>
        </p:sp>
        <p:sp>
          <p:nvSpPr>
            <p:cNvPr id="43018" name="Rectangle 10"/>
            <p:cNvSpPr>
              <a:spLocks noChangeArrowheads="1"/>
            </p:cNvSpPr>
            <p:nvPr/>
          </p:nvSpPr>
          <p:spPr bwMode="auto">
            <a:xfrm>
              <a:off x="1680" y="2613"/>
              <a:ext cx="635" cy="206"/>
            </a:xfrm>
            <a:prstGeom prst="rect">
              <a:avLst/>
            </a:prstGeom>
            <a:solidFill>
              <a:srgbClr val="CCECF4"/>
            </a:solidFill>
            <a:ln w="7938">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200">
                <a:latin typeface="Arial" panose="020B0604020202020204" pitchFamily="34" charset="0"/>
                <a:ea typeface="宋体" panose="02010600030101010101" pitchFamily="2" charset="-122"/>
              </a:endParaRPr>
            </a:p>
          </p:txBody>
        </p:sp>
        <p:sp>
          <p:nvSpPr>
            <p:cNvPr id="43019" name="Rectangle 11"/>
            <p:cNvSpPr>
              <a:spLocks noChangeArrowheads="1"/>
            </p:cNvSpPr>
            <p:nvPr/>
          </p:nvSpPr>
          <p:spPr bwMode="auto">
            <a:xfrm>
              <a:off x="2544" y="2613"/>
              <a:ext cx="635" cy="206"/>
            </a:xfrm>
            <a:prstGeom prst="rect">
              <a:avLst/>
            </a:prstGeom>
            <a:solidFill>
              <a:srgbClr val="CCECF4"/>
            </a:solidFill>
            <a:ln w="7938">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200">
                <a:latin typeface="Arial" panose="020B0604020202020204" pitchFamily="34" charset="0"/>
                <a:ea typeface="宋体" panose="02010600030101010101" pitchFamily="2" charset="-122"/>
              </a:endParaRPr>
            </a:p>
          </p:txBody>
        </p:sp>
        <p:sp>
          <p:nvSpPr>
            <p:cNvPr id="43020" name="Rectangle 12"/>
            <p:cNvSpPr>
              <a:spLocks noChangeArrowheads="1"/>
            </p:cNvSpPr>
            <p:nvPr/>
          </p:nvSpPr>
          <p:spPr bwMode="auto">
            <a:xfrm>
              <a:off x="47" y="162"/>
              <a:ext cx="102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GB" altLang="zh-CN" sz="1600">
                  <a:latin typeface="Myriad Roman"/>
                  <a:ea typeface="宋体" panose="02010600030101010101" pitchFamily="2" charset="-122"/>
                </a:rPr>
                <a:t>Application process</a:t>
              </a:r>
            </a:p>
          </p:txBody>
        </p:sp>
        <p:sp>
          <p:nvSpPr>
            <p:cNvPr id="43021" name="Rectangle 13"/>
            <p:cNvSpPr>
              <a:spLocks noChangeArrowheads="1"/>
            </p:cNvSpPr>
            <p:nvPr/>
          </p:nvSpPr>
          <p:spPr bwMode="auto">
            <a:xfrm>
              <a:off x="1259" y="783"/>
              <a:ext cx="30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GB" altLang="zh-CN" sz="1600">
                  <a:latin typeface="Myriad Roman"/>
                  <a:ea typeface="宋体" panose="02010600030101010101" pitchFamily="2" charset="-122"/>
                </a:rPr>
                <a:t>Write</a:t>
              </a:r>
            </a:p>
          </p:txBody>
        </p:sp>
        <p:sp>
          <p:nvSpPr>
            <p:cNvPr id="43022" name="Rectangle 14"/>
            <p:cNvSpPr>
              <a:spLocks noChangeArrowheads="1"/>
            </p:cNvSpPr>
            <p:nvPr/>
          </p:nvSpPr>
          <p:spPr bwMode="auto">
            <a:xfrm>
              <a:off x="1259" y="993"/>
              <a:ext cx="28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GB" altLang="zh-CN" sz="1600">
                  <a:latin typeface="Myriad Roman"/>
                  <a:ea typeface="宋体" panose="02010600030101010101" pitchFamily="2" charset="-122"/>
                </a:rPr>
                <a:t>bytes</a:t>
              </a:r>
            </a:p>
          </p:txBody>
        </p:sp>
        <p:sp>
          <p:nvSpPr>
            <p:cNvPr id="43023" name="Rectangle 15"/>
            <p:cNvSpPr>
              <a:spLocks noChangeArrowheads="1"/>
            </p:cNvSpPr>
            <p:nvPr/>
          </p:nvSpPr>
          <p:spPr bwMode="auto">
            <a:xfrm>
              <a:off x="542" y="1566"/>
              <a:ext cx="19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GB" altLang="zh-CN" sz="1600">
                  <a:latin typeface="Myriad Roman"/>
                  <a:ea typeface="宋体" panose="02010600030101010101" pitchFamily="2" charset="-122"/>
                </a:rPr>
                <a:t>TCP</a:t>
              </a:r>
            </a:p>
          </p:txBody>
        </p:sp>
        <p:sp>
          <p:nvSpPr>
            <p:cNvPr id="43024" name="Rectangle 16"/>
            <p:cNvSpPr>
              <a:spLocks noChangeArrowheads="1"/>
            </p:cNvSpPr>
            <p:nvPr/>
          </p:nvSpPr>
          <p:spPr bwMode="auto">
            <a:xfrm>
              <a:off x="348" y="1849"/>
              <a:ext cx="60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GB" altLang="zh-CN" sz="1600">
                  <a:latin typeface="Myriad Roman"/>
                  <a:ea typeface="宋体" panose="02010600030101010101" pitchFamily="2" charset="-122"/>
                </a:rPr>
                <a:t>Send buffer</a:t>
              </a:r>
            </a:p>
          </p:txBody>
        </p:sp>
        <p:sp>
          <p:nvSpPr>
            <p:cNvPr id="43025" name="Rectangle 17"/>
            <p:cNvSpPr>
              <a:spLocks noChangeArrowheads="1"/>
            </p:cNvSpPr>
            <p:nvPr/>
          </p:nvSpPr>
          <p:spPr bwMode="auto">
            <a:xfrm>
              <a:off x="971" y="2602"/>
              <a:ext cx="46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GB" altLang="zh-CN" sz="1600">
                  <a:latin typeface="Myriad Roman"/>
                  <a:ea typeface="宋体" panose="02010600030101010101" pitchFamily="2" charset="-122"/>
                </a:rPr>
                <a:t>Segment</a:t>
              </a:r>
            </a:p>
          </p:txBody>
        </p:sp>
        <p:sp>
          <p:nvSpPr>
            <p:cNvPr id="43026" name="Rectangle 18"/>
            <p:cNvSpPr>
              <a:spLocks noChangeArrowheads="1"/>
            </p:cNvSpPr>
            <p:nvPr/>
          </p:nvSpPr>
          <p:spPr bwMode="auto">
            <a:xfrm>
              <a:off x="738" y="620"/>
              <a:ext cx="281" cy="134"/>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200">
                <a:latin typeface="Arial" panose="020B0604020202020204" pitchFamily="34" charset="0"/>
                <a:ea typeface="宋体" panose="02010600030101010101" pitchFamily="2" charset="-122"/>
              </a:endParaRPr>
            </a:p>
          </p:txBody>
        </p:sp>
        <p:sp>
          <p:nvSpPr>
            <p:cNvPr id="43027" name="Rectangle 19"/>
            <p:cNvSpPr>
              <a:spLocks noChangeArrowheads="1"/>
            </p:cNvSpPr>
            <p:nvPr/>
          </p:nvSpPr>
          <p:spPr bwMode="auto">
            <a:xfrm>
              <a:off x="738" y="1282"/>
              <a:ext cx="194" cy="134"/>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200">
                <a:latin typeface="Arial" panose="020B0604020202020204" pitchFamily="34" charset="0"/>
                <a:ea typeface="宋体" panose="02010600030101010101" pitchFamily="2" charset="-122"/>
              </a:endParaRPr>
            </a:p>
          </p:txBody>
        </p:sp>
        <p:sp>
          <p:nvSpPr>
            <p:cNvPr id="43028" name="Rectangle 20"/>
            <p:cNvSpPr>
              <a:spLocks noChangeArrowheads="1"/>
            </p:cNvSpPr>
            <p:nvPr/>
          </p:nvSpPr>
          <p:spPr bwMode="auto">
            <a:xfrm>
              <a:off x="3515" y="1282"/>
              <a:ext cx="193" cy="134"/>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200">
                <a:latin typeface="Arial" panose="020B0604020202020204" pitchFamily="34" charset="0"/>
                <a:ea typeface="宋体" panose="02010600030101010101" pitchFamily="2" charset="-122"/>
              </a:endParaRPr>
            </a:p>
          </p:txBody>
        </p:sp>
        <p:sp>
          <p:nvSpPr>
            <p:cNvPr id="43029" name="Rectangle 21"/>
            <p:cNvSpPr>
              <a:spLocks noChangeArrowheads="1"/>
            </p:cNvSpPr>
            <p:nvPr/>
          </p:nvSpPr>
          <p:spPr bwMode="auto">
            <a:xfrm>
              <a:off x="3515" y="627"/>
              <a:ext cx="193" cy="133"/>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200">
                <a:latin typeface="Arial" panose="020B0604020202020204" pitchFamily="34" charset="0"/>
                <a:ea typeface="宋体" panose="02010600030101010101" pitchFamily="2" charset="-122"/>
              </a:endParaRPr>
            </a:p>
          </p:txBody>
        </p:sp>
        <p:sp>
          <p:nvSpPr>
            <p:cNvPr id="43030" name="Rectangle 22"/>
            <p:cNvSpPr>
              <a:spLocks noChangeArrowheads="1"/>
            </p:cNvSpPr>
            <p:nvPr/>
          </p:nvSpPr>
          <p:spPr bwMode="auto">
            <a:xfrm>
              <a:off x="3515" y="804"/>
              <a:ext cx="193" cy="133"/>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200">
                <a:latin typeface="Arial" panose="020B0604020202020204" pitchFamily="34" charset="0"/>
                <a:ea typeface="宋体" panose="02010600030101010101" pitchFamily="2" charset="-122"/>
              </a:endParaRPr>
            </a:p>
          </p:txBody>
        </p:sp>
        <p:sp>
          <p:nvSpPr>
            <p:cNvPr id="43031" name="Rectangle 23"/>
            <p:cNvSpPr>
              <a:spLocks noChangeArrowheads="1"/>
            </p:cNvSpPr>
            <p:nvPr/>
          </p:nvSpPr>
          <p:spPr bwMode="auto">
            <a:xfrm>
              <a:off x="738" y="799"/>
              <a:ext cx="431" cy="134"/>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200">
                <a:latin typeface="Arial" panose="020B0604020202020204" pitchFamily="34" charset="0"/>
                <a:ea typeface="宋体" panose="02010600030101010101" pitchFamily="2" charset="-122"/>
              </a:endParaRPr>
            </a:p>
          </p:txBody>
        </p:sp>
        <p:sp>
          <p:nvSpPr>
            <p:cNvPr id="43032" name="Rectangle 24"/>
            <p:cNvSpPr>
              <a:spLocks noChangeArrowheads="1"/>
            </p:cNvSpPr>
            <p:nvPr/>
          </p:nvSpPr>
          <p:spPr bwMode="auto">
            <a:xfrm>
              <a:off x="1740" y="2602"/>
              <a:ext cx="46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GB" altLang="zh-CN" sz="1600">
                  <a:latin typeface="Myriad Roman"/>
                  <a:ea typeface="宋体" panose="02010600030101010101" pitchFamily="2" charset="-122"/>
                </a:rPr>
                <a:t>Segment</a:t>
              </a:r>
            </a:p>
          </p:txBody>
        </p:sp>
        <p:sp>
          <p:nvSpPr>
            <p:cNvPr id="43033" name="Rectangle 25"/>
            <p:cNvSpPr>
              <a:spLocks noChangeArrowheads="1"/>
            </p:cNvSpPr>
            <p:nvPr/>
          </p:nvSpPr>
          <p:spPr bwMode="auto">
            <a:xfrm>
              <a:off x="2604" y="2602"/>
              <a:ext cx="46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GB" altLang="zh-CN" sz="1600">
                  <a:latin typeface="Myriad Roman"/>
                  <a:ea typeface="宋体" panose="02010600030101010101" pitchFamily="2" charset="-122"/>
                </a:rPr>
                <a:t>Segment</a:t>
              </a:r>
            </a:p>
          </p:txBody>
        </p:sp>
        <p:sp>
          <p:nvSpPr>
            <p:cNvPr id="29722" name="Rectangle 26"/>
            <p:cNvSpPr>
              <a:spLocks noChangeArrowheads="1"/>
            </p:cNvSpPr>
            <p:nvPr/>
          </p:nvSpPr>
          <p:spPr bwMode="auto">
            <a:xfrm>
              <a:off x="1639" y="2969"/>
              <a:ext cx="1009" cy="155"/>
            </a:xfrm>
            <a:prstGeom prst="rect">
              <a:avLst/>
            </a:prstGeom>
            <a:noFill/>
            <a:ln w="9525">
              <a:noFill/>
              <a:miter lim="800000"/>
              <a:headEnd/>
              <a:tailEnd/>
            </a:ln>
          </p:spPr>
          <p:txBody>
            <a:bodyPr wrap="none" lIns="0" tIns="0" rIns="0" bIns="0">
              <a:spAutoFit/>
            </a:bodyPr>
            <a:lstStyle/>
            <a:p>
              <a:pPr>
                <a:defRPr/>
              </a:pPr>
              <a:r>
                <a:rPr lang="en-GB" sz="1600" dirty="0">
                  <a:latin typeface="+mn-ea"/>
                  <a:ea typeface="+mn-ea"/>
                </a:rPr>
                <a:t>T</a:t>
              </a:r>
              <a:r>
                <a:rPr lang="en-US" altLang="zh-CN" sz="1600" dirty="0">
                  <a:latin typeface="+mn-ea"/>
                  <a:ea typeface="+mn-ea"/>
                </a:rPr>
                <a:t>CP</a:t>
              </a:r>
              <a:r>
                <a:rPr lang="zh-CN" altLang="en-US" sz="1600" dirty="0">
                  <a:latin typeface="+mn-ea"/>
                  <a:ea typeface="+mn-ea"/>
                </a:rPr>
                <a:t>传输的数据段</a:t>
              </a:r>
              <a:endParaRPr lang="en-GB" sz="1600" dirty="0">
                <a:latin typeface="+mn-ea"/>
                <a:ea typeface="+mn-ea"/>
              </a:endParaRPr>
            </a:p>
          </p:txBody>
        </p:sp>
        <p:sp>
          <p:nvSpPr>
            <p:cNvPr id="43035" name="未知"/>
            <p:cNvSpPr>
              <a:spLocks/>
            </p:cNvSpPr>
            <p:nvPr/>
          </p:nvSpPr>
          <p:spPr bwMode="auto">
            <a:xfrm>
              <a:off x="671" y="2126"/>
              <a:ext cx="2771" cy="787"/>
            </a:xfrm>
            <a:custGeom>
              <a:avLst/>
              <a:gdLst>
                <a:gd name="T0" fmla="*/ 0 w 1719"/>
                <a:gd name="T1" fmla="*/ 0 h 378"/>
                <a:gd name="T2" fmla="*/ 0 w 1719"/>
                <a:gd name="T3" fmla="*/ 204304763 h 378"/>
                <a:gd name="T4" fmla="*/ 9285366 w 1719"/>
                <a:gd name="T5" fmla="*/ 204304763 h 378"/>
                <a:gd name="T6" fmla="*/ 9285366 w 1719"/>
                <a:gd name="T7" fmla="*/ 30430821 h 378"/>
                <a:gd name="T8" fmla="*/ 0 60000 65536"/>
                <a:gd name="T9" fmla="*/ 0 60000 65536"/>
                <a:gd name="T10" fmla="*/ 0 60000 65536"/>
                <a:gd name="T11" fmla="*/ 0 60000 65536"/>
                <a:gd name="T12" fmla="*/ 0 w 1719"/>
                <a:gd name="T13" fmla="*/ 0 h 378"/>
                <a:gd name="T14" fmla="*/ 1719 w 1719"/>
                <a:gd name="T15" fmla="*/ 378 h 378"/>
              </a:gdLst>
              <a:ahLst/>
              <a:cxnLst>
                <a:cxn ang="T8">
                  <a:pos x="T0" y="T1"/>
                </a:cxn>
                <a:cxn ang="T9">
                  <a:pos x="T2" y="T3"/>
                </a:cxn>
                <a:cxn ang="T10">
                  <a:pos x="T4" y="T5"/>
                </a:cxn>
                <a:cxn ang="T11">
                  <a:pos x="T6" y="T7"/>
                </a:cxn>
              </a:cxnLst>
              <a:rect l="T12" t="T13" r="T14" b="T15"/>
              <a:pathLst>
                <a:path w="1719" h="378">
                  <a:moveTo>
                    <a:pt x="0" y="0"/>
                  </a:moveTo>
                  <a:lnTo>
                    <a:pt x="0" y="378"/>
                  </a:lnTo>
                  <a:lnTo>
                    <a:pt x="1719" y="378"/>
                  </a:lnTo>
                  <a:lnTo>
                    <a:pt x="1719" y="56"/>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36" name="未知"/>
            <p:cNvSpPr>
              <a:spLocks/>
            </p:cNvSpPr>
            <p:nvPr/>
          </p:nvSpPr>
          <p:spPr bwMode="auto">
            <a:xfrm>
              <a:off x="3416" y="2126"/>
              <a:ext cx="47" cy="116"/>
            </a:xfrm>
            <a:custGeom>
              <a:avLst/>
              <a:gdLst>
                <a:gd name="T0" fmla="*/ 171785 w 29"/>
                <a:gd name="T1" fmla="*/ 27557207 h 56"/>
                <a:gd name="T2" fmla="*/ 94682 w 29"/>
                <a:gd name="T3" fmla="*/ 0 h 56"/>
                <a:gd name="T4" fmla="*/ 0 w 29"/>
                <a:gd name="T5" fmla="*/ 27557207 h 56"/>
                <a:gd name="T6" fmla="*/ 171785 w 29"/>
                <a:gd name="T7" fmla="*/ 27557207 h 56"/>
                <a:gd name="T8" fmla="*/ 0 60000 65536"/>
                <a:gd name="T9" fmla="*/ 0 60000 65536"/>
                <a:gd name="T10" fmla="*/ 0 60000 65536"/>
                <a:gd name="T11" fmla="*/ 0 60000 65536"/>
                <a:gd name="T12" fmla="*/ 0 w 29"/>
                <a:gd name="T13" fmla="*/ 0 h 56"/>
                <a:gd name="T14" fmla="*/ 29 w 29"/>
                <a:gd name="T15" fmla="*/ 56 h 56"/>
              </a:gdLst>
              <a:ahLst/>
              <a:cxnLst>
                <a:cxn ang="T8">
                  <a:pos x="T0" y="T1"/>
                </a:cxn>
                <a:cxn ang="T9">
                  <a:pos x="T2" y="T3"/>
                </a:cxn>
                <a:cxn ang="T10">
                  <a:pos x="T4" y="T5"/>
                </a:cxn>
                <a:cxn ang="T11">
                  <a:pos x="T6" y="T7"/>
                </a:cxn>
              </a:cxnLst>
              <a:rect l="T12" t="T13" r="T14" b="T15"/>
              <a:pathLst>
                <a:path w="29" h="56">
                  <a:moveTo>
                    <a:pt x="29" y="56"/>
                  </a:moveTo>
                  <a:lnTo>
                    <a:pt x="16" y="0"/>
                  </a:lnTo>
                  <a:lnTo>
                    <a:pt x="0" y="56"/>
                  </a:lnTo>
                  <a:lnTo>
                    <a:pt x="29"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37" name="Line 29"/>
            <p:cNvSpPr>
              <a:spLocks noChangeShapeType="1"/>
            </p:cNvSpPr>
            <p:nvPr/>
          </p:nvSpPr>
          <p:spPr bwMode="auto">
            <a:xfrm>
              <a:off x="671" y="550"/>
              <a:ext cx="1" cy="826"/>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8" name="未知"/>
            <p:cNvSpPr>
              <a:spLocks/>
            </p:cNvSpPr>
            <p:nvPr/>
          </p:nvSpPr>
          <p:spPr bwMode="auto">
            <a:xfrm>
              <a:off x="645" y="1353"/>
              <a:ext cx="51" cy="123"/>
            </a:xfrm>
            <a:custGeom>
              <a:avLst/>
              <a:gdLst>
                <a:gd name="T0" fmla="*/ 0 w 32"/>
                <a:gd name="T1" fmla="*/ 0 h 59"/>
                <a:gd name="T2" fmla="*/ 71174 w 32"/>
                <a:gd name="T3" fmla="*/ 32600804 h 59"/>
                <a:gd name="T4" fmla="*/ 140540 w 32"/>
                <a:gd name="T5" fmla="*/ 0 h 59"/>
                <a:gd name="T6" fmla="*/ 0 w 32"/>
                <a:gd name="T7" fmla="*/ 0 h 59"/>
                <a:gd name="T8" fmla="*/ 0 60000 65536"/>
                <a:gd name="T9" fmla="*/ 0 60000 65536"/>
                <a:gd name="T10" fmla="*/ 0 60000 65536"/>
                <a:gd name="T11" fmla="*/ 0 60000 65536"/>
                <a:gd name="T12" fmla="*/ 0 w 32"/>
                <a:gd name="T13" fmla="*/ 0 h 59"/>
                <a:gd name="T14" fmla="*/ 32 w 32"/>
                <a:gd name="T15" fmla="*/ 59 h 59"/>
              </a:gdLst>
              <a:ahLst/>
              <a:cxnLst>
                <a:cxn ang="T8">
                  <a:pos x="T0" y="T1"/>
                </a:cxn>
                <a:cxn ang="T9">
                  <a:pos x="T2" y="T3"/>
                </a:cxn>
                <a:cxn ang="T10">
                  <a:pos x="T4" y="T5"/>
                </a:cxn>
                <a:cxn ang="T11">
                  <a:pos x="T6" y="T7"/>
                </a:cxn>
              </a:cxnLst>
              <a:rect l="T12" t="T13" r="T14" b="T15"/>
              <a:pathLst>
                <a:path w="32" h="59">
                  <a:moveTo>
                    <a:pt x="0" y="0"/>
                  </a:moveTo>
                  <a:lnTo>
                    <a:pt x="16" y="59"/>
                  </a:lnTo>
                  <a:lnTo>
                    <a:pt x="3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39" name="Rectangle 31"/>
            <p:cNvSpPr>
              <a:spLocks noChangeArrowheads="1"/>
            </p:cNvSpPr>
            <p:nvPr/>
          </p:nvSpPr>
          <p:spPr bwMode="auto">
            <a:xfrm>
              <a:off x="2828" y="162"/>
              <a:ext cx="102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GB" altLang="zh-CN" sz="1600">
                  <a:latin typeface="Myriad Roman"/>
                  <a:ea typeface="宋体" panose="02010600030101010101" pitchFamily="2" charset="-122"/>
                </a:rPr>
                <a:t>Application process</a:t>
              </a:r>
            </a:p>
          </p:txBody>
        </p:sp>
        <p:sp>
          <p:nvSpPr>
            <p:cNvPr id="43040" name="Rectangle 32"/>
            <p:cNvSpPr>
              <a:spLocks noChangeArrowheads="1"/>
            </p:cNvSpPr>
            <p:nvPr/>
          </p:nvSpPr>
          <p:spPr bwMode="auto">
            <a:xfrm>
              <a:off x="3819" y="783"/>
              <a:ext cx="26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GB" altLang="zh-CN" sz="1600">
                  <a:latin typeface="Myriad Roman"/>
                  <a:ea typeface="宋体" panose="02010600030101010101" pitchFamily="2" charset="-122"/>
                </a:rPr>
                <a:t>Read</a:t>
              </a:r>
            </a:p>
          </p:txBody>
        </p:sp>
        <p:sp>
          <p:nvSpPr>
            <p:cNvPr id="43041" name="Rectangle 33"/>
            <p:cNvSpPr>
              <a:spLocks noChangeArrowheads="1"/>
            </p:cNvSpPr>
            <p:nvPr/>
          </p:nvSpPr>
          <p:spPr bwMode="auto">
            <a:xfrm>
              <a:off x="3819" y="993"/>
              <a:ext cx="28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GB" altLang="zh-CN" sz="1600">
                  <a:latin typeface="Myriad Roman"/>
                  <a:ea typeface="宋体" panose="02010600030101010101" pitchFamily="2" charset="-122"/>
                </a:rPr>
                <a:t>bytes</a:t>
              </a:r>
            </a:p>
          </p:txBody>
        </p:sp>
        <p:sp>
          <p:nvSpPr>
            <p:cNvPr id="43042" name="Rectangle 34"/>
            <p:cNvSpPr>
              <a:spLocks noChangeArrowheads="1"/>
            </p:cNvSpPr>
            <p:nvPr/>
          </p:nvSpPr>
          <p:spPr bwMode="auto">
            <a:xfrm>
              <a:off x="3316" y="1566"/>
              <a:ext cx="19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GB" altLang="zh-CN" sz="1600">
                  <a:latin typeface="Myriad Roman"/>
                  <a:ea typeface="宋体" panose="02010600030101010101" pitchFamily="2" charset="-122"/>
                </a:rPr>
                <a:t>TCP</a:t>
              </a:r>
            </a:p>
          </p:txBody>
        </p:sp>
        <p:sp>
          <p:nvSpPr>
            <p:cNvPr id="43043" name="Rectangle 35"/>
            <p:cNvSpPr>
              <a:spLocks noChangeArrowheads="1"/>
            </p:cNvSpPr>
            <p:nvPr/>
          </p:nvSpPr>
          <p:spPr bwMode="auto">
            <a:xfrm>
              <a:off x="3042" y="1849"/>
              <a:ext cx="75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GB" altLang="zh-CN" sz="1600">
                  <a:latin typeface="Myriad Roman"/>
                  <a:ea typeface="宋体" panose="02010600030101010101" pitchFamily="2" charset="-122"/>
                </a:rPr>
                <a:t>Receive buffer</a:t>
              </a:r>
            </a:p>
          </p:txBody>
        </p:sp>
        <p:sp>
          <p:nvSpPr>
            <p:cNvPr id="43044" name="Rectangle 36"/>
            <p:cNvSpPr>
              <a:spLocks noChangeArrowheads="1"/>
            </p:cNvSpPr>
            <p:nvPr/>
          </p:nvSpPr>
          <p:spPr bwMode="auto">
            <a:xfrm>
              <a:off x="2978" y="1836"/>
              <a:ext cx="949" cy="206"/>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200">
                <a:latin typeface="Arial" panose="020B0604020202020204" pitchFamily="34" charset="0"/>
                <a:ea typeface="宋体" panose="02010600030101010101" pitchFamily="2" charset="-122"/>
              </a:endParaRPr>
            </a:p>
          </p:txBody>
        </p:sp>
        <p:sp>
          <p:nvSpPr>
            <p:cNvPr id="43045" name="Rectangle 37"/>
            <p:cNvSpPr>
              <a:spLocks noChangeArrowheads="1"/>
            </p:cNvSpPr>
            <p:nvPr/>
          </p:nvSpPr>
          <p:spPr bwMode="auto">
            <a:xfrm>
              <a:off x="250" y="1836"/>
              <a:ext cx="846" cy="206"/>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200">
                <a:latin typeface="Arial" panose="020B0604020202020204" pitchFamily="34" charset="0"/>
                <a:ea typeface="宋体" panose="02010600030101010101" pitchFamily="2" charset="-122"/>
              </a:endParaRPr>
            </a:p>
          </p:txBody>
        </p:sp>
        <p:sp>
          <p:nvSpPr>
            <p:cNvPr id="43046" name="Line 38"/>
            <p:cNvSpPr>
              <a:spLocks noChangeShapeType="1"/>
            </p:cNvSpPr>
            <p:nvPr/>
          </p:nvSpPr>
          <p:spPr bwMode="auto">
            <a:xfrm flipV="1">
              <a:off x="3442" y="650"/>
              <a:ext cx="2" cy="836"/>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7" name="未知"/>
            <p:cNvSpPr>
              <a:spLocks/>
            </p:cNvSpPr>
            <p:nvPr/>
          </p:nvSpPr>
          <p:spPr bwMode="auto">
            <a:xfrm>
              <a:off x="3416" y="543"/>
              <a:ext cx="47" cy="123"/>
            </a:xfrm>
            <a:custGeom>
              <a:avLst/>
              <a:gdLst>
                <a:gd name="T0" fmla="*/ 171785 w 29"/>
                <a:gd name="T1" fmla="*/ 32600804 h 59"/>
                <a:gd name="T2" fmla="*/ 94682 w 29"/>
                <a:gd name="T3" fmla="*/ 0 h 59"/>
                <a:gd name="T4" fmla="*/ 0 w 29"/>
                <a:gd name="T5" fmla="*/ 32600804 h 59"/>
                <a:gd name="T6" fmla="*/ 171785 w 29"/>
                <a:gd name="T7" fmla="*/ 32600804 h 59"/>
                <a:gd name="T8" fmla="*/ 0 60000 65536"/>
                <a:gd name="T9" fmla="*/ 0 60000 65536"/>
                <a:gd name="T10" fmla="*/ 0 60000 65536"/>
                <a:gd name="T11" fmla="*/ 0 60000 65536"/>
                <a:gd name="T12" fmla="*/ 0 w 29"/>
                <a:gd name="T13" fmla="*/ 0 h 59"/>
                <a:gd name="T14" fmla="*/ 29 w 29"/>
                <a:gd name="T15" fmla="*/ 59 h 59"/>
              </a:gdLst>
              <a:ahLst/>
              <a:cxnLst>
                <a:cxn ang="T8">
                  <a:pos x="T0" y="T1"/>
                </a:cxn>
                <a:cxn ang="T9">
                  <a:pos x="T2" y="T3"/>
                </a:cxn>
                <a:cxn ang="T10">
                  <a:pos x="T4" y="T5"/>
                </a:cxn>
                <a:cxn ang="T11">
                  <a:pos x="T6" y="T7"/>
                </a:cxn>
              </a:cxnLst>
              <a:rect l="T12" t="T13" r="T14" b="T15"/>
              <a:pathLst>
                <a:path w="29" h="59">
                  <a:moveTo>
                    <a:pt x="29" y="59"/>
                  </a:moveTo>
                  <a:lnTo>
                    <a:pt x="16" y="0"/>
                  </a:lnTo>
                  <a:lnTo>
                    <a:pt x="0" y="59"/>
                  </a:lnTo>
                  <a:lnTo>
                    <a:pt x="29"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48" name="Rectangle 40"/>
            <p:cNvSpPr>
              <a:spLocks noChangeArrowheads="1"/>
            </p:cNvSpPr>
            <p:nvPr/>
          </p:nvSpPr>
          <p:spPr bwMode="auto">
            <a:xfrm>
              <a:off x="2333" y="2586"/>
              <a:ext cx="19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zh-CN" altLang="zh-CN" sz="600">
                  <a:latin typeface="Myriad Roman"/>
                  <a:ea typeface="宋体" panose="02010600030101010101" pitchFamily="2" charset="-122"/>
                </a:rPr>
                <a:t>■ ■ ■</a:t>
              </a:r>
              <a:r>
                <a:rPr kumimoji="0" lang="zh-CN" altLang="zh-CN" sz="1600">
                  <a:latin typeface="Myriad Roman"/>
                  <a:ea typeface="宋体" panose="02010600030101010101" pitchFamily="2" charset="-122"/>
                </a:rPr>
                <a:t> </a:t>
              </a:r>
            </a:p>
          </p:txBody>
        </p:sp>
        <p:sp>
          <p:nvSpPr>
            <p:cNvPr id="43049" name="未知"/>
            <p:cNvSpPr>
              <a:spLocks noEditPoints="1"/>
            </p:cNvSpPr>
            <p:nvPr/>
          </p:nvSpPr>
          <p:spPr bwMode="auto">
            <a:xfrm>
              <a:off x="829" y="993"/>
              <a:ext cx="25" cy="206"/>
            </a:xfrm>
            <a:custGeom>
              <a:avLst/>
              <a:gdLst>
                <a:gd name="T0" fmla="*/ 48942 w 16"/>
                <a:gd name="T1" fmla="*/ 48558274 h 99"/>
                <a:gd name="T2" fmla="*/ 48942 w 16"/>
                <a:gd name="T3" fmla="*/ 48558274 h 99"/>
                <a:gd name="T4" fmla="*/ 42927 w 16"/>
                <a:gd name="T5" fmla="*/ 45475078 h 99"/>
                <a:gd name="T6" fmla="*/ 24814 w 16"/>
                <a:gd name="T7" fmla="*/ 44470997 h 99"/>
                <a:gd name="T8" fmla="*/ 24814 w 16"/>
                <a:gd name="T9" fmla="*/ 44470997 h 99"/>
                <a:gd name="T10" fmla="*/ 10164 w 16"/>
                <a:gd name="T11" fmla="*/ 45475078 h 99"/>
                <a:gd name="T12" fmla="*/ 0 w 16"/>
                <a:gd name="T13" fmla="*/ 48558274 h 99"/>
                <a:gd name="T14" fmla="*/ 0 w 16"/>
                <a:gd name="T15" fmla="*/ 48558274 h 99"/>
                <a:gd name="T16" fmla="*/ 10164 w 16"/>
                <a:gd name="T17" fmla="*/ 51410956 h 99"/>
                <a:gd name="T18" fmla="*/ 24814 w 16"/>
                <a:gd name="T19" fmla="*/ 52997749 h 99"/>
                <a:gd name="T20" fmla="*/ 24814 w 16"/>
                <a:gd name="T21" fmla="*/ 52997749 h 99"/>
                <a:gd name="T22" fmla="*/ 42927 w 16"/>
                <a:gd name="T23" fmla="*/ 51410956 h 99"/>
                <a:gd name="T24" fmla="*/ 48942 w 16"/>
                <a:gd name="T25" fmla="*/ 48558274 h 99"/>
                <a:gd name="T26" fmla="*/ 48942 w 16"/>
                <a:gd name="T27" fmla="*/ 48558274 h 99"/>
                <a:gd name="T28" fmla="*/ 48942 w 16"/>
                <a:gd name="T29" fmla="*/ 25707075 h 99"/>
                <a:gd name="T30" fmla="*/ 48942 w 16"/>
                <a:gd name="T31" fmla="*/ 25707075 h 99"/>
                <a:gd name="T32" fmla="*/ 42927 w 16"/>
                <a:gd name="T33" fmla="*/ 22854031 h 99"/>
                <a:gd name="T34" fmla="*/ 24814 w 16"/>
                <a:gd name="T35" fmla="*/ 21371984 h 99"/>
                <a:gd name="T36" fmla="*/ 24814 w 16"/>
                <a:gd name="T37" fmla="*/ 21371984 h 99"/>
                <a:gd name="T38" fmla="*/ 10164 w 16"/>
                <a:gd name="T39" fmla="*/ 22854031 h 99"/>
                <a:gd name="T40" fmla="*/ 0 w 16"/>
                <a:gd name="T41" fmla="*/ 25707075 h 99"/>
                <a:gd name="T42" fmla="*/ 0 w 16"/>
                <a:gd name="T43" fmla="*/ 25707075 h 99"/>
                <a:gd name="T44" fmla="*/ 10164 w 16"/>
                <a:gd name="T45" fmla="*/ 28322836 h 99"/>
                <a:gd name="T46" fmla="*/ 24814 w 16"/>
                <a:gd name="T47" fmla="*/ 30036128 h 99"/>
                <a:gd name="T48" fmla="*/ 24814 w 16"/>
                <a:gd name="T49" fmla="*/ 30036128 h 99"/>
                <a:gd name="T50" fmla="*/ 42927 w 16"/>
                <a:gd name="T51" fmla="*/ 28322836 h 99"/>
                <a:gd name="T52" fmla="*/ 48942 w 16"/>
                <a:gd name="T53" fmla="*/ 25707075 h 99"/>
                <a:gd name="T54" fmla="*/ 48942 w 16"/>
                <a:gd name="T55" fmla="*/ 25707075 h 99"/>
                <a:gd name="T56" fmla="*/ 48942 w 16"/>
                <a:gd name="T57" fmla="*/ 2615692 h 99"/>
                <a:gd name="T58" fmla="*/ 48942 w 16"/>
                <a:gd name="T59" fmla="*/ 2615692 h 99"/>
                <a:gd name="T60" fmla="*/ 42927 w 16"/>
                <a:gd name="T61" fmla="*/ 0 h 99"/>
                <a:gd name="T62" fmla="*/ 24814 w 16"/>
                <a:gd name="T63" fmla="*/ 0 h 99"/>
                <a:gd name="T64" fmla="*/ 24814 w 16"/>
                <a:gd name="T65" fmla="*/ 0 h 99"/>
                <a:gd name="T66" fmla="*/ 10164 w 16"/>
                <a:gd name="T67" fmla="*/ 0 h 99"/>
                <a:gd name="T68" fmla="*/ 0 w 16"/>
                <a:gd name="T69" fmla="*/ 2615692 h 99"/>
                <a:gd name="T70" fmla="*/ 0 w 16"/>
                <a:gd name="T71" fmla="*/ 2615692 h 99"/>
                <a:gd name="T72" fmla="*/ 10164 w 16"/>
                <a:gd name="T73" fmla="*/ 5937295 h 99"/>
                <a:gd name="T74" fmla="*/ 24814 w 16"/>
                <a:gd name="T75" fmla="*/ 6937131 h 99"/>
                <a:gd name="T76" fmla="*/ 24814 w 16"/>
                <a:gd name="T77" fmla="*/ 6937131 h 99"/>
                <a:gd name="T78" fmla="*/ 42927 w 16"/>
                <a:gd name="T79" fmla="*/ 5937295 h 99"/>
                <a:gd name="T80" fmla="*/ 48942 w 16"/>
                <a:gd name="T81" fmla="*/ 2615692 h 99"/>
                <a:gd name="T82" fmla="*/ 48942 w 16"/>
                <a:gd name="T83" fmla="*/ 2615692 h 9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
                <a:gd name="T127" fmla="*/ 0 h 99"/>
                <a:gd name="T128" fmla="*/ 16 w 16"/>
                <a:gd name="T129" fmla="*/ 99 h 9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 h="99">
                  <a:moveTo>
                    <a:pt x="16" y="91"/>
                  </a:moveTo>
                  <a:lnTo>
                    <a:pt x="16" y="91"/>
                  </a:lnTo>
                  <a:lnTo>
                    <a:pt x="14" y="85"/>
                  </a:lnTo>
                  <a:lnTo>
                    <a:pt x="8" y="83"/>
                  </a:lnTo>
                  <a:lnTo>
                    <a:pt x="3" y="85"/>
                  </a:lnTo>
                  <a:lnTo>
                    <a:pt x="0" y="91"/>
                  </a:lnTo>
                  <a:lnTo>
                    <a:pt x="3" y="96"/>
                  </a:lnTo>
                  <a:lnTo>
                    <a:pt x="8" y="99"/>
                  </a:lnTo>
                  <a:lnTo>
                    <a:pt x="14" y="96"/>
                  </a:lnTo>
                  <a:lnTo>
                    <a:pt x="16" y="91"/>
                  </a:lnTo>
                  <a:close/>
                  <a:moveTo>
                    <a:pt x="16" y="48"/>
                  </a:moveTo>
                  <a:lnTo>
                    <a:pt x="16" y="48"/>
                  </a:lnTo>
                  <a:lnTo>
                    <a:pt x="14" y="43"/>
                  </a:lnTo>
                  <a:lnTo>
                    <a:pt x="8" y="40"/>
                  </a:lnTo>
                  <a:lnTo>
                    <a:pt x="3" y="43"/>
                  </a:lnTo>
                  <a:lnTo>
                    <a:pt x="0" y="48"/>
                  </a:lnTo>
                  <a:lnTo>
                    <a:pt x="3" y="53"/>
                  </a:lnTo>
                  <a:lnTo>
                    <a:pt x="8" y="56"/>
                  </a:lnTo>
                  <a:lnTo>
                    <a:pt x="14" y="53"/>
                  </a:lnTo>
                  <a:lnTo>
                    <a:pt x="16" y="48"/>
                  </a:lnTo>
                  <a:close/>
                  <a:moveTo>
                    <a:pt x="16" y="5"/>
                  </a:moveTo>
                  <a:lnTo>
                    <a:pt x="16" y="5"/>
                  </a:lnTo>
                  <a:lnTo>
                    <a:pt x="14" y="0"/>
                  </a:lnTo>
                  <a:lnTo>
                    <a:pt x="8" y="0"/>
                  </a:lnTo>
                  <a:lnTo>
                    <a:pt x="3" y="0"/>
                  </a:lnTo>
                  <a:lnTo>
                    <a:pt x="0" y="5"/>
                  </a:lnTo>
                  <a:lnTo>
                    <a:pt x="3" y="11"/>
                  </a:lnTo>
                  <a:lnTo>
                    <a:pt x="8" y="13"/>
                  </a:lnTo>
                  <a:lnTo>
                    <a:pt x="14" y="11"/>
                  </a:lnTo>
                  <a:lnTo>
                    <a:pt x="16"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50" name="未知"/>
            <p:cNvSpPr>
              <a:spLocks noEditPoints="1"/>
            </p:cNvSpPr>
            <p:nvPr/>
          </p:nvSpPr>
          <p:spPr bwMode="auto">
            <a:xfrm>
              <a:off x="3600" y="993"/>
              <a:ext cx="26" cy="206"/>
            </a:xfrm>
            <a:custGeom>
              <a:avLst/>
              <a:gdLst>
                <a:gd name="T0" fmla="*/ 98750 w 16"/>
                <a:gd name="T1" fmla="*/ 49914218 h 99"/>
                <a:gd name="T2" fmla="*/ 98750 w 16"/>
                <a:gd name="T3" fmla="*/ 49914218 h 99"/>
                <a:gd name="T4" fmla="*/ 98750 w 16"/>
                <a:gd name="T5" fmla="*/ 45475078 h 99"/>
                <a:gd name="T6" fmla="*/ 49314 w 16"/>
                <a:gd name="T7" fmla="*/ 45475078 h 99"/>
                <a:gd name="T8" fmla="*/ 49314 w 16"/>
                <a:gd name="T9" fmla="*/ 45475078 h 99"/>
                <a:gd name="T10" fmla="*/ 18675 w 16"/>
                <a:gd name="T11" fmla="*/ 45475078 h 99"/>
                <a:gd name="T12" fmla="*/ 0 w 16"/>
                <a:gd name="T13" fmla="*/ 48558274 h 99"/>
                <a:gd name="T14" fmla="*/ 0 w 16"/>
                <a:gd name="T15" fmla="*/ 48558274 h 99"/>
                <a:gd name="T16" fmla="*/ 18675 w 16"/>
                <a:gd name="T17" fmla="*/ 52997749 h 99"/>
                <a:gd name="T18" fmla="*/ 49314 w 16"/>
                <a:gd name="T19" fmla="*/ 52997749 h 99"/>
                <a:gd name="T20" fmla="*/ 49314 w 16"/>
                <a:gd name="T21" fmla="*/ 52997749 h 99"/>
                <a:gd name="T22" fmla="*/ 98750 w 16"/>
                <a:gd name="T23" fmla="*/ 52997749 h 99"/>
                <a:gd name="T24" fmla="*/ 98750 w 16"/>
                <a:gd name="T25" fmla="*/ 49914218 h 99"/>
                <a:gd name="T26" fmla="*/ 98750 w 16"/>
                <a:gd name="T27" fmla="*/ 49914218 h 99"/>
                <a:gd name="T28" fmla="*/ 98750 w 16"/>
                <a:gd name="T29" fmla="*/ 27297424 h 99"/>
                <a:gd name="T30" fmla="*/ 98750 w 16"/>
                <a:gd name="T31" fmla="*/ 27297424 h 99"/>
                <a:gd name="T32" fmla="*/ 98750 w 16"/>
                <a:gd name="T33" fmla="*/ 24224687 h 99"/>
                <a:gd name="T34" fmla="*/ 49314 w 16"/>
                <a:gd name="T35" fmla="*/ 22854031 h 99"/>
                <a:gd name="T36" fmla="*/ 49314 w 16"/>
                <a:gd name="T37" fmla="*/ 22854031 h 99"/>
                <a:gd name="T38" fmla="*/ 18675 w 16"/>
                <a:gd name="T39" fmla="*/ 24224687 h 99"/>
                <a:gd name="T40" fmla="*/ 0 w 16"/>
                <a:gd name="T41" fmla="*/ 27297424 h 99"/>
                <a:gd name="T42" fmla="*/ 0 w 16"/>
                <a:gd name="T43" fmla="*/ 27297424 h 99"/>
                <a:gd name="T44" fmla="*/ 18675 w 16"/>
                <a:gd name="T45" fmla="*/ 30036128 h 99"/>
                <a:gd name="T46" fmla="*/ 49314 w 16"/>
                <a:gd name="T47" fmla="*/ 30036128 h 99"/>
                <a:gd name="T48" fmla="*/ 49314 w 16"/>
                <a:gd name="T49" fmla="*/ 30036128 h 99"/>
                <a:gd name="T50" fmla="*/ 98750 w 16"/>
                <a:gd name="T51" fmla="*/ 30036128 h 99"/>
                <a:gd name="T52" fmla="*/ 98750 w 16"/>
                <a:gd name="T53" fmla="*/ 27297424 h 99"/>
                <a:gd name="T54" fmla="*/ 98750 w 16"/>
                <a:gd name="T55" fmla="*/ 27297424 h 99"/>
                <a:gd name="T56" fmla="*/ 98750 w 16"/>
                <a:gd name="T57" fmla="*/ 4335093 h 99"/>
                <a:gd name="T58" fmla="*/ 98750 w 16"/>
                <a:gd name="T59" fmla="*/ 4335093 h 99"/>
                <a:gd name="T60" fmla="*/ 98750 w 16"/>
                <a:gd name="T61" fmla="*/ 1482407 h 99"/>
                <a:gd name="T62" fmla="*/ 49314 w 16"/>
                <a:gd name="T63" fmla="*/ 0 h 99"/>
                <a:gd name="T64" fmla="*/ 49314 w 16"/>
                <a:gd name="T65" fmla="*/ 0 h 99"/>
                <a:gd name="T66" fmla="*/ 18675 w 16"/>
                <a:gd name="T67" fmla="*/ 1482407 h 99"/>
                <a:gd name="T68" fmla="*/ 0 w 16"/>
                <a:gd name="T69" fmla="*/ 4335093 h 99"/>
                <a:gd name="T70" fmla="*/ 0 w 16"/>
                <a:gd name="T71" fmla="*/ 4335093 h 99"/>
                <a:gd name="T72" fmla="*/ 18675 w 16"/>
                <a:gd name="T73" fmla="*/ 6937131 h 99"/>
                <a:gd name="T74" fmla="*/ 49314 w 16"/>
                <a:gd name="T75" fmla="*/ 8551618 h 99"/>
                <a:gd name="T76" fmla="*/ 49314 w 16"/>
                <a:gd name="T77" fmla="*/ 8551618 h 99"/>
                <a:gd name="T78" fmla="*/ 98750 w 16"/>
                <a:gd name="T79" fmla="*/ 6937131 h 99"/>
                <a:gd name="T80" fmla="*/ 98750 w 16"/>
                <a:gd name="T81" fmla="*/ 4335093 h 99"/>
                <a:gd name="T82" fmla="*/ 98750 w 16"/>
                <a:gd name="T83" fmla="*/ 4335093 h 9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
                <a:gd name="T127" fmla="*/ 0 h 99"/>
                <a:gd name="T128" fmla="*/ 16 w 16"/>
                <a:gd name="T129" fmla="*/ 99 h 9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 h="99">
                  <a:moveTo>
                    <a:pt x="16" y="93"/>
                  </a:moveTo>
                  <a:lnTo>
                    <a:pt x="16" y="93"/>
                  </a:lnTo>
                  <a:lnTo>
                    <a:pt x="16" y="85"/>
                  </a:lnTo>
                  <a:lnTo>
                    <a:pt x="8" y="85"/>
                  </a:lnTo>
                  <a:lnTo>
                    <a:pt x="3" y="85"/>
                  </a:lnTo>
                  <a:lnTo>
                    <a:pt x="0" y="91"/>
                  </a:lnTo>
                  <a:lnTo>
                    <a:pt x="3" y="99"/>
                  </a:lnTo>
                  <a:lnTo>
                    <a:pt x="8" y="99"/>
                  </a:lnTo>
                  <a:lnTo>
                    <a:pt x="16" y="99"/>
                  </a:lnTo>
                  <a:lnTo>
                    <a:pt x="16" y="93"/>
                  </a:lnTo>
                  <a:close/>
                  <a:moveTo>
                    <a:pt x="16" y="51"/>
                  </a:moveTo>
                  <a:lnTo>
                    <a:pt x="16" y="51"/>
                  </a:lnTo>
                  <a:lnTo>
                    <a:pt x="16" y="45"/>
                  </a:lnTo>
                  <a:lnTo>
                    <a:pt x="8" y="43"/>
                  </a:lnTo>
                  <a:lnTo>
                    <a:pt x="3" y="45"/>
                  </a:lnTo>
                  <a:lnTo>
                    <a:pt x="0" y="51"/>
                  </a:lnTo>
                  <a:lnTo>
                    <a:pt x="3" y="56"/>
                  </a:lnTo>
                  <a:lnTo>
                    <a:pt x="8" y="56"/>
                  </a:lnTo>
                  <a:lnTo>
                    <a:pt x="16" y="56"/>
                  </a:lnTo>
                  <a:lnTo>
                    <a:pt x="16" y="51"/>
                  </a:lnTo>
                  <a:close/>
                  <a:moveTo>
                    <a:pt x="16" y="8"/>
                  </a:moveTo>
                  <a:lnTo>
                    <a:pt x="16" y="8"/>
                  </a:lnTo>
                  <a:lnTo>
                    <a:pt x="16" y="3"/>
                  </a:lnTo>
                  <a:lnTo>
                    <a:pt x="8" y="0"/>
                  </a:lnTo>
                  <a:lnTo>
                    <a:pt x="3" y="3"/>
                  </a:lnTo>
                  <a:lnTo>
                    <a:pt x="0" y="8"/>
                  </a:lnTo>
                  <a:lnTo>
                    <a:pt x="3" y="13"/>
                  </a:lnTo>
                  <a:lnTo>
                    <a:pt x="8" y="16"/>
                  </a:lnTo>
                  <a:lnTo>
                    <a:pt x="16" y="13"/>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95046" y="533401"/>
            <a:ext cx="8352367" cy="647700"/>
          </a:xfrm>
        </p:spPr>
        <p:txBody>
          <a:bodyPr/>
          <a:lstStyle/>
          <a:p>
            <a:r>
              <a:rPr lang="en-US" altLang="zh-CN" dirty="0"/>
              <a:t>TCP </a:t>
            </a:r>
            <a:r>
              <a:rPr lang="zh-CN" altLang="en-US" dirty="0"/>
              <a:t>服务模型</a:t>
            </a:r>
            <a:endParaRPr lang="en-US" altLang="zh-CN" dirty="0"/>
          </a:p>
        </p:txBody>
      </p:sp>
      <p:sp>
        <p:nvSpPr>
          <p:cNvPr id="44035" name="Rectangle 3"/>
          <p:cNvSpPr>
            <a:spLocks noGrp="1" noChangeArrowheads="1"/>
          </p:cNvSpPr>
          <p:nvPr>
            <p:ph type="body" idx="1"/>
          </p:nvPr>
        </p:nvSpPr>
        <p:spPr>
          <a:xfrm>
            <a:off x="1952625" y="1125538"/>
            <a:ext cx="9144000" cy="5327650"/>
          </a:xfrm>
        </p:spPr>
        <p:txBody>
          <a:bodyPr/>
          <a:lstStyle/>
          <a:p>
            <a:r>
              <a:rPr lang="zh-CN" altLang="en-US" sz="2800" dirty="0"/>
              <a:t>面向连接</a:t>
            </a:r>
            <a:endParaRPr lang="en-US" altLang="zh-CN" sz="2800" dirty="0"/>
          </a:p>
          <a:p>
            <a:pPr lvl="1"/>
            <a:r>
              <a:rPr lang="zh-CN" altLang="en-US" sz="2400" dirty="0"/>
              <a:t>终端主机在数据交换之前需要连接连接</a:t>
            </a:r>
            <a:endParaRPr lang="en-US" altLang="zh-CN" sz="2400" dirty="0"/>
          </a:p>
          <a:p>
            <a:pPr lvl="1"/>
            <a:r>
              <a:rPr lang="zh-CN" altLang="en-US" sz="2400" dirty="0"/>
              <a:t>全双工</a:t>
            </a:r>
            <a:r>
              <a:rPr lang="en-US" altLang="zh-CN" sz="2400" dirty="0"/>
              <a:t>: </a:t>
            </a:r>
            <a:r>
              <a:rPr lang="zh-CN" altLang="en-US" sz="2400" dirty="0"/>
              <a:t>数据可双向传输</a:t>
            </a:r>
            <a:endParaRPr lang="en-US" altLang="zh-CN" sz="2400" dirty="0"/>
          </a:p>
          <a:p>
            <a:r>
              <a:rPr lang="zh-CN" altLang="en-US" sz="2800" dirty="0"/>
              <a:t>可靠性</a:t>
            </a:r>
            <a:endParaRPr lang="en-US" altLang="zh-CN" sz="2800" dirty="0"/>
          </a:p>
          <a:p>
            <a:pPr lvl="1"/>
            <a:r>
              <a:rPr lang="zh-CN" altLang="en-US" sz="2400" dirty="0"/>
              <a:t>保证数据的传送</a:t>
            </a:r>
            <a:endParaRPr lang="en-US" altLang="zh-CN" sz="2400" dirty="0"/>
          </a:p>
          <a:p>
            <a:pPr lvl="1"/>
            <a:r>
              <a:rPr lang="zh-CN" altLang="en-US" sz="2400" dirty="0"/>
              <a:t>数据按序到达</a:t>
            </a:r>
            <a:endParaRPr lang="en-US" altLang="zh-CN" sz="2400" dirty="0"/>
          </a:p>
          <a:p>
            <a:r>
              <a:rPr lang="zh-CN" altLang="en-US" sz="2800" dirty="0"/>
              <a:t>流量控制</a:t>
            </a:r>
            <a:endParaRPr lang="en-US" altLang="zh-CN" sz="2800" dirty="0"/>
          </a:p>
          <a:p>
            <a:pPr lvl="1"/>
            <a:r>
              <a:rPr lang="zh-CN" altLang="en-US" sz="2400" dirty="0"/>
              <a:t>控制发送方的速率避免接收方过载</a:t>
            </a:r>
            <a:endParaRPr lang="en-US" altLang="zh-CN" sz="2400" dirty="0"/>
          </a:p>
          <a:p>
            <a:pPr lvl="1"/>
            <a:r>
              <a:rPr lang="zh-CN" altLang="en-US" sz="2400" dirty="0"/>
              <a:t>在链路层也存在流量控制</a:t>
            </a:r>
          </a:p>
          <a:p>
            <a:r>
              <a:rPr lang="zh-CN" altLang="en-US" sz="2800" dirty="0"/>
              <a:t>拥塞控制</a:t>
            </a:r>
            <a:endParaRPr lang="en-US" altLang="zh-CN" sz="2800" dirty="0"/>
          </a:p>
          <a:p>
            <a:pPr lvl="1"/>
            <a:r>
              <a:rPr lang="zh-CN" altLang="en-US" sz="2400" dirty="0"/>
              <a:t>控制发送方速率避免网络过载</a:t>
            </a:r>
            <a:endParaRPr lang="en-US" altLang="zh-CN" sz="2400" dirty="0"/>
          </a:p>
          <a:p>
            <a:pPr lvl="1"/>
            <a:r>
              <a:rPr lang="zh-CN" altLang="en-US" sz="2400" dirty="0"/>
              <a:t>拥塞控制由网络层和传输层协作解决</a:t>
            </a:r>
            <a:endParaRPr lang="en-US" altLang="zh-CN" sz="2400" dirty="0"/>
          </a:p>
        </p:txBody>
      </p:sp>
      <p:sp>
        <p:nvSpPr>
          <p:cNvPr id="4403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093CD9AD-F69C-44FF-BD7B-D9DD7216BB5C}" type="slidenum">
              <a:rPr kumimoji="0" lang="en-US" altLang="zh-CN" sz="1000">
                <a:latin typeface="Arial" panose="020B0604020202020204" pitchFamily="34" charset="0"/>
                <a:ea typeface="宋体" panose="02010600030101010101" pitchFamily="2" charset="-122"/>
              </a:rPr>
              <a:pPr>
                <a:spcBef>
                  <a:spcPct val="0"/>
                </a:spcBef>
                <a:buClrTx/>
                <a:buSzTx/>
                <a:buFontTx/>
                <a:buNone/>
              </a:pPr>
              <a:t>36</a:t>
            </a:fld>
            <a:r>
              <a:rPr kumimoji="0" lang="en-US" altLang="zh-CN" sz="1000">
                <a:latin typeface="Arial" panose="020B0604020202020204" pitchFamily="34" charset="0"/>
                <a:ea typeface="宋体" panose="02010600030101010101" pitchFamily="2" charset="-122"/>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a:xfrm>
            <a:off x="776817" y="552052"/>
            <a:ext cx="8352367" cy="647700"/>
          </a:xfrm>
        </p:spPr>
        <p:txBody>
          <a:bodyPr/>
          <a:lstStyle/>
          <a:p>
            <a:r>
              <a:rPr lang="zh-CN" altLang="en-US" dirty="0">
                <a:ea typeface="宋体" panose="02010600030101010101" pitchFamily="2" charset="-122"/>
              </a:rPr>
              <a:t>流量控制</a:t>
            </a:r>
            <a:r>
              <a:rPr lang="en-US" altLang="zh-CN" dirty="0">
                <a:ea typeface="宋体" panose="02010600030101010101" pitchFamily="2" charset="-122"/>
              </a:rPr>
              <a:t> vs.</a:t>
            </a:r>
            <a:r>
              <a:rPr lang="zh-CN" altLang="en-US" dirty="0">
                <a:ea typeface="宋体" panose="02010600030101010101" pitchFamily="2" charset="-122"/>
              </a:rPr>
              <a:t>拥塞控制</a:t>
            </a:r>
            <a:endParaRPr lang="en-US" altLang="zh-CN" dirty="0">
              <a:ea typeface="宋体" panose="02010600030101010101" pitchFamily="2" charset="-122"/>
            </a:endParaRPr>
          </a:p>
        </p:txBody>
      </p:sp>
      <p:pic>
        <p:nvPicPr>
          <p:cNvPr id="45059" name="Picture 2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1313" y="1214439"/>
            <a:ext cx="6342062"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6"/>
          <p:cNvGrpSpPr>
            <a:grpSpLocks/>
          </p:cNvGrpSpPr>
          <p:nvPr/>
        </p:nvGrpSpPr>
        <p:grpSpPr bwMode="auto">
          <a:xfrm>
            <a:off x="3738564" y="5500688"/>
            <a:ext cx="2878137" cy="1357312"/>
            <a:chOff x="2214546" y="5500702"/>
            <a:chExt cx="2877711" cy="1357298"/>
          </a:xfrm>
        </p:grpSpPr>
        <p:sp>
          <p:nvSpPr>
            <p:cNvPr id="4" name="爆炸形 1 3"/>
            <p:cNvSpPr/>
            <p:nvPr/>
          </p:nvSpPr>
          <p:spPr>
            <a:xfrm>
              <a:off x="3428803" y="5500702"/>
              <a:ext cx="914265" cy="914391"/>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5065" name="TextBox 5"/>
            <p:cNvSpPr txBox="1">
              <a:spLocks noChangeArrowheads="1"/>
            </p:cNvSpPr>
            <p:nvPr/>
          </p:nvSpPr>
          <p:spPr bwMode="auto">
            <a:xfrm>
              <a:off x="2214546" y="6488668"/>
              <a:ext cx="28777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b="1">
                  <a:solidFill>
                    <a:srgbClr val="FF0000"/>
                  </a:solidFill>
                  <a:latin typeface="Arial" panose="020B0604020202020204" pitchFamily="34" charset="0"/>
                  <a:ea typeface="宋体" panose="02010600030101010101" pitchFamily="2" charset="-122"/>
                </a:rPr>
                <a:t>Receiver buffer overflow</a:t>
              </a:r>
              <a:endParaRPr kumimoji="0" lang="zh-CN" altLang="en-US" sz="1800" b="1">
                <a:solidFill>
                  <a:srgbClr val="FF0000"/>
                </a:solidFill>
                <a:latin typeface="Arial" panose="020B0604020202020204" pitchFamily="34" charset="0"/>
                <a:ea typeface="宋体" panose="02010600030101010101" pitchFamily="2" charset="-122"/>
              </a:endParaRPr>
            </a:p>
          </p:txBody>
        </p:sp>
      </p:grpSp>
      <p:grpSp>
        <p:nvGrpSpPr>
          <p:cNvPr id="3" name="组合 8"/>
          <p:cNvGrpSpPr>
            <a:grpSpLocks/>
          </p:cNvGrpSpPr>
          <p:nvPr/>
        </p:nvGrpSpPr>
        <p:grpSpPr bwMode="auto">
          <a:xfrm>
            <a:off x="7381876" y="2143126"/>
            <a:ext cx="2659063" cy="1298575"/>
            <a:chOff x="5857884" y="2143116"/>
            <a:chExt cx="2659702" cy="1298026"/>
          </a:xfrm>
        </p:grpSpPr>
        <p:sp>
          <p:nvSpPr>
            <p:cNvPr id="5" name="爆炸形 1 4"/>
            <p:cNvSpPr/>
            <p:nvPr/>
          </p:nvSpPr>
          <p:spPr>
            <a:xfrm>
              <a:off x="5857884" y="2143116"/>
              <a:ext cx="914620" cy="914013"/>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5063" name="TextBox 7"/>
            <p:cNvSpPr txBox="1">
              <a:spLocks noChangeArrowheads="1"/>
            </p:cNvSpPr>
            <p:nvPr/>
          </p:nvSpPr>
          <p:spPr bwMode="auto">
            <a:xfrm>
              <a:off x="5857884" y="3071810"/>
              <a:ext cx="26597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b="1">
                  <a:solidFill>
                    <a:srgbClr val="FF0000"/>
                  </a:solidFill>
                  <a:latin typeface="Arial" panose="020B0604020202020204" pitchFamily="34" charset="0"/>
                  <a:ea typeface="宋体" panose="02010600030101010101" pitchFamily="2" charset="-122"/>
                </a:rPr>
                <a:t>Router buffer overflow</a:t>
              </a:r>
              <a:endParaRPr kumimoji="0" lang="zh-CN" altLang="en-US" sz="1800" b="1">
                <a:solidFill>
                  <a:srgbClr val="FF0000"/>
                </a:solidFill>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9B8318BA-971A-4EBA-A309-E6499A4A7BD9}" type="slidenum">
              <a:rPr kumimoji="0" lang="en-US" altLang="zh-CN" sz="1400">
                <a:latin typeface="Arial" panose="020B0604020202020204" pitchFamily="34" charset="0"/>
                <a:ea typeface="宋体" panose="02010600030101010101" pitchFamily="2" charset="-122"/>
              </a:rPr>
              <a:pPr>
                <a:spcBef>
                  <a:spcPct val="0"/>
                </a:spcBef>
                <a:buClrTx/>
                <a:buSzTx/>
                <a:buFontTx/>
                <a:buNone/>
              </a:pPr>
              <a:t>38</a:t>
            </a:fld>
            <a:r>
              <a:rPr kumimoji="0" lang="en-US" altLang="zh-CN" sz="1000">
                <a:latin typeface="Arial" panose="020B0604020202020204" pitchFamily="34" charset="0"/>
                <a:ea typeface="宋体" panose="02010600030101010101" pitchFamily="2" charset="-122"/>
              </a:rPr>
              <a:t>-</a:t>
            </a:r>
          </a:p>
        </p:txBody>
      </p:sp>
      <p:sp>
        <p:nvSpPr>
          <p:cNvPr id="47107" name="Rectangle 2"/>
          <p:cNvSpPr>
            <a:spLocks noGrp="1" noChangeArrowheads="1"/>
          </p:cNvSpPr>
          <p:nvPr>
            <p:ph type="title"/>
          </p:nvPr>
        </p:nvSpPr>
        <p:spPr/>
        <p:txBody>
          <a:bodyPr/>
          <a:lstStyle/>
          <a:p>
            <a:pPr eaLnBrk="1" hangingPunct="1"/>
            <a:r>
              <a:rPr lang="zh-CN" altLang="en-US" sz="3200" dirty="0"/>
              <a:t>提纲</a:t>
            </a:r>
          </a:p>
        </p:txBody>
      </p:sp>
      <p:sp>
        <p:nvSpPr>
          <p:cNvPr id="16388" name="Rectangle 3"/>
          <p:cNvSpPr>
            <a:spLocks noGrp="1" noChangeArrowheads="1"/>
          </p:cNvSpPr>
          <p:nvPr>
            <p:ph type="body" idx="1"/>
          </p:nvPr>
        </p:nvSpPr>
        <p:spPr/>
        <p:txBody>
          <a:bodyPr>
            <a:normAutofit fontScale="77500" lnSpcReduction="20000"/>
          </a:bodyPr>
          <a:lstStyle/>
          <a:p>
            <a:pPr eaLnBrk="1" hangingPunct="1">
              <a:defRPr/>
            </a:pPr>
            <a:r>
              <a:rPr lang="zh-CN" altLang="en-US" dirty="0"/>
              <a:t>引言</a:t>
            </a:r>
            <a:endParaRPr lang="en-US" altLang="zh-CN" dirty="0"/>
          </a:p>
          <a:p>
            <a:pPr lvl="1" eaLnBrk="1" hangingPunct="1">
              <a:defRPr/>
            </a:pPr>
            <a:r>
              <a:rPr lang="zh-CN" altLang="en-US" dirty="0"/>
              <a:t>核心问题</a:t>
            </a:r>
            <a:r>
              <a:rPr lang="en-US" altLang="zh-CN" dirty="0"/>
              <a:t>: </a:t>
            </a:r>
            <a:r>
              <a:rPr lang="zh-CN" altLang="en-US" dirty="0"/>
              <a:t>进程间如何通信</a:t>
            </a:r>
          </a:p>
          <a:p>
            <a:pPr eaLnBrk="1" hangingPunct="1">
              <a:defRPr/>
            </a:pPr>
            <a:r>
              <a:rPr lang="zh-CN" altLang="en-US" dirty="0"/>
              <a:t>简单多路分解</a:t>
            </a:r>
            <a:r>
              <a:rPr lang="en-US" altLang="zh-CN" dirty="0"/>
              <a:t>(UDP)</a:t>
            </a:r>
          </a:p>
          <a:p>
            <a:pPr eaLnBrk="1" hangingPunct="1">
              <a:defRPr/>
            </a:pPr>
            <a:r>
              <a:rPr lang="zh-CN" altLang="en-US" dirty="0"/>
              <a:t>可靠字节流</a:t>
            </a:r>
            <a:r>
              <a:rPr lang="en-US" altLang="zh-CN" dirty="0"/>
              <a:t>(TCP)</a:t>
            </a:r>
          </a:p>
          <a:p>
            <a:pPr lvl="1" eaLnBrk="1" hangingPunct="1">
              <a:defRPr/>
            </a:pPr>
            <a:r>
              <a:rPr lang="zh-CN" altLang="en-US" dirty="0"/>
              <a:t>端到端的问题</a:t>
            </a:r>
            <a:endParaRPr lang="en-US" altLang="zh-CN" dirty="0"/>
          </a:p>
          <a:p>
            <a:pPr lvl="1" eaLnBrk="1" hangingPunct="1">
              <a:defRPr/>
            </a:pPr>
            <a:r>
              <a:rPr lang="zh-CN" altLang="en-US" dirty="0"/>
              <a:t>报文段格式</a:t>
            </a:r>
            <a:endParaRPr lang="en-US" altLang="zh-CN" dirty="0"/>
          </a:p>
          <a:p>
            <a:pPr lvl="1" eaLnBrk="1" hangingPunct="1">
              <a:defRPr/>
            </a:pPr>
            <a:r>
              <a:rPr lang="zh-CN" altLang="en-US" dirty="0"/>
              <a:t>连接的建立和终止</a:t>
            </a:r>
            <a:endParaRPr lang="en-US" altLang="zh-CN" dirty="0"/>
          </a:p>
          <a:p>
            <a:pPr lvl="1" eaLnBrk="1" hangingPunct="1">
              <a:defRPr/>
            </a:pPr>
            <a:r>
              <a:rPr lang="zh-CN" altLang="en-US" dirty="0"/>
              <a:t>滑动窗口算法再讨论</a:t>
            </a:r>
            <a:endParaRPr lang="en-US" altLang="zh-CN" dirty="0"/>
          </a:p>
          <a:p>
            <a:pPr lvl="1" eaLnBrk="1" hangingPunct="1">
              <a:defRPr/>
            </a:pPr>
            <a:r>
              <a:rPr lang="zh-CN" altLang="en-US" dirty="0"/>
              <a:t>触发传输</a:t>
            </a:r>
            <a:endParaRPr lang="en-US" altLang="zh-CN" dirty="0"/>
          </a:p>
          <a:p>
            <a:pPr lvl="1" eaLnBrk="1" hangingPunct="1">
              <a:defRPr/>
            </a:pPr>
            <a:r>
              <a:rPr lang="zh-CN" altLang="en-US" dirty="0"/>
              <a:t>自适应重传</a:t>
            </a:r>
            <a:endParaRPr lang="en-US" altLang="zh-CN" dirty="0"/>
          </a:p>
          <a:p>
            <a:pPr lvl="1" eaLnBrk="1" hangingPunct="1">
              <a:defRPr/>
            </a:pPr>
            <a:r>
              <a:rPr lang="en-US" altLang="zh-CN" dirty="0"/>
              <a:t> </a:t>
            </a:r>
            <a:r>
              <a:rPr lang="zh-CN" altLang="en-US" dirty="0"/>
              <a:t>记录边界</a:t>
            </a:r>
            <a:endParaRPr lang="en-US" altLang="zh-CN" dirty="0"/>
          </a:p>
          <a:p>
            <a:pPr lvl="1" eaLnBrk="1" hangingPunct="1">
              <a:defRPr/>
            </a:pPr>
            <a:r>
              <a:rPr lang="en-US" altLang="zh-CN" dirty="0"/>
              <a:t>TCP </a:t>
            </a:r>
            <a:r>
              <a:rPr lang="zh-CN" altLang="en-US" dirty="0"/>
              <a:t>扩展</a:t>
            </a:r>
            <a:endParaRPr lang="en-US" altLang="zh-CN" dirty="0"/>
          </a:p>
          <a:p>
            <a:pPr lvl="1" eaLnBrk="1" hangingPunct="1">
              <a:defRPr/>
            </a:pPr>
            <a:r>
              <a:rPr lang="zh-CN" altLang="en-US" dirty="0"/>
              <a:t>其他设计选择</a:t>
            </a:r>
            <a:endParaRPr lang="en-US" altLang="zh-CN" dirty="0"/>
          </a:p>
          <a:p>
            <a:pPr eaLnBrk="1" hangingPunct="1">
              <a:defRPr/>
            </a:pPr>
            <a:r>
              <a:rPr lang="zh-CN" altLang="en-US" dirty="0"/>
              <a:t>总结</a:t>
            </a:r>
            <a:endParaRPr lang="en-US" altLang="zh-CN" dirty="0"/>
          </a:p>
        </p:txBody>
      </p:sp>
      <p:sp>
        <p:nvSpPr>
          <p:cNvPr id="47109" name="AutoShape 4"/>
          <p:cNvSpPr>
            <a:spLocks noChangeArrowheads="1"/>
          </p:cNvSpPr>
          <p:nvPr/>
        </p:nvSpPr>
        <p:spPr bwMode="auto">
          <a:xfrm>
            <a:off x="141287" y="2519875"/>
            <a:ext cx="468313" cy="485775"/>
          </a:xfrm>
          <a:prstGeom prst="rightArrow">
            <a:avLst>
              <a:gd name="adj1" fmla="val 50000"/>
              <a:gd name="adj2" fmla="val 25000"/>
            </a:avLst>
          </a:prstGeom>
          <a:solidFill>
            <a:srgbClr val="7E9CE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11563F87-9D85-4BED-A6D9-ED2358B8AFC2}" type="slidenum">
              <a:rPr kumimoji="0" lang="en-US" altLang="zh-CN" sz="1400">
                <a:latin typeface="Arial" panose="020B0604020202020204" pitchFamily="34" charset="0"/>
                <a:ea typeface="宋体" panose="02010600030101010101" pitchFamily="2" charset="-122"/>
              </a:rPr>
              <a:pPr>
                <a:spcBef>
                  <a:spcPct val="0"/>
                </a:spcBef>
                <a:buClrTx/>
                <a:buSzTx/>
                <a:buFontTx/>
                <a:buNone/>
              </a:pPr>
              <a:t>39</a:t>
            </a:fld>
            <a:r>
              <a:rPr kumimoji="0" lang="en-US" altLang="zh-CN" sz="1000">
                <a:latin typeface="Arial" panose="020B0604020202020204" pitchFamily="34" charset="0"/>
                <a:ea typeface="宋体" panose="02010600030101010101" pitchFamily="2" charset="-122"/>
              </a:rPr>
              <a:t>-</a:t>
            </a:r>
          </a:p>
        </p:txBody>
      </p:sp>
      <p:sp>
        <p:nvSpPr>
          <p:cNvPr id="48131" name="Rectangle 2"/>
          <p:cNvSpPr>
            <a:spLocks noGrp="1" noChangeArrowheads="1"/>
          </p:cNvSpPr>
          <p:nvPr>
            <p:ph type="title"/>
          </p:nvPr>
        </p:nvSpPr>
        <p:spPr>
          <a:xfrm>
            <a:off x="965995" y="482601"/>
            <a:ext cx="8675687" cy="714375"/>
          </a:xfrm>
        </p:spPr>
        <p:txBody>
          <a:bodyPr/>
          <a:lstStyle/>
          <a:p>
            <a:r>
              <a:rPr lang="zh-CN" altLang="en-US" dirty="0"/>
              <a:t>可靠通信回顾</a:t>
            </a:r>
            <a:r>
              <a:rPr lang="en-US" altLang="zh-CN" dirty="0"/>
              <a:t>:</a:t>
            </a:r>
            <a:r>
              <a:rPr lang="zh-CN" altLang="en-US" dirty="0"/>
              <a:t>最早的停止等待协议</a:t>
            </a:r>
            <a:endParaRPr lang="en-US" altLang="zh-CN" dirty="0"/>
          </a:p>
        </p:txBody>
      </p:sp>
      <p:pic>
        <p:nvPicPr>
          <p:cNvPr id="4813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9876" y="1196976"/>
            <a:ext cx="4005263"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组合 3"/>
          <p:cNvGrpSpPr>
            <a:grpSpLocks/>
          </p:cNvGrpSpPr>
          <p:nvPr/>
        </p:nvGrpSpPr>
        <p:grpSpPr bwMode="auto">
          <a:xfrm>
            <a:off x="3143250" y="4437064"/>
            <a:ext cx="1720850" cy="1087437"/>
            <a:chOff x="1619250" y="4437063"/>
            <a:chExt cx="1720850" cy="1087438"/>
          </a:xfrm>
        </p:grpSpPr>
        <p:sp>
          <p:nvSpPr>
            <p:cNvPr id="48139" name="Text Box 5"/>
            <p:cNvSpPr txBox="1">
              <a:spLocks noChangeArrowheads="1"/>
            </p:cNvSpPr>
            <p:nvPr/>
          </p:nvSpPr>
          <p:spPr bwMode="auto">
            <a:xfrm>
              <a:off x="1619250" y="5157788"/>
              <a:ext cx="1720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Timeout trigger</a:t>
              </a:r>
            </a:p>
          </p:txBody>
        </p:sp>
        <p:pic>
          <p:nvPicPr>
            <p:cNvPr id="48140" name="Picture 7" descr="MCj029033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4075" y="4437063"/>
              <a:ext cx="719138"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9"/>
          <p:cNvGrpSpPr>
            <a:grpSpLocks/>
          </p:cNvGrpSpPr>
          <p:nvPr/>
        </p:nvGrpSpPr>
        <p:grpSpPr bwMode="auto">
          <a:xfrm>
            <a:off x="5303839" y="2273301"/>
            <a:ext cx="822325" cy="3027363"/>
            <a:chOff x="2472" y="1570"/>
            <a:chExt cx="518" cy="1907"/>
          </a:xfrm>
        </p:grpSpPr>
        <p:pic>
          <p:nvPicPr>
            <p:cNvPr id="48136" name="Picture 10" descr="MCj0238034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72" y="1570"/>
              <a:ext cx="518"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7" name="Picture 11" descr="MCj0238034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72" y="2341"/>
              <a:ext cx="518"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8" name="Picture 12" descr="MCj0238034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72" y="3113"/>
              <a:ext cx="518"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0909" name="Text Box 13"/>
          <p:cNvSpPr txBox="1">
            <a:spLocks noChangeArrowheads="1"/>
          </p:cNvSpPr>
          <p:nvPr/>
        </p:nvSpPr>
        <p:spPr bwMode="auto">
          <a:xfrm>
            <a:off x="3143250" y="5897344"/>
            <a:ext cx="6337300" cy="95410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defRPr/>
            </a:pPr>
            <a:r>
              <a:rPr lang="en-US" altLang="zh-CN" sz="2000" dirty="0">
                <a:effectLst>
                  <a:outerShdw blurRad="38100" dist="38100" dir="2700000" algn="tl">
                    <a:srgbClr val="FFFFFF"/>
                  </a:outerShdw>
                </a:effectLst>
              </a:rPr>
              <a:t> </a:t>
            </a:r>
            <a:r>
              <a:rPr lang="zh-CN" altLang="en-US" sz="1800" dirty="0">
                <a:effectLst>
                  <a:outerShdw blurRad="38100" dist="38100" dir="2700000" algn="tl">
                    <a:srgbClr val="FFFFFF"/>
                  </a:outerShdw>
                </a:effectLst>
              </a:rPr>
              <a:t>提供可靠传输的两个基本机制</a:t>
            </a:r>
            <a:r>
              <a:rPr lang="en-US" altLang="zh-CN" sz="1800" dirty="0">
                <a:effectLst>
                  <a:outerShdw blurRad="38100" dist="38100" dir="2700000" algn="tl">
                    <a:srgbClr val="FFFFFF"/>
                  </a:outerShdw>
                </a:effectLst>
              </a:rPr>
              <a:t>:</a:t>
            </a:r>
          </a:p>
          <a:p>
            <a:pPr lvl="1" eaLnBrk="1" hangingPunct="1">
              <a:defRPr/>
            </a:pPr>
            <a:r>
              <a:rPr lang="en-US" altLang="zh-CN" sz="1800" dirty="0">
                <a:effectLst>
                  <a:outerShdw blurRad="38100" dist="38100" dir="2700000" algn="tl">
                    <a:srgbClr val="FFFFFF"/>
                  </a:outerShdw>
                </a:effectLst>
              </a:rPr>
              <a:t>(1) ACK (</a:t>
            </a:r>
            <a:r>
              <a:rPr lang="zh-CN" altLang="en-US" sz="1800" dirty="0">
                <a:effectLst>
                  <a:outerShdw blurRad="38100" dist="38100" dir="2700000" algn="tl">
                    <a:srgbClr val="FFFFFF"/>
                  </a:outerShdw>
                </a:effectLst>
              </a:rPr>
              <a:t>确认</a:t>
            </a:r>
            <a:r>
              <a:rPr lang="en-US" altLang="zh-CN" sz="1800" dirty="0">
                <a:effectLst>
                  <a:outerShdw blurRad="38100" dist="38100" dir="2700000" algn="tl">
                    <a:srgbClr val="FFFFFF"/>
                  </a:outerShdw>
                </a:effectLst>
              </a:rPr>
              <a:t>)</a:t>
            </a:r>
          </a:p>
          <a:p>
            <a:pPr lvl="1" eaLnBrk="1" hangingPunct="1">
              <a:defRPr/>
            </a:pPr>
            <a:r>
              <a:rPr lang="en-US" altLang="zh-CN" sz="1800" dirty="0">
                <a:effectLst>
                  <a:outerShdw blurRad="38100" dist="38100" dir="2700000" algn="tl">
                    <a:srgbClr val="FFFFFF"/>
                  </a:outerShdw>
                </a:effectLst>
              </a:rPr>
              <a:t>(2) </a:t>
            </a:r>
            <a:r>
              <a:rPr lang="zh-CN" altLang="en-US" sz="1800" dirty="0">
                <a:effectLst>
                  <a:outerShdw blurRad="38100" dist="38100" dir="2700000" algn="tl">
                    <a:srgbClr val="FFFFFF"/>
                  </a:outerShdw>
                </a:effectLst>
              </a:rPr>
              <a:t>超时定时器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80909"/>
                                        </p:tgtEl>
                                        <p:attrNameLst>
                                          <p:attrName>style.visibility</p:attrName>
                                        </p:attrNameLst>
                                      </p:cBhvr>
                                      <p:to>
                                        <p:strVal val="visible"/>
                                      </p:to>
                                    </p:set>
                                    <p:animEffect transition="in" filter="blinds(horizontal)">
                                      <p:cBhvr>
                                        <p:cTn id="16" dur="500"/>
                                        <p:tgtEl>
                                          <p:spTgt spid="80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B2BE4529-51C7-4686-B866-1C57F16602C3}" type="slidenum">
              <a:rPr kumimoji="0" lang="en-US" altLang="zh-CN" sz="1400">
                <a:latin typeface="Arial" panose="020B0604020202020204" pitchFamily="34" charset="0"/>
                <a:ea typeface="宋体" panose="02010600030101010101" pitchFamily="2" charset="-122"/>
              </a:rPr>
              <a:pPr>
                <a:spcBef>
                  <a:spcPct val="0"/>
                </a:spcBef>
                <a:buClrTx/>
                <a:buSzTx/>
                <a:buFontTx/>
                <a:buNone/>
              </a:pPr>
              <a:t>4</a:t>
            </a:fld>
            <a:r>
              <a:rPr kumimoji="0" lang="en-US" altLang="zh-CN" sz="1000">
                <a:latin typeface="Arial" panose="020B0604020202020204" pitchFamily="34" charset="0"/>
                <a:ea typeface="宋体" panose="02010600030101010101" pitchFamily="2" charset="-122"/>
              </a:rPr>
              <a:t>-</a:t>
            </a:r>
          </a:p>
        </p:txBody>
      </p:sp>
      <p:sp>
        <p:nvSpPr>
          <p:cNvPr id="9219" name="Rectangle 2"/>
          <p:cNvSpPr>
            <a:spLocks noGrp="1" noChangeArrowheads="1"/>
          </p:cNvSpPr>
          <p:nvPr>
            <p:ph type="title"/>
          </p:nvPr>
        </p:nvSpPr>
        <p:spPr/>
        <p:txBody>
          <a:bodyPr/>
          <a:lstStyle/>
          <a:p>
            <a:r>
              <a:rPr lang="zh-CN" altLang="en-US" dirty="0"/>
              <a:t>回顾</a:t>
            </a:r>
            <a:r>
              <a:rPr lang="zh-CN" altLang="zh-CN" dirty="0"/>
              <a:t>: </a:t>
            </a:r>
            <a:r>
              <a:rPr lang="zh-CN" altLang="en-US" dirty="0"/>
              <a:t>需求分析</a:t>
            </a:r>
            <a:endParaRPr lang="zh-CN" altLang="zh-CN" dirty="0"/>
          </a:p>
        </p:txBody>
      </p:sp>
      <p:sp>
        <p:nvSpPr>
          <p:cNvPr id="2" name="Rectangle 3"/>
          <p:cNvSpPr>
            <a:spLocks noGrp="1" noChangeArrowheads="1"/>
          </p:cNvSpPr>
          <p:nvPr>
            <p:ph type="body" idx="1"/>
          </p:nvPr>
        </p:nvSpPr>
        <p:spPr>
          <a:xfrm>
            <a:off x="1992313" y="1125538"/>
            <a:ext cx="8229600" cy="5327650"/>
          </a:xfrm>
        </p:spPr>
        <p:txBody>
          <a:bodyPr/>
          <a:lstStyle/>
          <a:p>
            <a:pPr algn="ctr">
              <a:buFont typeface="Wingdings" panose="05000000000000000000" pitchFamily="2" charset="2"/>
              <a:buNone/>
              <a:defRPr/>
            </a:pPr>
            <a:r>
              <a:rPr lang="zh-CN" altLang="en-US" b="1" i="1" dirty="0">
                <a:solidFill>
                  <a:srgbClr val="0000FF"/>
                </a:solidFill>
                <a:effectLst>
                  <a:outerShdw blurRad="38100" dist="38100" dir="2700000" algn="tl">
                    <a:srgbClr val="C0C0C0"/>
                  </a:outerShdw>
                </a:effectLst>
              </a:rPr>
              <a:t>我们对网络的期望是什么</a:t>
            </a:r>
            <a:r>
              <a:rPr lang="en-US" altLang="zh-CN" b="1" i="1" dirty="0">
                <a:solidFill>
                  <a:srgbClr val="0000FF"/>
                </a:solidFill>
                <a:effectLst>
                  <a:outerShdw blurRad="38100" dist="38100" dir="2700000" algn="tl">
                    <a:srgbClr val="C0C0C0"/>
                  </a:outerShdw>
                </a:effectLst>
              </a:rPr>
              <a:t>?</a:t>
            </a:r>
            <a:r>
              <a:rPr lang="en-US" altLang="zh-CN" b="1" i="1" dirty="0">
                <a:solidFill>
                  <a:srgbClr val="008000"/>
                </a:solidFill>
                <a:effectLst>
                  <a:outerShdw blurRad="38100" dist="38100" dir="2700000" algn="tl">
                    <a:srgbClr val="C0C0C0"/>
                  </a:outerShdw>
                </a:effectLst>
              </a:rPr>
              <a:t> </a:t>
            </a:r>
          </a:p>
          <a:p>
            <a:pPr>
              <a:defRPr/>
            </a:pPr>
            <a:r>
              <a:rPr lang="zh-CN" altLang="en-US" sz="2800" dirty="0"/>
              <a:t>需求</a:t>
            </a:r>
            <a:r>
              <a:rPr lang="en-US" altLang="zh-CN" sz="2800" dirty="0"/>
              <a:t>1: </a:t>
            </a:r>
            <a:r>
              <a:rPr lang="zh-CN" altLang="en-US" sz="2800" dirty="0"/>
              <a:t>可扩展的连通性</a:t>
            </a:r>
            <a:endParaRPr lang="en-US" altLang="zh-CN" sz="2800" dirty="0"/>
          </a:p>
          <a:p>
            <a:pPr lvl="1">
              <a:defRPr/>
            </a:pPr>
            <a:r>
              <a:rPr lang="zh-CN" altLang="en-US" sz="2400" dirty="0"/>
              <a:t>节点和链路嵌套互联</a:t>
            </a:r>
            <a:endParaRPr lang="en-US" altLang="zh-CN" sz="2400" dirty="0"/>
          </a:p>
          <a:p>
            <a:pPr lvl="1">
              <a:defRPr/>
            </a:pPr>
            <a:endParaRPr lang="en-US" altLang="zh-CN" sz="2400" dirty="0"/>
          </a:p>
          <a:p>
            <a:pPr>
              <a:defRPr/>
            </a:pPr>
            <a:r>
              <a:rPr lang="zh-CN" altLang="en-US" sz="2800" dirty="0"/>
              <a:t>需求</a:t>
            </a:r>
            <a:r>
              <a:rPr lang="en-US" altLang="zh-CN" sz="2800" dirty="0"/>
              <a:t>2: </a:t>
            </a:r>
            <a:r>
              <a:rPr lang="zh-CN" altLang="en-US" sz="2800" dirty="0"/>
              <a:t>高性价比的资源共享</a:t>
            </a:r>
            <a:endParaRPr lang="en-US" altLang="zh-CN" sz="2800" dirty="0"/>
          </a:p>
          <a:p>
            <a:pPr lvl="1">
              <a:defRPr/>
            </a:pPr>
            <a:r>
              <a:rPr lang="zh-CN" altLang="en-US" sz="2400" dirty="0"/>
              <a:t>采用统计复用方式共享硬件基础设施</a:t>
            </a:r>
            <a:endParaRPr lang="en-US" altLang="zh-CN" sz="2400" dirty="0"/>
          </a:p>
          <a:p>
            <a:pPr lvl="1">
              <a:defRPr/>
            </a:pPr>
            <a:r>
              <a:rPr lang="zh-CN" altLang="en-US" sz="2400" dirty="0"/>
              <a:t>基于突发流量特性，构建分组交换网络</a:t>
            </a:r>
            <a:endParaRPr lang="en-US" altLang="zh-CN" sz="2400" dirty="0"/>
          </a:p>
          <a:p>
            <a:pPr lvl="1">
              <a:defRPr/>
            </a:pPr>
            <a:endParaRPr lang="en-US" altLang="zh-CN" sz="2400" dirty="0"/>
          </a:p>
          <a:p>
            <a:pPr>
              <a:defRPr/>
            </a:pPr>
            <a:r>
              <a:rPr lang="zh-CN" altLang="en-US" sz="2800" dirty="0"/>
              <a:t>需求</a:t>
            </a:r>
            <a:r>
              <a:rPr lang="en-US" altLang="zh-CN" sz="2800" dirty="0"/>
              <a:t>3: </a:t>
            </a:r>
            <a:r>
              <a:rPr lang="zh-CN" altLang="en-US" sz="2800" dirty="0"/>
              <a:t>支持通用服务</a:t>
            </a:r>
            <a:endParaRPr lang="en-US" altLang="zh-CN" sz="2800" dirty="0"/>
          </a:p>
          <a:p>
            <a:pPr lvl="1">
              <a:defRPr/>
            </a:pPr>
            <a:r>
              <a:rPr lang="zh-CN" altLang="en-US" sz="2400" dirty="0"/>
              <a:t>进程之间的通信服务</a:t>
            </a:r>
            <a:endParaRPr lang="en-US" altLang="zh-CN" sz="2400" dirty="0"/>
          </a:p>
          <a:p>
            <a:pPr>
              <a:defRPr/>
            </a:pPr>
            <a:endParaRPr lang="zh-CN" altLang="en-US" sz="26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0C8E7BEF-81CE-4D93-88DC-5564971FA32E}" type="slidenum">
              <a:rPr kumimoji="0" lang="en-US" altLang="zh-CN" sz="1400">
                <a:latin typeface="Arial" panose="020B0604020202020204" pitchFamily="34" charset="0"/>
                <a:ea typeface="宋体" panose="02010600030101010101" pitchFamily="2" charset="-122"/>
              </a:rPr>
              <a:pPr>
                <a:spcBef>
                  <a:spcPct val="0"/>
                </a:spcBef>
                <a:buClrTx/>
                <a:buSzTx/>
                <a:buFontTx/>
                <a:buNone/>
              </a:pPr>
              <a:t>40</a:t>
            </a:fld>
            <a:r>
              <a:rPr kumimoji="0" lang="en-US" altLang="zh-CN" sz="1000">
                <a:latin typeface="Arial" panose="020B0604020202020204" pitchFamily="34" charset="0"/>
                <a:ea typeface="宋体" panose="02010600030101010101" pitchFamily="2" charset="-122"/>
              </a:rPr>
              <a:t>-</a:t>
            </a:r>
          </a:p>
        </p:txBody>
      </p:sp>
      <p:sp>
        <p:nvSpPr>
          <p:cNvPr id="49155" name="Rectangle 2"/>
          <p:cNvSpPr>
            <a:spLocks noGrp="1" noChangeArrowheads="1"/>
          </p:cNvSpPr>
          <p:nvPr>
            <p:ph type="title"/>
          </p:nvPr>
        </p:nvSpPr>
        <p:spPr>
          <a:xfrm>
            <a:off x="821532" y="712788"/>
            <a:ext cx="8675687" cy="714375"/>
          </a:xfrm>
        </p:spPr>
        <p:txBody>
          <a:bodyPr/>
          <a:lstStyle/>
          <a:p>
            <a:r>
              <a:rPr lang="zh-CN" altLang="en-US" dirty="0"/>
              <a:t>可靠通信回顾</a:t>
            </a:r>
            <a:r>
              <a:rPr lang="en-US" altLang="zh-CN" dirty="0"/>
              <a:t>: </a:t>
            </a:r>
            <a:r>
              <a:rPr lang="zh-CN" altLang="en-US" dirty="0"/>
              <a:t>滑动窗口算法</a:t>
            </a:r>
            <a:endParaRPr lang="en-US" altLang="zh-CN" dirty="0"/>
          </a:p>
        </p:txBody>
      </p:sp>
      <p:pic>
        <p:nvPicPr>
          <p:cNvPr id="4915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6" y="1484313"/>
            <a:ext cx="6048375" cy="470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6"/>
          <p:cNvGrpSpPr>
            <a:grpSpLocks/>
          </p:cNvGrpSpPr>
          <p:nvPr/>
        </p:nvGrpSpPr>
        <p:grpSpPr bwMode="auto">
          <a:xfrm>
            <a:off x="3287713" y="4724400"/>
            <a:ext cx="1720850" cy="1087438"/>
            <a:chOff x="1763713" y="4724401"/>
            <a:chExt cx="1720850" cy="1087438"/>
          </a:xfrm>
        </p:grpSpPr>
        <p:sp>
          <p:nvSpPr>
            <p:cNvPr id="49171" name="Text Box 5"/>
            <p:cNvSpPr txBox="1">
              <a:spLocks noChangeArrowheads="1"/>
            </p:cNvSpPr>
            <p:nvPr/>
          </p:nvSpPr>
          <p:spPr bwMode="auto">
            <a:xfrm>
              <a:off x="1763713" y="5445126"/>
              <a:ext cx="1720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Timeout trigger</a:t>
              </a:r>
            </a:p>
          </p:txBody>
        </p:sp>
        <p:pic>
          <p:nvPicPr>
            <p:cNvPr id="49172" name="Picture 7" descr="MCj029033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8538" y="4724401"/>
              <a:ext cx="719137"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9"/>
          <p:cNvGrpSpPr>
            <a:grpSpLocks/>
          </p:cNvGrpSpPr>
          <p:nvPr/>
        </p:nvGrpSpPr>
        <p:grpSpPr bwMode="auto">
          <a:xfrm>
            <a:off x="5159376" y="3213100"/>
            <a:ext cx="1446213" cy="577850"/>
            <a:chOff x="2290" y="2024"/>
            <a:chExt cx="911" cy="364"/>
          </a:xfrm>
        </p:grpSpPr>
        <p:sp>
          <p:nvSpPr>
            <p:cNvPr id="49169" name="Text Box 10"/>
            <p:cNvSpPr txBox="1">
              <a:spLocks noChangeArrowheads="1"/>
            </p:cNvSpPr>
            <p:nvPr/>
          </p:nvSpPr>
          <p:spPr bwMode="auto">
            <a:xfrm>
              <a:off x="2789" y="2115"/>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ACK</a:t>
              </a:r>
            </a:p>
          </p:txBody>
        </p:sp>
        <p:pic>
          <p:nvPicPr>
            <p:cNvPr id="49170" name="Picture 11" descr="MCj0238034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0" y="2024"/>
              <a:ext cx="518"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Group 12"/>
          <p:cNvGrpSpPr>
            <a:grpSpLocks/>
          </p:cNvGrpSpPr>
          <p:nvPr/>
        </p:nvGrpSpPr>
        <p:grpSpPr bwMode="auto">
          <a:xfrm>
            <a:off x="3575050" y="1989138"/>
            <a:ext cx="1225550" cy="1295400"/>
            <a:chOff x="1292" y="1253"/>
            <a:chExt cx="772" cy="816"/>
          </a:xfrm>
        </p:grpSpPr>
        <p:sp>
          <p:nvSpPr>
            <p:cNvPr id="49167" name="Rectangle 13"/>
            <p:cNvSpPr>
              <a:spLocks noChangeArrowheads="1"/>
            </p:cNvSpPr>
            <p:nvPr/>
          </p:nvSpPr>
          <p:spPr bwMode="auto">
            <a:xfrm>
              <a:off x="1882" y="1253"/>
              <a:ext cx="182" cy="816"/>
            </a:xfrm>
            <a:prstGeom prst="rect">
              <a:avLst/>
            </a:prstGeom>
            <a:solidFill>
              <a:srgbClr val="FFFF99"/>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49168" name="Text Box 14"/>
            <p:cNvSpPr txBox="1">
              <a:spLocks noChangeArrowheads="1"/>
            </p:cNvSpPr>
            <p:nvPr/>
          </p:nvSpPr>
          <p:spPr bwMode="auto">
            <a:xfrm>
              <a:off x="1292" y="1434"/>
              <a:ext cx="62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dirty="0">
                  <a:latin typeface="Arial" panose="020B0604020202020204" pitchFamily="34" charset="0"/>
                  <a:ea typeface="宋体" panose="02010600030101010101" pitchFamily="2" charset="-122"/>
                </a:rPr>
                <a:t>Sender </a:t>
              </a:r>
            </a:p>
            <a:p>
              <a:pPr eaLnBrk="1" hangingPunct="1">
                <a:spcBef>
                  <a:spcPct val="0"/>
                </a:spcBef>
                <a:buClrTx/>
                <a:buSzTx/>
                <a:buFontTx/>
                <a:buNone/>
              </a:pPr>
              <a:r>
                <a:rPr kumimoji="0" lang="en-US" altLang="zh-CN" sz="1800" i="1" dirty="0">
                  <a:latin typeface="Arial" panose="020B0604020202020204" pitchFamily="34" charset="0"/>
                  <a:ea typeface="宋体" panose="02010600030101010101" pitchFamily="2" charset="-122"/>
                </a:rPr>
                <a:t>Window</a:t>
              </a:r>
            </a:p>
          </p:txBody>
        </p:sp>
      </p:grpSp>
      <p:grpSp>
        <p:nvGrpSpPr>
          <p:cNvPr id="5" name="Group 15"/>
          <p:cNvGrpSpPr>
            <a:grpSpLocks/>
          </p:cNvGrpSpPr>
          <p:nvPr/>
        </p:nvGrpSpPr>
        <p:grpSpPr bwMode="auto">
          <a:xfrm>
            <a:off x="8472489" y="3141663"/>
            <a:ext cx="1436687" cy="1295400"/>
            <a:chOff x="4377" y="1979"/>
            <a:chExt cx="905" cy="816"/>
          </a:xfrm>
        </p:grpSpPr>
        <p:sp>
          <p:nvSpPr>
            <p:cNvPr id="49165" name="Text Box 16"/>
            <p:cNvSpPr txBox="1">
              <a:spLocks noChangeArrowheads="1"/>
            </p:cNvSpPr>
            <p:nvPr/>
          </p:nvSpPr>
          <p:spPr bwMode="auto">
            <a:xfrm>
              <a:off x="4558" y="2160"/>
              <a:ext cx="7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Receiver </a:t>
              </a:r>
            </a:p>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Window</a:t>
              </a:r>
            </a:p>
          </p:txBody>
        </p:sp>
        <p:sp>
          <p:nvSpPr>
            <p:cNvPr id="49166" name="Rectangle 17"/>
            <p:cNvSpPr>
              <a:spLocks noChangeArrowheads="1"/>
            </p:cNvSpPr>
            <p:nvPr/>
          </p:nvSpPr>
          <p:spPr bwMode="auto">
            <a:xfrm>
              <a:off x="4377" y="1979"/>
              <a:ext cx="182" cy="816"/>
            </a:xfrm>
            <a:prstGeom prst="rect">
              <a:avLst/>
            </a:prstGeom>
            <a:solidFill>
              <a:srgbClr val="FFFF99"/>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grpSp>
        <p:nvGrpSpPr>
          <p:cNvPr id="6" name="Group 18"/>
          <p:cNvGrpSpPr>
            <a:grpSpLocks/>
          </p:cNvGrpSpPr>
          <p:nvPr/>
        </p:nvGrpSpPr>
        <p:grpSpPr bwMode="auto">
          <a:xfrm>
            <a:off x="6075364" y="2297114"/>
            <a:ext cx="1316037" cy="1184275"/>
            <a:chOff x="2867" y="1447"/>
            <a:chExt cx="829" cy="746"/>
          </a:xfrm>
        </p:grpSpPr>
        <p:sp>
          <p:nvSpPr>
            <p:cNvPr id="49163" name="Text Box 19"/>
            <p:cNvSpPr txBox="1">
              <a:spLocks noChangeArrowheads="1"/>
            </p:cNvSpPr>
            <p:nvPr/>
          </p:nvSpPr>
          <p:spPr bwMode="auto">
            <a:xfrm>
              <a:off x="2867" y="1447"/>
              <a:ext cx="6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SeqNum</a:t>
              </a:r>
            </a:p>
          </p:txBody>
        </p:sp>
        <p:sp>
          <p:nvSpPr>
            <p:cNvPr id="49164" name="Text Box 20"/>
            <p:cNvSpPr txBox="1">
              <a:spLocks noChangeArrowheads="1"/>
            </p:cNvSpPr>
            <p:nvPr/>
          </p:nvSpPr>
          <p:spPr bwMode="auto">
            <a:xfrm>
              <a:off x="3500" y="1616"/>
              <a:ext cx="19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b="1" i="1">
                  <a:solidFill>
                    <a:srgbClr val="FF6600"/>
                  </a:solidFill>
                  <a:latin typeface="Arial" panose="020B0604020202020204" pitchFamily="34" charset="0"/>
                  <a:ea typeface="宋体" panose="02010600030101010101" pitchFamily="2" charset="-122"/>
                </a:rPr>
                <a:t>0</a:t>
              </a:r>
            </a:p>
            <a:p>
              <a:pPr eaLnBrk="1" hangingPunct="1">
                <a:spcBef>
                  <a:spcPct val="0"/>
                </a:spcBef>
                <a:buClrTx/>
                <a:buSzTx/>
                <a:buFontTx/>
                <a:buNone/>
              </a:pPr>
              <a:r>
                <a:rPr kumimoji="0" lang="en-US" altLang="zh-CN" sz="1800" b="1" i="1">
                  <a:solidFill>
                    <a:srgbClr val="FF6600"/>
                  </a:solidFill>
                  <a:latin typeface="Arial" panose="020B0604020202020204" pitchFamily="34" charset="0"/>
                  <a:ea typeface="宋体" panose="02010600030101010101" pitchFamily="2" charset="-122"/>
                </a:rPr>
                <a:t>1</a:t>
              </a:r>
            </a:p>
            <a:p>
              <a:pPr eaLnBrk="1" hangingPunct="1">
                <a:spcBef>
                  <a:spcPct val="0"/>
                </a:spcBef>
                <a:buClrTx/>
                <a:buSzTx/>
                <a:buFontTx/>
                <a:buNone/>
              </a:pPr>
              <a:r>
                <a:rPr kumimoji="0" lang="en-US" altLang="zh-CN" sz="1800" b="1" i="1">
                  <a:solidFill>
                    <a:srgbClr val="FF6600"/>
                  </a:solidFill>
                  <a:latin typeface="Arial" panose="020B0604020202020204" pitchFamily="34" charset="0"/>
                  <a:ea typeface="宋体" panose="02010600030101010101" pitchFamily="2" charset="-122"/>
                </a:rPr>
                <a:t>2</a:t>
              </a:r>
            </a:p>
          </p:txBody>
        </p:sp>
      </p:grpSp>
      <p:sp>
        <p:nvSpPr>
          <p:cNvPr id="81941" name="Text Box 21"/>
          <p:cNvSpPr txBox="1">
            <a:spLocks noChangeArrowheads="1"/>
          </p:cNvSpPr>
          <p:nvPr/>
        </p:nvSpPr>
        <p:spPr bwMode="auto">
          <a:xfrm>
            <a:off x="3432175" y="5876926"/>
            <a:ext cx="5976938" cy="92333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defRPr/>
            </a:pPr>
            <a:r>
              <a:rPr lang="zh-CN" altLang="en-US" sz="1800" dirty="0">
                <a:effectLst>
                  <a:outerShdw blurRad="38100" dist="38100" dir="2700000" algn="tl">
                    <a:srgbClr val="FFFFFF"/>
                  </a:outerShdw>
                </a:effectLst>
              </a:rPr>
              <a:t>滑动窗口算法需要更多的组件</a:t>
            </a:r>
            <a:r>
              <a:rPr lang="en-US" altLang="zh-CN" sz="1800" dirty="0">
                <a:effectLst>
                  <a:outerShdw blurRad="38100" dist="38100" dir="2700000" algn="tl">
                    <a:srgbClr val="FFFFFF"/>
                  </a:outerShdw>
                </a:effectLst>
              </a:rPr>
              <a:t>:</a:t>
            </a:r>
          </a:p>
          <a:p>
            <a:pPr eaLnBrk="1" hangingPunct="1">
              <a:defRPr/>
            </a:pPr>
            <a:r>
              <a:rPr lang="en-US" altLang="zh-CN" sz="1800" dirty="0">
                <a:effectLst>
                  <a:outerShdw blurRad="38100" dist="38100" dir="2700000" algn="tl">
                    <a:srgbClr val="FFFFFF"/>
                  </a:outerShdw>
                </a:effectLst>
              </a:rPr>
              <a:t>(3) </a:t>
            </a:r>
            <a:r>
              <a:rPr lang="zh-CN" altLang="en-US" sz="1800" dirty="0">
                <a:effectLst>
                  <a:outerShdw blurRad="38100" dist="38100" dir="2700000" algn="tl">
                    <a:srgbClr val="FFFFFF"/>
                  </a:outerShdw>
                </a:effectLst>
              </a:rPr>
              <a:t>发送窗口</a:t>
            </a:r>
            <a:r>
              <a:rPr lang="en-US" altLang="zh-CN" sz="1800" dirty="0">
                <a:effectLst>
                  <a:outerShdw blurRad="38100" dist="38100" dir="2700000" algn="tl">
                    <a:srgbClr val="FFFFFF"/>
                  </a:outerShdw>
                </a:effectLst>
              </a:rPr>
              <a:t>/</a:t>
            </a:r>
            <a:r>
              <a:rPr lang="zh-CN" altLang="en-US" sz="1800" dirty="0">
                <a:effectLst>
                  <a:outerShdw blurRad="38100" dist="38100" dir="2700000" algn="tl">
                    <a:srgbClr val="FFFFFF"/>
                  </a:outerShdw>
                </a:effectLst>
              </a:rPr>
              <a:t>接收窗口</a:t>
            </a:r>
            <a:endParaRPr lang="en-US" altLang="zh-CN" sz="1800" dirty="0">
              <a:effectLst>
                <a:outerShdw blurRad="38100" dist="38100" dir="2700000" algn="tl">
                  <a:srgbClr val="FFFFFF"/>
                </a:outerShdw>
              </a:effectLst>
            </a:endParaRPr>
          </a:p>
          <a:p>
            <a:pPr eaLnBrk="1" hangingPunct="1">
              <a:defRPr/>
            </a:pPr>
            <a:r>
              <a:rPr lang="en-US" altLang="zh-CN" sz="1800" dirty="0">
                <a:effectLst>
                  <a:outerShdw blurRad="38100" dist="38100" dir="2700000" algn="tl">
                    <a:srgbClr val="FFFFFF"/>
                  </a:outerShdw>
                </a:effectLst>
              </a:rPr>
              <a:t>(4) </a:t>
            </a:r>
            <a:r>
              <a:rPr lang="zh-CN" altLang="en-US" sz="1800" dirty="0">
                <a:effectLst>
                  <a:outerShdw blurRad="38100" dist="38100" dir="2700000" algn="tl">
                    <a:srgbClr val="FFFFFF"/>
                  </a:outerShdw>
                </a:effectLst>
              </a:rPr>
              <a:t>数据帧序号</a:t>
            </a:r>
            <a:r>
              <a:rPr lang="en-US" altLang="zh-CN" sz="1800" dirty="0" err="1">
                <a:effectLst>
                  <a:outerShdw blurRad="38100" dist="38100" dir="2700000" algn="tl">
                    <a:srgbClr val="FFFFFF"/>
                  </a:outerShdw>
                </a:effectLst>
              </a:rPr>
              <a:t>SeqNum</a:t>
            </a:r>
            <a:endParaRPr lang="zh-CN" altLang="en-US" sz="1800" dirty="0">
              <a:effectLst>
                <a:outerShdw blurRad="38100" dist="38100" dir="2700000" algn="tl">
                  <a:srgbClr val="FFFFFF"/>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81941"/>
                                        </p:tgtEl>
                                        <p:attrNameLst>
                                          <p:attrName>style.visibility</p:attrName>
                                        </p:attrNameLst>
                                      </p:cBhvr>
                                      <p:to>
                                        <p:strVal val="visible"/>
                                      </p:to>
                                    </p:set>
                                    <p:animEffect transition="in" filter="blinds(horizontal)">
                                      <p:cBhvr>
                                        <p:cTn id="29" dur="500"/>
                                        <p:tgtEl>
                                          <p:spTgt spid="81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dirty="0"/>
              <a:t>可靠传输服务</a:t>
            </a:r>
            <a:endParaRPr lang="en-US" altLang="zh-CN" dirty="0"/>
          </a:p>
        </p:txBody>
      </p:sp>
      <p:sp>
        <p:nvSpPr>
          <p:cNvPr id="33795" name="Rectangle 3"/>
          <p:cNvSpPr>
            <a:spLocks noGrp="1" noChangeArrowheads="1"/>
          </p:cNvSpPr>
          <p:nvPr>
            <p:ph type="body" idx="1"/>
          </p:nvPr>
        </p:nvSpPr>
        <p:spPr/>
        <p:txBody>
          <a:bodyPr/>
          <a:lstStyle/>
          <a:p>
            <a:pPr>
              <a:defRPr/>
            </a:pPr>
            <a:r>
              <a:rPr lang="zh-CN" altLang="en-US" dirty="0"/>
              <a:t>可靠传输服务的基本解决方法</a:t>
            </a:r>
            <a:endParaRPr lang="zh-CN" dirty="0"/>
          </a:p>
          <a:p>
            <a:pPr lvl="1">
              <a:defRPr/>
            </a:pPr>
            <a:r>
              <a:rPr lang="zh-CN" dirty="0"/>
              <a:t>ACK (</a:t>
            </a:r>
            <a:r>
              <a:rPr lang="zh-CN" altLang="en-US" dirty="0"/>
              <a:t>确认</a:t>
            </a:r>
            <a:r>
              <a:rPr lang="zh-CN" dirty="0"/>
              <a:t>)</a:t>
            </a:r>
          </a:p>
          <a:p>
            <a:pPr lvl="1">
              <a:defRPr/>
            </a:pPr>
            <a:r>
              <a:rPr lang="zh-CN" altLang="en-US" dirty="0"/>
              <a:t>超时定时器</a:t>
            </a:r>
            <a:endParaRPr lang="zh-CN" dirty="0"/>
          </a:p>
          <a:p>
            <a:pPr>
              <a:defRPr/>
            </a:pPr>
            <a:endParaRPr lang="zh-CN" dirty="0"/>
          </a:p>
          <a:p>
            <a:pPr>
              <a:defRPr/>
            </a:pPr>
            <a:r>
              <a:rPr lang="zh-CN" altLang="en-US" dirty="0"/>
              <a:t>链路层</a:t>
            </a:r>
            <a:endParaRPr lang="zh-CN" dirty="0"/>
          </a:p>
          <a:p>
            <a:pPr lvl="1">
              <a:defRPr/>
            </a:pPr>
            <a:r>
              <a:rPr lang="zh-CN" dirty="0"/>
              <a:t>ARQ</a:t>
            </a:r>
            <a:r>
              <a:rPr lang="zh-CN" altLang="zh-CN" dirty="0"/>
              <a:t>, </a:t>
            </a:r>
            <a:r>
              <a:rPr lang="zh-CN" altLang="en-US" dirty="0"/>
              <a:t>滑动窗口算法</a:t>
            </a:r>
            <a:endParaRPr lang="zh-CN" altLang="zh-CN" dirty="0"/>
          </a:p>
          <a:p>
            <a:pPr lvl="1">
              <a:defRPr/>
            </a:pPr>
            <a:endParaRPr lang="zh-CN" dirty="0"/>
          </a:p>
          <a:p>
            <a:pPr marL="342900" lvl="1" indent="-342900">
              <a:buClr>
                <a:schemeClr val="tx2"/>
              </a:buClr>
              <a:defRPr/>
            </a:pPr>
            <a:r>
              <a:rPr lang="zh-CN" altLang="en-US" sz="3000" dirty="0">
                <a:cs typeface="+mn-cs"/>
              </a:rPr>
              <a:t>传输层</a:t>
            </a:r>
            <a:endParaRPr lang="en-US" altLang="zh-CN" sz="3000" dirty="0">
              <a:cs typeface="+mn-cs"/>
            </a:endParaRPr>
          </a:p>
          <a:p>
            <a:pPr lvl="1">
              <a:defRPr/>
            </a:pPr>
            <a:r>
              <a:rPr lang="zh-CN" altLang="en-US" dirty="0"/>
              <a:t>与链路层的可靠传输有什么区别</a:t>
            </a:r>
            <a:r>
              <a:rPr lang="zh-CN" dirty="0"/>
              <a:t>?  </a:t>
            </a:r>
            <a:endParaRPr lang="en-US" altLang="zh-CN" dirty="0"/>
          </a:p>
          <a:p>
            <a:pPr lvl="1">
              <a:defRPr/>
            </a:pPr>
            <a:r>
              <a:rPr lang="en-US" altLang="zh-CN" dirty="0"/>
              <a:t>TCP</a:t>
            </a:r>
            <a:r>
              <a:rPr lang="zh-CN" altLang="en-US" dirty="0"/>
              <a:t>是否与底层提供了重复的服务</a:t>
            </a:r>
            <a:r>
              <a:rPr lang="en-US" altLang="zh-CN" dirty="0"/>
              <a:t>? </a:t>
            </a:r>
          </a:p>
          <a:p>
            <a:pPr lvl="1">
              <a:defRPr/>
            </a:pPr>
            <a:endParaRPr lang="zh-CN" dirty="0"/>
          </a:p>
          <a:p>
            <a:pPr lvl="2">
              <a:defRPr/>
            </a:pPr>
            <a:endParaRPr lang="zh-CN" dirty="0"/>
          </a:p>
        </p:txBody>
      </p:sp>
      <p:sp>
        <p:nvSpPr>
          <p:cNvPr id="5018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EBD68FBF-0691-481E-9CF5-268AAD651823}" type="slidenum">
              <a:rPr kumimoji="0" lang="en-US" altLang="zh-CN" sz="1000">
                <a:latin typeface="Arial" panose="020B0604020202020204" pitchFamily="34" charset="0"/>
                <a:ea typeface="宋体" panose="02010600030101010101" pitchFamily="2" charset="-122"/>
              </a:rPr>
              <a:pPr>
                <a:spcBef>
                  <a:spcPct val="0"/>
                </a:spcBef>
                <a:buClrTx/>
                <a:buSzTx/>
                <a:buFontTx/>
                <a:buNone/>
              </a:pPr>
              <a:t>41</a:t>
            </a:fld>
            <a:r>
              <a:rPr kumimoji="0" lang="en-US" altLang="zh-CN" sz="1000">
                <a:latin typeface="Arial" panose="020B0604020202020204" pitchFamily="34" charset="0"/>
                <a:ea typeface="宋体" panose="02010600030101010101" pitchFamily="2" charset="-122"/>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1C33C43D-B4CF-4F61-B92F-C30548E77C7F}" type="slidenum">
              <a:rPr kumimoji="0" lang="en-US" altLang="zh-CN" sz="1400">
                <a:latin typeface="Arial" panose="020B0604020202020204" pitchFamily="34" charset="0"/>
                <a:ea typeface="宋体" panose="02010600030101010101" pitchFamily="2" charset="-122"/>
              </a:rPr>
              <a:pPr>
                <a:spcBef>
                  <a:spcPct val="0"/>
                </a:spcBef>
                <a:buClrTx/>
                <a:buSzTx/>
                <a:buFontTx/>
                <a:buNone/>
              </a:pPr>
              <a:t>42</a:t>
            </a:fld>
            <a:r>
              <a:rPr kumimoji="0" lang="en-US" altLang="zh-CN" sz="1000">
                <a:latin typeface="Arial" panose="020B0604020202020204" pitchFamily="34" charset="0"/>
                <a:ea typeface="宋体" panose="02010600030101010101" pitchFamily="2" charset="-122"/>
              </a:rPr>
              <a:t>-</a:t>
            </a:r>
          </a:p>
        </p:txBody>
      </p:sp>
      <p:sp>
        <p:nvSpPr>
          <p:cNvPr id="51203" name="Rectangle 2"/>
          <p:cNvSpPr>
            <a:spLocks noGrp="1" noChangeArrowheads="1"/>
          </p:cNvSpPr>
          <p:nvPr>
            <p:ph type="title"/>
          </p:nvPr>
        </p:nvSpPr>
        <p:spPr>
          <a:xfrm>
            <a:off x="821532" y="498477"/>
            <a:ext cx="8675687" cy="714375"/>
          </a:xfrm>
        </p:spPr>
        <p:txBody>
          <a:bodyPr/>
          <a:lstStyle/>
          <a:p>
            <a:r>
              <a:rPr lang="zh-CN" altLang="zh-CN" sz="4000" dirty="0"/>
              <a:t>TCP</a:t>
            </a:r>
            <a:r>
              <a:rPr lang="zh-CN" altLang="en-US" sz="4000" dirty="0"/>
              <a:t>可靠传输面临的新挑战</a:t>
            </a:r>
            <a:endParaRPr lang="en-US" altLang="zh-CN" sz="4000" dirty="0"/>
          </a:p>
        </p:txBody>
      </p:sp>
      <p:pic>
        <p:nvPicPr>
          <p:cNvPr id="5120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6" y="1924051"/>
            <a:ext cx="6048375" cy="470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05" name="组合 1"/>
          <p:cNvGrpSpPr>
            <a:grpSpLocks/>
          </p:cNvGrpSpPr>
          <p:nvPr/>
        </p:nvGrpSpPr>
        <p:grpSpPr bwMode="auto">
          <a:xfrm>
            <a:off x="3287713" y="5164139"/>
            <a:ext cx="1720850" cy="1087437"/>
            <a:chOff x="1763713" y="5164138"/>
            <a:chExt cx="1720850" cy="1087438"/>
          </a:xfrm>
        </p:grpSpPr>
        <p:sp>
          <p:nvSpPr>
            <p:cNvPr id="51222" name="Text Box 5"/>
            <p:cNvSpPr txBox="1">
              <a:spLocks noChangeArrowheads="1"/>
            </p:cNvSpPr>
            <p:nvPr/>
          </p:nvSpPr>
          <p:spPr bwMode="auto">
            <a:xfrm>
              <a:off x="1763713" y="5884863"/>
              <a:ext cx="1720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Timeout trigger</a:t>
              </a:r>
            </a:p>
          </p:txBody>
        </p:sp>
        <p:pic>
          <p:nvPicPr>
            <p:cNvPr id="51223" name="Picture 7" descr="MCj029033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8538" y="5164138"/>
              <a:ext cx="719137"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206" name="Group 9"/>
          <p:cNvGrpSpPr>
            <a:grpSpLocks/>
          </p:cNvGrpSpPr>
          <p:nvPr/>
        </p:nvGrpSpPr>
        <p:grpSpPr bwMode="auto">
          <a:xfrm>
            <a:off x="5159376" y="3652838"/>
            <a:ext cx="1446213" cy="577850"/>
            <a:chOff x="2290" y="2024"/>
            <a:chExt cx="911" cy="364"/>
          </a:xfrm>
        </p:grpSpPr>
        <p:sp>
          <p:nvSpPr>
            <p:cNvPr id="51220" name="Text Box 10"/>
            <p:cNvSpPr txBox="1">
              <a:spLocks noChangeArrowheads="1"/>
            </p:cNvSpPr>
            <p:nvPr/>
          </p:nvSpPr>
          <p:spPr bwMode="auto">
            <a:xfrm>
              <a:off x="2789" y="2115"/>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ACK</a:t>
              </a:r>
            </a:p>
          </p:txBody>
        </p:sp>
        <p:pic>
          <p:nvPicPr>
            <p:cNvPr id="51221" name="Picture 11" descr="MCj0238034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0" y="2024"/>
              <a:ext cx="518"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207" name="Group 12"/>
          <p:cNvGrpSpPr>
            <a:grpSpLocks/>
          </p:cNvGrpSpPr>
          <p:nvPr/>
        </p:nvGrpSpPr>
        <p:grpSpPr bwMode="auto">
          <a:xfrm>
            <a:off x="3575050" y="2428875"/>
            <a:ext cx="1225550" cy="1295400"/>
            <a:chOff x="1292" y="1253"/>
            <a:chExt cx="772" cy="816"/>
          </a:xfrm>
        </p:grpSpPr>
        <p:sp>
          <p:nvSpPr>
            <p:cNvPr id="51218" name="Rectangle 13"/>
            <p:cNvSpPr>
              <a:spLocks noChangeArrowheads="1"/>
            </p:cNvSpPr>
            <p:nvPr/>
          </p:nvSpPr>
          <p:spPr bwMode="auto">
            <a:xfrm>
              <a:off x="1882" y="1253"/>
              <a:ext cx="182" cy="816"/>
            </a:xfrm>
            <a:prstGeom prst="rect">
              <a:avLst/>
            </a:prstGeom>
            <a:solidFill>
              <a:srgbClr val="FFFF99"/>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51219" name="Text Box 14"/>
            <p:cNvSpPr txBox="1">
              <a:spLocks noChangeArrowheads="1"/>
            </p:cNvSpPr>
            <p:nvPr/>
          </p:nvSpPr>
          <p:spPr bwMode="auto">
            <a:xfrm>
              <a:off x="1292" y="1434"/>
              <a:ext cx="62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Sender </a:t>
              </a:r>
            </a:p>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Window</a:t>
              </a:r>
            </a:p>
          </p:txBody>
        </p:sp>
      </p:grpSp>
      <p:grpSp>
        <p:nvGrpSpPr>
          <p:cNvPr id="51208" name="Group 15"/>
          <p:cNvGrpSpPr>
            <a:grpSpLocks/>
          </p:cNvGrpSpPr>
          <p:nvPr/>
        </p:nvGrpSpPr>
        <p:grpSpPr bwMode="auto">
          <a:xfrm>
            <a:off x="8472489" y="3581400"/>
            <a:ext cx="1436687" cy="1295400"/>
            <a:chOff x="4377" y="1979"/>
            <a:chExt cx="905" cy="816"/>
          </a:xfrm>
        </p:grpSpPr>
        <p:sp>
          <p:nvSpPr>
            <p:cNvPr id="51216" name="Text Box 16"/>
            <p:cNvSpPr txBox="1">
              <a:spLocks noChangeArrowheads="1"/>
            </p:cNvSpPr>
            <p:nvPr/>
          </p:nvSpPr>
          <p:spPr bwMode="auto">
            <a:xfrm>
              <a:off x="4558" y="2160"/>
              <a:ext cx="7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Receiver </a:t>
              </a:r>
            </a:p>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Window</a:t>
              </a:r>
            </a:p>
          </p:txBody>
        </p:sp>
        <p:sp>
          <p:nvSpPr>
            <p:cNvPr id="51217" name="Rectangle 17"/>
            <p:cNvSpPr>
              <a:spLocks noChangeArrowheads="1"/>
            </p:cNvSpPr>
            <p:nvPr/>
          </p:nvSpPr>
          <p:spPr bwMode="auto">
            <a:xfrm>
              <a:off x="4377" y="1979"/>
              <a:ext cx="182" cy="816"/>
            </a:xfrm>
            <a:prstGeom prst="rect">
              <a:avLst/>
            </a:prstGeom>
            <a:solidFill>
              <a:srgbClr val="FFFF99"/>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grpSp>
        <p:nvGrpSpPr>
          <p:cNvPr id="51209" name="Group 18"/>
          <p:cNvGrpSpPr>
            <a:grpSpLocks/>
          </p:cNvGrpSpPr>
          <p:nvPr/>
        </p:nvGrpSpPr>
        <p:grpSpPr bwMode="auto">
          <a:xfrm>
            <a:off x="6075364" y="2736851"/>
            <a:ext cx="1316037" cy="1184275"/>
            <a:chOff x="2867" y="1447"/>
            <a:chExt cx="829" cy="746"/>
          </a:xfrm>
        </p:grpSpPr>
        <p:sp>
          <p:nvSpPr>
            <p:cNvPr id="51214" name="Text Box 19"/>
            <p:cNvSpPr txBox="1">
              <a:spLocks noChangeArrowheads="1"/>
            </p:cNvSpPr>
            <p:nvPr/>
          </p:nvSpPr>
          <p:spPr bwMode="auto">
            <a:xfrm>
              <a:off x="2867" y="1447"/>
              <a:ext cx="6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SeqNum</a:t>
              </a:r>
            </a:p>
          </p:txBody>
        </p:sp>
        <p:sp>
          <p:nvSpPr>
            <p:cNvPr id="51215" name="Text Box 20"/>
            <p:cNvSpPr txBox="1">
              <a:spLocks noChangeArrowheads="1"/>
            </p:cNvSpPr>
            <p:nvPr/>
          </p:nvSpPr>
          <p:spPr bwMode="auto">
            <a:xfrm>
              <a:off x="3500" y="1616"/>
              <a:ext cx="19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b="1" i="1">
                  <a:solidFill>
                    <a:srgbClr val="FF6600"/>
                  </a:solidFill>
                  <a:latin typeface="Arial" panose="020B0604020202020204" pitchFamily="34" charset="0"/>
                  <a:ea typeface="宋体" panose="02010600030101010101" pitchFamily="2" charset="-122"/>
                </a:rPr>
                <a:t>0</a:t>
              </a:r>
            </a:p>
            <a:p>
              <a:pPr eaLnBrk="1" hangingPunct="1">
                <a:spcBef>
                  <a:spcPct val="0"/>
                </a:spcBef>
                <a:buClrTx/>
                <a:buSzTx/>
                <a:buFontTx/>
                <a:buNone/>
              </a:pPr>
              <a:r>
                <a:rPr kumimoji="0" lang="en-US" altLang="zh-CN" sz="1800" b="1" i="1">
                  <a:solidFill>
                    <a:srgbClr val="FF6600"/>
                  </a:solidFill>
                  <a:latin typeface="Arial" panose="020B0604020202020204" pitchFamily="34" charset="0"/>
                  <a:ea typeface="宋体" panose="02010600030101010101" pitchFamily="2" charset="-122"/>
                </a:rPr>
                <a:t>1</a:t>
              </a:r>
            </a:p>
            <a:p>
              <a:pPr eaLnBrk="1" hangingPunct="1">
                <a:spcBef>
                  <a:spcPct val="0"/>
                </a:spcBef>
                <a:buClrTx/>
                <a:buSzTx/>
                <a:buFontTx/>
                <a:buNone/>
              </a:pPr>
              <a:r>
                <a:rPr kumimoji="0" lang="en-US" altLang="zh-CN" sz="1800" b="1" i="1">
                  <a:solidFill>
                    <a:srgbClr val="FF6600"/>
                  </a:solidFill>
                  <a:latin typeface="Arial" panose="020B0604020202020204" pitchFamily="34" charset="0"/>
                  <a:ea typeface="宋体" panose="02010600030101010101" pitchFamily="2" charset="-122"/>
                </a:rPr>
                <a:t>2</a:t>
              </a:r>
            </a:p>
          </p:txBody>
        </p:sp>
      </p:grpSp>
      <p:grpSp>
        <p:nvGrpSpPr>
          <p:cNvPr id="7" name="Group 21"/>
          <p:cNvGrpSpPr>
            <a:grpSpLocks/>
          </p:cNvGrpSpPr>
          <p:nvPr/>
        </p:nvGrpSpPr>
        <p:grpSpPr bwMode="auto">
          <a:xfrm>
            <a:off x="1524001" y="2441576"/>
            <a:ext cx="8628063" cy="2193925"/>
            <a:chOff x="0" y="1261"/>
            <a:chExt cx="5435" cy="1382"/>
          </a:xfrm>
        </p:grpSpPr>
        <p:sp>
          <p:nvSpPr>
            <p:cNvPr id="51212" name="Freeform 22"/>
            <p:cNvSpPr>
              <a:spLocks/>
            </p:cNvSpPr>
            <p:nvPr/>
          </p:nvSpPr>
          <p:spPr bwMode="auto">
            <a:xfrm>
              <a:off x="1020" y="1261"/>
              <a:ext cx="4415" cy="1382"/>
            </a:xfrm>
            <a:custGeom>
              <a:avLst/>
              <a:gdLst>
                <a:gd name="T0" fmla="*/ 1134 w 4415"/>
                <a:gd name="T1" fmla="*/ 83 h 1382"/>
                <a:gd name="T2" fmla="*/ 1089 w 4415"/>
                <a:gd name="T3" fmla="*/ 83 h 1382"/>
                <a:gd name="T4" fmla="*/ 136 w 4415"/>
                <a:gd name="T5" fmla="*/ 83 h 1382"/>
                <a:gd name="T6" fmla="*/ 272 w 4415"/>
                <a:gd name="T7" fmla="*/ 581 h 1382"/>
                <a:gd name="T8" fmla="*/ 1452 w 4415"/>
                <a:gd name="T9" fmla="*/ 536 h 1382"/>
                <a:gd name="T10" fmla="*/ 2268 w 4415"/>
                <a:gd name="T11" fmla="*/ 944 h 1382"/>
                <a:gd name="T12" fmla="*/ 2858 w 4415"/>
                <a:gd name="T13" fmla="*/ 944 h 1382"/>
                <a:gd name="T14" fmla="*/ 3584 w 4415"/>
                <a:gd name="T15" fmla="*/ 1307 h 1382"/>
                <a:gd name="T16" fmla="*/ 4309 w 4415"/>
                <a:gd name="T17" fmla="*/ 1307 h 1382"/>
                <a:gd name="T18" fmla="*/ 4219 w 4415"/>
                <a:gd name="T19" fmla="*/ 854 h 1382"/>
                <a:gd name="T20" fmla="*/ 3175 w 4415"/>
                <a:gd name="T21" fmla="*/ 627 h 1382"/>
                <a:gd name="T22" fmla="*/ 2676 w 4415"/>
                <a:gd name="T23" fmla="*/ 309 h 1382"/>
                <a:gd name="T24" fmla="*/ 1860 w 4415"/>
                <a:gd name="T25" fmla="*/ 309 h 1382"/>
                <a:gd name="T26" fmla="*/ 1180 w 4415"/>
                <a:gd name="T27" fmla="*/ 83 h 1382"/>
                <a:gd name="T28" fmla="*/ 1044 w 4415"/>
                <a:gd name="T29" fmla="*/ 83 h 138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415"/>
                <a:gd name="T46" fmla="*/ 0 h 1382"/>
                <a:gd name="T47" fmla="*/ 4415 w 4415"/>
                <a:gd name="T48" fmla="*/ 1382 h 138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415" h="1382">
                  <a:moveTo>
                    <a:pt x="1134" y="83"/>
                  </a:moveTo>
                  <a:cubicBezTo>
                    <a:pt x="1194" y="83"/>
                    <a:pt x="1255" y="83"/>
                    <a:pt x="1089" y="83"/>
                  </a:cubicBezTo>
                  <a:cubicBezTo>
                    <a:pt x="923" y="83"/>
                    <a:pt x="272" y="0"/>
                    <a:pt x="136" y="83"/>
                  </a:cubicBezTo>
                  <a:cubicBezTo>
                    <a:pt x="0" y="166"/>
                    <a:pt x="53" y="506"/>
                    <a:pt x="272" y="581"/>
                  </a:cubicBezTo>
                  <a:cubicBezTo>
                    <a:pt x="491" y="656"/>
                    <a:pt x="1119" y="476"/>
                    <a:pt x="1452" y="536"/>
                  </a:cubicBezTo>
                  <a:cubicBezTo>
                    <a:pt x="1785" y="596"/>
                    <a:pt x="2034" y="876"/>
                    <a:pt x="2268" y="944"/>
                  </a:cubicBezTo>
                  <a:cubicBezTo>
                    <a:pt x="2502" y="1012"/>
                    <a:pt x="2639" y="883"/>
                    <a:pt x="2858" y="944"/>
                  </a:cubicBezTo>
                  <a:cubicBezTo>
                    <a:pt x="3077" y="1005"/>
                    <a:pt x="3342" y="1247"/>
                    <a:pt x="3584" y="1307"/>
                  </a:cubicBezTo>
                  <a:cubicBezTo>
                    <a:pt x="3826" y="1367"/>
                    <a:pt x="4203" y="1382"/>
                    <a:pt x="4309" y="1307"/>
                  </a:cubicBezTo>
                  <a:cubicBezTo>
                    <a:pt x="4415" y="1232"/>
                    <a:pt x="4408" y="967"/>
                    <a:pt x="4219" y="854"/>
                  </a:cubicBezTo>
                  <a:cubicBezTo>
                    <a:pt x="4030" y="741"/>
                    <a:pt x="3432" y="718"/>
                    <a:pt x="3175" y="627"/>
                  </a:cubicBezTo>
                  <a:cubicBezTo>
                    <a:pt x="2918" y="536"/>
                    <a:pt x="2895" y="362"/>
                    <a:pt x="2676" y="309"/>
                  </a:cubicBezTo>
                  <a:cubicBezTo>
                    <a:pt x="2457" y="256"/>
                    <a:pt x="2109" y="347"/>
                    <a:pt x="1860" y="309"/>
                  </a:cubicBezTo>
                  <a:cubicBezTo>
                    <a:pt x="1611" y="271"/>
                    <a:pt x="1316" y="121"/>
                    <a:pt x="1180" y="83"/>
                  </a:cubicBezTo>
                  <a:cubicBezTo>
                    <a:pt x="1044" y="45"/>
                    <a:pt x="1044" y="64"/>
                    <a:pt x="1044" y="83"/>
                  </a:cubicBezTo>
                </a:path>
              </a:pathLst>
            </a:custGeom>
            <a:solidFill>
              <a:srgbClr val="FF99CC">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67" name="Text Box 23"/>
            <p:cNvSpPr txBox="1">
              <a:spLocks noChangeArrowheads="1"/>
            </p:cNvSpPr>
            <p:nvPr/>
          </p:nvSpPr>
          <p:spPr bwMode="auto">
            <a:xfrm>
              <a:off x="0" y="1928"/>
              <a:ext cx="1970" cy="44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eaLnBrk="1" hangingPunct="1">
                <a:defRPr/>
              </a:pPr>
              <a:r>
                <a:rPr lang="zh-CN" altLang="en-US" sz="2000" dirty="0">
                  <a:effectLst>
                    <a:outerShdw blurRad="38100" dist="38100" dir="2700000" algn="tl">
                      <a:srgbClr val="FFFFFF"/>
                    </a:outerShdw>
                  </a:effectLst>
                </a:rPr>
                <a:t>挑战</a:t>
              </a:r>
              <a:r>
                <a:rPr lang="en-US" altLang="zh-CN" sz="2000" dirty="0">
                  <a:effectLst>
                    <a:outerShdw blurRad="38100" dist="38100" dir="2700000" algn="tl">
                      <a:srgbClr val="FFFFFF"/>
                    </a:outerShdw>
                  </a:effectLst>
                </a:rPr>
                <a:t>1: </a:t>
              </a:r>
              <a:r>
                <a:rPr lang="zh-CN" altLang="en-US" sz="2000" dirty="0">
                  <a:effectLst>
                    <a:outerShdw blurRad="38100" dist="38100" dir="2700000" algn="tl">
                      <a:srgbClr val="FFFFFF"/>
                    </a:outerShdw>
                  </a:effectLst>
                </a:rPr>
                <a:t>如何建立连接</a:t>
              </a:r>
              <a:r>
                <a:rPr lang="en-US" altLang="zh-CN" sz="2000" dirty="0">
                  <a:effectLst>
                    <a:outerShdw blurRad="38100" dist="38100" dir="2700000" algn="tl">
                      <a:srgbClr val="FFFFFF"/>
                    </a:outerShdw>
                  </a:effectLst>
                </a:rPr>
                <a:t>, </a:t>
              </a:r>
              <a:r>
                <a:rPr lang="zh-CN" altLang="en-US" sz="2000" dirty="0">
                  <a:effectLst>
                    <a:outerShdw blurRad="38100" dist="38100" dir="2700000" algn="tl">
                      <a:srgbClr val="FFFFFF"/>
                    </a:outerShdw>
                  </a:effectLst>
                </a:rPr>
                <a:t>协商</a:t>
              </a:r>
              <a:endParaRPr lang="en-US" altLang="zh-CN" sz="2000" dirty="0">
                <a:effectLst>
                  <a:outerShdw blurRad="38100" dist="38100" dir="2700000" algn="tl">
                    <a:srgbClr val="FFFFFF"/>
                  </a:outerShdw>
                </a:effectLst>
              </a:endParaRPr>
            </a:p>
            <a:p>
              <a:pPr eaLnBrk="1" hangingPunct="1">
                <a:defRPr/>
              </a:pPr>
              <a:r>
                <a:rPr lang="zh-CN" altLang="en-US" sz="2000" dirty="0">
                  <a:effectLst>
                    <a:outerShdw blurRad="38100" dist="38100" dir="2700000" algn="tl">
                      <a:srgbClr val="FFFFFF"/>
                    </a:outerShdw>
                  </a:effectLst>
                </a:rPr>
                <a:t>数据通信的开始和结束</a:t>
              </a:r>
              <a:endParaRPr lang="en-US" altLang="zh-CN" sz="2000" dirty="0">
                <a:effectLst>
                  <a:outerShdw blurRad="38100" dist="38100" dir="2700000" algn="tl">
                    <a:srgbClr val="FFFFFF"/>
                  </a:outerShdw>
                </a:effectLst>
              </a:endParaRPr>
            </a:p>
          </p:txBody>
        </p:sp>
      </p:grpSp>
      <p:sp>
        <p:nvSpPr>
          <p:cNvPr id="82981" name="Text Box 37"/>
          <p:cNvSpPr txBox="1">
            <a:spLocks noChangeArrowheads="1"/>
          </p:cNvSpPr>
          <p:nvPr/>
        </p:nvSpPr>
        <p:spPr bwMode="auto">
          <a:xfrm>
            <a:off x="1774826" y="1239839"/>
            <a:ext cx="8740775" cy="4603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lgn="ctr" eaLnBrk="1" hangingPunct="1">
              <a:defRPr/>
            </a:pPr>
            <a:r>
              <a:rPr lang="zh-CN" altLang="en-US" sz="2400" dirty="0">
                <a:solidFill>
                  <a:schemeClr val="tx1"/>
                </a:solidFill>
              </a:rPr>
              <a:t>背景</a:t>
            </a:r>
            <a:r>
              <a:rPr lang="en-US" altLang="zh-CN" sz="2400" dirty="0">
                <a:solidFill>
                  <a:schemeClr val="tx1"/>
                </a:solidFill>
              </a:rPr>
              <a:t>: IP </a:t>
            </a:r>
            <a:r>
              <a:rPr lang="zh-CN" altLang="en-US" sz="2400" dirty="0">
                <a:solidFill>
                  <a:schemeClr val="tx1"/>
                </a:solidFill>
              </a:rPr>
              <a:t>为异构网络不同的主机间通信提供了不可靠的传输服务</a:t>
            </a:r>
            <a:endParaRPr lang="en-US" altLang="zh-CN"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221D2318-28B0-4D33-81E1-4D7A6CB89BC0}" type="slidenum">
              <a:rPr kumimoji="0" lang="en-US" altLang="zh-CN" sz="1400">
                <a:latin typeface="Arial" panose="020B0604020202020204" pitchFamily="34" charset="0"/>
                <a:ea typeface="宋体" panose="02010600030101010101" pitchFamily="2" charset="-122"/>
              </a:rPr>
              <a:pPr>
                <a:spcBef>
                  <a:spcPct val="0"/>
                </a:spcBef>
                <a:buClrTx/>
                <a:buSzTx/>
                <a:buFontTx/>
                <a:buNone/>
              </a:pPr>
              <a:t>43</a:t>
            </a:fld>
            <a:r>
              <a:rPr kumimoji="0" lang="en-US" altLang="zh-CN" sz="1000">
                <a:latin typeface="Arial" panose="020B0604020202020204" pitchFamily="34" charset="0"/>
                <a:ea typeface="宋体" panose="02010600030101010101" pitchFamily="2" charset="-122"/>
              </a:rPr>
              <a:t>-</a:t>
            </a:r>
          </a:p>
        </p:txBody>
      </p:sp>
      <p:sp>
        <p:nvSpPr>
          <p:cNvPr id="52227" name="Rectangle 2"/>
          <p:cNvSpPr>
            <a:spLocks noGrp="1" noChangeArrowheads="1"/>
          </p:cNvSpPr>
          <p:nvPr>
            <p:ph type="title"/>
          </p:nvPr>
        </p:nvSpPr>
        <p:spPr/>
        <p:txBody>
          <a:bodyPr/>
          <a:lstStyle/>
          <a:p>
            <a:r>
              <a:rPr lang="en-US" altLang="zh-CN" dirty="0"/>
              <a:t>TCP</a:t>
            </a:r>
            <a:r>
              <a:rPr lang="zh-CN" altLang="en-US" dirty="0"/>
              <a:t>面临的挑战</a:t>
            </a:r>
            <a:r>
              <a:rPr lang="en-US" altLang="zh-CN" dirty="0"/>
              <a:t> - 1</a:t>
            </a:r>
          </a:p>
        </p:txBody>
      </p:sp>
      <p:sp>
        <p:nvSpPr>
          <p:cNvPr id="52228" name="Rectangle 3"/>
          <p:cNvSpPr>
            <a:spLocks noGrp="1" noChangeArrowheads="1"/>
          </p:cNvSpPr>
          <p:nvPr>
            <p:ph type="body" idx="1"/>
          </p:nvPr>
        </p:nvSpPr>
        <p:spPr/>
        <p:txBody>
          <a:bodyPr/>
          <a:lstStyle/>
          <a:p>
            <a:r>
              <a:rPr lang="zh-CN" altLang="en-US" sz="2500" dirty="0"/>
              <a:t>问题</a:t>
            </a:r>
            <a:r>
              <a:rPr lang="zh-CN" altLang="zh-CN" sz="2500" dirty="0"/>
              <a:t>: </a:t>
            </a:r>
            <a:r>
              <a:rPr lang="zh-CN" altLang="en-US" sz="2500" dirty="0"/>
              <a:t>连接</a:t>
            </a:r>
            <a:endParaRPr lang="zh-CN" altLang="zh-CN" sz="2500" dirty="0"/>
          </a:p>
          <a:p>
            <a:pPr lvl="1"/>
            <a:r>
              <a:rPr lang="zh-CN" altLang="en-US" sz="2500" dirty="0"/>
              <a:t>一个物理链路永远连接相同的两台主机</a:t>
            </a:r>
            <a:r>
              <a:rPr lang="en-US" altLang="zh-CN" sz="2500" dirty="0"/>
              <a:t>, </a:t>
            </a:r>
            <a:r>
              <a:rPr lang="zh-CN" altLang="en-US" sz="2500" dirty="0"/>
              <a:t>不需要建立连接</a:t>
            </a:r>
            <a:endParaRPr lang="zh-CN" altLang="zh-CN" sz="2500" dirty="0"/>
          </a:p>
          <a:p>
            <a:pPr lvl="1"/>
            <a:r>
              <a:rPr lang="en-US" altLang="zh-CN" sz="2500" dirty="0"/>
              <a:t>TCP</a:t>
            </a:r>
            <a:r>
              <a:rPr lang="zh-CN" altLang="en-US" sz="2500" dirty="0"/>
              <a:t>需要能够为运行在</a:t>
            </a:r>
            <a:r>
              <a:rPr lang="en-US" altLang="zh-CN" sz="2500" dirty="0"/>
              <a:t>Internet</a:t>
            </a:r>
            <a:r>
              <a:rPr lang="zh-CN" altLang="en-US" sz="2500" dirty="0"/>
              <a:t>上的任意两台主机上的进程提供逻辑连接</a:t>
            </a:r>
            <a:endParaRPr lang="zh-CN" altLang="zh-CN" sz="2500" dirty="0"/>
          </a:p>
          <a:p>
            <a:r>
              <a:rPr lang="zh-CN" altLang="en-US" sz="2500" dirty="0"/>
              <a:t>动机</a:t>
            </a:r>
            <a:endParaRPr lang="zh-CN" altLang="zh-CN" sz="2500" dirty="0"/>
          </a:p>
          <a:p>
            <a:pPr lvl="1"/>
            <a:r>
              <a:rPr lang="zh-CN" altLang="zh-CN" sz="2500" dirty="0"/>
              <a:t>TCP </a:t>
            </a:r>
            <a:r>
              <a:rPr lang="zh-CN" altLang="en-US" sz="2500" dirty="0"/>
              <a:t>需要</a:t>
            </a:r>
            <a:r>
              <a:rPr lang="zh-CN" altLang="en-US" sz="2500" b="1" dirty="0">
                <a:solidFill>
                  <a:srgbClr val="0000FF"/>
                </a:solidFill>
              </a:rPr>
              <a:t>明确的建立连接</a:t>
            </a:r>
            <a:r>
              <a:rPr lang="zh-CN" altLang="en-US" sz="2500" dirty="0"/>
              <a:t>阶段</a:t>
            </a:r>
            <a:r>
              <a:rPr lang="zh-CN" altLang="zh-CN" sz="2500" dirty="0"/>
              <a:t> </a:t>
            </a:r>
          </a:p>
          <a:p>
            <a:pPr lvl="1"/>
            <a:r>
              <a:rPr lang="zh-CN" altLang="zh-CN" sz="2500" dirty="0"/>
              <a:t>TCP </a:t>
            </a:r>
            <a:r>
              <a:rPr lang="zh-CN" altLang="en-US" sz="2500" dirty="0"/>
              <a:t>也有</a:t>
            </a:r>
            <a:r>
              <a:rPr lang="zh-CN" altLang="en-US" sz="2500" b="1" dirty="0">
                <a:solidFill>
                  <a:srgbClr val="0000FF"/>
                </a:solidFill>
              </a:rPr>
              <a:t>明确的断开连接</a:t>
            </a:r>
            <a:r>
              <a:rPr lang="zh-CN" altLang="en-US" sz="2500" dirty="0"/>
              <a:t>阶段</a:t>
            </a:r>
            <a:endParaRPr lang="zh-CN" altLang="zh-CN" sz="25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7D7E5B09-A580-4E8D-93C0-29F75BE693A3}" type="slidenum">
              <a:rPr kumimoji="0" lang="en-US" altLang="zh-CN" sz="1400">
                <a:latin typeface="Arial" panose="020B0604020202020204" pitchFamily="34" charset="0"/>
                <a:ea typeface="宋体" panose="02010600030101010101" pitchFamily="2" charset="-122"/>
              </a:rPr>
              <a:pPr>
                <a:spcBef>
                  <a:spcPct val="0"/>
                </a:spcBef>
                <a:buClrTx/>
                <a:buSzTx/>
                <a:buFontTx/>
                <a:buNone/>
              </a:pPr>
              <a:t>44</a:t>
            </a:fld>
            <a:r>
              <a:rPr kumimoji="0" lang="en-US" altLang="zh-CN" sz="1000">
                <a:latin typeface="Arial" panose="020B0604020202020204" pitchFamily="34" charset="0"/>
                <a:ea typeface="宋体" panose="02010600030101010101" pitchFamily="2" charset="-122"/>
              </a:rPr>
              <a:t>-</a:t>
            </a:r>
          </a:p>
        </p:txBody>
      </p:sp>
      <p:sp>
        <p:nvSpPr>
          <p:cNvPr id="53251" name="Rectangle 2"/>
          <p:cNvSpPr>
            <a:spLocks noGrp="1" noChangeArrowheads="1"/>
          </p:cNvSpPr>
          <p:nvPr>
            <p:ph type="title"/>
          </p:nvPr>
        </p:nvSpPr>
        <p:spPr>
          <a:xfrm>
            <a:off x="821532" y="558770"/>
            <a:ext cx="8675687" cy="714375"/>
          </a:xfrm>
        </p:spPr>
        <p:txBody>
          <a:bodyPr/>
          <a:lstStyle/>
          <a:p>
            <a:r>
              <a:rPr lang="zh-CN" altLang="zh-CN" sz="4000" dirty="0"/>
              <a:t>TCP</a:t>
            </a:r>
            <a:r>
              <a:rPr lang="zh-CN" altLang="en-US" sz="4000" dirty="0"/>
              <a:t>可靠传输面临的新挑战</a:t>
            </a:r>
            <a:endParaRPr lang="en-US" altLang="zh-CN" sz="4000" dirty="0"/>
          </a:p>
        </p:txBody>
      </p:sp>
      <p:pic>
        <p:nvPicPr>
          <p:cNvPr id="5325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6" y="1924051"/>
            <a:ext cx="6048375" cy="470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Text Box 5"/>
          <p:cNvSpPr txBox="1">
            <a:spLocks noChangeArrowheads="1"/>
          </p:cNvSpPr>
          <p:nvPr/>
        </p:nvSpPr>
        <p:spPr bwMode="auto">
          <a:xfrm>
            <a:off x="3287713" y="5884863"/>
            <a:ext cx="1720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Timeout trigger</a:t>
            </a:r>
          </a:p>
        </p:txBody>
      </p:sp>
      <p:pic>
        <p:nvPicPr>
          <p:cNvPr id="53254" name="Picture 7" descr="MCj029033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92539" y="5164139"/>
            <a:ext cx="71913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3255" name="Group 9"/>
          <p:cNvGrpSpPr>
            <a:grpSpLocks/>
          </p:cNvGrpSpPr>
          <p:nvPr/>
        </p:nvGrpSpPr>
        <p:grpSpPr bwMode="auto">
          <a:xfrm>
            <a:off x="5159376" y="3652838"/>
            <a:ext cx="1446213" cy="577850"/>
            <a:chOff x="2290" y="2024"/>
            <a:chExt cx="911" cy="364"/>
          </a:xfrm>
        </p:grpSpPr>
        <p:sp>
          <p:nvSpPr>
            <p:cNvPr id="53268" name="Text Box 10"/>
            <p:cNvSpPr txBox="1">
              <a:spLocks noChangeArrowheads="1"/>
            </p:cNvSpPr>
            <p:nvPr/>
          </p:nvSpPr>
          <p:spPr bwMode="auto">
            <a:xfrm>
              <a:off x="2789" y="2115"/>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ACK</a:t>
              </a:r>
            </a:p>
          </p:txBody>
        </p:sp>
        <p:pic>
          <p:nvPicPr>
            <p:cNvPr id="53269" name="Picture 11" descr="MCj0238034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0" y="2024"/>
              <a:ext cx="518"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3256" name="Group 12"/>
          <p:cNvGrpSpPr>
            <a:grpSpLocks/>
          </p:cNvGrpSpPr>
          <p:nvPr/>
        </p:nvGrpSpPr>
        <p:grpSpPr bwMode="auto">
          <a:xfrm>
            <a:off x="3575050" y="2428875"/>
            <a:ext cx="1225550" cy="1295400"/>
            <a:chOff x="1292" y="1253"/>
            <a:chExt cx="772" cy="816"/>
          </a:xfrm>
        </p:grpSpPr>
        <p:sp>
          <p:nvSpPr>
            <p:cNvPr id="53266" name="Rectangle 13"/>
            <p:cNvSpPr>
              <a:spLocks noChangeArrowheads="1"/>
            </p:cNvSpPr>
            <p:nvPr/>
          </p:nvSpPr>
          <p:spPr bwMode="auto">
            <a:xfrm>
              <a:off x="1882" y="1253"/>
              <a:ext cx="182" cy="816"/>
            </a:xfrm>
            <a:prstGeom prst="rect">
              <a:avLst/>
            </a:prstGeom>
            <a:solidFill>
              <a:srgbClr val="FFFF99"/>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53267" name="Text Box 14"/>
            <p:cNvSpPr txBox="1">
              <a:spLocks noChangeArrowheads="1"/>
            </p:cNvSpPr>
            <p:nvPr/>
          </p:nvSpPr>
          <p:spPr bwMode="auto">
            <a:xfrm>
              <a:off x="1292" y="1434"/>
              <a:ext cx="62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Sender </a:t>
              </a:r>
            </a:p>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Window</a:t>
              </a:r>
            </a:p>
          </p:txBody>
        </p:sp>
      </p:grpSp>
      <p:grpSp>
        <p:nvGrpSpPr>
          <p:cNvPr id="53257" name="Group 15"/>
          <p:cNvGrpSpPr>
            <a:grpSpLocks/>
          </p:cNvGrpSpPr>
          <p:nvPr/>
        </p:nvGrpSpPr>
        <p:grpSpPr bwMode="auto">
          <a:xfrm>
            <a:off x="8472489" y="3581400"/>
            <a:ext cx="1436687" cy="1295400"/>
            <a:chOff x="4377" y="1979"/>
            <a:chExt cx="905" cy="816"/>
          </a:xfrm>
        </p:grpSpPr>
        <p:sp>
          <p:nvSpPr>
            <p:cNvPr id="53264" name="Text Box 16"/>
            <p:cNvSpPr txBox="1">
              <a:spLocks noChangeArrowheads="1"/>
            </p:cNvSpPr>
            <p:nvPr/>
          </p:nvSpPr>
          <p:spPr bwMode="auto">
            <a:xfrm>
              <a:off x="4558" y="2160"/>
              <a:ext cx="7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Receiver </a:t>
              </a:r>
            </a:p>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Window</a:t>
              </a:r>
            </a:p>
          </p:txBody>
        </p:sp>
        <p:sp>
          <p:nvSpPr>
            <p:cNvPr id="53265" name="Rectangle 17"/>
            <p:cNvSpPr>
              <a:spLocks noChangeArrowheads="1"/>
            </p:cNvSpPr>
            <p:nvPr/>
          </p:nvSpPr>
          <p:spPr bwMode="auto">
            <a:xfrm>
              <a:off x="4377" y="1979"/>
              <a:ext cx="182" cy="816"/>
            </a:xfrm>
            <a:prstGeom prst="rect">
              <a:avLst/>
            </a:prstGeom>
            <a:solidFill>
              <a:srgbClr val="FFFF99"/>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grpSp>
        <p:nvGrpSpPr>
          <p:cNvPr id="53258" name="Group 18"/>
          <p:cNvGrpSpPr>
            <a:grpSpLocks/>
          </p:cNvGrpSpPr>
          <p:nvPr/>
        </p:nvGrpSpPr>
        <p:grpSpPr bwMode="auto">
          <a:xfrm>
            <a:off x="6075364" y="2736851"/>
            <a:ext cx="1316037" cy="1184275"/>
            <a:chOff x="2867" y="1447"/>
            <a:chExt cx="829" cy="746"/>
          </a:xfrm>
        </p:grpSpPr>
        <p:sp>
          <p:nvSpPr>
            <p:cNvPr id="53262" name="Text Box 19"/>
            <p:cNvSpPr txBox="1">
              <a:spLocks noChangeArrowheads="1"/>
            </p:cNvSpPr>
            <p:nvPr/>
          </p:nvSpPr>
          <p:spPr bwMode="auto">
            <a:xfrm>
              <a:off x="2867" y="1447"/>
              <a:ext cx="6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SeqNum</a:t>
              </a:r>
            </a:p>
          </p:txBody>
        </p:sp>
        <p:sp>
          <p:nvSpPr>
            <p:cNvPr id="53263" name="Text Box 20"/>
            <p:cNvSpPr txBox="1">
              <a:spLocks noChangeArrowheads="1"/>
            </p:cNvSpPr>
            <p:nvPr/>
          </p:nvSpPr>
          <p:spPr bwMode="auto">
            <a:xfrm>
              <a:off x="3500" y="1616"/>
              <a:ext cx="19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b="1" i="1">
                  <a:solidFill>
                    <a:srgbClr val="FF6600"/>
                  </a:solidFill>
                  <a:latin typeface="Arial" panose="020B0604020202020204" pitchFamily="34" charset="0"/>
                  <a:ea typeface="宋体" panose="02010600030101010101" pitchFamily="2" charset="-122"/>
                </a:rPr>
                <a:t>0</a:t>
              </a:r>
            </a:p>
            <a:p>
              <a:pPr eaLnBrk="1" hangingPunct="1">
                <a:spcBef>
                  <a:spcPct val="0"/>
                </a:spcBef>
                <a:buClrTx/>
                <a:buSzTx/>
                <a:buFontTx/>
                <a:buNone/>
              </a:pPr>
              <a:r>
                <a:rPr kumimoji="0" lang="en-US" altLang="zh-CN" sz="1800" b="1" i="1">
                  <a:solidFill>
                    <a:srgbClr val="FF6600"/>
                  </a:solidFill>
                  <a:latin typeface="Arial" panose="020B0604020202020204" pitchFamily="34" charset="0"/>
                  <a:ea typeface="宋体" panose="02010600030101010101" pitchFamily="2" charset="-122"/>
                </a:rPr>
                <a:t>1</a:t>
              </a:r>
            </a:p>
            <a:p>
              <a:pPr eaLnBrk="1" hangingPunct="1">
                <a:spcBef>
                  <a:spcPct val="0"/>
                </a:spcBef>
                <a:buClrTx/>
                <a:buSzTx/>
                <a:buFontTx/>
                <a:buNone/>
              </a:pPr>
              <a:r>
                <a:rPr kumimoji="0" lang="en-US" altLang="zh-CN" sz="1800" b="1" i="1">
                  <a:solidFill>
                    <a:srgbClr val="FF6600"/>
                  </a:solidFill>
                  <a:latin typeface="Arial" panose="020B0604020202020204" pitchFamily="34" charset="0"/>
                  <a:ea typeface="宋体" panose="02010600030101010101" pitchFamily="2" charset="-122"/>
                </a:rPr>
                <a:t>2</a:t>
              </a:r>
            </a:p>
          </p:txBody>
        </p:sp>
      </p:grpSp>
      <p:sp>
        <p:nvSpPr>
          <p:cNvPr id="40972" name="Freeform 43"/>
          <p:cNvSpPr>
            <a:spLocks/>
          </p:cNvSpPr>
          <p:nvPr/>
        </p:nvSpPr>
        <p:spPr bwMode="auto">
          <a:xfrm>
            <a:off x="3048001" y="5045075"/>
            <a:ext cx="2339975" cy="1379538"/>
          </a:xfrm>
          <a:custGeom>
            <a:avLst/>
            <a:gdLst>
              <a:gd name="T0" fmla="*/ 2147483646 w 1474"/>
              <a:gd name="T1" fmla="*/ 2147483646 h 869"/>
              <a:gd name="T2" fmla="*/ 2147483646 w 1474"/>
              <a:gd name="T3" fmla="*/ 2147483646 h 869"/>
              <a:gd name="T4" fmla="*/ 2147483646 w 1474"/>
              <a:gd name="T5" fmla="*/ 2147483646 h 869"/>
              <a:gd name="T6" fmla="*/ 2147483646 w 1474"/>
              <a:gd name="T7" fmla="*/ 2147483646 h 869"/>
              <a:gd name="T8" fmla="*/ 2147483646 w 1474"/>
              <a:gd name="T9" fmla="*/ 2147483646 h 869"/>
              <a:gd name="T10" fmla="*/ 2147483646 w 1474"/>
              <a:gd name="T11" fmla="*/ 2147483646 h 869"/>
              <a:gd name="T12" fmla="*/ 2147483646 w 1474"/>
              <a:gd name="T13" fmla="*/ 2147483646 h 869"/>
              <a:gd name="T14" fmla="*/ 0 60000 65536"/>
              <a:gd name="T15" fmla="*/ 0 60000 65536"/>
              <a:gd name="T16" fmla="*/ 0 60000 65536"/>
              <a:gd name="T17" fmla="*/ 0 60000 65536"/>
              <a:gd name="T18" fmla="*/ 0 60000 65536"/>
              <a:gd name="T19" fmla="*/ 0 60000 65536"/>
              <a:gd name="T20" fmla="*/ 0 60000 65536"/>
              <a:gd name="T21" fmla="*/ 0 w 1474"/>
              <a:gd name="T22" fmla="*/ 0 h 869"/>
              <a:gd name="T23" fmla="*/ 1474 w 1474"/>
              <a:gd name="T24" fmla="*/ 869 h 8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74" h="869">
                <a:moveTo>
                  <a:pt x="469" y="121"/>
                </a:moveTo>
                <a:cubicBezTo>
                  <a:pt x="332" y="223"/>
                  <a:pt x="196" y="325"/>
                  <a:pt x="151" y="438"/>
                </a:cubicBezTo>
                <a:cubicBezTo>
                  <a:pt x="106" y="551"/>
                  <a:pt x="0" y="741"/>
                  <a:pt x="196" y="801"/>
                </a:cubicBezTo>
                <a:cubicBezTo>
                  <a:pt x="392" y="861"/>
                  <a:pt x="1186" y="869"/>
                  <a:pt x="1330" y="801"/>
                </a:cubicBezTo>
                <a:cubicBezTo>
                  <a:pt x="1474" y="733"/>
                  <a:pt x="1156" y="521"/>
                  <a:pt x="1058" y="393"/>
                </a:cubicBezTo>
                <a:cubicBezTo>
                  <a:pt x="960" y="265"/>
                  <a:pt x="862" y="60"/>
                  <a:pt x="741" y="30"/>
                </a:cubicBezTo>
                <a:cubicBezTo>
                  <a:pt x="620" y="0"/>
                  <a:pt x="476" y="106"/>
                  <a:pt x="332" y="212"/>
                </a:cubicBezTo>
              </a:path>
            </a:pathLst>
          </a:custGeom>
          <a:solidFill>
            <a:srgbClr val="00CC99">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88" name="Text Box 44"/>
          <p:cNvSpPr txBox="1">
            <a:spLocks noChangeArrowheads="1"/>
          </p:cNvSpPr>
          <p:nvPr/>
        </p:nvSpPr>
        <p:spPr bwMode="auto">
          <a:xfrm>
            <a:off x="3667125" y="4357689"/>
            <a:ext cx="3759200" cy="7080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p>
            <a:pPr eaLnBrk="1" hangingPunct="1">
              <a:defRPr/>
            </a:pPr>
            <a:r>
              <a:rPr lang="zh-CN" altLang="en-US" sz="2000" dirty="0">
                <a:effectLst>
                  <a:outerShdw blurRad="38100" dist="38100" dir="2700000" algn="tl">
                    <a:srgbClr val="FFFFFF"/>
                  </a:outerShdw>
                </a:effectLst>
              </a:rPr>
              <a:t>挑战</a:t>
            </a:r>
            <a:r>
              <a:rPr lang="en-US" altLang="zh-CN" sz="2000" dirty="0">
                <a:effectLst>
                  <a:outerShdw blurRad="38100" dist="38100" dir="2700000" algn="tl">
                    <a:srgbClr val="FFFFFF"/>
                  </a:outerShdw>
                </a:effectLst>
              </a:rPr>
              <a:t>2: </a:t>
            </a:r>
            <a:r>
              <a:rPr lang="zh-CN" altLang="en-US" sz="2000" dirty="0">
                <a:effectLst>
                  <a:outerShdw blurRad="38100" dist="38100" dir="2700000" algn="tl">
                    <a:srgbClr val="FFFFFF"/>
                  </a:outerShdw>
                </a:effectLst>
              </a:rPr>
              <a:t>超时问题</a:t>
            </a:r>
            <a:r>
              <a:rPr lang="en-US" altLang="zh-CN" sz="2000" dirty="0">
                <a:effectLst>
                  <a:outerShdw blurRad="38100" dist="38100" dir="2700000" algn="tl">
                    <a:srgbClr val="FFFFFF"/>
                  </a:outerShdw>
                </a:effectLst>
              </a:rPr>
              <a:t>, </a:t>
            </a:r>
            <a:r>
              <a:rPr lang="zh-CN" altLang="en-US" sz="2000" dirty="0">
                <a:effectLst>
                  <a:outerShdw blurRad="38100" dist="38100" dir="2700000" algn="tl">
                    <a:srgbClr val="FFFFFF"/>
                  </a:outerShdw>
                </a:effectLst>
              </a:rPr>
              <a:t>什么时候重传</a:t>
            </a:r>
            <a:r>
              <a:rPr lang="en-US" altLang="zh-CN" sz="2000" dirty="0">
                <a:effectLst>
                  <a:outerShdw blurRad="38100" dist="38100" dir="2700000" algn="tl">
                    <a:srgbClr val="FFFFFF"/>
                  </a:outerShdw>
                </a:effectLst>
              </a:rPr>
              <a:t>?</a:t>
            </a:r>
          </a:p>
          <a:p>
            <a:pPr eaLnBrk="1" hangingPunct="1">
              <a:defRPr/>
            </a:pPr>
            <a:r>
              <a:rPr lang="zh-CN" altLang="en-US" sz="2000" dirty="0">
                <a:effectLst>
                  <a:outerShdw blurRad="38100" dist="38100" dir="2700000" algn="tl">
                    <a:srgbClr val="FFFFFF"/>
                  </a:outerShdw>
                </a:effectLst>
              </a:rPr>
              <a:t>变化的</a:t>
            </a:r>
            <a:r>
              <a:rPr lang="en-US" altLang="zh-CN" sz="2000" dirty="0">
                <a:effectLst>
                  <a:outerShdw blurRad="38100" dist="38100" dir="2700000" algn="tl">
                    <a:srgbClr val="FFFFFF"/>
                  </a:outerShdw>
                </a:effectLst>
              </a:rPr>
              <a:t>RTT</a:t>
            </a:r>
            <a:r>
              <a:rPr lang="zh-CN" altLang="en-US" sz="2000" dirty="0">
                <a:effectLst>
                  <a:outerShdw blurRad="38100" dist="38100" dir="2700000" algn="tl">
                    <a:srgbClr val="FFFFFF"/>
                  </a:outerShdw>
                </a:effectLst>
              </a:rPr>
              <a:t>难以估计</a:t>
            </a:r>
            <a:endParaRPr lang="en-US" altLang="zh-CN" sz="2000" dirty="0">
              <a:effectLst>
                <a:outerShdw blurRad="38100" dist="38100" dir="2700000" algn="tl">
                  <a:srgbClr val="FFFFFF"/>
                </a:outerShdw>
              </a:effectLst>
            </a:endParaRPr>
          </a:p>
        </p:txBody>
      </p:sp>
      <p:sp>
        <p:nvSpPr>
          <p:cNvPr id="27" name="Text Box 37"/>
          <p:cNvSpPr txBox="1">
            <a:spLocks noChangeArrowheads="1"/>
          </p:cNvSpPr>
          <p:nvPr/>
        </p:nvSpPr>
        <p:spPr bwMode="auto">
          <a:xfrm>
            <a:off x="1774826" y="1239839"/>
            <a:ext cx="8740775" cy="4603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lgn="ctr" eaLnBrk="1" hangingPunct="1">
              <a:defRPr/>
            </a:pPr>
            <a:r>
              <a:rPr lang="zh-CN" altLang="en-US" sz="2400" dirty="0">
                <a:solidFill>
                  <a:schemeClr val="tx1"/>
                </a:solidFill>
              </a:rPr>
              <a:t>背景</a:t>
            </a:r>
            <a:r>
              <a:rPr lang="en-US" altLang="zh-CN" sz="2400" dirty="0">
                <a:solidFill>
                  <a:schemeClr val="tx1"/>
                </a:solidFill>
              </a:rPr>
              <a:t>: IP </a:t>
            </a:r>
            <a:r>
              <a:rPr lang="zh-CN" altLang="en-US" sz="2400" dirty="0">
                <a:solidFill>
                  <a:schemeClr val="tx1"/>
                </a:solidFill>
              </a:rPr>
              <a:t>为异构网络不同的主机间通信提供了不可靠的传输服务</a:t>
            </a:r>
            <a:endParaRPr lang="en-US" altLang="zh-CN"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29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8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4A9C3DE9-C6DC-4B3F-B589-54CF4103CAB0}" type="slidenum">
              <a:rPr kumimoji="0" lang="en-US" altLang="zh-CN" sz="1400">
                <a:latin typeface="Arial" panose="020B0604020202020204" pitchFamily="34" charset="0"/>
                <a:ea typeface="宋体" panose="02010600030101010101" pitchFamily="2" charset="-122"/>
              </a:rPr>
              <a:pPr>
                <a:spcBef>
                  <a:spcPct val="0"/>
                </a:spcBef>
                <a:buClrTx/>
                <a:buSzTx/>
                <a:buFontTx/>
                <a:buNone/>
              </a:pPr>
              <a:t>45</a:t>
            </a:fld>
            <a:r>
              <a:rPr kumimoji="0" lang="en-US" altLang="zh-CN" sz="1000">
                <a:latin typeface="Arial" panose="020B0604020202020204" pitchFamily="34" charset="0"/>
                <a:ea typeface="宋体" panose="02010600030101010101" pitchFamily="2" charset="-122"/>
              </a:rPr>
              <a:t>-</a:t>
            </a:r>
          </a:p>
        </p:txBody>
      </p:sp>
      <p:sp>
        <p:nvSpPr>
          <p:cNvPr id="54275" name="Rectangle 2"/>
          <p:cNvSpPr>
            <a:spLocks noGrp="1" noChangeArrowheads="1"/>
          </p:cNvSpPr>
          <p:nvPr>
            <p:ph type="title"/>
          </p:nvPr>
        </p:nvSpPr>
        <p:spPr/>
        <p:txBody>
          <a:bodyPr/>
          <a:lstStyle/>
          <a:p>
            <a:r>
              <a:rPr lang="en-US" altLang="zh-CN" dirty="0"/>
              <a:t>TCP</a:t>
            </a:r>
            <a:r>
              <a:rPr lang="zh-CN" altLang="en-US" dirty="0"/>
              <a:t>面临的挑战</a:t>
            </a:r>
            <a:r>
              <a:rPr lang="en-US" altLang="zh-CN" dirty="0"/>
              <a:t> - </a:t>
            </a:r>
            <a:r>
              <a:rPr lang="zh-CN" altLang="zh-CN" dirty="0"/>
              <a:t>2</a:t>
            </a:r>
          </a:p>
        </p:txBody>
      </p:sp>
      <p:sp>
        <p:nvSpPr>
          <p:cNvPr id="54276" name="Rectangle 3"/>
          <p:cNvSpPr>
            <a:spLocks noGrp="1" noChangeArrowheads="1"/>
          </p:cNvSpPr>
          <p:nvPr>
            <p:ph type="body" idx="1"/>
          </p:nvPr>
        </p:nvSpPr>
        <p:spPr/>
        <p:txBody>
          <a:bodyPr/>
          <a:lstStyle/>
          <a:p>
            <a:r>
              <a:rPr lang="zh-CN" altLang="en-US" sz="2500" dirty="0"/>
              <a:t>问题</a:t>
            </a:r>
            <a:r>
              <a:rPr lang="zh-CN" altLang="zh-CN" sz="2500" dirty="0"/>
              <a:t>: </a:t>
            </a:r>
            <a:r>
              <a:rPr lang="zh-CN" altLang="en-US" sz="2500" dirty="0"/>
              <a:t>超时重传</a:t>
            </a:r>
            <a:endParaRPr lang="zh-CN" altLang="zh-CN" sz="2500" dirty="0"/>
          </a:p>
          <a:p>
            <a:pPr lvl="1"/>
            <a:r>
              <a:rPr lang="zh-CN" altLang="en-US" sz="2500" dirty="0"/>
              <a:t>连接两台相同主机的物理链路通常具有固定的</a:t>
            </a:r>
            <a:r>
              <a:rPr lang="en-US" altLang="zh-CN" sz="2500" dirty="0"/>
              <a:t>RTT</a:t>
            </a:r>
            <a:endParaRPr lang="zh-CN" altLang="zh-CN" sz="2500" dirty="0"/>
          </a:p>
          <a:p>
            <a:pPr lvl="1"/>
            <a:r>
              <a:rPr lang="zh-CN" altLang="en-US" sz="2500" dirty="0"/>
              <a:t>连接很可能具有差异很大的往返时延</a:t>
            </a:r>
            <a:endParaRPr lang="zh-CN" altLang="zh-CN" sz="2500" dirty="0"/>
          </a:p>
          <a:p>
            <a:pPr lvl="2"/>
            <a:r>
              <a:rPr lang="zh-CN" altLang="en-US" sz="2500" dirty="0"/>
              <a:t>不同的距离</a:t>
            </a:r>
            <a:r>
              <a:rPr lang="zh-CN" altLang="zh-CN" sz="2500" dirty="0"/>
              <a:t>: San Francisco </a:t>
            </a:r>
            <a:r>
              <a:rPr lang="zh-CN" altLang="en-US" sz="2500" dirty="0"/>
              <a:t>到</a:t>
            </a:r>
            <a:r>
              <a:rPr lang="zh-CN" altLang="zh-CN" sz="2500" dirty="0"/>
              <a:t>Boston, RTT 100 ms, </a:t>
            </a:r>
            <a:r>
              <a:rPr lang="zh-CN" altLang="en-US" sz="2500" dirty="0"/>
              <a:t>同一个房间的两台主机</a:t>
            </a:r>
            <a:r>
              <a:rPr lang="zh-CN" altLang="zh-CN" sz="2500" dirty="0"/>
              <a:t>, RTT 1 ms</a:t>
            </a:r>
          </a:p>
          <a:p>
            <a:pPr lvl="2"/>
            <a:r>
              <a:rPr lang="zh-CN" altLang="zh-CN" sz="2500" dirty="0"/>
              <a:t>RTT</a:t>
            </a:r>
            <a:r>
              <a:rPr lang="zh-CN" altLang="en-US" sz="2500" dirty="0"/>
              <a:t>的变化</a:t>
            </a:r>
            <a:r>
              <a:rPr lang="zh-CN" altLang="zh-CN" sz="2500" dirty="0"/>
              <a:t> : San Francisco </a:t>
            </a:r>
            <a:r>
              <a:rPr lang="zh-CN" altLang="en-US" sz="2500" dirty="0"/>
              <a:t>到</a:t>
            </a:r>
            <a:r>
              <a:rPr lang="zh-CN" altLang="zh-CN" sz="2500" dirty="0"/>
              <a:t>Boston,  RTT 100 ms at 3 a.m., RTT 500 ms at 3 p.m.</a:t>
            </a:r>
          </a:p>
          <a:p>
            <a:r>
              <a:rPr lang="zh-CN" altLang="en-US" sz="2500" dirty="0"/>
              <a:t>动机</a:t>
            </a:r>
            <a:endParaRPr lang="zh-CN" altLang="zh-CN" sz="2500" dirty="0"/>
          </a:p>
          <a:p>
            <a:pPr lvl="1"/>
            <a:r>
              <a:rPr lang="zh-CN" altLang="en-US" sz="2500" dirty="0"/>
              <a:t>滑动窗口算法中的超时重传机制必须具有</a:t>
            </a:r>
            <a:r>
              <a:rPr lang="zh-CN" altLang="en-US" sz="2500" b="1" dirty="0">
                <a:solidFill>
                  <a:srgbClr val="0000FF"/>
                </a:solidFill>
              </a:rPr>
              <a:t>适应性</a:t>
            </a:r>
            <a:r>
              <a:rPr lang="zh-CN" altLang="zh-CN" sz="2500" dirty="0"/>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40083AEB-4F99-4217-B6A5-F60D71996A86}" type="slidenum">
              <a:rPr kumimoji="0" lang="en-US" altLang="zh-CN" sz="1400">
                <a:latin typeface="Arial" panose="020B0604020202020204" pitchFamily="34" charset="0"/>
                <a:ea typeface="宋体" panose="02010600030101010101" pitchFamily="2" charset="-122"/>
              </a:rPr>
              <a:pPr>
                <a:spcBef>
                  <a:spcPct val="0"/>
                </a:spcBef>
                <a:buClrTx/>
                <a:buSzTx/>
                <a:buFontTx/>
                <a:buNone/>
              </a:pPr>
              <a:t>46</a:t>
            </a:fld>
            <a:r>
              <a:rPr kumimoji="0" lang="en-US" altLang="zh-CN" sz="1000">
                <a:latin typeface="Arial" panose="020B0604020202020204" pitchFamily="34" charset="0"/>
                <a:ea typeface="宋体" panose="02010600030101010101" pitchFamily="2" charset="-122"/>
              </a:rPr>
              <a:t>-</a:t>
            </a:r>
          </a:p>
        </p:txBody>
      </p:sp>
      <p:sp>
        <p:nvSpPr>
          <p:cNvPr id="55299" name="Rectangle 2"/>
          <p:cNvSpPr>
            <a:spLocks noGrp="1" noChangeArrowheads="1"/>
          </p:cNvSpPr>
          <p:nvPr>
            <p:ph type="title"/>
          </p:nvPr>
        </p:nvSpPr>
        <p:spPr>
          <a:xfrm>
            <a:off x="740563" y="588964"/>
            <a:ext cx="8675687" cy="714375"/>
          </a:xfrm>
        </p:spPr>
        <p:txBody>
          <a:bodyPr/>
          <a:lstStyle/>
          <a:p>
            <a:r>
              <a:rPr lang="zh-CN" altLang="zh-CN" sz="4000" dirty="0"/>
              <a:t>TCP</a:t>
            </a:r>
            <a:r>
              <a:rPr lang="zh-CN" altLang="en-US" sz="4000" dirty="0"/>
              <a:t>可靠传输面临的新挑战</a:t>
            </a:r>
            <a:endParaRPr lang="en-US" altLang="zh-CN" sz="4000" dirty="0"/>
          </a:p>
        </p:txBody>
      </p:sp>
      <p:pic>
        <p:nvPicPr>
          <p:cNvPr id="5530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6" y="1924051"/>
            <a:ext cx="6048375" cy="470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5301" name="组合 1"/>
          <p:cNvGrpSpPr>
            <a:grpSpLocks/>
          </p:cNvGrpSpPr>
          <p:nvPr/>
        </p:nvGrpSpPr>
        <p:grpSpPr bwMode="auto">
          <a:xfrm>
            <a:off x="3287713" y="5164139"/>
            <a:ext cx="1720850" cy="1087437"/>
            <a:chOff x="1763713" y="5164138"/>
            <a:chExt cx="1720850" cy="1087438"/>
          </a:xfrm>
        </p:grpSpPr>
        <p:sp>
          <p:nvSpPr>
            <p:cNvPr id="55328" name="Text Box 5"/>
            <p:cNvSpPr txBox="1">
              <a:spLocks noChangeArrowheads="1"/>
            </p:cNvSpPr>
            <p:nvPr/>
          </p:nvSpPr>
          <p:spPr bwMode="auto">
            <a:xfrm>
              <a:off x="1763713" y="5884863"/>
              <a:ext cx="1720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Timeout trigger</a:t>
              </a:r>
            </a:p>
          </p:txBody>
        </p:sp>
        <p:pic>
          <p:nvPicPr>
            <p:cNvPr id="55329" name="Picture 7" descr="MCj029033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8538" y="5164138"/>
              <a:ext cx="719137"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5302" name="Group 9"/>
          <p:cNvGrpSpPr>
            <a:grpSpLocks/>
          </p:cNvGrpSpPr>
          <p:nvPr/>
        </p:nvGrpSpPr>
        <p:grpSpPr bwMode="auto">
          <a:xfrm>
            <a:off x="5159376" y="3652838"/>
            <a:ext cx="1446213" cy="577850"/>
            <a:chOff x="2290" y="2024"/>
            <a:chExt cx="911" cy="364"/>
          </a:xfrm>
        </p:grpSpPr>
        <p:sp>
          <p:nvSpPr>
            <p:cNvPr id="55326" name="Text Box 10"/>
            <p:cNvSpPr txBox="1">
              <a:spLocks noChangeArrowheads="1"/>
            </p:cNvSpPr>
            <p:nvPr/>
          </p:nvSpPr>
          <p:spPr bwMode="auto">
            <a:xfrm>
              <a:off x="2789" y="2115"/>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ACK</a:t>
              </a:r>
            </a:p>
          </p:txBody>
        </p:sp>
        <p:pic>
          <p:nvPicPr>
            <p:cNvPr id="55327" name="Picture 11" descr="MCj0238034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0" y="2024"/>
              <a:ext cx="518"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5303" name="Group 12"/>
          <p:cNvGrpSpPr>
            <a:grpSpLocks/>
          </p:cNvGrpSpPr>
          <p:nvPr/>
        </p:nvGrpSpPr>
        <p:grpSpPr bwMode="auto">
          <a:xfrm>
            <a:off x="3575050" y="2428875"/>
            <a:ext cx="1225550" cy="1295400"/>
            <a:chOff x="1292" y="1253"/>
            <a:chExt cx="772" cy="816"/>
          </a:xfrm>
        </p:grpSpPr>
        <p:sp>
          <p:nvSpPr>
            <p:cNvPr id="55324" name="Rectangle 13"/>
            <p:cNvSpPr>
              <a:spLocks noChangeArrowheads="1"/>
            </p:cNvSpPr>
            <p:nvPr/>
          </p:nvSpPr>
          <p:spPr bwMode="auto">
            <a:xfrm>
              <a:off x="1882" y="1253"/>
              <a:ext cx="182" cy="816"/>
            </a:xfrm>
            <a:prstGeom prst="rect">
              <a:avLst/>
            </a:prstGeom>
            <a:solidFill>
              <a:srgbClr val="FFFF99"/>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55325" name="Text Box 14"/>
            <p:cNvSpPr txBox="1">
              <a:spLocks noChangeArrowheads="1"/>
            </p:cNvSpPr>
            <p:nvPr/>
          </p:nvSpPr>
          <p:spPr bwMode="auto">
            <a:xfrm>
              <a:off x="1292" y="1434"/>
              <a:ext cx="62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Sender </a:t>
              </a:r>
            </a:p>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Window</a:t>
              </a:r>
            </a:p>
          </p:txBody>
        </p:sp>
      </p:grpSp>
      <p:grpSp>
        <p:nvGrpSpPr>
          <p:cNvPr id="55304" name="Group 15"/>
          <p:cNvGrpSpPr>
            <a:grpSpLocks/>
          </p:cNvGrpSpPr>
          <p:nvPr/>
        </p:nvGrpSpPr>
        <p:grpSpPr bwMode="auto">
          <a:xfrm>
            <a:off x="8472489" y="3581400"/>
            <a:ext cx="1436687" cy="1295400"/>
            <a:chOff x="4377" y="1979"/>
            <a:chExt cx="905" cy="816"/>
          </a:xfrm>
        </p:grpSpPr>
        <p:sp>
          <p:nvSpPr>
            <p:cNvPr id="55322" name="Text Box 16"/>
            <p:cNvSpPr txBox="1">
              <a:spLocks noChangeArrowheads="1"/>
            </p:cNvSpPr>
            <p:nvPr/>
          </p:nvSpPr>
          <p:spPr bwMode="auto">
            <a:xfrm>
              <a:off x="4558" y="2160"/>
              <a:ext cx="7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Receiver </a:t>
              </a:r>
            </a:p>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Window</a:t>
              </a:r>
            </a:p>
          </p:txBody>
        </p:sp>
        <p:sp>
          <p:nvSpPr>
            <p:cNvPr id="55323" name="Rectangle 17"/>
            <p:cNvSpPr>
              <a:spLocks noChangeArrowheads="1"/>
            </p:cNvSpPr>
            <p:nvPr/>
          </p:nvSpPr>
          <p:spPr bwMode="auto">
            <a:xfrm>
              <a:off x="4377" y="1979"/>
              <a:ext cx="182" cy="816"/>
            </a:xfrm>
            <a:prstGeom prst="rect">
              <a:avLst/>
            </a:prstGeom>
            <a:solidFill>
              <a:srgbClr val="FFFF99"/>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grpSp>
        <p:nvGrpSpPr>
          <p:cNvPr id="55305" name="Group 18"/>
          <p:cNvGrpSpPr>
            <a:grpSpLocks/>
          </p:cNvGrpSpPr>
          <p:nvPr/>
        </p:nvGrpSpPr>
        <p:grpSpPr bwMode="auto">
          <a:xfrm>
            <a:off x="6075364" y="2736851"/>
            <a:ext cx="1316037" cy="1184275"/>
            <a:chOff x="2867" y="1447"/>
            <a:chExt cx="829" cy="746"/>
          </a:xfrm>
        </p:grpSpPr>
        <p:sp>
          <p:nvSpPr>
            <p:cNvPr id="55320" name="Text Box 19"/>
            <p:cNvSpPr txBox="1">
              <a:spLocks noChangeArrowheads="1"/>
            </p:cNvSpPr>
            <p:nvPr/>
          </p:nvSpPr>
          <p:spPr bwMode="auto">
            <a:xfrm>
              <a:off x="2867" y="1447"/>
              <a:ext cx="6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SeqNum</a:t>
              </a:r>
            </a:p>
          </p:txBody>
        </p:sp>
        <p:sp>
          <p:nvSpPr>
            <p:cNvPr id="55321" name="Text Box 20"/>
            <p:cNvSpPr txBox="1">
              <a:spLocks noChangeArrowheads="1"/>
            </p:cNvSpPr>
            <p:nvPr/>
          </p:nvSpPr>
          <p:spPr bwMode="auto">
            <a:xfrm>
              <a:off x="3500" y="1616"/>
              <a:ext cx="19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b="1" i="1">
                  <a:solidFill>
                    <a:srgbClr val="FF6600"/>
                  </a:solidFill>
                  <a:latin typeface="Arial" panose="020B0604020202020204" pitchFamily="34" charset="0"/>
                  <a:ea typeface="宋体" panose="02010600030101010101" pitchFamily="2" charset="-122"/>
                </a:rPr>
                <a:t>0</a:t>
              </a:r>
            </a:p>
            <a:p>
              <a:pPr eaLnBrk="1" hangingPunct="1">
                <a:spcBef>
                  <a:spcPct val="0"/>
                </a:spcBef>
                <a:buClrTx/>
                <a:buSzTx/>
                <a:buFontTx/>
                <a:buNone/>
              </a:pPr>
              <a:r>
                <a:rPr kumimoji="0" lang="en-US" altLang="zh-CN" sz="1800" b="1" i="1">
                  <a:solidFill>
                    <a:srgbClr val="FF6600"/>
                  </a:solidFill>
                  <a:latin typeface="Arial" panose="020B0604020202020204" pitchFamily="34" charset="0"/>
                  <a:ea typeface="宋体" panose="02010600030101010101" pitchFamily="2" charset="-122"/>
                </a:rPr>
                <a:t>1</a:t>
              </a:r>
            </a:p>
            <a:p>
              <a:pPr eaLnBrk="1" hangingPunct="1">
                <a:spcBef>
                  <a:spcPct val="0"/>
                </a:spcBef>
                <a:buClrTx/>
                <a:buSzTx/>
                <a:buFontTx/>
                <a:buNone/>
              </a:pPr>
              <a:r>
                <a:rPr kumimoji="0" lang="en-US" altLang="zh-CN" sz="1800" b="1" i="1">
                  <a:solidFill>
                    <a:srgbClr val="FF6600"/>
                  </a:solidFill>
                  <a:latin typeface="Arial" panose="020B0604020202020204" pitchFamily="34" charset="0"/>
                  <a:ea typeface="宋体" panose="02010600030101010101" pitchFamily="2" charset="-122"/>
                </a:rPr>
                <a:t>2</a:t>
              </a:r>
            </a:p>
          </p:txBody>
        </p:sp>
      </p:grpSp>
      <p:grpSp>
        <p:nvGrpSpPr>
          <p:cNvPr id="7" name="Group 24"/>
          <p:cNvGrpSpPr>
            <a:grpSpLocks/>
          </p:cNvGrpSpPr>
          <p:nvPr/>
        </p:nvGrpSpPr>
        <p:grpSpPr bwMode="auto">
          <a:xfrm>
            <a:off x="5238751" y="2420938"/>
            <a:ext cx="2657475" cy="2508250"/>
            <a:chOff x="2386" y="2432"/>
            <a:chExt cx="1674" cy="1580"/>
          </a:xfrm>
        </p:grpSpPr>
        <p:grpSp>
          <p:nvGrpSpPr>
            <p:cNvPr id="55308" name="Group 25"/>
            <p:cNvGrpSpPr>
              <a:grpSpLocks/>
            </p:cNvGrpSpPr>
            <p:nvPr/>
          </p:nvGrpSpPr>
          <p:grpSpPr bwMode="auto">
            <a:xfrm>
              <a:off x="3016" y="2750"/>
              <a:ext cx="771" cy="680"/>
              <a:chOff x="3016" y="2523"/>
              <a:chExt cx="771" cy="680"/>
            </a:xfrm>
          </p:grpSpPr>
          <p:grpSp>
            <p:nvGrpSpPr>
              <p:cNvPr id="55311" name="Group 26"/>
              <p:cNvGrpSpPr>
                <a:grpSpLocks/>
              </p:cNvGrpSpPr>
              <p:nvPr/>
            </p:nvGrpSpPr>
            <p:grpSpPr bwMode="auto">
              <a:xfrm>
                <a:off x="3288" y="2523"/>
                <a:ext cx="136" cy="272"/>
                <a:chOff x="3288" y="2523"/>
                <a:chExt cx="136" cy="272"/>
              </a:xfrm>
            </p:grpSpPr>
            <p:sp>
              <p:nvSpPr>
                <p:cNvPr id="55318" name="Line 27"/>
                <p:cNvSpPr>
                  <a:spLocks noChangeShapeType="1"/>
                </p:cNvSpPr>
                <p:nvPr/>
              </p:nvSpPr>
              <p:spPr bwMode="auto">
                <a:xfrm flipH="1">
                  <a:off x="3288" y="2523"/>
                  <a:ext cx="136" cy="27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9" name="Line 28"/>
                <p:cNvSpPr>
                  <a:spLocks noChangeShapeType="1"/>
                </p:cNvSpPr>
                <p:nvPr/>
              </p:nvSpPr>
              <p:spPr bwMode="auto">
                <a:xfrm>
                  <a:off x="3288" y="2568"/>
                  <a:ext cx="136" cy="18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5312" name="Group 29"/>
              <p:cNvGrpSpPr>
                <a:grpSpLocks/>
              </p:cNvGrpSpPr>
              <p:nvPr/>
            </p:nvGrpSpPr>
            <p:grpSpPr bwMode="auto">
              <a:xfrm>
                <a:off x="3016" y="2931"/>
                <a:ext cx="136" cy="272"/>
                <a:chOff x="3288" y="2523"/>
                <a:chExt cx="136" cy="272"/>
              </a:xfrm>
            </p:grpSpPr>
            <p:sp>
              <p:nvSpPr>
                <p:cNvPr id="55316" name="Line 30"/>
                <p:cNvSpPr>
                  <a:spLocks noChangeShapeType="1"/>
                </p:cNvSpPr>
                <p:nvPr/>
              </p:nvSpPr>
              <p:spPr bwMode="auto">
                <a:xfrm flipH="1">
                  <a:off x="3288" y="2523"/>
                  <a:ext cx="136" cy="27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7" name="Line 31"/>
                <p:cNvSpPr>
                  <a:spLocks noChangeShapeType="1"/>
                </p:cNvSpPr>
                <p:nvPr/>
              </p:nvSpPr>
              <p:spPr bwMode="auto">
                <a:xfrm>
                  <a:off x="3288" y="2568"/>
                  <a:ext cx="136" cy="18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5313" name="Group 32"/>
              <p:cNvGrpSpPr>
                <a:grpSpLocks/>
              </p:cNvGrpSpPr>
              <p:nvPr/>
            </p:nvGrpSpPr>
            <p:grpSpPr bwMode="auto">
              <a:xfrm>
                <a:off x="3651" y="2840"/>
                <a:ext cx="136" cy="272"/>
                <a:chOff x="3288" y="2523"/>
                <a:chExt cx="136" cy="272"/>
              </a:xfrm>
            </p:grpSpPr>
            <p:sp>
              <p:nvSpPr>
                <p:cNvPr id="55314" name="Line 33"/>
                <p:cNvSpPr>
                  <a:spLocks noChangeShapeType="1"/>
                </p:cNvSpPr>
                <p:nvPr/>
              </p:nvSpPr>
              <p:spPr bwMode="auto">
                <a:xfrm flipH="1">
                  <a:off x="3288" y="2523"/>
                  <a:ext cx="136" cy="27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5" name="Line 34"/>
                <p:cNvSpPr>
                  <a:spLocks noChangeShapeType="1"/>
                </p:cNvSpPr>
                <p:nvPr/>
              </p:nvSpPr>
              <p:spPr bwMode="auto">
                <a:xfrm>
                  <a:off x="3288" y="2568"/>
                  <a:ext cx="136" cy="18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55309" name="Freeform 35"/>
            <p:cNvSpPr>
              <a:spLocks/>
            </p:cNvSpPr>
            <p:nvPr/>
          </p:nvSpPr>
          <p:spPr bwMode="auto">
            <a:xfrm>
              <a:off x="2880" y="2432"/>
              <a:ext cx="1013" cy="1239"/>
            </a:xfrm>
            <a:custGeom>
              <a:avLst/>
              <a:gdLst>
                <a:gd name="T0" fmla="*/ 227 w 1013"/>
                <a:gd name="T1" fmla="*/ 98 h 1239"/>
                <a:gd name="T2" fmla="*/ 0 w 1013"/>
                <a:gd name="T3" fmla="*/ 506 h 1239"/>
                <a:gd name="T4" fmla="*/ 227 w 1013"/>
                <a:gd name="T5" fmla="*/ 1141 h 1239"/>
                <a:gd name="T6" fmla="*/ 680 w 1013"/>
                <a:gd name="T7" fmla="*/ 1095 h 1239"/>
                <a:gd name="T8" fmla="*/ 998 w 1013"/>
                <a:gd name="T9" fmla="*/ 778 h 1239"/>
                <a:gd name="T10" fmla="*/ 771 w 1013"/>
                <a:gd name="T11" fmla="*/ 188 h 1239"/>
                <a:gd name="T12" fmla="*/ 363 w 1013"/>
                <a:gd name="T13" fmla="*/ 7 h 1239"/>
                <a:gd name="T14" fmla="*/ 181 w 1013"/>
                <a:gd name="T15" fmla="*/ 143 h 1239"/>
                <a:gd name="T16" fmla="*/ 0 60000 65536"/>
                <a:gd name="T17" fmla="*/ 0 60000 65536"/>
                <a:gd name="T18" fmla="*/ 0 60000 65536"/>
                <a:gd name="T19" fmla="*/ 0 60000 65536"/>
                <a:gd name="T20" fmla="*/ 0 60000 65536"/>
                <a:gd name="T21" fmla="*/ 0 60000 65536"/>
                <a:gd name="T22" fmla="*/ 0 60000 65536"/>
                <a:gd name="T23" fmla="*/ 0 60000 65536"/>
                <a:gd name="T24" fmla="*/ 0 w 1013"/>
                <a:gd name="T25" fmla="*/ 0 h 1239"/>
                <a:gd name="T26" fmla="*/ 1013 w 1013"/>
                <a:gd name="T27" fmla="*/ 1239 h 12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3" h="1239">
                  <a:moveTo>
                    <a:pt x="227" y="98"/>
                  </a:moveTo>
                  <a:cubicBezTo>
                    <a:pt x="113" y="215"/>
                    <a:pt x="0" y="332"/>
                    <a:pt x="0" y="506"/>
                  </a:cubicBezTo>
                  <a:cubicBezTo>
                    <a:pt x="0" y="680"/>
                    <a:pt x="114" y="1043"/>
                    <a:pt x="227" y="1141"/>
                  </a:cubicBezTo>
                  <a:cubicBezTo>
                    <a:pt x="340" y="1239"/>
                    <a:pt x="552" y="1155"/>
                    <a:pt x="680" y="1095"/>
                  </a:cubicBezTo>
                  <a:cubicBezTo>
                    <a:pt x="808" y="1035"/>
                    <a:pt x="983" y="929"/>
                    <a:pt x="998" y="778"/>
                  </a:cubicBezTo>
                  <a:cubicBezTo>
                    <a:pt x="1013" y="627"/>
                    <a:pt x="877" y="316"/>
                    <a:pt x="771" y="188"/>
                  </a:cubicBezTo>
                  <a:cubicBezTo>
                    <a:pt x="665" y="60"/>
                    <a:pt x="461" y="14"/>
                    <a:pt x="363" y="7"/>
                  </a:cubicBezTo>
                  <a:cubicBezTo>
                    <a:pt x="265" y="0"/>
                    <a:pt x="223" y="71"/>
                    <a:pt x="181" y="143"/>
                  </a:cubicBezTo>
                </a:path>
              </a:pathLst>
            </a:custGeom>
            <a:solidFill>
              <a:srgbClr val="FF6600">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80" name="Text Box 36"/>
            <p:cNvSpPr txBox="1">
              <a:spLocks noChangeArrowheads="1"/>
            </p:cNvSpPr>
            <p:nvPr/>
          </p:nvSpPr>
          <p:spPr bwMode="auto">
            <a:xfrm>
              <a:off x="2386" y="3566"/>
              <a:ext cx="1674" cy="446"/>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a:spAutoFit/>
            </a:bodyPr>
            <a:lstStyle/>
            <a:p>
              <a:pPr eaLnBrk="1" hangingPunct="1">
                <a:defRPr/>
              </a:pPr>
              <a:r>
                <a:rPr lang="zh-CN" altLang="en-US" sz="2000" b="1" dirty="0">
                  <a:solidFill>
                    <a:schemeClr val="bg1"/>
                  </a:solidFill>
                </a:rPr>
                <a:t>挑战</a:t>
              </a:r>
              <a:r>
                <a:rPr lang="en-US" altLang="zh-CN" sz="2000" b="1" dirty="0">
                  <a:solidFill>
                    <a:schemeClr val="bg1"/>
                  </a:solidFill>
                </a:rPr>
                <a:t>3: </a:t>
              </a:r>
              <a:r>
                <a:rPr lang="zh-CN" altLang="en-US" sz="2000" b="1" dirty="0">
                  <a:solidFill>
                    <a:schemeClr val="bg1"/>
                  </a:solidFill>
                </a:rPr>
                <a:t>分组乱序到达</a:t>
              </a:r>
              <a:endParaRPr lang="en-US" altLang="zh-CN" sz="2000" b="1" dirty="0">
                <a:solidFill>
                  <a:schemeClr val="bg1"/>
                </a:solidFill>
              </a:endParaRPr>
            </a:p>
            <a:p>
              <a:pPr eaLnBrk="1" hangingPunct="1">
                <a:defRPr/>
              </a:pPr>
              <a:r>
                <a:rPr lang="zh-CN" altLang="en-US" sz="2000" b="1" dirty="0">
                  <a:solidFill>
                    <a:schemeClr val="bg1"/>
                  </a:solidFill>
                </a:rPr>
                <a:t>丢失</a:t>
              </a:r>
              <a:r>
                <a:rPr lang="en-US" altLang="zh-CN" sz="2000" b="1" dirty="0">
                  <a:solidFill>
                    <a:schemeClr val="bg1"/>
                  </a:solidFill>
                </a:rPr>
                <a:t>, </a:t>
              </a:r>
              <a:r>
                <a:rPr lang="zh-CN" altLang="en-US" sz="2000" b="1" dirty="0">
                  <a:solidFill>
                    <a:schemeClr val="bg1"/>
                  </a:solidFill>
                </a:rPr>
                <a:t>到达时延</a:t>
              </a:r>
              <a:endParaRPr lang="en-US" altLang="zh-CN" sz="2000" b="1" dirty="0">
                <a:solidFill>
                  <a:schemeClr val="bg1"/>
                </a:solidFill>
              </a:endParaRPr>
            </a:p>
          </p:txBody>
        </p:sp>
      </p:grpSp>
      <p:sp>
        <p:nvSpPr>
          <p:cNvPr id="36" name="Text Box 37"/>
          <p:cNvSpPr txBox="1">
            <a:spLocks noChangeArrowheads="1"/>
          </p:cNvSpPr>
          <p:nvPr/>
        </p:nvSpPr>
        <p:spPr bwMode="auto">
          <a:xfrm>
            <a:off x="1774826" y="1239839"/>
            <a:ext cx="8740775" cy="4603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lgn="ctr" eaLnBrk="1" hangingPunct="1">
              <a:defRPr/>
            </a:pPr>
            <a:r>
              <a:rPr lang="zh-CN" altLang="en-US" sz="2400" dirty="0">
                <a:solidFill>
                  <a:schemeClr val="tx1"/>
                </a:solidFill>
              </a:rPr>
              <a:t>背景</a:t>
            </a:r>
            <a:r>
              <a:rPr lang="en-US" altLang="zh-CN" sz="2400" dirty="0">
                <a:solidFill>
                  <a:schemeClr val="tx1"/>
                </a:solidFill>
              </a:rPr>
              <a:t>: IP </a:t>
            </a:r>
            <a:r>
              <a:rPr lang="zh-CN" altLang="en-US" sz="2400" dirty="0">
                <a:solidFill>
                  <a:schemeClr val="tx1"/>
                </a:solidFill>
              </a:rPr>
              <a:t>为异构网络不同的主机间通信提供了不可靠的传输服务</a:t>
            </a:r>
            <a:endParaRPr lang="en-US" altLang="zh-CN"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zh-CN" dirty="0"/>
              <a:t>TCP</a:t>
            </a:r>
            <a:r>
              <a:rPr lang="zh-CN" altLang="en-US" dirty="0"/>
              <a:t>面临的挑战</a:t>
            </a:r>
            <a:r>
              <a:rPr lang="en-US" altLang="zh-CN" dirty="0"/>
              <a:t> - </a:t>
            </a:r>
            <a:r>
              <a:rPr lang="zh-CN" altLang="zh-CN" dirty="0"/>
              <a:t>3  </a:t>
            </a:r>
          </a:p>
        </p:txBody>
      </p:sp>
      <p:sp>
        <p:nvSpPr>
          <p:cNvPr id="46083" name="Rectangle 3"/>
          <p:cNvSpPr>
            <a:spLocks noGrp="1" noChangeArrowheads="1"/>
          </p:cNvSpPr>
          <p:nvPr>
            <p:ph type="body" idx="1"/>
          </p:nvPr>
        </p:nvSpPr>
        <p:spPr>
          <a:xfrm>
            <a:off x="1981200" y="2205039"/>
            <a:ext cx="8229600" cy="4537075"/>
          </a:xfrm>
        </p:spPr>
        <p:txBody>
          <a:bodyPr/>
          <a:lstStyle/>
          <a:p>
            <a:r>
              <a:rPr lang="zh-CN" altLang="en-US" sz="2800" dirty="0"/>
              <a:t>问题</a:t>
            </a:r>
            <a:r>
              <a:rPr lang="en-US" altLang="zh-CN" sz="2800" dirty="0"/>
              <a:t>: </a:t>
            </a:r>
            <a:r>
              <a:rPr lang="zh-CN" altLang="en-US" sz="2800" dirty="0"/>
              <a:t>乱序到达</a:t>
            </a:r>
            <a:endParaRPr lang="en-US" altLang="zh-CN" sz="2800" dirty="0"/>
          </a:p>
          <a:p>
            <a:pPr lvl="1"/>
            <a:r>
              <a:rPr lang="zh-CN" altLang="en-US" sz="2400" dirty="0"/>
              <a:t>点到点链路上不可能乱序到达</a:t>
            </a:r>
            <a:endParaRPr lang="en-US" altLang="zh-CN" sz="2400" dirty="0"/>
          </a:p>
          <a:p>
            <a:pPr lvl="1"/>
            <a:r>
              <a:rPr lang="zh-CN" altLang="en-US" sz="2400" dirty="0"/>
              <a:t>在多跳的</a:t>
            </a:r>
            <a:r>
              <a:rPr lang="en-US" altLang="zh-CN" sz="2400" dirty="0"/>
              <a:t>Internet</a:t>
            </a:r>
            <a:r>
              <a:rPr lang="zh-CN" altLang="en-US" sz="2400" dirty="0"/>
              <a:t>环境中可能出现分组乱序到达</a:t>
            </a:r>
            <a:endParaRPr lang="en-US" altLang="zh-CN" sz="2400" dirty="0"/>
          </a:p>
          <a:p>
            <a:pPr lvl="1"/>
            <a:r>
              <a:rPr lang="en-US" altLang="zh-CN" sz="2400" dirty="0"/>
              <a:t>IP</a:t>
            </a:r>
            <a:r>
              <a:rPr lang="zh-CN" altLang="en-US" sz="2400" dirty="0"/>
              <a:t>分组在</a:t>
            </a:r>
            <a:r>
              <a:rPr lang="en-US" altLang="zh-CN" sz="2400" dirty="0"/>
              <a:t>TTL</a:t>
            </a:r>
            <a:r>
              <a:rPr lang="zh-CN" altLang="en-US" sz="2400" dirty="0"/>
              <a:t>过期后被丢弃</a:t>
            </a:r>
            <a:endParaRPr lang="en-US" altLang="zh-CN" sz="2400" dirty="0"/>
          </a:p>
          <a:p>
            <a:pPr lvl="1"/>
            <a:endParaRPr lang="en-US" altLang="zh-CN" sz="2400" dirty="0"/>
          </a:p>
          <a:p>
            <a:r>
              <a:rPr lang="zh-CN" altLang="en-US" sz="2800" dirty="0"/>
              <a:t>动机</a:t>
            </a:r>
            <a:endParaRPr lang="en-US" altLang="zh-CN" sz="2800" dirty="0"/>
          </a:p>
          <a:p>
            <a:pPr lvl="1"/>
            <a:r>
              <a:rPr lang="en-US" altLang="zh-CN" sz="2400" dirty="0"/>
              <a:t>TCP </a:t>
            </a:r>
            <a:r>
              <a:rPr lang="zh-CN" altLang="en-US" sz="2400" dirty="0"/>
              <a:t>假设每一个分组有一个最大的生存周期</a:t>
            </a:r>
            <a:r>
              <a:rPr lang="en-US" altLang="zh-CN" sz="2400" dirty="0"/>
              <a:t>, </a:t>
            </a:r>
            <a:r>
              <a:rPr lang="zh-CN" altLang="en-US" sz="2400" b="1" dirty="0">
                <a:solidFill>
                  <a:srgbClr val="0000FF"/>
                </a:solidFill>
              </a:rPr>
              <a:t>最大段生存期</a:t>
            </a:r>
            <a:r>
              <a:rPr lang="en-US" altLang="zh-CN" sz="2400" b="1" dirty="0">
                <a:solidFill>
                  <a:srgbClr val="0000FF"/>
                </a:solidFill>
              </a:rPr>
              <a:t> </a:t>
            </a:r>
            <a:r>
              <a:rPr lang="en-US" altLang="zh-CN" sz="2400" dirty="0"/>
              <a:t>(MSL), </a:t>
            </a:r>
            <a:r>
              <a:rPr lang="zh-CN" altLang="en-US" sz="2400" dirty="0"/>
              <a:t>当前协议的推荐值为</a:t>
            </a:r>
            <a:r>
              <a:rPr lang="en-US" altLang="zh-CN" sz="2400" dirty="0"/>
              <a:t>120</a:t>
            </a:r>
            <a:r>
              <a:rPr lang="zh-CN" altLang="en-US" sz="2400" dirty="0"/>
              <a:t>秒</a:t>
            </a:r>
            <a:endParaRPr lang="en-US" altLang="zh-CN" sz="2400" dirty="0"/>
          </a:p>
          <a:p>
            <a:pPr lvl="1"/>
            <a:r>
              <a:rPr lang="en-US" altLang="zh-CN" sz="2400" dirty="0"/>
              <a:t>TCP </a:t>
            </a:r>
            <a:r>
              <a:rPr lang="zh-CN" altLang="en-US" sz="2400" dirty="0"/>
              <a:t>不得不为很早以前就被发出的分组突然出现在接收方做准备</a:t>
            </a:r>
            <a:r>
              <a:rPr lang="en-US" altLang="zh-CN" sz="2400" dirty="0"/>
              <a:t>, </a:t>
            </a:r>
            <a:r>
              <a:rPr lang="zh-CN" altLang="en-US" sz="2400" dirty="0"/>
              <a:t>这种分组可能会扰乱滑动窗口算法</a:t>
            </a:r>
            <a:endParaRPr lang="en-US" altLang="zh-CN" sz="2400" dirty="0"/>
          </a:p>
        </p:txBody>
      </p:sp>
      <p:sp>
        <p:nvSpPr>
          <p:cNvPr id="5632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6DE8E3D8-B702-4FAD-AF4B-D4AB2C7E685D}" type="slidenum">
              <a:rPr kumimoji="0" lang="en-US" altLang="zh-CN" sz="1000">
                <a:latin typeface="Arial" panose="020B0604020202020204" pitchFamily="34" charset="0"/>
                <a:ea typeface="宋体" panose="02010600030101010101" pitchFamily="2" charset="-122"/>
              </a:rPr>
              <a:pPr>
                <a:spcBef>
                  <a:spcPct val="0"/>
                </a:spcBef>
                <a:buClrTx/>
                <a:buSzTx/>
                <a:buFontTx/>
                <a:buNone/>
              </a:pPr>
              <a:t>47</a:t>
            </a:fld>
            <a:r>
              <a:rPr kumimoji="0" lang="en-US" altLang="zh-CN" sz="1000">
                <a:latin typeface="Arial" panose="020B0604020202020204" pitchFamily="34" charset="0"/>
                <a:ea typeface="宋体" panose="02010600030101010101" pitchFamily="2" charset="-122"/>
              </a:rPr>
              <a:t>-</a:t>
            </a:r>
          </a:p>
        </p:txBody>
      </p:sp>
      <p:sp>
        <p:nvSpPr>
          <p:cNvPr id="56325" name="文本框 1"/>
          <p:cNvSpPr txBox="1">
            <a:spLocks noChangeArrowheads="1"/>
          </p:cNvSpPr>
          <p:nvPr/>
        </p:nvSpPr>
        <p:spPr bwMode="auto">
          <a:xfrm>
            <a:off x="2125664" y="1196976"/>
            <a:ext cx="757078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a:t>“研表究明，汉字的序顺并不定一能影阅响读，</a:t>
            </a:r>
            <a:endParaRPr lang="en-US" altLang="zh-CN" sz="2400"/>
          </a:p>
          <a:p>
            <a:r>
              <a:rPr lang="zh-CN" altLang="en-US" sz="2400"/>
              <a:t>比如当你看完这句话后，才发这现里的字全是乱的。”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0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0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083">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6083">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60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B4BB4E97-C0DF-43CA-8B28-FD329E926F87}" type="slidenum">
              <a:rPr kumimoji="0" lang="en-US" altLang="zh-CN" sz="1400">
                <a:latin typeface="Arial" panose="020B0604020202020204" pitchFamily="34" charset="0"/>
                <a:ea typeface="宋体" panose="02010600030101010101" pitchFamily="2" charset="-122"/>
              </a:rPr>
              <a:pPr>
                <a:spcBef>
                  <a:spcPct val="0"/>
                </a:spcBef>
                <a:buClrTx/>
                <a:buSzTx/>
                <a:buFontTx/>
                <a:buNone/>
              </a:pPr>
              <a:t>48</a:t>
            </a:fld>
            <a:r>
              <a:rPr kumimoji="0" lang="en-US" altLang="zh-CN" sz="1000">
                <a:latin typeface="Arial" panose="020B0604020202020204" pitchFamily="34" charset="0"/>
                <a:ea typeface="宋体" panose="02010600030101010101" pitchFamily="2" charset="-122"/>
              </a:rPr>
              <a:t>-</a:t>
            </a:r>
          </a:p>
        </p:txBody>
      </p:sp>
      <p:sp>
        <p:nvSpPr>
          <p:cNvPr id="58371" name="Rectangle 2"/>
          <p:cNvSpPr>
            <a:spLocks noGrp="1" noChangeArrowheads="1"/>
          </p:cNvSpPr>
          <p:nvPr>
            <p:ph type="title"/>
          </p:nvPr>
        </p:nvSpPr>
        <p:spPr>
          <a:xfrm>
            <a:off x="821532" y="568327"/>
            <a:ext cx="8675687" cy="714375"/>
          </a:xfrm>
        </p:spPr>
        <p:txBody>
          <a:bodyPr/>
          <a:lstStyle/>
          <a:p>
            <a:r>
              <a:rPr lang="zh-CN" altLang="zh-CN" sz="4000" dirty="0"/>
              <a:t>TCP</a:t>
            </a:r>
            <a:r>
              <a:rPr lang="zh-CN" altLang="en-US" sz="4000" dirty="0"/>
              <a:t>可靠传输面临的新挑战</a:t>
            </a:r>
            <a:endParaRPr lang="en-US" altLang="zh-CN" sz="4000" dirty="0"/>
          </a:p>
        </p:txBody>
      </p:sp>
      <p:pic>
        <p:nvPicPr>
          <p:cNvPr id="5837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6" y="1924051"/>
            <a:ext cx="6048375" cy="470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3" name="Text Box 5"/>
          <p:cNvSpPr txBox="1">
            <a:spLocks noChangeArrowheads="1"/>
          </p:cNvSpPr>
          <p:nvPr/>
        </p:nvSpPr>
        <p:spPr bwMode="auto">
          <a:xfrm>
            <a:off x="3287713" y="5884863"/>
            <a:ext cx="1720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Timeout trigger</a:t>
            </a:r>
          </a:p>
        </p:txBody>
      </p:sp>
      <p:pic>
        <p:nvPicPr>
          <p:cNvPr id="58374" name="Picture 7" descr="MCj029033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92539" y="5164139"/>
            <a:ext cx="71913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8375" name="Group 9"/>
          <p:cNvGrpSpPr>
            <a:grpSpLocks/>
          </p:cNvGrpSpPr>
          <p:nvPr/>
        </p:nvGrpSpPr>
        <p:grpSpPr bwMode="auto">
          <a:xfrm>
            <a:off x="5159376" y="3652838"/>
            <a:ext cx="1446213" cy="577850"/>
            <a:chOff x="2290" y="2024"/>
            <a:chExt cx="911" cy="364"/>
          </a:xfrm>
        </p:grpSpPr>
        <p:sp>
          <p:nvSpPr>
            <p:cNvPr id="58390" name="Text Box 10"/>
            <p:cNvSpPr txBox="1">
              <a:spLocks noChangeArrowheads="1"/>
            </p:cNvSpPr>
            <p:nvPr/>
          </p:nvSpPr>
          <p:spPr bwMode="auto">
            <a:xfrm>
              <a:off x="2789" y="2115"/>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ACK</a:t>
              </a:r>
            </a:p>
          </p:txBody>
        </p:sp>
        <p:pic>
          <p:nvPicPr>
            <p:cNvPr id="58391" name="Picture 11" descr="MCj0238034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0" y="2024"/>
              <a:ext cx="518"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376" name="Group 12"/>
          <p:cNvGrpSpPr>
            <a:grpSpLocks/>
          </p:cNvGrpSpPr>
          <p:nvPr/>
        </p:nvGrpSpPr>
        <p:grpSpPr bwMode="auto">
          <a:xfrm>
            <a:off x="3575050" y="2428875"/>
            <a:ext cx="1225550" cy="1295400"/>
            <a:chOff x="1292" y="1253"/>
            <a:chExt cx="772" cy="816"/>
          </a:xfrm>
        </p:grpSpPr>
        <p:sp>
          <p:nvSpPr>
            <p:cNvPr id="58388" name="Rectangle 13"/>
            <p:cNvSpPr>
              <a:spLocks noChangeArrowheads="1"/>
            </p:cNvSpPr>
            <p:nvPr/>
          </p:nvSpPr>
          <p:spPr bwMode="auto">
            <a:xfrm>
              <a:off x="1882" y="1253"/>
              <a:ext cx="182" cy="816"/>
            </a:xfrm>
            <a:prstGeom prst="rect">
              <a:avLst/>
            </a:prstGeom>
            <a:solidFill>
              <a:srgbClr val="FFFF99"/>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58389" name="Text Box 14"/>
            <p:cNvSpPr txBox="1">
              <a:spLocks noChangeArrowheads="1"/>
            </p:cNvSpPr>
            <p:nvPr/>
          </p:nvSpPr>
          <p:spPr bwMode="auto">
            <a:xfrm>
              <a:off x="1292" y="1434"/>
              <a:ext cx="62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Sender </a:t>
              </a:r>
            </a:p>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Window</a:t>
              </a:r>
            </a:p>
          </p:txBody>
        </p:sp>
      </p:grpSp>
      <p:grpSp>
        <p:nvGrpSpPr>
          <p:cNvPr id="58377" name="Group 15"/>
          <p:cNvGrpSpPr>
            <a:grpSpLocks/>
          </p:cNvGrpSpPr>
          <p:nvPr/>
        </p:nvGrpSpPr>
        <p:grpSpPr bwMode="auto">
          <a:xfrm>
            <a:off x="8472489" y="3581400"/>
            <a:ext cx="1436687" cy="1295400"/>
            <a:chOff x="4377" y="1979"/>
            <a:chExt cx="905" cy="816"/>
          </a:xfrm>
        </p:grpSpPr>
        <p:sp>
          <p:nvSpPr>
            <p:cNvPr id="58386" name="Text Box 16"/>
            <p:cNvSpPr txBox="1">
              <a:spLocks noChangeArrowheads="1"/>
            </p:cNvSpPr>
            <p:nvPr/>
          </p:nvSpPr>
          <p:spPr bwMode="auto">
            <a:xfrm>
              <a:off x="4558" y="2160"/>
              <a:ext cx="7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Receiver </a:t>
              </a:r>
            </a:p>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Window</a:t>
              </a:r>
            </a:p>
          </p:txBody>
        </p:sp>
        <p:sp>
          <p:nvSpPr>
            <p:cNvPr id="58387" name="Rectangle 17"/>
            <p:cNvSpPr>
              <a:spLocks noChangeArrowheads="1"/>
            </p:cNvSpPr>
            <p:nvPr/>
          </p:nvSpPr>
          <p:spPr bwMode="auto">
            <a:xfrm>
              <a:off x="4377" y="1979"/>
              <a:ext cx="182" cy="816"/>
            </a:xfrm>
            <a:prstGeom prst="rect">
              <a:avLst/>
            </a:prstGeom>
            <a:solidFill>
              <a:srgbClr val="FFFF99"/>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grpSp>
        <p:nvGrpSpPr>
          <p:cNvPr id="58378" name="Group 18"/>
          <p:cNvGrpSpPr>
            <a:grpSpLocks/>
          </p:cNvGrpSpPr>
          <p:nvPr/>
        </p:nvGrpSpPr>
        <p:grpSpPr bwMode="auto">
          <a:xfrm>
            <a:off x="6075364" y="2736851"/>
            <a:ext cx="1316037" cy="1184275"/>
            <a:chOff x="2867" y="1447"/>
            <a:chExt cx="829" cy="746"/>
          </a:xfrm>
        </p:grpSpPr>
        <p:sp>
          <p:nvSpPr>
            <p:cNvPr id="58384" name="Text Box 19"/>
            <p:cNvSpPr txBox="1">
              <a:spLocks noChangeArrowheads="1"/>
            </p:cNvSpPr>
            <p:nvPr/>
          </p:nvSpPr>
          <p:spPr bwMode="auto">
            <a:xfrm>
              <a:off x="2867" y="1447"/>
              <a:ext cx="6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SeqNum</a:t>
              </a:r>
            </a:p>
          </p:txBody>
        </p:sp>
        <p:sp>
          <p:nvSpPr>
            <p:cNvPr id="58385" name="Text Box 20"/>
            <p:cNvSpPr txBox="1">
              <a:spLocks noChangeArrowheads="1"/>
            </p:cNvSpPr>
            <p:nvPr/>
          </p:nvSpPr>
          <p:spPr bwMode="auto">
            <a:xfrm>
              <a:off x="3500" y="1616"/>
              <a:ext cx="19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b="1" i="1">
                  <a:solidFill>
                    <a:srgbClr val="FF6600"/>
                  </a:solidFill>
                  <a:latin typeface="Arial" panose="020B0604020202020204" pitchFamily="34" charset="0"/>
                  <a:ea typeface="宋体" panose="02010600030101010101" pitchFamily="2" charset="-122"/>
                </a:rPr>
                <a:t>0</a:t>
              </a:r>
            </a:p>
            <a:p>
              <a:pPr eaLnBrk="1" hangingPunct="1">
                <a:spcBef>
                  <a:spcPct val="0"/>
                </a:spcBef>
                <a:buClrTx/>
                <a:buSzTx/>
                <a:buFontTx/>
                <a:buNone/>
              </a:pPr>
              <a:r>
                <a:rPr kumimoji="0" lang="en-US" altLang="zh-CN" sz="1800" b="1" i="1">
                  <a:solidFill>
                    <a:srgbClr val="FF6600"/>
                  </a:solidFill>
                  <a:latin typeface="Arial" panose="020B0604020202020204" pitchFamily="34" charset="0"/>
                  <a:ea typeface="宋体" panose="02010600030101010101" pitchFamily="2" charset="-122"/>
                </a:rPr>
                <a:t>1</a:t>
              </a:r>
            </a:p>
            <a:p>
              <a:pPr eaLnBrk="1" hangingPunct="1">
                <a:spcBef>
                  <a:spcPct val="0"/>
                </a:spcBef>
                <a:buClrTx/>
                <a:buSzTx/>
                <a:buFontTx/>
                <a:buNone/>
              </a:pPr>
              <a:r>
                <a:rPr kumimoji="0" lang="en-US" altLang="zh-CN" sz="1800" b="1" i="1">
                  <a:solidFill>
                    <a:srgbClr val="FF6600"/>
                  </a:solidFill>
                  <a:latin typeface="Arial" panose="020B0604020202020204" pitchFamily="34" charset="0"/>
                  <a:ea typeface="宋体" panose="02010600030101010101" pitchFamily="2" charset="-122"/>
                </a:rPr>
                <a:t>2</a:t>
              </a:r>
            </a:p>
          </p:txBody>
        </p:sp>
      </p:grpSp>
      <p:grpSp>
        <p:nvGrpSpPr>
          <p:cNvPr id="7" name="Group 38"/>
          <p:cNvGrpSpPr>
            <a:grpSpLocks/>
          </p:cNvGrpSpPr>
          <p:nvPr/>
        </p:nvGrpSpPr>
        <p:grpSpPr bwMode="auto">
          <a:xfrm>
            <a:off x="4187825" y="2492375"/>
            <a:ext cx="4692650" cy="2097088"/>
            <a:chOff x="1678" y="1800"/>
            <a:chExt cx="2956" cy="1321"/>
          </a:xfrm>
        </p:grpSpPr>
        <p:sp>
          <p:nvSpPr>
            <p:cNvPr id="58381" name="Freeform 39"/>
            <p:cNvSpPr>
              <a:spLocks/>
            </p:cNvSpPr>
            <p:nvPr/>
          </p:nvSpPr>
          <p:spPr bwMode="auto">
            <a:xfrm>
              <a:off x="1678" y="1812"/>
              <a:ext cx="529" cy="734"/>
            </a:xfrm>
            <a:custGeom>
              <a:avLst/>
              <a:gdLst>
                <a:gd name="T0" fmla="*/ 204 w 529"/>
                <a:gd name="T1" fmla="*/ 666 h 734"/>
                <a:gd name="T2" fmla="*/ 476 w 529"/>
                <a:gd name="T3" fmla="*/ 666 h 734"/>
                <a:gd name="T4" fmla="*/ 522 w 529"/>
                <a:gd name="T5" fmla="*/ 257 h 734"/>
                <a:gd name="T6" fmla="*/ 431 w 529"/>
                <a:gd name="T7" fmla="*/ 30 h 734"/>
                <a:gd name="T8" fmla="*/ 113 w 529"/>
                <a:gd name="T9" fmla="*/ 76 h 734"/>
                <a:gd name="T10" fmla="*/ 23 w 529"/>
                <a:gd name="T11" fmla="*/ 393 h 734"/>
                <a:gd name="T12" fmla="*/ 249 w 529"/>
                <a:gd name="T13" fmla="*/ 711 h 734"/>
                <a:gd name="T14" fmla="*/ 0 60000 65536"/>
                <a:gd name="T15" fmla="*/ 0 60000 65536"/>
                <a:gd name="T16" fmla="*/ 0 60000 65536"/>
                <a:gd name="T17" fmla="*/ 0 60000 65536"/>
                <a:gd name="T18" fmla="*/ 0 60000 65536"/>
                <a:gd name="T19" fmla="*/ 0 60000 65536"/>
                <a:gd name="T20" fmla="*/ 0 60000 65536"/>
                <a:gd name="T21" fmla="*/ 0 w 529"/>
                <a:gd name="T22" fmla="*/ 0 h 734"/>
                <a:gd name="T23" fmla="*/ 529 w 529"/>
                <a:gd name="T24" fmla="*/ 734 h 7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734">
                  <a:moveTo>
                    <a:pt x="204" y="666"/>
                  </a:moveTo>
                  <a:cubicBezTo>
                    <a:pt x="313" y="700"/>
                    <a:pt x="423" y="734"/>
                    <a:pt x="476" y="666"/>
                  </a:cubicBezTo>
                  <a:cubicBezTo>
                    <a:pt x="529" y="598"/>
                    <a:pt x="529" y="363"/>
                    <a:pt x="522" y="257"/>
                  </a:cubicBezTo>
                  <a:cubicBezTo>
                    <a:pt x="515" y="151"/>
                    <a:pt x="499" y="60"/>
                    <a:pt x="431" y="30"/>
                  </a:cubicBezTo>
                  <a:cubicBezTo>
                    <a:pt x="363" y="0"/>
                    <a:pt x="181" y="16"/>
                    <a:pt x="113" y="76"/>
                  </a:cubicBezTo>
                  <a:cubicBezTo>
                    <a:pt x="45" y="136"/>
                    <a:pt x="0" y="287"/>
                    <a:pt x="23" y="393"/>
                  </a:cubicBezTo>
                  <a:cubicBezTo>
                    <a:pt x="46" y="499"/>
                    <a:pt x="147" y="605"/>
                    <a:pt x="249" y="711"/>
                  </a:cubicBezTo>
                </a:path>
              </a:pathLst>
            </a:custGeom>
            <a:solidFill>
              <a:srgbClr val="0000FF">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382" name="Freeform 40"/>
            <p:cNvSpPr>
              <a:spLocks/>
            </p:cNvSpPr>
            <p:nvPr/>
          </p:nvSpPr>
          <p:spPr bwMode="auto">
            <a:xfrm>
              <a:off x="4105" y="2387"/>
              <a:ext cx="529" cy="734"/>
            </a:xfrm>
            <a:custGeom>
              <a:avLst/>
              <a:gdLst>
                <a:gd name="T0" fmla="*/ 204 w 529"/>
                <a:gd name="T1" fmla="*/ 666 h 734"/>
                <a:gd name="T2" fmla="*/ 476 w 529"/>
                <a:gd name="T3" fmla="*/ 666 h 734"/>
                <a:gd name="T4" fmla="*/ 522 w 529"/>
                <a:gd name="T5" fmla="*/ 257 h 734"/>
                <a:gd name="T6" fmla="*/ 431 w 529"/>
                <a:gd name="T7" fmla="*/ 30 h 734"/>
                <a:gd name="T8" fmla="*/ 113 w 529"/>
                <a:gd name="T9" fmla="*/ 76 h 734"/>
                <a:gd name="T10" fmla="*/ 23 w 529"/>
                <a:gd name="T11" fmla="*/ 393 h 734"/>
                <a:gd name="T12" fmla="*/ 249 w 529"/>
                <a:gd name="T13" fmla="*/ 711 h 734"/>
                <a:gd name="T14" fmla="*/ 0 60000 65536"/>
                <a:gd name="T15" fmla="*/ 0 60000 65536"/>
                <a:gd name="T16" fmla="*/ 0 60000 65536"/>
                <a:gd name="T17" fmla="*/ 0 60000 65536"/>
                <a:gd name="T18" fmla="*/ 0 60000 65536"/>
                <a:gd name="T19" fmla="*/ 0 60000 65536"/>
                <a:gd name="T20" fmla="*/ 0 60000 65536"/>
                <a:gd name="T21" fmla="*/ 0 w 529"/>
                <a:gd name="T22" fmla="*/ 0 h 734"/>
                <a:gd name="T23" fmla="*/ 529 w 529"/>
                <a:gd name="T24" fmla="*/ 734 h 7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734">
                  <a:moveTo>
                    <a:pt x="204" y="666"/>
                  </a:moveTo>
                  <a:cubicBezTo>
                    <a:pt x="313" y="700"/>
                    <a:pt x="423" y="734"/>
                    <a:pt x="476" y="666"/>
                  </a:cubicBezTo>
                  <a:cubicBezTo>
                    <a:pt x="529" y="598"/>
                    <a:pt x="529" y="363"/>
                    <a:pt x="522" y="257"/>
                  </a:cubicBezTo>
                  <a:cubicBezTo>
                    <a:pt x="515" y="151"/>
                    <a:pt x="499" y="60"/>
                    <a:pt x="431" y="30"/>
                  </a:cubicBezTo>
                  <a:cubicBezTo>
                    <a:pt x="363" y="0"/>
                    <a:pt x="181" y="16"/>
                    <a:pt x="113" y="76"/>
                  </a:cubicBezTo>
                  <a:cubicBezTo>
                    <a:pt x="45" y="136"/>
                    <a:pt x="0" y="287"/>
                    <a:pt x="23" y="393"/>
                  </a:cubicBezTo>
                  <a:cubicBezTo>
                    <a:pt x="46" y="499"/>
                    <a:pt x="147" y="605"/>
                    <a:pt x="249" y="711"/>
                  </a:cubicBezTo>
                </a:path>
              </a:pathLst>
            </a:custGeom>
            <a:solidFill>
              <a:srgbClr val="0000FF">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85" name="Text Box 41"/>
            <p:cNvSpPr txBox="1">
              <a:spLocks noChangeArrowheads="1"/>
            </p:cNvSpPr>
            <p:nvPr/>
          </p:nvSpPr>
          <p:spPr bwMode="auto">
            <a:xfrm>
              <a:off x="2520" y="1800"/>
              <a:ext cx="1948" cy="44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spAutoFit/>
            </a:bodyPr>
            <a:lstStyle/>
            <a:p>
              <a:pPr eaLnBrk="1" hangingPunct="1">
                <a:defRPr/>
              </a:pPr>
              <a:r>
                <a:rPr lang="zh-CN" altLang="en-US" sz="2000" dirty="0">
                  <a:solidFill>
                    <a:schemeClr val="tx1"/>
                  </a:solidFill>
                </a:rPr>
                <a:t>挑战</a:t>
              </a:r>
              <a:r>
                <a:rPr lang="en-US" altLang="zh-CN" sz="2000" dirty="0">
                  <a:solidFill>
                    <a:schemeClr val="tx1"/>
                  </a:solidFill>
                </a:rPr>
                <a:t>4: </a:t>
              </a:r>
              <a:r>
                <a:rPr lang="zh-CN" altLang="en-US" sz="2000" dirty="0">
                  <a:solidFill>
                    <a:schemeClr val="tx1"/>
                  </a:solidFill>
                </a:rPr>
                <a:t>流量控制</a:t>
              </a:r>
              <a:endParaRPr lang="en-US" altLang="zh-CN" sz="2000" dirty="0">
                <a:solidFill>
                  <a:schemeClr val="tx1"/>
                </a:solidFill>
              </a:endParaRPr>
            </a:p>
            <a:p>
              <a:pPr eaLnBrk="1" hangingPunct="1">
                <a:defRPr/>
              </a:pPr>
              <a:r>
                <a:rPr lang="zh-CN" altLang="en-US" sz="2000" dirty="0">
                  <a:solidFill>
                    <a:schemeClr val="tx1"/>
                  </a:solidFill>
                </a:rPr>
                <a:t>不同的时延带宽积</a:t>
              </a:r>
              <a:r>
                <a:rPr lang="en-US" altLang="zh-CN" sz="2000" dirty="0">
                  <a:solidFill>
                    <a:schemeClr val="tx1"/>
                  </a:solidFill>
                </a:rPr>
                <a:t>, </a:t>
              </a:r>
              <a:r>
                <a:rPr lang="zh-CN" altLang="en-US" sz="2000" dirty="0">
                  <a:solidFill>
                    <a:schemeClr val="tx1"/>
                  </a:solidFill>
                </a:rPr>
                <a:t>缓存</a:t>
              </a:r>
              <a:endParaRPr lang="en-US" altLang="zh-CN" sz="2000" dirty="0">
                <a:solidFill>
                  <a:schemeClr val="tx1"/>
                </a:solidFill>
              </a:endParaRPr>
            </a:p>
          </p:txBody>
        </p:sp>
      </p:grpSp>
      <p:sp>
        <p:nvSpPr>
          <p:cNvPr id="27" name="Text Box 37"/>
          <p:cNvSpPr txBox="1">
            <a:spLocks noChangeArrowheads="1"/>
          </p:cNvSpPr>
          <p:nvPr/>
        </p:nvSpPr>
        <p:spPr bwMode="auto">
          <a:xfrm>
            <a:off x="1774826" y="1239839"/>
            <a:ext cx="8740775" cy="4603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lgn="ctr" eaLnBrk="1" hangingPunct="1">
              <a:defRPr/>
            </a:pPr>
            <a:r>
              <a:rPr lang="zh-CN" altLang="en-US" sz="2400" dirty="0">
                <a:solidFill>
                  <a:schemeClr val="tx1"/>
                </a:solidFill>
              </a:rPr>
              <a:t>背景</a:t>
            </a:r>
            <a:r>
              <a:rPr lang="en-US" altLang="zh-CN" sz="2400" dirty="0">
                <a:solidFill>
                  <a:schemeClr val="tx1"/>
                </a:solidFill>
              </a:rPr>
              <a:t>: IP </a:t>
            </a:r>
            <a:r>
              <a:rPr lang="zh-CN" altLang="en-US" sz="2400" dirty="0">
                <a:solidFill>
                  <a:schemeClr val="tx1"/>
                </a:solidFill>
              </a:rPr>
              <a:t>为异构网络不同的主机间通信提供了不可靠的传输服务</a:t>
            </a:r>
            <a:endParaRPr lang="en-US" altLang="zh-CN"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834760" y="533401"/>
            <a:ext cx="8352367" cy="647700"/>
          </a:xfrm>
        </p:spPr>
        <p:txBody>
          <a:bodyPr/>
          <a:lstStyle/>
          <a:p>
            <a:r>
              <a:rPr lang="en-US" altLang="zh-CN" dirty="0"/>
              <a:t>TCP</a:t>
            </a:r>
            <a:r>
              <a:rPr lang="zh-CN" altLang="en-US" dirty="0"/>
              <a:t>面临的挑战</a:t>
            </a:r>
            <a:r>
              <a:rPr lang="en-US" altLang="zh-CN" dirty="0"/>
              <a:t> - </a:t>
            </a:r>
            <a:r>
              <a:rPr lang="zh-CN" altLang="zh-CN" dirty="0"/>
              <a:t>4 </a:t>
            </a:r>
          </a:p>
        </p:txBody>
      </p:sp>
      <p:sp>
        <p:nvSpPr>
          <p:cNvPr id="59395" name="Rectangle 3"/>
          <p:cNvSpPr>
            <a:spLocks noGrp="1" noChangeArrowheads="1"/>
          </p:cNvSpPr>
          <p:nvPr>
            <p:ph type="body" idx="1"/>
          </p:nvPr>
        </p:nvSpPr>
        <p:spPr>
          <a:xfrm>
            <a:off x="1981200" y="1125538"/>
            <a:ext cx="6059488" cy="5327650"/>
          </a:xfrm>
        </p:spPr>
        <p:txBody>
          <a:bodyPr/>
          <a:lstStyle/>
          <a:p>
            <a:r>
              <a:rPr lang="zh-CN" altLang="en-US" sz="2800" dirty="0"/>
              <a:t>问题</a:t>
            </a:r>
            <a:r>
              <a:rPr lang="zh-CN" altLang="zh-CN" sz="2800" dirty="0"/>
              <a:t>: </a:t>
            </a:r>
            <a:r>
              <a:rPr lang="zh-CN" altLang="en-US" sz="2800" dirty="0"/>
              <a:t>流量控制</a:t>
            </a:r>
            <a:endParaRPr lang="zh-CN" altLang="zh-CN" sz="2800" dirty="0"/>
          </a:p>
          <a:p>
            <a:pPr lvl="1"/>
            <a:r>
              <a:rPr lang="zh-CN" altLang="en-US" sz="2400" dirty="0"/>
              <a:t>点到点链路的滑动窗口确定缓存参考链路的时延带宽积</a:t>
            </a:r>
            <a:endParaRPr lang="zh-CN" altLang="zh-CN" sz="2400" dirty="0"/>
          </a:p>
          <a:p>
            <a:pPr lvl="1"/>
            <a:r>
              <a:rPr lang="en-US" altLang="zh-CN" sz="2400" dirty="0"/>
              <a:t>Internet</a:t>
            </a:r>
            <a:r>
              <a:rPr lang="zh-CN" altLang="en-US" sz="2400" dirty="0"/>
              <a:t>传输的缓存大小设计非常困难</a:t>
            </a:r>
            <a:endParaRPr lang="zh-CN" altLang="zh-CN" sz="2400" dirty="0"/>
          </a:p>
          <a:p>
            <a:pPr lvl="2"/>
            <a:r>
              <a:rPr lang="zh-CN" altLang="en-US" sz="2000" dirty="0"/>
              <a:t>时延带宽积未知</a:t>
            </a:r>
            <a:endParaRPr lang="zh-CN" altLang="zh-CN" sz="2000" dirty="0"/>
          </a:p>
          <a:p>
            <a:pPr lvl="2"/>
            <a:r>
              <a:rPr lang="zh-CN" altLang="en-US" sz="2000" dirty="0"/>
              <a:t>可能有成百个</a:t>
            </a:r>
            <a:r>
              <a:rPr lang="en-US" altLang="zh-CN" sz="2000" dirty="0"/>
              <a:t>TCP</a:t>
            </a:r>
            <a:r>
              <a:rPr lang="zh-CN" altLang="en-US" sz="2000" dirty="0"/>
              <a:t>连接共享缓存</a:t>
            </a:r>
            <a:endParaRPr lang="en-US" altLang="zh-CN" sz="2000" dirty="0"/>
          </a:p>
          <a:p>
            <a:pPr lvl="2"/>
            <a:endParaRPr lang="zh-CN" altLang="zh-CN" sz="2000" dirty="0"/>
          </a:p>
          <a:p>
            <a:r>
              <a:rPr lang="zh-CN" altLang="en-US" sz="2800" dirty="0"/>
              <a:t>动机</a:t>
            </a:r>
            <a:endParaRPr lang="zh-CN" altLang="zh-CN" sz="2800" dirty="0"/>
          </a:p>
          <a:p>
            <a:pPr lvl="1"/>
            <a:r>
              <a:rPr lang="zh-CN" altLang="zh-CN" sz="2400" dirty="0"/>
              <a:t>TCP</a:t>
            </a:r>
            <a:r>
              <a:rPr lang="zh-CN" altLang="en-US" sz="2400" dirty="0"/>
              <a:t>必须包含一种机制使得连接的每一端能够</a:t>
            </a:r>
            <a:r>
              <a:rPr lang="en-US" altLang="zh-CN" sz="2400" dirty="0"/>
              <a:t>”</a:t>
            </a:r>
            <a:r>
              <a:rPr lang="zh-CN" altLang="en-US" sz="2400" dirty="0"/>
              <a:t>了解</a:t>
            </a:r>
            <a:r>
              <a:rPr lang="en-US" altLang="zh-CN" sz="2400" dirty="0"/>
              <a:t>”</a:t>
            </a:r>
            <a:r>
              <a:rPr lang="zh-CN" altLang="en-US" sz="2400" dirty="0"/>
              <a:t>另一端由什么资源</a:t>
            </a:r>
            <a:r>
              <a:rPr lang="zh-CN" altLang="zh-CN" sz="2400" dirty="0"/>
              <a:t> (</a:t>
            </a:r>
            <a:r>
              <a:rPr lang="zh-CN" altLang="en-US" sz="2400" dirty="0"/>
              <a:t>例如</a:t>
            </a:r>
            <a:r>
              <a:rPr lang="zh-CN" altLang="zh-CN" sz="2400" dirty="0"/>
              <a:t>, </a:t>
            </a:r>
            <a:r>
              <a:rPr lang="zh-CN" altLang="en-US" sz="2400" dirty="0"/>
              <a:t>多少缓冲区空间</a:t>
            </a:r>
            <a:r>
              <a:rPr lang="zh-CN" altLang="zh-CN" sz="2400" dirty="0"/>
              <a:t>) </a:t>
            </a:r>
            <a:r>
              <a:rPr lang="zh-CN" altLang="en-US" sz="2400" dirty="0"/>
              <a:t>用于连接</a:t>
            </a:r>
            <a:r>
              <a:rPr lang="en-US" altLang="zh-CN" sz="2400" dirty="0"/>
              <a:t> </a:t>
            </a:r>
            <a:r>
              <a:rPr lang="zh-CN" altLang="zh-CN" sz="2400" dirty="0"/>
              <a:t>==&gt; </a:t>
            </a:r>
            <a:r>
              <a:rPr lang="zh-CN" altLang="en-US" sz="2400" dirty="0"/>
              <a:t>流量控制问题</a:t>
            </a:r>
            <a:r>
              <a:rPr lang="zh-CN" altLang="zh-CN" sz="2400" dirty="0"/>
              <a:t>.</a:t>
            </a:r>
          </a:p>
        </p:txBody>
      </p:sp>
      <p:sp>
        <p:nvSpPr>
          <p:cNvPr id="5939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7649377F-6F7C-4F9F-9AAB-87DD91A9E364}" type="slidenum">
              <a:rPr kumimoji="0" lang="en-US" altLang="zh-CN" sz="1000">
                <a:latin typeface="Arial" panose="020B0604020202020204" pitchFamily="34" charset="0"/>
                <a:ea typeface="宋体" panose="02010600030101010101" pitchFamily="2" charset="-122"/>
              </a:rPr>
              <a:pPr>
                <a:spcBef>
                  <a:spcPct val="0"/>
                </a:spcBef>
                <a:buClrTx/>
                <a:buSzTx/>
                <a:buFontTx/>
                <a:buNone/>
              </a:pPr>
              <a:t>49</a:t>
            </a:fld>
            <a:r>
              <a:rPr kumimoji="0" lang="en-US" altLang="zh-CN" sz="1000">
                <a:latin typeface="Arial" panose="020B0604020202020204" pitchFamily="34" charset="0"/>
                <a:ea typeface="宋体" panose="02010600030101010101" pitchFamily="2" charset="-122"/>
              </a:rPr>
              <a:t>-</a:t>
            </a:r>
          </a:p>
        </p:txBody>
      </p:sp>
      <p:pic>
        <p:nvPicPr>
          <p:cNvPr id="59397"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56588" y="1412876"/>
            <a:ext cx="2303462"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87929" y="561974"/>
            <a:ext cx="8352367" cy="647700"/>
          </a:xfrm>
        </p:spPr>
        <p:txBody>
          <a:bodyPr/>
          <a:lstStyle/>
          <a:p>
            <a:r>
              <a:rPr lang="zh-CN" altLang="en-US" dirty="0"/>
              <a:t>支持通用服务</a:t>
            </a:r>
          </a:p>
        </p:txBody>
      </p:sp>
      <p:sp>
        <p:nvSpPr>
          <p:cNvPr id="67587" name="Rectangle 3"/>
          <p:cNvSpPr>
            <a:spLocks noGrp="1" noChangeArrowheads="1"/>
          </p:cNvSpPr>
          <p:nvPr>
            <p:ph type="body" idx="1"/>
          </p:nvPr>
        </p:nvSpPr>
        <p:spPr>
          <a:xfrm>
            <a:off x="2135189" y="1125538"/>
            <a:ext cx="8004175" cy="1427162"/>
          </a:xfrm>
        </p:spPr>
        <p:txBody>
          <a:bodyPr/>
          <a:lstStyle/>
          <a:p>
            <a:pPr>
              <a:defRPr/>
            </a:pPr>
            <a:r>
              <a:rPr lang="zh-CN" altLang="en-US" sz="2400" b="1" i="1" dirty="0">
                <a:solidFill>
                  <a:srgbClr val="0066FF"/>
                </a:solidFill>
                <a:effectLst>
                  <a:outerShdw blurRad="38100" dist="38100" dir="2700000" algn="tl">
                    <a:srgbClr val="C0C0C0"/>
                  </a:outerShdw>
                </a:effectLst>
              </a:rPr>
              <a:t>目标 </a:t>
            </a:r>
            <a:r>
              <a:rPr lang="en-US" altLang="zh-CN" sz="2400" b="1" i="1" dirty="0">
                <a:solidFill>
                  <a:srgbClr val="0066FF"/>
                </a:solidFill>
                <a:effectLst>
                  <a:outerShdw blurRad="38100" dist="38100" dir="2700000" algn="tl">
                    <a:srgbClr val="C0C0C0"/>
                  </a:outerShdw>
                </a:effectLst>
              </a:rPr>
              <a:t>1:</a:t>
            </a:r>
            <a:r>
              <a:rPr lang="en-US" altLang="zh-CN" sz="2400" dirty="0">
                <a:solidFill>
                  <a:srgbClr val="0066FF"/>
                </a:solidFill>
              </a:rPr>
              <a:t> </a:t>
            </a:r>
            <a:r>
              <a:rPr lang="zh-CN" altLang="en-US" sz="2400" dirty="0"/>
              <a:t>网络支持各种不同的应用</a:t>
            </a:r>
            <a:r>
              <a:rPr lang="en-US" altLang="zh-CN" sz="2400" dirty="0"/>
              <a:t> </a:t>
            </a:r>
          </a:p>
          <a:p>
            <a:pPr>
              <a:defRPr/>
            </a:pPr>
            <a:r>
              <a:rPr lang="zh-CN" altLang="en-US" sz="2400" b="1" i="1" dirty="0">
                <a:solidFill>
                  <a:srgbClr val="0066FF"/>
                </a:solidFill>
                <a:effectLst>
                  <a:outerShdw blurRad="38100" dist="38100" dir="2700000" algn="tl">
                    <a:srgbClr val="C0C0C0"/>
                  </a:outerShdw>
                </a:effectLst>
              </a:rPr>
              <a:t>动机 </a:t>
            </a:r>
            <a:r>
              <a:rPr lang="en-US" altLang="zh-CN" sz="2400" b="1" i="1" dirty="0">
                <a:solidFill>
                  <a:srgbClr val="0066FF"/>
                </a:solidFill>
                <a:effectLst>
                  <a:outerShdw blurRad="38100" dist="38100" dir="2700000" algn="tl">
                    <a:srgbClr val="C0C0C0"/>
                  </a:outerShdw>
                </a:effectLst>
              </a:rPr>
              <a:t>1:</a:t>
            </a:r>
            <a:r>
              <a:rPr lang="en-US" altLang="zh-CN" sz="2400" dirty="0">
                <a:solidFill>
                  <a:srgbClr val="0066FF"/>
                </a:solidFill>
              </a:rPr>
              <a:t> </a:t>
            </a:r>
            <a:r>
              <a:rPr lang="zh-CN" altLang="en-US" sz="2400" dirty="0"/>
              <a:t>简化目标</a:t>
            </a:r>
            <a:r>
              <a:rPr lang="en-US" altLang="zh-CN" sz="2400" dirty="0"/>
              <a:t>, </a:t>
            </a:r>
            <a:r>
              <a:rPr lang="zh-CN" altLang="en-US" sz="2400" dirty="0"/>
              <a:t>对大多数的应用需求进行分类</a:t>
            </a:r>
            <a:r>
              <a:rPr lang="en-US" altLang="zh-CN" sz="2400" dirty="0"/>
              <a:t>, </a:t>
            </a:r>
            <a:r>
              <a:rPr lang="zh-CN" altLang="en-US" sz="2400" dirty="0"/>
              <a:t>并提供相应的通用服务</a:t>
            </a:r>
            <a:r>
              <a:rPr lang="en-US" altLang="zh-CN" sz="2400" dirty="0"/>
              <a:t>.</a:t>
            </a:r>
          </a:p>
          <a:p>
            <a:pPr>
              <a:buFont typeface="Wingdings" panose="05000000000000000000" pitchFamily="2" charset="2"/>
              <a:buNone/>
              <a:defRPr/>
            </a:pPr>
            <a:r>
              <a:rPr lang="en-US" altLang="zh-CN" sz="2200" dirty="0"/>
              <a:t>	</a:t>
            </a:r>
          </a:p>
          <a:p>
            <a:pPr lvl="1">
              <a:defRPr/>
            </a:pPr>
            <a:endParaRPr lang="en-US" altLang="zh-CN" sz="2000" b="1" i="1" dirty="0">
              <a:solidFill>
                <a:srgbClr val="3333CC"/>
              </a:solidFill>
            </a:endParaRPr>
          </a:p>
          <a:p>
            <a:pPr lvl="1">
              <a:defRPr/>
            </a:pPr>
            <a:endParaRPr lang="en-US" altLang="zh-CN" sz="2000" dirty="0"/>
          </a:p>
          <a:p>
            <a:pPr>
              <a:defRPr/>
            </a:pPr>
            <a:endParaRPr lang="zh-CN" altLang="en-US" sz="2200" dirty="0"/>
          </a:p>
        </p:txBody>
      </p:sp>
      <p:sp>
        <p:nvSpPr>
          <p:cNvPr id="10244" name="Rectangle 4"/>
          <p:cNvSpPr>
            <a:spLocks noChangeArrowheads="1"/>
          </p:cNvSpPr>
          <p:nvPr/>
        </p:nvSpPr>
        <p:spPr bwMode="auto">
          <a:xfrm>
            <a:off x="3216275" y="6216650"/>
            <a:ext cx="68405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1800" i="1">
                <a:latin typeface="Arial" panose="020B0604020202020204" pitchFamily="34" charset="0"/>
                <a:ea typeface="宋体" panose="02010600030101010101" pitchFamily="2" charset="-122"/>
              </a:rPr>
              <a:t>应用</a:t>
            </a:r>
            <a:r>
              <a:rPr kumimoji="0" lang="en-US" altLang="zh-CN" sz="1800" i="1">
                <a:latin typeface="Arial" panose="020B0604020202020204" pitchFamily="34" charset="0"/>
                <a:ea typeface="宋体" panose="02010600030101010101" pitchFamily="2" charset="-122"/>
              </a:rPr>
              <a:t>1: Host A send a text file in 1Mb size to Host B</a:t>
            </a:r>
          </a:p>
          <a:p>
            <a:pPr eaLnBrk="1" hangingPunct="1">
              <a:spcBef>
                <a:spcPct val="0"/>
              </a:spcBef>
              <a:buClrTx/>
              <a:buSzTx/>
              <a:buFontTx/>
              <a:buNone/>
            </a:pPr>
            <a:r>
              <a:rPr kumimoji="0" lang="zh-CN" altLang="en-US" sz="1800" i="1">
                <a:latin typeface="Arial" panose="020B0604020202020204" pitchFamily="34" charset="0"/>
                <a:ea typeface="宋体" panose="02010600030101010101" pitchFamily="2" charset="-122"/>
              </a:rPr>
              <a:t>应用</a:t>
            </a:r>
            <a:r>
              <a:rPr kumimoji="0" lang="en-US" altLang="zh-CN" sz="1800" i="1">
                <a:latin typeface="Arial" panose="020B0604020202020204" pitchFamily="34" charset="0"/>
                <a:ea typeface="宋体" panose="02010600030101010101" pitchFamily="2" charset="-122"/>
              </a:rPr>
              <a:t>2: Host A request streaming video from Host B</a:t>
            </a:r>
          </a:p>
        </p:txBody>
      </p:sp>
      <p:grpSp>
        <p:nvGrpSpPr>
          <p:cNvPr id="10245" name="Group 5"/>
          <p:cNvGrpSpPr>
            <a:grpSpLocks/>
          </p:cNvGrpSpPr>
          <p:nvPr/>
        </p:nvGrpSpPr>
        <p:grpSpPr bwMode="auto">
          <a:xfrm>
            <a:off x="3503613" y="2806700"/>
            <a:ext cx="5113338" cy="3575050"/>
            <a:chOff x="1247" y="1570"/>
            <a:chExt cx="3221" cy="2252"/>
          </a:xfrm>
        </p:grpSpPr>
        <p:sp>
          <p:nvSpPr>
            <p:cNvPr id="10248" name="AutoShape 6"/>
            <p:cNvSpPr>
              <a:spLocks noChangeAspect="1" noChangeArrowheads="1" noTextEdit="1"/>
            </p:cNvSpPr>
            <p:nvPr/>
          </p:nvSpPr>
          <p:spPr bwMode="auto">
            <a:xfrm>
              <a:off x="1247" y="1570"/>
              <a:ext cx="3221" cy="2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49" name="Line 7"/>
            <p:cNvSpPr>
              <a:spLocks noChangeShapeType="1"/>
            </p:cNvSpPr>
            <p:nvPr/>
          </p:nvSpPr>
          <p:spPr bwMode="auto">
            <a:xfrm flipH="1" flipV="1">
              <a:off x="2272" y="2192"/>
              <a:ext cx="274" cy="25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0" name="Line 8"/>
            <p:cNvSpPr>
              <a:spLocks noChangeShapeType="1"/>
            </p:cNvSpPr>
            <p:nvPr/>
          </p:nvSpPr>
          <p:spPr bwMode="auto">
            <a:xfrm flipH="1">
              <a:off x="2278" y="3151"/>
              <a:ext cx="268" cy="27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1" name="Line 9"/>
            <p:cNvSpPr>
              <a:spLocks noChangeShapeType="1"/>
            </p:cNvSpPr>
            <p:nvPr/>
          </p:nvSpPr>
          <p:spPr bwMode="auto">
            <a:xfrm>
              <a:off x="3807" y="3156"/>
              <a:ext cx="245" cy="26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2" name="Rectangle 10"/>
            <p:cNvSpPr>
              <a:spLocks noChangeArrowheads="1"/>
            </p:cNvSpPr>
            <p:nvPr/>
          </p:nvSpPr>
          <p:spPr bwMode="auto">
            <a:xfrm>
              <a:off x="2187" y="1805"/>
              <a:ext cx="21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400" b="1">
                  <a:solidFill>
                    <a:srgbClr val="000000"/>
                  </a:solidFill>
                  <a:latin typeface="Myriad Roman"/>
                  <a:ea typeface="宋体" panose="02010600030101010101" pitchFamily="2" charset="-122"/>
                </a:rPr>
                <a:t>Host</a:t>
              </a:r>
              <a:endParaRPr kumimoji="0" lang="en-US" altLang="zh-CN" sz="2400" b="1">
                <a:latin typeface="Arial" panose="020B0604020202020204" pitchFamily="34" charset="0"/>
                <a:ea typeface="宋体" panose="02010600030101010101" pitchFamily="2" charset="-122"/>
              </a:endParaRPr>
            </a:p>
          </p:txBody>
        </p:sp>
        <p:sp>
          <p:nvSpPr>
            <p:cNvPr id="10253" name="Rectangle 11"/>
            <p:cNvSpPr>
              <a:spLocks noChangeArrowheads="1"/>
            </p:cNvSpPr>
            <p:nvPr/>
          </p:nvSpPr>
          <p:spPr bwMode="auto">
            <a:xfrm>
              <a:off x="4241" y="3430"/>
              <a:ext cx="21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400" b="1">
                  <a:solidFill>
                    <a:srgbClr val="000000"/>
                  </a:solidFill>
                  <a:latin typeface="Myriad Roman"/>
                  <a:ea typeface="宋体" panose="02010600030101010101" pitchFamily="2" charset="-122"/>
                </a:rPr>
                <a:t>Host</a:t>
              </a:r>
              <a:endParaRPr kumimoji="0" lang="en-US" altLang="zh-CN" sz="2400" b="1">
                <a:latin typeface="Arial" panose="020B0604020202020204" pitchFamily="34" charset="0"/>
                <a:ea typeface="宋体" panose="02010600030101010101" pitchFamily="2" charset="-122"/>
              </a:endParaRPr>
            </a:p>
          </p:txBody>
        </p:sp>
        <p:sp>
          <p:nvSpPr>
            <p:cNvPr id="10254" name="Rectangle 12"/>
            <p:cNvSpPr>
              <a:spLocks noChangeArrowheads="1"/>
            </p:cNvSpPr>
            <p:nvPr/>
          </p:nvSpPr>
          <p:spPr bwMode="auto">
            <a:xfrm>
              <a:off x="2472" y="3430"/>
              <a:ext cx="21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400" b="1">
                  <a:solidFill>
                    <a:srgbClr val="000000"/>
                  </a:solidFill>
                  <a:latin typeface="Myriad Roman"/>
                  <a:ea typeface="宋体" panose="02010600030101010101" pitchFamily="2" charset="-122"/>
                </a:rPr>
                <a:t>Host</a:t>
              </a:r>
              <a:endParaRPr kumimoji="0" lang="en-US" altLang="zh-CN" sz="2400" b="1">
                <a:latin typeface="Arial" panose="020B0604020202020204" pitchFamily="34" charset="0"/>
                <a:ea typeface="宋体" panose="02010600030101010101" pitchFamily="2" charset="-122"/>
              </a:endParaRPr>
            </a:p>
          </p:txBody>
        </p:sp>
        <p:sp>
          <p:nvSpPr>
            <p:cNvPr id="10255" name="Freeform 13"/>
            <p:cNvSpPr>
              <a:spLocks/>
            </p:cNvSpPr>
            <p:nvPr/>
          </p:nvSpPr>
          <p:spPr bwMode="auto">
            <a:xfrm>
              <a:off x="2427" y="2254"/>
              <a:ext cx="1506" cy="1132"/>
            </a:xfrm>
            <a:custGeom>
              <a:avLst/>
              <a:gdLst>
                <a:gd name="T0" fmla="*/ 576 w 1506"/>
                <a:gd name="T1" fmla="*/ 1101 h 1132"/>
                <a:gd name="T2" fmla="*/ 473 w 1506"/>
                <a:gd name="T3" fmla="*/ 1111 h 1132"/>
                <a:gd name="T4" fmla="*/ 380 w 1506"/>
                <a:gd name="T5" fmla="*/ 1067 h 1132"/>
                <a:gd name="T6" fmla="*/ 316 w 1506"/>
                <a:gd name="T7" fmla="*/ 995 h 1132"/>
                <a:gd name="T8" fmla="*/ 303 w 1506"/>
                <a:gd name="T9" fmla="*/ 920 h 1132"/>
                <a:gd name="T10" fmla="*/ 212 w 1506"/>
                <a:gd name="T11" fmla="*/ 948 h 1132"/>
                <a:gd name="T12" fmla="*/ 142 w 1506"/>
                <a:gd name="T13" fmla="*/ 920 h 1132"/>
                <a:gd name="T14" fmla="*/ 104 w 1506"/>
                <a:gd name="T15" fmla="*/ 871 h 1132"/>
                <a:gd name="T16" fmla="*/ 104 w 1506"/>
                <a:gd name="T17" fmla="*/ 783 h 1132"/>
                <a:gd name="T18" fmla="*/ 57 w 1506"/>
                <a:gd name="T19" fmla="*/ 729 h 1132"/>
                <a:gd name="T20" fmla="*/ 8 w 1506"/>
                <a:gd name="T21" fmla="*/ 631 h 1132"/>
                <a:gd name="T22" fmla="*/ 0 w 1506"/>
                <a:gd name="T23" fmla="*/ 558 h 1132"/>
                <a:gd name="T24" fmla="*/ 24 w 1506"/>
                <a:gd name="T25" fmla="*/ 450 h 1132"/>
                <a:gd name="T26" fmla="*/ 104 w 1506"/>
                <a:gd name="T27" fmla="*/ 365 h 1132"/>
                <a:gd name="T28" fmla="*/ 91 w 1506"/>
                <a:gd name="T29" fmla="*/ 287 h 1132"/>
                <a:gd name="T30" fmla="*/ 122 w 1506"/>
                <a:gd name="T31" fmla="*/ 222 h 1132"/>
                <a:gd name="T32" fmla="*/ 176 w 1506"/>
                <a:gd name="T33" fmla="*/ 189 h 1132"/>
                <a:gd name="T34" fmla="*/ 264 w 1506"/>
                <a:gd name="T35" fmla="*/ 194 h 1132"/>
                <a:gd name="T36" fmla="*/ 295 w 1506"/>
                <a:gd name="T37" fmla="*/ 181 h 1132"/>
                <a:gd name="T38" fmla="*/ 339 w 1506"/>
                <a:gd name="T39" fmla="*/ 96 h 1132"/>
                <a:gd name="T40" fmla="*/ 419 w 1506"/>
                <a:gd name="T41" fmla="*/ 37 h 1132"/>
                <a:gd name="T42" fmla="*/ 530 w 1506"/>
                <a:gd name="T43" fmla="*/ 21 h 1132"/>
                <a:gd name="T44" fmla="*/ 654 w 1506"/>
                <a:gd name="T45" fmla="*/ 75 h 1132"/>
                <a:gd name="T46" fmla="*/ 677 w 1506"/>
                <a:gd name="T47" fmla="*/ 26 h 1132"/>
                <a:gd name="T48" fmla="*/ 752 w 1506"/>
                <a:gd name="T49" fmla="*/ 0 h 1132"/>
                <a:gd name="T50" fmla="*/ 809 w 1506"/>
                <a:gd name="T51" fmla="*/ 13 h 1132"/>
                <a:gd name="T52" fmla="*/ 853 w 1506"/>
                <a:gd name="T53" fmla="*/ 75 h 1132"/>
                <a:gd name="T54" fmla="*/ 935 w 1506"/>
                <a:gd name="T55" fmla="*/ 34 h 1132"/>
                <a:gd name="T56" fmla="*/ 1041 w 1506"/>
                <a:gd name="T57" fmla="*/ 24 h 1132"/>
                <a:gd name="T58" fmla="*/ 1132 w 1506"/>
                <a:gd name="T59" fmla="*/ 68 h 1132"/>
                <a:gd name="T60" fmla="*/ 1196 w 1506"/>
                <a:gd name="T61" fmla="*/ 140 h 1132"/>
                <a:gd name="T62" fmla="*/ 1212 w 1506"/>
                <a:gd name="T63" fmla="*/ 212 h 1132"/>
                <a:gd name="T64" fmla="*/ 1300 w 1506"/>
                <a:gd name="T65" fmla="*/ 186 h 1132"/>
                <a:gd name="T66" fmla="*/ 1372 w 1506"/>
                <a:gd name="T67" fmla="*/ 212 h 1132"/>
                <a:gd name="T68" fmla="*/ 1408 w 1506"/>
                <a:gd name="T69" fmla="*/ 264 h 1132"/>
                <a:gd name="T70" fmla="*/ 1408 w 1506"/>
                <a:gd name="T71" fmla="*/ 352 h 1132"/>
                <a:gd name="T72" fmla="*/ 1455 w 1506"/>
                <a:gd name="T73" fmla="*/ 408 h 1132"/>
                <a:gd name="T74" fmla="*/ 1501 w 1506"/>
                <a:gd name="T75" fmla="*/ 509 h 1132"/>
                <a:gd name="T76" fmla="*/ 1506 w 1506"/>
                <a:gd name="T77" fmla="*/ 589 h 1132"/>
                <a:gd name="T78" fmla="*/ 1475 w 1506"/>
                <a:gd name="T79" fmla="*/ 693 h 1132"/>
                <a:gd name="T80" fmla="*/ 1411 w 1506"/>
                <a:gd name="T81" fmla="*/ 770 h 1132"/>
                <a:gd name="T82" fmla="*/ 1421 w 1506"/>
                <a:gd name="T83" fmla="*/ 858 h 1132"/>
                <a:gd name="T84" fmla="*/ 1380 w 1506"/>
                <a:gd name="T85" fmla="*/ 922 h 1132"/>
                <a:gd name="T86" fmla="*/ 1323 w 1506"/>
                <a:gd name="T87" fmla="*/ 948 h 1132"/>
                <a:gd name="T88" fmla="*/ 1233 w 1506"/>
                <a:gd name="T89" fmla="*/ 930 h 1132"/>
                <a:gd name="T90" fmla="*/ 1214 w 1506"/>
                <a:gd name="T91" fmla="*/ 971 h 1132"/>
                <a:gd name="T92" fmla="*/ 1158 w 1506"/>
                <a:gd name="T93" fmla="*/ 1054 h 1132"/>
                <a:gd name="T94" fmla="*/ 1072 w 1506"/>
                <a:gd name="T95" fmla="*/ 1106 h 1132"/>
                <a:gd name="T96" fmla="*/ 961 w 1506"/>
                <a:gd name="T97" fmla="*/ 1108 h 1132"/>
                <a:gd name="T98" fmla="*/ 861 w 1506"/>
                <a:gd name="T99" fmla="*/ 1057 h 1132"/>
                <a:gd name="T100" fmla="*/ 817 w 1506"/>
                <a:gd name="T101" fmla="*/ 1121 h 1132"/>
                <a:gd name="T102" fmla="*/ 760 w 1506"/>
                <a:gd name="T103" fmla="*/ 1132 h 1132"/>
                <a:gd name="T104" fmla="*/ 685 w 1506"/>
                <a:gd name="T105" fmla="*/ 1108 h 1132"/>
                <a:gd name="T106" fmla="*/ 659 w 1506"/>
                <a:gd name="T107" fmla="*/ 1054 h 113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506"/>
                <a:gd name="T163" fmla="*/ 0 h 1132"/>
                <a:gd name="T164" fmla="*/ 1506 w 1506"/>
                <a:gd name="T165" fmla="*/ 1132 h 113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506" h="1132">
                  <a:moveTo>
                    <a:pt x="659" y="1054"/>
                  </a:moveTo>
                  <a:lnTo>
                    <a:pt x="659" y="1054"/>
                  </a:lnTo>
                  <a:lnTo>
                    <a:pt x="638" y="1072"/>
                  </a:lnTo>
                  <a:lnTo>
                    <a:pt x="610" y="1085"/>
                  </a:lnTo>
                  <a:lnTo>
                    <a:pt x="576" y="1101"/>
                  </a:lnTo>
                  <a:lnTo>
                    <a:pt x="558" y="1106"/>
                  </a:lnTo>
                  <a:lnTo>
                    <a:pt x="538" y="1111"/>
                  </a:lnTo>
                  <a:lnTo>
                    <a:pt x="517" y="1113"/>
                  </a:lnTo>
                  <a:lnTo>
                    <a:pt x="494" y="1113"/>
                  </a:lnTo>
                  <a:lnTo>
                    <a:pt x="473" y="1111"/>
                  </a:lnTo>
                  <a:lnTo>
                    <a:pt x="450" y="1106"/>
                  </a:lnTo>
                  <a:lnTo>
                    <a:pt x="427" y="1095"/>
                  </a:lnTo>
                  <a:lnTo>
                    <a:pt x="403" y="1082"/>
                  </a:lnTo>
                  <a:lnTo>
                    <a:pt x="380" y="1067"/>
                  </a:lnTo>
                  <a:lnTo>
                    <a:pt x="362" y="1051"/>
                  </a:lnTo>
                  <a:lnTo>
                    <a:pt x="347" y="1036"/>
                  </a:lnTo>
                  <a:lnTo>
                    <a:pt x="334" y="1023"/>
                  </a:lnTo>
                  <a:lnTo>
                    <a:pt x="323" y="1008"/>
                  </a:lnTo>
                  <a:lnTo>
                    <a:pt x="316" y="995"/>
                  </a:lnTo>
                  <a:lnTo>
                    <a:pt x="305" y="971"/>
                  </a:lnTo>
                  <a:lnTo>
                    <a:pt x="303" y="951"/>
                  </a:lnTo>
                  <a:lnTo>
                    <a:pt x="300" y="935"/>
                  </a:lnTo>
                  <a:lnTo>
                    <a:pt x="303" y="920"/>
                  </a:lnTo>
                  <a:lnTo>
                    <a:pt x="287" y="930"/>
                  </a:lnTo>
                  <a:lnTo>
                    <a:pt x="272" y="938"/>
                  </a:lnTo>
                  <a:lnTo>
                    <a:pt x="251" y="943"/>
                  </a:lnTo>
                  <a:lnTo>
                    <a:pt x="225" y="948"/>
                  </a:lnTo>
                  <a:lnTo>
                    <a:pt x="212" y="948"/>
                  </a:lnTo>
                  <a:lnTo>
                    <a:pt x="199" y="948"/>
                  </a:lnTo>
                  <a:lnTo>
                    <a:pt x="184" y="943"/>
                  </a:lnTo>
                  <a:lnTo>
                    <a:pt x="171" y="938"/>
                  </a:lnTo>
                  <a:lnTo>
                    <a:pt x="155" y="930"/>
                  </a:lnTo>
                  <a:lnTo>
                    <a:pt x="142" y="920"/>
                  </a:lnTo>
                  <a:lnTo>
                    <a:pt x="127" y="909"/>
                  </a:lnTo>
                  <a:lnTo>
                    <a:pt x="117" y="897"/>
                  </a:lnTo>
                  <a:lnTo>
                    <a:pt x="109" y="884"/>
                  </a:lnTo>
                  <a:lnTo>
                    <a:pt x="104" y="871"/>
                  </a:lnTo>
                  <a:lnTo>
                    <a:pt x="101" y="858"/>
                  </a:lnTo>
                  <a:lnTo>
                    <a:pt x="99" y="845"/>
                  </a:lnTo>
                  <a:lnTo>
                    <a:pt x="96" y="819"/>
                  </a:lnTo>
                  <a:lnTo>
                    <a:pt x="101" y="798"/>
                  </a:lnTo>
                  <a:lnTo>
                    <a:pt x="104" y="783"/>
                  </a:lnTo>
                  <a:lnTo>
                    <a:pt x="111" y="767"/>
                  </a:lnTo>
                  <a:lnTo>
                    <a:pt x="93" y="760"/>
                  </a:lnTo>
                  <a:lnTo>
                    <a:pt x="78" y="747"/>
                  </a:lnTo>
                  <a:lnTo>
                    <a:pt x="57" y="729"/>
                  </a:lnTo>
                  <a:lnTo>
                    <a:pt x="37" y="705"/>
                  </a:lnTo>
                  <a:lnTo>
                    <a:pt x="29" y="690"/>
                  </a:lnTo>
                  <a:lnTo>
                    <a:pt x="21" y="672"/>
                  </a:lnTo>
                  <a:lnTo>
                    <a:pt x="13" y="654"/>
                  </a:lnTo>
                  <a:lnTo>
                    <a:pt x="8" y="631"/>
                  </a:lnTo>
                  <a:lnTo>
                    <a:pt x="6" y="607"/>
                  </a:lnTo>
                  <a:lnTo>
                    <a:pt x="3" y="581"/>
                  </a:lnTo>
                  <a:lnTo>
                    <a:pt x="3" y="584"/>
                  </a:lnTo>
                  <a:lnTo>
                    <a:pt x="0" y="558"/>
                  </a:lnTo>
                  <a:lnTo>
                    <a:pt x="0" y="532"/>
                  </a:lnTo>
                  <a:lnTo>
                    <a:pt x="6" y="509"/>
                  </a:lnTo>
                  <a:lnTo>
                    <a:pt x="11" y="486"/>
                  </a:lnTo>
                  <a:lnTo>
                    <a:pt x="16" y="468"/>
                  </a:lnTo>
                  <a:lnTo>
                    <a:pt x="24" y="450"/>
                  </a:lnTo>
                  <a:lnTo>
                    <a:pt x="34" y="432"/>
                  </a:lnTo>
                  <a:lnTo>
                    <a:pt x="52" y="406"/>
                  </a:lnTo>
                  <a:lnTo>
                    <a:pt x="70" y="388"/>
                  </a:lnTo>
                  <a:lnTo>
                    <a:pt x="88" y="375"/>
                  </a:lnTo>
                  <a:lnTo>
                    <a:pt x="104" y="365"/>
                  </a:lnTo>
                  <a:lnTo>
                    <a:pt x="96" y="349"/>
                  </a:lnTo>
                  <a:lnTo>
                    <a:pt x="93" y="334"/>
                  </a:lnTo>
                  <a:lnTo>
                    <a:pt x="91" y="313"/>
                  </a:lnTo>
                  <a:lnTo>
                    <a:pt x="91" y="287"/>
                  </a:lnTo>
                  <a:lnTo>
                    <a:pt x="93" y="274"/>
                  </a:lnTo>
                  <a:lnTo>
                    <a:pt x="96" y="261"/>
                  </a:lnTo>
                  <a:lnTo>
                    <a:pt x="101" y="248"/>
                  </a:lnTo>
                  <a:lnTo>
                    <a:pt x="111" y="235"/>
                  </a:lnTo>
                  <a:lnTo>
                    <a:pt x="122" y="222"/>
                  </a:lnTo>
                  <a:lnTo>
                    <a:pt x="135" y="212"/>
                  </a:lnTo>
                  <a:lnTo>
                    <a:pt x="148" y="202"/>
                  </a:lnTo>
                  <a:lnTo>
                    <a:pt x="163" y="194"/>
                  </a:lnTo>
                  <a:lnTo>
                    <a:pt x="176" y="189"/>
                  </a:lnTo>
                  <a:lnTo>
                    <a:pt x="192" y="184"/>
                  </a:lnTo>
                  <a:lnTo>
                    <a:pt x="204" y="184"/>
                  </a:lnTo>
                  <a:lnTo>
                    <a:pt x="217" y="184"/>
                  </a:lnTo>
                  <a:lnTo>
                    <a:pt x="243" y="189"/>
                  </a:lnTo>
                  <a:lnTo>
                    <a:pt x="264" y="194"/>
                  </a:lnTo>
                  <a:lnTo>
                    <a:pt x="279" y="202"/>
                  </a:lnTo>
                  <a:lnTo>
                    <a:pt x="295" y="212"/>
                  </a:lnTo>
                  <a:lnTo>
                    <a:pt x="292" y="197"/>
                  </a:lnTo>
                  <a:lnTo>
                    <a:pt x="295" y="181"/>
                  </a:lnTo>
                  <a:lnTo>
                    <a:pt x="297" y="161"/>
                  </a:lnTo>
                  <a:lnTo>
                    <a:pt x="308" y="137"/>
                  </a:lnTo>
                  <a:lnTo>
                    <a:pt x="318" y="124"/>
                  </a:lnTo>
                  <a:lnTo>
                    <a:pt x="326" y="109"/>
                  </a:lnTo>
                  <a:lnTo>
                    <a:pt x="339" y="96"/>
                  </a:lnTo>
                  <a:lnTo>
                    <a:pt x="354" y="80"/>
                  </a:lnTo>
                  <a:lnTo>
                    <a:pt x="372" y="65"/>
                  </a:lnTo>
                  <a:lnTo>
                    <a:pt x="396" y="49"/>
                  </a:lnTo>
                  <a:lnTo>
                    <a:pt x="419" y="37"/>
                  </a:lnTo>
                  <a:lnTo>
                    <a:pt x="442" y="26"/>
                  </a:lnTo>
                  <a:lnTo>
                    <a:pt x="465" y="21"/>
                  </a:lnTo>
                  <a:lnTo>
                    <a:pt x="486" y="18"/>
                  </a:lnTo>
                  <a:lnTo>
                    <a:pt x="509" y="18"/>
                  </a:lnTo>
                  <a:lnTo>
                    <a:pt x="530" y="21"/>
                  </a:lnTo>
                  <a:lnTo>
                    <a:pt x="551" y="26"/>
                  </a:lnTo>
                  <a:lnTo>
                    <a:pt x="571" y="31"/>
                  </a:lnTo>
                  <a:lnTo>
                    <a:pt x="605" y="47"/>
                  </a:lnTo>
                  <a:lnTo>
                    <a:pt x="631" y="60"/>
                  </a:lnTo>
                  <a:lnTo>
                    <a:pt x="654" y="75"/>
                  </a:lnTo>
                  <a:lnTo>
                    <a:pt x="654" y="65"/>
                  </a:lnTo>
                  <a:lnTo>
                    <a:pt x="659" y="52"/>
                  </a:lnTo>
                  <a:lnTo>
                    <a:pt x="667" y="39"/>
                  </a:lnTo>
                  <a:lnTo>
                    <a:pt x="677" y="26"/>
                  </a:lnTo>
                  <a:lnTo>
                    <a:pt x="695" y="13"/>
                  </a:lnTo>
                  <a:lnTo>
                    <a:pt x="708" y="8"/>
                  </a:lnTo>
                  <a:lnTo>
                    <a:pt x="721" y="6"/>
                  </a:lnTo>
                  <a:lnTo>
                    <a:pt x="737" y="3"/>
                  </a:lnTo>
                  <a:lnTo>
                    <a:pt x="752" y="0"/>
                  </a:lnTo>
                  <a:lnTo>
                    <a:pt x="770" y="3"/>
                  </a:lnTo>
                  <a:lnTo>
                    <a:pt x="786" y="6"/>
                  </a:lnTo>
                  <a:lnTo>
                    <a:pt x="799" y="8"/>
                  </a:lnTo>
                  <a:lnTo>
                    <a:pt x="809" y="13"/>
                  </a:lnTo>
                  <a:lnTo>
                    <a:pt x="827" y="26"/>
                  </a:lnTo>
                  <a:lnTo>
                    <a:pt x="840" y="39"/>
                  </a:lnTo>
                  <a:lnTo>
                    <a:pt x="848" y="52"/>
                  </a:lnTo>
                  <a:lnTo>
                    <a:pt x="850" y="65"/>
                  </a:lnTo>
                  <a:lnTo>
                    <a:pt x="853" y="75"/>
                  </a:lnTo>
                  <a:lnTo>
                    <a:pt x="853" y="78"/>
                  </a:lnTo>
                  <a:lnTo>
                    <a:pt x="876" y="62"/>
                  </a:lnTo>
                  <a:lnTo>
                    <a:pt x="902" y="49"/>
                  </a:lnTo>
                  <a:lnTo>
                    <a:pt x="935" y="34"/>
                  </a:lnTo>
                  <a:lnTo>
                    <a:pt x="954" y="29"/>
                  </a:lnTo>
                  <a:lnTo>
                    <a:pt x="974" y="24"/>
                  </a:lnTo>
                  <a:lnTo>
                    <a:pt x="997" y="21"/>
                  </a:lnTo>
                  <a:lnTo>
                    <a:pt x="1018" y="21"/>
                  </a:lnTo>
                  <a:lnTo>
                    <a:pt x="1041" y="24"/>
                  </a:lnTo>
                  <a:lnTo>
                    <a:pt x="1065" y="29"/>
                  </a:lnTo>
                  <a:lnTo>
                    <a:pt x="1088" y="39"/>
                  </a:lnTo>
                  <a:lnTo>
                    <a:pt x="1111" y="52"/>
                  </a:lnTo>
                  <a:lnTo>
                    <a:pt x="1132" y="68"/>
                  </a:lnTo>
                  <a:lnTo>
                    <a:pt x="1150" y="83"/>
                  </a:lnTo>
                  <a:lnTo>
                    <a:pt x="1165" y="96"/>
                  </a:lnTo>
                  <a:lnTo>
                    <a:pt x="1178" y="111"/>
                  </a:lnTo>
                  <a:lnTo>
                    <a:pt x="1189" y="124"/>
                  </a:lnTo>
                  <a:lnTo>
                    <a:pt x="1196" y="140"/>
                  </a:lnTo>
                  <a:lnTo>
                    <a:pt x="1207" y="163"/>
                  </a:lnTo>
                  <a:lnTo>
                    <a:pt x="1212" y="184"/>
                  </a:lnTo>
                  <a:lnTo>
                    <a:pt x="1212" y="199"/>
                  </a:lnTo>
                  <a:lnTo>
                    <a:pt x="1212" y="212"/>
                  </a:lnTo>
                  <a:lnTo>
                    <a:pt x="1225" y="204"/>
                  </a:lnTo>
                  <a:lnTo>
                    <a:pt x="1243" y="197"/>
                  </a:lnTo>
                  <a:lnTo>
                    <a:pt x="1264" y="189"/>
                  </a:lnTo>
                  <a:lnTo>
                    <a:pt x="1287" y="186"/>
                  </a:lnTo>
                  <a:lnTo>
                    <a:pt x="1300" y="186"/>
                  </a:lnTo>
                  <a:lnTo>
                    <a:pt x="1315" y="186"/>
                  </a:lnTo>
                  <a:lnTo>
                    <a:pt x="1328" y="189"/>
                  </a:lnTo>
                  <a:lnTo>
                    <a:pt x="1344" y="194"/>
                  </a:lnTo>
                  <a:lnTo>
                    <a:pt x="1357" y="202"/>
                  </a:lnTo>
                  <a:lnTo>
                    <a:pt x="1372" y="212"/>
                  </a:lnTo>
                  <a:lnTo>
                    <a:pt x="1385" y="225"/>
                  </a:lnTo>
                  <a:lnTo>
                    <a:pt x="1395" y="238"/>
                  </a:lnTo>
                  <a:lnTo>
                    <a:pt x="1403" y="251"/>
                  </a:lnTo>
                  <a:lnTo>
                    <a:pt x="1408" y="264"/>
                  </a:lnTo>
                  <a:lnTo>
                    <a:pt x="1413" y="277"/>
                  </a:lnTo>
                  <a:lnTo>
                    <a:pt x="1416" y="290"/>
                  </a:lnTo>
                  <a:lnTo>
                    <a:pt x="1416" y="313"/>
                  </a:lnTo>
                  <a:lnTo>
                    <a:pt x="1413" y="334"/>
                  </a:lnTo>
                  <a:lnTo>
                    <a:pt x="1408" y="352"/>
                  </a:lnTo>
                  <a:lnTo>
                    <a:pt x="1403" y="367"/>
                  </a:lnTo>
                  <a:lnTo>
                    <a:pt x="1418" y="375"/>
                  </a:lnTo>
                  <a:lnTo>
                    <a:pt x="1434" y="388"/>
                  </a:lnTo>
                  <a:lnTo>
                    <a:pt x="1455" y="408"/>
                  </a:lnTo>
                  <a:lnTo>
                    <a:pt x="1473" y="434"/>
                  </a:lnTo>
                  <a:lnTo>
                    <a:pt x="1480" y="450"/>
                  </a:lnTo>
                  <a:lnTo>
                    <a:pt x="1488" y="468"/>
                  </a:lnTo>
                  <a:lnTo>
                    <a:pt x="1496" y="488"/>
                  </a:lnTo>
                  <a:lnTo>
                    <a:pt x="1501" y="509"/>
                  </a:lnTo>
                  <a:lnTo>
                    <a:pt x="1504" y="535"/>
                  </a:lnTo>
                  <a:lnTo>
                    <a:pt x="1506" y="561"/>
                  </a:lnTo>
                  <a:lnTo>
                    <a:pt x="1506" y="563"/>
                  </a:lnTo>
                  <a:lnTo>
                    <a:pt x="1506" y="589"/>
                  </a:lnTo>
                  <a:lnTo>
                    <a:pt x="1501" y="612"/>
                  </a:lnTo>
                  <a:lnTo>
                    <a:pt x="1496" y="636"/>
                  </a:lnTo>
                  <a:lnTo>
                    <a:pt x="1491" y="656"/>
                  </a:lnTo>
                  <a:lnTo>
                    <a:pt x="1483" y="674"/>
                  </a:lnTo>
                  <a:lnTo>
                    <a:pt x="1475" y="693"/>
                  </a:lnTo>
                  <a:lnTo>
                    <a:pt x="1457" y="721"/>
                  </a:lnTo>
                  <a:lnTo>
                    <a:pt x="1439" y="742"/>
                  </a:lnTo>
                  <a:lnTo>
                    <a:pt x="1424" y="757"/>
                  </a:lnTo>
                  <a:lnTo>
                    <a:pt x="1411" y="770"/>
                  </a:lnTo>
                  <a:lnTo>
                    <a:pt x="1416" y="785"/>
                  </a:lnTo>
                  <a:lnTo>
                    <a:pt x="1421" y="801"/>
                  </a:lnTo>
                  <a:lnTo>
                    <a:pt x="1424" y="822"/>
                  </a:lnTo>
                  <a:lnTo>
                    <a:pt x="1424" y="845"/>
                  </a:lnTo>
                  <a:lnTo>
                    <a:pt x="1421" y="858"/>
                  </a:lnTo>
                  <a:lnTo>
                    <a:pt x="1416" y="871"/>
                  </a:lnTo>
                  <a:lnTo>
                    <a:pt x="1411" y="884"/>
                  </a:lnTo>
                  <a:lnTo>
                    <a:pt x="1403" y="897"/>
                  </a:lnTo>
                  <a:lnTo>
                    <a:pt x="1393" y="909"/>
                  </a:lnTo>
                  <a:lnTo>
                    <a:pt x="1380" y="922"/>
                  </a:lnTo>
                  <a:lnTo>
                    <a:pt x="1364" y="933"/>
                  </a:lnTo>
                  <a:lnTo>
                    <a:pt x="1351" y="940"/>
                  </a:lnTo>
                  <a:lnTo>
                    <a:pt x="1336" y="946"/>
                  </a:lnTo>
                  <a:lnTo>
                    <a:pt x="1323" y="948"/>
                  </a:lnTo>
                  <a:lnTo>
                    <a:pt x="1307" y="951"/>
                  </a:lnTo>
                  <a:lnTo>
                    <a:pt x="1295" y="951"/>
                  </a:lnTo>
                  <a:lnTo>
                    <a:pt x="1271" y="946"/>
                  </a:lnTo>
                  <a:lnTo>
                    <a:pt x="1251" y="938"/>
                  </a:lnTo>
                  <a:lnTo>
                    <a:pt x="1233" y="930"/>
                  </a:lnTo>
                  <a:lnTo>
                    <a:pt x="1220" y="922"/>
                  </a:lnTo>
                  <a:lnTo>
                    <a:pt x="1220" y="935"/>
                  </a:lnTo>
                  <a:lnTo>
                    <a:pt x="1220" y="951"/>
                  </a:lnTo>
                  <a:lnTo>
                    <a:pt x="1214" y="971"/>
                  </a:lnTo>
                  <a:lnTo>
                    <a:pt x="1204" y="997"/>
                  </a:lnTo>
                  <a:lnTo>
                    <a:pt x="1196" y="1010"/>
                  </a:lnTo>
                  <a:lnTo>
                    <a:pt x="1186" y="1026"/>
                  </a:lnTo>
                  <a:lnTo>
                    <a:pt x="1173" y="1039"/>
                  </a:lnTo>
                  <a:lnTo>
                    <a:pt x="1158" y="1054"/>
                  </a:lnTo>
                  <a:lnTo>
                    <a:pt x="1140" y="1070"/>
                  </a:lnTo>
                  <a:lnTo>
                    <a:pt x="1119" y="1085"/>
                  </a:lnTo>
                  <a:lnTo>
                    <a:pt x="1096" y="1098"/>
                  </a:lnTo>
                  <a:lnTo>
                    <a:pt x="1072" y="1106"/>
                  </a:lnTo>
                  <a:lnTo>
                    <a:pt x="1049" y="1111"/>
                  </a:lnTo>
                  <a:lnTo>
                    <a:pt x="1026" y="1113"/>
                  </a:lnTo>
                  <a:lnTo>
                    <a:pt x="1003" y="1113"/>
                  </a:lnTo>
                  <a:lnTo>
                    <a:pt x="982" y="1111"/>
                  </a:lnTo>
                  <a:lnTo>
                    <a:pt x="961" y="1108"/>
                  </a:lnTo>
                  <a:lnTo>
                    <a:pt x="943" y="1101"/>
                  </a:lnTo>
                  <a:lnTo>
                    <a:pt x="910" y="1088"/>
                  </a:lnTo>
                  <a:lnTo>
                    <a:pt x="884" y="1072"/>
                  </a:lnTo>
                  <a:lnTo>
                    <a:pt x="861" y="1057"/>
                  </a:lnTo>
                  <a:lnTo>
                    <a:pt x="858" y="1070"/>
                  </a:lnTo>
                  <a:lnTo>
                    <a:pt x="855" y="1080"/>
                  </a:lnTo>
                  <a:lnTo>
                    <a:pt x="848" y="1095"/>
                  </a:lnTo>
                  <a:lnTo>
                    <a:pt x="835" y="1108"/>
                  </a:lnTo>
                  <a:lnTo>
                    <a:pt x="817" y="1121"/>
                  </a:lnTo>
                  <a:lnTo>
                    <a:pt x="806" y="1126"/>
                  </a:lnTo>
                  <a:lnTo>
                    <a:pt x="793" y="1129"/>
                  </a:lnTo>
                  <a:lnTo>
                    <a:pt x="778" y="1132"/>
                  </a:lnTo>
                  <a:lnTo>
                    <a:pt x="760" y="1132"/>
                  </a:lnTo>
                  <a:lnTo>
                    <a:pt x="744" y="1132"/>
                  </a:lnTo>
                  <a:lnTo>
                    <a:pt x="729" y="1129"/>
                  </a:lnTo>
                  <a:lnTo>
                    <a:pt x="716" y="1126"/>
                  </a:lnTo>
                  <a:lnTo>
                    <a:pt x="703" y="1121"/>
                  </a:lnTo>
                  <a:lnTo>
                    <a:pt x="685" y="1108"/>
                  </a:lnTo>
                  <a:lnTo>
                    <a:pt x="675" y="1095"/>
                  </a:lnTo>
                  <a:lnTo>
                    <a:pt x="667" y="1080"/>
                  </a:lnTo>
                  <a:lnTo>
                    <a:pt x="662" y="1070"/>
                  </a:lnTo>
                  <a:lnTo>
                    <a:pt x="659" y="1057"/>
                  </a:lnTo>
                  <a:lnTo>
                    <a:pt x="659" y="1054"/>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56" name="Freeform 14"/>
            <p:cNvSpPr>
              <a:spLocks/>
            </p:cNvSpPr>
            <p:nvPr/>
          </p:nvSpPr>
          <p:spPr bwMode="auto">
            <a:xfrm>
              <a:off x="2427" y="2254"/>
              <a:ext cx="1506" cy="1132"/>
            </a:xfrm>
            <a:custGeom>
              <a:avLst/>
              <a:gdLst>
                <a:gd name="T0" fmla="*/ 576 w 1506"/>
                <a:gd name="T1" fmla="*/ 1101 h 1132"/>
                <a:gd name="T2" fmla="*/ 473 w 1506"/>
                <a:gd name="T3" fmla="*/ 1111 h 1132"/>
                <a:gd name="T4" fmla="*/ 380 w 1506"/>
                <a:gd name="T5" fmla="*/ 1067 h 1132"/>
                <a:gd name="T6" fmla="*/ 316 w 1506"/>
                <a:gd name="T7" fmla="*/ 995 h 1132"/>
                <a:gd name="T8" fmla="*/ 303 w 1506"/>
                <a:gd name="T9" fmla="*/ 920 h 1132"/>
                <a:gd name="T10" fmla="*/ 212 w 1506"/>
                <a:gd name="T11" fmla="*/ 948 h 1132"/>
                <a:gd name="T12" fmla="*/ 142 w 1506"/>
                <a:gd name="T13" fmla="*/ 920 h 1132"/>
                <a:gd name="T14" fmla="*/ 104 w 1506"/>
                <a:gd name="T15" fmla="*/ 871 h 1132"/>
                <a:gd name="T16" fmla="*/ 104 w 1506"/>
                <a:gd name="T17" fmla="*/ 783 h 1132"/>
                <a:gd name="T18" fmla="*/ 57 w 1506"/>
                <a:gd name="T19" fmla="*/ 729 h 1132"/>
                <a:gd name="T20" fmla="*/ 8 w 1506"/>
                <a:gd name="T21" fmla="*/ 631 h 1132"/>
                <a:gd name="T22" fmla="*/ 0 w 1506"/>
                <a:gd name="T23" fmla="*/ 558 h 1132"/>
                <a:gd name="T24" fmla="*/ 24 w 1506"/>
                <a:gd name="T25" fmla="*/ 450 h 1132"/>
                <a:gd name="T26" fmla="*/ 104 w 1506"/>
                <a:gd name="T27" fmla="*/ 365 h 1132"/>
                <a:gd name="T28" fmla="*/ 91 w 1506"/>
                <a:gd name="T29" fmla="*/ 287 h 1132"/>
                <a:gd name="T30" fmla="*/ 122 w 1506"/>
                <a:gd name="T31" fmla="*/ 222 h 1132"/>
                <a:gd name="T32" fmla="*/ 176 w 1506"/>
                <a:gd name="T33" fmla="*/ 189 h 1132"/>
                <a:gd name="T34" fmla="*/ 264 w 1506"/>
                <a:gd name="T35" fmla="*/ 194 h 1132"/>
                <a:gd name="T36" fmla="*/ 295 w 1506"/>
                <a:gd name="T37" fmla="*/ 181 h 1132"/>
                <a:gd name="T38" fmla="*/ 339 w 1506"/>
                <a:gd name="T39" fmla="*/ 96 h 1132"/>
                <a:gd name="T40" fmla="*/ 419 w 1506"/>
                <a:gd name="T41" fmla="*/ 37 h 1132"/>
                <a:gd name="T42" fmla="*/ 530 w 1506"/>
                <a:gd name="T43" fmla="*/ 21 h 1132"/>
                <a:gd name="T44" fmla="*/ 654 w 1506"/>
                <a:gd name="T45" fmla="*/ 75 h 1132"/>
                <a:gd name="T46" fmla="*/ 677 w 1506"/>
                <a:gd name="T47" fmla="*/ 26 h 1132"/>
                <a:gd name="T48" fmla="*/ 752 w 1506"/>
                <a:gd name="T49" fmla="*/ 0 h 1132"/>
                <a:gd name="T50" fmla="*/ 809 w 1506"/>
                <a:gd name="T51" fmla="*/ 13 h 1132"/>
                <a:gd name="T52" fmla="*/ 853 w 1506"/>
                <a:gd name="T53" fmla="*/ 75 h 1132"/>
                <a:gd name="T54" fmla="*/ 935 w 1506"/>
                <a:gd name="T55" fmla="*/ 34 h 1132"/>
                <a:gd name="T56" fmla="*/ 1041 w 1506"/>
                <a:gd name="T57" fmla="*/ 24 h 1132"/>
                <a:gd name="T58" fmla="*/ 1132 w 1506"/>
                <a:gd name="T59" fmla="*/ 68 h 1132"/>
                <a:gd name="T60" fmla="*/ 1196 w 1506"/>
                <a:gd name="T61" fmla="*/ 140 h 1132"/>
                <a:gd name="T62" fmla="*/ 1212 w 1506"/>
                <a:gd name="T63" fmla="*/ 212 h 1132"/>
                <a:gd name="T64" fmla="*/ 1300 w 1506"/>
                <a:gd name="T65" fmla="*/ 186 h 1132"/>
                <a:gd name="T66" fmla="*/ 1372 w 1506"/>
                <a:gd name="T67" fmla="*/ 212 h 1132"/>
                <a:gd name="T68" fmla="*/ 1408 w 1506"/>
                <a:gd name="T69" fmla="*/ 264 h 1132"/>
                <a:gd name="T70" fmla="*/ 1408 w 1506"/>
                <a:gd name="T71" fmla="*/ 352 h 1132"/>
                <a:gd name="T72" fmla="*/ 1455 w 1506"/>
                <a:gd name="T73" fmla="*/ 408 h 1132"/>
                <a:gd name="T74" fmla="*/ 1501 w 1506"/>
                <a:gd name="T75" fmla="*/ 509 h 1132"/>
                <a:gd name="T76" fmla="*/ 1506 w 1506"/>
                <a:gd name="T77" fmla="*/ 589 h 1132"/>
                <a:gd name="T78" fmla="*/ 1475 w 1506"/>
                <a:gd name="T79" fmla="*/ 693 h 1132"/>
                <a:gd name="T80" fmla="*/ 1411 w 1506"/>
                <a:gd name="T81" fmla="*/ 770 h 1132"/>
                <a:gd name="T82" fmla="*/ 1421 w 1506"/>
                <a:gd name="T83" fmla="*/ 858 h 1132"/>
                <a:gd name="T84" fmla="*/ 1380 w 1506"/>
                <a:gd name="T85" fmla="*/ 922 h 1132"/>
                <a:gd name="T86" fmla="*/ 1323 w 1506"/>
                <a:gd name="T87" fmla="*/ 948 h 1132"/>
                <a:gd name="T88" fmla="*/ 1233 w 1506"/>
                <a:gd name="T89" fmla="*/ 930 h 1132"/>
                <a:gd name="T90" fmla="*/ 1214 w 1506"/>
                <a:gd name="T91" fmla="*/ 971 h 1132"/>
                <a:gd name="T92" fmla="*/ 1158 w 1506"/>
                <a:gd name="T93" fmla="*/ 1054 h 1132"/>
                <a:gd name="T94" fmla="*/ 1072 w 1506"/>
                <a:gd name="T95" fmla="*/ 1106 h 1132"/>
                <a:gd name="T96" fmla="*/ 961 w 1506"/>
                <a:gd name="T97" fmla="*/ 1108 h 1132"/>
                <a:gd name="T98" fmla="*/ 861 w 1506"/>
                <a:gd name="T99" fmla="*/ 1057 h 1132"/>
                <a:gd name="T100" fmla="*/ 817 w 1506"/>
                <a:gd name="T101" fmla="*/ 1121 h 1132"/>
                <a:gd name="T102" fmla="*/ 760 w 1506"/>
                <a:gd name="T103" fmla="*/ 1132 h 1132"/>
                <a:gd name="T104" fmla="*/ 685 w 1506"/>
                <a:gd name="T105" fmla="*/ 1108 h 11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506"/>
                <a:gd name="T160" fmla="*/ 0 h 1132"/>
                <a:gd name="T161" fmla="*/ 1506 w 1506"/>
                <a:gd name="T162" fmla="*/ 1132 h 11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506" h="1132">
                  <a:moveTo>
                    <a:pt x="659" y="1054"/>
                  </a:moveTo>
                  <a:lnTo>
                    <a:pt x="659" y="1054"/>
                  </a:lnTo>
                  <a:lnTo>
                    <a:pt x="638" y="1072"/>
                  </a:lnTo>
                  <a:lnTo>
                    <a:pt x="610" y="1085"/>
                  </a:lnTo>
                  <a:lnTo>
                    <a:pt x="576" y="1101"/>
                  </a:lnTo>
                  <a:lnTo>
                    <a:pt x="558" y="1106"/>
                  </a:lnTo>
                  <a:lnTo>
                    <a:pt x="538" y="1111"/>
                  </a:lnTo>
                  <a:lnTo>
                    <a:pt x="517" y="1113"/>
                  </a:lnTo>
                  <a:lnTo>
                    <a:pt x="494" y="1113"/>
                  </a:lnTo>
                  <a:lnTo>
                    <a:pt x="473" y="1111"/>
                  </a:lnTo>
                  <a:lnTo>
                    <a:pt x="450" y="1106"/>
                  </a:lnTo>
                  <a:lnTo>
                    <a:pt x="427" y="1095"/>
                  </a:lnTo>
                  <a:lnTo>
                    <a:pt x="403" y="1082"/>
                  </a:lnTo>
                  <a:lnTo>
                    <a:pt x="380" y="1067"/>
                  </a:lnTo>
                  <a:lnTo>
                    <a:pt x="362" y="1051"/>
                  </a:lnTo>
                  <a:lnTo>
                    <a:pt x="347" y="1036"/>
                  </a:lnTo>
                  <a:lnTo>
                    <a:pt x="334" y="1023"/>
                  </a:lnTo>
                  <a:lnTo>
                    <a:pt x="323" y="1008"/>
                  </a:lnTo>
                  <a:lnTo>
                    <a:pt x="316" y="995"/>
                  </a:lnTo>
                  <a:lnTo>
                    <a:pt x="305" y="971"/>
                  </a:lnTo>
                  <a:lnTo>
                    <a:pt x="303" y="951"/>
                  </a:lnTo>
                  <a:lnTo>
                    <a:pt x="300" y="935"/>
                  </a:lnTo>
                  <a:lnTo>
                    <a:pt x="303" y="920"/>
                  </a:lnTo>
                  <a:lnTo>
                    <a:pt x="287" y="930"/>
                  </a:lnTo>
                  <a:lnTo>
                    <a:pt x="272" y="938"/>
                  </a:lnTo>
                  <a:lnTo>
                    <a:pt x="251" y="943"/>
                  </a:lnTo>
                  <a:lnTo>
                    <a:pt x="225" y="948"/>
                  </a:lnTo>
                  <a:lnTo>
                    <a:pt x="212" y="948"/>
                  </a:lnTo>
                  <a:lnTo>
                    <a:pt x="199" y="948"/>
                  </a:lnTo>
                  <a:lnTo>
                    <a:pt x="184" y="943"/>
                  </a:lnTo>
                  <a:lnTo>
                    <a:pt x="171" y="938"/>
                  </a:lnTo>
                  <a:lnTo>
                    <a:pt x="155" y="930"/>
                  </a:lnTo>
                  <a:lnTo>
                    <a:pt x="142" y="920"/>
                  </a:lnTo>
                  <a:lnTo>
                    <a:pt x="127" y="909"/>
                  </a:lnTo>
                  <a:lnTo>
                    <a:pt x="117" y="897"/>
                  </a:lnTo>
                  <a:lnTo>
                    <a:pt x="109" y="884"/>
                  </a:lnTo>
                  <a:lnTo>
                    <a:pt x="104" y="871"/>
                  </a:lnTo>
                  <a:lnTo>
                    <a:pt x="101" y="858"/>
                  </a:lnTo>
                  <a:lnTo>
                    <a:pt x="99" y="845"/>
                  </a:lnTo>
                  <a:lnTo>
                    <a:pt x="96" y="819"/>
                  </a:lnTo>
                  <a:lnTo>
                    <a:pt x="101" y="798"/>
                  </a:lnTo>
                  <a:lnTo>
                    <a:pt x="104" y="783"/>
                  </a:lnTo>
                  <a:lnTo>
                    <a:pt x="111" y="767"/>
                  </a:lnTo>
                  <a:lnTo>
                    <a:pt x="93" y="760"/>
                  </a:lnTo>
                  <a:lnTo>
                    <a:pt x="78" y="747"/>
                  </a:lnTo>
                  <a:lnTo>
                    <a:pt x="57" y="729"/>
                  </a:lnTo>
                  <a:lnTo>
                    <a:pt x="37" y="705"/>
                  </a:lnTo>
                  <a:lnTo>
                    <a:pt x="29" y="690"/>
                  </a:lnTo>
                  <a:lnTo>
                    <a:pt x="21" y="672"/>
                  </a:lnTo>
                  <a:lnTo>
                    <a:pt x="13" y="654"/>
                  </a:lnTo>
                  <a:lnTo>
                    <a:pt x="8" y="631"/>
                  </a:lnTo>
                  <a:lnTo>
                    <a:pt x="6" y="607"/>
                  </a:lnTo>
                  <a:lnTo>
                    <a:pt x="3" y="581"/>
                  </a:lnTo>
                  <a:lnTo>
                    <a:pt x="3" y="584"/>
                  </a:lnTo>
                  <a:lnTo>
                    <a:pt x="0" y="558"/>
                  </a:lnTo>
                  <a:lnTo>
                    <a:pt x="0" y="532"/>
                  </a:lnTo>
                  <a:lnTo>
                    <a:pt x="6" y="509"/>
                  </a:lnTo>
                  <a:lnTo>
                    <a:pt x="11" y="486"/>
                  </a:lnTo>
                  <a:lnTo>
                    <a:pt x="16" y="468"/>
                  </a:lnTo>
                  <a:lnTo>
                    <a:pt x="24" y="450"/>
                  </a:lnTo>
                  <a:lnTo>
                    <a:pt x="34" y="432"/>
                  </a:lnTo>
                  <a:lnTo>
                    <a:pt x="52" y="406"/>
                  </a:lnTo>
                  <a:lnTo>
                    <a:pt x="70" y="388"/>
                  </a:lnTo>
                  <a:lnTo>
                    <a:pt x="88" y="375"/>
                  </a:lnTo>
                  <a:lnTo>
                    <a:pt x="104" y="365"/>
                  </a:lnTo>
                  <a:lnTo>
                    <a:pt x="96" y="349"/>
                  </a:lnTo>
                  <a:lnTo>
                    <a:pt x="93" y="334"/>
                  </a:lnTo>
                  <a:lnTo>
                    <a:pt x="91" y="313"/>
                  </a:lnTo>
                  <a:lnTo>
                    <a:pt x="91" y="287"/>
                  </a:lnTo>
                  <a:lnTo>
                    <a:pt x="93" y="274"/>
                  </a:lnTo>
                  <a:lnTo>
                    <a:pt x="96" y="261"/>
                  </a:lnTo>
                  <a:lnTo>
                    <a:pt x="101" y="248"/>
                  </a:lnTo>
                  <a:lnTo>
                    <a:pt x="111" y="235"/>
                  </a:lnTo>
                  <a:lnTo>
                    <a:pt x="122" y="222"/>
                  </a:lnTo>
                  <a:lnTo>
                    <a:pt x="135" y="212"/>
                  </a:lnTo>
                  <a:lnTo>
                    <a:pt x="148" y="202"/>
                  </a:lnTo>
                  <a:lnTo>
                    <a:pt x="163" y="194"/>
                  </a:lnTo>
                  <a:lnTo>
                    <a:pt x="176" y="189"/>
                  </a:lnTo>
                  <a:lnTo>
                    <a:pt x="192" y="184"/>
                  </a:lnTo>
                  <a:lnTo>
                    <a:pt x="204" y="184"/>
                  </a:lnTo>
                  <a:lnTo>
                    <a:pt x="217" y="184"/>
                  </a:lnTo>
                  <a:lnTo>
                    <a:pt x="243" y="189"/>
                  </a:lnTo>
                  <a:lnTo>
                    <a:pt x="264" y="194"/>
                  </a:lnTo>
                  <a:lnTo>
                    <a:pt x="279" y="202"/>
                  </a:lnTo>
                  <a:lnTo>
                    <a:pt x="295" y="212"/>
                  </a:lnTo>
                  <a:lnTo>
                    <a:pt x="292" y="197"/>
                  </a:lnTo>
                  <a:lnTo>
                    <a:pt x="295" y="181"/>
                  </a:lnTo>
                  <a:lnTo>
                    <a:pt x="297" y="161"/>
                  </a:lnTo>
                  <a:lnTo>
                    <a:pt x="308" y="137"/>
                  </a:lnTo>
                  <a:lnTo>
                    <a:pt x="318" y="124"/>
                  </a:lnTo>
                  <a:lnTo>
                    <a:pt x="326" y="109"/>
                  </a:lnTo>
                  <a:lnTo>
                    <a:pt x="339" y="96"/>
                  </a:lnTo>
                  <a:lnTo>
                    <a:pt x="354" y="80"/>
                  </a:lnTo>
                  <a:lnTo>
                    <a:pt x="372" y="65"/>
                  </a:lnTo>
                  <a:lnTo>
                    <a:pt x="396" y="49"/>
                  </a:lnTo>
                  <a:lnTo>
                    <a:pt x="419" y="37"/>
                  </a:lnTo>
                  <a:lnTo>
                    <a:pt x="442" y="26"/>
                  </a:lnTo>
                  <a:lnTo>
                    <a:pt x="465" y="21"/>
                  </a:lnTo>
                  <a:lnTo>
                    <a:pt x="486" y="18"/>
                  </a:lnTo>
                  <a:lnTo>
                    <a:pt x="509" y="18"/>
                  </a:lnTo>
                  <a:lnTo>
                    <a:pt x="530" y="21"/>
                  </a:lnTo>
                  <a:lnTo>
                    <a:pt x="551" y="26"/>
                  </a:lnTo>
                  <a:lnTo>
                    <a:pt x="571" y="31"/>
                  </a:lnTo>
                  <a:lnTo>
                    <a:pt x="605" y="47"/>
                  </a:lnTo>
                  <a:lnTo>
                    <a:pt x="631" y="60"/>
                  </a:lnTo>
                  <a:lnTo>
                    <a:pt x="654" y="75"/>
                  </a:lnTo>
                  <a:lnTo>
                    <a:pt x="654" y="65"/>
                  </a:lnTo>
                  <a:lnTo>
                    <a:pt x="659" y="52"/>
                  </a:lnTo>
                  <a:lnTo>
                    <a:pt x="667" y="39"/>
                  </a:lnTo>
                  <a:lnTo>
                    <a:pt x="677" y="26"/>
                  </a:lnTo>
                  <a:lnTo>
                    <a:pt x="695" y="13"/>
                  </a:lnTo>
                  <a:lnTo>
                    <a:pt x="708" y="8"/>
                  </a:lnTo>
                  <a:lnTo>
                    <a:pt x="721" y="6"/>
                  </a:lnTo>
                  <a:lnTo>
                    <a:pt x="737" y="3"/>
                  </a:lnTo>
                  <a:lnTo>
                    <a:pt x="752" y="0"/>
                  </a:lnTo>
                  <a:lnTo>
                    <a:pt x="770" y="3"/>
                  </a:lnTo>
                  <a:lnTo>
                    <a:pt x="786" y="6"/>
                  </a:lnTo>
                  <a:lnTo>
                    <a:pt x="799" y="8"/>
                  </a:lnTo>
                  <a:lnTo>
                    <a:pt x="809" y="13"/>
                  </a:lnTo>
                  <a:lnTo>
                    <a:pt x="827" y="26"/>
                  </a:lnTo>
                  <a:lnTo>
                    <a:pt x="840" y="39"/>
                  </a:lnTo>
                  <a:lnTo>
                    <a:pt x="848" y="52"/>
                  </a:lnTo>
                  <a:lnTo>
                    <a:pt x="850" y="65"/>
                  </a:lnTo>
                  <a:lnTo>
                    <a:pt x="853" y="75"/>
                  </a:lnTo>
                  <a:lnTo>
                    <a:pt x="853" y="78"/>
                  </a:lnTo>
                  <a:lnTo>
                    <a:pt x="876" y="62"/>
                  </a:lnTo>
                  <a:lnTo>
                    <a:pt x="902" y="49"/>
                  </a:lnTo>
                  <a:lnTo>
                    <a:pt x="935" y="34"/>
                  </a:lnTo>
                  <a:lnTo>
                    <a:pt x="954" y="29"/>
                  </a:lnTo>
                  <a:lnTo>
                    <a:pt x="974" y="24"/>
                  </a:lnTo>
                  <a:lnTo>
                    <a:pt x="997" y="21"/>
                  </a:lnTo>
                  <a:lnTo>
                    <a:pt x="1018" y="21"/>
                  </a:lnTo>
                  <a:lnTo>
                    <a:pt x="1041" y="24"/>
                  </a:lnTo>
                  <a:lnTo>
                    <a:pt x="1065" y="29"/>
                  </a:lnTo>
                  <a:lnTo>
                    <a:pt x="1088" y="39"/>
                  </a:lnTo>
                  <a:lnTo>
                    <a:pt x="1111" y="52"/>
                  </a:lnTo>
                  <a:lnTo>
                    <a:pt x="1132" y="68"/>
                  </a:lnTo>
                  <a:lnTo>
                    <a:pt x="1150" y="83"/>
                  </a:lnTo>
                  <a:lnTo>
                    <a:pt x="1165" y="96"/>
                  </a:lnTo>
                  <a:lnTo>
                    <a:pt x="1178" y="111"/>
                  </a:lnTo>
                  <a:lnTo>
                    <a:pt x="1189" y="124"/>
                  </a:lnTo>
                  <a:lnTo>
                    <a:pt x="1196" y="140"/>
                  </a:lnTo>
                  <a:lnTo>
                    <a:pt x="1207" y="163"/>
                  </a:lnTo>
                  <a:lnTo>
                    <a:pt x="1212" y="184"/>
                  </a:lnTo>
                  <a:lnTo>
                    <a:pt x="1212" y="199"/>
                  </a:lnTo>
                  <a:lnTo>
                    <a:pt x="1212" y="212"/>
                  </a:lnTo>
                  <a:lnTo>
                    <a:pt x="1225" y="204"/>
                  </a:lnTo>
                  <a:lnTo>
                    <a:pt x="1243" y="197"/>
                  </a:lnTo>
                  <a:lnTo>
                    <a:pt x="1264" y="189"/>
                  </a:lnTo>
                  <a:lnTo>
                    <a:pt x="1287" y="186"/>
                  </a:lnTo>
                  <a:lnTo>
                    <a:pt x="1300" y="186"/>
                  </a:lnTo>
                  <a:lnTo>
                    <a:pt x="1315" y="186"/>
                  </a:lnTo>
                  <a:lnTo>
                    <a:pt x="1328" y="189"/>
                  </a:lnTo>
                  <a:lnTo>
                    <a:pt x="1344" y="194"/>
                  </a:lnTo>
                  <a:lnTo>
                    <a:pt x="1357" y="202"/>
                  </a:lnTo>
                  <a:lnTo>
                    <a:pt x="1372" y="212"/>
                  </a:lnTo>
                  <a:lnTo>
                    <a:pt x="1385" y="225"/>
                  </a:lnTo>
                  <a:lnTo>
                    <a:pt x="1395" y="238"/>
                  </a:lnTo>
                  <a:lnTo>
                    <a:pt x="1403" y="251"/>
                  </a:lnTo>
                  <a:lnTo>
                    <a:pt x="1408" y="264"/>
                  </a:lnTo>
                  <a:lnTo>
                    <a:pt x="1413" y="277"/>
                  </a:lnTo>
                  <a:lnTo>
                    <a:pt x="1416" y="290"/>
                  </a:lnTo>
                  <a:lnTo>
                    <a:pt x="1416" y="313"/>
                  </a:lnTo>
                  <a:lnTo>
                    <a:pt x="1413" y="334"/>
                  </a:lnTo>
                  <a:lnTo>
                    <a:pt x="1408" y="352"/>
                  </a:lnTo>
                  <a:lnTo>
                    <a:pt x="1403" y="367"/>
                  </a:lnTo>
                  <a:lnTo>
                    <a:pt x="1418" y="375"/>
                  </a:lnTo>
                  <a:lnTo>
                    <a:pt x="1434" y="388"/>
                  </a:lnTo>
                  <a:lnTo>
                    <a:pt x="1455" y="408"/>
                  </a:lnTo>
                  <a:lnTo>
                    <a:pt x="1473" y="434"/>
                  </a:lnTo>
                  <a:lnTo>
                    <a:pt x="1480" y="450"/>
                  </a:lnTo>
                  <a:lnTo>
                    <a:pt x="1488" y="468"/>
                  </a:lnTo>
                  <a:lnTo>
                    <a:pt x="1496" y="488"/>
                  </a:lnTo>
                  <a:lnTo>
                    <a:pt x="1501" y="509"/>
                  </a:lnTo>
                  <a:lnTo>
                    <a:pt x="1504" y="535"/>
                  </a:lnTo>
                  <a:lnTo>
                    <a:pt x="1506" y="561"/>
                  </a:lnTo>
                  <a:lnTo>
                    <a:pt x="1506" y="563"/>
                  </a:lnTo>
                  <a:lnTo>
                    <a:pt x="1506" y="589"/>
                  </a:lnTo>
                  <a:lnTo>
                    <a:pt x="1501" y="612"/>
                  </a:lnTo>
                  <a:lnTo>
                    <a:pt x="1496" y="636"/>
                  </a:lnTo>
                  <a:lnTo>
                    <a:pt x="1491" y="656"/>
                  </a:lnTo>
                  <a:lnTo>
                    <a:pt x="1483" y="674"/>
                  </a:lnTo>
                  <a:lnTo>
                    <a:pt x="1475" y="693"/>
                  </a:lnTo>
                  <a:lnTo>
                    <a:pt x="1457" y="721"/>
                  </a:lnTo>
                  <a:lnTo>
                    <a:pt x="1439" y="742"/>
                  </a:lnTo>
                  <a:lnTo>
                    <a:pt x="1424" y="757"/>
                  </a:lnTo>
                  <a:lnTo>
                    <a:pt x="1411" y="770"/>
                  </a:lnTo>
                  <a:lnTo>
                    <a:pt x="1416" y="785"/>
                  </a:lnTo>
                  <a:lnTo>
                    <a:pt x="1421" y="801"/>
                  </a:lnTo>
                  <a:lnTo>
                    <a:pt x="1424" y="822"/>
                  </a:lnTo>
                  <a:lnTo>
                    <a:pt x="1424" y="845"/>
                  </a:lnTo>
                  <a:lnTo>
                    <a:pt x="1421" y="858"/>
                  </a:lnTo>
                  <a:lnTo>
                    <a:pt x="1416" y="871"/>
                  </a:lnTo>
                  <a:lnTo>
                    <a:pt x="1411" y="884"/>
                  </a:lnTo>
                  <a:lnTo>
                    <a:pt x="1403" y="897"/>
                  </a:lnTo>
                  <a:lnTo>
                    <a:pt x="1393" y="909"/>
                  </a:lnTo>
                  <a:lnTo>
                    <a:pt x="1380" y="922"/>
                  </a:lnTo>
                  <a:lnTo>
                    <a:pt x="1364" y="933"/>
                  </a:lnTo>
                  <a:lnTo>
                    <a:pt x="1351" y="940"/>
                  </a:lnTo>
                  <a:lnTo>
                    <a:pt x="1336" y="946"/>
                  </a:lnTo>
                  <a:lnTo>
                    <a:pt x="1323" y="948"/>
                  </a:lnTo>
                  <a:lnTo>
                    <a:pt x="1307" y="951"/>
                  </a:lnTo>
                  <a:lnTo>
                    <a:pt x="1295" y="951"/>
                  </a:lnTo>
                  <a:lnTo>
                    <a:pt x="1271" y="946"/>
                  </a:lnTo>
                  <a:lnTo>
                    <a:pt x="1251" y="938"/>
                  </a:lnTo>
                  <a:lnTo>
                    <a:pt x="1233" y="930"/>
                  </a:lnTo>
                  <a:lnTo>
                    <a:pt x="1220" y="922"/>
                  </a:lnTo>
                  <a:lnTo>
                    <a:pt x="1220" y="935"/>
                  </a:lnTo>
                  <a:lnTo>
                    <a:pt x="1220" y="951"/>
                  </a:lnTo>
                  <a:lnTo>
                    <a:pt x="1214" y="971"/>
                  </a:lnTo>
                  <a:lnTo>
                    <a:pt x="1204" y="997"/>
                  </a:lnTo>
                  <a:lnTo>
                    <a:pt x="1196" y="1010"/>
                  </a:lnTo>
                  <a:lnTo>
                    <a:pt x="1186" y="1026"/>
                  </a:lnTo>
                  <a:lnTo>
                    <a:pt x="1173" y="1039"/>
                  </a:lnTo>
                  <a:lnTo>
                    <a:pt x="1158" y="1054"/>
                  </a:lnTo>
                  <a:lnTo>
                    <a:pt x="1140" y="1070"/>
                  </a:lnTo>
                  <a:lnTo>
                    <a:pt x="1119" y="1085"/>
                  </a:lnTo>
                  <a:lnTo>
                    <a:pt x="1096" y="1098"/>
                  </a:lnTo>
                  <a:lnTo>
                    <a:pt x="1072" y="1106"/>
                  </a:lnTo>
                  <a:lnTo>
                    <a:pt x="1049" y="1111"/>
                  </a:lnTo>
                  <a:lnTo>
                    <a:pt x="1026" y="1113"/>
                  </a:lnTo>
                  <a:lnTo>
                    <a:pt x="1003" y="1113"/>
                  </a:lnTo>
                  <a:lnTo>
                    <a:pt x="982" y="1111"/>
                  </a:lnTo>
                  <a:lnTo>
                    <a:pt x="961" y="1108"/>
                  </a:lnTo>
                  <a:lnTo>
                    <a:pt x="943" y="1101"/>
                  </a:lnTo>
                  <a:lnTo>
                    <a:pt x="910" y="1088"/>
                  </a:lnTo>
                  <a:lnTo>
                    <a:pt x="884" y="1072"/>
                  </a:lnTo>
                  <a:lnTo>
                    <a:pt x="861" y="1057"/>
                  </a:lnTo>
                  <a:lnTo>
                    <a:pt x="858" y="1070"/>
                  </a:lnTo>
                  <a:lnTo>
                    <a:pt x="855" y="1080"/>
                  </a:lnTo>
                  <a:lnTo>
                    <a:pt x="848" y="1095"/>
                  </a:lnTo>
                  <a:lnTo>
                    <a:pt x="835" y="1108"/>
                  </a:lnTo>
                  <a:lnTo>
                    <a:pt x="817" y="1121"/>
                  </a:lnTo>
                  <a:lnTo>
                    <a:pt x="806" y="1126"/>
                  </a:lnTo>
                  <a:lnTo>
                    <a:pt x="793" y="1129"/>
                  </a:lnTo>
                  <a:lnTo>
                    <a:pt x="778" y="1132"/>
                  </a:lnTo>
                  <a:lnTo>
                    <a:pt x="760" y="1132"/>
                  </a:lnTo>
                  <a:lnTo>
                    <a:pt x="744" y="1132"/>
                  </a:lnTo>
                  <a:lnTo>
                    <a:pt x="729" y="1129"/>
                  </a:lnTo>
                  <a:lnTo>
                    <a:pt x="716" y="1126"/>
                  </a:lnTo>
                  <a:lnTo>
                    <a:pt x="703" y="1121"/>
                  </a:lnTo>
                  <a:lnTo>
                    <a:pt x="685" y="1108"/>
                  </a:lnTo>
                  <a:lnTo>
                    <a:pt x="675" y="1095"/>
                  </a:lnTo>
                  <a:lnTo>
                    <a:pt x="667" y="1080"/>
                  </a:lnTo>
                  <a:lnTo>
                    <a:pt x="662" y="1070"/>
                  </a:lnTo>
                  <a:lnTo>
                    <a:pt x="659" y="1057"/>
                  </a:lnTo>
                </a:path>
              </a:pathLst>
            </a:custGeom>
            <a:noFill/>
            <a:ln w="7938">
              <a:solidFill>
                <a:srgbClr val="00A0C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57" name="Freeform 15"/>
            <p:cNvSpPr>
              <a:spLocks/>
            </p:cNvSpPr>
            <p:nvPr/>
          </p:nvSpPr>
          <p:spPr bwMode="auto">
            <a:xfrm>
              <a:off x="2407" y="2229"/>
              <a:ext cx="1506" cy="1131"/>
            </a:xfrm>
            <a:custGeom>
              <a:avLst/>
              <a:gdLst>
                <a:gd name="T0" fmla="*/ 578 w 1506"/>
                <a:gd name="T1" fmla="*/ 1097 h 1131"/>
                <a:gd name="T2" fmla="*/ 472 w 1506"/>
                <a:gd name="T3" fmla="*/ 1107 h 1131"/>
                <a:gd name="T4" fmla="*/ 382 w 1506"/>
                <a:gd name="T5" fmla="*/ 1064 h 1131"/>
                <a:gd name="T6" fmla="*/ 317 w 1506"/>
                <a:gd name="T7" fmla="*/ 991 h 1131"/>
                <a:gd name="T8" fmla="*/ 302 w 1506"/>
                <a:gd name="T9" fmla="*/ 919 h 1131"/>
                <a:gd name="T10" fmla="*/ 212 w 1506"/>
                <a:gd name="T11" fmla="*/ 945 h 1131"/>
                <a:gd name="T12" fmla="*/ 142 w 1506"/>
                <a:gd name="T13" fmla="*/ 919 h 1131"/>
                <a:gd name="T14" fmla="*/ 106 w 1506"/>
                <a:gd name="T15" fmla="*/ 867 h 1131"/>
                <a:gd name="T16" fmla="*/ 106 w 1506"/>
                <a:gd name="T17" fmla="*/ 779 h 1131"/>
                <a:gd name="T18" fmla="*/ 57 w 1506"/>
                <a:gd name="T19" fmla="*/ 728 h 1131"/>
                <a:gd name="T20" fmla="*/ 8 w 1506"/>
                <a:gd name="T21" fmla="*/ 627 h 1131"/>
                <a:gd name="T22" fmla="*/ 0 w 1506"/>
                <a:gd name="T23" fmla="*/ 557 h 1131"/>
                <a:gd name="T24" fmla="*/ 26 w 1506"/>
                <a:gd name="T25" fmla="*/ 446 h 1131"/>
                <a:gd name="T26" fmla="*/ 103 w 1506"/>
                <a:gd name="T27" fmla="*/ 361 h 1131"/>
                <a:gd name="T28" fmla="*/ 90 w 1506"/>
                <a:gd name="T29" fmla="*/ 286 h 1131"/>
                <a:gd name="T30" fmla="*/ 121 w 1506"/>
                <a:gd name="T31" fmla="*/ 222 h 1131"/>
                <a:gd name="T32" fmla="*/ 178 w 1506"/>
                <a:gd name="T33" fmla="*/ 186 h 1131"/>
                <a:gd name="T34" fmla="*/ 263 w 1506"/>
                <a:gd name="T35" fmla="*/ 193 h 1131"/>
                <a:gd name="T36" fmla="*/ 294 w 1506"/>
                <a:gd name="T37" fmla="*/ 180 h 1131"/>
                <a:gd name="T38" fmla="*/ 341 w 1506"/>
                <a:gd name="T39" fmla="*/ 93 h 1131"/>
                <a:gd name="T40" fmla="*/ 418 w 1506"/>
                <a:gd name="T41" fmla="*/ 33 h 1131"/>
                <a:gd name="T42" fmla="*/ 532 w 1506"/>
                <a:gd name="T43" fmla="*/ 20 h 1131"/>
                <a:gd name="T44" fmla="*/ 653 w 1506"/>
                <a:gd name="T45" fmla="*/ 74 h 1131"/>
                <a:gd name="T46" fmla="*/ 679 w 1506"/>
                <a:gd name="T47" fmla="*/ 23 h 1131"/>
                <a:gd name="T48" fmla="*/ 754 w 1506"/>
                <a:gd name="T49" fmla="*/ 0 h 1131"/>
                <a:gd name="T50" fmla="*/ 811 w 1506"/>
                <a:gd name="T51" fmla="*/ 10 h 1131"/>
                <a:gd name="T52" fmla="*/ 852 w 1506"/>
                <a:gd name="T53" fmla="*/ 74 h 1131"/>
                <a:gd name="T54" fmla="*/ 935 w 1506"/>
                <a:gd name="T55" fmla="*/ 31 h 1131"/>
                <a:gd name="T56" fmla="*/ 1041 w 1506"/>
                <a:gd name="T57" fmla="*/ 20 h 1131"/>
                <a:gd name="T58" fmla="*/ 1134 w 1506"/>
                <a:gd name="T59" fmla="*/ 64 h 1131"/>
                <a:gd name="T60" fmla="*/ 1198 w 1506"/>
                <a:gd name="T61" fmla="*/ 136 h 1131"/>
                <a:gd name="T62" fmla="*/ 1211 w 1506"/>
                <a:gd name="T63" fmla="*/ 211 h 1131"/>
                <a:gd name="T64" fmla="*/ 1302 w 1506"/>
                <a:gd name="T65" fmla="*/ 183 h 1131"/>
                <a:gd name="T66" fmla="*/ 1371 w 1506"/>
                <a:gd name="T67" fmla="*/ 211 h 1131"/>
                <a:gd name="T68" fmla="*/ 1410 w 1506"/>
                <a:gd name="T69" fmla="*/ 260 h 1131"/>
                <a:gd name="T70" fmla="*/ 1410 w 1506"/>
                <a:gd name="T71" fmla="*/ 348 h 1131"/>
                <a:gd name="T72" fmla="*/ 1454 w 1506"/>
                <a:gd name="T73" fmla="*/ 405 h 1131"/>
                <a:gd name="T74" fmla="*/ 1500 w 1506"/>
                <a:gd name="T75" fmla="*/ 508 h 1131"/>
                <a:gd name="T76" fmla="*/ 1506 w 1506"/>
                <a:gd name="T77" fmla="*/ 586 h 1131"/>
                <a:gd name="T78" fmla="*/ 1477 w 1506"/>
                <a:gd name="T79" fmla="*/ 689 h 1131"/>
                <a:gd name="T80" fmla="*/ 1410 w 1506"/>
                <a:gd name="T81" fmla="*/ 767 h 1131"/>
                <a:gd name="T82" fmla="*/ 1420 w 1506"/>
                <a:gd name="T83" fmla="*/ 857 h 1131"/>
                <a:gd name="T84" fmla="*/ 1379 w 1506"/>
                <a:gd name="T85" fmla="*/ 919 h 1131"/>
                <a:gd name="T86" fmla="*/ 1322 w 1506"/>
                <a:gd name="T87" fmla="*/ 947 h 1131"/>
                <a:gd name="T88" fmla="*/ 1234 w 1506"/>
                <a:gd name="T89" fmla="*/ 929 h 1131"/>
                <a:gd name="T90" fmla="*/ 1216 w 1506"/>
                <a:gd name="T91" fmla="*/ 971 h 1131"/>
                <a:gd name="T92" fmla="*/ 1160 w 1506"/>
                <a:gd name="T93" fmla="*/ 1051 h 1131"/>
                <a:gd name="T94" fmla="*/ 1072 w 1506"/>
                <a:gd name="T95" fmla="*/ 1105 h 1131"/>
                <a:gd name="T96" fmla="*/ 963 w 1506"/>
                <a:gd name="T97" fmla="*/ 1105 h 1131"/>
                <a:gd name="T98" fmla="*/ 860 w 1506"/>
                <a:gd name="T99" fmla="*/ 1056 h 1131"/>
                <a:gd name="T100" fmla="*/ 819 w 1506"/>
                <a:gd name="T101" fmla="*/ 1118 h 1131"/>
                <a:gd name="T102" fmla="*/ 762 w 1506"/>
                <a:gd name="T103" fmla="*/ 1131 h 1131"/>
                <a:gd name="T104" fmla="*/ 687 w 1506"/>
                <a:gd name="T105" fmla="*/ 1105 h 1131"/>
                <a:gd name="T106" fmla="*/ 661 w 1506"/>
                <a:gd name="T107" fmla="*/ 1053 h 113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506"/>
                <a:gd name="T163" fmla="*/ 0 h 1131"/>
                <a:gd name="T164" fmla="*/ 1506 w 1506"/>
                <a:gd name="T165" fmla="*/ 1131 h 113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506" h="1131">
                  <a:moveTo>
                    <a:pt x="661" y="1053"/>
                  </a:moveTo>
                  <a:lnTo>
                    <a:pt x="661" y="1053"/>
                  </a:lnTo>
                  <a:lnTo>
                    <a:pt x="638" y="1069"/>
                  </a:lnTo>
                  <a:lnTo>
                    <a:pt x="612" y="1082"/>
                  </a:lnTo>
                  <a:lnTo>
                    <a:pt x="578" y="1097"/>
                  </a:lnTo>
                  <a:lnTo>
                    <a:pt x="558" y="1102"/>
                  </a:lnTo>
                  <a:lnTo>
                    <a:pt x="540" y="1107"/>
                  </a:lnTo>
                  <a:lnTo>
                    <a:pt x="516" y="1110"/>
                  </a:lnTo>
                  <a:lnTo>
                    <a:pt x="496" y="1110"/>
                  </a:lnTo>
                  <a:lnTo>
                    <a:pt x="472" y="1107"/>
                  </a:lnTo>
                  <a:lnTo>
                    <a:pt x="449" y="1102"/>
                  </a:lnTo>
                  <a:lnTo>
                    <a:pt x="426" y="1092"/>
                  </a:lnTo>
                  <a:lnTo>
                    <a:pt x="403" y="1079"/>
                  </a:lnTo>
                  <a:lnTo>
                    <a:pt x="382" y="1064"/>
                  </a:lnTo>
                  <a:lnTo>
                    <a:pt x="364" y="1048"/>
                  </a:lnTo>
                  <a:lnTo>
                    <a:pt x="348" y="1035"/>
                  </a:lnTo>
                  <a:lnTo>
                    <a:pt x="336" y="1020"/>
                  </a:lnTo>
                  <a:lnTo>
                    <a:pt x="325" y="1007"/>
                  </a:lnTo>
                  <a:lnTo>
                    <a:pt x="317" y="991"/>
                  </a:lnTo>
                  <a:lnTo>
                    <a:pt x="307" y="968"/>
                  </a:lnTo>
                  <a:lnTo>
                    <a:pt x="302" y="947"/>
                  </a:lnTo>
                  <a:lnTo>
                    <a:pt x="302" y="932"/>
                  </a:lnTo>
                  <a:lnTo>
                    <a:pt x="302" y="919"/>
                  </a:lnTo>
                  <a:lnTo>
                    <a:pt x="289" y="927"/>
                  </a:lnTo>
                  <a:lnTo>
                    <a:pt x="271" y="934"/>
                  </a:lnTo>
                  <a:lnTo>
                    <a:pt x="250" y="942"/>
                  </a:lnTo>
                  <a:lnTo>
                    <a:pt x="227" y="945"/>
                  </a:lnTo>
                  <a:lnTo>
                    <a:pt x="212" y="945"/>
                  </a:lnTo>
                  <a:lnTo>
                    <a:pt x="199" y="945"/>
                  </a:lnTo>
                  <a:lnTo>
                    <a:pt x="186" y="942"/>
                  </a:lnTo>
                  <a:lnTo>
                    <a:pt x="170" y="937"/>
                  </a:lnTo>
                  <a:lnTo>
                    <a:pt x="157" y="929"/>
                  </a:lnTo>
                  <a:lnTo>
                    <a:pt x="142" y="919"/>
                  </a:lnTo>
                  <a:lnTo>
                    <a:pt x="129" y="906"/>
                  </a:lnTo>
                  <a:lnTo>
                    <a:pt x="119" y="893"/>
                  </a:lnTo>
                  <a:lnTo>
                    <a:pt x="111" y="880"/>
                  </a:lnTo>
                  <a:lnTo>
                    <a:pt x="106" y="867"/>
                  </a:lnTo>
                  <a:lnTo>
                    <a:pt x="101" y="854"/>
                  </a:lnTo>
                  <a:lnTo>
                    <a:pt x="98" y="841"/>
                  </a:lnTo>
                  <a:lnTo>
                    <a:pt x="98" y="818"/>
                  </a:lnTo>
                  <a:lnTo>
                    <a:pt x="101" y="798"/>
                  </a:lnTo>
                  <a:lnTo>
                    <a:pt x="106" y="779"/>
                  </a:lnTo>
                  <a:lnTo>
                    <a:pt x="111" y="764"/>
                  </a:lnTo>
                  <a:lnTo>
                    <a:pt x="95" y="756"/>
                  </a:lnTo>
                  <a:lnTo>
                    <a:pt x="77" y="743"/>
                  </a:lnTo>
                  <a:lnTo>
                    <a:pt x="57" y="728"/>
                  </a:lnTo>
                  <a:lnTo>
                    <a:pt x="39" y="702"/>
                  </a:lnTo>
                  <a:lnTo>
                    <a:pt x="28" y="687"/>
                  </a:lnTo>
                  <a:lnTo>
                    <a:pt x="20" y="668"/>
                  </a:lnTo>
                  <a:lnTo>
                    <a:pt x="13" y="650"/>
                  </a:lnTo>
                  <a:lnTo>
                    <a:pt x="8" y="627"/>
                  </a:lnTo>
                  <a:lnTo>
                    <a:pt x="5" y="604"/>
                  </a:lnTo>
                  <a:lnTo>
                    <a:pt x="5" y="578"/>
                  </a:lnTo>
                  <a:lnTo>
                    <a:pt x="5" y="581"/>
                  </a:lnTo>
                  <a:lnTo>
                    <a:pt x="0" y="557"/>
                  </a:lnTo>
                  <a:lnTo>
                    <a:pt x="2" y="529"/>
                  </a:lnTo>
                  <a:lnTo>
                    <a:pt x="5" y="506"/>
                  </a:lnTo>
                  <a:lnTo>
                    <a:pt x="10" y="485"/>
                  </a:lnTo>
                  <a:lnTo>
                    <a:pt x="18" y="464"/>
                  </a:lnTo>
                  <a:lnTo>
                    <a:pt x="26" y="446"/>
                  </a:lnTo>
                  <a:lnTo>
                    <a:pt x="33" y="431"/>
                  </a:lnTo>
                  <a:lnTo>
                    <a:pt x="51" y="405"/>
                  </a:lnTo>
                  <a:lnTo>
                    <a:pt x="72" y="384"/>
                  </a:lnTo>
                  <a:lnTo>
                    <a:pt x="88" y="371"/>
                  </a:lnTo>
                  <a:lnTo>
                    <a:pt x="103" y="361"/>
                  </a:lnTo>
                  <a:lnTo>
                    <a:pt x="98" y="346"/>
                  </a:lnTo>
                  <a:lnTo>
                    <a:pt x="93" y="330"/>
                  </a:lnTo>
                  <a:lnTo>
                    <a:pt x="90" y="309"/>
                  </a:lnTo>
                  <a:lnTo>
                    <a:pt x="90" y="286"/>
                  </a:lnTo>
                  <a:lnTo>
                    <a:pt x="93" y="273"/>
                  </a:lnTo>
                  <a:lnTo>
                    <a:pt x="98" y="260"/>
                  </a:lnTo>
                  <a:lnTo>
                    <a:pt x="103" y="247"/>
                  </a:lnTo>
                  <a:lnTo>
                    <a:pt x="111" y="235"/>
                  </a:lnTo>
                  <a:lnTo>
                    <a:pt x="121" y="222"/>
                  </a:lnTo>
                  <a:lnTo>
                    <a:pt x="134" y="209"/>
                  </a:lnTo>
                  <a:lnTo>
                    <a:pt x="150" y="198"/>
                  </a:lnTo>
                  <a:lnTo>
                    <a:pt x="162" y="191"/>
                  </a:lnTo>
                  <a:lnTo>
                    <a:pt x="178" y="186"/>
                  </a:lnTo>
                  <a:lnTo>
                    <a:pt x="191" y="183"/>
                  </a:lnTo>
                  <a:lnTo>
                    <a:pt x="204" y="180"/>
                  </a:lnTo>
                  <a:lnTo>
                    <a:pt x="219" y="180"/>
                  </a:lnTo>
                  <a:lnTo>
                    <a:pt x="243" y="186"/>
                  </a:lnTo>
                  <a:lnTo>
                    <a:pt x="263" y="193"/>
                  </a:lnTo>
                  <a:lnTo>
                    <a:pt x="281" y="201"/>
                  </a:lnTo>
                  <a:lnTo>
                    <a:pt x="294" y="209"/>
                  </a:lnTo>
                  <a:lnTo>
                    <a:pt x="294" y="196"/>
                  </a:lnTo>
                  <a:lnTo>
                    <a:pt x="294" y="180"/>
                  </a:lnTo>
                  <a:lnTo>
                    <a:pt x="299" y="160"/>
                  </a:lnTo>
                  <a:lnTo>
                    <a:pt x="310" y="134"/>
                  </a:lnTo>
                  <a:lnTo>
                    <a:pt x="317" y="121"/>
                  </a:lnTo>
                  <a:lnTo>
                    <a:pt x="328" y="105"/>
                  </a:lnTo>
                  <a:lnTo>
                    <a:pt x="341" y="93"/>
                  </a:lnTo>
                  <a:lnTo>
                    <a:pt x="356" y="77"/>
                  </a:lnTo>
                  <a:lnTo>
                    <a:pt x="374" y="62"/>
                  </a:lnTo>
                  <a:lnTo>
                    <a:pt x="395" y="46"/>
                  </a:lnTo>
                  <a:lnTo>
                    <a:pt x="418" y="33"/>
                  </a:lnTo>
                  <a:lnTo>
                    <a:pt x="441" y="25"/>
                  </a:lnTo>
                  <a:lnTo>
                    <a:pt x="465" y="18"/>
                  </a:lnTo>
                  <a:lnTo>
                    <a:pt x="488" y="18"/>
                  </a:lnTo>
                  <a:lnTo>
                    <a:pt x="509" y="18"/>
                  </a:lnTo>
                  <a:lnTo>
                    <a:pt x="532" y="20"/>
                  </a:lnTo>
                  <a:lnTo>
                    <a:pt x="553" y="23"/>
                  </a:lnTo>
                  <a:lnTo>
                    <a:pt x="571" y="31"/>
                  </a:lnTo>
                  <a:lnTo>
                    <a:pt x="604" y="43"/>
                  </a:lnTo>
                  <a:lnTo>
                    <a:pt x="630" y="59"/>
                  </a:lnTo>
                  <a:lnTo>
                    <a:pt x="653" y="74"/>
                  </a:lnTo>
                  <a:lnTo>
                    <a:pt x="656" y="62"/>
                  </a:lnTo>
                  <a:lnTo>
                    <a:pt x="658" y="51"/>
                  </a:lnTo>
                  <a:lnTo>
                    <a:pt x="666" y="36"/>
                  </a:lnTo>
                  <a:lnTo>
                    <a:pt x="679" y="23"/>
                  </a:lnTo>
                  <a:lnTo>
                    <a:pt x="697" y="10"/>
                  </a:lnTo>
                  <a:lnTo>
                    <a:pt x="708" y="5"/>
                  </a:lnTo>
                  <a:lnTo>
                    <a:pt x="720" y="2"/>
                  </a:lnTo>
                  <a:lnTo>
                    <a:pt x="736" y="0"/>
                  </a:lnTo>
                  <a:lnTo>
                    <a:pt x="754" y="0"/>
                  </a:lnTo>
                  <a:lnTo>
                    <a:pt x="770" y="0"/>
                  </a:lnTo>
                  <a:lnTo>
                    <a:pt x="785" y="2"/>
                  </a:lnTo>
                  <a:lnTo>
                    <a:pt x="798" y="5"/>
                  </a:lnTo>
                  <a:lnTo>
                    <a:pt x="811" y="10"/>
                  </a:lnTo>
                  <a:lnTo>
                    <a:pt x="826" y="23"/>
                  </a:lnTo>
                  <a:lnTo>
                    <a:pt x="839" y="36"/>
                  </a:lnTo>
                  <a:lnTo>
                    <a:pt x="847" y="51"/>
                  </a:lnTo>
                  <a:lnTo>
                    <a:pt x="852" y="62"/>
                  </a:lnTo>
                  <a:lnTo>
                    <a:pt x="852" y="74"/>
                  </a:lnTo>
                  <a:lnTo>
                    <a:pt x="852" y="77"/>
                  </a:lnTo>
                  <a:lnTo>
                    <a:pt x="875" y="59"/>
                  </a:lnTo>
                  <a:lnTo>
                    <a:pt x="901" y="46"/>
                  </a:lnTo>
                  <a:lnTo>
                    <a:pt x="935" y="31"/>
                  </a:lnTo>
                  <a:lnTo>
                    <a:pt x="955" y="25"/>
                  </a:lnTo>
                  <a:lnTo>
                    <a:pt x="976" y="20"/>
                  </a:lnTo>
                  <a:lnTo>
                    <a:pt x="997" y="18"/>
                  </a:lnTo>
                  <a:lnTo>
                    <a:pt x="1020" y="18"/>
                  </a:lnTo>
                  <a:lnTo>
                    <a:pt x="1041" y="20"/>
                  </a:lnTo>
                  <a:lnTo>
                    <a:pt x="1064" y="25"/>
                  </a:lnTo>
                  <a:lnTo>
                    <a:pt x="1087" y="36"/>
                  </a:lnTo>
                  <a:lnTo>
                    <a:pt x="1110" y="49"/>
                  </a:lnTo>
                  <a:lnTo>
                    <a:pt x="1134" y="64"/>
                  </a:lnTo>
                  <a:lnTo>
                    <a:pt x="1152" y="80"/>
                  </a:lnTo>
                  <a:lnTo>
                    <a:pt x="1167" y="95"/>
                  </a:lnTo>
                  <a:lnTo>
                    <a:pt x="1178" y="108"/>
                  </a:lnTo>
                  <a:lnTo>
                    <a:pt x="1188" y="124"/>
                  </a:lnTo>
                  <a:lnTo>
                    <a:pt x="1198" y="136"/>
                  </a:lnTo>
                  <a:lnTo>
                    <a:pt x="1209" y="160"/>
                  </a:lnTo>
                  <a:lnTo>
                    <a:pt x="1211" y="180"/>
                  </a:lnTo>
                  <a:lnTo>
                    <a:pt x="1214" y="196"/>
                  </a:lnTo>
                  <a:lnTo>
                    <a:pt x="1211" y="211"/>
                  </a:lnTo>
                  <a:lnTo>
                    <a:pt x="1227" y="201"/>
                  </a:lnTo>
                  <a:lnTo>
                    <a:pt x="1242" y="193"/>
                  </a:lnTo>
                  <a:lnTo>
                    <a:pt x="1263" y="188"/>
                  </a:lnTo>
                  <a:lnTo>
                    <a:pt x="1289" y="183"/>
                  </a:lnTo>
                  <a:lnTo>
                    <a:pt x="1302" y="183"/>
                  </a:lnTo>
                  <a:lnTo>
                    <a:pt x="1315" y="183"/>
                  </a:lnTo>
                  <a:lnTo>
                    <a:pt x="1330" y="188"/>
                  </a:lnTo>
                  <a:lnTo>
                    <a:pt x="1343" y="193"/>
                  </a:lnTo>
                  <a:lnTo>
                    <a:pt x="1358" y="201"/>
                  </a:lnTo>
                  <a:lnTo>
                    <a:pt x="1371" y="211"/>
                  </a:lnTo>
                  <a:lnTo>
                    <a:pt x="1384" y="222"/>
                  </a:lnTo>
                  <a:lnTo>
                    <a:pt x="1395" y="235"/>
                  </a:lnTo>
                  <a:lnTo>
                    <a:pt x="1405" y="247"/>
                  </a:lnTo>
                  <a:lnTo>
                    <a:pt x="1410" y="260"/>
                  </a:lnTo>
                  <a:lnTo>
                    <a:pt x="1413" y="273"/>
                  </a:lnTo>
                  <a:lnTo>
                    <a:pt x="1415" y="286"/>
                  </a:lnTo>
                  <a:lnTo>
                    <a:pt x="1415" y="312"/>
                  </a:lnTo>
                  <a:lnTo>
                    <a:pt x="1413" y="333"/>
                  </a:lnTo>
                  <a:lnTo>
                    <a:pt x="1410" y="348"/>
                  </a:lnTo>
                  <a:lnTo>
                    <a:pt x="1402" y="364"/>
                  </a:lnTo>
                  <a:lnTo>
                    <a:pt x="1418" y="374"/>
                  </a:lnTo>
                  <a:lnTo>
                    <a:pt x="1436" y="387"/>
                  </a:lnTo>
                  <a:lnTo>
                    <a:pt x="1454" y="405"/>
                  </a:lnTo>
                  <a:lnTo>
                    <a:pt x="1472" y="431"/>
                  </a:lnTo>
                  <a:lnTo>
                    <a:pt x="1482" y="449"/>
                  </a:lnTo>
                  <a:lnTo>
                    <a:pt x="1490" y="467"/>
                  </a:lnTo>
                  <a:lnTo>
                    <a:pt x="1495" y="485"/>
                  </a:lnTo>
                  <a:lnTo>
                    <a:pt x="1500" y="508"/>
                  </a:lnTo>
                  <a:lnTo>
                    <a:pt x="1506" y="532"/>
                  </a:lnTo>
                  <a:lnTo>
                    <a:pt x="1506" y="557"/>
                  </a:lnTo>
                  <a:lnTo>
                    <a:pt x="1506" y="560"/>
                  </a:lnTo>
                  <a:lnTo>
                    <a:pt x="1506" y="586"/>
                  </a:lnTo>
                  <a:lnTo>
                    <a:pt x="1503" y="612"/>
                  </a:lnTo>
                  <a:lnTo>
                    <a:pt x="1498" y="632"/>
                  </a:lnTo>
                  <a:lnTo>
                    <a:pt x="1493" y="653"/>
                  </a:lnTo>
                  <a:lnTo>
                    <a:pt x="1485" y="674"/>
                  </a:lnTo>
                  <a:lnTo>
                    <a:pt x="1477" y="689"/>
                  </a:lnTo>
                  <a:lnTo>
                    <a:pt x="1459" y="718"/>
                  </a:lnTo>
                  <a:lnTo>
                    <a:pt x="1441" y="741"/>
                  </a:lnTo>
                  <a:lnTo>
                    <a:pt x="1426" y="756"/>
                  </a:lnTo>
                  <a:lnTo>
                    <a:pt x="1410" y="767"/>
                  </a:lnTo>
                  <a:lnTo>
                    <a:pt x="1415" y="782"/>
                  </a:lnTo>
                  <a:lnTo>
                    <a:pt x="1420" y="798"/>
                  </a:lnTo>
                  <a:lnTo>
                    <a:pt x="1423" y="818"/>
                  </a:lnTo>
                  <a:lnTo>
                    <a:pt x="1423" y="844"/>
                  </a:lnTo>
                  <a:lnTo>
                    <a:pt x="1420" y="857"/>
                  </a:lnTo>
                  <a:lnTo>
                    <a:pt x="1418" y="870"/>
                  </a:lnTo>
                  <a:lnTo>
                    <a:pt x="1413" y="883"/>
                  </a:lnTo>
                  <a:lnTo>
                    <a:pt x="1402" y="896"/>
                  </a:lnTo>
                  <a:lnTo>
                    <a:pt x="1392" y="909"/>
                  </a:lnTo>
                  <a:lnTo>
                    <a:pt x="1379" y="919"/>
                  </a:lnTo>
                  <a:lnTo>
                    <a:pt x="1366" y="929"/>
                  </a:lnTo>
                  <a:lnTo>
                    <a:pt x="1351" y="937"/>
                  </a:lnTo>
                  <a:lnTo>
                    <a:pt x="1338" y="942"/>
                  </a:lnTo>
                  <a:lnTo>
                    <a:pt x="1322" y="947"/>
                  </a:lnTo>
                  <a:lnTo>
                    <a:pt x="1309" y="947"/>
                  </a:lnTo>
                  <a:lnTo>
                    <a:pt x="1296" y="947"/>
                  </a:lnTo>
                  <a:lnTo>
                    <a:pt x="1271" y="942"/>
                  </a:lnTo>
                  <a:lnTo>
                    <a:pt x="1250" y="937"/>
                  </a:lnTo>
                  <a:lnTo>
                    <a:pt x="1234" y="929"/>
                  </a:lnTo>
                  <a:lnTo>
                    <a:pt x="1219" y="919"/>
                  </a:lnTo>
                  <a:lnTo>
                    <a:pt x="1222" y="934"/>
                  </a:lnTo>
                  <a:lnTo>
                    <a:pt x="1219" y="950"/>
                  </a:lnTo>
                  <a:lnTo>
                    <a:pt x="1216" y="971"/>
                  </a:lnTo>
                  <a:lnTo>
                    <a:pt x="1203" y="994"/>
                  </a:lnTo>
                  <a:lnTo>
                    <a:pt x="1196" y="1007"/>
                  </a:lnTo>
                  <a:lnTo>
                    <a:pt x="1185" y="1022"/>
                  </a:lnTo>
                  <a:lnTo>
                    <a:pt x="1175" y="1035"/>
                  </a:lnTo>
                  <a:lnTo>
                    <a:pt x="1160" y="1051"/>
                  </a:lnTo>
                  <a:lnTo>
                    <a:pt x="1141" y="1066"/>
                  </a:lnTo>
                  <a:lnTo>
                    <a:pt x="1118" y="1082"/>
                  </a:lnTo>
                  <a:lnTo>
                    <a:pt x="1095" y="1095"/>
                  </a:lnTo>
                  <a:lnTo>
                    <a:pt x="1072" y="1105"/>
                  </a:lnTo>
                  <a:lnTo>
                    <a:pt x="1048" y="1110"/>
                  </a:lnTo>
                  <a:lnTo>
                    <a:pt x="1025" y="1113"/>
                  </a:lnTo>
                  <a:lnTo>
                    <a:pt x="1005" y="1113"/>
                  </a:lnTo>
                  <a:lnTo>
                    <a:pt x="984" y="1110"/>
                  </a:lnTo>
                  <a:lnTo>
                    <a:pt x="963" y="1105"/>
                  </a:lnTo>
                  <a:lnTo>
                    <a:pt x="943" y="1100"/>
                  </a:lnTo>
                  <a:lnTo>
                    <a:pt x="909" y="1084"/>
                  </a:lnTo>
                  <a:lnTo>
                    <a:pt x="883" y="1071"/>
                  </a:lnTo>
                  <a:lnTo>
                    <a:pt x="860" y="1056"/>
                  </a:lnTo>
                  <a:lnTo>
                    <a:pt x="860" y="1066"/>
                  </a:lnTo>
                  <a:lnTo>
                    <a:pt x="855" y="1079"/>
                  </a:lnTo>
                  <a:lnTo>
                    <a:pt x="847" y="1092"/>
                  </a:lnTo>
                  <a:lnTo>
                    <a:pt x="834" y="1105"/>
                  </a:lnTo>
                  <a:lnTo>
                    <a:pt x="819" y="1118"/>
                  </a:lnTo>
                  <a:lnTo>
                    <a:pt x="806" y="1123"/>
                  </a:lnTo>
                  <a:lnTo>
                    <a:pt x="793" y="1126"/>
                  </a:lnTo>
                  <a:lnTo>
                    <a:pt x="777" y="1128"/>
                  </a:lnTo>
                  <a:lnTo>
                    <a:pt x="762" y="1131"/>
                  </a:lnTo>
                  <a:lnTo>
                    <a:pt x="744" y="1128"/>
                  </a:lnTo>
                  <a:lnTo>
                    <a:pt x="728" y="1126"/>
                  </a:lnTo>
                  <a:lnTo>
                    <a:pt x="715" y="1123"/>
                  </a:lnTo>
                  <a:lnTo>
                    <a:pt x="705" y="1118"/>
                  </a:lnTo>
                  <a:lnTo>
                    <a:pt x="687" y="1105"/>
                  </a:lnTo>
                  <a:lnTo>
                    <a:pt x="674" y="1092"/>
                  </a:lnTo>
                  <a:lnTo>
                    <a:pt x="666" y="1079"/>
                  </a:lnTo>
                  <a:lnTo>
                    <a:pt x="664" y="1066"/>
                  </a:lnTo>
                  <a:lnTo>
                    <a:pt x="661" y="1056"/>
                  </a:lnTo>
                  <a:lnTo>
                    <a:pt x="661" y="10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58" name="Freeform 16"/>
            <p:cNvSpPr>
              <a:spLocks/>
            </p:cNvSpPr>
            <p:nvPr/>
          </p:nvSpPr>
          <p:spPr bwMode="auto">
            <a:xfrm>
              <a:off x="2407" y="2229"/>
              <a:ext cx="1506" cy="1131"/>
            </a:xfrm>
            <a:custGeom>
              <a:avLst/>
              <a:gdLst>
                <a:gd name="T0" fmla="*/ 578 w 1506"/>
                <a:gd name="T1" fmla="*/ 1097 h 1131"/>
                <a:gd name="T2" fmla="*/ 472 w 1506"/>
                <a:gd name="T3" fmla="*/ 1107 h 1131"/>
                <a:gd name="T4" fmla="*/ 382 w 1506"/>
                <a:gd name="T5" fmla="*/ 1064 h 1131"/>
                <a:gd name="T6" fmla="*/ 317 w 1506"/>
                <a:gd name="T7" fmla="*/ 991 h 1131"/>
                <a:gd name="T8" fmla="*/ 302 w 1506"/>
                <a:gd name="T9" fmla="*/ 919 h 1131"/>
                <a:gd name="T10" fmla="*/ 212 w 1506"/>
                <a:gd name="T11" fmla="*/ 945 h 1131"/>
                <a:gd name="T12" fmla="*/ 142 w 1506"/>
                <a:gd name="T13" fmla="*/ 919 h 1131"/>
                <a:gd name="T14" fmla="*/ 106 w 1506"/>
                <a:gd name="T15" fmla="*/ 867 h 1131"/>
                <a:gd name="T16" fmla="*/ 106 w 1506"/>
                <a:gd name="T17" fmla="*/ 779 h 1131"/>
                <a:gd name="T18" fmla="*/ 57 w 1506"/>
                <a:gd name="T19" fmla="*/ 728 h 1131"/>
                <a:gd name="T20" fmla="*/ 8 w 1506"/>
                <a:gd name="T21" fmla="*/ 627 h 1131"/>
                <a:gd name="T22" fmla="*/ 0 w 1506"/>
                <a:gd name="T23" fmla="*/ 557 h 1131"/>
                <a:gd name="T24" fmla="*/ 26 w 1506"/>
                <a:gd name="T25" fmla="*/ 446 h 1131"/>
                <a:gd name="T26" fmla="*/ 103 w 1506"/>
                <a:gd name="T27" fmla="*/ 361 h 1131"/>
                <a:gd name="T28" fmla="*/ 90 w 1506"/>
                <a:gd name="T29" fmla="*/ 286 h 1131"/>
                <a:gd name="T30" fmla="*/ 121 w 1506"/>
                <a:gd name="T31" fmla="*/ 222 h 1131"/>
                <a:gd name="T32" fmla="*/ 178 w 1506"/>
                <a:gd name="T33" fmla="*/ 186 h 1131"/>
                <a:gd name="T34" fmla="*/ 263 w 1506"/>
                <a:gd name="T35" fmla="*/ 193 h 1131"/>
                <a:gd name="T36" fmla="*/ 294 w 1506"/>
                <a:gd name="T37" fmla="*/ 180 h 1131"/>
                <a:gd name="T38" fmla="*/ 341 w 1506"/>
                <a:gd name="T39" fmla="*/ 93 h 1131"/>
                <a:gd name="T40" fmla="*/ 418 w 1506"/>
                <a:gd name="T41" fmla="*/ 33 h 1131"/>
                <a:gd name="T42" fmla="*/ 532 w 1506"/>
                <a:gd name="T43" fmla="*/ 20 h 1131"/>
                <a:gd name="T44" fmla="*/ 653 w 1506"/>
                <a:gd name="T45" fmla="*/ 74 h 1131"/>
                <a:gd name="T46" fmla="*/ 679 w 1506"/>
                <a:gd name="T47" fmla="*/ 23 h 1131"/>
                <a:gd name="T48" fmla="*/ 754 w 1506"/>
                <a:gd name="T49" fmla="*/ 0 h 1131"/>
                <a:gd name="T50" fmla="*/ 811 w 1506"/>
                <a:gd name="T51" fmla="*/ 10 h 1131"/>
                <a:gd name="T52" fmla="*/ 852 w 1506"/>
                <a:gd name="T53" fmla="*/ 74 h 1131"/>
                <a:gd name="T54" fmla="*/ 935 w 1506"/>
                <a:gd name="T55" fmla="*/ 31 h 1131"/>
                <a:gd name="T56" fmla="*/ 1041 w 1506"/>
                <a:gd name="T57" fmla="*/ 20 h 1131"/>
                <a:gd name="T58" fmla="*/ 1134 w 1506"/>
                <a:gd name="T59" fmla="*/ 64 h 1131"/>
                <a:gd name="T60" fmla="*/ 1198 w 1506"/>
                <a:gd name="T61" fmla="*/ 136 h 1131"/>
                <a:gd name="T62" fmla="*/ 1211 w 1506"/>
                <a:gd name="T63" fmla="*/ 211 h 1131"/>
                <a:gd name="T64" fmla="*/ 1302 w 1506"/>
                <a:gd name="T65" fmla="*/ 183 h 1131"/>
                <a:gd name="T66" fmla="*/ 1371 w 1506"/>
                <a:gd name="T67" fmla="*/ 211 h 1131"/>
                <a:gd name="T68" fmla="*/ 1410 w 1506"/>
                <a:gd name="T69" fmla="*/ 260 h 1131"/>
                <a:gd name="T70" fmla="*/ 1410 w 1506"/>
                <a:gd name="T71" fmla="*/ 348 h 1131"/>
                <a:gd name="T72" fmla="*/ 1454 w 1506"/>
                <a:gd name="T73" fmla="*/ 405 h 1131"/>
                <a:gd name="T74" fmla="*/ 1500 w 1506"/>
                <a:gd name="T75" fmla="*/ 508 h 1131"/>
                <a:gd name="T76" fmla="*/ 1506 w 1506"/>
                <a:gd name="T77" fmla="*/ 586 h 1131"/>
                <a:gd name="T78" fmla="*/ 1477 w 1506"/>
                <a:gd name="T79" fmla="*/ 689 h 1131"/>
                <a:gd name="T80" fmla="*/ 1410 w 1506"/>
                <a:gd name="T81" fmla="*/ 767 h 1131"/>
                <a:gd name="T82" fmla="*/ 1420 w 1506"/>
                <a:gd name="T83" fmla="*/ 857 h 1131"/>
                <a:gd name="T84" fmla="*/ 1379 w 1506"/>
                <a:gd name="T85" fmla="*/ 919 h 1131"/>
                <a:gd name="T86" fmla="*/ 1322 w 1506"/>
                <a:gd name="T87" fmla="*/ 947 h 1131"/>
                <a:gd name="T88" fmla="*/ 1234 w 1506"/>
                <a:gd name="T89" fmla="*/ 929 h 1131"/>
                <a:gd name="T90" fmla="*/ 1216 w 1506"/>
                <a:gd name="T91" fmla="*/ 971 h 1131"/>
                <a:gd name="T92" fmla="*/ 1160 w 1506"/>
                <a:gd name="T93" fmla="*/ 1051 h 1131"/>
                <a:gd name="T94" fmla="*/ 1072 w 1506"/>
                <a:gd name="T95" fmla="*/ 1105 h 1131"/>
                <a:gd name="T96" fmla="*/ 963 w 1506"/>
                <a:gd name="T97" fmla="*/ 1105 h 1131"/>
                <a:gd name="T98" fmla="*/ 860 w 1506"/>
                <a:gd name="T99" fmla="*/ 1056 h 1131"/>
                <a:gd name="T100" fmla="*/ 819 w 1506"/>
                <a:gd name="T101" fmla="*/ 1118 h 1131"/>
                <a:gd name="T102" fmla="*/ 762 w 1506"/>
                <a:gd name="T103" fmla="*/ 1131 h 1131"/>
                <a:gd name="T104" fmla="*/ 687 w 1506"/>
                <a:gd name="T105" fmla="*/ 1105 h 11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506"/>
                <a:gd name="T160" fmla="*/ 0 h 1131"/>
                <a:gd name="T161" fmla="*/ 1506 w 1506"/>
                <a:gd name="T162" fmla="*/ 1131 h 113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506" h="1131">
                  <a:moveTo>
                    <a:pt x="661" y="1053"/>
                  </a:moveTo>
                  <a:lnTo>
                    <a:pt x="661" y="1053"/>
                  </a:lnTo>
                  <a:lnTo>
                    <a:pt x="638" y="1069"/>
                  </a:lnTo>
                  <a:lnTo>
                    <a:pt x="612" y="1082"/>
                  </a:lnTo>
                  <a:lnTo>
                    <a:pt x="578" y="1097"/>
                  </a:lnTo>
                  <a:lnTo>
                    <a:pt x="558" y="1102"/>
                  </a:lnTo>
                  <a:lnTo>
                    <a:pt x="540" y="1107"/>
                  </a:lnTo>
                  <a:lnTo>
                    <a:pt x="516" y="1110"/>
                  </a:lnTo>
                  <a:lnTo>
                    <a:pt x="496" y="1110"/>
                  </a:lnTo>
                  <a:lnTo>
                    <a:pt x="472" y="1107"/>
                  </a:lnTo>
                  <a:lnTo>
                    <a:pt x="449" y="1102"/>
                  </a:lnTo>
                  <a:lnTo>
                    <a:pt x="426" y="1092"/>
                  </a:lnTo>
                  <a:lnTo>
                    <a:pt x="403" y="1079"/>
                  </a:lnTo>
                  <a:lnTo>
                    <a:pt x="382" y="1064"/>
                  </a:lnTo>
                  <a:lnTo>
                    <a:pt x="364" y="1048"/>
                  </a:lnTo>
                  <a:lnTo>
                    <a:pt x="348" y="1035"/>
                  </a:lnTo>
                  <a:lnTo>
                    <a:pt x="336" y="1020"/>
                  </a:lnTo>
                  <a:lnTo>
                    <a:pt x="325" y="1007"/>
                  </a:lnTo>
                  <a:lnTo>
                    <a:pt x="317" y="991"/>
                  </a:lnTo>
                  <a:lnTo>
                    <a:pt x="307" y="968"/>
                  </a:lnTo>
                  <a:lnTo>
                    <a:pt x="302" y="947"/>
                  </a:lnTo>
                  <a:lnTo>
                    <a:pt x="302" y="932"/>
                  </a:lnTo>
                  <a:lnTo>
                    <a:pt x="302" y="919"/>
                  </a:lnTo>
                  <a:lnTo>
                    <a:pt x="289" y="927"/>
                  </a:lnTo>
                  <a:lnTo>
                    <a:pt x="271" y="934"/>
                  </a:lnTo>
                  <a:lnTo>
                    <a:pt x="250" y="942"/>
                  </a:lnTo>
                  <a:lnTo>
                    <a:pt x="227" y="945"/>
                  </a:lnTo>
                  <a:lnTo>
                    <a:pt x="212" y="945"/>
                  </a:lnTo>
                  <a:lnTo>
                    <a:pt x="199" y="945"/>
                  </a:lnTo>
                  <a:lnTo>
                    <a:pt x="186" y="942"/>
                  </a:lnTo>
                  <a:lnTo>
                    <a:pt x="170" y="937"/>
                  </a:lnTo>
                  <a:lnTo>
                    <a:pt x="157" y="929"/>
                  </a:lnTo>
                  <a:lnTo>
                    <a:pt x="142" y="919"/>
                  </a:lnTo>
                  <a:lnTo>
                    <a:pt x="129" y="906"/>
                  </a:lnTo>
                  <a:lnTo>
                    <a:pt x="119" y="893"/>
                  </a:lnTo>
                  <a:lnTo>
                    <a:pt x="111" y="880"/>
                  </a:lnTo>
                  <a:lnTo>
                    <a:pt x="106" y="867"/>
                  </a:lnTo>
                  <a:lnTo>
                    <a:pt x="101" y="854"/>
                  </a:lnTo>
                  <a:lnTo>
                    <a:pt x="98" y="841"/>
                  </a:lnTo>
                  <a:lnTo>
                    <a:pt x="98" y="818"/>
                  </a:lnTo>
                  <a:lnTo>
                    <a:pt x="101" y="798"/>
                  </a:lnTo>
                  <a:lnTo>
                    <a:pt x="106" y="779"/>
                  </a:lnTo>
                  <a:lnTo>
                    <a:pt x="111" y="764"/>
                  </a:lnTo>
                  <a:lnTo>
                    <a:pt x="95" y="756"/>
                  </a:lnTo>
                  <a:lnTo>
                    <a:pt x="77" y="743"/>
                  </a:lnTo>
                  <a:lnTo>
                    <a:pt x="57" y="728"/>
                  </a:lnTo>
                  <a:lnTo>
                    <a:pt x="39" y="702"/>
                  </a:lnTo>
                  <a:lnTo>
                    <a:pt x="28" y="687"/>
                  </a:lnTo>
                  <a:lnTo>
                    <a:pt x="20" y="668"/>
                  </a:lnTo>
                  <a:lnTo>
                    <a:pt x="13" y="650"/>
                  </a:lnTo>
                  <a:lnTo>
                    <a:pt x="8" y="627"/>
                  </a:lnTo>
                  <a:lnTo>
                    <a:pt x="5" y="604"/>
                  </a:lnTo>
                  <a:lnTo>
                    <a:pt x="5" y="578"/>
                  </a:lnTo>
                  <a:lnTo>
                    <a:pt x="5" y="581"/>
                  </a:lnTo>
                  <a:lnTo>
                    <a:pt x="0" y="557"/>
                  </a:lnTo>
                  <a:lnTo>
                    <a:pt x="2" y="529"/>
                  </a:lnTo>
                  <a:lnTo>
                    <a:pt x="5" y="506"/>
                  </a:lnTo>
                  <a:lnTo>
                    <a:pt x="10" y="485"/>
                  </a:lnTo>
                  <a:lnTo>
                    <a:pt x="18" y="464"/>
                  </a:lnTo>
                  <a:lnTo>
                    <a:pt x="26" y="446"/>
                  </a:lnTo>
                  <a:lnTo>
                    <a:pt x="33" y="431"/>
                  </a:lnTo>
                  <a:lnTo>
                    <a:pt x="51" y="405"/>
                  </a:lnTo>
                  <a:lnTo>
                    <a:pt x="72" y="384"/>
                  </a:lnTo>
                  <a:lnTo>
                    <a:pt x="88" y="371"/>
                  </a:lnTo>
                  <a:lnTo>
                    <a:pt x="103" y="361"/>
                  </a:lnTo>
                  <a:lnTo>
                    <a:pt x="98" y="346"/>
                  </a:lnTo>
                  <a:lnTo>
                    <a:pt x="93" y="330"/>
                  </a:lnTo>
                  <a:lnTo>
                    <a:pt x="90" y="309"/>
                  </a:lnTo>
                  <a:lnTo>
                    <a:pt x="90" y="286"/>
                  </a:lnTo>
                  <a:lnTo>
                    <a:pt x="93" y="273"/>
                  </a:lnTo>
                  <a:lnTo>
                    <a:pt x="98" y="260"/>
                  </a:lnTo>
                  <a:lnTo>
                    <a:pt x="103" y="247"/>
                  </a:lnTo>
                  <a:lnTo>
                    <a:pt x="111" y="235"/>
                  </a:lnTo>
                  <a:lnTo>
                    <a:pt x="121" y="222"/>
                  </a:lnTo>
                  <a:lnTo>
                    <a:pt x="134" y="209"/>
                  </a:lnTo>
                  <a:lnTo>
                    <a:pt x="150" y="198"/>
                  </a:lnTo>
                  <a:lnTo>
                    <a:pt x="162" y="191"/>
                  </a:lnTo>
                  <a:lnTo>
                    <a:pt x="178" y="186"/>
                  </a:lnTo>
                  <a:lnTo>
                    <a:pt x="191" y="183"/>
                  </a:lnTo>
                  <a:lnTo>
                    <a:pt x="204" y="180"/>
                  </a:lnTo>
                  <a:lnTo>
                    <a:pt x="219" y="180"/>
                  </a:lnTo>
                  <a:lnTo>
                    <a:pt x="243" y="186"/>
                  </a:lnTo>
                  <a:lnTo>
                    <a:pt x="263" y="193"/>
                  </a:lnTo>
                  <a:lnTo>
                    <a:pt x="281" y="201"/>
                  </a:lnTo>
                  <a:lnTo>
                    <a:pt x="294" y="209"/>
                  </a:lnTo>
                  <a:lnTo>
                    <a:pt x="294" y="196"/>
                  </a:lnTo>
                  <a:lnTo>
                    <a:pt x="294" y="180"/>
                  </a:lnTo>
                  <a:lnTo>
                    <a:pt x="299" y="160"/>
                  </a:lnTo>
                  <a:lnTo>
                    <a:pt x="310" y="134"/>
                  </a:lnTo>
                  <a:lnTo>
                    <a:pt x="317" y="121"/>
                  </a:lnTo>
                  <a:lnTo>
                    <a:pt x="328" y="105"/>
                  </a:lnTo>
                  <a:lnTo>
                    <a:pt x="341" y="93"/>
                  </a:lnTo>
                  <a:lnTo>
                    <a:pt x="356" y="77"/>
                  </a:lnTo>
                  <a:lnTo>
                    <a:pt x="374" y="62"/>
                  </a:lnTo>
                  <a:lnTo>
                    <a:pt x="395" y="46"/>
                  </a:lnTo>
                  <a:lnTo>
                    <a:pt x="418" y="33"/>
                  </a:lnTo>
                  <a:lnTo>
                    <a:pt x="441" y="25"/>
                  </a:lnTo>
                  <a:lnTo>
                    <a:pt x="465" y="18"/>
                  </a:lnTo>
                  <a:lnTo>
                    <a:pt x="488" y="18"/>
                  </a:lnTo>
                  <a:lnTo>
                    <a:pt x="509" y="18"/>
                  </a:lnTo>
                  <a:lnTo>
                    <a:pt x="532" y="20"/>
                  </a:lnTo>
                  <a:lnTo>
                    <a:pt x="553" y="23"/>
                  </a:lnTo>
                  <a:lnTo>
                    <a:pt x="571" y="31"/>
                  </a:lnTo>
                  <a:lnTo>
                    <a:pt x="604" y="43"/>
                  </a:lnTo>
                  <a:lnTo>
                    <a:pt x="630" y="59"/>
                  </a:lnTo>
                  <a:lnTo>
                    <a:pt x="653" y="74"/>
                  </a:lnTo>
                  <a:lnTo>
                    <a:pt x="656" y="62"/>
                  </a:lnTo>
                  <a:lnTo>
                    <a:pt x="658" y="51"/>
                  </a:lnTo>
                  <a:lnTo>
                    <a:pt x="666" y="36"/>
                  </a:lnTo>
                  <a:lnTo>
                    <a:pt x="679" y="23"/>
                  </a:lnTo>
                  <a:lnTo>
                    <a:pt x="697" y="10"/>
                  </a:lnTo>
                  <a:lnTo>
                    <a:pt x="708" y="5"/>
                  </a:lnTo>
                  <a:lnTo>
                    <a:pt x="720" y="2"/>
                  </a:lnTo>
                  <a:lnTo>
                    <a:pt x="736" y="0"/>
                  </a:lnTo>
                  <a:lnTo>
                    <a:pt x="754" y="0"/>
                  </a:lnTo>
                  <a:lnTo>
                    <a:pt x="770" y="0"/>
                  </a:lnTo>
                  <a:lnTo>
                    <a:pt x="785" y="2"/>
                  </a:lnTo>
                  <a:lnTo>
                    <a:pt x="798" y="5"/>
                  </a:lnTo>
                  <a:lnTo>
                    <a:pt x="811" y="10"/>
                  </a:lnTo>
                  <a:lnTo>
                    <a:pt x="826" y="23"/>
                  </a:lnTo>
                  <a:lnTo>
                    <a:pt x="839" y="36"/>
                  </a:lnTo>
                  <a:lnTo>
                    <a:pt x="847" y="51"/>
                  </a:lnTo>
                  <a:lnTo>
                    <a:pt x="852" y="62"/>
                  </a:lnTo>
                  <a:lnTo>
                    <a:pt x="852" y="74"/>
                  </a:lnTo>
                  <a:lnTo>
                    <a:pt x="852" y="77"/>
                  </a:lnTo>
                  <a:lnTo>
                    <a:pt x="875" y="59"/>
                  </a:lnTo>
                  <a:lnTo>
                    <a:pt x="901" y="46"/>
                  </a:lnTo>
                  <a:lnTo>
                    <a:pt x="935" y="31"/>
                  </a:lnTo>
                  <a:lnTo>
                    <a:pt x="955" y="25"/>
                  </a:lnTo>
                  <a:lnTo>
                    <a:pt x="976" y="20"/>
                  </a:lnTo>
                  <a:lnTo>
                    <a:pt x="997" y="18"/>
                  </a:lnTo>
                  <a:lnTo>
                    <a:pt x="1020" y="18"/>
                  </a:lnTo>
                  <a:lnTo>
                    <a:pt x="1041" y="20"/>
                  </a:lnTo>
                  <a:lnTo>
                    <a:pt x="1064" y="25"/>
                  </a:lnTo>
                  <a:lnTo>
                    <a:pt x="1087" y="36"/>
                  </a:lnTo>
                  <a:lnTo>
                    <a:pt x="1110" y="49"/>
                  </a:lnTo>
                  <a:lnTo>
                    <a:pt x="1134" y="64"/>
                  </a:lnTo>
                  <a:lnTo>
                    <a:pt x="1152" y="80"/>
                  </a:lnTo>
                  <a:lnTo>
                    <a:pt x="1167" y="95"/>
                  </a:lnTo>
                  <a:lnTo>
                    <a:pt x="1178" y="108"/>
                  </a:lnTo>
                  <a:lnTo>
                    <a:pt x="1188" y="124"/>
                  </a:lnTo>
                  <a:lnTo>
                    <a:pt x="1198" y="136"/>
                  </a:lnTo>
                  <a:lnTo>
                    <a:pt x="1209" y="160"/>
                  </a:lnTo>
                  <a:lnTo>
                    <a:pt x="1211" y="180"/>
                  </a:lnTo>
                  <a:lnTo>
                    <a:pt x="1214" y="196"/>
                  </a:lnTo>
                  <a:lnTo>
                    <a:pt x="1211" y="211"/>
                  </a:lnTo>
                  <a:lnTo>
                    <a:pt x="1227" y="201"/>
                  </a:lnTo>
                  <a:lnTo>
                    <a:pt x="1242" y="193"/>
                  </a:lnTo>
                  <a:lnTo>
                    <a:pt x="1263" y="188"/>
                  </a:lnTo>
                  <a:lnTo>
                    <a:pt x="1289" y="183"/>
                  </a:lnTo>
                  <a:lnTo>
                    <a:pt x="1302" y="183"/>
                  </a:lnTo>
                  <a:lnTo>
                    <a:pt x="1315" y="183"/>
                  </a:lnTo>
                  <a:lnTo>
                    <a:pt x="1330" y="188"/>
                  </a:lnTo>
                  <a:lnTo>
                    <a:pt x="1343" y="193"/>
                  </a:lnTo>
                  <a:lnTo>
                    <a:pt x="1358" y="201"/>
                  </a:lnTo>
                  <a:lnTo>
                    <a:pt x="1371" y="211"/>
                  </a:lnTo>
                  <a:lnTo>
                    <a:pt x="1384" y="222"/>
                  </a:lnTo>
                  <a:lnTo>
                    <a:pt x="1395" y="235"/>
                  </a:lnTo>
                  <a:lnTo>
                    <a:pt x="1405" y="247"/>
                  </a:lnTo>
                  <a:lnTo>
                    <a:pt x="1410" y="260"/>
                  </a:lnTo>
                  <a:lnTo>
                    <a:pt x="1413" y="273"/>
                  </a:lnTo>
                  <a:lnTo>
                    <a:pt x="1415" y="286"/>
                  </a:lnTo>
                  <a:lnTo>
                    <a:pt x="1415" y="312"/>
                  </a:lnTo>
                  <a:lnTo>
                    <a:pt x="1413" y="333"/>
                  </a:lnTo>
                  <a:lnTo>
                    <a:pt x="1410" y="348"/>
                  </a:lnTo>
                  <a:lnTo>
                    <a:pt x="1402" y="364"/>
                  </a:lnTo>
                  <a:lnTo>
                    <a:pt x="1418" y="374"/>
                  </a:lnTo>
                  <a:lnTo>
                    <a:pt x="1436" y="387"/>
                  </a:lnTo>
                  <a:lnTo>
                    <a:pt x="1454" y="405"/>
                  </a:lnTo>
                  <a:lnTo>
                    <a:pt x="1472" y="431"/>
                  </a:lnTo>
                  <a:lnTo>
                    <a:pt x="1482" y="449"/>
                  </a:lnTo>
                  <a:lnTo>
                    <a:pt x="1490" y="467"/>
                  </a:lnTo>
                  <a:lnTo>
                    <a:pt x="1495" y="485"/>
                  </a:lnTo>
                  <a:lnTo>
                    <a:pt x="1500" y="508"/>
                  </a:lnTo>
                  <a:lnTo>
                    <a:pt x="1506" y="532"/>
                  </a:lnTo>
                  <a:lnTo>
                    <a:pt x="1506" y="557"/>
                  </a:lnTo>
                  <a:lnTo>
                    <a:pt x="1506" y="560"/>
                  </a:lnTo>
                  <a:lnTo>
                    <a:pt x="1506" y="586"/>
                  </a:lnTo>
                  <a:lnTo>
                    <a:pt x="1503" y="612"/>
                  </a:lnTo>
                  <a:lnTo>
                    <a:pt x="1498" y="632"/>
                  </a:lnTo>
                  <a:lnTo>
                    <a:pt x="1493" y="653"/>
                  </a:lnTo>
                  <a:lnTo>
                    <a:pt x="1485" y="674"/>
                  </a:lnTo>
                  <a:lnTo>
                    <a:pt x="1477" y="689"/>
                  </a:lnTo>
                  <a:lnTo>
                    <a:pt x="1459" y="718"/>
                  </a:lnTo>
                  <a:lnTo>
                    <a:pt x="1441" y="741"/>
                  </a:lnTo>
                  <a:lnTo>
                    <a:pt x="1426" y="756"/>
                  </a:lnTo>
                  <a:lnTo>
                    <a:pt x="1410" y="767"/>
                  </a:lnTo>
                  <a:lnTo>
                    <a:pt x="1415" y="782"/>
                  </a:lnTo>
                  <a:lnTo>
                    <a:pt x="1420" y="798"/>
                  </a:lnTo>
                  <a:lnTo>
                    <a:pt x="1423" y="818"/>
                  </a:lnTo>
                  <a:lnTo>
                    <a:pt x="1423" y="844"/>
                  </a:lnTo>
                  <a:lnTo>
                    <a:pt x="1420" y="857"/>
                  </a:lnTo>
                  <a:lnTo>
                    <a:pt x="1418" y="870"/>
                  </a:lnTo>
                  <a:lnTo>
                    <a:pt x="1413" y="883"/>
                  </a:lnTo>
                  <a:lnTo>
                    <a:pt x="1402" y="896"/>
                  </a:lnTo>
                  <a:lnTo>
                    <a:pt x="1392" y="909"/>
                  </a:lnTo>
                  <a:lnTo>
                    <a:pt x="1379" y="919"/>
                  </a:lnTo>
                  <a:lnTo>
                    <a:pt x="1366" y="929"/>
                  </a:lnTo>
                  <a:lnTo>
                    <a:pt x="1351" y="937"/>
                  </a:lnTo>
                  <a:lnTo>
                    <a:pt x="1338" y="942"/>
                  </a:lnTo>
                  <a:lnTo>
                    <a:pt x="1322" y="947"/>
                  </a:lnTo>
                  <a:lnTo>
                    <a:pt x="1309" y="947"/>
                  </a:lnTo>
                  <a:lnTo>
                    <a:pt x="1296" y="947"/>
                  </a:lnTo>
                  <a:lnTo>
                    <a:pt x="1271" y="942"/>
                  </a:lnTo>
                  <a:lnTo>
                    <a:pt x="1250" y="937"/>
                  </a:lnTo>
                  <a:lnTo>
                    <a:pt x="1234" y="929"/>
                  </a:lnTo>
                  <a:lnTo>
                    <a:pt x="1219" y="919"/>
                  </a:lnTo>
                  <a:lnTo>
                    <a:pt x="1222" y="934"/>
                  </a:lnTo>
                  <a:lnTo>
                    <a:pt x="1219" y="950"/>
                  </a:lnTo>
                  <a:lnTo>
                    <a:pt x="1216" y="971"/>
                  </a:lnTo>
                  <a:lnTo>
                    <a:pt x="1203" y="994"/>
                  </a:lnTo>
                  <a:lnTo>
                    <a:pt x="1196" y="1007"/>
                  </a:lnTo>
                  <a:lnTo>
                    <a:pt x="1185" y="1022"/>
                  </a:lnTo>
                  <a:lnTo>
                    <a:pt x="1175" y="1035"/>
                  </a:lnTo>
                  <a:lnTo>
                    <a:pt x="1160" y="1051"/>
                  </a:lnTo>
                  <a:lnTo>
                    <a:pt x="1141" y="1066"/>
                  </a:lnTo>
                  <a:lnTo>
                    <a:pt x="1118" y="1082"/>
                  </a:lnTo>
                  <a:lnTo>
                    <a:pt x="1095" y="1095"/>
                  </a:lnTo>
                  <a:lnTo>
                    <a:pt x="1072" y="1105"/>
                  </a:lnTo>
                  <a:lnTo>
                    <a:pt x="1048" y="1110"/>
                  </a:lnTo>
                  <a:lnTo>
                    <a:pt x="1025" y="1113"/>
                  </a:lnTo>
                  <a:lnTo>
                    <a:pt x="1005" y="1113"/>
                  </a:lnTo>
                  <a:lnTo>
                    <a:pt x="984" y="1110"/>
                  </a:lnTo>
                  <a:lnTo>
                    <a:pt x="963" y="1105"/>
                  </a:lnTo>
                  <a:lnTo>
                    <a:pt x="943" y="1100"/>
                  </a:lnTo>
                  <a:lnTo>
                    <a:pt x="909" y="1084"/>
                  </a:lnTo>
                  <a:lnTo>
                    <a:pt x="883" y="1071"/>
                  </a:lnTo>
                  <a:lnTo>
                    <a:pt x="860" y="1056"/>
                  </a:lnTo>
                  <a:lnTo>
                    <a:pt x="860" y="1066"/>
                  </a:lnTo>
                  <a:lnTo>
                    <a:pt x="855" y="1079"/>
                  </a:lnTo>
                  <a:lnTo>
                    <a:pt x="847" y="1092"/>
                  </a:lnTo>
                  <a:lnTo>
                    <a:pt x="834" y="1105"/>
                  </a:lnTo>
                  <a:lnTo>
                    <a:pt x="819" y="1118"/>
                  </a:lnTo>
                  <a:lnTo>
                    <a:pt x="806" y="1123"/>
                  </a:lnTo>
                  <a:lnTo>
                    <a:pt x="793" y="1126"/>
                  </a:lnTo>
                  <a:lnTo>
                    <a:pt x="777" y="1128"/>
                  </a:lnTo>
                  <a:lnTo>
                    <a:pt x="762" y="1131"/>
                  </a:lnTo>
                  <a:lnTo>
                    <a:pt x="744" y="1128"/>
                  </a:lnTo>
                  <a:lnTo>
                    <a:pt x="728" y="1126"/>
                  </a:lnTo>
                  <a:lnTo>
                    <a:pt x="715" y="1123"/>
                  </a:lnTo>
                  <a:lnTo>
                    <a:pt x="705" y="1118"/>
                  </a:lnTo>
                  <a:lnTo>
                    <a:pt x="687" y="1105"/>
                  </a:lnTo>
                  <a:lnTo>
                    <a:pt x="674" y="1092"/>
                  </a:lnTo>
                  <a:lnTo>
                    <a:pt x="666" y="1079"/>
                  </a:lnTo>
                  <a:lnTo>
                    <a:pt x="664" y="1066"/>
                  </a:lnTo>
                  <a:lnTo>
                    <a:pt x="661" y="1056"/>
                  </a:lnTo>
                </a:path>
              </a:pathLst>
            </a:custGeom>
            <a:noFill/>
            <a:ln w="7938">
              <a:solidFill>
                <a:srgbClr val="00A0C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59" name="Rectangle 17"/>
            <p:cNvSpPr>
              <a:spLocks noChangeArrowheads="1"/>
            </p:cNvSpPr>
            <p:nvPr/>
          </p:nvSpPr>
          <p:spPr bwMode="auto">
            <a:xfrm>
              <a:off x="2472" y="2523"/>
              <a:ext cx="41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1800" b="1">
                  <a:latin typeface="Arial" panose="020B0604020202020204" pitchFamily="34" charset="0"/>
                  <a:ea typeface="宋体" panose="02010600030101010101" pitchFamily="2" charset="-122"/>
                </a:rPr>
                <a:t>应用</a:t>
              </a:r>
              <a:r>
                <a:rPr kumimoji="0" lang="en-US" altLang="zh-CN" sz="1800" b="1">
                  <a:latin typeface="Arial" panose="020B0604020202020204" pitchFamily="34" charset="0"/>
                  <a:ea typeface="宋体" panose="02010600030101010101" pitchFamily="2" charset="-122"/>
                </a:rPr>
                <a:t>1 </a:t>
              </a:r>
            </a:p>
          </p:txBody>
        </p:sp>
        <p:sp>
          <p:nvSpPr>
            <p:cNvPr id="10260" name="Rectangle 18"/>
            <p:cNvSpPr>
              <a:spLocks noChangeArrowheads="1"/>
            </p:cNvSpPr>
            <p:nvPr/>
          </p:nvSpPr>
          <p:spPr bwMode="auto">
            <a:xfrm>
              <a:off x="1252" y="2673"/>
              <a:ext cx="584" cy="41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0261" name="Freeform 19"/>
            <p:cNvSpPr>
              <a:spLocks/>
            </p:cNvSpPr>
            <p:nvPr/>
          </p:nvSpPr>
          <p:spPr bwMode="auto">
            <a:xfrm>
              <a:off x="1836" y="2598"/>
              <a:ext cx="75" cy="485"/>
            </a:xfrm>
            <a:custGeom>
              <a:avLst/>
              <a:gdLst>
                <a:gd name="T0" fmla="*/ 75 w 75"/>
                <a:gd name="T1" fmla="*/ 0 h 485"/>
                <a:gd name="T2" fmla="*/ 75 w 75"/>
                <a:gd name="T3" fmla="*/ 410 h 485"/>
                <a:gd name="T4" fmla="*/ 0 w 75"/>
                <a:gd name="T5" fmla="*/ 485 h 485"/>
                <a:gd name="T6" fmla="*/ 0 w 75"/>
                <a:gd name="T7" fmla="*/ 75 h 485"/>
                <a:gd name="T8" fmla="*/ 75 w 75"/>
                <a:gd name="T9" fmla="*/ 0 h 485"/>
                <a:gd name="T10" fmla="*/ 0 60000 65536"/>
                <a:gd name="T11" fmla="*/ 0 60000 65536"/>
                <a:gd name="T12" fmla="*/ 0 60000 65536"/>
                <a:gd name="T13" fmla="*/ 0 60000 65536"/>
                <a:gd name="T14" fmla="*/ 0 60000 65536"/>
                <a:gd name="T15" fmla="*/ 0 w 75"/>
                <a:gd name="T16" fmla="*/ 0 h 485"/>
                <a:gd name="T17" fmla="*/ 75 w 75"/>
                <a:gd name="T18" fmla="*/ 485 h 485"/>
              </a:gdLst>
              <a:ahLst/>
              <a:cxnLst>
                <a:cxn ang="T10">
                  <a:pos x="T0" y="T1"/>
                </a:cxn>
                <a:cxn ang="T11">
                  <a:pos x="T2" y="T3"/>
                </a:cxn>
                <a:cxn ang="T12">
                  <a:pos x="T4" y="T5"/>
                </a:cxn>
                <a:cxn ang="T13">
                  <a:pos x="T6" y="T7"/>
                </a:cxn>
                <a:cxn ang="T14">
                  <a:pos x="T8" y="T9"/>
                </a:cxn>
              </a:cxnLst>
              <a:rect l="T15" t="T16" r="T17" b="T18"/>
              <a:pathLst>
                <a:path w="75" h="485">
                  <a:moveTo>
                    <a:pt x="75" y="0"/>
                  </a:moveTo>
                  <a:lnTo>
                    <a:pt x="75" y="410"/>
                  </a:lnTo>
                  <a:lnTo>
                    <a:pt x="0" y="485"/>
                  </a:lnTo>
                  <a:lnTo>
                    <a:pt x="0" y="75"/>
                  </a:lnTo>
                  <a:lnTo>
                    <a:pt x="7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62" name="Freeform 20"/>
            <p:cNvSpPr>
              <a:spLocks/>
            </p:cNvSpPr>
            <p:nvPr/>
          </p:nvSpPr>
          <p:spPr bwMode="auto">
            <a:xfrm>
              <a:off x="1252" y="2598"/>
              <a:ext cx="659" cy="75"/>
            </a:xfrm>
            <a:custGeom>
              <a:avLst/>
              <a:gdLst>
                <a:gd name="T0" fmla="*/ 0 w 659"/>
                <a:gd name="T1" fmla="*/ 75 h 75"/>
                <a:gd name="T2" fmla="*/ 72 w 659"/>
                <a:gd name="T3" fmla="*/ 0 h 75"/>
                <a:gd name="T4" fmla="*/ 659 w 659"/>
                <a:gd name="T5" fmla="*/ 0 h 75"/>
                <a:gd name="T6" fmla="*/ 584 w 659"/>
                <a:gd name="T7" fmla="*/ 75 h 75"/>
                <a:gd name="T8" fmla="*/ 0 w 659"/>
                <a:gd name="T9" fmla="*/ 75 h 75"/>
                <a:gd name="T10" fmla="*/ 0 60000 65536"/>
                <a:gd name="T11" fmla="*/ 0 60000 65536"/>
                <a:gd name="T12" fmla="*/ 0 60000 65536"/>
                <a:gd name="T13" fmla="*/ 0 60000 65536"/>
                <a:gd name="T14" fmla="*/ 0 60000 65536"/>
                <a:gd name="T15" fmla="*/ 0 w 659"/>
                <a:gd name="T16" fmla="*/ 0 h 75"/>
                <a:gd name="T17" fmla="*/ 659 w 659"/>
                <a:gd name="T18" fmla="*/ 75 h 75"/>
              </a:gdLst>
              <a:ahLst/>
              <a:cxnLst>
                <a:cxn ang="T10">
                  <a:pos x="T0" y="T1"/>
                </a:cxn>
                <a:cxn ang="T11">
                  <a:pos x="T2" y="T3"/>
                </a:cxn>
                <a:cxn ang="T12">
                  <a:pos x="T4" y="T5"/>
                </a:cxn>
                <a:cxn ang="T13">
                  <a:pos x="T6" y="T7"/>
                </a:cxn>
                <a:cxn ang="T14">
                  <a:pos x="T8" y="T9"/>
                </a:cxn>
              </a:cxnLst>
              <a:rect l="T15" t="T16" r="T17" b="T18"/>
              <a:pathLst>
                <a:path w="659" h="75">
                  <a:moveTo>
                    <a:pt x="0" y="75"/>
                  </a:moveTo>
                  <a:lnTo>
                    <a:pt x="72" y="0"/>
                  </a:lnTo>
                  <a:lnTo>
                    <a:pt x="659" y="0"/>
                  </a:lnTo>
                  <a:lnTo>
                    <a:pt x="584" y="75"/>
                  </a:lnTo>
                  <a:lnTo>
                    <a:pt x="0" y="75"/>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63" name="Freeform 21"/>
            <p:cNvSpPr>
              <a:spLocks/>
            </p:cNvSpPr>
            <p:nvPr/>
          </p:nvSpPr>
          <p:spPr bwMode="auto">
            <a:xfrm>
              <a:off x="1296" y="2789"/>
              <a:ext cx="491" cy="186"/>
            </a:xfrm>
            <a:custGeom>
              <a:avLst/>
              <a:gdLst>
                <a:gd name="T0" fmla="*/ 491 w 491"/>
                <a:gd name="T1" fmla="*/ 93 h 186"/>
                <a:gd name="T2" fmla="*/ 491 w 491"/>
                <a:gd name="T3" fmla="*/ 93 h 186"/>
                <a:gd name="T4" fmla="*/ 491 w 491"/>
                <a:gd name="T5" fmla="*/ 103 h 186"/>
                <a:gd name="T6" fmla="*/ 486 w 491"/>
                <a:gd name="T7" fmla="*/ 111 h 186"/>
                <a:gd name="T8" fmla="*/ 481 w 491"/>
                <a:gd name="T9" fmla="*/ 121 h 186"/>
                <a:gd name="T10" fmla="*/ 473 w 491"/>
                <a:gd name="T11" fmla="*/ 129 h 186"/>
                <a:gd name="T12" fmla="*/ 450 w 491"/>
                <a:gd name="T13" fmla="*/ 145 h 186"/>
                <a:gd name="T14" fmla="*/ 419 w 491"/>
                <a:gd name="T15" fmla="*/ 160 h 186"/>
                <a:gd name="T16" fmla="*/ 382 w 491"/>
                <a:gd name="T17" fmla="*/ 170 h 186"/>
                <a:gd name="T18" fmla="*/ 341 w 491"/>
                <a:gd name="T19" fmla="*/ 178 h 186"/>
                <a:gd name="T20" fmla="*/ 295 w 491"/>
                <a:gd name="T21" fmla="*/ 183 h 186"/>
                <a:gd name="T22" fmla="*/ 245 w 491"/>
                <a:gd name="T23" fmla="*/ 186 h 186"/>
                <a:gd name="T24" fmla="*/ 245 w 491"/>
                <a:gd name="T25" fmla="*/ 186 h 186"/>
                <a:gd name="T26" fmla="*/ 196 w 491"/>
                <a:gd name="T27" fmla="*/ 183 h 186"/>
                <a:gd name="T28" fmla="*/ 150 w 491"/>
                <a:gd name="T29" fmla="*/ 178 h 186"/>
                <a:gd name="T30" fmla="*/ 109 w 491"/>
                <a:gd name="T31" fmla="*/ 170 h 186"/>
                <a:gd name="T32" fmla="*/ 72 w 491"/>
                <a:gd name="T33" fmla="*/ 160 h 186"/>
                <a:gd name="T34" fmla="*/ 41 w 491"/>
                <a:gd name="T35" fmla="*/ 145 h 186"/>
                <a:gd name="T36" fmla="*/ 21 w 491"/>
                <a:gd name="T37" fmla="*/ 129 h 186"/>
                <a:gd name="T38" fmla="*/ 10 w 491"/>
                <a:gd name="T39" fmla="*/ 121 h 186"/>
                <a:gd name="T40" fmla="*/ 5 w 491"/>
                <a:gd name="T41" fmla="*/ 111 h 186"/>
                <a:gd name="T42" fmla="*/ 3 w 491"/>
                <a:gd name="T43" fmla="*/ 103 h 186"/>
                <a:gd name="T44" fmla="*/ 0 w 491"/>
                <a:gd name="T45" fmla="*/ 93 h 186"/>
                <a:gd name="T46" fmla="*/ 0 w 491"/>
                <a:gd name="T47" fmla="*/ 93 h 186"/>
                <a:gd name="T48" fmla="*/ 3 w 491"/>
                <a:gd name="T49" fmla="*/ 83 h 186"/>
                <a:gd name="T50" fmla="*/ 5 w 491"/>
                <a:gd name="T51" fmla="*/ 75 h 186"/>
                <a:gd name="T52" fmla="*/ 10 w 491"/>
                <a:gd name="T53" fmla="*/ 65 h 186"/>
                <a:gd name="T54" fmla="*/ 21 w 491"/>
                <a:gd name="T55" fmla="*/ 57 h 186"/>
                <a:gd name="T56" fmla="*/ 41 w 491"/>
                <a:gd name="T57" fmla="*/ 41 h 186"/>
                <a:gd name="T58" fmla="*/ 72 w 491"/>
                <a:gd name="T59" fmla="*/ 28 h 186"/>
                <a:gd name="T60" fmla="*/ 109 w 491"/>
                <a:gd name="T61" fmla="*/ 15 h 186"/>
                <a:gd name="T62" fmla="*/ 150 w 491"/>
                <a:gd name="T63" fmla="*/ 8 h 186"/>
                <a:gd name="T64" fmla="*/ 196 w 491"/>
                <a:gd name="T65" fmla="*/ 3 h 186"/>
                <a:gd name="T66" fmla="*/ 245 w 491"/>
                <a:gd name="T67" fmla="*/ 0 h 186"/>
                <a:gd name="T68" fmla="*/ 245 w 491"/>
                <a:gd name="T69" fmla="*/ 0 h 186"/>
                <a:gd name="T70" fmla="*/ 295 w 491"/>
                <a:gd name="T71" fmla="*/ 3 h 186"/>
                <a:gd name="T72" fmla="*/ 341 w 491"/>
                <a:gd name="T73" fmla="*/ 8 h 186"/>
                <a:gd name="T74" fmla="*/ 382 w 491"/>
                <a:gd name="T75" fmla="*/ 15 h 186"/>
                <a:gd name="T76" fmla="*/ 419 w 491"/>
                <a:gd name="T77" fmla="*/ 28 h 186"/>
                <a:gd name="T78" fmla="*/ 450 w 491"/>
                <a:gd name="T79" fmla="*/ 41 h 186"/>
                <a:gd name="T80" fmla="*/ 473 w 491"/>
                <a:gd name="T81" fmla="*/ 57 h 186"/>
                <a:gd name="T82" fmla="*/ 481 w 491"/>
                <a:gd name="T83" fmla="*/ 65 h 186"/>
                <a:gd name="T84" fmla="*/ 486 w 491"/>
                <a:gd name="T85" fmla="*/ 75 h 186"/>
                <a:gd name="T86" fmla="*/ 491 w 491"/>
                <a:gd name="T87" fmla="*/ 83 h 186"/>
                <a:gd name="T88" fmla="*/ 491 w 491"/>
                <a:gd name="T89" fmla="*/ 93 h 186"/>
                <a:gd name="T90" fmla="*/ 491 w 491"/>
                <a:gd name="T91" fmla="*/ 93 h 18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91"/>
                <a:gd name="T139" fmla="*/ 0 h 186"/>
                <a:gd name="T140" fmla="*/ 491 w 491"/>
                <a:gd name="T141" fmla="*/ 186 h 18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91" h="186">
                  <a:moveTo>
                    <a:pt x="491" y="93"/>
                  </a:moveTo>
                  <a:lnTo>
                    <a:pt x="491" y="93"/>
                  </a:lnTo>
                  <a:lnTo>
                    <a:pt x="491" y="103"/>
                  </a:lnTo>
                  <a:lnTo>
                    <a:pt x="486" y="111"/>
                  </a:lnTo>
                  <a:lnTo>
                    <a:pt x="481" y="121"/>
                  </a:lnTo>
                  <a:lnTo>
                    <a:pt x="473" y="129"/>
                  </a:lnTo>
                  <a:lnTo>
                    <a:pt x="450" y="145"/>
                  </a:lnTo>
                  <a:lnTo>
                    <a:pt x="419" y="160"/>
                  </a:lnTo>
                  <a:lnTo>
                    <a:pt x="382" y="170"/>
                  </a:lnTo>
                  <a:lnTo>
                    <a:pt x="341" y="178"/>
                  </a:lnTo>
                  <a:lnTo>
                    <a:pt x="295" y="183"/>
                  </a:lnTo>
                  <a:lnTo>
                    <a:pt x="245" y="186"/>
                  </a:lnTo>
                  <a:lnTo>
                    <a:pt x="196" y="183"/>
                  </a:lnTo>
                  <a:lnTo>
                    <a:pt x="150" y="178"/>
                  </a:lnTo>
                  <a:lnTo>
                    <a:pt x="109" y="170"/>
                  </a:lnTo>
                  <a:lnTo>
                    <a:pt x="72" y="160"/>
                  </a:lnTo>
                  <a:lnTo>
                    <a:pt x="41" y="145"/>
                  </a:lnTo>
                  <a:lnTo>
                    <a:pt x="21" y="129"/>
                  </a:lnTo>
                  <a:lnTo>
                    <a:pt x="10" y="121"/>
                  </a:lnTo>
                  <a:lnTo>
                    <a:pt x="5" y="111"/>
                  </a:lnTo>
                  <a:lnTo>
                    <a:pt x="3" y="103"/>
                  </a:lnTo>
                  <a:lnTo>
                    <a:pt x="0" y="93"/>
                  </a:lnTo>
                  <a:lnTo>
                    <a:pt x="3" y="83"/>
                  </a:lnTo>
                  <a:lnTo>
                    <a:pt x="5" y="75"/>
                  </a:lnTo>
                  <a:lnTo>
                    <a:pt x="10" y="65"/>
                  </a:lnTo>
                  <a:lnTo>
                    <a:pt x="21" y="57"/>
                  </a:lnTo>
                  <a:lnTo>
                    <a:pt x="41" y="41"/>
                  </a:lnTo>
                  <a:lnTo>
                    <a:pt x="72" y="28"/>
                  </a:lnTo>
                  <a:lnTo>
                    <a:pt x="109" y="15"/>
                  </a:lnTo>
                  <a:lnTo>
                    <a:pt x="150" y="8"/>
                  </a:lnTo>
                  <a:lnTo>
                    <a:pt x="196" y="3"/>
                  </a:lnTo>
                  <a:lnTo>
                    <a:pt x="245" y="0"/>
                  </a:lnTo>
                  <a:lnTo>
                    <a:pt x="295" y="3"/>
                  </a:lnTo>
                  <a:lnTo>
                    <a:pt x="341" y="8"/>
                  </a:lnTo>
                  <a:lnTo>
                    <a:pt x="382" y="15"/>
                  </a:lnTo>
                  <a:lnTo>
                    <a:pt x="419" y="28"/>
                  </a:lnTo>
                  <a:lnTo>
                    <a:pt x="450" y="41"/>
                  </a:lnTo>
                  <a:lnTo>
                    <a:pt x="473" y="57"/>
                  </a:lnTo>
                  <a:lnTo>
                    <a:pt x="481" y="65"/>
                  </a:lnTo>
                  <a:lnTo>
                    <a:pt x="486" y="75"/>
                  </a:lnTo>
                  <a:lnTo>
                    <a:pt x="491" y="83"/>
                  </a:lnTo>
                  <a:lnTo>
                    <a:pt x="491" y="93"/>
                  </a:lnTo>
                  <a:close/>
                </a:path>
              </a:pathLst>
            </a:custGeom>
            <a:solidFill>
              <a:srgbClr val="FFFFFF"/>
            </a:solidFill>
            <a:ln w="7938">
              <a:solidFill>
                <a:srgbClr val="000000"/>
              </a:solidFill>
              <a:round/>
              <a:headEnd/>
              <a:tailEnd/>
            </a:ln>
          </p:spPr>
          <p:txBody>
            <a:bodyPr/>
            <a:lstStyle/>
            <a:p>
              <a:endParaRPr lang="zh-CN" altLang="en-US"/>
            </a:p>
          </p:txBody>
        </p:sp>
        <p:sp>
          <p:nvSpPr>
            <p:cNvPr id="10264" name="Rectangle 22"/>
            <p:cNvSpPr>
              <a:spLocks noChangeArrowheads="1"/>
            </p:cNvSpPr>
            <p:nvPr/>
          </p:nvSpPr>
          <p:spPr bwMode="auto">
            <a:xfrm>
              <a:off x="1330" y="2833"/>
              <a:ext cx="53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400" b="1">
                  <a:solidFill>
                    <a:srgbClr val="000000"/>
                  </a:solidFill>
                  <a:latin typeface="Myriad Roman"/>
                  <a:ea typeface="宋体" panose="02010600030101010101" pitchFamily="2" charset="-122"/>
                </a:rPr>
                <a:t>Application</a:t>
              </a:r>
              <a:endParaRPr kumimoji="0" lang="en-US" altLang="zh-CN" sz="2400" b="1">
                <a:latin typeface="Arial" panose="020B0604020202020204" pitchFamily="34" charset="0"/>
                <a:ea typeface="宋体" panose="02010600030101010101" pitchFamily="2" charset="-122"/>
              </a:endParaRPr>
            </a:p>
          </p:txBody>
        </p:sp>
        <p:sp>
          <p:nvSpPr>
            <p:cNvPr id="10265" name="Rectangle 23"/>
            <p:cNvSpPr>
              <a:spLocks noChangeArrowheads="1"/>
            </p:cNvSpPr>
            <p:nvPr/>
          </p:nvSpPr>
          <p:spPr bwMode="auto">
            <a:xfrm>
              <a:off x="1268" y="2683"/>
              <a:ext cx="21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400" b="1">
                  <a:solidFill>
                    <a:srgbClr val="000000"/>
                  </a:solidFill>
                  <a:latin typeface="Myriad Roman"/>
                  <a:ea typeface="宋体" panose="02010600030101010101" pitchFamily="2" charset="-122"/>
                </a:rPr>
                <a:t>Host</a:t>
              </a:r>
              <a:endParaRPr kumimoji="0" lang="en-US" altLang="zh-CN" sz="2400" b="1">
                <a:latin typeface="Arial" panose="020B0604020202020204" pitchFamily="34" charset="0"/>
                <a:ea typeface="宋体" panose="02010600030101010101" pitchFamily="2" charset="-122"/>
              </a:endParaRPr>
            </a:p>
          </p:txBody>
        </p:sp>
        <p:sp>
          <p:nvSpPr>
            <p:cNvPr id="10266" name="Rectangle 24"/>
            <p:cNvSpPr>
              <a:spLocks noChangeArrowheads="1"/>
            </p:cNvSpPr>
            <p:nvPr/>
          </p:nvSpPr>
          <p:spPr bwMode="auto">
            <a:xfrm>
              <a:off x="3804" y="1650"/>
              <a:ext cx="584" cy="411"/>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0267" name="Freeform 25"/>
            <p:cNvSpPr>
              <a:spLocks/>
            </p:cNvSpPr>
            <p:nvPr/>
          </p:nvSpPr>
          <p:spPr bwMode="auto">
            <a:xfrm>
              <a:off x="4388" y="1575"/>
              <a:ext cx="75" cy="486"/>
            </a:xfrm>
            <a:custGeom>
              <a:avLst/>
              <a:gdLst>
                <a:gd name="T0" fmla="*/ 75 w 75"/>
                <a:gd name="T1" fmla="*/ 0 h 486"/>
                <a:gd name="T2" fmla="*/ 75 w 75"/>
                <a:gd name="T3" fmla="*/ 411 h 486"/>
                <a:gd name="T4" fmla="*/ 0 w 75"/>
                <a:gd name="T5" fmla="*/ 486 h 486"/>
                <a:gd name="T6" fmla="*/ 0 w 75"/>
                <a:gd name="T7" fmla="*/ 75 h 486"/>
                <a:gd name="T8" fmla="*/ 75 w 75"/>
                <a:gd name="T9" fmla="*/ 0 h 486"/>
                <a:gd name="T10" fmla="*/ 0 60000 65536"/>
                <a:gd name="T11" fmla="*/ 0 60000 65536"/>
                <a:gd name="T12" fmla="*/ 0 60000 65536"/>
                <a:gd name="T13" fmla="*/ 0 60000 65536"/>
                <a:gd name="T14" fmla="*/ 0 60000 65536"/>
                <a:gd name="T15" fmla="*/ 0 w 75"/>
                <a:gd name="T16" fmla="*/ 0 h 486"/>
                <a:gd name="T17" fmla="*/ 75 w 75"/>
                <a:gd name="T18" fmla="*/ 486 h 486"/>
              </a:gdLst>
              <a:ahLst/>
              <a:cxnLst>
                <a:cxn ang="T10">
                  <a:pos x="T0" y="T1"/>
                </a:cxn>
                <a:cxn ang="T11">
                  <a:pos x="T2" y="T3"/>
                </a:cxn>
                <a:cxn ang="T12">
                  <a:pos x="T4" y="T5"/>
                </a:cxn>
                <a:cxn ang="T13">
                  <a:pos x="T6" y="T7"/>
                </a:cxn>
                <a:cxn ang="T14">
                  <a:pos x="T8" y="T9"/>
                </a:cxn>
              </a:cxnLst>
              <a:rect l="T15" t="T16" r="T17" b="T18"/>
              <a:pathLst>
                <a:path w="75" h="486">
                  <a:moveTo>
                    <a:pt x="75" y="0"/>
                  </a:moveTo>
                  <a:lnTo>
                    <a:pt x="75" y="411"/>
                  </a:lnTo>
                  <a:lnTo>
                    <a:pt x="0" y="486"/>
                  </a:lnTo>
                  <a:lnTo>
                    <a:pt x="0" y="75"/>
                  </a:lnTo>
                  <a:lnTo>
                    <a:pt x="7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68" name="Freeform 26"/>
            <p:cNvSpPr>
              <a:spLocks/>
            </p:cNvSpPr>
            <p:nvPr/>
          </p:nvSpPr>
          <p:spPr bwMode="auto">
            <a:xfrm>
              <a:off x="3804" y="1575"/>
              <a:ext cx="659" cy="75"/>
            </a:xfrm>
            <a:custGeom>
              <a:avLst/>
              <a:gdLst>
                <a:gd name="T0" fmla="*/ 0 w 659"/>
                <a:gd name="T1" fmla="*/ 75 h 75"/>
                <a:gd name="T2" fmla="*/ 72 w 659"/>
                <a:gd name="T3" fmla="*/ 0 h 75"/>
                <a:gd name="T4" fmla="*/ 659 w 659"/>
                <a:gd name="T5" fmla="*/ 0 h 75"/>
                <a:gd name="T6" fmla="*/ 584 w 659"/>
                <a:gd name="T7" fmla="*/ 75 h 75"/>
                <a:gd name="T8" fmla="*/ 0 w 659"/>
                <a:gd name="T9" fmla="*/ 75 h 75"/>
                <a:gd name="T10" fmla="*/ 0 60000 65536"/>
                <a:gd name="T11" fmla="*/ 0 60000 65536"/>
                <a:gd name="T12" fmla="*/ 0 60000 65536"/>
                <a:gd name="T13" fmla="*/ 0 60000 65536"/>
                <a:gd name="T14" fmla="*/ 0 60000 65536"/>
                <a:gd name="T15" fmla="*/ 0 w 659"/>
                <a:gd name="T16" fmla="*/ 0 h 75"/>
                <a:gd name="T17" fmla="*/ 659 w 659"/>
                <a:gd name="T18" fmla="*/ 75 h 75"/>
              </a:gdLst>
              <a:ahLst/>
              <a:cxnLst>
                <a:cxn ang="T10">
                  <a:pos x="T0" y="T1"/>
                </a:cxn>
                <a:cxn ang="T11">
                  <a:pos x="T2" y="T3"/>
                </a:cxn>
                <a:cxn ang="T12">
                  <a:pos x="T4" y="T5"/>
                </a:cxn>
                <a:cxn ang="T13">
                  <a:pos x="T6" y="T7"/>
                </a:cxn>
                <a:cxn ang="T14">
                  <a:pos x="T8" y="T9"/>
                </a:cxn>
              </a:cxnLst>
              <a:rect l="T15" t="T16" r="T17" b="T18"/>
              <a:pathLst>
                <a:path w="659" h="75">
                  <a:moveTo>
                    <a:pt x="0" y="75"/>
                  </a:moveTo>
                  <a:lnTo>
                    <a:pt x="72" y="0"/>
                  </a:lnTo>
                  <a:lnTo>
                    <a:pt x="659" y="0"/>
                  </a:lnTo>
                  <a:lnTo>
                    <a:pt x="584" y="75"/>
                  </a:lnTo>
                  <a:lnTo>
                    <a:pt x="0" y="75"/>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69" name="Freeform 27"/>
            <p:cNvSpPr>
              <a:spLocks/>
            </p:cNvSpPr>
            <p:nvPr/>
          </p:nvSpPr>
          <p:spPr bwMode="auto">
            <a:xfrm>
              <a:off x="3848" y="1766"/>
              <a:ext cx="491" cy="186"/>
            </a:xfrm>
            <a:custGeom>
              <a:avLst/>
              <a:gdLst>
                <a:gd name="T0" fmla="*/ 491 w 491"/>
                <a:gd name="T1" fmla="*/ 93 h 186"/>
                <a:gd name="T2" fmla="*/ 491 w 491"/>
                <a:gd name="T3" fmla="*/ 93 h 186"/>
                <a:gd name="T4" fmla="*/ 491 w 491"/>
                <a:gd name="T5" fmla="*/ 104 h 186"/>
                <a:gd name="T6" fmla="*/ 486 w 491"/>
                <a:gd name="T7" fmla="*/ 111 h 186"/>
                <a:gd name="T8" fmla="*/ 481 w 491"/>
                <a:gd name="T9" fmla="*/ 122 h 186"/>
                <a:gd name="T10" fmla="*/ 473 w 491"/>
                <a:gd name="T11" fmla="*/ 129 h 186"/>
                <a:gd name="T12" fmla="*/ 450 w 491"/>
                <a:gd name="T13" fmla="*/ 145 h 186"/>
                <a:gd name="T14" fmla="*/ 419 w 491"/>
                <a:gd name="T15" fmla="*/ 160 h 186"/>
                <a:gd name="T16" fmla="*/ 382 w 491"/>
                <a:gd name="T17" fmla="*/ 171 h 186"/>
                <a:gd name="T18" fmla="*/ 341 w 491"/>
                <a:gd name="T19" fmla="*/ 178 h 186"/>
                <a:gd name="T20" fmla="*/ 295 w 491"/>
                <a:gd name="T21" fmla="*/ 184 h 186"/>
                <a:gd name="T22" fmla="*/ 245 w 491"/>
                <a:gd name="T23" fmla="*/ 186 h 186"/>
                <a:gd name="T24" fmla="*/ 245 w 491"/>
                <a:gd name="T25" fmla="*/ 186 h 186"/>
                <a:gd name="T26" fmla="*/ 196 w 491"/>
                <a:gd name="T27" fmla="*/ 184 h 186"/>
                <a:gd name="T28" fmla="*/ 150 w 491"/>
                <a:gd name="T29" fmla="*/ 178 h 186"/>
                <a:gd name="T30" fmla="*/ 109 w 491"/>
                <a:gd name="T31" fmla="*/ 171 h 186"/>
                <a:gd name="T32" fmla="*/ 72 w 491"/>
                <a:gd name="T33" fmla="*/ 160 h 186"/>
                <a:gd name="T34" fmla="*/ 41 w 491"/>
                <a:gd name="T35" fmla="*/ 145 h 186"/>
                <a:gd name="T36" fmla="*/ 21 w 491"/>
                <a:gd name="T37" fmla="*/ 129 h 186"/>
                <a:gd name="T38" fmla="*/ 10 w 491"/>
                <a:gd name="T39" fmla="*/ 122 h 186"/>
                <a:gd name="T40" fmla="*/ 5 w 491"/>
                <a:gd name="T41" fmla="*/ 111 h 186"/>
                <a:gd name="T42" fmla="*/ 3 w 491"/>
                <a:gd name="T43" fmla="*/ 104 h 186"/>
                <a:gd name="T44" fmla="*/ 0 w 491"/>
                <a:gd name="T45" fmla="*/ 93 h 186"/>
                <a:gd name="T46" fmla="*/ 0 w 491"/>
                <a:gd name="T47" fmla="*/ 93 h 186"/>
                <a:gd name="T48" fmla="*/ 3 w 491"/>
                <a:gd name="T49" fmla="*/ 83 h 186"/>
                <a:gd name="T50" fmla="*/ 5 w 491"/>
                <a:gd name="T51" fmla="*/ 75 h 186"/>
                <a:gd name="T52" fmla="*/ 10 w 491"/>
                <a:gd name="T53" fmla="*/ 65 h 186"/>
                <a:gd name="T54" fmla="*/ 21 w 491"/>
                <a:gd name="T55" fmla="*/ 57 h 186"/>
                <a:gd name="T56" fmla="*/ 41 w 491"/>
                <a:gd name="T57" fmla="*/ 42 h 186"/>
                <a:gd name="T58" fmla="*/ 72 w 491"/>
                <a:gd name="T59" fmla="*/ 29 h 186"/>
                <a:gd name="T60" fmla="*/ 109 w 491"/>
                <a:gd name="T61" fmla="*/ 16 h 186"/>
                <a:gd name="T62" fmla="*/ 150 w 491"/>
                <a:gd name="T63" fmla="*/ 8 h 186"/>
                <a:gd name="T64" fmla="*/ 196 w 491"/>
                <a:gd name="T65" fmla="*/ 3 h 186"/>
                <a:gd name="T66" fmla="*/ 245 w 491"/>
                <a:gd name="T67" fmla="*/ 0 h 186"/>
                <a:gd name="T68" fmla="*/ 245 w 491"/>
                <a:gd name="T69" fmla="*/ 0 h 186"/>
                <a:gd name="T70" fmla="*/ 295 w 491"/>
                <a:gd name="T71" fmla="*/ 3 h 186"/>
                <a:gd name="T72" fmla="*/ 341 w 491"/>
                <a:gd name="T73" fmla="*/ 8 h 186"/>
                <a:gd name="T74" fmla="*/ 382 w 491"/>
                <a:gd name="T75" fmla="*/ 16 h 186"/>
                <a:gd name="T76" fmla="*/ 419 w 491"/>
                <a:gd name="T77" fmla="*/ 29 h 186"/>
                <a:gd name="T78" fmla="*/ 450 w 491"/>
                <a:gd name="T79" fmla="*/ 42 h 186"/>
                <a:gd name="T80" fmla="*/ 473 w 491"/>
                <a:gd name="T81" fmla="*/ 57 h 186"/>
                <a:gd name="T82" fmla="*/ 481 w 491"/>
                <a:gd name="T83" fmla="*/ 65 h 186"/>
                <a:gd name="T84" fmla="*/ 486 w 491"/>
                <a:gd name="T85" fmla="*/ 75 h 186"/>
                <a:gd name="T86" fmla="*/ 491 w 491"/>
                <a:gd name="T87" fmla="*/ 83 h 186"/>
                <a:gd name="T88" fmla="*/ 491 w 491"/>
                <a:gd name="T89" fmla="*/ 93 h 186"/>
                <a:gd name="T90" fmla="*/ 491 w 491"/>
                <a:gd name="T91" fmla="*/ 93 h 18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91"/>
                <a:gd name="T139" fmla="*/ 0 h 186"/>
                <a:gd name="T140" fmla="*/ 491 w 491"/>
                <a:gd name="T141" fmla="*/ 186 h 18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91" h="186">
                  <a:moveTo>
                    <a:pt x="491" y="93"/>
                  </a:moveTo>
                  <a:lnTo>
                    <a:pt x="491" y="93"/>
                  </a:lnTo>
                  <a:lnTo>
                    <a:pt x="491" y="104"/>
                  </a:lnTo>
                  <a:lnTo>
                    <a:pt x="486" y="111"/>
                  </a:lnTo>
                  <a:lnTo>
                    <a:pt x="481" y="122"/>
                  </a:lnTo>
                  <a:lnTo>
                    <a:pt x="473" y="129"/>
                  </a:lnTo>
                  <a:lnTo>
                    <a:pt x="450" y="145"/>
                  </a:lnTo>
                  <a:lnTo>
                    <a:pt x="419" y="160"/>
                  </a:lnTo>
                  <a:lnTo>
                    <a:pt x="382" y="171"/>
                  </a:lnTo>
                  <a:lnTo>
                    <a:pt x="341" y="178"/>
                  </a:lnTo>
                  <a:lnTo>
                    <a:pt x="295" y="184"/>
                  </a:lnTo>
                  <a:lnTo>
                    <a:pt x="245" y="186"/>
                  </a:lnTo>
                  <a:lnTo>
                    <a:pt x="196" y="184"/>
                  </a:lnTo>
                  <a:lnTo>
                    <a:pt x="150" y="178"/>
                  </a:lnTo>
                  <a:lnTo>
                    <a:pt x="109" y="171"/>
                  </a:lnTo>
                  <a:lnTo>
                    <a:pt x="72" y="160"/>
                  </a:lnTo>
                  <a:lnTo>
                    <a:pt x="41" y="145"/>
                  </a:lnTo>
                  <a:lnTo>
                    <a:pt x="21" y="129"/>
                  </a:lnTo>
                  <a:lnTo>
                    <a:pt x="10" y="122"/>
                  </a:lnTo>
                  <a:lnTo>
                    <a:pt x="5" y="111"/>
                  </a:lnTo>
                  <a:lnTo>
                    <a:pt x="3" y="104"/>
                  </a:lnTo>
                  <a:lnTo>
                    <a:pt x="0" y="93"/>
                  </a:lnTo>
                  <a:lnTo>
                    <a:pt x="3" y="83"/>
                  </a:lnTo>
                  <a:lnTo>
                    <a:pt x="5" y="75"/>
                  </a:lnTo>
                  <a:lnTo>
                    <a:pt x="10" y="65"/>
                  </a:lnTo>
                  <a:lnTo>
                    <a:pt x="21" y="57"/>
                  </a:lnTo>
                  <a:lnTo>
                    <a:pt x="41" y="42"/>
                  </a:lnTo>
                  <a:lnTo>
                    <a:pt x="72" y="29"/>
                  </a:lnTo>
                  <a:lnTo>
                    <a:pt x="109" y="16"/>
                  </a:lnTo>
                  <a:lnTo>
                    <a:pt x="150" y="8"/>
                  </a:lnTo>
                  <a:lnTo>
                    <a:pt x="196" y="3"/>
                  </a:lnTo>
                  <a:lnTo>
                    <a:pt x="245" y="0"/>
                  </a:lnTo>
                  <a:lnTo>
                    <a:pt x="295" y="3"/>
                  </a:lnTo>
                  <a:lnTo>
                    <a:pt x="341" y="8"/>
                  </a:lnTo>
                  <a:lnTo>
                    <a:pt x="382" y="16"/>
                  </a:lnTo>
                  <a:lnTo>
                    <a:pt x="419" y="29"/>
                  </a:lnTo>
                  <a:lnTo>
                    <a:pt x="450" y="42"/>
                  </a:lnTo>
                  <a:lnTo>
                    <a:pt x="473" y="57"/>
                  </a:lnTo>
                  <a:lnTo>
                    <a:pt x="481" y="65"/>
                  </a:lnTo>
                  <a:lnTo>
                    <a:pt x="486" y="75"/>
                  </a:lnTo>
                  <a:lnTo>
                    <a:pt x="491" y="83"/>
                  </a:lnTo>
                  <a:lnTo>
                    <a:pt x="491" y="93"/>
                  </a:lnTo>
                  <a:close/>
                </a:path>
              </a:pathLst>
            </a:custGeom>
            <a:solidFill>
              <a:srgbClr val="FFFFFF"/>
            </a:solidFill>
            <a:ln w="7938">
              <a:solidFill>
                <a:srgbClr val="000000"/>
              </a:solidFill>
              <a:round/>
              <a:headEnd/>
              <a:tailEnd/>
            </a:ln>
          </p:spPr>
          <p:txBody>
            <a:bodyPr/>
            <a:lstStyle/>
            <a:p>
              <a:endParaRPr lang="zh-CN" altLang="en-US"/>
            </a:p>
          </p:txBody>
        </p:sp>
        <p:sp>
          <p:nvSpPr>
            <p:cNvPr id="10270" name="Rectangle 28"/>
            <p:cNvSpPr>
              <a:spLocks noChangeArrowheads="1"/>
            </p:cNvSpPr>
            <p:nvPr/>
          </p:nvSpPr>
          <p:spPr bwMode="auto">
            <a:xfrm>
              <a:off x="3882" y="1810"/>
              <a:ext cx="53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400" b="1">
                  <a:solidFill>
                    <a:srgbClr val="000000"/>
                  </a:solidFill>
                  <a:latin typeface="Myriad Roman"/>
                  <a:ea typeface="宋体" panose="02010600030101010101" pitchFamily="2" charset="-122"/>
                </a:rPr>
                <a:t>Application</a:t>
              </a:r>
              <a:endParaRPr kumimoji="0" lang="en-US" altLang="zh-CN" sz="2400" b="1">
                <a:latin typeface="Arial" panose="020B0604020202020204" pitchFamily="34" charset="0"/>
                <a:ea typeface="宋体" panose="02010600030101010101" pitchFamily="2" charset="-122"/>
              </a:endParaRPr>
            </a:p>
          </p:txBody>
        </p:sp>
        <p:sp>
          <p:nvSpPr>
            <p:cNvPr id="10271" name="Rectangle 29"/>
            <p:cNvSpPr>
              <a:spLocks noChangeArrowheads="1"/>
            </p:cNvSpPr>
            <p:nvPr/>
          </p:nvSpPr>
          <p:spPr bwMode="auto">
            <a:xfrm>
              <a:off x="3820" y="1660"/>
              <a:ext cx="21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400" b="1">
                  <a:solidFill>
                    <a:srgbClr val="000000"/>
                  </a:solidFill>
                  <a:latin typeface="Myriad Roman"/>
                  <a:ea typeface="宋体" panose="02010600030101010101" pitchFamily="2" charset="-122"/>
                </a:rPr>
                <a:t>Host</a:t>
              </a:r>
              <a:endParaRPr kumimoji="0" lang="en-US" altLang="zh-CN" sz="2400" b="1">
                <a:latin typeface="Arial" panose="020B0604020202020204" pitchFamily="34" charset="0"/>
                <a:ea typeface="宋体" panose="02010600030101010101" pitchFamily="2" charset="-122"/>
              </a:endParaRPr>
            </a:p>
          </p:txBody>
        </p:sp>
        <p:sp>
          <p:nvSpPr>
            <p:cNvPr id="10272" name="Freeform 30"/>
            <p:cNvSpPr>
              <a:spLocks/>
            </p:cNvSpPr>
            <p:nvPr/>
          </p:nvSpPr>
          <p:spPr bwMode="auto">
            <a:xfrm>
              <a:off x="1882" y="2069"/>
              <a:ext cx="2132" cy="706"/>
            </a:xfrm>
            <a:custGeom>
              <a:avLst/>
              <a:gdLst>
                <a:gd name="T0" fmla="*/ 0 w 2319"/>
                <a:gd name="T1" fmla="*/ 2 h 933"/>
                <a:gd name="T2" fmla="*/ 0 w 2319"/>
                <a:gd name="T3" fmla="*/ 2 h 933"/>
                <a:gd name="T4" fmla="*/ 6 w 2319"/>
                <a:gd name="T5" fmla="*/ 2 h 933"/>
                <a:gd name="T6" fmla="*/ 8 w 2319"/>
                <a:gd name="T7" fmla="*/ 2 h 933"/>
                <a:gd name="T8" fmla="*/ 11 w 2319"/>
                <a:gd name="T9" fmla="*/ 2 h 933"/>
                <a:gd name="T10" fmla="*/ 14 w 2319"/>
                <a:gd name="T11" fmla="*/ 2 h 933"/>
                <a:gd name="T12" fmla="*/ 16 w 2319"/>
                <a:gd name="T13" fmla="*/ 2 h 933"/>
                <a:gd name="T14" fmla="*/ 17 w 2319"/>
                <a:gd name="T15" fmla="*/ 2 h 933"/>
                <a:gd name="T16" fmla="*/ 20 w 2319"/>
                <a:gd name="T17" fmla="*/ 2 h 933"/>
                <a:gd name="T18" fmla="*/ 23 w 2319"/>
                <a:gd name="T19" fmla="*/ 2 h 933"/>
                <a:gd name="T20" fmla="*/ 25 w 2319"/>
                <a:gd name="T21" fmla="*/ 2 h 933"/>
                <a:gd name="T22" fmla="*/ 27 w 2319"/>
                <a:gd name="T23" fmla="*/ 2 h 933"/>
                <a:gd name="T24" fmla="*/ 27 w 2319"/>
                <a:gd name="T25" fmla="*/ 2 h 933"/>
                <a:gd name="T26" fmla="*/ 29 w 2319"/>
                <a:gd name="T27" fmla="*/ 2 h 933"/>
                <a:gd name="T28" fmla="*/ 31 w 2319"/>
                <a:gd name="T29" fmla="*/ 2 h 933"/>
                <a:gd name="T30" fmla="*/ 32 w 2319"/>
                <a:gd name="T31" fmla="*/ 2 h 933"/>
                <a:gd name="T32" fmla="*/ 34 w 2319"/>
                <a:gd name="T33" fmla="*/ 2 h 933"/>
                <a:gd name="T34" fmla="*/ 37 w 2319"/>
                <a:gd name="T35" fmla="*/ 2 h 933"/>
                <a:gd name="T36" fmla="*/ 37 w 2319"/>
                <a:gd name="T37" fmla="*/ 2 h 933"/>
                <a:gd name="T38" fmla="*/ 38 w 2319"/>
                <a:gd name="T39" fmla="*/ 2 h 933"/>
                <a:gd name="T40" fmla="*/ 40 w 2319"/>
                <a:gd name="T41" fmla="*/ 2 h 933"/>
                <a:gd name="T42" fmla="*/ 40 w 2319"/>
                <a:gd name="T43" fmla="*/ 2 h 933"/>
                <a:gd name="T44" fmla="*/ 43 w 2319"/>
                <a:gd name="T45" fmla="*/ 2 h 933"/>
                <a:gd name="T46" fmla="*/ 44 w 2319"/>
                <a:gd name="T47" fmla="*/ 2 h 933"/>
                <a:gd name="T48" fmla="*/ 44 w 2319"/>
                <a:gd name="T49" fmla="*/ 2 h 933"/>
                <a:gd name="T50" fmla="*/ 46 w 2319"/>
                <a:gd name="T51" fmla="*/ 2 h 933"/>
                <a:gd name="T52" fmla="*/ 47 w 2319"/>
                <a:gd name="T53" fmla="*/ 2 h 933"/>
                <a:gd name="T54" fmla="*/ 48 w 2319"/>
                <a:gd name="T55" fmla="*/ 2 h 933"/>
                <a:gd name="T56" fmla="*/ 49 w 2319"/>
                <a:gd name="T57" fmla="*/ 2 h 933"/>
                <a:gd name="T58" fmla="*/ 50 w 2319"/>
                <a:gd name="T59" fmla="*/ 2 h 933"/>
                <a:gd name="T60" fmla="*/ 51 w 2319"/>
                <a:gd name="T61" fmla="*/ 2 h 933"/>
                <a:gd name="T62" fmla="*/ 52 w 2319"/>
                <a:gd name="T63" fmla="*/ 2 h 933"/>
                <a:gd name="T64" fmla="*/ 52 w 2319"/>
                <a:gd name="T65" fmla="*/ 0 h 9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19"/>
                <a:gd name="T100" fmla="*/ 0 h 933"/>
                <a:gd name="T101" fmla="*/ 2319 w 2319"/>
                <a:gd name="T102" fmla="*/ 933 h 93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19" h="933">
                  <a:moveTo>
                    <a:pt x="0" y="933"/>
                  </a:moveTo>
                  <a:lnTo>
                    <a:pt x="0" y="933"/>
                  </a:lnTo>
                  <a:lnTo>
                    <a:pt x="243" y="930"/>
                  </a:lnTo>
                  <a:lnTo>
                    <a:pt x="359" y="928"/>
                  </a:lnTo>
                  <a:lnTo>
                    <a:pt x="470" y="922"/>
                  </a:lnTo>
                  <a:lnTo>
                    <a:pt x="576" y="915"/>
                  </a:lnTo>
                  <a:lnTo>
                    <a:pt x="677" y="907"/>
                  </a:lnTo>
                  <a:lnTo>
                    <a:pt x="775" y="897"/>
                  </a:lnTo>
                  <a:lnTo>
                    <a:pt x="870" y="886"/>
                  </a:lnTo>
                  <a:lnTo>
                    <a:pt x="961" y="873"/>
                  </a:lnTo>
                  <a:lnTo>
                    <a:pt x="1049" y="858"/>
                  </a:lnTo>
                  <a:lnTo>
                    <a:pt x="1131" y="842"/>
                  </a:lnTo>
                  <a:lnTo>
                    <a:pt x="1211" y="822"/>
                  </a:lnTo>
                  <a:lnTo>
                    <a:pt x="1289" y="801"/>
                  </a:lnTo>
                  <a:lnTo>
                    <a:pt x="1364" y="780"/>
                  </a:lnTo>
                  <a:lnTo>
                    <a:pt x="1433" y="755"/>
                  </a:lnTo>
                  <a:lnTo>
                    <a:pt x="1503" y="729"/>
                  </a:lnTo>
                  <a:lnTo>
                    <a:pt x="1568" y="700"/>
                  </a:lnTo>
                  <a:lnTo>
                    <a:pt x="1632" y="669"/>
                  </a:lnTo>
                  <a:lnTo>
                    <a:pt x="1692" y="638"/>
                  </a:lnTo>
                  <a:lnTo>
                    <a:pt x="1751" y="602"/>
                  </a:lnTo>
                  <a:lnTo>
                    <a:pt x="1805" y="566"/>
                  </a:lnTo>
                  <a:lnTo>
                    <a:pt x="1860" y="527"/>
                  </a:lnTo>
                  <a:lnTo>
                    <a:pt x="1914" y="486"/>
                  </a:lnTo>
                  <a:lnTo>
                    <a:pt x="1963" y="442"/>
                  </a:lnTo>
                  <a:lnTo>
                    <a:pt x="2012" y="396"/>
                  </a:lnTo>
                  <a:lnTo>
                    <a:pt x="2061" y="347"/>
                  </a:lnTo>
                  <a:lnTo>
                    <a:pt x="2105" y="295"/>
                  </a:lnTo>
                  <a:lnTo>
                    <a:pt x="2151" y="241"/>
                  </a:lnTo>
                  <a:lnTo>
                    <a:pt x="2193" y="186"/>
                  </a:lnTo>
                  <a:lnTo>
                    <a:pt x="2237" y="127"/>
                  </a:lnTo>
                  <a:lnTo>
                    <a:pt x="2278" y="65"/>
                  </a:lnTo>
                  <a:lnTo>
                    <a:pt x="2319" y="0"/>
                  </a:lnTo>
                </a:path>
              </a:pathLst>
            </a:custGeom>
            <a:noFill/>
            <a:ln w="49213">
              <a:solidFill>
                <a:srgbClr val="993300"/>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73" name="Freeform 31"/>
            <p:cNvSpPr>
              <a:spLocks/>
            </p:cNvSpPr>
            <p:nvPr/>
          </p:nvSpPr>
          <p:spPr bwMode="auto">
            <a:xfrm>
              <a:off x="3848" y="1766"/>
              <a:ext cx="491" cy="186"/>
            </a:xfrm>
            <a:custGeom>
              <a:avLst/>
              <a:gdLst>
                <a:gd name="T0" fmla="*/ 491 w 491"/>
                <a:gd name="T1" fmla="*/ 93 h 186"/>
                <a:gd name="T2" fmla="*/ 491 w 491"/>
                <a:gd name="T3" fmla="*/ 93 h 186"/>
                <a:gd name="T4" fmla="*/ 491 w 491"/>
                <a:gd name="T5" fmla="*/ 104 h 186"/>
                <a:gd name="T6" fmla="*/ 486 w 491"/>
                <a:gd name="T7" fmla="*/ 111 h 186"/>
                <a:gd name="T8" fmla="*/ 481 w 491"/>
                <a:gd name="T9" fmla="*/ 122 h 186"/>
                <a:gd name="T10" fmla="*/ 473 w 491"/>
                <a:gd name="T11" fmla="*/ 129 h 186"/>
                <a:gd name="T12" fmla="*/ 450 w 491"/>
                <a:gd name="T13" fmla="*/ 145 h 186"/>
                <a:gd name="T14" fmla="*/ 419 w 491"/>
                <a:gd name="T15" fmla="*/ 160 h 186"/>
                <a:gd name="T16" fmla="*/ 382 w 491"/>
                <a:gd name="T17" fmla="*/ 171 h 186"/>
                <a:gd name="T18" fmla="*/ 341 w 491"/>
                <a:gd name="T19" fmla="*/ 178 h 186"/>
                <a:gd name="T20" fmla="*/ 295 w 491"/>
                <a:gd name="T21" fmla="*/ 184 h 186"/>
                <a:gd name="T22" fmla="*/ 245 w 491"/>
                <a:gd name="T23" fmla="*/ 186 h 186"/>
                <a:gd name="T24" fmla="*/ 245 w 491"/>
                <a:gd name="T25" fmla="*/ 186 h 186"/>
                <a:gd name="T26" fmla="*/ 196 w 491"/>
                <a:gd name="T27" fmla="*/ 184 h 186"/>
                <a:gd name="T28" fmla="*/ 150 w 491"/>
                <a:gd name="T29" fmla="*/ 178 h 186"/>
                <a:gd name="T30" fmla="*/ 109 w 491"/>
                <a:gd name="T31" fmla="*/ 171 h 186"/>
                <a:gd name="T32" fmla="*/ 72 w 491"/>
                <a:gd name="T33" fmla="*/ 160 h 186"/>
                <a:gd name="T34" fmla="*/ 41 w 491"/>
                <a:gd name="T35" fmla="*/ 145 h 186"/>
                <a:gd name="T36" fmla="*/ 21 w 491"/>
                <a:gd name="T37" fmla="*/ 129 h 186"/>
                <a:gd name="T38" fmla="*/ 10 w 491"/>
                <a:gd name="T39" fmla="*/ 122 h 186"/>
                <a:gd name="T40" fmla="*/ 5 w 491"/>
                <a:gd name="T41" fmla="*/ 111 h 186"/>
                <a:gd name="T42" fmla="*/ 3 w 491"/>
                <a:gd name="T43" fmla="*/ 104 h 186"/>
                <a:gd name="T44" fmla="*/ 0 w 491"/>
                <a:gd name="T45" fmla="*/ 93 h 186"/>
                <a:gd name="T46" fmla="*/ 0 w 491"/>
                <a:gd name="T47" fmla="*/ 93 h 186"/>
                <a:gd name="T48" fmla="*/ 3 w 491"/>
                <a:gd name="T49" fmla="*/ 83 h 186"/>
                <a:gd name="T50" fmla="*/ 5 w 491"/>
                <a:gd name="T51" fmla="*/ 75 h 186"/>
                <a:gd name="T52" fmla="*/ 10 w 491"/>
                <a:gd name="T53" fmla="*/ 65 h 186"/>
                <a:gd name="T54" fmla="*/ 21 w 491"/>
                <a:gd name="T55" fmla="*/ 57 h 186"/>
                <a:gd name="T56" fmla="*/ 41 w 491"/>
                <a:gd name="T57" fmla="*/ 42 h 186"/>
                <a:gd name="T58" fmla="*/ 72 w 491"/>
                <a:gd name="T59" fmla="*/ 29 h 186"/>
                <a:gd name="T60" fmla="*/ 109 w 491"/>
                <a:gd name="T61" fmla="*/ 16 h 186"/>
                <a:gd name="T62" fmla="*/ 150 w 491"/>
                <a:gd name="T63" fmla="*/ 8 h 186"/>
                <a:gd name="T64" fmla="*/ 196 w 491"/>
                <a:gd name="T65" fmla="*/ 3 h 186"/>
                <a:gd name="T66" fmla="*/ 245 w 491"/>
                <a:gd name="T67" fmla="*/ 0 h 186"/>
                <a:gd name="T68" fmla="*/ 245 w 491"/>
                <a:gd name="T69" fmla="*/ 0 h 186"/>
                <a:gd name="T70" fmla="*/ 295 w 491"/>
                <a:gd name="T71" fmla="*/ 3 h 186"/>
                <a:gd name="T72" fmla="*/ 341 w 491"/>
                <a:gd name="T73" fmla="*/ 8 h 186"/>
                <a:gd name="T74" fmla="*/ 382 w 491"/>
                <a:gd name="T75" fmla="*/ 16 h 186"/>
                <a:gd name="T76" fmla="*/ 419 w 491"/>
                <a:gd name="T77" fmla="*/ 29 h 186"/>
                <a:gd name="T78" fmla="*/ 450 w 491"/>
                <a:gd name="T79" fmla="*/ 42 h 186"/>
                <a:gd name="T80" fmla="*/ 473 w 491"/>
                <a:gd name="T81" fmla="*/ 57 h 186"/>
                <a:gd name="T82" fmla="*/ 481 w 491"/>
                <a:gd name="T83" fmla="*/ 65 h 186"/>
                <a:gd name="T84" fmla="*/ 486 w 491"/>
                <a:gd name="T85" fmla="*/ 75 h 186"/>
                <a:gd name="T86" fmla="*/ 491 w 491"/>
                <a:gd name="T87" fmla="*/ 83 h 186"/>
                <a:gd name="T88" fmla="*/ 491 w 491"/>
                <a:gd name="T89" fmla="*/ 93 h 186"/>
                <a:gd name="T90" fmla="*/ 491 w 491"/>
                <a:gd name="T91" fmla="*/ 93 h 18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91"/>
                <a:gd name="T139" fmla="*/ 0 h 186"/>
                <a:gd name="T140" fmla="*/ 491 w 491"/>
                <a:gd name="T141" fmla="*/ 186 h 18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91" h="186">
                  <a:moveTo>
                    <a:pt x="491" y="93"/>
                  </a:moveTo>
                  <a:lnTo>
                    <a:pt x="491" y="93"/>
                  </a:lnTo>
                  <a:lnTo>
                    <a:pt x="491" y="104"/>
                  </a:lnTo>
                  <a:lnTo>
                    <a:pt x="486" y="111"/>
                  </a:lnTo>
                  <a:lnTo>
                    <a:pt x="481" y="122"/>
                  </a:lnTo>
                  <a:lnTo>
                    <a:pt x="473" y="129"/>
                  </a:lnTo>
                  <a:lnTo>
                    <a:pt x="450" y="145"/>
                  </a:lnTo>
                  <a:lnTo>
                    <a:pt x="419" y="160"/>
                  </a:lnTo>
                  <a:lnTo>
                    <a:pt x="382" y="171"/>
                  </a:lnTo>
                  <a:lnTo>
                    <a:pt x="341" y="178"/>
                  </a:lnTo>
                  <a:lnTo>
                    <a:pt x="295" y="184"/>
                  </a:lnTo>
                  <a:lnTo>
                    <a:pt x="245" y="186"/>
                  </a:lnTo>
                  <a:lnTo>
                    <a:pt x="196" y="184"/>
                  </a:lnTo>
                  <a:lnTo>
                    <a:pt x="150" y="178"/>
                  </a:lnTo>
                  <a:lnTo>
                    <a:pt x="109" y="171"/>
                  </a:lnTo>
                  <a:lnTo>
                    <a:pt x="72" y="160"/>
                  </a:lnTo>
                  <a:lnTo>
                    <a:pt x="41" y="145"/>
                  </a:lnTo>
                  <a:lnTo>
                    <a:pt x="21" y="129"/>
                  </a:lnTo>
                  <a:lnTo>
                    <a:pt x="10" y="122"/>
                  </a:lnTo>
                  <a:lnTo>
                    <a:pt x="5" y="111"/>
                  </a:lnTo>
                  <a:lnTo>
                    <a:pt x="3" y="104"/>
                  </a:lnTo>
                  <a:lnTo>
                    <a:pt x="0" y="93"/>
                  </a:lnTo>
                  <a:lnTo>
                    <a:pt x="3" y="83"/>
                  </a:lnTo>
                  <a:lnTo>
                    <a:pt x="5" y="75"/>
                  </a:lnTo>
                  <a:lnTo>
                    <a:pt x="10" y="65"/>
                  </a:lnTo>
                  <a:lnTo>
                    <a:pt x="21" y="57"/>
                  </a:lnTo>
                  <a:lnTo>
                    <a:pt x="41" y="42"/>
                  </a:lnTo>
                  <a:lnTo>
                    <a:pt x="72" y="29"/>
                  </a:lnTo>
                  <a:lnTo>
                    <a:pt x="109" y="16"/>
                  </a:lnTo>
                  <a:lnTo>
                    <a:pt x="150" y="8"/>
                  </a:lnTo>
                  <a:lnTo>
                    <a:pt x="196" y="3"/>
                  </a:lnTo>
                  <a:lnTo>
                    <a:pt x="245" y="0"/>
                  </a:lnTo>
                  <a:lnTo>
                    <a:pt x="295" y="3"/>
                  </a:lnTo>
                  <a:lnTo>
                    <a:pt x="341" y="8"/>
                  </a:lnTo>
                  <a:lnTo>
                    <a:pt x="382" y="16"/>
                  </a:lnTo>
                  <a:lnTo>
                    <a:pt x="419" y="29"/>
                  </a:lnTo>
                  <a:lnTo>
                    <a:pt x="450" y="42"/>
                  </a:lnTo>
                  <a:lnTo>
                    <a:pt x="473" y="57"/>
                  </a:lnTo>
                  <a:lnTo>
                    <a:pt x="481" y="65"/>
                  </a:lnTo>
                  <a:lnTo>
                    <a:pt x="486" y="75"/>
                  </a:lnTo>
                  <a:lnTo>
                    <a:pt x="491" y="83"/>
                  </a:lnTo>
                  <a:lnTo>
                    <a:pt x="491" y="93"/>
                  </a:lnTo>
                  <a:close/>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74" name="Freeform 32"/>
            <p:cNvSpPr>
              <a:spLocks/>
            </p:cNvSpPr>
            <p:nvPr/>
          </p:nvSpPr>
          <p:spPr bwMode="auto">
            <a:xfrm>
              <a:off x="4073" y="1929"/>
              <a:ext cx="54" cy="21"/>
            </a:xfrm>
            <a:custGeom>
              <a:avLst/>
              <a:gdLst>
                <a:gd name="T0" fmla="*/ 0 w 54"/>
                <a:gd name="T1" fmla="*/ 0 h 21"/>
                <a:gd name="T2" fmla="*/ 10 w 54"/>
                <a:gd name="T3" fmla="*/ 21 h 21"/>
                <a:gd name="T4" fmla="*/ 10 w 54"/>
                <a:gd name="T5" fmla="*/ 21 h 21"/>
                <a:gd name="T6" fmla="*/ 23 w 54"/>
                <a:gd name="T7" fmla="*/ 21 h 21"/>
                <a:gd name="T8" fmla="*/ 51 w 54"/>
                <a:gd name="T9" fmla="*/ 21 h 21"/>
                <a:gd name="T10" fmla="*/ 51 w 54"/>
                <a:gd name="T11" fmla="*/ 21 h 21"/>
                <a:gd name="T12" fmla="*/ 54 w 54"/>
                <a:gd name="T13" fmla="*/ 18 h 21"/>
                <a:gd name="T14" fmla="*/ 49 w 54"/>
                <a:gd name="T15" fmla="*/ 15 h 21"/>
                <a:gd name="T16" fmla="*/ 31 w 54"/>
                <a:gd name="T17" fmla="*/ 10 h 21"/>
                <a:gd name="T18" fmla="*/ 0 w 54"/>
                <a:gd name="T19" fmla="*/ 0 h 21"/>
                <a:gd name="T20" fmla="*/ 0 w 54"/>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4"/>
                <a:gd name="T34" fmla="*/ 0 h 21"/>
                <a:gd name="T35" fmla="*/ 54 w 54"/>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4" h="21">
                  <a:moveTo>
                    <a:pt x="0" y="0"/>
                  </a:moveTo>
                  <a:lnTo>
                    <a:pt x="10" y="21"/>
                  </a:lnTo>
                  <a:lnTo>
                    <a:pt x="23" y="21"/>
                  </a:lnTo>
                  <a:lnTo>
                    <a:pt x="51" y="21"/>
                  </a:lnTo>
                  <a:lnTo>
                    <a:pt x="54" y="18"/>
                  </a:lnTo>
                  <a:lnTo>
                    <a:pt x="49" y="15"/>
                  </a:lnTo>
                  <a:lnTo>
                    <a:pt x="31" y="1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75" name="Freeform 33"/>
            <p:cNvSpPr>
              <a:spLocks/>
            </p:cNvSpPr>
            <p:nvPr/>
          </p:nvSpPr>
          <p:spPr bwMode="auto">
            <a:xfrm>
              <a:off x="2133" y="3561"/>
              <a:ext cx="302" cy="26"/>
            </a:xfrm>
            <a:custGeom>
              <a:avLst/>
              <a:gdLst>
                <a:gd name="T0" fmla="*/ 0 w 302"/>
                <a:gd name="T1" fmla="*/ 26 h 26"/>
                <a:gd name="T2" fmla="*/ 31 w 302"/>
                <a:gd name="T3" fmla="*/ 0 h 26"/>
                <a:gd name="T4" fmla="*/ 269 w 302"/>
                <a:gd name="T5" fmla="*/ 0 h 26"/>
                <a:gd name="T6" fmla="*/ 302 w 302"/>
                <a:gd name="T7" fmla="*/ 26 h 26"/>
                <a:gd name="T8" fmla="*/ 0 w 302"/>
                <a:gd name="T9" fmla="*/ 26 h 26"/>
                <a:gd name="T10" fmla="*/ 0 w 302"/>
                <a:gd name="T11" fmla="*/ 26 h 26"/>
                <a:gd name="T12" fmla="*/ 0 60000 65536"/>
                <a:gd name="T13" fmla="*/ 0 60000 65536"/>
                <a:gd name="T14" fmla="*/ 0 60000 65536"/>
                <a:gd name="T15" fmla="*/ 0 60000 65536"/>
                <a:gd name="T16" fmla="*/ 0 60000 65536"/>
                <a:gd name="T17" fmla="*/ 0 60000 65536"/>
                <a:gd name="T18" fmla="*/ 0 w 302"/>
                <a:gd name="T19" fmla="*/ 0 h 26"/>
                <a:gd name="T20" fmla="*/ 302 w 302"/>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302" h="26">
                  <a:moveTo>
                    <a:pt x="0" y="26"/>
                  </a:moveTo>
                  <a:lnTo>
                    <a:pt x="31" y="0"/>
                  </a:lnTo>
                  <a:lnTo>
                    <a:pt x="269" y="0"/>
                  </a:lnTo>
                  <a:lnTo>
                    <a:pt x="302" y="26"/>
                  </a:lnTo>
                  <a:lnTo>
                    <a:pt x="0" y="26"/>
                  </a:lnTo>
                  <a:close/>
                </a:path>
              </a:pathLst>
            </a:custGeom>
            <a:solidFill>
              <a:srgbClr val="CCCCCC"/>
            </a:solidFill>
            <a:ln w="7938">
              <a:solidFill>
                <a:srgbClr val="000000"/>
              </a:solidFill>
              <a:round/>
              <a:headEnd/>
              <a:tailEnd/>
            </a:ln>
          </p:spPr>
          <p:txBody>
            <a:bodyPr/>
            <a:lstStyle/>
            <a:p>
              <a:endParaRPr lang="zh-CN" altLang="en-US"/>
            </a:p>
          </p:txBody>
        </p:sp>
        <p:sp>
          <p:nvSpPr>
            <p:cNvPr id="10276" name="Rectangle 34"/>
            <p:cNvSpPr>
              <a:spLocks noChangeArrowheads="1"/>
            </p:cNvSpPr>
            <p:nvPr/>
          </p:nvSpPr>
          <p:spPr bwMode="auto">
            <a:xfrm>
              <a:off x="2133" y="3587"/>
              <a:ext cx="302" cy="62"/>
            </a:xfrm>
            <a:prstGeom prst="rect">
              <a:avLst/>
            </a:prstGeom>
            <a:solidFill>
              <a:srgbClr val="A6A6A6"/>
            </a:solidFill>
            <a:ln w="7938">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0277" name="Rectangle 35"/>
            <p:cNvSpPr>
              <a:spLocks noChangeArrowheads="1"/>
            </p:cNvSpPr>
            <p:nvPr/>
          </p:nvSpPr>
          <p:spPr bwMode="auto">
            <a:xfrm>
              <a:off x="2123" y="3677"/>
              <a:ext cx="323" cy="13"/>
            </a:xfrm>
            <a:prstGeom prst="rect">
              <a:avLst/>
            </a:prstGeom>
            <a:solidFill>
              <a:srgbClr val="A6A6A6"/>
            </a:solidFill>
            <a:ln w="7938">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0278" name="Freeform 36"/>
            <p:cNvSpPr>
              <a:spLocks/>
            </p:cNvSpPr>
            <p:nvPr/>
          </p:nvSpPr>
          <p:spPr bwMode="auto">
            <a:xfrm>
              <a:off x="2123" y="3649"/>
              <a:ext cx="323" cy="28"/>
            </a:xfrm>
            <a:custGeom>
              <a:avLst/>
              <a:gdLst>
                <a:gd name="T0" fmla="*/ 0 w 323"/>
                <a:gd name="T1" fmla="*/ 28 h 28"/>
                <a:gd name="T2" fmla="*/ 36 w 323"/>
                <a:gd name="T3" fmla="*/ 0 h 28"/>
                <a:gd name="T4" fmla="*/ 286 w 323"/>
                <a:gd name="T5" fmla="*/ 0 h 28"/>
                <a:gd name="T6" fmla="*/ 323 w 323"/>
                <a:gd name="T7" fmla="*/ 28 h 28"/>
                <a:gd name="T8" fmla="*/ 0 w 323"/>
                <a:gd name="T9" fmla="*/ 28 h 28"/>
                <a:gd name="T10" fmla="*/ 0 w 323"/>
                <a:gd name="T11" fmla="*/ 28 h 28"/>
                <a:gd name="T12" fmla="*/ 0 60000 65536"/>
                <a:gd name="T13" fmla="*/ 0 60000 65536"/>
                <a:gd name="T14" fmla="*/ 0 60000 65536"/>
                <a:gd name="T15" fmla="*/ 0 60000 65536"/>
                <a:gd name="T16" fmla="*/ 0 60000 65536"/>
                <a:gd name="T17" fmla="*/ 0 60000 65536"/>
                <a:gd name="T18" fmla="*/ 0 w 323"/>
                <a:gd name="T19" fmla="*/ 0 h 28"/>
                <a:gd name="T20" fmla="*/ 323 w 323"/>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323" h="28">
                  <a:moveTo>
                    <a:pt x="0" y="28"/>
                  </a:moveTo>
                  <a:lnTo>
                    <a:pt x="36" y="0"/>
                  </a:lnTo>
                  <a:lnTo>
                    <a:pt x="286" y="0"/>
                  </a:lnTo>
                  <a:lnTo>
                    <a:pt x="323" y="28"/>
                  </a:lnTo>
                  <a:lnTo>
                    <a:pt x="0" y="28"/>
                  </a:lnTo>
                  <a:close/>
                </a:path>
              </a:pathLst>
            </a:custGeom>
            <a:solidFill>
              <a:srgbClr val="CCCCCC"/>
            </a:solidFill>
            <a:ln w="7938">
              <a:solidFill>
                <a:srgbClr val="000000"/>
              </a:solidFill>
              <a:round/>
              <a:headEnd/>
              <a:tailEnd/>
            </a:ln>
          </p:spPr>
          <p:txBody>
            <a:bodyPr/>
            <a:lstStyle/>
            <a:p>
              <a:endParaRPr lang="zh-CN" altLang="en-US"/>
            </a:p>
          </p:txBody>
        </p:sp>
        <p:sp>
          <p:nvSpPr>
            <p:cNvPr id="10279" name="Freeform 37"/>
            <p:cNvSpPr>
              <a:spLocks/>
            </p:cNvSpPr>
            <p:nvPr/>
          </p:nvSpPr>
          <p:spPr bwMode="auto">
            <a:xfrm>
              <a:off x="2177" y="3414"/>
              <a:ext cx="214" cy="21"/>
            </a:xfrm>
            <a:custGeom>
              <a:avLst/>
              <a:gdLst>
                <a:gd name="T0" fmla="*/ 0 w 214"/>
                <a:gd name="T1" fmla="*/ 21 h 21"/>
                <a:gd name="T2" fmla="*/ 23 w 214"/>
                <a:gd name="T3" fmla="*/ 0 h 21"/>
                <a:gd name="T4" fmla="*/ 188 w 214"/>
                <a:gd name="T5" fmla="*/ 0 h 21"/>
                <a:gd name="T6" fmla="*/ 214 w 214"/>
                <a:gd name="T7" fmla="*/ 21 h 21"/>
                <a:gd name="T8" fmla="*/ 0 w 214"/>
                <a:gd name="T9" fmla="*/ 21 h 21"/>
                <a:gd name="T10" fmla="*/ 0 w 214"/>
                <a:gd name="T11" fmla="*/ 21 h 21"/>
                <a:gd name="T12" fmla="*/ 0 60000 65536"/>
                <a:gd name="T13" fmla="*/ 0 60000 65536"/>
                <a:gd name="T14" fmla="*/ 0 60000 65536"/>
                <a:gd name="T15" fmla="*/ 0 60000 65536"/>
                <a:gd name="T16" fmla="*/ 0 60000 65536"/>
                <a:gd name="T17" fmla="*/ 0 60000 65536"/>
                <a:gd name="T18" fmla="*/ 0 w 214"/>
                <a:gd name="T19" fmla="*/ 0 h 21"/>
                <a:gd name="T20" fmla="*/ 214 w 214"/>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214" h="21">
                  <a:moveTo>
                    <a:pt x="0" y="21"/>
                  </a:moveTo>
                  <a:lnTo>
                    <a:pt x="23" y="0"/>
                  </a:lnTo>
                  <a:lnTo>
                    <a:pt x="188" y="0"/>
                  </a:lnTo>
                  <a:lnTo>
                    <a:pt x="214" y="21"/>
                  </a:lnTo>
                  <a:lnTo>
                    <a:pt x="0" y="21"/>
                  </a:lnTo>
                  <a:close/>
                </a:path>
              </a:pathLst>
            </a:custGeom>
            <a:solidFill>
              <a:srgbClr val="CCCCCC"/>
            </a:solidFill>
            <a:ln w="7938">
              <a:solidFill>
                <a:srgbClr val="000000"/>
              </a:solidFill>
              <a:round/>
              <a:headEnd/>
              <a:tailEnd/>
            </a:ln>
          </p:spPr>
          <p:txBody>
            <a:bodyPr/>
            <a:lstStyle/>
            <a:p>
              <a:endParaRPr lang="zh-CN" altLang="en-US"/>
            </a:p>
          </p:txBody>
        </p:sp>
        <p:sp>
          <p:nvSpPr>
            <p:cNvPr id="10280" name="Rectangle 38"/>
            <p:cNvSpPr>
              <a:spLocks noChangeArrowheads="1"/>
            </p:cNvSpPr>
            <p:nvPr/>
          </p:nvSpPr>
          <p:spPr bwMode="auto">
            <a:xfrm>
              <a:off x="2177" y="3435"/>
              <a:ext cx="214" cy="142"/>
            </a:xfrm>
            <a:prstGeom prst="rect">
              <a:avLst/>
            </a:prstGeom>
            <a:solidFill>
              <a:srgbClr val="A6A6A6"/>
            </a:solidFill>
            <a:ln w="7938">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0281" name="Rectangle 39"/>
            <p:cNvSpPr>
              <a:spLocks noChangeArrowheads="1"/>
            </p:cNvSpPr>
            <p:nvPr/>
          </p:nvSpPr>
          <p:spPr bwMode="auto">
            <a:xfrm>
              <a:off x="2195" y="3453"/>
              <a:ext cx="176" cy="108"/>
            </a:xfrm>
            <a:prstGeom prst="rect">
              <a:avLst/>
            </a:prstGeom>
            <a:solidFill>
              <a:srgbClr val="FFFFFF"/>
            </a:solidFill>
            <a:ln w="7938">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0282" name="Freeform 40"/>
            <p:cNvSpPr>
              <a:spLocks/>
            </p:cNvSpPr>
            <p:nvPr/>
          </p:nvSpPr>
          <p:spPr bwMode="auto">
            <a:xfrm>
              <a:off x="3900" y="3566"/>
              <a:ext cx="302" cy="29"/>
            </a:xfrm>
            <a:custGeom>
              <a:avLst/>
              <a:gdLst>
                <a:gd name="T0" fmla="*/ 0 w 302"/>
                <a:gd name="T1" fmla="*/ 29 h 29"/>
                <a:gd name="T2" fmla="*/ 31 w 302"/>
                <a:gd name="T3" fmla="*/ 0 h 29"/>
                <a:gd name="T4" fmla="*/ 268 w 302"/>
                <a:gd name="T5" fmla="*/ 0 h 29"/>
                <a:gd name="T6" fmla="*/ 302 w 302"/>
                <a:gd name="T7" fmla="*/ 29 h 29"/>
                <a:gd name="T8" fmla="*/ 0 w 302"/>
                <a:gd name="T9" fmla="*/ 29 h 29"/>
                <a:gd name="T10" fmla="*/ 0 w 302"/>
                <a:gd name="T11" fmla="*/ 29 h 29"/>
                <a:gd name="T12" fmla="*/ 0 60000 65536"/>
                <a:gd name="T13" fmla="*/ 0 60000 65536"/>
                <a:gd name="T14" fmla="*/ 0 60000 65536"/>
                <a:gd name="T15" fmla="*/ 0 60000 65536"/>
                <a:gd name="T16" fmla="*/ 0 60000 65536"/>
                <a:gd name="T17" fmla="*/ 0 60000 65536"/>
                <a:gd name="T18" fmla="*/ 0 w 302"/>
                <a:gd name="T19" fmla="*/ 0 h 29"/>
                <a:gd name="T20" fmla="*/ 302 w 302"/>
                <a:gd name="T21" fmla="*/ 29 h 29"/>
              </a:gdLst>
              <a:ahLst/>
              <a:cxnLst>
                <a:cxn ang="T12">
                  <a:pos x="T0" y="T1"/>
                </a:cxn>
                <a:cxn ang="T13">
                  <a:pos x="T2" y="T3"/>
                </a:cxn>
                <a:cxn ang="T14">
                  <a:pos x="T4" y="T5"/>
                </a:cxn>
                <a:cxn ang="T15">
                  <a:pos x="T6" y="T7"/>
                </a:cxn>
                <a:cxn ang="T16">
                  <a:pos x="T8" y="T9"/>
                </a:cxn>
                <a:cxn ang="T17">
                  <a:pos x="T10" y="T11"/>
                </a:cxn>
              </a:cxnLst>
              <a:rect l="T18" t="T19" r="T20" b="T21"/>
              <a:pathLst>
                <a:path w="302" h="29">
                  <a:moveTo>
                    <a:pt x="0" y="29"/>
                  </a:moveTo>
                  <a:lnTo>
                    <a:pt x="31" y="0"/>
                  </a:lnTo>
                  <a:lnTo>
                    <a:pt x="268" y="0"/>
                  </a:lnTo>
                  <a:lnTo>
                    <a:pt x="302" y="29"/>
                  </a:lnTo>
                  <a:lnTo>
                    <a:pt x="0" y="29"/>
                  </a:lnTo>
                  <a:close/>
                </a:path>
              </a:pathLst>
            </a:custGeom>
            <a:solidFill>
              <a:srgbClr val="CCCCCC"/>
            </a:solidFill>
            <a:ln w="7938">
              <a:solidFill>
                <a:srgbClr val="000000"/>
              </a:solidFill>
              <a:round/>
              <a:headEnd/>
              <a:tailEnd/>
            </a:ln>
          </p:spPr>
          <p:txBody>
            <a:bodyPr/>
            <a:lstStyle/>
            <a:p>
              <a:endParaRPr lang="zh-CN" altLang="en-US"/>
            </a:p>
          </p:txBody>
        </p:sp>
        <p:sp>
          <p:nvSpPr>
            <p:cNvPr id="10283" name="Rectangle 41"/>
            <p:cNvSpPr>
              <a:spLocks noChangeArrowheads="1"/>
            </p:cNvSpPr>
            <p:nvPr/>
          </p:nvSpPr>
          <p:spPr bwMode="auto">
            <a:xfrm>
              <a:off x="3900" y="3595"/>
              <a:ext cx="302" cy="62"/>
            </a:xfrm>
            <a:prstGeom prst="rect">
              <a:avLst/>
            </a:prstGeom>
            <a:solidFill>
              <a:srgbClr val="A6A6A6"/>
            </a:solidFill>
            <a:ln w="7938">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0284" name="Rectangle 42"/>
            <p:cNvSpPr>
              <a:spLocks noChangeArrowheads="1"/>
            </p:cNvSpPr>
            <p:nvPr/>
          </p:nvSpPr>
          <p:spPr bwMode="auto">
            <a:xfrm>
              <a:off x="3889" y="3685"/>
              <a:ext cx="323" cy="13"/>
            </a:xfrm>
            <a:prstGeom prst="rect">
              <a:avLst/>
            </a:prstGeom>
            <a:solidFill>
              <a:srgbClr val="A6A6A6"/>
            </a:solidFill>
            <a:ln w="7938">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0285" name="Freeform 43"/>
            <p:cNvSpPr>
              <a:spLocks/>
            </p:cNvSpPr>
            <p:nvPr/>
          </p:nvSpPr>
          <p:spPr bwMode="auto">
            <a:xfrm>
              <a:off x="3889" y="3657"/>
              <a:ext cx="323" cy="28"/>
            </a:xfrm>
            <a:custGeom>
              <a:avLst/>
              <a:gdLst>
                <a:gd name="T0" fmla="*/ 0 w 323"/>
                <a:gd name="T1" fmla="*/ 28 h 28"/>
                <a:gd name="T2" fmla="*/ 37 w 323"/>
                <a:gd name="T3" fmla="*/ 0 h 28"/>
                <a:gd name="T4" fmla="*/ 287 w 323"/>
                <a:gd name="T5" fmla="*/ 0 h 28"/>
                <a:gd name="T6" fmla="*/ 323 w 323"/>
                <a:gd name="T7" fmla="*/ 28 h 28"/>
                <a:gd name="T8" fmla="*/ 0 w 323"/>
                <a:gd name="T9" fmla="*/ 28 h 28"/>
                <a:gd name="T10" fmla="*/ 0 w 323"/>
                <a:gd name="T11" fmla="*/ 28 h 28"/>
                <a:gd name="T12" fmla="*/ 0 60000 65536"/>
                <a:gd name="T13" fmla="*/ 0 60000 65536"/>
                <a:gd name="T14" fmla="*/ 0 60000 65536"/>
                <a:gd name="T15" fmla="*/ 0 60000 65536"/>
                <a:gd name="T16" fmla="*/ 0 60000 65536"/>
                <a:gd name="T17" fmla="*/ 0 60000 65536"/>
                <a:gd name="T18" fmla="*/ 0 w 323"/>
                <a:gd name="T19" fmla="*/ 0 h 28"/>
                <a:gd name="T20" fmla="*/ 323 w 323"/>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323" h="28">
                  <a:moveTo>
                    <a:pt x="0" y="28"/>
                  </a:moveTo>
                  <a:lnTo>
                    <a:pt x="37" y="0"/>
                  </a:lnTo>
                  <a:lnTo>
                    <a:pt x="287" y="0"/>
                  </a:lnTo>
                  <a:lnTo>
                    <a:pt x="323" y="28"/>
                  </a:lnTo>
                  <a:lnTo>
                    <a:pt x="0" y="28"/>
                  </a:lnTo>
                  <a:close/>
                </a:path>
              </a:pathLst>
            </a:custGeom>
            <a:solidFill>
              <a:srgbClr val="CCCCCC"/>
            </a:solidFill>
            <a:ln w="7938">
              <a:solidFill>
                <a:srgbClr val="000000"/>
              </a:solidFill>
              <a:round/>
              <a:headEnd/>
              <a:tailEnd/>
            </a:ln>
          </p:spPr>
          <p:txBody>
            <a:bodyPr/>
            <a:lstStyle/>
            <a:p>
              <a:endParaRPr lang="zh-CN" altLang="en-US"/>
            </a:p>
          </p:txBody>
        </p:sp>
        <p:sp>
          <p:nvSpPr>
            <p:cNvPr id="10286" name="Freeform 44"/>
            <p:cNvSpPr>
              <a:spLocks/>
            </p:cNvSpPr>
            <p:nvPr/>
          </p:nvSpPr>
          <p:spPr bwMode="auto">
            <a:xfrm>
              <a:off x="3944" y="3422"/>
              <a:ext cx="214" cy="20"/>
            </a:xfrm>
            <a:custGeom>
              <a:avLst/>
              <a:gdLst>
                <a:gd name="T0" fmla="*/ 0 w 214"/>
                <a:gd name="T1" fmla="*/ 20 h 20"/>
                <a:gd name="T2" fmla="*/ 23 w 214"/>
                <a:gd name="T3" fmla="*/ 0 h 20"/>
                <a:gd name="T4" fmla="*/ 191 w 214"/>
                <a:gd name="T5" fmla="*/ 0 h 20"/>
                <a:gd name="T6" fmla="*/ 214 w 214"/>
                <a:gd name="T7" fmla="*/ 20 h 20"/>
                <a:gd name="T8" fmla="*/ 0 w 214"/>
                <a:gd name="T9" fmla="*/ 20 h 20"/>
                <a:gd name="T10" fmla="*/ 0 w 214"/>
                <a:gd name="T11" fmla="*/ 20 h 20"/>
                <a:gd name="T12" fmla="*/ 0 60000 65536"/>
                <a:gd name="T13" fmla="*/ 0 60000 65536"/>
                <a:gd name="T14" fmla="*/ 0 60000 65536"/>
                <a:gd name="T15" fmla="*/ 0 60000 65536"/>
                <a:gd name="T16" fmla="*/ 0 60000 65536"/>
                <a:gd name="T17" fmla="*/ 0 60000 65536"/>
                <a:gd name="T18" fmla="*/ 0 w 214"/>
                <a:gd name="T19" fmla="*/ 0 h 20"/>
                <a:gd name="T20" fmla="*/ 214 w 214"/>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214" h="20">
                  <a:moveTo>
                    <a:pt x="0" y="20"/>
                  </a:moveTo>
                  <a:lnTo>
                    <a:pt x="23" y="0"/>
                  </a:lnTo>
                  <a:lnTo>
                    <a:pt x="191" y="0"/>
                  </a:lnTo>
                  <a:lnTo>
                    <a:pt x="214" y="20"/>
                  </a:lnTo>
                  <a:lnTo>
                    <a:pt x="0" y="20"/>
                  </a:lnTo>
                  <a:close/>
                </a:path>
              </a:pathLst>
            </a:custGeom>
            <a:solidFill>
              <a:srgbClr val="CCCCCC"/>
            </a:solidFill>
            <a:ln w="7938">
              <a:solidFill>
                <a:srgbClr val="000000"/>
              </a:solidFill>
              <a:round/>
              <a:headEnd/>
              <a:tailEnd/>
            </a:ln>
          </p:spPr>
          <p:txBody>
            <a:bodyPr/>
            <a:lstStyle/>
            <a:p>
              <a:endParaRPr lang="zh-CN" altLang="en-US"/>
            </a:p>
          </p:txBody>
        </p:sp>
        <p:sp>
          <p:nvSpPr>
            <p:cNvPr id="10287" name="Rectangle 45"/>
            <p:cNvSpPr>
              <a:spLocks noChangeArrowheads="1"/>
            </p:cNvSpPr>
            <p:nvPr/>
          </p:nvSpPr>
          <p:spPr bwMode="auto">
            <a:xfrm>
              <a:off x="3944" y="3442"/>
              <a:ext cx="214" cy="142"/>
            </a:xfrm>
            <a:prstGeom prst="rect">
              <a:avLst/>
            </a:prstGeom>
            <a:solidFill>
              <a:srgbClr val="A6A6A6"/>
            </a:solidFill>
            <a:ln w="7938">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0288" name="Rectangle 46"/>
            <p:cNvSpPr>
              <a:spLocks noChangeArrowheads="1"/>
            </p:cNvSpPr>
            <p:nvPr/>
          </p:nvSpPr>
          <p:spPr bwMode="auto">
            <a:xfrm>
              <a:off x="3962" y="3458"/>
              <a:ext cx="175" cy="111"/>
            </a:xfrm>
            <a:prstGeom prst="rect">
              <a:avLst/>
            </a:prstGeom>
            <a:solidFill>
              <a:srgbClr val="FFFFFF"/>
            </a:solidFill>
            <a:ln w="7938">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0289" name="Freeform 47"/>
            <p:cNvSpPr>
              <a:spLocks/>
            </p:cNvSpPr>
            <p:nvPr/>
          </p:nvSpPr>
          <p:spPr bwMode="auto">
            <a:xfrm>
              <a:off x="2123" y="2061"/>
              <a:ext cx="302" cy="26"/>
            </a:xfrm>
            <a:custGeom>
              <a:avLst/>
              <a:gdLst>
                <a:gd name="T0" fmla="*/ 0 w 302"/>
                <a:gd name="T1" fmla="*/ 26 h 26"/>
                <a:gd name="T2" fmla="*/ 31 w 302"/>
                <a:gd name="T3" fmla="*/ 0 h 26"/>
                <a:gd name="T4" fmla="*/ 271 w 302"/>
                <a:gd name="T5" fmla="*/ 0 h 26"/>
                <a:gd name="T6" fmla="*/ 302 w 302"/>
                <a:gd name="T7" fmla="*/ 26 h 26"/>
                <a:gd name="T8" fmla="*/ 0 w 302"/>
                <a:gd name="T9" fmla="*/ 26 h 26"/>
                <a:gd name="T10" fmla="*/ 0 w 302"/>
                <a:gd name="T11" fmla="*/ 26 h 26"/>
                <a:gd name="T12" fmla="*/ 0 60000 65536"/>
                <a:gd name="T13" fmla="*/ 0 60000 65536"/>
                <a:gd name="T14" fmla="*/ 0 60000 65536"/>
                <a:gd name="T15" fmla="*/ 0 60000 65536"/>
                <a:gd name="T16" fmla="*/ 0 60000 65536"/>
                <a:gd name="T17" fmla="*/ 0 60000 65536"/>
                <a:gd name="T18" fmla="*/ 0 w 302"/>
                <a:gd name="T19" fmla="*/ 0 h 26"/>
                <a:gd name="T20" fmla="*/ 302 w 302"/>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302" h="26">
                  <a:moveTo>
                    <a:pt x="0" y="26"/>
                  </a:moveTo>
                  <a:lnTo>
                    <a:pt x="31" y="0"/>
                  </a:lnTo>
                  <a:lnTo>
                    <a:pt x="271" y="0"/>
                  </a:lnTo>
                  <a:lnTo>
                    <a:pt x="302" y="26"/>
                  </a:lnTo>
                  <a:lnTo>
                    <a:pt x="0" y="26"/>
                  </a:lnTo>
                  <a:close/>
                </a:path>
              </a:pathLst>
            </a:custGeom>
            <a:solidFill>
              <a:srgbClr val="CCCCCC"/>
            </a:solidFill>
            <a:ln w="7938">
              <a:solidFill>
                <a:srgbClr val="000000"/>
              </a:solidFill>
              <a:round/>
              <a:headEnd/>
              <a:tailEnd/>
            </a:ln>
          </p:spPr>
          <p:txBody>
            <a:bodyPr/>
            <a:lstStyle/>
            <a:p>
              <a:endParaRPr lang="zh-CN" altLang="en-US"/>
            </a:p>
          </p:txBody>
        </p:sp>
        <p:sp>
          <p:nvSpPr>
            <p:cNvPr id="10290" name="Rectangle 48"/>
            <p:cNvSpPr>
              <a:spLocks noChangeArrowheads="1"/>
            </p:cNvSpPr>
            <p:nvPr/>
          </p:nvSpPr>
          <p:spPr bwMode="auto">
            <a:xfrm>
              <a:off x="2123" y="2087"/>
              <a:ext cx="302" cy="64"/>
            </a:xfrm>
            <a:prstGeom prst="rect">
              <a:avLst/>
            </a:prstGeom>
            <a:solidFill>
              <a:srgbClr val="A6A6A6"/>
            </a:solidFill>
            <a:ln w="7938">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0291" name="Rectangle 49"/>
            <p:cNvSpPr>
              <a:spLocks noChangeArrowheads="1"/>
            </p:cNvSpPr>
            <p:nvPr/>
          </p:nvSpPr>
          <p:spPr bwMode="auto">
            <a:xfrm>
              <a:off x="2115" y="2179"/>
              <a:ext cx="320" cy="11"/>
            </a:xfrm>
            <a:prstGeom prst="rect">
              <a:avLst/>
            </a:prstGeom>
            <a:solidFill>
              <a:srgbClr val="A6A6A6"/>
            </a:solidFill>
            <a:ln w="7938">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0292" name="Freeform 50"/>
            <p:cNvSpPr>
              <a:spLocks/>
            </p:cNvSpPr>
            <p:nvPr/>
          </p:nvSpPr>
          <p:spPr bwMode="auto">
            <a:xfrm>
              <a:off x="2115" y="2151"/>
              <a:ext cx="320" cy="28"/>
            </a:xfrm>
            <a:custGeom>
              <a:avLst/>
              <a:gdLst>
                <a:gd name="T0" fmla="*/ 0 w 320"/>
                <a:gd name="T1" fmla="*/ 28 h 28"/>
                <a:gd name="T2" fmla="*/ 33 w 320"/>
                <a:gd name="T3" fmla="*/ 0 h 28"/>
                <a:gd name="T4" fmla="*/ 287 w 320"/>
                <a:gd name="T5" fmla="*/ 0 h 28"/>
                <a:gd name="T6" fmla="*/ 320 w 320"/>
                <a:gd name="T7" fmla="*/ 28 h 28"/>
                <a:gd name="T8" fmla="*/ 0 w 320"/>
                <a:gd name="T9" fmla="*/ 28 h 28"/>
                <a:gd name="T10" fmla="*/ 0 w 320"/>
                <a:gd name="T11" fmla="*/ 28 h 28"/>
                <a:gd name="T12" fmla="*/ 0 60000 65536"/>
                <a:gd name="T13" fmla="*/ 0 60000 65536"/>
                <a:gd name="T14" fmla="*/ 0 60000 65536"/>
                <a:gd name="T15" fmla="*/ 0 60000 65536"/>
                <a:gd name="T16" fmla="*/ 0 60000 65536"/>
                <a:gd name="T17" fmla="*/ 0 60000 65536"/>
                <a:gd name="T18" fmla="*/ 0 w 320"/>
                <a:gd name="T19" fmla="*/ 0 h 28"/>
                <a:gd name="T20" fmla="*/ 320 w 320"/>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320" h="28">
                  <a:moveTo>
                    <a:pt x="0" y="28"/>
                  </a:moveTo>
                  <a:lnTo>
                    <a:pt x="33" y="0"/>
                  </a:lnTo>
                  <a:lnTo>
                    <a:pt x="287" y="0"/>
                  </a:lnTo>
                  <a:lnTo>
                    <a:pt x="320" y="28"/>
                  </a:lnTo>
                  <a:lnTo>
                    <a:pt x="0" y="28"/>
                  </a:lnTo>
                  <a:close/>
                </a:path>
              </a:pathLst>
            </a:custGeom>
            <a:solidFill>
              <a:srgbClr val="CCCCCC"/>
            </a:solidFill>
            <a:ln w="7938">
              <a:solidFill>
                <a:srgbClr val="000000"/>
              </a:solidFill>
              <a:round/>
              <a:headEnd/>
              <a:tailEnd/>
            </a:ln>
          </p:spPr>
          <p:txBody>
            <a:bodyPr/>
            <a:lstStyle/>
            <a:p>
              <a:endParaRPr lang="zh-CN" altLang="en-US"/>
            </a:p>
          </p:txBody>
        </p:sp>
        <p:sp>
          <p:nvSpPr>
            <p:cNvPr id="10293" name="Freeform 51"/>
            <p:cNvSpPr>
              <a:spLocks/>
            </p:cNvSpPr>
            <p:nvPr/>
          </p:nvSpPr>
          <p:spPr bwMode="auto">
            <a:xfrm>
              <a:off x="2167" y="1916"/>
              <a:ext cx="214" cy="21"/>
            </a:xfrm>
            <a:custGeom>
              <a:avLst/>
              <a:gdLst>
                <a:gd name="T0" fmla="*/ 0 w 214"/>
                <a:gd name="T1" fmla="*/ 21 h 21"/>
                <a:gd name="T2" fmla="*/ 23 w 214"/>
                <a:gd name="T3" fmla="*/ 0 h 21"/>
                <a:gd name="T4" fmla="*/ 191 w 214"/>
                <a:gd name="T5" fmla="*/ 0 h 21"/>
                <a:gd name="T6" fmla="*/ 214 w 214"/>
                <a:gd name="T7" fmla="*/ 21 h 21"/>
                <a:gd name="T8" fmla="*/ 0 w 214"/>
                <a:gd name="T9" fmla="*/ 21 h 21"/>
                <a:gd name="T10" fmla="*/ 0 w 214"/>
                <a:gd name="T11" fmla="*/ 21 h 21"/>
                <a:gd name="T12" fmla="*/ 0 60000 65536"/>
                <a:gd name="T13" fmla="*/ 0 60000 65536"/>
                <a:gd name="T14" fmla="*/ 0 60000 65536"/>
                <a:gd name="T15" fmla="*/ 0 60000 65536"/>
                <a:gd name="T16" fmla="*/ 0 60000 65536"/>
                <a:gd name="T17" fmla="*/ 0 60000 65536"/>
                <a:gd name="T18" fmla="*/ 0 w 214"/>
                <a:gd name="T19" fmla="*/ 0 h 21"/>
                <a:gd name="T20" fmla="*/ 214 w 214"/>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214" h="21">
                  <a:moveTo>
                    <a:pt x="0" y="21"/>
                  </a:moveTo>
                  <a:lnTo>
                    <a:pt x="23" y="0"/>
                  </a:lnTo>
                  <a:lnTo>
                    <a:pt x="191" y="0"/>
                  </a:lnTo>
                  <a:lnTo>
                    <a:pt x="214" y="21"/>
                  </a:lnTo>
                  <a:lnTo>
                    <a:pt x="0" y="21"/>
                  </a:lnTo>
                  <a:close/>
                </a:path>
              </a:pathLst>
            </a:custGeom>
            <a:solidFill>
              <a:srgbClr val="CCCCCC"/>
            </a:solidFill>
            <a:ln w="7938">
              <a:solidFill>
                <a:srgbClr val="000000"/>
              </a:solidFill>
              <a:round/>
              <a:headEnd/>
              <a:tailEnd/>
            </a:ln>
          </p:spPr>
          <p:txBody>
            <a:bodyPr/>
            <a:lstStyle/>
            <a:p>
              <a:endParaRPr lang="zh-CN" altLang="en-US"/>
            </a:p>
          </p:txBody>
        </p:sp>
        <p:sp>
          <p:nvSpPr>
            <p:cNvPr id="10294" name="Rectangle 52"/>
            <p:cNvSpPr>
              <a:spLocks noChangeArrowheads="1"/>
            </p:cNvSpPr>
            <p:nvPr/>
          </p:nvSpPr>
          <p:spPr bwMode="auto">
            <a:xfrm>
              <a:off x="2167" y="1937"/>
              <a:ext cx="214" cy="142"/>
            </a:xfrm>
            <a:prstGeom prst="rect">
              <a:avLst/>
            </a:prstGeom>
            <a:solidFill>
              <a:srgbClr val="A6A6A6"/>
            </a:solidFill>
            <a:ln w="7938">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0295" name="Rectangle 53"/>
            <p:cNvSpPr>
              <a:spLocks noChangeArrowheads="1"/>
            </p:cNvSpPr>
            <p:nvPr/>
          </p:nvSpPr>
          <p:spPr bwMode="auto">
            <a:xfrm>
              <a:off x="2187" y="1952"/>
              <a:ext cx="176" cy="109"/>
            </a:xfrm>
            <a:prstGeom prst="rect">
              <a:avLst/>
            </a:prstGeom>
            <a:solidFill>
              <a:srgbClr val="FFFFFF"/>
            </a:solidFill>
            <a:ln w="7938">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0296" name="Freeform 54"/>
            <p:cNvSpPr>
              <a:spLocks/>
            </p:cNvSpPr>
            <p:nvPr/>
          </p:nvSpPr>
          <p:spPr bwMode="auto">
            <a:xfrm>
              <a:off x="1927" y="2115"/>
              <a:ext cx="2223" cy="797"/>
            </a:xfrm>
            <a:custGeom>
              <a:avLst/>
              <a:gdLst>
                <a:gd name="T0" fmla="*/ 0 w 2319"/>
                <a:gd name="T1" fmla="*/ 3 h 933"/>
                <a:gd name="T2" fmla="*/ 0 w 2319"/>
                <a:gd name="T3" fmla="*/ 3 h 933"/>
                <a:gd name="T4" fmla="*/ 36 w 2319"/>
                <a:gd name="T5" fmla="*/ 3 h 933"/>
                <a:gd name="T6" fmla="*/ 54 w 2319"/>
                <a:gd name="T7" fmla="*/ 3 h 933"/>
                <a:gd name="T8" fmla="*/ 71 w 2319"/>
                <a:gd name="T9" fmla="*/ 3 h 933"/>
                <a:gd name="T10" fmla="*/ 85 w 2319"/>
                <a:gd name="T11" fmla="*/ 3 h 933"/>
                <a:gd name="T12" fmla="*/ 100 w 2319"/>
                <a:gd name="T13" fmla="*/ 3 h 933"/>
                <a:gd name="T14" fmla="*/ 116 w 2319"/>
                <a:gd name="T15" fmla="*/ 3 h 933"/>
                <a:gd name="T16" fmla="*/ 129 w 2319"/>
                <a:gd name="T17" fmla="*/ 3 h 933"/>
                <a:gd name="T18" fmla="*/ 144 w 2319"/>
                <a:gd name="T19" fmla="*/ 3 h 933"/>
                <a:gd name="T20" fmla="*/ 157 w 2319"/>
                <a:gd name="T21" fmla="*/ 3 h 933"/>
                <a:gd name="T22" fmla="*/ 168 w 2319"/>
                <a:gd name="T23" fmla="*/ 3 h 933"/>
                <a:gd name="T24" fmla="*/ 181 w 2319"/>
                <a:gd name="T25" fmla="*/ 3 h 933"/>
                <a:gd name="T26" fmla="*/ 192 w 2319"/>
                <a:gd name="T27" fmla="*/ 3 h 933"/>
                <a:gd name="T28" fmla="*/ 204 w 2319"/>
                <a:gd name="T29" fmla="*/ 3 h 933"/>
                <a:gd name="T30" fmla="*/ 214 w 2319"/>
                <a:gd name="T31" fmla="*/ 3 h 933"/>
                <a:gd name="T32" fmla="*/ 223 w 2319"/>
                <a:gd name="T33" fmla="*/ 3 h 933"/>
                <a:gd name="T34" fmla="*/ 233 w 2319"/>
                <a:gd name="T35" fmla="*/ 3 h 933"/>
                <a:gd name="T36" fmla="*/ 243 w 2319"/>
                <a:gd name="T37" fmla="*/ 3 h 933"/>
                <a:gd name="T38" fmla="*/ 254 w 2319"/>
                <a:gd name="T39" fmla="*/ 3 h 933"/>
                <a:gd name="T40" fmla="*/ 262 w 2319"/>
                <a:gd name="T41" fmla="*/ 3 h 933"/>
                <a:gd name="T42" fmla="*/ 269 w 2319"/>
                <a:gd name="T43" fmla="*/ 3 h 933"/>
                <a:gd name="T44" fmla="*/ 277 w 2319"/>
                <a:gd name="T45" fmla="*/ 3 h 933"/>
                <a:gd name="T46" fmla="*/ 286 w 2319"/>
                <a:gd name="T47" fmla="*/ 3 h 933"/>
                <a:gd name="T48" fmla="*/ 292 w 2319"/>
                <a:gd name="T49" fmla="*/ 3 h 933"/>
                <a:gd name="T50" fmla="*/ 300 w 2319"/>
                <a:gd name="T51" fmla="*/ 3 h 933"/>
                <a:gd name="T52" fmla="*/ 309 w 2319"/>
                <a:gd name="T53" fmla="*/ 3 h 933"/>
                <a:gd name="T54" fmla="*/ 313 w 2319"/>
                <a:gd name="T55" fmla="*/ 3 h 933"/>
                <a:gd name="T56" fmla="*/ 322 w 2319"/>
                <a:gd name="T57" fmla="*/ 3 h 933"/>
                <a:gd name="T58" fmla="*/ 327 w 2319"/>
                <a:gd name="T59" fmla="*/ 3 h 933"/>
                <a:gd name="T60" fmla="*/ 334 w 2319"/>
                <a:gd name="T61" fmla="*/ 3 h 933"/>
                <a:gd name="T62" fmla="*/ 341 w 2319"/>
                <a:gd name="T63" fmla="*/ 3 h 933"/>
                <a:gd name="T64" fmla="*/ 346 w 2319"/>
                <a:gd name="T65" fmla="*/ 0 h 9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19"/>
                <a:gd name="T100" fmla="*/ 0 h 933"/>
                <a:gd name="T101" fmla="*/ 2319 w 2319"/>
                <a:gd name="T102" fmla="*/ 933 h 93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19" h="933">
                  <a:moveTo>
                    <a:pt x="0" y="933"/>
                  </a:moveTo>
                  <a:lnTo>
                    <a:pt x="0" y="933"/>
                  </a:lnTo>
                  <a:lnTo>
                    <a:pt x="243" y="930"/>
                  </a:lnTo>
                  <a:lnTo>
                    <a:pt x="359" y="928"/>
                  </a:lnTo>
                  <a:lnTo>
                    <a:pt x="470" y="922"/>
                  </a:lnTo>
                  <a:lnTo>
                    <a:pt x="576" y="915"/>
                  </a:lnTo>
                  <a:lnTo>
                    <a:pt x="677" y="907"/>
                  </a:lnTo>
                  <a:lnTo>
                    <a:pt x="775" y="897"/>
                  </a:lnTo>
                  <a:lnTo>
                    <a:pt x="870" y="886"/>
                  </a:lnTo>
                  <a:lnTo>
                    <a:pt x="961" y="873"/>
                  </a:lnTo>
                  <a:lnTo>
                    <a:pt x="1049" y="858"/>
                  </a:lnTo>
                  <a:lnTo>
                    <a:pt x="1131" y="842"/>
                  </a:lnTo>
                  <a:lnTo>
                    <a:pt x="1211" y="822"/>
                  </a:lnTo>
                  <a:lnTo>
                    <a:pt x="1289" y="801"/>
                  </a:lnTo>
                  <a:lnTo>
                    <a:pt x="1364" y="780"/>
                  </a:lnTo>
                  <a:lnTo>
                    <a:pt x="1433" y="755"/>
                  </a:lnTo>
                  <a:lnTo>
                    <a:pt x="1503" y="729"/>
                  </a:lnTo>
                  <a:lnTo>
                    <a:pt x="1568" y="700"/>
                  </a:lnTo>
                  <a:lnTo>
                    <a:pt x="1632" y="669"/>
                  </a:lnTo>
                  <a:lnTo>
                    <a:pt x="1692" y="638"/>
                  </a:lnTo>
                  <a:lnTo>
                    <a:pt x="1751" y="602"/>
                  </a:lnTo>
                  <a:lnTo>
                    <a:pt x="1805" y="566"/>
                  </a:lnTo>
                  <a:lnTo>
                    <a:pt x="1860" y="527"/>
                  </a:lnTo>
                  <a:lnTo>
                    <a:pt x="1914" y="486"/>
                  </a:lnTo>
                  <a:lnTo>
                    <a:pt x="1963" y="442"/>
                  </a:lnTo>
                  <a:lnTo>
                    <a:pt x="2012" y="396"/>
                  </a:lnTo>
                  <a:lnTo>
                    <a:pt x="2061" y="347"/>
                  </a:lnTo>
                  <a:lnTo>
                    <a:pt x="2105" y="295"/>
                  </a:lnTo>
                  <a:lnTo>
                    <a:pt x="2151" y="241"/>
                  </a:lnTo>
                  <a:lnTo>
                    <a:pt x="2193" y="186"/>
                  </a:lnTo>
                  <a:lnTo>
                    <a:pt x="2237" y="127"/>
                  </a:lnTo>
                  <a:lnTo>
                    <a:pt x="2278" y="65"/>
                  </a:lnTo>
                  <a:lnTo>
                    <a:pt x="2319" y="0"/>
                  </a:lnTo>
                </a:path>
              </a:pathLst>
            </a:custGeom>
            <a:noFill/>
            <a:ln w="49213">
              <a:solidFill>
                <a:srgbClr val="339933"/>
              </a:solidFill>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97" name="Rectangle 55"/>
            <p:cNvSpPr>
              <a:spLocks noChangeArrowheads="1"/>
            </p:cNvSpPr>
            <p:nvPr/>
          </p:nvSpPr>
          <p:spPr bwMode="auto">
            <a:xfrm>
              <a:off x="3198" y="2795"/>
              <a:ext cx="37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1800" b="1">
                  <a:latin typeface="Arial" panose="020B0604020202020204" pitchFamily="34" charset="0"/>
                  <a:ea typeface="宋体" panose="02010600030101010101" pitchFamily="2" charset="-122"/>
                </a:rPr>
                <a:t>应用</a:t>
              </a:r>
              <a:r>
                <a:rPr kumimoji="0" lang="en-US" altLang="zh-CN" sz="1800" b="1">
                  <a:latin typeface="Arial" panose="020B0604020202020204" pitchFamily="34" charset="0"/>
                  <a:ea typeface="宋体" panose="02010600030101010101" pitchFamily="2" charset="-122"/>
                </a:rPr>
                <a:t>2</a:t>
              </a:r>
            </a:p>
          </p:txBody>
        </p:sp>
      </p:grpSp>
      <p:sp>
        <p:nvSpPr>
          <p:cNvPr id="10246" name="Text Box 56"/>
          <p:cNvSpPr txBox="1">
            <a:spLocks noChangeArrowheads="1"/>
          </p:cNvSpPr>
          <p:nvPr/>
        </p:nvSpPr>
        <p:spPr bwMode="auto">
          <a:xfrm>
            <a:off x="3863975" y="5084763"/>
            <a:ext cx="92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b="1">
                <a:solidFill>
                  <a:srgbClr val="3333CC"/>
                </a:solidFill>
                <a:latin typeface="Arial" panose="020B0604020202020204" pitchFamily="34" charset="0"/>
                <a:ea typeface="宋体" panose="02010600030101010101" pitchFamily="2" charset="-122"/>
              </a:rPr>
              <a:t>Host A</a:t>
            </a:r>
          </a:p>
        </p:txBody>
      </p:sp>
      <p:sp>
        <p:nvSpPr>
          <p:cNvPr id="10247" name="Text Box 57"/>
          <p:cNvSpPr txBox="1">
            <a:spLocks noChangeArrowheads="1"/>
          </p:cNvSpPr>
          <p:nvPr/>
        </p:nvSpPr>
        <p:spPr bwMode="auto">
          <a:xfrm>
            <a:off x="8328025" y="3429001"/>
            <a:ext cx="920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b="1">
                <a:solidFill>
                  <a:srgbClr val="3333CC"/>
                </a:solidFill>
                <a:latin typeface="Arial" panose="020B0604020202020204" pitchFamily="34" charset="0"/>
                <a:ea typeface="宋体" panose="02010600030101010101" pitchFamily="2" charset="-122"/>
              </a:rPr>
              <a:t>Host B</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a:xfrm>
            <a:off x="815445" y="513445"/>
            <a:ext cx="8352367" cy="647700"/>
          </a:xfrm>
        </p:spPr>
        <p:txBody>
          <a:bodyPr/>
          <a:lstStyle/>
          <a:p>
            <a:r>
              <a:rPr lang="zh-CN" altLang="zh-CN" sz="4000" dirty="0"/>
              <a:t>TCP</a:t>
            </a:r>
            <a:r>
              <a:rPr lang="zh-CN" altLang="en-US" sz="4000" dirty="0"/>
              <a:t>可靠传输面临的新挑战</a:t>
            </a:r>
          </a:p>
        </p:txBody>
      </p:sp>
      <p:sp>
        <p:nvSpPr>
          <p:cNvPr id="60419"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9285A3B3-4902-4873-B858-24ADBC6CA6FD}" type="slidenum">
              <a:rPr kumimoji="0" lang="en-US" altLang="zh-CN" sz="1400">
                <a:latin typeface="Arial" panose="020B0604020202020204" pitchFamily="34" charset="0"/>
                <a:ea typeface="宋体" panose="02010600030101010101" pitchFamily="2" charset="-122"/>
              </a:rPr>
              <a:pPr>
                <a:spcBef>
                  <a:spcPct val="0"/>
                </a:spcBef>
                <a:buClrTx/>
                <a:buSzTx/>
                <a:buFontTx/>
                <a:buNone/>
              </a:pPr>
              <a:t>50</a:t>
            </a:fld>
            <a:r>
              <a:rPr kumimoji="0" lang="en-US" altLang="zh-CN" sz="1000">
                <a:latin typeface="Arial" panose="020B0604020202020204" pitchFamily="34" charset="0"/>
                <a:ea typeface="宋体" panose="02010600030101010101" pitchFamily="2" charset="-122"/>
              </a:rPr>
              <a:t>-</a:t>
            </a:r>
          </a:p>
        </p:txBody>
      </p:sp>
      <p:pic>
        <p:nvPicPr>
          <p:cNvPr id="6042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188" y="1071564"/>
            <a:ext cx="6534150"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descr="2032_53_9---A1M-Motorway-Congestion_web.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09750" y="3643313"/>
            <a:ext cx="4129088" cy="276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4095751" y="6396038"/>
            <a:ext cx="3730625" cy="461962"/>
          </a:xfrm>
          <a:prstGeom prst="rect">
            <a:avLst/>
          </a:prstGeom>
          <a:noFill/>
        </p:spPr>
        <p:txBody>
          <a:bodyPr wrap="none">
            <a:spAutoFit/>
          </a:bodyPr>
          <a:lstStyle/>
          <a:p>
            <a:pPr eaLnBrk="1" hangingPunct="1">
              <a:defRPr/>
            </a:pPr>
            <a:r>
              <a:rPr lang="zh-CN" altLang="en-US" sz="2400" b="1" i="1" dirty="0">
                <a:solidFill>
                  <a:srgbClr val="0000FF"/>
                </a:solidFill>
                <a:latin typeface="+mn-lt"/>
                <a:ea typeface="宋体" charset="-122"/>
              </a:rPr>
              <a:t>拥塞问题可以本地解决吗</a:t>
            </a:r>
            <a:r>
              <a:rPr lang="en-US" altLang="zh-CN" sz="2400" b="1" i="1" dirty="0">
                <a:solidFill>
                  <a:srgbClr val="0000FF"/>
                </a:solidFill>
                <a:latin typeface="+mn-lt"/>
                <a:ea typeface="宋体" charset="-122"/>
              </a:rPr>
              <a:t>?</a:t>
            </a:r>
            <a:endParaRPr lang="zh-CN" altLang="en-US" sz="2400" b="1" i="1" dirty="0">
              <a:solidFill>
                <a:srgbClr val="0000FF"/>
              </a:solidFill>
              <a:latin typeface="+mn-lt"/>
              <a:ea typeface="宋体" charset="-122"/>
            </a:endParaRPr>
          </a:p>
        </p:txBody>
      </p:sp>
      <p:grpSp>
        <p:nvGrpSpPr>
          <p:cNvPr id="2" name="组合 11"/>
          <p:cNvGrpSpPr>
            <a:grpSpLocks/>
          </p:cNvGrpSpPr>
          <p:nvPr/>
        </p:nvGrpSpPr>
        <p:grpSpPr bwMode="auto">
          <a:xfrm>
            <a:off x="5310188" y="2000250"/>
            <a:ext cx="4787900" cy="1360488"/>
            <a:chOff x="3786182" y="2000240"/>
            <a:chExt cx="4788490" cy="1360711"/>
          </a:xfrm>
        </p:grpSpPr>
        <p:sp>
          <p:nvSpPr>
            <p:cNvPr id="10" name="爆炸形 1 9"/>
            <p:cNvSpPr/>
            <p:nvPr/>
          </p:nvSpPr>
          <p:spPr>
            <a:xfrm>
              <a:off x="4643538" y="2000240"/>
              <a:ext cx="914513" cy="914550"/>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0426" name="TextBox 10"/>
            <p:cNvSpPr txBox="1">
              <a:spLocks noChangeArrowheads="1"/>
            </p:cNvSpPr>
            <p:nvPr/>
          </p:nvSpPr>
          <p:spPr bwMode="auto">
            <a:xfrm>
              <a:off x="3786182" y="2714620"/>
              <a:ext cx="478849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b="1">
                  <a:solidFill>
                    <a:srgbClr val="FF0000"/>
                  </a:solidFill>
                  <a:latin typeface="Arial" panose="020B0604020202020204" pitchFamily="34" charset="0"/>
                  <a:ea typeface="宋体" panose="02010600030101010101" pitchFamily="2" charset="-122"/>
                </a:rPr>
                <a:t>Too many TCP connections bring</a:t>
              </a:r>
            </a:p>
            <a:p>
              <a:pPr eaLnBrk="1" hangingPunct="1">
                <a:spcBef>
                  <a:spcPct val="0"/>
                </a:spcBef>
                <a:buClrTx/>
                <a:buSzTx/>
                <a:buFontTx/>
                <a:buNone/>
              </a:pPr>
              <a:r>
                <a:rPr kumimoji="0" lang="en-US" altLang="zh-CN" sz="1800" b="1">
                  <a:solidFill>
                    <a:srgbClr val="FF0000"/>
                  </a:solidFill>
                  <a:latin typeface="Arial" panose="020B0604020202020204" pitchFamily="34" charset="0"/>
                  <a:ea typeface="宋体" panose="02010600030101010101" pitchFamily="2" charset="-122"/>
                </a:rPr>
                <a:t>too much traffic to the intermediate router</a:t>
              </a:r>
              <a:endParaRPr kumimoji="0" lang="zh-CN" altLang="en-US" sz="1800" b="1">
                <a:solidFill>
                  <a:srgbClr val="FF0000"/>
                </a:solidFill>
                <a:latin typeface="Arial" panose="020B0604020202020204" pitchFamily="34" charset="0"/>
                <a:ea typeface="宋体" panose="02010600030101010101" pitchFamily="2" charset="-122"/>
              </a:endParaRPr>
            </a:p>
          </p:txBody>
        </p:sp>
      </p:grpSp>
      <p:pic>
        <p:nvPicPr>
          <p:cNvPr id="7" name="内容占位符 6" descr="images.jpg"/>
          <p:cNvPicPr>
            <a:picLocks noGrp="1" noChangeAspect="1"/>
          </p:cNvPicPr>
          <p:nvPr>
            <p:ph idx="1"/>
          </p:nvPr>
        </p:nvPicPr>
        <p:blipFill>
          <a:blip r:embed="rId4">
            <a:extLst>
              <a:ext uri="{28A0092B-C50C-407E-A947-70E740481C1C}">
                <a14:useLocalDpi xmlns:a14="http://schemas.microsoft.com/office/drawing/2010/main" val="0"/>
              </a:ext>
            </a:extLst>
          </a:blip>
          <a:srcRect/>
          <a:stretch>
            <a:fillRect/>
          </a:stretch>
        </p:blipFill>
        <p:spPr>
          <a:xfrm>
            <a:off x="6238876" y="3643314"/>
            <a:ext cx="4048125" cy="2693987"/>
          </a:xfr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zh-CN" dirty="0"/>
              <a:t>TCP</a:t>
            </a:r>
            <a:r>
              <a:rPr lang="zh-CN" altLang="en-US" dirty="0"/>
              <a:t>面临的挑战</a:t>
            </a:r>
            <a:r>
              <a:rPr lang="en-US" altLang="zh-CN" dirty="0"/>
              <a:t> - </a:t>
            </a:r>
            <a:r>
              <a:rPr lang="zh-CN" altLang="zh-CN" dirty="0"/>
              <a:t>5 </a:t>
            </a:r>
          </a:p>
        </p:txBody>
      </p:sp>
      <p:sp>
        <p:nvSpPr>
          <p:cNvPr id="61443" name="Rectangle 3"/>
          <p:cNvSpPr>
            <a:spLocks noGrp="1" noChangeArrowheads="1"/>
          </p:cNvSpPr>
          <p:nvPr>
            <p:ph type="body" idx="1"/>
          </p:nvPr>
        </p:nvSpPr>
        <p:spPr/>
        <p:txBody>
          <a:bodyPr/>
          <a:lstStyle/>
          <a:p>
            <a:r>
              <a:rPr lang="zh-CN" altLang="en-US" dirty="0"/>
              <a:t>问题</a:t>
            </a:r>
            <a:r>
              <a:rPr lang="zh-CN" altLang="zh-CN" dirty="0"/>
              <a:t>: </a:t>
            </a:r>
            <a:r>
              <a:rPr lang="zh-CN" altLang="en-US" dirty="0"/>
              <a:t>拥塞控制</a:t>
            </a:r>
            <a:endParaRPr lang="zh-CN" altLang="zh-CN" dirty="0"/>
          </a:p>
          <a:p>
            <a:pPr lvl="1"/>
            <a:r>
              <a:rPr lang="zh-CN" altLang="en-US" dirty="0"/>
              <a:t>点到点链路中不存在拥塞问题</a:t>
            </a:r>
            <a:endParaRPr lang="zh-CN" altLang="zh-CN" dirty="0"/>
          </a:p>
          <a:p>
            <a:pPr lvl="1"/>
            <a:r>
              <a:rPr lang="zh-CN" altLang="zh-CN" dirty="0"/>
              <a:t>Intern</a:t>
            </a:r>
            <a:r>
              <a:rPr lang="en-US" altLang="zh-CN" dirty="0"/>
              <a:t>e</a:t>
            </a:r>
            <a:r>
              <a:rPr lang="zh-CN" altLang="zh-CN" dirty="0"/>
              <a:t>t</a:t>
            </a:r>
            <a:r>
              <a:rPr lang="zh-CN" altLang="en-US" dirty="0"/>
              <a:t>可能出现拥塞现象</a:t>
            </a:r>
            <a:endParaRPr lang="zh-CN" altLang="zh-CN" dirty="0"/>
          </a:p>
          <a:p>
            <a:pPr lvl="2"/>
            <a:r>
              <a:rPr lang="en-US" altLang="zh-CN" dirty="0"/>
              <a:t>TCP</a:t>
            </a:r>
            <a:r>
              <a:rPr lang="zh-CN" altLang="en-US" dirty="0"/>
              <a:t>连接的发送端并不知道经过什么链路传送到目的地</a:t>
            </a:r>
            <a:endParaRPr lang="zh-CN" altLang="zh-CN" dirty="0"/>
          </a:p>
          <a:p>
            <a:pPr lvl="2"/>
            <a:r>
              <a:rPr lang="zh-CN" altLang="en-US" dirty="0"/>
              <a:t>很多不同源产生的数据可能从同一低速链路通过</a:t>
            </a:r>
            <a:endParaRPr lang="en-US" altLang="zh-CN" dirty="0"/>
          </a:p>
          <a:p>
            <a:pPr lvl="2"/>
            <a:endParaRPr lang="zh-CN" altLang="zh-CN" dirty="0"/>
          </a:p>
          <a:p>
            <a:r>
              <a:rPr lang="zh-CN" altLang="en-US" dirty="0"/>
              <a:t>动机</a:t>
            </a:r>
            <a:endParaRPr lang="zh-CN" altLang="zh-CN" dirty="0"/>
          </a:p>
          <a:p>
            <a:pPr lvl="1"/>
            <a:r>
              <a:rPr lang="en-US" altLang="zh-CN" dirty="0"/>
              <a:t>TCP</a:t>
            </a:r>
            <a:r>
              <a:rPr lang="zh-CN" altLang="en-US" dirty="0"/>
              <a:t>必须提供拥塞控制算法</a:t>
            </a:r>
            <a:endParaRPr lang="zh-CN" altLang="zh-CN" dirty="0"/>
          </a:p>
        </p:txBody>
      </p:sp>
      <p:sp>
        <p:nvSpPr>
          <p:cNvPr id="6144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F6B42AA4-3E72-4893-90F6-0D89DF16C245}" type="slidenum">
              <a:rPr kumimoji="0" lang="en-US" altLang="zh-CN" sz="1000">
                <a:latin typeface="Arial" panose="020B0604020202020204" pitchFamily="34" charset="0"/>
                <a:ea typeface="宋体" panose="02010600030101010101" pitchFamily="2" charset="-122"/>
              </a:rPr>
              <a:pPr>
                <a:spcBef>
                  <a:spcPct val="0"/>
                </a:spcBef>
                <a:buClrTx/>
                <a:buSzTx/>
                <a:buFontTx/>
                <a:buNone/>
              </a:pPr>
              <a:t>51</a:t>
            </a:fld>
            <a:r>
              <a:rPr kumimoji="0" lang="en-US" altLang="zh-CN" sz="1000">
                <a:latin typeface="Arial" panose="020B0604020202020204" pitchFamily="34" charset="0"/>
                <a:ea typeface="宋体" panose="02010600030101010101" pitchFamily="2" charset="-122"/>
              </a:rPr>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7773E324-D5D0-4FDC-B7DB-306AECB8EDCC}" type="slidenum">
              <a:rPr kumimoji="0" lang="en-US" altLang="zh-CN" sz="1400">
                <a:latin typeface="Arial" panose="020B0604020202020204" pitchFamily="34" charset="0"/>
                <a:ea typeface="宋体" panose="02010600030101010101" pitchFamily="2" charset="-122"/>
              </a:rPr>
              <a:pPr>
                <a:spcBef>
                  <a:spcPct val="0"/>
                </a:spcBef>
                <a:buClrTx/>
                <a:buSzTx/>
                <a:buFontTx/>
                <a:buNone/>
              </a:pPr>
              <a:t>52</a:t>
            </a:fld>
            <a:r>
              <a:rPr kumimoji="0" lang="en-US" altLang="zh-CN" sz="1000">
                <a:latin typeface="Arial" panose="020B0604020202020204" pitchFamily="34" charset="0"/>
                <a:ea typeface="宋体" panose="02010600030101010101" pitchFamily="2" charset="-122"/>
              </a:rPr>
              <a:t>-</a:t>
            </a:r>
          </a:p>
        </p:txBody>
      </p:sp>
      <p:sp>
        <p:nvSpPr>
          <p:cNvPr id="62467" name="Rectangle 2"/>
          <p:cNvSpPr>
            <a:spLocks noGrp="1" noChangeArrowheads="1"/>
          </p:cNvSpPr>
          <p:nvPr>
            <p:ph type="title"/>
          </p:nvPr>
        </p:nvSpPr>
        <p:spPr/>
        <p:txBody>
          <a:bodyPr/>
          <a:lstStyle/>
          <a:p>
            <a:r>
              <a:rPr lang="zh-CN" altLang="en-US" dirty="0"/>
              <a:t>小结</a:t>
            </a:r>
            <a:r>
              <a:rPr lang="en-US" altLang="zh-CN" dirty="0"/>
              <a:t>: TCP</a:t>
            </a:r>
            <a:r>
              <a:rPr lang="zh-CN" altLang="en-US" dirty="0"/>
              <a:t>面临的挑战</a:t>
            </a:r>
            <a:endParaRPr lang="zh-CN" altLang="zh-CN" dirty="0"/>
          </a:p>
        </p:txBody>
      </p:sp>
      <p:sp>
        <p:nvSpPr>
          <p:cNvPr id="62468" name="Rectangle 3"/>
          <p:cNvSpPr>
            <a:spLocks noGrp="1" noChangeArrowheads="1"/>
          </p:cNvSpPr>
          <p:nvPr>
            <p:ph type="body" idx="1"/>
          </p:nvPr>
        </p:nvSpPr>
        <p:spPr/>
        <p:txBody>
          <a:bodyPr/>
          <a:lstStyle/>
          <a:p>
            <a:r>
              <a:rPr lang="zh-CN" altLang="en-US" dirty="0"/>
              <a:t>与链路层提供的可靠传输相比</a:t>
            </a:r>
            <a:r>
              <a:rPr lang="en-US" altLang="zh-CN" dirty="0"/>
              <a:t>, TCP</a:t>
            </a:r>
            <a:r>
              <a:rPr lang="zh-CN" altLang="en-US" dirty="0"/>
              <a:t>面临的挑战</a:t>
            </a:r>
            <a:endParaRPr lang="zh-CN" altLang="zh-CN" dirty="0"/>
          </a:p>
          <a:p>
            <a:pPr lvl="1"/>
            <a:r>
              <a:rPr lang="zh-CN" altLang="en-US" dirty="0"/>
              <a:t>建立连接</a:t>
            </a:r>
            <a:endParaRPr lang="zh-CN" altLang="zh-CN" dirty="0"/>
          </a:p>
          <a:p>
            <a:pPr lvl="1"/>
            <a:r>
              <a:rPr lang="zh-CN" altLang="en-US" dirty="0"/>
              <a:t>超时重传</a:t>
            </a:r>
            <a:endParaRPr lang="zh-CN" altLang="zh-CN" dirty="0"/>
          </a:p>
          <a:p>
            <a:pPr lvl="1"/>
            <a:r>
              <a:rPr lang="zh-CN" altLang="en-US" dirty="0"/>
              <a:t>乱序到达</a:t>
            </a:r>
            <a:endParaRPr lang="zh-CN" altLang="zh-CN" dirty="0"/>
          </a:p>
          <a:p>
            <a:pPr lvl="1"/>
            <a:r>
              <a:rPr lang="zh-CN" altLang="en-US" dirty="0"/>
              <a:t>流量控制</a:t>
            </a:r>
            <a:endParaRPr lang="zh-CN" altLang="zh-CN" dirty="0"/>
          </a:p>
          <a:p>
            <a:pPr lvl="1"/>
            <a:r>
              <a:rPr lang="zh-CN" altLang="en-US" dirty="0"/>
              <a:t>拥塞控制</a:t>
            </a:r>
            <a:endParaRPr lang="zh-CN" altLang="zh-CN" dirty="0"/>
          </a:p>
          <a:p>
            <a:pPr lvl="1"/>
            <a:endParaRPr lang="zh-CN" altLang="zh-CN" dirty="0"/>
          </a:p>
          <a:p>
            <a:r>
              <a:rPr lang="zh-CN" altLang="en-US" dirty="0"/>
              <a:t>是否存在逐跳解决方案</a:t>
            </a:r>
            <a:r>
              <a:rPr lang="zh-CN" altLang="zh-CN" dirty="0"/>
              <a:t>?</a:t>
            </a:r>
            <a:endParaRPr lang="en-US" altLang="zh-CN" dirty="0"/>
          </a:p>
          <a:p>
            <a:pPr lvl="1"/>
            <a:r>
              <a:rPr lang="zh-CN" altLang="en-US" dirty="0"/>
              <a:t>由主机解决</a:t>
            </a:r>
            <a:r>
              <a:rPr lang="en-US" altLang="zh-CN" dirty="0"/>
              <a:t>?</a:t>
            </a:r>
            <a:r>
              <a:rPr lang="zh-CN" altLang="en-US" dirty="0"/>
              <a:t>还是由中间的路由器解决</a:t>
            </a:r>
            <a:r>
              <a:rPr lang="en-US" altLang="zh-CN" dirty="0"/>
              <a:t>?</a:t>
            </a:r>
            <a:endParaRPr lang="zh-CN" altLang="zh-CN" dirty="0"/>
          </a:p>
          <a:p>
            <a:pPr lvl="1"/>
            <a:endParaRPr lang="zh-CN" altLang="zh-C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951380C5-3F79-4F40-94E3-A9EB276CD83A}" type="slidenum">
              <a:rPr kumimoji="0" lang="en-US" altLang="zh-CN" sz="1400">
                <a:latin typeface="Arial" panose="020B0604020202020204" pitchFamily="34" charset="0"/>
                <a:ea typeface="宋体" panose="02010600030101010101" pitchFamily="2" charset="-122"/>
              </a:rPr>
              <a:pPr>
                <a:spcBef>
                  <a:spcPct val="0"/>
                </a:spcBef>
                <a:buClrTx/>
                <a:buSzTx/>
                <a:buFontTx/>
                <a:buNone/>
              </a:pPr>
              <a:t>53</a:t>
            </a:fld>
            <a:r>
              <a:rPr kumimoji="0" lang="en-US" altLang="zh-CN" sz="1000">
                <a:latin typeface="Arial" panose="020B0604020202020204" pitchFamily="34" charset="0"/>
                <a:ea typeface="宋体" panose="02010600030101010101" pitchFamily="2" charset="-122"/>
              </a:rPr>
              <a:t>-</a:t>
            </a:r>
          </a:p>
        </p:txBody>
      </p:sp>
      <p:sp>
        <p:nvSpPr>
          <p:cNvPr id="63491" name="Rectangle 2"/>
          <p:cNvSpPr>
            <a:spLocks noGrp="1" noChangeArrowheads="1"/>
          </p:cNvSpPr>
          <p:nvPr>
            <p:ph type="title"/>
          </p:nvPr>
        </p:nvSpPr>
        <p:spPr/>
        <p:txBody>
          <a:bodyPr/>
          <a:lstStyle/>
          <a:p>
            <a:r>
              <a:rPr lang="zh-CN" altLang="en-US" dirty="0"/>
              <a:t>逐跳</a:t>
            </a:r>
            <a:r>
              <a:rPr lang="en-US" altLang="zh-CN" dirty="0"/>
              <a:t> vs. </a:t>
            </a:r>
            <a:r>
              <a:rPr lang="zh-CN" altLang="en-US" dirty="0"/>
              <a:t>端到端</a:t>
            </a:r>
            <a:endParaRPr lang="en-US" altLang="zh-CN" dirty="0"/>
          </a:p>
        </p:txBody>
      </p:sp>
      <p:sp>
        <p:nvSpPr>
          <p:cNvPr id="63492" name="Rectangle 3"/>
          <p:cNvSpPr>
            <a:spLocks noGrp="1" noChangeArrowheads="1"/>
          </p:cNvSpPr>
          <p:nvPr>
            <p:ph type="body" idx="1"/>
          </p:nvPr>
        </p:nvSpPr>
        <p:spPr/>
        <p:txBody>
          <a:bodyPr/>
          <a:lstStyle/>
          <a:p>
            <a:r>
              <a:rPr lang="zh-CN" altLang="zh-CN" sz="2600" dirty="0"/>
              <a:t>X.25 </a:t>
            </a:r>
            <a:r>
              <a:rPr lang="zh-CN" altLang="en-US" sz="2600" dirty="0"/>
              <a:t>网络</a:t>
            </a:r>
            <a:endParaRPr lang="zh-CN" altLang="zh-CN" sz="2600" dirty="0"/>
          </a:p>
          <a:p>
            <a:pPr lvl="1"/>
            <a:r>
              <a:rPr lang="zh-CN" altLang="en-US" sz="2400" dirty="0"/>
              <a:t>虚电路分组交换网络</a:t>
            </a:r>
            <a:endParaRPr lang="zh-CN" altLang="zh-CN" sz="2400" dirty="0"/>
          </a:p>
          <a:p>
            <a:pPr lvl="1"/>
            <a:r>
              <a:rPr lang="zh-CN" altLang="en-US" sz="2400" dirty="0"/>
              <a:t>底层网络具有一定的可靠性</a:t>
            </a:r>
            <a:endParaRPr lang="zh-CN" altLang="zh-CN" sz="2400" dirty="0"/>
          </a:p>
          <a:p>
            <a:pPr lvl="1"/>
            <a:r>
              <a:rPr lang="zh-CN" altLang="en-US" sz="2400" dirty="0"/>
              <a:t>报文在沿源主机到目的主机路径上的每对节点之间可以被可靠有序的传输</a:t>
            </a:r>
            <a:r>
              <a:rPr lang="zh-CN" altLang="zh-CN" sz="2400" dirty="0"/>
              <a:t> </a:t>
            </a:r>
          </a:p>
          <a:p>
            <a:pPr lvl="1"/>
            <a:r>
              <a:rPr lang="zh-CN" altLang="en-US" sz="2400" dirty="0"/>
              <a:t>逐跳采用滑动窗口算法</a:t>
            </a:r>
            <a:endParaRPr lang="zh-CN" altLang="zh-CN" sz="2200" dirty="0"/>
          </a:p>
          <a:p>
            <a:r>
              <a:rPr lang="zh-CN" altLang="zh-CN" sz="2600" dirty="0"/>
              <a:t>TCP</a:t>
            </a:r>
          </a:p>
          <a:p>
            <a:pPr lvl="1"/>
            <a:r>
              <a:rPr lang="zh-CN" altLang="en-US" sz="2400" dirty="0"/>
              <a:t>运行于数据报分组交换网络之上</a:t>
            </a:r>
            <a:endParaRPr lang="zh-CN" altLang="zh-CN" sz="2400" dirty="0"/>
          </a:p>
          <a:p>
            <a:pPr lvl="1"/>
            <a:r>
              <a:rPr lang="zh-CN" altLang="en-US" sz="2400" dirty="0"/>
              <a:t>底层网络被认为是不可靠的</a:t>
            </a:r>
            <a:r>
              <a:rPr lang="en-US" altLang="zh-CN" sz="2400" dirty="0"/>
              <a:t>, </a:t>
            </a:r>
            <a:r>
              <a:rPr lang="zh-CN" altLang="en-US" sz="2400" dirty="0"/>
              <a:t>且报文可能乱序到达</a:t>
            </a:r>
            <a:endParaRPr lang="zh-CN" altLang="zh-CN" sz="2400" dirty="0"/>
          </a:p>
          <a:p>
            <a:pPr lvl="1"/>
            <a:r>
              <a:rPr lang="zh-CN" altLang="zh-CN" sz="2400" dirty="0"/>
              <a:t>TCP</a:t>
            </a:r>
            <a:r>
              <a:rPr lang="zh-CN" altLang="en-US" sz="2400" dirty="0"/>
              <a:t>在端到端的基础上采用滑动窗口算法提供可靠有序的传送</a:t>
            </a:r>
            <a:endParaRPr lang="zh-CN" altLang="zh-C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4B0ECD96-FB8F-4560-9747-4AB00F880F99}" type="slidenum">
              <a:rPr kumimoji="0" lang="en-US" altLang="zh-CN" sz="1400">
                <a:latin typeface="Arial" panose="020B0604020202020204" pitchFamily="34" charset="0"/>
                <a:ea typeface="宋体" panose="02010600030101010101" pitchFamily="2" charset="-122"/>
              </a:rPr>
              <a:pPr>
                <a:spcBef>
                  <a:spcPct val="0"/>
                </a:spcBef>
                <a:buClrTx/>
                <a:buSzTx/>
                <a:buFontTx/>
                <a:buNone/>
              </a:pPr>
              <a:t>54</a:t>
            </a:fld>
            <a:r>
              <a:rPr kumimoji="0" lang="en-US" altLang="zh-CN" sz="1000">
                <a:latin typeface="Arial" panose="020B0604020202020204" pitchFamily="34" charset="0"/>
                <a:ea typeface="宋体" panose="02010600030101010101" pitchFamily="2" charset="-122"/>
              </a:rPr>
              <a:t>-</a:t>
            </a:r>
          </a:p>
        </p:txBody>
      </p:sp>
      <p:sp>
        <p:nvSpPr>
          <p:cNvPr id="64515" name="Rectangle 2"/>
          <p:cNvSpPr>
            <a:spLocks noGrp="1" noChangeArrowheads="1"/>
          </p:cNvSpPr>
          <p:nvPr>
            <p:ph type="title"/>
          </p:nvPr>
        </p:nvSpPr>
        <p:spPr/>
        <p:txBody>
          <a:bodyPr/>
          <a:lstStyle/>
          <a:p>
            <a:r>
              <a:rPr lang="zh-CN" altLang="en-US" dirty="0"/>
              <a:t>逐跳</a:t>
            </a:r>
            <a:r>
              <a:rPr lang="en-US" altLang="zh-CN" dirty="0"/>
              <a:t> vs. </a:t>
            </a:r>
            <a:r>
              <a:rPr lang="zh-CN" altLang="en-US" dirty="0"/>
              <a:t>端到端</a:t>
            </a:r>
            <a:endParaRPr lang="en-US" altLang="zh-CN" dirty="0"/>
          </a:p>
        </p:txBody>
      </p:sp>
      <p:sp>
        <p:nvSpPr>
          <p:cNvPr id="64516" name="Rectangle 3"/>
          <p:cNvSpPr>
            <a:spLocks noGrp="1" noChangeArrowheads="1"/>
          </p:cNvSpPr>
          <p:nvPr>
            <p:ph type="body" idx="1"/>
          </p:nvPr>
        </p:nvSpPr>
        <p:spPr/>
        <p:txBody>
          <a:bodyPr/>
          <a:lstStyle/>
          <a:p>
            <a:r>
              <a:rPr lang="zh-CN" altLang="en-US" sz="2800" dirty="0"/>
              <a:t>一系列逐跳的保证不一定能够提供端到端的保证</a:t>
            </a:r>
            <a:endParaRPr lang="zh-CN" altLang="zh-CN" sz="2800" dirty="0"/>
          </a:p>
          <a:p>
            <a:pPr lvl="1"/>
            <a:endParaRPr lang="en-US" altLang="zh-CN" dirty="0"/>
          </a:p>
          <a:p>
            <a:r>
              <a:rPr lang="zh-CN" altLang="en-US" sz="2800" b="1" i="1" dirty="0">
                <a:solidFill>
                  <a:srgbClr val="FF0000"/>
                </a:solidFill>
              </a:rPr>
              <a:t>端到端理论</a:t>
            </a:r>
            <a:endParaRPr lang="zh-CN" altLang="zh-CN" sz="2800" b="1" i="1" dirty="0">
              <a:solidFill>
                <a:srgbClr val="FF0000"/>
              </a:solidFill>
            </a:endParaRPr>
          </a:p>
          <a:p>
            <a:pPr lvl="1"/>
            <a:r>
              <a:rPr lang="zh-CN" altLang="en-US" dirty="0"/>
              <a:t>一种功能不应该在系统的较低层提供</a:t>
            </a:r>
            <a:r>
              <a:rPr lang="en-US" altLang="zh-CN" dirty="0"/>
              <a:t>, </a:t>
            </a:r>
            <a:r>
              <a:rPr lang="zh-CN" altLang="en-US" dirty="0"/>
              <a:t>除非能在低层能够完全正确的被实现</a:t>
            </a:r>
            <a:endParaRPr lang="en-US" altLang="zh-CN" dirty="0"/>
          </a:p>
          <a:p>
            <a:pPr lvl="1"/>
            <a:r>
              <a:rPr lang="zh-CN" altLang="en-US" dirty="0"/>
              <a:t>有必要提供真正的端到端检测以保证可靠有序的服务</a:t>
            </a:r>
            <a:r>
              <a:rPr lang="en-US" altLang="zh-CN" dirty="0"/>
              <a:t>, </a:t>
            </a:r>
            <a:r>
              <a:rPr lang="zh-CN" altLang="en-US" dirty="0"/>
              <a:t>即使系统的低层已经实现了这种功能</a:t>
            </a:r>
            <a:r>
              <a:rPr lang="zh-CN" altLang="zh-CN" dirty="0"/>
              <a:t>.</a:t>
            </a:r>
          </a:p>
        </p:txBody>
      </p:sp>
      <p:pic>
        <p:nvPicPr>
          <p:cNvPr id="6451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2176" y="4814889"/>
            <a:ext cx="5546725" cy="1165225"/>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8" name="矩形 2"/>
          <p:cNvSpPr>
            <a:spLocks noChangeArrowheads="1"/>
          </p:cNvSpPr>
          <p:nvPr/>
        </p:nvSpPr>
        <p:spPr bwMode="auto">
          <a:xfrm>
            <a:off x="2100263" y="6165851"/>
            <a:ext cx="82089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800" dirty="0"/>
              <a:t>J. H. </a:t>
            </a:r>
            <a:r>
              <a:rPr lang="en-US" altLang="zh-CN" sz="1800" dirty="0" err="1"/>
              <a:t>Saltzer</a:t>
            </a:r>
            <a:r>
              <a:rPr lang="en-US" altLang="zh-CN" sz="1800" dirty="0"/>
              <a:t>, D. P. Reed, and D. D. Clark, "</a:t>
            </a:r>
            <a:r>
              <a:rPr lang="en-US" altLang="zh-CN" sz="1800" dirty="0">
                <a:hlinkClick r:id="rId3"/>
              </a:rPr>
              <a:t>End-to-end arguments in system design</a:t>
            </a:r>
            <a:r>
              <a:rPr lang="en-US" altLang="zh-CN" sz="1800" dirty="0"/>
              <a:t>," ACM Trans. </a:t>
            </a:r>
            <a:r>
              <a:rPr lang="en-US" altLang="zh-CN" sz="1800" dirty="0" err="1"/>
              <a:t>Comput</a:t>
            </a:r>
            <a:r>
              <a:rPr lang="en-US" altLang="zh-CN" sz="1800" dirty="0"/>
              <a:t>. Syst., vol. 2, no. 4, pp. 277–288, 1984.</a:t>
            </a:r>
            <a:endParaRPr lang="zh-CN" altLang="en-US" sz="18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90AC8F9F-604F-453B-ADF3-8D28E4CD3762}" type="slidenum">
              <a:rPr kumimoji="0" lang="en-US" altLang="zh-CN" sz="1400">
                <a:latin typeface="Arial" panose="020B0604020202020204" pitchFamily="34" charset="0"/>
                <a:ea typeface="宋体" panose="02010600030101010101" pitchFamily="2" charset="-122"/>
              </a:rPr>
              <a:pPr>
                <a:spcBef>
                  <a:spcPct val="0"/>
                </a:spcBef>
                <a:buClrTx/>
                <a:buSzTx/>
                <a:buFontTx/>
                <a:buNone/>
              </a:pPr>
              <a:t>55</a:t>
            </a:fld>
            <a:r>
              <a:rPr kumimoji="0" lang="en-US" altLang="zh-CN" sz="1000">
                <a:latin typeface="Arial" panose="020B0604020202020204" pitchFamily="34" charset="0"/>
                <a:ea typeface="宋体" panose="02010600030101010101" pitchFamily="2" charset="-122"/>
              </a:rPr>
              <a:t>-</a:t>
            </a:r>
          </a:p>
        </p:txBody>
      </p:sp>
      <p:sp>
        <p:nvSpPr>
          <p:cNvPr id="65539" name="Rectangle 2"/>
          <p:cNvSpPr>
            <a:spLocks noGrp="1" noChangeArrowheads="1"/>
          </p:cNvSpPr>
          <p:nvPr>
            <p:ph type="title"/>
          </p:nvPr>
        </p:nvSpPr>
        <p:spPr/>
        <p:txBody>
          <a:bodyPr/>
          <a:lstStyle/>
          <a:p>
            <a:pPr eaLnBrk="1" hangingPunct="1"/>
            <a:r>
              <a:rPr lang="zh-CN" altLang="en-US" sz="3200" dirty="0"/>
              <a:t>提纲</a:t>
            </a:r>
          </a:p>
        </p:txBody>
      </p:sp>
      <p:sp>
        <p:nvSpPr>
          <p:cNvPr id="16388" name="Rectangle 3"/>
          <p:cNvSpPr>
            <a:spLocks noGrp="1" noChangeArrowheads="1"/>
          </p:cNvSpPr>
          <p:nvPr>
            <p:ph type="body" idx="1"/>
          </p:nvPr>
        </p:nvSpPr>
        <p:spPr/>
        <p:txBody>
          <a:bodyPr>
            <a:normAutofit fontScale="77500" lnSpcReduction="20000"/>
          </a:bodyPr>
          <a:lstStyle/>
          <a:p>
            <a:pPr eaLnBrk="1" hangingPunct="1">
              <a:defRPr/>
            </a:pPr>
            <a:r>
              <a:rPr lang="zh-CN" altLang="en-US" dirty="0"/>
              <a:t>引言</a:t>
            </a:r>
            <a:endParaRPr lang="en-US" altLang="zh-CN" dirty="0"/>
          </a:p>
          <a:p>
            <a:pPr lvl="1" eaLnBrk="1" hangingPunct="1">
              <a:defRPr/>
            </a:pPr>
            <a:r>
              <a:rPr lang="zh-CN" altLang="en-US" dirty="0"/>
              <a:t>核心问题</a:t>
            </a:r>
            <a:r>
              <a:rPr lang="en-US" altLang="zh-CN" dirty="0"/>
              <a:t>: </a:t>
            </a:r>
            <a:r>
              <a:rPr lang="zh-CN" altLang="en-US" dirty="0"/>
              <a:t>进程间如何通信</a:t>
            </a:r>
          </a:p>
          <a:p>
            <a:pPr eaLnBrk="1" hangingPunct="1">
              <a:defRPr/>
            </a:pPr>
            <a:r>
              <a:rPr lang="zh-CN" altLang="en-US" dirty="0"/>
              <a:t>简单多路分解</a:t>
            </a:r>
            <a:r>
              <a:rPr lang="en-US" altLang="zh-CN" dirty="0"/>
              <a:t>(UDP)</a:t>
            </a:r>
          </a:p>
          <a:p>
            <a:pPr eaLnBrk="1" hangingPunct="1">
              <a:defRPr/>
            </a:pPr>
            <a:r>
              <a:rPr lang="zh-CN" altLang="en-US" dirty="0"/>
              <a:t>可靠字节流</a:t>
            </a:r>
            <a:r>
              <a:rPr lang="en-US" altLang="zh-CN" dirty="0"/>
              <a:t>(TCP)</a:t>
            </a:r>
          </a:p>
          <a:p>
            <a:pPr lvl="1" eaLnBrk="1" hangingPunct="1">
              <a:defRPr/>
            </a:pPr>
            <a:r>
              <a:rPr lang="zh-CN" altLang="en-US" dirty="0"/>
              <a:t>端到端的问题</a:t>
            </a:r>
            <a:endParaRPr lang="en-US" altLang="zh-CN" dirty="0"/>
          </a:p>
          <a:p>
            <a:pPr lvl="1" eaLnBrk="1" hangingPunct="1">
              <a:defRPr/>
            </a:pPr>
            <a:r>
              <a:rPr lang="zh-CN" altLang="en-US" dirty="0"/>
              <a:t>报文段格式</a:t>
            </a:r>
            <a:endParaRPr lang="en-US" altLang="zh-CN" dirty="0"/>
          </a:p>
          <a:p>
            <a:pPr lvl="1" eaLnBrk="1" hangingPunct="1">
              <a:defRPr/>
            </a:pPr>
            <a:r>
              <a:rPr lang="zh-CN" altLang="en-US" dirty="0"/>
              <a:t>连接的建立和终止</a:t>
            </a:r>
            <a:endParaRPr lang="en-US" altLang="zh-CN" dirty="0"/>
          </a:p>
          <a:p>
            <a:pPr lvl="1" eaLnBrk="1" hangingPunct="1">
              <a:defRPr/>
            </a:pPr>
            <a:r>
              <a:rPr lang="zh-CN" altLang="en-US" dirty="0"/>
              <a:t>滑动窗口算法再讨论</a:t>
            </a:r>
            <a:endParaRPr lang="en-US" altLang="zh-CN" dirty="0"/>
          </a:p>
          <a:p>
            <a:pPr lvl="1" eaLnBrk="1" hangingPunct="1">
              <a:defRPr/>
            </a:pPr>
            <a:r>
              <a:rPr lang="zh-CN" altLang="en-US" dirty="0"/>
              <a:t>触发传输</a:t>
            </a:r>
            <a:endParaRPr lang="en-US" altLang="zh-CN" dirty="0"/>
          </a:p>
          <a:p>
            <a:pPr lvl="1" eaLnBrk="1" hangingPunct="1">
              <a:defRPr/>
            </a:pPr>
            <a:r>
              <a:rPr lang="zh-CN" altLang="en-US" dirty="0"/>
              <a:t>自适应重传</a:t>
            </a:r>
            <a:endParaRPr lang="en-US" altLang="zh-CN" dirty="0"/>
          </a:p>
          <a:p>
            <a:pPr lvl="1" eaLnBrk="1" hangingPunct="1">
              <a:defRPr/>
            </a:pPr>
            <a:r>
              <a:rPr lang="en-US" altLang="zh-CN" dirty="0"/>
              <a:t> </a:t>
            </a:r>
            <a:r>
              <a:rPr lang="zh-CN" altLang="en-US" dirty="0"/>
              <a:t>记录边界</a:t>
            </a:r>
            <a:endParaRPr lang="en-US" altLang="zh-CN" dirty="0"/>
          </a:p>
          <a:p>
            <a:pPr lvl="1" eaLnBrk="1" hangingPunct="1">
              <a:defRPr/>
            </a:pPr>
            <a:r>
              <a:rPr lang="en-US" altLang="zh-CN" dirty="0"/>
              <a:t>TCP </a:t>
            </a:r>
            <a:r>
              <a:rPr lang="zh-CN" altLang="en-US" dirty="0"/>
              <a:t>扩展</a:t>
            </a:r>
            <a:endParaRPr lang="en-US" altLang="zh-CN" dirty="0"/>
          </a:p>
          <a:p>
            <a:pPr lvl="1" eaLnBrk="1" hangingPunct="1">
              <a:defRPr/>
            </a:pPr>
            <a:r>
              <a:rPr lang="zh-CN" altLang="en-US" dirty="0"/>
              <a:t>其他设计选择</a:t>
            </a:r>
            <a:endParaRPr lang="en-US" altLang="zh-CN" dirty="0"/>
          </a:p>
          <a:p>
            <a:pPr eaLnBrk="1" hangingPunct="1">
              <a:defRPr/>
            </a:pPr>
            <a:r>
              <a:rPr lang="zh-CN" altLang="en-US" dirty="0"/>
              <a:t>总结</a:t>
            </a:r>
            <a:endParaRPr lang="en-US" altLang="zh-CN" dirty="0"/>
          </a:p>
        </p:txBody>
      </p:sp>
      <p:sp>
        <p:nvSpPr>
          <p:cNvPr id="65541" name="AutoShape 4"/>
          <p:cNvSpPr>
            <a:spLocks noChangeArrowheads="1"/>
          </p:cNvSpPr>
          <p:nvPr/>
        </p:nvSpPr>
        <p:spPr bwMode="auto">
          <a:xfrm>
            <a:off x="530087" y="3186112"/>
            <a:ext cx="468313" cy="485775"/>
          </a:xfrm>
          <a:prstGeom prst="rightArrow">
            <a:avLst>
              <a:gd name="adj1" fmla="val 50000"/>
              <a:gd name="adj2" fmla="val 25000"/>
            </a:avLst>
          </a:prstGeom>
          <a:solidFill>
            <a:srgbClr val="7E9CE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6"/>
          <p:cNvSpPr>
            <a:spLocks noGrp="1"/>
          </p:cNvSpPr>
          <p:nvPr>
            <p:ph type="sldNum" sz="quarter" idx="11"/>
          </p:nvPr>
        </p:nvSpPr>
        <p:spPr>
          <a:xfrm>
            <a:off x="9848851" y="6462714"/>
            <a:ext cx="676275"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B1F6239-0C9D-4D38-A7EE-A5355CE3F28B}" type="slidenum">
              <a:rPr lang="en-US" altLang="zh-CN">
                <a:latin typeface="Tahoma" panose="020B0604030504040204" pitchFamily="34" charset="0"/>
                <a:ea typeface="MS PGothic" panose="020B0600070205080204" pitchFamily="34" charset="-128"/>
              </a:rPr>
              <a:pPr/>
              <a:t>56</a:t>
            </a:fld>
            <a:endParaRPr lang="en-US" altLang="zh-CN">
              <a:latin typeface="Tahoma" panose="020B0604030504040204" pitchFamily="34" charset="0"/>
              <a:ea typeface="MS PGothic" panose="020B0600070205080204" pitchFamily="34" charset="-128"/>
            </a:endParaRPr>
          </a:p>
        </p:txBody>
      </p:sp>
      <p:sp>
        <p:nvSpPr>
          <p:cNvPr id="66563" name="Rectangle 2"/>
          <p:cNvSpPr>
            <a:spLocks noGrp="1" noChangeArrowheads="1"/>
          </p:cNvSpPr>
          <p:nvPr>
            <p:ph type="title"/>
          </p:nvPr>
        </p:nvSpPr>
        <p:spPr>
          <a:xfrm>
            <a:off x="872435" y="504206"/>
            <a:ext cx="8243888" cy="885825"/>
          </a:xfrm>
        </p:spPr>
        <p:txBody>
          <a:bodyPr/>
          <a:lstStyle/>
          <a:p>
            <a:r>
              <a:rPr lang="en-US" altLang="zh-CN" sz="3200" dirty="0"/>
              <a:t>TCP: Overview</a:t>
            </a:r>
            <a:r>
              <a:rPr lang="en-US" altLang="zh-CN" dirty="0"/>
              <a:t>  </a:t>
            </a:r>
            <a:r>
              <a:rPr lang="en-US" altLang="zh-CN" sz="2400" dirty="0"/>
              <a:t>RFCs: 793,1122,1323, 2018, 2581</a:t>
            </a:r>
            <a:endParaRPr lang="en-US" altLang="zh-CN" dirty="0"/>
          </a:p>
        </p:txBody>
      </p:sp>
      <p:sp>
        <p:nvSpPr>
          <p:cNvPr id="66564" name="Rectangle 3"/>
          <p:cNvSpPr>
            <a:spLocks noGrp="1" noChangeArrowheads="1"/>
          </p:cNvSpPr>
          <p:nvPr>
            <p:ph type="body" sz="half" idx="1"/>
          </p:nvPr>
        </p:nvSpPr>
        <p:spPr>
          <a:xfrm>
            <a:off x="6334126" y="1552575"/>
            <a:ext cx="3895725" cy="4648200"/>
          </a:xfrm>
        </p:spPr>
        <p:txBody>
          <a:bodyPr/>
          <a:lstStyle/>
          <a:p>
            <a:r>
              <a:rPr lang="en-US" altLang="zh-CN" sz="2400" dirty="0">
                <a:solidFill>
                  <a:srgbClr val="CC0000"/>
                </a:solidFill>
              </a:rPr>
              <a:t>full duplex data:</a:t>
            </a:r>
          </a:p>
          <a:p>
            <a:pPr lvl="1"/>
            <a:r>
              <a:rPr lang="en-US" altLang="zh-CN" sz="2000" dirty="0"/>
              <a:t>bi-directional data flow in same connection</a:t>
            </a:r>
          </a:p>
          <a:p>
            <a:pPr lvl="1"/>
            <a:r>
              <a:rPr lang="en-US" altLang="zh-CN" sz="2000" dirty="0"/>
              <a:t>MSS: maximum segment size</a:t>
            </a:r>
          </a:p>
          <a:p>
            <a:r>
              <a:rPr lang="en-US" altLang="zh-CN" sz="2400" dirty="0">
                <a:solidFill>
                  <a:srgbClr val="CC0000"/>
                </a:solidFill>
              </a:rPr>
              <a:t>connection-oriented:</a:t>
            </a:r>
            <a:r>
              <a:rPr lang="en-US" altLang="zh-CN" sz="2400" dirty="0"/>
              <a:t> </a:t>
            </a:r>
          </a:p>
          <a:p>
            <a:pPr lvl="1"/>
            <a:r>
              <a:rPr lang="en-US" altLang="zh-CN" sz="2000" dirty="0"/>
              <a:t>handshaking (exchange of control </a:t>
            </a:r>
            <a:r>
              <a:rPr lang="en-US" altLang="zh-CN" sz="2000" dirty="0" err="1"/>
              <a:t>msgs</a:t>
            </a:r>
            <a:r>
              <a:rPr lang="en-US" altLang="zh-CN" sz="2000" dirty="0"/>
              <a:t>) </a:t>
            </a:r>
            <a:r>
              <a:rPr lang="en-US" altLang="zh-CN" sz="2000" dirty="0" err="1"/>
              <a:t>inits</a:t>
            </a:r>
            <a:r>
              <a:rPr lang="en-US" altLang="zh-CN" sz="2000" dirty="0"/>
              <a:t> sender, receiver state before data exchange</a:t>
            </a:r>
          </a:p>
          <a:p>
            <a:r>
              <a:rPr lang="en-US" altLang="zh-CN" sz="2400" dirty="0">
                <a:solidFill>
                  <a:srgbClr val="CC0000"/>
                </a:solidFill>
              </a:rPr>
              <a:t>flow controlled:</a:t>
            </a:r>
          </a:p>
          <a:p>
            <a:pPr lvl="1"/>
            <a:r>
              <a:rPr lang="en-US" altLang="zh-CN" sz="2000" dirty="0"/>
              <a:t>sender will not overwhelm receiver</a:t>
            </a:r>
          </a:p>
        </p:txBody>
      </p:sp>
      <p:sp>
        <p:nvSpPr>
          <p:cNvPr id="66565" name="Rectangle 4"/>
          <p:cNvSpPr>
            <a:spLocks noGrp="1" noChangeArrowheads="1"/>
          </p:cNvSpPr>
          <p:nvPr>
            <p:ph type="body" sz="half" idx="2"/>
          </p:nvPr>
        </p:nvSpPr>
        <p:spPr>
          <a:xfrm>
            <a:off x="2095500" y="1543050"/>
            <a:ext cx="3981450" cy="4648200"/>
          </a:xfrm>
        </p:spPr>
        <p:txBody>
          <a:bodyPr/>
          <a:lstStyle/>
          <a:p>
            <a:r>
              <a:rPr lang="en-US" altLang="zh-CN" dirty="0">
                <a:solidFill>
                  <a:srgbClr val="CC0000"/>
                </a:solidFill>
              </a:rPr>
              <a:t>point-to-point:</a:t>
            </a:r>
          </a:p>
          <a:p>
            <a:pPr lvl="1"/>
            <a:r>
              <a:rPr lang="en-US" altLang="zh-CN" dirty="0"/>
              <a:t>one sender, one receiver</a:t>
            </a:r>
            <a:r>
              <a:rPr lang="en-US" altLang="zh-CN" dirty="0">
                <a:solidFill>
                  <a:srgbClr val="FF0000"/>
                </a:solidFill>
              </a:rPr>
              <a:t> </a:t>
            </a:r>
          </a:p>
          <a:p>
            <a:r>
              <a:rPr lang="en-US" altLang="zh-CN" dirty="0">
                <a:solidFill>
                  <a:srgbClr val="CC0000"/>
                </a:solidFill>
              </a:rPr>
              <a:t>reliable, in-order </a:t>
            </a:r>
            <a:r>
              <a:rPr lang="en-US" altLang="zh-CN" i="1" dirty="0">
                <a:solidFill>
                  <a:srgbClr val="CC0000"/>
                </a:solidFill>
              </a:rPr>
              <a:t>byte steam:</a:t>
            </a:r>
          </a:p>
          <a:p>
            <a:pPr lvl="1"/>
            <a:r>
              <a:rPr lang="en-US" altLang="zh-CN" dirty="0"/>
              <a:t>no </a:t>
            </a:r>
            <a:r>
              <a:rPr lang="ja-JP" altLang="en-US" dirty="0"/>
              <a:t>“</a:t>
            </a:r>
            <a:r>
              <a:rPr lang="en-US" altLang="ja-JP" dirty="0"/>
              <a:t>message boundaries</a:t>
            </a:r>
            <a:r>
              <a:rPr lang="ja-JP" altLang="en-US" dirty="0"/>
              <a:t>”</a:t>
            </a:r>
            <a:endParaRPr lang="en-US" altLang="ja-JP" dirty="0"/>
          </a:p>
          <a:p>
            <a:r>
              <a:rPr lang="en-US" altLang="zh-CN" dirty="0">
                <a:solidFill>
                  <a:srgbClr val="CC0000"/>
                </a:solidFill>
              </a:rPr>
              <a:t>pipelined:</a:t>
            </a:r>
          </a:p>
          <a:p>
            <a:pPr lvl="1"/>
            <a:r>
              <a:rPr lang="en-US" altLang="zh-CN" dirty="0"/>
              <a:t>TCP congestion and flow control set window size</a:t>
            </a:r>
            <a:endParaRPr lang="en-US" altLang="zh-CN" i="1" dirty="0"/>
          </a:p>
          <a:p>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4"/>
          <p:cNvSpPr>
            <a:spLocks noGrp="1"/>
          </p:cNvSpPr>
          <p:nvPr>
            <p:ph type="sldNum" sz="quarter" idx="11"/>
          </p:nvPr>
        </p:nvSpPr>
        <p:spPr>
          <a:xfrm>
            <a:off x="9848851" y="6462714"/>
            <a:ext cx="676275"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29DA609-93B7-49FD-B685-B880C68D3CFF}" type="slidenum">
              <a:rPr lang="en-US" altLang="zh-CN">
                <a:latin typeface="Tahoma" panose="020B0604030504040204" pitchFamily="34" charset="0"/>
                <a:ea typeface="MS PGothic" panose="020B0600070205080204" pitchFamily="34" charset="-128"/>
              </a:rPr>
              <a:pPr/>
              <a:t>57</a:t>
            </a:fld>
            <a:endParaRPr lang="en-US" altLang="zh-CN">
              <a:latin typeface="Tahoma" panose="020B0604030504040204" pitchFamily="34" charset="0"/>
              <a:ea typeface="MS PGothic" panose="020B0600070205080204" pitchFamily="34" charset="-128"/>
            </a:endParaRPr>
          </a:p>
        </p:txBody>
      </p:sp>
      <p:sp>
        <p:nvSpPr>
          <p:cNvPr id="67587" name="Rectangle 2"/>
          <p:cNvSpPr>
            <a:spLocks noGrp="1" noChangeArrowheads="1"/>
          </p:cNvSpPr>
          <p:nvPr>
            <p:ph type="title"/>
          </p:nvPr>
        </p:nvSpPr>
        <p:spPr>
          <a:xfrm>
            <a:off x="809625" y="471489"/>
            <a:ext cx="5334000" cy="781050"/>
          </a:xfrm>
        </p:spPr>
        <p:txBody>
          <a:bodyPr/>
          <a:lstStyle/>
          <a:p>
            <a:r>
              <a:rPr lang="en-US" altLang="zh-CN" sz="4000" dirty="0"/>
              <a:t>TCP segment structure</a:t>
            </a:r>
            <a:endParaRPr lang="en-US" altLang="zh-CN" dirty="0"/>
          </a:p>
        </p:txBody>
      </p:sp>
      <p:sp>
        <p:nvSpPr>
          <p:cNvPr id="67588" name="Rectangle 4"/>
          <p:cNvSpPr>
            <a:spLocks noChangeArrowheads="1"/>
          </p:cNvSpPr>
          <p:nvPr/>
        </p:nvSpPr>
        <p:spPr bwMode="auto">
          <a:xfrm>
            <a:off x="4421189" y="1512888"/>
            <a:ext cx="3951287" cy="4824412"/>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7589" name="Rectangle 5"/>
          <p:cNvSpPr>
            <a:spLocks noChangeArrowheads="1"/>
          </p:cNvSpPr>
          <p:nvPr/>
        </p:nvSpPr>
        <p:spPr bwMode="auto">
          <a:xfrm>
            <a:off x="4335464" y="1628776"/>
            <a:ext cx="3951287" cy="4805363"/>
          </a:xfrm>
          <a:prstGeom prst="rect">
            <a:avLst/>
          </a:prstGeom>
          <a:solidFill>
            <a:schemeClr val="bg1"/>
          </a:solidFill>
          <a:ln w="19050">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ea typeface="MS PGothic" panose="020B0600070205080204" pitchFamily="34" charset="-128"/>
            </a:endParaRPr>
          </a:p>
        </p:txBody>
      </p:sp>
      <p:sp>
        <p:nvSpPr>
          <p:cNvPr id="67590" name="Text Box 6"/>
          <p:cNvSpPr txBox="1">
            <a:spLocks noChangeArrowheads="1"/>
          </p:cNvSpPr>
          <p:nvPr/>
        </p:nvSpPr>
        <p:spPr bwMode="auto">
          <a:xfrm>
            <a:off x="4479925" y="1587501"/>
            <a:ext cx="1663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ea typeface="MS PGothic" panose="020B0600070205080204" pitchFamily="34" charset="-128"/>
              </a:rPr>
              <a:t>source port #</a:t>
            </a:r>
            <a:endParaRPr lang="en-US" altLang="zh-CN" sz="2400">
              <a:ea typeface="MS PGothic" panose="020B0600070205080204" pitchFamily="34" charset="-128"/>
            </a:endParaRPr>
          </a:p>
        </p:txBody>
      </p:sp>
      <p:sp>
        <p:nvSpPr>
          <p:cNvPr id="67591" name="Text Box 7"/>
          <p:cNvSpPr txBox="1">
            <a:spLocks noChangeArrowheads="1"/>
          </p:cNvSpPr>
          <p:nvPr/>
        </p:nvSpPr>
        <p:spPr bwMode="auto">
          <a:xfrm>
            <a:off x="6580189" y="1592264"/>
            <a:ext cx="1381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ea typeface="MS PGothic" panose="020B0600070205080204" pitchFamily="34" charset="-128"/>
              </a:rPr>
              <a:t>dest port #</a:t>
            </a:r>
            <a:endParaRPr lang="en-US" altLang="zh-CN">
              <a:ea typeface="MS PGothic" panose="020B0600070205080204" pitchFamily="34" charset="-128"/>
            </a:endParaRPr>
          </a:p>
        </p:txBody>
      </p:sp>
      <p:sp>
        <p:nvSpPr>
          <p:cNvPr id="67592" name="Line 8"/>
          <p:cNvSpPr>
            <a:spLocks noChangeShapeType="1"/>
          </p:cNvSpPr>
          <p:nvPr/>
        </p:nvSpPr>
        <p:spPr bwMode="auto">
          <a:xfrm>
            <a:off x="4338639" y="2003426"/>
            <a:ext cx="3946525" cy="47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3" name="Line 9"/>
          <p:cNvSpPr>
            <a:spLocks noChangeShapeType="1"/>
          </p:cNvSpPr>
          <p:nvPr/>
        </p:nvSpPr>
        <p:spPr bwMode="auto">
          <a:xfrm flipV="1">
            <a:off x="4332289" y="2382838"/>
            <a:ext cx="39512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4" name="Line 10"/>
          <p:cNvSpPr>
            <a:spLocks noChangeShapeType="1"/>
          </p:cNvSpPr>
          <p:nvPr/>
        </p:nvSpPr>
        <p:spPr bwMode="auto">
          <a:xfrm flipV="1">
            <a:off x="6278563" y="1628776"/>
            <a:ext cx="0" cy="392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5" name="Text Box 11"/>
          <p:cNvSpPr txBox="1">
            <a:spLocks noChangeArrowheads="1"/>
          </p:cNvSpPr>
          <p:nvPr/>
        </p:nvSpPr>
        <p:spPr bwMode="auto">
          <a:xfrm>
            <a:off x="5821364" y="1098551"/>
            <a:ext cx="9396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ea typeface="MS PGothic" panose="020B0600070205080204" pitchFamily="34" charset="-128"/>
              </a:rPr>
              <a:t>32 bits</a:t>
            </a:r>
          </a:p>
        </p:txBody>
      </p:sp>
      <p:sp>
        <p:nvSpPr>
          <p:cNvPr id="67596" name="Line 12"/>
          <p:cNvSpPr>
            <a:spLocks noChangeShapeType="1"/>
          </p:cNvSpPr>
          <p:nvPr/>
        </p:nvSpPr>
        <p:spPr bwMode="auto">
          <a:xfrm>
            <a:off x="6821488" y="1344613"/>
            <a:ext cx="1427162" cy="476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7" name="Line 13"/>
          <p:cNvSpPr>
            <a:spLocks noChangeShapeType="1"/>
          </p:cNvSpPr>
          <p:nvPr/>
        </p:nvSpPr>
        <p:spPr bwMode="auto">
          <a:xfrm rot="10800000">
            <a:off x="4313239" y="1355725"/>
            <a:ext cx="134143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8" name="Text Box 14"/>
          <p:cNvSpPr txBox="1">
            <a:spLocks noChangeArrowheads="1"/>
          </p:cNvSpPr>
          <p:nvPr/>
        </p:nvSpPr>
        <p:spPr bwMode="auto">
          <a:xfrm>
            <a:off x="5387976" y="4567239"/>
            <a:ext cx="200501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ea typeface="MS PGothic" panose="020B0600070205080204" pitchFamily="34" charset="-128"/>
              </a:rPr>
              <a:t>application</a:t>
            </a:r>
          </a:p>
          <a:p>
            <a:r>
              <a:rPr lang="en-US" altLang="zh-CN" sz="2000">
                <a:ea typeface="MS PGothic" panose="020B0600070205080204" pitchFamily="34" charset="-128"/>
              </a:rPr>
              <a:t>data </a:t>
            </a:r>
          </a:p>
          <a:p>
            <a:r>
              <a:rPr lang="en-US" altLang="zh-CN" sz="2000">
                <a:ea typeface="MS PGothic" panose="020B0600070205080204" pitchFamily="34" charset="-128"/>
              </a:rPr>
              <a:t>(variable length)</a:t>
            </a:r>
            <a:endParaRPr lang="en-US" altLang="zh-CN" sz="2400">
              <a:ea typeface="MS PGothic" panose="020B0600070205080204" pitchFamily="34" charset="-128"/>
            </a:endParaRPr>
          </a:p>
        </p:txBody>
      </p:sp>
      <p:sp>
        <p:nvSpPr>
          <p:cNvPr id="67599" name="Text Box 15"/>
          <p:cNvSpPr txBox="1">
            <a:spLocks noChangeArrowheads="1"/>
          </p:cNvSpPr>
          <p:nvPr/>
        </p:nvSpPr>
        <p:spPr bwMode="auto">
          <a:xfrm>
            <a:off x="4968876" y="1982789"/>
            <a:ext cx="2486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solidFill>
                  <a:srgbClr val="FF0000"/>
                </a:solidFill>
                <a:ea typeface="MS PGothic" panose="020B0600070205080204" pitchFamily="34" charset="-128"/>
              </a:rPr>
              <a:t>sequence number</a:t>
            </a:r>
            <a:endParaRPr lang="en-US" altLang="zh-CN" sz="2400">
              <a:solidFill>
                <a:srgbClr val="FF0000"/>
              </a:solidFill>
              <a:ea typeface="MS PGothic" panose="020B0600070205080204" pitchFamily="34" charset="-128"/>
            </a:endParaRPr>
          </a:p>
        </p:txBody>
      </p:sp>
      <p:sp>
        <p:nvSpPr>
          <p:cNvPr id="67600" name="Line 16"/>
          <p:cNvSpPr>
            <a:spLocks noChangeShapeType="1"/>
          </p:cNvSpPr>
          <p:nvPr/>
        </p:nvSpPr>
        <p:spPr bwMode="auto">
          <a:xfrm flipV="1">
            <a:off x="4341814" y="2763838"/>
            <a:ext cx="39512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1" name="Text Box 17"/>
          <p:cNvSpPr txBox="1">
            <a:spLocks noChangeArrowheads="1"/>
          </p:cNvSpPr>
          <p:nvPr/>
        </p:nvSpPr>
        <p:spPr bwMode="auto">
          <a:xfrm>
            <a:off x="4568825" y="2382839"/>
            <a:ext cx="3409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solidFill>
                  <a:srgbClr val="FF0000"/>
                </a:solidFill>
                <a:ea typeface="MS PGothic" panose="020B0600070205080204" pitchFamily="34" charset="-128"/>
              </a:rPr>
              <a:t>acknowledgement number</a:t>
            </a:r>
          </a:p>
        </p:txBody>
      </p:sp>
      <p:sp>
        <p:nvSpPr>
          <p:cNvPr id="67602" name="Line 18"/>
          <p:cNvSpPr>
            <a:spLocks noChangeShapeType="1"/>
          </p:cNvSpPr>
          <p:nvPr/>
        </p:nvSpPr>
        <p:spPr bwMode="auto">
          <a:xfrm flipV="1">
            <a:off x="4337050" y="3159125"/>
            <a:ext cx="3951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3" name="Line 19"/>
          <p:cNvSpPr>
            <a:spLocks noChangeShapeType="1"/>
          </p:cNvSpPr>
          <p:nvPr/>
        </p:nvSpPr>
        <p:spPr bwMode="auto">
          <a:xfrm flipV="1">
            <a:off x="4332289" y="3549650"/>
            <a:ext cx="39512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4" name="Line 20"/>
          <p:cNvSpPr>
            <a:spLocks noChangeShapeType="1"/>
          </p:cNvSpPr>
          <p:nvPr/>
        </p:nvSpPr>
        <p:spPr bwMode="auto">
          <a:xfrm flipV="1">
            <a:off x="4332289" y="4111625"/>
            <a:ext cx="39512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5" name="Line 21"/>
          <p:cNvSpPr>
            <a:spLocks noChangeShapeType="1"/>
          </p:cNvSpPr>
          <p:nvPr/>
        </p:nvSpPr>
        <p:spPr bwMode="auto">
          <a:xfrm flipH="1" flipV="1">
            <a:off x="6292851" y="2767014"/>
            <a:ext cx="4763" cy="7778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6" name="Text Box 22"/>
          <p:cNvSpPr txBox="1">
            <a:spLocks noChangeArrowheads="1"/>
          </p:cNvSpPr>
          <p:nvPr/>
        </p:nvSpPr>
        <p:spPr bwMode="auto">
          <a:xfrm>
            <a:off x="6240464" y="2770189"/>
            <a:ext cx="23102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err="1">
                <a:solidFill>
                  <a:srgbClr val="FF0000"/>
                </a:solidFill>
                <a:ea typeface="MS PGothic" panose="020B0600070205080204" pitchFamily="34" charset="-128"/>
              </a:rPr>
              <a:t>AdvertisedWindow</a:t>
            </a:r>
            <a:endParaRPr lang="en-US" altLang="zh-CN" sz="2000" dirty="0">
              <a:solidFill>
                <a:srgbClr val="FF0000"/>
              </a:solidFill>
              <a:ea typeface="MS PGothic" panose="020B0600070205080204" pitchFamily="34" charset="-128"/>
            </a:endParaRPr>
          </a:p>
        </p:txBody>
      </p:sp>
      <p:sp>
        <p:nvSpPr>
          <p:cNvPr id="67607" name="Text Box 23"/>
          <p:cNvSpPr txBox="1">
            <a:spLocks noChangeArrowheads="1"/>
          </p:cNvSpPr>
          <p:nvPr/>
        </p:nvSpPr>
        <p:spPr bwMode="auto">
          <a:xfrm>
            <a:off x="6419850" y="3165476"/>
            <a:ext cx="20217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err="1">
                <a:ea typeface="MS PGothic" panose="020B0600070205080204" pitchFamily="34" charset="-128"/>
              </a:rPr>
              <a:t>Urg</a:t>
            </a:r>
            <a:r>
              <a:rPr lang="en-US" altLang="zh-CN" sz="2000" dirty="0">
                <a:ea typeface="MS PGothic" panose="020B0600070205080204" pitchFamily="34" charset="-128"/>
              </a:rPr>
              <a:t> data pointer</a:t>
            </a:r>
          </a:p>
        </p:txBody>
      </p:sp>
      <p:sp>
        <p:nvSpPr>
          <p:cNvPr id="67608" name="Text Box 24"/>
          <p:cNvSpPr txBox="1">
            <a:spLocks noChangeArrowheads="1"/>
          </p:cNvSpPr>
          <p:nvPr/>
        </p:nvSpPr>
        <p:spPr bwMode="auto">
          <a:xfrm>
            <a:off x="4703764" y="3146426"/>
            <a:ext cx="13388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ea typeface="MS PGothic" panose="020B0600070205080204" pitchFamily="34" charset="-128"/>
              </a:rPr>
              <a:t>checksum</a:t>
            </a:r>
          </a:p>
        </p:txBody>
      </p:sp>
      <p:sp>
        <p:nvSpPr>
          <p:cNvPr id="67609" name="Text Box 25"/>
          <p:cNvSpPr txBox="1">
            <a:spLocks noChangeArrowheads="1"/>
          </p:cNvSpPr>
          <p:nvPr/>
        </p:nvSpPr>
        <p:spPr bwMode="auto">
          <a:xfrm>
            <a:off x="6056314" y="2798763"/>
            <a:ext cx="307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ea typeface="MS PGothic" panose="020B0600070205080204" pitchFamily="34" charset="-128"/>
              </a:rPr>
              <a:t>F</a:t>
            </a:r>
            <a:endParaRPr lang="en-US" altLang="zh-CN" sz="2400">
              <a:ea typeface="MS PGothic" panose="020B0600070205080204" pitchFamily="34" charset="-128"/>
            </a:endParaRPr>
          </a:p>
        </p:txBody>
      </p:sp>
      <p:sp>
        <p:nvSpPr>
          <p:cNvPr id="67610" name="Line 26"/>
          <p:cNvSpPr>
            <a:spLocks noChangeShapeType="1"/>
          </p:cNvSpPr>
          <p:nvPr/>
        </p:nvSpPr>
        <p:spPr bwMode="auto">
          <a:xfrm flipV="1">
            <a:off x="6135688" y="2757488"/>
            <a:ext cx="0" cy="3921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1" name="Line 27"/>
          <p:cNvSpPr>
            <a:spLocks noChangeShapeType="1"/>
          </p:cNvSpPr>
          <p:nvPr/>
        </p:nvSpPr>
        <p:spPr bwMode="auto">
          <a:xfrm flipV="1">
            <a:off x="5973763" y="2762251"/>
            <a:ext cx="0" cy="392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2" name="Line 28"/>
          <p:cNvSpPr>
            <a:spLocks noChangeShapeType="1"/>
          </p:cNvSpPr>
          <p:nvPr/>
        </p:nvSpPr>
        <p:spPr bwMode="auto">
          <a:xfrm flipV="1">
            <a:off x="5807075" y="2762251"/>
            <a:ext cx="0" cy="392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3" name="Line 29"/>
          <p:cNvSpPr>
            <a:spLocks noChangeShapeType="1"/>
          </p:cNvSpPr>
          <p:nvPr/>
        </p:nvSpPr>
        <p:spPr bwMode="auto">
          <a:xfrm flipV="1">
            <a:off x="5645150" y="2767013"/>
            <a:ext cx="0" cy="3921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4" name="Line 30"/>
          <p:cNvSpPr>
            <a:spLocks noChangeShapeType="1"/>
          </p:cNvSpPr>
          <p:nvPr/>
        </p:nvSpPr>
        <p:spPr bwMode="auto">
          <a:xfrm flipV="1">
            <a:off x="5487988" y="2762251"/>
            <a:ext cx="0" cy="392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5" name="Line 31"/>
          <p:cNvSpPr>
            <a:spLocks noChangeShapeType="1"/>
          </p:cNvSpPr>
          <p:nvPr/>
        </p:nvSpPr>
        <p:spPr bwMode="auto">
          <a:xfrm flipV="1">
            <a:off x="5316538" y="2771776"/>
            <a:ext cx="0" cy="392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6" name="Text Box 32"/>
          <p:cNvSpPr txBox="1">
            <a:spLocks noChangeArrowheads="1"/>
          </p:cNvSpPr>
          <p:nvPr/>
        </p:nvSpPr>
        <p:spPr bwMode="auto">
          <a:xfrm>
            <a:off x="5889625" y="2794000"/>
            <a:ext cx="3190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ea typeface="MS PGothic" panose="020B0600070205080204" pitchFamily="34" charset="-128"/>
              </a:rPr>
              <a:t>S</a:t>
            </a:r>
            <a:endParaRPr lang="en-US" altLang="zh-CN" sz="2400">
              <a:ea typeface="MS PGothic" panose="020B0600070205080204" pitchFamily="34" charset="-128"/>
            </a:endParaRPr>
          </a:p>
        </p:txBody>
      </p:sp>
      <p:sp>
        <p:nvSpPr>
          <p:cNvPr id="67617" name="Text Box 33"/>
          <p:cNvSpPr txBox="1">
            <a:spLocks noChangeArrowheads="1"/>
          </p:cNvSpPr>
          <p:nvPr/>
        </p:nvSpPr>
        <p:spPr bwMode="auto">
          <a:xfrm>
            <a:off x="5716588" y="27940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ea typeface="MS PGothic" panose="020B0600070205080204" pitchFamily="34" charset="-128"/>
              </a:rPr>
              <a:t>R</a:t>
            </a:r>
            <a:endParaRPr lang="en-US" altLang="zh-CN" sz="2400">
              <a:ea typeface="MS PGothic" panose="020B0600070205080204" pitchFamily="34" charset="-128"/>
            </a:endParaRPr>
          </a:p>
        </p:txBody>
      </p:sp>
      <p:sp>
        <p:nvSpPr>
          <p:cNvPr id="67618" name="Text Box 34"/>
          <p:cNvSpPr txBox="1">
            <a:spLocks noChangeArrowheads="1"/>
          </p:cNvSpPr>
          <p:nvPr/>
        </p:nvSpPr>
        <p:spPr bwMode="auto">
          <a:xfrm>
            <a:off x="5554664" y="2789238"/>
            <a:ext cx="3190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ea typeface="MS PGothic" panose="020B0600070205080204" pitchFamily="34" charset="-128"/>
              </a:rPr>
              <a:t>P</a:t>
            </a:r>
            <a:endParaRPr lang="en-US" altLang="zh-CN" sz="2400">
              <a:ea typeface="MS PGothic" panose="020B0600070205080204" pitchFamily="34" charset="-128"/>
            </a:endParaRPr>
          </a:p>
        </p:txBody>
      </p:sp>
      <p:sp>
        <p:nvSpPr>
          <p:cNvPr id="67619" name="Text Box 35"/>
          <p:cNvSpPr txBox="1">
            <a:spLocks noChangeArrowheads="1"/>
          </p:cNvSpPr>
          <p:nvPr/>
        </p:nvSpPr>
        <p:spPr bwMode="auto">
          <a:xfrm>
            <a:off x="5402264" y="2789238"/>
            <a:ext cx="3190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ea typeface="MS PGothic" panose="020B0600070205080204" pitchFamily="34" charset="-128"/>
              </a:rPr>
              <a:t>A</a:t>
            </a:r>
            <a:endParaRPr lang="en-US" altLang="zh-CN" sz="2400">
              <a:ea typeface="MS PGothic" panose="020B0600070205080204" pitchFamily="34" charset="-128"/>
            </a:endParaRPr>
          </a:p>
        </p:txBody>
      </p:sp>
      <p:sp>
        <p:nvSpPr>
          <p:cNvPr id="67620" name="Text Box 36"/>
          <p:cNvSpPr txBox="1">
            <a:spLocks noChangeArrowheads="1"/>
          </p:cNvSpPr>
          <p:nvPr/>
        </p:nvSpPr>
        <p:spPr bwMode="auto">
          <a:xfrm>
            <a:off x="5235575" y="2789238"/>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ea typeface="MS PGothic" panose="020B0600070205080204" pitchFamily="34" charset="-128"/>
              </a:rPr>
              <a:t>U</a:t>
            </a:r>
            <a:endParaRPr lang="en-US" altLang="zh-CN" sz="2400">
              <a:ea typeface="MS PGothic" panose="020B0600070205080204" pitchFamily="34" charset="-128"/>
            </a:endParaRPr>
          </a:p>
        </p:txBody>
      </p:sp>
      <p:sp>
        <p:nvSpPr>
          <p:cNvPr id="67621" name="Text Box 37"/>
          <p:cNvSpPr txBox="1">
            <a:spLocks noChangeArrowheads="1"/>
          </p:cNvSpPr>
          <p:nvPr/>
        </p:nvSpPr>
        <p:spPr bwMode="auto">
          <a:xfrm>
            <a:off x="4283076" y="2697163"/>
            <a:ext cx="5822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ea typeface="MS PGothic" panose="020B0600070205080204" pitchFamily="34" charset="-128"/>
              </a:rPr>
              <a:t>head</a:t>
            </a:r>
          </a:p>
          <a:p>
            <a:r>
              <a:rPr lang="en-US" altLang="zh-CN" sz="1400">
                <a:ea typeface="MS PGothic" panose="020B0600070205080204" pitchFamily="34" charset="-128"/>
              </a:rPr>
              <a:t>len</a:t>
            </a:r>
            <a:endParaRPr lang="en-US" altLang="zh-CN">
              <a:ea typeface="MS PGothic" panose="020B0600070205080204" pitchFamily="34" charset="-128"/>
            </a:endParaRPr>
          </a:p>
        </p:txBody>
      </p:sp>
      <p:sp>
        <p:nvSpPr>
          <p:cNvPr id="67622" name="Text Box 38"/>
          <p:cNvSpPr txBox="1">
            <a:spLocks noChangeArrowheads="1"/>
          </p:cNvSpPr>
          <p:nvPr/>
        </p:nvSpPr>
        <p:spPr bwMode="auto">
          <a:xfrm>
            <a:off x="4762501" y="2697163"/>
            <a:ext cx="5725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ea typeface="MS PGothic" panose="020B0600070205080204" pitchFamily="34" charset="-128"/>
              </a:rPr>
              <a:t>not</a:t>
            </a:r>
          </a:p>
          <a:p>
            <a:r>
              <a:rPr lang="en-US" altLang="zh-CN" sz="1400">
                <a:ea typeface="MS PGothic" panose="020B0600070205080204" pitchFamily="34" charset="-128"/>
              </a:rPr>
              <a:t>used</a:t>
            </a:r>
            <a:endParaRPr lang="en-US" altLang="zh-CN">
              <a:ea typeface="MS PGothic" panose="020B0600070205080204" pitchFamily="34" charset="-128"/>
            </a:endParaRPr>
          </a:p>
        </p:txBody>
      </p:sp>
      <p:sp>
        <p:nvSpPr>
          <p:cNvPr id="67623" name="Line 39"/>
          <p:cNvSpPr>
            <a:spLocks noChangeShapeType="1"/>
          </p:cNvSpPr>
          <p:nvPr/>
        </p:nvSpPr>
        <p:spPr bwMode="auto">
          <a:xfrm flipV="1">
            <a:off x="4811713" y="2762251"/>
            <a:ext cx="0" cy="392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24" name="Text Box 40"/>
          <p:cNvSpPr txBox="1">
            <a:spLocks noChangeArrowheads="1"/>
          </p:cNvSpPr>
          <p:nvPr/>
        </p:nvSpPr>
        <p:spPr bwMode="auto">
          <a:xfrm>
            <a:off x="4841876" y="3648076"/>
            <a:ext cx="289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ea typeface="MS PGothic" panose="020B0600070205080204" pitchFamily="34" charset="-128"/>
              </a:rPr>
              <a:t>options (variable length)</a:t>
            </a:r>
            <a:endParaRPr lang="en-US" altLang="zh-CN" sz="2400" dirty="0">
              <a:ea typeface="MS PGothic" panose="020B0600070205080204" pitchFamily="34" charset="-128"/>
            </a:endParaRPr>
          </a:p>
        </p:txBody>
      </p:sp>
      <p:sp>
        <p:nvSpPr>
          <p:cNvPr id="67625" name="Text Box 41"/>
          <p:cNvSpPr txBox="1">
            <a:spLocks noChangeArrowheads="1"/>
          </p:cNvSpPr>
          <p:nvPr/>
        </p:nvSpPr>
        <p:spPr bwMode="auto">
          <a:xfrm>
            <a:off x="1539678" y="1427163"/>
            <a:ext cx="244971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sz="2000" dirty="0">
                <a:ea typeface="MS PGothic" panose="020B0600070205080204" pitchFamily="34" charset="-128"/>
              </a:rPr>
              <a:t>URG: urgent data </a:t>
            </a:r>
          </a:p>
          <a:p>
            <a:pPr algn="r"/>
            <a:r>
              <a:rPr lang="en-US" altLang="zh-CN" sz="2000" dirty="0">
                <a:ea typeface="MS PGothic" panose="020B0600070205080204" pitchFamily="34" charset="-128"/>
              </a:rPr>
              <a:t>(generally not used)</a:t>
            </a:r>
          </a:p>
        </p:txBody>
      </p:sp>
      <p:sp>
        <p:nvSpPr>
          <p:cNvPr id="67626" name="Text Box 42"/>
          <p:cNvSpPr txBox="1">
            <a:spLocks noChangeArrowheads="1"/>
          </p:cNvSpPr>
          <p:nvPr/>
        </p:nvSpPr>
        <p:spPr bwMode="auto">
          <a:xfrm>
            <a:off x="2359022" y="2151063"/>
            <a:ext cx="158274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sz="2000" dirty="0">
                <a:ea typeface="MS PGothic" panose="020B0600070205080204" pitchFamily="34" charset="-128"/>
              </a:rPr>
              <a:t>ACK: ACK #</a:t>
            </a:r>
          </a:p>
          <a:p>
            <a:pPr algn="r"/>
            <a:r>
              <a:rPr lang="en-US" altLang="zh-CN" sz="2000" dirty="0">
                <a:ea typeface="MS PGothic" panose="020B0600070205080204" pitchFamily="34" charset="-128"/>
              </a:rPr>
              <a:t>valid</a:t>
            </a:r>
          </a:p>
        </p:txBody>
      </p:sp>
      <p:sp>
        <p:nvSpPr>
          <p:cNvPr id="67627" name="Text Box 43"/>
          <p:cNvSpPr txBox="1">
            <a:spLocks noChangeArrowheads="1"/>
          </p:cNvSpPr>
          <p:nvPr/>
        </p:nvSpPr>
        <p:spPr bwMode="auto">
          <a:xfrm>
            <a:off x="1438969" y="2827338"/>
            <a:ext cx="252184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sz="2000" dirty="0">
                <a:ea typeface="MS PGothic" panose="020B0600070205080204" pitchFamily="34" charset="-128"/>
              </a:rPr>
              <a:t>PSH: push data now</a:t>
            </a:r>
          </a:p>
          <a:p>
            <a:pPr algn="r"/>
            <a:r>
              <a:rPr lang="en-US" altLang="zh-CN" sz="2000" dirty="0">
                <a:ea typeface="MS PGothic" panose="020B0600070205080204" pitchFamily="34" charset="-128"/>
              </a:rPr>
              <a:t>(generally not used)</a:t>
            </a:r>
          </a:p>
        </p:txBody>
      </p:sp>
      <p:sp>
        <p:nvSpPr>
          <p:cNvPr id="67628" name="Text Box 44"/>
          <p:cNvSpPr txBox="1">
            <a:spLocks noChangeArrowheads="1"/>
          </p:cNvSpPr>
          <p:nvPr/>
        </p:nvSpPr>
        <p:spPr bwMode="auto">
          <a:xfrm>
            <a:off x="1857166" y="3627438"/>
            <a:ext cx="212269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sz="2000" dirty="0">
                <a:ea typeface="MS PGothic" panose="020B0600070205080204" pitchFamily="34" charset="-128"/>
              </a:rPr>
              <a:t>RST, SYN, FIN:</a:t>
            </a:r>
          </a:p>
          <a:p>
            <a:pPr algn="r"/>
            <a:r>
              <a:rPr lang="en-US" altLang="zh-CN" sz="2000" dirty="0">
                <a:ea typeface="MS PGothic" panose="020B0600070205080204" pitchFamily="34" charset="-128"/>
              </a:rPr>
              <a:t>connection </a:t>
            </a:r>
            <a:r>
              <a:rPr lang="en-US" altLang="zh-CN" sz="2000" dirty="0" err="1">
                <a:ea typeface="MS PGothic" panose="020B0600070205080204" pitchFamily="34" charset="-128"/>
              </a:rPr>
              <a:t>estab</a:t>
            </a:r>
            <a:endParaRPr lang="en-US" altLang="zh-CN" sz="2000" dirty="0">
              <a:ea typeface="MS PGothic" panose="020B0600070205080204" pitchFamily="34" charset="-128"/>
            </a:endParaRPr>
          </a:p>
          <a:p>
            <a:pPr algn="r"/>
            <a:r>
              <a:rPr lang="en-US" altLang="zh-CN" sz="2000" dirty="0">
                <a:ea typeface="MS PGothic" panose="020B0600070205080204" pitchFamily="34" charset="-128"/>
              </a:rPr>
              <a:t>(setup, teardown</a:t>
            </a:r>
          </a:p>
          <a:p>
            <a:pPr algn="r"/>
            <a:r>
              <a:rPr lang="en-US" altLang="zh-CN" sz="2000" dirty="0">
                <a:ea typeface="MS PGothic" panose="020B0600070205080204" pitchFamily="34" charset="-128"/>
              </a:rPr>
              <a:t>commands)</a:t>
            </a:r>
          </a:p>
        </p:txBody>
      </p:sp>
      <p:sp>
        <p:nvSpPr>
          <p:cNvPr id="67629" name="Line 45"/>
          <p:cNvSpPr>
            <a:spLocks noChangeShapeType="1"/>
          </p:cNvSpPr>
          <p:nvPr/>
        </p:nvSpPr>
        <p:spPr bwMode="auto">
          <a:xfrm>
            <a:off x="3895726" y="1800225"/>
            <a:ext cx="1495425" cy="10287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30" name="Line 46"/>
          <p:cNvSpPr>
            <a:spLocks noChangeShapeType="1"/>
          </p:cNvSpPr>
          <p:nvPr/>
        </p:nvSpPr>
        <p:spPr bwMode="auto">
          <a:xfrm>
            <a:off x="3900489" y="2487614"/>
            <a:ext cx="1658937" cy="441325"/>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31" name="Line 47"/>
          <p:cNvSpPr>
            <a:spLocks noChangeShapeType="1"/>
          </p:cNvSpPr>
          <p:nvPr/>
        </p:nvSpPr>
        <p:spPr bwMode="auto">
          <a:xfrm flipV="1">
            <a:off x="3921126" y="3041651"/>
            <a:ext cx="1827213" cy="244475"/>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32" name="Freeform 48"/>
          <p:cNvSpPr>
            <a:spLocks/>
          </p:cNvSpPr>
          <p:nvPr/>
        </p:nvSpPr>
        <p:spPr bwMode="auto">
          <a:xfrm>
            <a:off x="3914776" y="3105150"/>
            <a:ext cx="2314575" cy="704850"/>
          </a:xfrm>
          <a:custGeom>
            <a:avLst/>
            <a:gdLst>
              <a:gd name="T0" fmla="*/ 0 w 1458"/>
              <a:gd name="T1" fmla="*/ 2147483646 h 444"/>
              <a:gd name="T2" fmla="*/ 2147483646 w 1458"/>
              <a:gd name="T3" fmla="*/ 0 h 444"/>
              <a:gd name="T4" fmla="*/ 2147483646 w 1458"/>
              <a:gd name="T5" fmla="*/ 2147483646 h 444"/>
              <a:gd name="T6" fmla="*/ 0 60000 65536"/>
              <a:gd name="T7" fmla="*/ 0 60000 65536"/>
              <a:gd name="T8" fmla="*/ 0 60000 65536"/>
              <a:gd name="T9" fmla="*/ 0 w 1458"/>
              <a:gd name="T10" fmla="*/ 0 h 444"/>
              <a:gd name="T11" fmla="*/ 1458 w 1458"/>
              <a:gd name="T12" fmla="*/ 444 h 444"/>
            </a:gdLst>
            <a:ahLst/>
            <a:cxnLst>
              <a:cxn ang="T6">
                <a:pos x="T0" y="T1"/>
              </a:cxn>
              <a:cxn ang="T7">
                <a:pos x="T2" y="T3"/>
              </a:cxn>
              <a:cxn ang="T8">
                <a:pos x="T4" y="T5"/>
              </a:cxn>
            </a:cxnLst>
            <a:rect l="T9" t="T10" r="T11" b="T12"/>
            <a:pathLst>
              <a:path w="1458" h="444">
                <a:moveTo>
                  <a:pt x="0" y="444"/>
                </a:moveTo>
                <a:lnTo>
                  <a:pt x="1248" y="0"/>
                </a:lnTo>
                <a:lnTo>
                  <a:pt x="1458" y="6"/>
                </a:lnTo>
              </a:path>
            </a:pathLst>
          </a:custGeom>
          <a:noFill/>
          <a:ln w="19050"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7633" name="Text Box 49"/>
          <p:cNvSpPr txBox="1">
            <a:spLocks noChangeArrowheads="1"/>
          </p:cNvSpPr>
          <p:nvPr/>
        </p:nvSpPr>
        <p:spPr bwMode="auto">
          <a:xfrm>
            <a:off x="8963026" y="3008313"/>
            <a:ext cx="138371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ea typeface="MS PGothic" panose="020B0600070205080204" pitchFamily="34" charset="-128"/>
              </a:rPr>
              <a:t># bytes </a:t>
            </a:r>
          </a:p>
          <a:p>
            <a:r>
              <a:rPr lang="en-US" altLang="zh-CN" sz="2000" dirty="0" err="1">
                <a:ea typeface="MS PGothic" panose="020B0600070205080204" pitchFamily="34" charset="-128"/>
              </a:rPr>
              <a:t>rcvr</a:t>
            </a:r>
            <a:r>
              <a:rPr lang="en-US" altLang="zh-CN" sz="2000" dirty="0">
                <a:ea typeface="MS PGothic" panose="020B0600070205080204" pitchFamily="34" charset="-128"/>
              </a:rPr>
              <a:t> willing</a:t>
            </a:r>
          </a:p>
          <a:p>
            <a:r>
              <a:rPr lang="en-US" altLang="zh-CN" sz="2000" dirty="0">
                <a:ea typeface="MS PGothic" panose="020B0600070205080204" pitchFamily="34" charset="-128"/>
              </a:rPr>
              <a:t>to accept</a:t>
            </a:r>
          </a:p>
        </p:txBody>
      </p:sp>
      <p:sp>
        <p:nvSpPr>
          <p:cNvPr id="67634" name="Text Box 50"/>
          <p:cNvSpPr txBox="1">
            <a:spLocks noChangeArrowheads="1"/>
          </p:cNvSpPr>
          <p:nvPr/>
        </p:nvSpPr>
        <p:spPr bwMode="auto">
          <a:xfrm>
            <a:off x="8656638" y="1522413"/>
            <a:ext cx="196239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ea typeface="MS PGothic" panose="020B0600070205080204" pitchFamily="34" charset="-128"/>
              </a:rPr>
              <a:t>counting</a:t>
            </a:r>
          </a:p>
          <a:p>
            <a:r>
              <a:rPr lang="en-US" altLang="zh-CN" sz="2000" dirty="0">
                <a:ea typeface="MS PGothic" panose="020B0600070205080204" pitchFamily="34" charset="-128"/>
              </a:rPr>
              <a:t>by bytes </a:t>
            </a:r>
          </a:p>
          <a:p>
            <a:r>
              <a:rPr lang="en-US" altLang="zh-CN" sz="2000" dirty="0">
                <a:ea typeface="MS PGothic" panose="020B0600070205080204" pitchFamily="34" charset="-128"/>
              </a:rPr>
              <a:t>of data</a:t>
            </a:r>
          </a:p>
          <a:p>
            <a:r>
              <a:rPr lang="en-US" altLang="zh-CN" sz="2000" dirty="0">
                <a:ea typeface="MS PGothic" panose="020B0600070205080204" pitchFamily="34" charset="-128"/>
              </a:rPr>
              <a:t>(not segments!)</a:t>
            </a:r>
          </a:p>
        </p:txBody>
      </p:sp>
      <p:sp>
        <p:nvSpPr>
          <p:cNvPr id="67635" name="Text Box 51"/>
          <p:cNvSpPr txBox="1">
            <a:spLocks noChangeArrowheads="1"/>
          </p:cNvSpPr>
          <p:nvPr/>
        </p:nvSpPr>
        <p:spPr bwMode="auto">
          <a:xfrm>
            <a:off x="2361564" y="4960938"/>
            <a:ext cx="15103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sz="2000" dirty="0">
                <a:ea typeface="MS PGothic" panose="020B0600070205080204" pitchFamily="34" charset="-128"/>
              </a:rPr>
              <a:t>Internet</a:t>
            </a:r>
          </a:p>
          <a:p>
            <a:pPr algn="r"/>
            <a:r>
              <a:rPr lang="en-US" altLang="zh-CN" sz="2000" dirty="0">
                <a:ea typeface="MS PGothic" panose="020B0600070205080204" pitchFamily="34" charset="-128"/>
              </a:rPr>
              <a:t>checksum</a:t>
            </a:r>
          </a:p>
          <a:p>
            <a:pPr algn="r"/>
            <a:r>
              <a:rPr lang="en-US" altLang="zh-CN" sz="2000" dirty="0">
                <a:ea typeface="MS PGothic" panose="020B0600070205080204" pitchFamily="34" charset="-128"/>
              </a:rPr>
              <a:t>(as in UDP)</a:t>
            </a:r>
          </a:p>
        </p:txBody>
      </p:sp>
      <p:sp>
        <p:nvSpPr>
          <p:cNvPr id="67636" name="Line 52"/>
          <p:cNvSpPr>
            <a:spLocks noChangeShapeType="1"/>
          </p:cNvSpPr>
          <p:nvPr/>
        </p:nvSpPr>
        <p:spPr bwMode="auto">
          <a:xfrm flipV="1">
            <a:off x="3790951" y="3429000"/>
            <a:ext cx="2105025" cy="19812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37" name="Line 53"/>
          <p:cNvSpPr>
            <a:spLocks noChangeShapeType="1"/>
          </p:cNvSpPr>
          <p:nvPr/>
        </p:nvSpPr>
        <p:spPr bwMode="auto">
          <a:xfrm flipH="1" flipV="1">
            <a:off x="8210551" y="3019426"/>
            <a:ext cx="809625" cy="466725"/>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38" name="Line 54"/>
          <p:cNvSpPr>
            <a:spLocks noChangeShapeType="1"/>
          </p:cNvSpPr>
          <p:nvPr/>
        </p:nvSpPr>
        <p:spPr bwMode="auto">
          <a:xfrm flipH="1">
            <a:off x="8143875" y="1724026"/>
            <a:ext cx="552450" cy="885825"/>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39" name="Line 55"/>
          <p:cNvSpPr>
            <a:spLocks noChangeShapeType="1"/>
          </p:cNvSpPr>
          <p:nvPr/>
        </p:nvSpPr>
        <p:spPr bwMode="auto">
          <a:xfrm flipH="1">
            <a:off x="8105775" y="1714501"/>
            <a:ext cx="571500" cy="523875"/>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6"/>
          <p:cNvSpPr>
            <a:spLocks noGrp="1"/>
          </p:cNvSpPr>
          <p:nvPr>
            <p:ph type="sldNum" sz="quarter" idx="11"/>
          </p:nvPr>
        </p:nvSpPr>
        <p:spPr>
          <a:xfrm>
            <a:off x="9848851" y="6462714"/>
            <a:ext cx="676275"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822C387-B165-4320-A5F9-1D06E62D9BE2}" type="slidenum">
              <a:rPr lang="en-US" altLang="zh-CN">
                <a:latin typeface="Tahoma" panose="020B0604030504040204" pitchFamily="34" charset="0"/>
                <a:ea typeface="MS PGothic" panose="020B0600070205080204" pitchFamily="34" charset="-128"/>
              </a:rPr>
              <a:pPr/>
              <a:t>58</a:t>
            </a:fld>
            <a:endParaRPr lang="en-US" altLang="zh-CN">
              <a:latin typeface="Tahoma" panose="020B0604030504040204" pitchFamily="34" charset="0"/>
              <a:ea typeface="MS PGothic" panose="020B0600070205080204" pitchFamily="34" charset="-128"/>
            </a:endParaRPr>
          </a:p>
        </p:txBody>
      </p:sp>
      <p:sp>
        <p:nvSpPr>
          <p:cNvPr id="60421" name="Rectangle 4"/>
          <p:cNvSpPr>
            <a:spLocks noGrp="1" noChangeArrowheads="1"/>
          </p:cNvSpPr>
          <p:nvPr>
            <p:ph type="title"/>
          </p:nvPr>
        </p:nvSpPr>
        <p:spPr>
          <a:xfrm>
            <a:off x="761207" y="442913"/>
            <a:ext cx="5688012" cy="885825"/>
          </a:xfrm>
        </p:spPr>
        <p:txBody>
          <a:bodyPr/>
          <a:lstStyle/>
          <a:p>
            <a:pPr>
              <a:defRPr/>
            </a:pPr>
            <a:r>
              <a:rPr lang="en-US" dirty="0">
                <a:ea typeface="ＭＳ Ｐゴシック" charset="0"/>
                <a:cs typeface="+mj-cs"/>
              </a:rPr>
              <a:t>TCP seq. numbers, ACKs</a:t>
            </a:r>
          </a:p>
        </p:txBody>
      </p:sp>
      <p:sp>
        <p:nvSpPr>
          <p:cNvPr id="69636" name="Rectangle 5"/>
          <p:cNvSpPr>
            <a:spLocks noGrp="1" noChangeArrowheads="1"/>
          </p:cNvSpPr>
          <p:nvPr>
            <p:ph type="body" sz="half" idx="1"/>
          </p:nvPr>
        </p:nvSpPr>
        <p:spPr>
          <a:xfrm>
            <a:off x="1879601" y="1339850"/>
            <a:ext cx="3927475" cy="4648200"/>
          </a:xfrm>
        </p:spPr>
        <p:txBody>
          <a:bodyPr/>
          <a:lstStyle/>
          <a:p>
            <a:pPr marL="234950" indent="-123825">
              <a:buNone/>
            </a:pPr>
            <a:r>
              <a:rPr lang="en-US" altLang="zh-CN" sz="2400" u="sng" dirty="0">
                <a:solidFill>
                  <a:srgbClr val="CC0000"/>
                </a:solidFill>
              </a:rPr>
              <a:t>sequence numbers:</a:t>
            </a:r>
            <a:endParaRPr lang="en-US" altLang="zh-CN" sz="2400" dirty="0">
              <a:solidFill>
                <a:srgbClr val="CC0000"/>
              </a:solidFill>
            </a:endParaRPr>
          </a:p>
          <a:p>
            <a:pPr marL="512763" lvl="1" indent="-163513"/>
            <a:r>
              <a:rPr lang="en-US" altLang="zh-CN" dirty="0"/>
              <a:t>byte stream </a:t>
            </a:r>
            <a:r>
              <a:rPr lang="ja-JP" altLang="en-US" dirty="0"/>
              <a:t>“</a:t>
            </a:r>
            <a:r>
              <a:rPr lang="en-US" altLang="ja-JP" dirty="0"/>
              <a:t>number</a:t>
            </a:r>
            <a:r>
              <a:rPr lang="ja-JP" altLang="en-US" dirty="0"/>
              <a:t>”</a:t>
            </a:r>
            <a:r>
              <a:rPr lang="en-US" altLang="ja-JP" dirty="0"/>
              <a:t> of first byte in segment</a:t>
            </a:r>
            <a:r>
              <a:rPr lang="ja-JP" altLang="en-US" dirty="0"/>
              <a:t>’</a:t>
            </a:r>
            <a:r>
              <a:rPr lang="en-US" altLang="ja-JP" dirty="0"/>
              <a:t>s data</a:t>
            </a:r>
            <a:endParaRPr lang="en-US" altLang="ja-JP" sz="2000" dirty="0"/>
          </a:p>
          <a:p>
            <a:pPr marL="234950" indent="-123825">
              <a:buNone/>
            </a:pPr>
            <a:r>
              <a:rPr lang="en-US" altLang="zh-CN" sz="2400" u="sng" dirty="0">
                <a:solidFill>
                  <a:srgbClr val="CC0000"/>
                </a:solidFill>
              </a:rPr>
              <a:t>acknowledgements:</a:t>
            </a:r>
            <a:endParaRPr lang="en-US" altLang="zh-CN" sz="2400" dirty="0">
              <a:solidFill>
                <a:srgbClr val="CC0000"/>
              </a:solidFill>
            </a:endParaRPr>
          </a:p>
          <a:p>
            <a:pPr marL="512763" lvl="1" indent="-163513"/>
            <a:r>
              <a:rPr lang="en-US" altLang="zh-CN" dirty="0"/>
              <a:t>seq # of next byte expected from other side</a:t>
            </a:r>
          </a:p>
          <a:p>
            <a:pPr marL="512763" lvl="1" indent="-163513"/>
            <a:r>
              <a:rPr lang="en-US" altLang="zh-CN" dirty="0"/>
              <a:t>cumulative ACK</a:t>
            </a:r>
          </a:p>
          <a:p>
            <a:pPr marL="234950" indent="-123825">
              <a:buNone/>
            </a:pPr>
            <a:r>
              <a:rPr lang="en-US" altLang="zh-CN" sz="2400" dirty="0">
                <a:solidFill>
                  <a:srgbClr val="CC0000"/>
                </a:solidFill>
              </a:rPr>
              <a:t>Q:</a:t>
            </a:r>
            <a:r>
              <a:rPr lang="en-US" altLang="zh-CN" sz="2400" dirty="0"/>
              <a:t> how receiver handles out-of-order segments</a:t>
            </a:r>
          </a:p>
          <a:p>
            <a:pPr marL="512763" lvl="1" indent="-163513"/>
            <a:r>
              <a:rPr lang="en-US" altLang="zh-CN" dirty="0"/>
              <a:t>A: TCP spec doesn’</a:t>
            </a:r>
            <a:r>
              <a:rPr lang="en-US" altLang="ja-JP" dirty="0"/>
              <a:t>t say, - up to implementor</a:t>
            </a:r>
            <a:endParaRPr lang="en-US" altLang="zh-CN" dirty="0"/>
          </a:p>
        </p:txBody>
      </p:sp>
      <p:grpSp>
        <p:nvGrpSpPr>
          <p:cNvPr id="2" name="Group 192"/>
          <p:cNvGrpSpPr>
            <a:grpSpLocks/>
          </p:cNvGrpSpPr>
          <p:nvPr/>
        </p:nvGrpSpPr>
        <p:grpSpPr bwMode="auto">
          <a:xfrm>
            <a:off x="7208839" y="3816350"/>
            <a:ext cx="2897187" cy="2541588"/>
            <a:chOff x="3599" y="2404"/>
            <a:chExt cx="1825" cy="1601"/>
          </a:xfrm>
        </p:grpSpPr>
        <p:sp>
          <p:nvSpPr>
            <p:cNvPr id="69719" name="Rectangle 167"/>
            <p:cNvSpPr>
              <a:spLocks noChangeArrowheads="1"/>
            </p:cNvSpPr>
            <p:nvPr/>
          </p:nvSpPr>
          <p:spPr bwMode="auto">
            <a:xfrm>
              <a:off x="3753" y="3587"/>
              <a:ext cx="1202" cy="130"/>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69720" name="Group 148"/>
            <p:cNvGrpSpPr>
              <a:grpSpLocks/>
            </p:cNvGrpSpPr>
            <p:nvPr/>
          </p:nvGrpSpPr>
          <p:grpSpPr bwMode="auto">
            <a:xfrm>
              <a:off x="3733" y="3291"/>
              <a:ext cx="1252" cy="714"/>
              <a:chOff x="1976" y="2984"/>
              <a:chExt cx="1252" cy="714"/>
            </a:xfrm>
          </p:grpSpPr>
          <p:sp>
            <p:nvSpPr>
              <p:cNvPr id="69723" name="Rectangle 149"/>
              <p:cNvSpPr>
                <a:spLocks noChangeArrowheads="1"/>
              </p:cNvSpPr>
              <p:nvPr/>
            </p:nvSpPr>
            <p:spPr bwMode="auto">
              <a:xfrm>
                <a:off x="1994" y="2995"/>
                <a:ext cx="1210" cy="70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724" name="Text Box 150"/>
              <p:cNvSpPr txBox="1">
                <a:spLocks noChangeArrowheads="1"/>
              </p:cNvSpPr>
              <p:nvPr/>
            </p:nvSpPr>
            <p:spPr bwMode="auto">
              <a:xfrm>
                <a:off x="2001" y="2984"/>
                <a:ext cx="5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000">
                    <a:ea typeface="MS PGothic" panose="020B0600070205080204" pitchFamily="34" charset="-128"/>
                  </a:rPr>
                  <a:t>source port #</a:t>
                </a:r>
              </a:p>
            </p:txBody>
          </p:sp>
          <p:sp>
            <p:nvSpPr>
              <p:cNvPr id="69725" name="Text Box 151"/>
              <p:cNvSpPr txBox="1">
                <a:spLocks noChangeArrowheads="1"/>
              </p:cNvSpPr>
              <p:nvPr/>
            </p:nvSpPr>
            <p:spPr bwMode="auto">
              <a:xfrm>
                <a:off x="2648" y="2987"/>
                <a:ext cx="4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000">
                    <a:ea typeface="MS PGothic" panose="020B0600070205080204" pitchFamily="34" charset="-128"/>
                  </a:rPr>
                  <a:t>dest port #</a:t>
                </a:r>
              </a:p>
            </p:txBody>
          </p:sp>
          <p:sp>
            <p:nvSpPr>
              <p:cNvPr id="69726" name="Text Box 152"/>
              <p:cNvSpPr txBox="1">
                <a:spLocks noChangeArrowheads="1"/>
              </p:cNvSpPr>
              <p:nvPr/>
            </p:nvSpPr>
            <p:spPr bwMode="auto">
              <a:xfrm>
                <a:off x="2154" y="3117"/>
                <a:ext cx="9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a:ea typeface="MS PGothic" panose="020B0600070205080204" pitchFamily="34" charset="-128"/>
                  </a:rPr>
                  <a:t>sequence number</a:t>
                </a:r>
              </a:p>
            </p:txBody>
          </p:sp>
          <p:sp>
            <p:nvSpPr>
              <p:cNvPr id="69727" name="Text Box 153"/>
              <p:cNvSpPr txBox="1">
                <a:spLocks noChangeArrowheads="1"/>
              </p:cNvSpPr>
              <p:nvPr/>
            </p:nvSpPr>
            <p:spPr bwMode="auto">
              <a:xfrm>
                <a:off x="1976" y="3257"/>
                <a:ext cx="12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a:solidFill>
                      <a:schemeClr val="bg1"/>
                    </a:solidFill>
                    <a:ea typeface="MS PGothic" panose="020B0600070205080204" pitchFamily="34" charset="-128"/>
                  </a:rPr>
                  <a:t>acknowledgement number</a:t>
                </a:r>
              </a:p>
            </p:txBody>
          </p:sp>
          <p:sp>
            <p:nvSpPr>
              <p:cNvPr id="69728" name="Text Box 154"/>
              <p:cNvSpPr txBox="1">
                <a:spLocks noChangeArrowheads="1"/>
              </p:cNvSpPr>
              <p:nvPr/>
            </p:nvSpPr>
            <p:spPr bwMode="auto">
              <a:xfrm>
                <a:off x="2053" y="3544"/>
                <a:ext cx="47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000">
                    <a:ea typeface="MS PGothic" panose="020B0600070205080204" pitchFamily="34" charset="-128"/>
                  </a:rPr>
                  <a:t>checksum</a:t>
                </a:r>
              </a:p>
            </p:txBody>
          </p:sp>
          <p:sp>
            <p:nvSpPr>
              <p:cNvPr id="69729" name="Line 155"/>
              <p:cNvSpPr>
                <a:spLocks noChangeShapeType="1"/>
              </p:cNvSpPr>
              <p:nvPr/>
            </p:nvSpPr>
            <p:spPr bwMode="auto">
              <a:xfrm>
                <a:off x="1994" y="3138"/>
                <a:ext cx="12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730" name="Line 156"/>
              <p:cNvSpPr>
                <a:spLocks noChangeShapeType="1"/>
              </p:cNvSpPr>
              <p:nvPr/>
            </p:nvSpPr>
            <p:spPr bwMode="auto">
              <a:xfrm>
                <a:off x="1994" y="3274"/>
                <a:ext cx="12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731" name="Line 157"/>
              <p:cNvSpPr>
                <a:spLocks noChangeShapeType="1"/>
              </p:cNvSpPr>
              <p:nvPr/>
            </p:nvSpPr>
            <p:spPr bwMode="auto">
              <a:xfrm>
                <a:off x="1992" y="3414"/>
                <a:ext cx="12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732" name="Line 158"/>
              <p:cNvSpPr>
                <a:spLocks noChangeShapeType="1"/>
              </p:cNvSpPr>
              <p:nvPr/>
            </p:nvSpPr>
            <p:spPr bwMode="auto">
              <a:xfrm>
                <a:off x="2588" y="2994"/>
                <a:ext cx="0" cy="1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733" name="Line 159"/>
              <p:cNvSpPr>
                <a:spLocks noChangeShapeType="1"/>
              </p:cNvSpPr>
              <p:nvPr/>
            </p:nvSpPr>
            <p:spPr bwMode="auto">
              <a:xfrm>
                <a:off x="2588" y="3416"/>
                <a:ext cx="0" cy="2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734" name="Line 160"/>
              <p:cNvSpPr>
                <a:spLocks noChangeShapeType="1"/>
              </p:cNvSpPr>
              <p:nvPr/>
            </p:nvSpPr>
            <p:spPr bwMode="auto">
              <a:xfrm>
                <a:off x="1994" y="3548"/>
                <a:ext cx="12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735" name="Text Box 161"/>
              <p:cNvSpPr txBox="1">
                <a:spLocks noChangeArrowheads="1"/>
              </p:cNvSpPr>
              <p:nvPr/>
            </p:nvSpPr>
            <p:spPr bwMode="auto">
              <a:xfrm>
                <a:off x="2708" y="3390"/>
                <a:ext cx="32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a:ea typeface="MS PGothic" panose="020B0600070205080204" pitchFamily="34" charset="-128"/>
                  </a:rPr>
                  <a:t>rwnd</a:t>
                </a:r>
              </a:p>
            </p:txBody>
          </p:sp>
          <p:sp>
            <p:nvSpPr>
              <p:cNvPr id="69736" name="Text Box 162"/>
              <p:cNvSpPr txBox="1">
                <a:spLocks noChangeArrowheads="1"/>
              </p:cNvSpPr>
              <p:nvPr/>
            </p:nvSpPr>
            <p:spPr bwMode="auto">
              <a:xfrm>
                <a:off x="2651" y="3544"/>
                <a:ext cx="4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000">
                    <a:ea typeface="MS PGothic" panose="020B0600070205080204" pitchFamily="34" charset="-128"/>
                  </a:rPr>
                  <a:t>urg pointer</a:t>
                </a:r>
              </a:p>
            </p:txBody>
          </p:sp>
          <p:sp>
            <p:nvSpPr>
              <p:cNvPr id="69737" name="Line 163"/>
              <p:cNvSpPr>
                <a:spLocks noChangeShapeType="1"/>
              </p:cNvSpPr>
              <p:nvPr/>
            </p:nvSpPr>
            <p:spPr bwMode="auto">
              <a:xfrm>
                <a:off x="2398" y="3413"/>
                <a:ext cx="0" cy="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738" name="Line 164"/>
              <p:cNvSpPr>
                <a:spLocks noChangeShapeType="1"/>
              </p:cNvSpPr>
              <p:nvPr/>
            </p:nvSpPr>
            <p:spPr bwMode="auto">
              <a:xfrm>
                <a:off x="2143" y="3412"/>
                <a:ext cx="0" cy="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69721" name="Text Box 166"/>
            <p:cNvSpPr txBox="1">
              <a:spLocks noChangeArrowheads="1"/>
            </p:cNvSpPr>
            <p:nvPr/>
          </p:nvSpPr>
          <p:spPr bwMode="auto">
            <a:xfrm>
              <a:off x="3704" y="3092"/>
              <a:ext cx="172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incoming segment to sender</a:t>
              </a:r>
            </a:p>
          </p:txBody>
        </p:sp>
        <p:sp>
          <p:nvSpPr>
            <p:cNvPr id="69722" name="Freeform 168"/>
            <p:cNvSpPr>
              <a:spLocks/>
            </p:cNvSpPr>
            <p:nvPr/>
          </p:nvSpPr>
          <p:spPr bwMode="auto">
            <a:xfrm flipH="1" flipV="1">
              <a:off x="3599" y="2404"/>
              <a:ext cx="107" cy="1194"/>
            </a:xfrm>
            <a:custGeom>
              <a:avLst/>
              <a:gdLst>
                <a:gd name="T0" fmla="*/ 0 w 107"/>
                <a:gd name="T1" fmla="*/ 0 h 910"/>
                <a:gd name="T2" fmla="*/ 107 w 107"/>
                <a:gd name="T3" fmla="*/ 0 h 910"/>
                <a:gd name="T4" fmla="*/ 107 w 107"/>
                <a:gd name="T5" fmla="*/ 158684 h 910"/>
                <a:gd name="T6" fmla="*/ 0 60000 65536"/>
                <a:gd name="T7" fmla="*/ 0 60000 65536"/>
                <a:gd name="T8" fmla="*/ 0 60000 65536"/>
                <a:gd name="T9" fmla="*/ 0 w 107"/>
                <a:gd name="T10" fmla="*/ 0 h 910"/>
                <a:gd name="T11" fmla="*/ 107 w 107"/>
                <a:gd name="T12" fmla="*/ 910 h 910"/>
              </a:gdLst>
              <a:ahLst/>
              <a:cxnLst>
                <a:cxn ang="T6">
                  <a:pos x="T0" y="T1"/>
                </a:cxn>
                <a:cxn ang="T7">
                  <a:pos x="T2" y="T3"/>
                </a:cxn>
                <a:cxn ang="T8">
                  <a:pos x="T4" y="T5"/>
                </a:cxn>
              </a:cxnLst>
              <a:rect l="T9" t="T10" r="T11" b="T12"/>
              <a:pathLst>
                <a:path w="107" h="910">
                  <a:moveTo>
                    <a:pt x="0" y="0"/>
                  </a:moveTo>
                  <a:lnTo>
                    <a:pt x="107" y="0"/>
                  </a:lnTo>
                  <a:lnTo>
                    <a:pt x="107" y="910"/>
                  </a:lnTo>
                </a:path>
              </a:pathLst>
            </a:custGeom>
            <a:noFill/>
            <a:ln w="9525" cap="flat" cmpd="sng">
              <a:solidFill>
                <a:srgbClr val="CC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 name="Group 195"/>
          <p:cNvGrpSpPr>
            <a:grpSpLocks/>
          </p:cNvGrpSpPr>
          <p:nvPr/>
        </p:nvGrpSpPr>
        <p:grpSpPr bwMode="auto">
          <a:xfrm>
            <a:off x="8070851" y="5849938"/>
            <a:ext cx="358775" cy="304800"/>
            <a:chOff x="5144" y="3677"/>
            <a:chExt cx="226" cy="192"/>
          </a:xfrm>
        </p:grpSpPr>
        <p:sp>
          <p:nvSpPr>
            <p:cNvPr id="69717" name="Rectangle 194"/>
            <p:cNvSpPr>
              <a:spLocks noChangeArrowheads="1"/>
            </p:cNvSpPr>
            <p:nvPr/>
          </p:nvSpPr>
          <p:spPr bwMode="auto">
            <a:xfrm>
              <a:off x="5212" y="3716"/>
              <a:ext cx="88" cy="130"/>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718" name="Text Box 193"/>
            <p:cNvSpPr txBox="1">
              <a:spLocks noChangeArrowheads="1"/>
            </p:cNvSpPr>
            <p:nvPr/>
          </p:nvSpPr>
          <p:spPr bwMode="auto">
            <a:xfrm>
              <a:off x="5144" y="3677"/>
              <a:ext cx="22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a:solidFill>
                    <a:schemeClr val="bg1"/>
                  </a:solidFill>
                  <a:latin typeface="Arial Narrow" panose="020B0606020202030204" pitchFamily="34" charset="0"/>
                  <a:ea typeface="MS PGothic" panose="020B0600070205080204" pitchFamily="34" charset="-128"/>
                </a:rPr>
                <a:t>A</a:t>
              </a:r>
            </a:p>
          </p:txBody>
        </p:sp>
      </p:grpSp>
      <p:sp>
        <p:nvSpPr>
          <p:cNvPr id="69639" name="Rectangle 37"/>
          <p:cNvSpPr>
            <a:spLocks noChangeArrowheads="1"/>
          </p:cNvSpPr>
          <p:nvPr/>
        </p:nvSpPr>
        <p:spPr bwMode="auto">
          <a:xfrm>
            <a:off x="6221414" y="3038475"/>
            <a:ext cx="65087" cy="622300"/>
          </a:xfrm>
          <a:prstGeom prst="rect">
            <a:avLst/>
          </a:prstGeom>
          <a:gradFill rotWithShape="1">
            <a:gsLst>
              <a:gs pos="0">
                <a:schemeClr val="bg1"/>
              </a:gs>
              <a:gs pos="100000">
                <a:srgbClr val="33CC33"/>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40" name="Rectangle 39"/>
          <p:cNvSpPr>
            <a:spLocks noChangeArrowheads="1"/>
          </p:cNvSpPr>
          <p:nvPr/>
        </p:nvSpPr>
        <p:spPr bwMode="auto">
          <a:xfrm>
            <a:off x="6318250" y="3040063"/>
            <a:ext cx="65088" cy="622300"/>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41" name="Rectangle 40"/>
          <p:cNvSpPr>
            <a:spLocks noChangeArrowheads="1"/>
          </p:cNvSpPr>
          <p:nvPr/>
        </p:nvSpPr>
        <p:spPr bwMode="auto">
          <a:xfrm>
            <a:off x="6416675" y="3038475"/>
            <a:ext cx="65088" cy="622300"/>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42" name="Rectangle 41"/>
          <p:cNvSpPr>
            <a:spLocks noChangeArrowheads="1"/>
          </p:cNvSpPr>
          <p:nvPr/>
        </p:nvSpPr>
        <p:spPr bwMode="auto">
          <a:xfrm>
            <a:off x="6513514" y="3038475"/>
            <a:ext cx="65087" cy="622300"/>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43" name="Rectangle 42"/>
          <p:cNvSpPr>
            <a:spLocks noChangeArrowheads="1"/>
          </p:cNvSpPr>
          <p:nvPr/>
        </p:nvSpPr>
        <p:spPr bwMode="auto">
          <a:xfrm>
            <a:off x="6608764" y="3038475"/>
            <a:ext cx="65087" cy="622300"/>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44" name="Rectangle 43"/>
          <p:cNvSpPr>
            <a:spLocks noChangeArrowheads="1"/>
          </p:cNvSpPr>
          <p:nvPr/>
        </p:nvSpPr>
        <p:spPr bwMode="auto">
          <a:xfrm>
            <a:off x="6705600" y="3038475"/>
            <a:ext cx="65088" cy="622300"/>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45" name="Rectangle 45"/>
          <p:cNvSpPr>
            <a:spLocks noChangeArrowheads="1"/>
          </p:cNvSpPr>
          <p:nvPr/>
        </p:nvSpPr>
        <p:spPr bwMode="auto">
          <a:xfrm>
            <a:off x="6797675" y="3038475"/>
            <a:ext cx="65088" cy="622300"/>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46" name="Rectangle 46"/>
          <p:cNvSpPr>
            <a:spLocks noChangeArrowheads="1"/>
          </p:cNvSpPr>
          <p:nvPr/>
        </p:nvSpPr>
        <p:spPr bwMode="auto">
          <a:xfrm>
            <a:off x="6892925" y="3038475"/>
            <a:ext cx="65088" cy="622300"/>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47" name="Rectangle 47"/>
          <p:cNvSpPr>
            <a:spLocks noChangeArrowheads="1"/>
          </p:cNvSpPr>
          <p:nvPr/>
        </p:nvSpPr>
        <p:spPr bwMode="auto">
          <a:xfrm>
            <a:off x="6988175" y="3038475"/>
            <a:ext cx="65088" cy="622300"/>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48" name="Rectangle 50"/>
          <p:cNvSpPr>
            <a:spLocks noChangeArrowheads="1"/>
          </p:cNvSpPr>
          <p:nvPr/>
        </p:nvSpPr>
        <p:spPr bwMode="auto">
          <a:xfrm>
            <a:off x="7094539" y="3038475"/>
            <a:ext cx="65087" cy="622300"/>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49" name="Rectangle 51"/>
          <p:cNvSpPr>
            <a:spLocks noChangeArrowheads="1"/>
          </p:cNvSpPr>
          <p:nvPr/>
        </p:nvSpPr>
        <p:spPr bwMode="auto">
          <a:xfrm>
            <a:off x="7192964" y="3040063"/>
            <a:ext cx="65087" cy="6223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50" name="Rectangle 52"/>
          <p:cNvSpPr>
            <a:spLocks noChangeArrowheads="1"/>
          </p:cNvSpPr>
          <p:nvPr/>
        </p:nvSpPr>
        <p:spPr bwMode="auto">
          <a:xfrm>
            <a:off x="7289800" y="3038475"/>
            <a:ext cx="65088" cy="6223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51" name="Rectangle 53"/>
          <p:cNvSpPr>
            <a:spLocks noChangeArrowheads="1"/>
          </p:cNvSpPr>
          <p:nvPr/>
        </p:nvSpPr>
        <p:spPr bwMode="auto">
          <a:xfrm>
            <a:off x="7386639" y="3038475"/>
            <a:ext cx="65087" cy="6223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52" name="Rectangle 54"/>
          <p:cNvSpPr>
            <a:spLocks noChangeArrowheads="1"/>
          </p:cNvSpPr>
          <p:nvPr/>
        </p:nvSpPr>
        <p:spPr bwMode="auto">
          <a:xfrm>
            <a:off x="7483475" y="3038475"/>
            <a:ext cx="65088" cy="6223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53" name="Rectangle 55"/>
          <p:cNvSpPr>
            <a:spLocks noChangeArrowheads="1"/>
          </p:cNvSpPr>
          <p:nvPr/>
        </p:nvSpPr>
        <p:spPr bwMode="auto">
          <a:xfrm>
            <a:off x="7578725" y="3038475"/>
            <a:ext cx="65088" cy="6223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54" name="Rectangle 56"/>
          <p:cNvSpPr>
            <a:spLocks noChangeArrowheads="1"/>
          </p:cNvSpPr>
          <p:nvPr/>
        </p:nvSpPr>
        <p:spPr bwMode="auto">
          <a:xfrm>
            <a:off x="7670800" y="3038475"/>
            <a:ext cx="65088" cy="6223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55" name="Rectangle 57"/>
          <p:cNvSpPr>
            <a:spLocks noChangeArrowheads="1"/>
          </p:cNvSpPr>
          <p:nvPr/>
        </p:nvSpPr>
        <p:spPr bwMode="auto">
          <a:xfrm>
            <a:off x="7766050" y="3038475"/>
            <a:ext cx="65088" cy="6223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56" name="Rectangle 58"/>
          <p:cNvSpPr>
            <a:spLocks noChangeArrowheads="1"/>
          </p:cNvSpPr>
          <p:nvPr/>
        </p:nvSpPr>
        <p:spPr bwMode="auto">
          <a:xfrm>
            <a:off x="7862889" y="3038475"/>
            <a:ext cx="65087" cy="6223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57" name="Rectangle 59"/>
          <p:cNvSpPr>
            <a:spLocks noChangeArrowheads="1"/>
          </p:cNvSpPr>
          <p:nvPr/>
        </p:nvSpPr>
        <p:spPr bwMode="auto">
          <a:xfrm>
            <a:off x="7951789" y="3038475"/>
            <a:ext cx="65087" cy="6223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58" name="Rectangle 60"/>
          <p:cNvSpPr>
            <a:spLocks noChangeArrowheads="1"/>
          </p:cNvSpPr>
          <p:nvPr/>
        </p:nvSpPr>
        <p:spPr bwMode="auto">
          <a:xfrm>
            <a:off x="8047039" y="3038475"/>
            <a:ext cx="65087" cy="6223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59" name="Rectangle 61"/>
          <p:cNvSpPr>
            <a:spLocks noChangeArrowheads="1"/>
          </p:cNvSpPr>
          <p:nvPr/>
        </p:nvSpPr>
        <p:spPr bwMode="auto">
          <a:xfrm>
            <a:off x="8140700" y="3036888"/>
            <a:ext cx="65088" cy="6223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60" name="Rectangle 62"/>
          <p:cNvSpPr>
            <a:spLocks noChangeArrowheads="1"/>
          </p:cNvSpPr>
          <p:nvPr/>
        </p:nvSpPr>
        <p:spPr bwMode="auto">
          <a:xfrm>
            <a:off x="8232775" y="3036888"/>
            <a:ext cx="65088" cy="6223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61" name="Rectangle 63"/>
          <p:cNvSpPr>
            <a:spLocks noChangeArrowheads="1"/>
          </p:cNvSpPr>
          <p:nvPr/>
        </p:nvSpPr>
        <p:spPr bwMode="auto">
          <a:xfrm>
            <a:off x="8329614" y="3036888"/>
            <a:ext cx="65087" cy="6223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62" name="Rectangle 64"/>
          <p:cNvSpPr>
            <a:spLocks noChangeArrowheads="1"/>
          </p:cNvSpPr>
          <p:nvPr/>
        </p:nvSpPr>
        <p:spPr bwMode="auto">
          <a:xfrm>
            <a:off x="8424864" y="3036888"/>
            <a:ext cx="65087" cy="6223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63" name="Rectangle 65"/>
          <p:cNvSpPr>
            <a:spLocks noChangeArrowheads="1"/>
          </p:cNvSpPr>
          <p:nvPr/>
        </p:nvSpPr>
        <p:spPr bwMode="auto">
          <a:xfrm>
            <a:off x="8513764" y="3036888"/>
            <a:ext cx="65087" cy="6223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64" name="Rectangle 66"/>
          <p:cNvSpPr>
            <a:spLocks noChangeArrowheads="1"/>
          </p:cNvSpPr>
          <p:nvPr/>
        </p:nvSpPr>
        <p:spPr bwMode="auto">
          <a:xfrm>
            <a:off x="8609014" y="3036888"/>
            <a:ext cx="65087" cy="6223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65" name="Rectangle 68"/>
          <p:cNvSpPr>
            <a:spLocks noChangeArrowheads="1"/>
          </p:cNvSpPr>
          <p:nvPr/>
        </p:nvSpPr>
        <p:spPr bwMode="auto">
          <a:xfrm>
            <a:off x="8705850" y="3038475"/>
            <a:ext cx="65088" cy="6223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66" name="Rectangle 69"/>
          <p:cNvSpPr>
            <a:spLocks noChangeArrowheads="1"/>
          </p:cNvSpPr>
          <p:nvPr/>
        </p:nvSpPr>
        <p:spPr bwMode="auto">
          <a:xfrm>
            <a:off x="8802689" y="3040063"/>
            <a:ext cx="65087" cy="6223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67" name="Rectangle 70"/>
          <p:cNvSpPr>
            <a:spLocks noChangeArrowheads="1"/>
          </p:cNvSpPr>
          <p:nvPr/>
        </p:nvSpPr>
        <p:spPr bwMode="auto">
          <a:xfrm>
            <a:off x="8899525" y="3038475"/>
            <a:ext cx="65088" cy="6223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68" name="Rectangle 71"/>
          <p:cNvSpPr>
            <a:spLocks noChangeArrowheads="1"/>
          </p:cNvSpPr>
          <p:nvPr/>
        </p:nvSpPr>
        <p:spPr bwMode="auto">
          <a:xfrm>
            <a:off x="8997950" y="3038475"/>
            <a:ext cx="65088" cy="6223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69" name="Rectangle 72"/>
          <p:cNvSpPr>
            <a:spLocks noChangeArrowheads="1"/>
          </p:cNvSpPr>
          <p:nvPr/>
        </p:nvSpPr>
        <p:spPr bwMode="auto">
          <a:xfrm>
            <a:off x="9093200" y="3038475"/>
            <a:ext cx="65088" cy="6223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70" name="Rectangle 73"/>
          <p:cNvSpPr>
            <a:spLocks noChangeArrowheads="1"/>
          </p:cNvSpPr>
          <p:nvPr/>
        </p:nvSpPr>
        <p:spPr bwMode="auto">
          <a:xfrm>
            <a:off x="9188450" y="3038475"/>
            <a:ext cx="65088" cy="6223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71" name="Rectangle 74"/>
          <p:cNvSpPr>
            <a:spLocks noChangeArrowheads="1"/>
          </p:cNvSpPr>
          <p:nvPr/>
        </p:nvSpPr>
        <p:spPr bwMode="auto">
          <a:xfrm>
            <a:off x="9280525" y="3038475"/>
            <a:ext cx="65088" cy="6223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72" name="Rectangle 75"/>
          <p:cNvSpPr>
            <a:spLocks noChangeArrowheads="1"/>
          </p:cNvSpPr>
          <p:nvPr/>
        </p:nvSpPr>
        <p:spPr bwMode="auto">
          <a:xfrm>
            <a:off x="9377364" y="3038475"/>
            <a:ext cx="65087" cy="6223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73" name="Rectangle 76"/>
          <p:cNvSpPr>
            <a:spLocks noChangeArrowheads="1"/>
          </p:cNvSpPr>
          <p:nvPr/>
        </p:nvSpPr>
        <p:spPr bwMode="auto">
          <a:xfrm>
            <a:off x="9472614" y="3038475"/>
            <a:ext cx="65087" cy="622300"/>
          </a:xfrm>
          <a:prstGeom prst="rect">
            <a:avLst/>
          </a:prstGeom>
          <a:gradFill rotWithShape="1">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74" name="Rectangle 78"/>
          <p:cNvSpPr>
            <a:spLocks noChangeArrowheads="1"/>
          </p:cNvSpPr>
          <p:nvPr/>
        </p:nvSpPr>
        <p:spPr bwMode="auto">
          <a:xfrm>
            <a:off x="6178551" y="3776663"/>
            <a:ext cx="3408363" cy="889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75" name="Rectangle 79"/>
          <p:cNvSpPr>
            <a:spLocks noChangeArrowheads="1"/>
          </p:cNvSpPr>
          <p:nvPr/>
        </p:nvSpPr>
        <p:spPr bwMode="auto">
          <a:xfrm>
            <a:off x="6264276" y="2928938"/>
            <a:ext cx="3408363" cy="889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76" name="Line 80"/>
          <p:cNvSpPr>
            <a:spLocks noChangeShapeType="1"/>
          </p:cNvSpPr>
          <p:nvPr/>
        </p:nvSpPr>
        <p:spPr bwMode="auto">
          <a:xfrm>
            <a:off x="6286501" y="3890963"/>
            <a:ext cx="868363"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77" name="Line 82"/>
          <p:cNvSpPr>
            <a:spLocks noChangeShapeType="1"/>
          </p:cNvSpPr>
          <p:nvPr/>
        </p:nvSpPr>
        <p:spPr bwMode="auto">
          <a:xfrm>
            <a:off x="7221538" y="3892550"/>
            <a:ext cx="868362"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78" name="Line 83"/>
          <p:cNvSpPr>
            <a:spLocks noChangeShapeType="1"/>
          </p:cNvSpPr>
          <p:nvPr/>
        </p:nvSpPr>
        <p:spPr bwMode="auto">
          <a:xfrm>
            <a:off x="8715375" y="3890963"/>
            <a:ext cx="801688"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79" name="Line 84"/>
          <p:cNvSpPr>
            <a:spLocks noChangeShapeType="1"/>
          </p:cNvSpPr>
          <p:nvPr/>
        </p:nvSpPr>
        <p:spPr bwMode="auto">
          <a:xfrm>
            <a:off x="8145464" y="3892550"/>
            <a:ext cx="528637"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80" name="Line 87"/>
          <p:cNvSpPr>
            <a:spLocks noChangeShapeType="1"/>
          </p:cNvSpPr>
          <p:nvPr/>
        </p:nvSpPr>
        <p:spPr bwMode="auto">
          <a:xfrm>
            <a:off x="6378575" y="3914776"/>
            <a:ext cx="0" cy="23336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81" name="Line 88"/>
          <p:cNvSpPr>
            <a:spLocks noChangeShapeType="1"/>
          </p:cNvSpPr>
          <p:nvPr/>
        </p:nvSpPr>
        <p:spPr bwMode="auto">
          <a:xfrm>
            <a:off x="7607300" y="3910013"/>
            <a:ext cx="0" cy="23336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82" name="Line 89"/>
          <p:cNvSpPr>
            <a:spLocks noChangeShapeType="1"/>
          </p:cNvSpPr>
          <p:nvPr/>
        </p:nvSpPr>
        <p:spPr bwMode="auto">
          <a:xfrm>
            <a:off x="8426450" y="3910013"/>
            <a:ext cx="0" cy="23336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83" name="Line 90"/>
          <p:cNvSpPr>
            <a:spLocks noChangeShapeType="1"/>
          </p:cNvSpPr>
          <p:nvPr/>
        </p:nvSpPr>
        <p:spPr bwMode="auto">
          <a:xfrm>
            <a:off x="9083675" y="3910013"/>
            <a:ext cx="0" cy="23336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84" name="Text Box 91"/>
          <p:cNvSpPr txBox="1">
            <a:spLocks noChangeArrowheads="1"/>
          </p:cNvSpPr>
          <p:nvPr/>
        </p:nvSpPr>
        <p:spPr bwMode="auto">
          <a:xfrm>
            <a:off x="6254750" y="4138613"/>
            <a:ext cx="6937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1400">
                <a:latin typeface="Tahoma" panose="020B0604030504040204" pitchFamily="34" charset="0"/>
                <a:ea typeface="MS PGothic" panose="020B0600070205080204" pitchFamily="34" charset="-128"/>
              </a:rPr>
              <a:t>sent </a:t>
            </a:r>
          </a:p>
          <a:p>
            <a:pPr>
              <a:lnSpc>
                <a:spcPct val="90000"/>
              </a:lnSpc>
            </a:pPr>
            <a:r>
              <a:rPr lang="en-US" altLang="zh-CN" sz="1400">
                <a:latin typeface="Tahoma" panose="020B0604030504040204" pitchFamily="34" charset="0"/>
                <a:ea typeface="MS PGothic" panose="020B0600070205080204" pitchFamily="34" charset="-128"/>
              </a:rPr>
              <a:t>ACKed</a:t>
            </a:r>
          </a:p>
        </p:txBody>
      </p:sp>
      <p:sp>
        <p:nvSpPr>
          <p:cNvPr id="69685" name="Text Box 92"/>
          <p:cNvSpPr txBox="1">
            <a:spLocks noChangeArrowheads="1"/>
          </p:cNvSpPr>
          <p:nvPr/>
        </p:nvSpPr>
        <p:spPr bwMode="auto">
          <a:xfrm>
            <a:off x="7235825" y="4144963"/>
            <a:ext cx="1066800"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1400">
                <a:latin typeface="Tahoma" panose="020B0604030504040204" pitchFamily="34" charset="0"/>
                <a:ea typeface="MS PGothic" panose="020B0600070205080204" pitchFamily="34" charset="-128"/>
              </a:rPr>
              <a:t>sent, not-yet ACKed</a:t>
            </a:r>
          </a:p>
          <a:p>
            <a:pPr>
              <a:lnSpc>
                <a:spcPct val="90000"/>
              </a:lnSpc>
            </a:pPr>
            <a:r>
              <a:rPr lang="en-US" altLang="zh-CN" sz="1400">
                <a:latin typeface="Tahoma" panose="020B0604030504040204" pitchFamily="34" charset="0"/>
                <a:ea typeface="MS PGothic" panose="020B0600070205080204" pitchFamily="34" charset="-128"/>
              </a:rPr>
              <a:t>(</a:t>
            </a:r>
            <a:r>
              <a:rPr lang="ja-JP" altLang="en-US" sz="1400">
                <a:latin typeface="Tahoma" panose="020B0604030504040204" pitchFamily="34" charset="0"/>
                <a:ea typeface="MS PGothic" panose="020B0600070205080204" pitchFamily="34" charset="-128"/>
              </a:rPr>
              <a:t>“</a:t>
            </a:r>
            <a:r>
              <a:rPr lang="en-US" altLang="ja-JP" sz="1400">
                <a:latin typeface="Tahoma" panose="020B0604030504040204" pitchFamily="34" charset="0"/>
                <a:ea typeface="MS PGothic" panose="020B0600070205080204" pitchFamily="34" charset="-128"/>
              </a:rPr>
              <a:t>in-flight</a:t>
            </a:r>
            <a:r>
              <a:rPr lang="ja-JP" altLang="en-US" sz="1400">
                <a:latin typeface="Tahoma" panose="020B0604030504040204" pitchFamily="34" charset="0"/>
                <a:ea typeface="MS PGothic" panose="020B0600070205080204" pitchFamily="34" charset="-128"/>
              </a:rPr>
              <a:t>”</a:t>
            </a:r>
            <a:r>
              <a:rPr lang="en-US" altLang="ja-JP" sz="1400">
                <a:latin typeface="Tahoma" panose="020B0604030504040204" pitchFamily="34" charset="0"/>
                <a:ea typeface="MS PGothic" panose="020B0600070205080204" pitchFamily="34" charset="-128"/>
              </a:rPr>
              <a:t>)</a:t>
            </a:r>
            <a:endParaRPr lang="en-US" altLang="zh-CN" sz="1400">
              <a:latin typeface="Tahoma" panose="020B0604030504040204" pitchFamily="34" charset="0"/>
              <a:ea typeface="MS PGothic" panose="020B0600070205080204" pitchFamily="34" charset="-128"/>
            </a:endParaRPr>
          </a:p>
        </p:txBody>
      </p:sp>
      <p:sp>
        <p:nvSpPr>
          <p:cNvPr id="69686" name="Text Box 93"/>
          <p:cNvSpPr txBox="1">
            <a:spLocks noChangeArrowheads="1"/>
          </p:cNvSpPr>
          <p:nvPr/>
        </p:nvSpPr>
        <p:spPr bwMode="auto">
          <a:xfrm>
            <a:off x="8215313" y="4140200"/>
            <a:ext cx="106680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1400">
                <a:latin typeface="Tahoma" panose="020B0604030504040204" pitchFamily="34" charset="0"/>
                <a:ea typeface="MS PGothic" panose="020B0600070205080204" pitchFamily="34" charset="-128"/>
              </a:rPr>
              <a:t>usable</a:t>
            </a:r>
          </a:p>
          <a:p>
            <a:pPr>
              <a:lnSpc>
                <a:spcPct val="90000"/>
              </a:lnSpc>
            </a:pPr>
            <a:r>
              <a:rPr lang="en-US" altLang="zh-CN" sz="1400">
                <a:latin typeface="Tahoma" panose="020B0604030504040204" pitchFamily="34" charset="0"/>
                <a:ea typeface="MS PGothic" panose="020B0600070205080204" pitchFamily="34" charset="-128"/>
              </a:rPr>
              <a:t>but not </a:t>
            </a:r>
          </a:p>
          <a:p>
            <a:pPr>
              <a:lnSpc>
                <a:spcPct val="90000"/>
              </a:lnSpc>
            </a:pPr>
            <a:r>
              <a:rPr lang="en-US" altLang="zh-CN" sz="1400">
                <a:latin typeface="Tahoma" panose="020B0604030504040204" pitchFamily="34" charset="0"/>
                <a:ea typeface="MS PGothic" panose="020B0600070205080204" pitchFamily="34" charset="-128"/>
              </a:rPr>
              <a:t>yet sent</a:t>
            </a:r>
          </a:p>
        </p:txBody>
      </p:sp>
      <p:sp>
        <p:nvSpPr>
          <p:cNvPr id="69687" name="Text Box 94"/>
          <p:cNvSpPr txBox="1">
            <a:spLocks noChangeArrowheads="1"/>
          </p:cNvSpPr>
          <p:nvPr/>
        </p:nvSpPr>
        <p:spPr bwMode="auto">
          <a:xfrm>
            <a:off x="8972550" y="4144963"/>
            <a:ext cx="8191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1400">
                <a:latin typeface="Tahoma" panose="020B0604030504040204" pitchFamily="34" charset="0"/>
                <a:ea typeface="MS PGothic" panose="020B0600070205080204" pitchFamily="34" charset="-128"/>
              </a:rPr>
              <a:t>not </a:t>
            </a:r>
          </a:p>
          <a:p>
            <a:pPr>
              <a:lnSpc>
                <a:spcPct val="90000"/>
              </a:lnSpc>
            </a:pPr>
            <a:r>
              <a:rPr lang="en-US" altLang="zh-CN" sz="1400">
                <a:latin typeface="Tahoma" panose="020B0604030504040204" pitchFamily="34" charset="0"/>
                <a:ea typeface="MS PGothic" panose="020B0600070205080204" pitchFamily="34" charset="-128"/>
              </a:rPr>
              <a:t>usable</a:t>
            </a:r>
          </a:p>
        </p:txBody>
      </p:sp>
      <p:sp>
        <p:nvSpPr>
          <p:cNvPr id="69688" name="Text Box 96"/>
          <p:cNvSpPr txBox="1">
            <a:spLocks noChangeArrowheads="1"/>
          </p:cNvSpPr>
          <p:nvPr/>
        </p:nvSpPr>
        <p:spPr bwMode="auto">
          <a:xfrm>
            <a:off x="7315200" y="2573338"/>
            <a:ext cx="11318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1400">
                <a:latin typeface="Tahoma" panose="020B0604030504040204" pitchFamily="34" charset="0"/>
                <a:ea typeface="MS PGothic" panose="020B0600070205080204" pitchFamily="34" charset="-128"/>
              </a:rPr>
              <a:t>window size</a:t>
            </a:r>
          </a:p>
          <a:p>
            <a:pPr>
              <a:lnSpc>
                <a:spcPct val="90000"/>
              </a:lnSpc>
            </a:pPr>
            <a:r>
              <a:rPr lang="en-US" altLang="zh-CN" sz="1400" i="1">
                <a:latin typeface="Tahoma" panose="020B0604030504040204" pitchFamily="34" charset="0"/>
                <a:ea typeface="MS PGothic" panose="020B0600070205080204" pitchFamily="34" charset="-128"/>
              </a:rPr>
              <a:t> N</a:t>
            </a:r>
          </a:p>
        </p:txBody>
      </p:sp>
      <p:grpSp>
        <p:nvGrpSpPr>
          <p:cNvPr id="69689" name="Group 99"/>
          <p:cNvGrpSpPr>
            <a:grpSpLocks/>
          </p:cNvGrpSpPr>
          <p:nvPr/>
        </p:nvGrpSpPr>
        <p:grpSpPr bwMode="auto">
          <a:xfrm>
            <a:off x="8081964" y="2797176"/>
            <a:ext cx="593725" cy="136525"/>
            <a:chOff x="4250" y="1692"/>
            <a:chExt cx="374" cy="86"/>
          </a:xfrm>
        </p:grpSpPr>
        <p:sp>
          <p:nvSpPr>
            <p:cNvPr id="69715" name="Line 97"/>
            <p:cNvSpPr>
              <a:spLocks noChangeShapeType="1"/>
            </p:cNvSpPr>
            <p:nvPr/>
          </p:nvSpPr>
          <p:spPr bwMode="auto">
            <a:xfrm>
              <a:off x="4250" y="1738"/>
              <a:ext cx="374" cy="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716" name="Line 98"/>
            <p:cNvSpPr>
              <a:spLocks noChangeShapeType="1"/>
            </p:cNvSpPr>
            <p:nvPr/>
          </p:nvSpPr>
          <p:spPr bwMode="auto">
            <a:xfrm>
              <a:off x="4622" y="1692"/>
              <a:ext cx="0" cy="8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9690" name="Group 100"/>
          <p:cNvGrpSpPr>
            <a:grpSpLocks/>
          </p:cNvGrpSpPr>
          <p:nvPr/>
        </p:nvGrpSpPr>
        <p:grpSpPr bwMode="auto">
          <a:xfrm rot="10800000">
            <a:off x="7189789" y="2822576"/>
            <a:ext cx="593725" cy="136525"/>
            <a:chOff x="4250" y="1692"/>
            <a:chExt cx="374" cy="86"/>
          </a:xfrm>
        </p:grpSpPr>
        <p:sp>
          <p:nvSpPr>
            <p:cNvPr id="69713" name="Line 101"/>
            <p:cNvSpPr>
              <a:spLocks noChangeShapeType="1"/>
            </p:cNvSpPr>
            <p:nvPr/>
          </p:nvSpPr>
          <p:spPr bwMode="auto">
            <a:xfrm>
              <a:off x="4251" y="1739"/>
              <a:ext cx="374" cy="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714" name="Line 102"/>
            <p:cNvSpPr>
              <a:spLocks noChangeShapeType="1"/>
            </p:cNvSpPr>
            <p:nvPr/>
          </p:nvSpPr>
          <p:spPr bwMode="auto">
            <a:xfrm>
              <a:off x="4623" y="1693"/>
              <a:ext cx="0" cy="8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69691" name="Text Box 196"/>
          <p:cNvSpPr txBox="1">
            <a:spLocks noChangeArrowheads="1"/>
          </p:cNvSpPr>
          <p:nvPr/>
        </p:nvSpPr>
        <p:spPr bwMode="auto">
          <a:xfrm>
            <a:off x="6470651" y="3592513"/>
            <a:ext cx="3178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r>
              <a:rPr lang="en-US" altLang="zh-CN" sz="1400" i="1">
                <a:latin typeface="Tahoma" panose="020B0604030504040204" pitchFamily="34" charset="0"/>
                <a:ea typeface="MS PGothic" panose="020B0600070205080204" pitchFamily="34" charset="-128"/>
              </a:rPr>
              <a:t>sender sequence number space </a:t>
            </a:r>
          </a:p>
        </p:txBody>
      </p:sp>
      <p:grpSp>
        <p:nvGrpSpPr>
          <p:cNvPr id="7" name="Group 199"/>
          <p:cNvGrpSpPr>
            <a:grpSpLocks/>
          </p:cNvGrpSpPr>
          <p:nvPr/>
        </p:nvGrpSpPr>
        <p:grpSpPr bwMode="auto">
          <a:xfrm>
            <a:off x="5973763" y="1068388"/>
            <a:ext cx="2952750" cy="1954212"/>
            <a:chOff x="2768" y="673"/>
            <a:chExt cx="1860" cy="1231"/>
          </a:xfrm>
        </p:grpSpPr>
        <p:sp>
          <p:nvSpPr>
            <p:cNvPr id="69693" name="Rectangle 171"/>
            <p:cNvSpPr>
              <a:spLocks noChangeArrowheads="1"/>
            </p:cNvSpPr>
            <p:nvPr/>
          </p:nvSpPr>
          <p:spPr bwMode="auto">
            <a:xfrm>
              <a:off x="2840" y="1028"/>
              <a:ext cx="1202" cy="130"/>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69694" name="Group 172"/>
            <p:cNvGrpSpPr>
              <a:grpSpLocks/>
            </p:cNvGrpSpPr>
            <p:nvPr/>
          </p:nvGrpSpPr>
          <p:grpSpPr bwMode="auto">
            <a:xfrm>
              <a:off x="2820" y="872"/>
              <a:ext cx="1252" cy="714"/>
              <a:chOff x="1976" y="2984"/>
              <a:chExt cx="1252" cy="714"/>
            </a:xfrm>
          </p:grpSpPr>
          <p:sp>
            <p:nvSpPr>
              <p:cNvPr id="69697" name="Rectangle 173"/>
              <p:cNvSpPr>
                <a:spLocks noChangeArrowheads="1"/>
              </p:cNvSpPr>
              <p:nvPr/>
            </p:nvSpPr>
            <p:spPr bwMode="auto">
              <a:xfrm>
                <a:off x="1994" y="2995"/>
                <a:ext cx="1210" cy="70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69698" name="Text Box 174"/>
              <p:cNvSpPr txBox="1">
                <a:spLocks noChangeArrowheads="1"/>
              </p:cNvSpPr>
              <p:nvPr/>
            </p:nvSpPr>
            <p:spPr bwMode="auto">
              <a:xfrm>
                <a:off x="2001" y="2984"/>
                <a:ext cx="5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000">
                    <a:ea typeface="MS PGothic" panose="020B0600070205080204" pitchFamily="34" charset="-128"/>
                  </a:rPr>
                  <a:t>source port #</a:t>
                </a:r>
              </a:p>
            </p:txBody>
          </p:sp>
          <p:sp>
            <p:nvSpPr>
              <p:cNvPr id="69699" name="Text Box 175"/>
              <p:cNvSpPr txBox="1">
                <a:spLocks noChangeArrowheads="1"/>
              </p:cNvSpPr>
              <p:nvPr/>
            </p:nvSpPr>
            <p:spPr bwMode="auto">
              <a:xfrm>
                <a:off x="2648" y="2987"/>
                <a:ext cx="4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000">
                    <a:ea typeface="MS PGothic" panose="020B0600070205080204" pitchFamily="34" charset="-128"/>
                  </a:rPr>
                  <a:t>dest port #</a:t>
                </a:r>
              </a:p>
            </p:txBody>
          </p:sp>
          <p:sp>
            <p:nvSpPr>
              <p:cNvPr id="69700" name="Text Box 176"/>
              <p:cNvSpPr txBox="1">
                <a:spLocks noChangeArrowheads="1"/>
              </p:cNvSpPr>
              <p:nvPr/>
            </p:nvSpPr>
            <p:spPr bwMode="auto">
              <a:xfrm>
                <a:off x="2154" y="3117"/>
                <a:ext cx="9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a:solidFill>
                      <a:schemeClr val="bg1"/>
                    </a:solidFill>
                    <a:ea typeface="MS PGothic" panose="020B0600070205080204" pitchFamily="34" charset="-128"/>
                  </a:rPr>
                  <a:t>sequence number</a:t>
                </a:r>
              </a:p>
            </p:txBody>
          </p:sp>
          <p:sp>
            <p:nvSpPr>
              <p:cNvPr id="69701" name="Text Box 177"/>
              <p:cNvSpPr txBox="1">
                <a:spLocks noChangeArrowheads="1"/>
              </p:cNvSpPr>
              <p:nvPr/>
            </p:nvSpPr>
            <p:spPr bwMode="auto">
              <a:xfrm>
                <a:off x="1976" y="3257"/>
                <a:ext cx="12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a:ea typeface="MS PGothic" panose="020B0600070205080204" pitchFamily="34" charset="-128"/>
                  </a:rPr>
                  <a:t>acknowledgement number</a:t>
                </a:r>
              </a:p>
            </p:txBody>
          </p:sp>
          <p:sp>
            <p:nvSpPr>
              <p:cNvPr id="69702" name="Text Box 178"/>
              <p:cNvSpPr txBox="1">
                <a:spLocks noChangeArrowheads="1"/>
              </p:cNvSpPr>
              <p:nvPr/>
            </p:nvSpPr>
            <p:spPr bwMode="auto">
              <a:xfrm>
                <a:off x="2053" y="3544"/>
                <a:ext cx="47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000">
                    <a:ea typeface="MS PGothic" panose="020B0600070205080204" pitchFamily="34" charset="-128"/>
                  </a:rPr>
                  <a:t>checksum</a:t>
                </a:r>
              </a:p>
            </p:txBody>
          </p:sp>
          <p:sp>
            <p:nvSpPr>
              <p:cNvPr id="69703" name="Line 179"/>
              <p:cNvSpPr>
                <a:spLocks noChangeShapeType="1"/>
              </p:cNvSpPr>
              <p:nvPr/>
            </p:nvSpPr>
            <p:spPr bwMode="auto">
              <a:xfrm>
                <a:off x="1994" y="3138"/>
                <a:ext cx="12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704" name="Line 180"/>
              <p:cNvSpPr>
                <a:spLocks noChangeShapeType="1"/>
              </p:cNvSpPr>
              <p:nvPr/>
            </p:nvSpPr>
            <p:spPr bwMode="auto">
              <a:xfrm>
                <a:off x="1994" y="3274"/>
                <a:ext cx="12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705" name="Line 181"/>
              <p:cNvSpPr>
                <a:spLocks noChangeShapeType="1"/>
              </p:cNvSpPr>
              <p:nvPr/>
            </p:nvSpPr>
            <p:spPr bwMode="auto">
              <a:xfrm>
                <a:off x="1992" y="3414"/>
                <a:ext cx="12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706" name="Line 182"/>
              <p:cNvSpPr>
                <a:spLocks noChangeShapeType="1"/>
              </p:cNvSpPr>
              <p:nvPr/>
            </p:nvSpPr>
            <p:spPr bwMode="auto">
              <a:xfrm>
                <a:off x="2588" y="2994"/>
                <a:ext cx="0" cy="1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707" name="Line 183"/>
              <p:cNvSpPr>
                <a:spLocks noChangeShapeType="1"/>
              </p:cNvSpPr>
              <p:nvPr/>
            </p:nvSpPr>
            <p:spPr bwMode="auto">
              <a:xfrm>
                <a:off x="2588" y="3416"/>
                <a:ext cx="0" cy="2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708" name="Line 184"/>
              <p:cNvSpPr>
                <a:spLocks noChangeShapeType="1"/>
              </p:cNvSpPr>
              <p:nvPr/>
            </p:nvSpPr>
            <p:spPr bwMode="auto">
              <a:xfrm>
                <a:off x="1994" y="3548"/>
                <a:ext cx="12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709" name="Text Box 185"/>
              <p:cNvSpPr txBox="1">
                <a:spLocks noChangeArrowheads="1"/>
              </p:cNvSpPr>
              <p:nvPr/>
            </p:nvSpPr>
            <p:spPr bwMode="auto">
              <a:xfrm>
                <a:off x="2708" y="3390"/>
                <a:ext cx="32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a:ea typeface="MS PGothic" panose="020B0600070205080204" pitchFamily="34" charset="-128"/>
                  </a:rPr>
                  <a:t>rwnd</a:t>
                </a:r>
              </a:p>
            </p:txBody>
          </p:sp>
          <p:sp>
            <p:nvSpPr>
              <p:cNvPr id="69710" name="Text Box 186"/>
              <p:cNvSpPr txBox="1">
                <a:spLocks noChangeArrowheads="1"/>
              </p:cNvSpPr>
              <p:nvPr/>
            </p:nvSpPr>
            <p:spPr bwMode="auto">
              <a:xfrm>
                <a:off x="2651" y="3544"/>
                <a:ext cx="4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000">
                    <a:ea typeface="MS PGothic" panose="020B0600070205080204" pitchFamily="34" charset="-128"/>
                  </a:rPr>
                  <a:t>urg pointer</a:t>
                </a:r>
              </a:p>
            </p:txBody>
          </p:sp>
          <p:sp>
            <p:nvSpPr>
              <p:cNvPr id="69711" name="Line 187"/>
              <p:cNvSpPr>
                <a:spLocks noChangeShapeType="1"/>
              </p:cNvSpPr>
              <p:nvPr/>
            </p:nvSpPr>
            <p:spPr bwMode="auto">
              <a:xfrm>
                <a:off x="2398" y="3413"/>
                <a:ext cx="0" cy="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712" name="Line 188"/>
              <p:cNvSpPr>
                <a:spLocks noChangeShapeType="1"/>
              </p:cNvSpPr>
              <p:nvPr/>
            </p:nvSpPr>
            <p:spPr bwMode="auto">
              <a:xfrm>
                <a:off x="2143" y="3412"/>
                <a:ext cx="0" cy="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69695" name="Text Box 189"/>
            <p:cNvSpPr txBox="1">
              <a:spLocks noChangeArrowheads="1"/>
            </p:cNvSpPr>
            <p:nvPr/>
          </p:nvSpPr>
          <p:spPr bwMode="auto">
            <a:xfrm>
              <a:off x="2768" y="673"/>
              <a:ext cx="186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outgoing segment from sender</a:t>
              </a:r>
            </a:p>
          </p:txBody>
        </p:sp>
        <p:sp>
          <p:nvSpPr>
            <p:cNvPr id="69696" name="Freeform 190"/>
            <p:cNvSpPr>
              <a:spLocks/>
            </p:cNvSpPr>
            <p:nvPr/>
          </p:nvSpPr>
          <p:spPr bwMode="auto">
            <a:xfrm>
              <a:off x="4050" y="1080"/>
              <a:ext cx="107" cy="824"/>
            </a:xfrm>
            <a:custGeom>
              <a:avLst/>
              <a:gdLst>
                <a:gd name="T0" fmla="*/ 0 w 107"/>
                <a:gd name="T1" fmla="*/ 0 h 910"/>
                <a:gd name="T2" fmla="*/ 107 w 107"/>
                <a:gd name="T3" fmla="*/ 0 h 910"/>
                <a:gd name="T4" fmla="*/ 107 w 107"/>
                <a:gd name="T5" fmla="*/ 138 h 910"/>
                <a:gd name="T6" fmla="*/ 0 60000 65536"/>
                <a:gd name="T7" fmla="*/ 0 60000 65536"/>
                <a:gd name="T8" fmla="*/ 0 60000 65536"/>
                <a:gd name="T9" fmla="*/ 0 w 107"/>
                <a:gd name="T10" fmla="*/ 0 h 910"/>
                <a:gd name="T11" fmla="*/ 107 w 107"/>
                <a:gd name="T12" fmla="*/ 910 h 910"/>
              </a:gdLst>
              <a:ahLst/>
              <a:cxnLst>
                <a:cxn ang="T6">
                  <a:pos x="T0" y="T1"/>
                </a:cxn>
                <a:cxn ang="T7">
                  <a:pos x="T2" y="T3"/>
                </a:cxn>
                <a:cxn ang="T8">
                  <a:pos x="T4" y="T5"/>
                </a:cxn>
              </a:cxnLst>
              <a:rect l="T9" t="T10" r="T11" b="T12"/>
              <a:pathLst>
                <a:path w="107" h="910">
                  <a:moveTo>
                    <a:pt x="0" y="0"/>
                  </a:moveTo>
                  <a:lnTo>
                    <a:pt x="107" y="0"/>
                  </a:lnTo>
                  <a:lnTo>
                    <a:pt x="107" y="910"/>
                  </a:lnTo>
                </a:path>
              </a:pathLst>
            </a:custGeom>
            <a:noFill/>
            <a:ln w="9525" cap="flat" cmpd="sng">
              <a:solidFill>
                <a:srgbClr val="CC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par>
                                <p:cTn id="13" presetID="9"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dissolv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6"/>
          <p:cNvSpPr>
            <a:spLocks noGrp="1"/>
          </p:cNvSpPr>
          <p:nvPr>
            <p:ph type="sldNum" sz="quarter" idx="11"/>
          </p:nvPr>
        </p:nvSpPr>
        <p:spPr>
          <a:xfrm>
            <a:off x="9848851" y="6462714"/>
            <a:ext cx="676275"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278CD10-BED9-44AD-AB6E-DAE922D31732}" type="slidenum">
              <a:rPr lang="en-US" altLang="zh-CN">
                <a:latin typeface="Tahoma" panose="020B0604030504040204" pitchFamily="34" charset="0"/>
                <a:ea typeface="MS PGothic" panose="020B0600070205080204" pitchFamily="34" charset="-128"/>
              </a:rPr>
              <a:pPr/>
              <a:t>59</a:t>
            </a:fld>
            <a:endParaRPr lang="en-US" altLang="zh-CN">
              <a:latin typeface="Tahoma" panose="020B0604030504040204" pitchFamily="34" charset="0"/>
              <a:ea typeface="MS PGothic" panose="020B0600070205080204" pitchFamily="34" charset="-128"/>
            </a:endParaRPr>
          </a:p>
        </p:txBody>
      </p:sp>
      <p:sp>
        <p:nvSpPr>
          <p:cNvPr id="70659" name="Line 3"/>
          <p:cNvSpPr>
            <a:spLocks noChangeShapeType="1"/>
          </p:cNvSpPr>
          <p:nvPr/>
        </p:nvSpPr>
        <p:spPr bwMode="auto">
          <a:xfrm>
            <a:off x="4803775" y="4483101"/>
            <a:ext cx="2590800" cy="506413"/>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60" name="Line 4"/>
          <p:cNvSpPr>
            <a:spLocks noChangeShapeType="1"/>
          </p:cNvSpPr>
          <p:nvPr/>
        </p:nvSpPr>
        <p:spPr bwMode="auto">
          <a:xfrm>
            <a:off x="4818063" y="2714626"/>
            <a:ext cx="2862262" cy="55562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47" name="Rectangle 5"/>
          <p:cNvSpPr>
            <a:spLocks noGrp="1" noChangeArrowheads="1"/>
          </p:cNvSpPr>
          <p:nvPr>
            <p:ph type="title"/>
          </p:nvPr>
        </p:nvSpPr>
        <p:spPr>
          <a:xfrm>
            <a:off x="779463" y="432595"/>
            <a:ext cx="7772400" cy="885825"/>
          </a:xfrm>
        </p:spPr>
        <p:txBody>
          <a:bodyPr/>
          <a:lstStyle/>
          <a:p>
            <a:pPr>
              <a:defRPr/>
            </a:pPr>
            <a:r>
              <a:rPr lang="en-US" dirty="0">
                <a:ea typeface="ＭＳ Ｐゴシック" charset="0"/>
                <a:cs typeface="+mj-cs"/>
              </a:rPr>
              <a:t>TCP seq. numbers, </a:t>
            </a:r>
            <a:r>
              <a:rPr lang="en-US" sz="4000" dirty="0">
                <a:ea typeface="ＭＳ Ｐゴシック" charset="0"/>
              </a:rPr>
              <a:t>ACK</a:t>
            </a:r>
            <a:r>
              <a:rPr lang="en-US" dirty="0">
                <a:ea typeface="ＭＳ Ｐゴシック" charset="0"/>
                <a:cs typeface="+mj-cs"/>
              </a:rPr>
              <a:t>s</a:t>
            </a:r>
          </a:p>
        </p:txBody>
      </p:sp>
      <p:sp>
        <p:nvSpPr>
          <p:cNvPr id="70662" name="Text Box 7"/>
          <p:cNvSpPr txBox="1">
            <a:spLocks noChangeArrowheads="1"/>
          </p:cNvSpPr>
          <p:nvPr/>
        </p:nvSpPr>
        <p:spPr bwMode="auto">
          <a:xfrm>
            <a:off x="4008439" y="2320926"/>
            <a:ext cx="809625"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90000"/>
              </a:lnSpc>
            </a:pPr>
            <a:r>
              <a:rPr lang="en-US" altLang="zh-CN" sz="1600">
                <a:latin typeface="Tahoma" panose="020B0604030504040204" pitchFamily="34" charset="0"/>
                <a:ea typeface="MS PGothic" panose="020B0600070205080204" pitchFamily="34" charset="-128"/>
              </a:rPr>
              <a:t>User</a:t>
            </a:r>
          </a:p>
          <a:p>
            <a:pPr algn="r">
              <a:lnSpc>
                <a:spcPct val="90000"/>
              </a:lnSpc>
            </a:pPr>
            <a:r>
              <a:rPr lang="en-US" altLang="zh-CN" sz="1600">
                <a:latin typeface="Tahoma" panose="020B0604030504040204" pitchFamily="34" charset="0"/>
                <a:ea typeface="MS PGothic" panose="020B0600070205080204" pitchFamily="34" charset="-128"/>
              </a:rPr>
              <a:t>types</a:t>
            </a:r>
          </a:p>
          <a:p>
            <a:pPr algn="r">
              <a:lnSpc>
                <a:spcPct val="90000"/>
              </a:lnSpc>
            </a:pPr>
            <a:r>
              <a:rPr lang="ja-JP" altLang="en-US" sz="1600">
                <a:latin typeface="Tahoma" panose="020B0604030504040204" pitchFamily="34" charset="0"/>
                <a:ea typeface="MS PGothic" panose="020B0600070205080204" pitchFamily="34" charset="-128"/>
              </a:rPr>
              <a:t>‘</a:t>
            </a:r>
            <a:r>
              <a:rPr lang="en-US" altLang="ja-JP" sz="1600">
                <a:latin typeface="Tahoma" panose="020B0604030504040204" pitchFamily="34" charset="0"/>
                <a:ea typeface="MS PGothic" panose="020B0600070205080204" pitchFamily="34" charset="-128"/>
              </a:rPr>
              <a:t>C</a:t>
            </a:r>
            <a:r>
              <a:rPr lang="ja-JP" altLang="en-US" sz="1600">
                <a:latin typeface="Tahoma" panose="020B0604030504040204" pitchFamily="34" charset="0"/>
                <a:ea typeface="MS PGothic" panose="020B0600070205080204" pitchFamily="34" charset="-128"/>
              </a:rPr>
              <a:t>’</a:t>
            </a:r>
            <a:endParaRPr lang="en-US" altLang="zh-CN" sz="1000">
              <a:latin typeface="Tahoma" panose="020B0604030504040204" pitchFamily="34" charset="0"/>
              <a:ea typeface="MS PGothic" panose="020B0600070205080204" pitchFamily="34" charset="-128"/>
            </a:endParaRPr>
          </a:p>
        </p:txBody>
      </p:sp>
      <p:sp>
        <p:nvSpPr>
          <p:cNvPr id="70663" name="Text Box 8"/>
          <p:cNvSpPr txBox="1">
            <a:spLocks noChangeArrowheads="1"/>
          </p:cNvSpPr>
          <p:nvPr/>
        </p:nvSpPr>
        <p:spPr bwMode="auto">
          <a:xfrm>
            <a:off x="3757613" y="3933826"/>
            <a:ext cx="1084262"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90000"/>
              </a:lnSpc>
            </a:pPr>
            <a:r>
              <a:rPr lang="en-US" altLang="zh-CN" sz="1600">
                <a:latin typeface="Tahoma" panose="020B0604030504040204" pitchFamily="34" charset="0"/>
                <a:ea typeface="MS PGothic" panose="020B0600070205080204" pitchFamily="34" charset="-128"/>
              </a:rPr>
              <a:t>host ACKs</a:t>
            </a:r>
          </a:p>
          <a:p>
            <a:pPr algn="r">
              <a:lnSpc>
                <a:spcPct val="90000"/>
              </a:lnSpc>
            </a:pPr>
            <a:r>
              <a:rPr lang="en-US" altLang="zh-CN" sz="1600">
                <a:latin typeface="Tahoma" panose="020B0604030504040204" pitchFamily="34" charset="0"/>
                <a:ea typeface="MS PGothic" panose="020B0600070205080204" pitchFamily="34" charset="-128"/>
              </a:rPr>
              <a:t>receipt </a:t>
            </a:r>
          </a:p>
          <a:p>
            <a:pPr algn="r">
              <a:lnSpc>
                <a:spcPct val="90000"/>
              </a:lnSpc>
            </a:pPr>
            <a:r>
              <a:rPr lang="en-US" altLang="zh-CN" sz="1600">
                <a:latin typeface="Tahoma" panose="020B0604030504040204" pitchFamily="34" charset="0"/>
                <a:ea typeface="MS PGothic" panose="020B0600070205080204" pitchFamily="34" charset="-128"/>
              </a:rPr>
              <a:t>of echoed</a:t>
            </a:r>
          </a:p>
          <a:p>
            <a:pPr algn="r">
              <a:lnSpc>
                <a:spcPct val="90000"/>
              </a:lnSpc>
            </a:pPr>
            <a:r>
              <a:rPr lang="ja-JP" altLang="en-US" sz="1600">
                <a:latin typeface="Tahoma" panose="020B0604030504040204" pitchFamily="34" charset="0"/>
                <a:ea typeface="MS PGothic" panose="020B0600070205080204" pitchFamily="34" charset="-128"/>
              </a:rPr>
              <a:t>‘</a:t>
            </a:r>
            <a:r>
              <a:rPr lang="en-US" altLang="ja-JP" sz="1600">
                <a:latin typeface="Tahoma" panose="020B0604030504040204" pitchFamily="34" charset="0"/>
                <a:ea typeface="MS PGothic" panose="020B0600070205080204" pitchFamily="34" charset="-128"/>
              </a:rPr>
              <a:t>C</a:t>
            </a:r>
            <a:r>
              <a:rPr lang="ja-JP" altLang="en-US" sz="1600">
                <a:latin typeface="Tahoma" panose="020B0604030504040204" pitchFamily="34" charset="0"/>
                <a:ea typeface="MS PGothic" panose="020B0600070205080204" pitchFamily="34" charset="-128"/>
              </a:rPr>
              <a:t>’</a:t>
            </a:r>
            <a:endParaRPr lang="en-US" altLang="zh-CN" sz="1000">
              <a:latin typeface="Tahoma" panose="020B0604030504040204" pitchFamily="34" charset="0"/>
              <a:ea typeface="MS PGothic" panose="020B0600070205080204" pitchFamily="34" charset="-128"/>
            </a:endParaRPr>
          </a:p>
        </p:txBody>
      </p:sp>
      <p:sp>
        <p:nvSpPr>
          <p:cNvPr id="70664" name="Text Box 9"/>
          <p:cNvSpPr txBox="1">
            <a:spLocks noChangeArrowheads="1"/>
          </p:cNvSpPr>
          <p:nvPr/>
        </p:nvSpPr>
        <p:spPr bwMode="auto">
          <a:xfrm>
            <a:off x="7837489" y="3055938"/>
            <a:ext cx="126669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a:latin typeface="Tahoma" panose="020B0604030504040204" pitchFamily="34" charset="0"/>
                <a:ea typeface="MS PGothic" panose="020B0600070205080204" pitchFamily="34" charset="-128"/>
              </a:rPr>
              <a:t>host ACKs</a:t>
            </a:r>
          </a:p>
          <a:p>
            <a:r>
              <a:rPr lang="en-US" altLang="zh-CN" sz="1600" dirty="0">
                <a:latin typeface="Tahoma" panose="020B0604030504040204" pitchFamily="34" charset="0"/>
                <a:ea typeface="MS PGothic" panose="020B0600070205080204" pitchFamily="34" charset="-128"/>
              </a:rPr>
              <a:t>receipt of</a:t>
            </a:r>
          </a:p>
          <a:p>
            <a:r>
              <a:rPr lang="ja-JP" altLang="en-US" sz="1600" dirty="0">
                <a:latin typeface="Tahoma" panose="020B0604030504040204" pitchFamily="34" charset="0"/>
                <a:ea typeface="MS PGothic" panose="020B0600070205080204" pitchFamily="34" charset="-128"/>
              </a:rPr>
              <a:t>‘</a:t>
            </a:r>
            <a:r>
              <a:rPr lang="en-US" altLang="ja-JP" sz="1600" dirty="0">
                <a:latin typeface="Tahoma" panose="020B0604030504040204" pitchFamily="34" charset="0"/>
                <a:ea typeface="MS PGothic" panose="020B0600070205080204" pitchFamily="34" charset="-128"/>
              </a:rPr>
              <a:t>C</a:t>
            </a:r>
            <a:r>
              <a:rPr lang="ja-JP" altLang="en-US" sz="1600" dirty="0">
                <a:latin typeface="Tahoma" panose="020B0604030504040204" pitchFamily="34" charset="0"/>
                <a:ea typeface="MS PGothic" panose="020B0600070205080204" pitchFamily="34" charset="-128"/>
              </a:rPr>
              <a:t>’</a:t>
            </a:r>
            <a:r>
              <a:rPr lang="en-US" altLang="ja-JP" sz="1600" dirty="0">
                <a:latin typeface="Tahoma" panose="020B0604030504040204" pitchFamily="34" charset="0"/>
                <a:ea typeface="MS PGothic" panose="020B0600070205080204" pitchFamily="34" charset="-128"/>
              </a:rPr>
              <a:t>, echoes</a:t>
            </a:r>
          </a:p>
          <a:p>
            <a:r>
              <a:rPr lang="en-US" altLang="zh-CN" sz="1600" dirty="0">
                <a:latin typeface="Tahoma" panose="020B0604030504040204" pitchFamily="34" charset="0"/>
                <a:ea typeface="MS PGothic" panose="020B0600070205080204" pitchFamily="34" charset="-128"/>
              </a:rPr>
              <a:t>back </a:t>
            </a:r>
            <a:r>
              <a:rPr lang="ja-JP" altLang="en-US" sz="1600" dirty="0">
                <a:latin typeface="Tahoma" panose="020B0604030504040204" pitchFamily="34" charset="0"/>
                <a:ea typeface="MS PGothic" panose="020B0600070205080204" pitchFamily="34" charset="-128"/>
              </a:rPr>
              <a:t>‘</a:t>
            </a:r>
            <a:r>
              <a:rPr lang="en-US" altLang="ja-JP" sz="1600" dirty="0">
                <a:latin typeface="Tahoma" panose="020B0604030504040204" pitchFamily="34" charset="0"/>
                <a:ea typeface="MS PGothic" panose="020B0600070205080204" pitchFamily="34" charset="-128"/>
              </a:rPr>
              <a:t>C</a:t>
            </a:r>
            <a:r>
              <a:rPr lang="ja-JP" altLang="en-US" sz="1600" dirty="0">
                <a:latin typeface="Tahoma" panose="020B0604030504040204" pitchFamily="34" charset="0"/>
                <a:ea typeface="MS PGothic" panose="020B0600070205080204" pitchFamily="34" charset="-128"/>
              </a:rPr>
              <a:t>’</a:t>
            </a:r>
            <a:endParaRPr lang="en-US" altLang="zh-CN" sz="1600" dirty="0">
              <a:latin typeface="Tahoma" panose="020B0604030504040204" pitchFamily="34" charset="0"/>
              <a:ea typeface="MS PGothic" panose="020B0600070205080204" pitchFamily="34" charset="-128"/>
            </a:endParaRPr>
          </a:p>
        </p:txBody>
      </p:sp>
      <p:sp>
        <p:nvSpPr>
          <p:cNvPr id="70665" name="Line 10"/>
          <p:cNvSpPr>
            <a:spLocks noChangeShapeType="1"/>
          </p:cNvSpPr>
          <p:nvPr/>
        </p:nvSpPr>
        <p:spPr bwMode="auto">
          <a:xfrm flipH="1">
            <a:off x="4808538" y="3486150"/>
            <a:ext cx="2825750" cy="801688"/>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66" name="Text Box 11"/>
          <p:cNvSpPr txBox="1">
            <a:spLocks noChangeArrowheads="1"/>
          </p:cNvSpPr>
          <p:nvPr/>
        </p:nvSpPr>
        <p:spPr bwMode="auto">
          <a:xfrm>
            <a:off x="5002213" y="5291139"/>
            <a:ext cx="26484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solidFill>
                  <a:srgbClr val="000099"/>
                </a:solidFill>
                <a:latin typeface="Tahoma" panose="020B0604030504040204" pitchFamily="34" charset="0"/>
                <a:ea typeface="MS PGothic" panose="020B0600070205080204" pitchFamily="34" charset="-128"/>
              </a:rPr>
              <a:t>simple telnet scenario</a:t>
            </a:r>
          </a:p>
        </p:txBody>
      </p:sp>
      <p:sp>
        <p:nvSpPr>
          <p:cNvPr id="70667" name="Text Box 13"/>
          <p:cNvSpPr txBox="1">
            <a:spLocks noChangeArrowheads="1"/>
          </p:cNvSpPr>
          <p:nvPr/>
        </p:nvSpPr>
        <p:spPr bwMode="auto">
          <a:xfrm>
            <a:off x="7310438" y="1430338"/>
            <a:ext cx="7731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Host B</a:t>
            </a:r>
          </a:p>
        </p:txBody>
      </p:sp>
      <p:sp>
        <p:nvSpPr>
          <p:cNvPr id="70668" name="Text Box 17"/>
          <p:cNvSpPr txBox="1">
            <a:spLocks noChangeArrowheads="1"/>
          </p:cNvSpPr>
          <p:nvPr/>
        </p:nvSpPr>
        <p:spPr bwMode="auto">
          <a:xfrm>
            <a:off x="4422776" y="1436688"/>
            <a:ext cx="7825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Host A</a:t>
            </a:r>
          </a:p>
        </p:txBody>
      </p:sp>
      <p:sp>
        <p:nvSpPr>
          <p:cNvPr id="70669" name="Rectangle 18"/>
          <p:cNvSpPr>
            <a:spLocks noChangeArrowheads="1"/>
          </p:cNvSpPr>
          <p:nvPr/>
        </p:nvSpPr>
        <p:spPr bwMode="auto">
          <a:xfrm>
            <a:off x="5630864" y="2806701"/>
            <a:ext cx="814387" cy="3794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0670" name="Text Box 19"/>
          <p:cNvSpPr txBox="1">
            <a:spLocks noChangeArrowheads="1"/>
          </p:cNvSpPr>
          <p:nvPr/>
        </p:nvSpPr>
        <p:spPr bwMode="auto">
          <a:xfrm>
            <a:off x="4922839" y="2859089"/>
            <a:ext cx="29352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latin typeface="Tahoma" panose="020B0604030504040204" pitchFamily="34" charset="0"/>
                <a:ea typeface="MS PGothic" panose="020B0600070205080204" pitchFamily="34" charset="-128"/>
              </a:rPr>
              <a:t>Seq=42, ACKnum=79, data = </a:t>
            </a:r>
            <a:r>
              <a:rPr lang="ja-JP" altLang="en-US" sz="1400">
                <a:latin typeface="Tahoma" panose="020B0604030504040204" pitchFamily="34" charset="0"/>
                <a:ea typeface="MS PGothic" panose="020B0600070205080204" pitchFamily="34" charset="-128"/>
              </a:rPr>
              <a:t>‘</a:t>
            </a:r>
            <a:r>
              <a:rPr lang="en-US" altLang="ja-JP" sz="1400">
                <a:latin typeface="Tahoma" panose="020B0604030504040204" pitchFamily="34" charset="0"/>
                <a:ea typeface="MS PGothic" panose="020B0600070205080204" pitchFamily="34" charset="-128"/>
              </a:rPr>
              <a:t>C</a:t>
            </a:r>
            <a:r>
              <a:rPr lang="ja-JP" altLang="en-US" sz="1400">
                <a:latin typeface="Tahoma" panose="020B0604030504040204" pitchFamily="34" charset="0"/>
                <a:ea typeface="MS PGothic" panose="020B0600070205080204" pitchFamily="34" charset="-128"/>
              </a:rPr>
              <a:t>’</a:t>
            </a:r>
            <a:endParaRPr lang="en-US" altLang="zh-CN" sz="1400">
              <a:latin typeface="Tahoma" panose="020B0604030504040204" pitchFamily="34" charset="0"/>
              <a:ea typeface="MS PGothic" panose="020B0600070205080204" pitchFamily="34" charset="-128"/>
            </a:endParaRPr>
          </a:p>
        </p:txBody>
      </p:sp>
      <p:sp>
        <p:nvSpPr>
          <p:cNvPr id="70671" name="Rectangle 20"/>
          <p:cNvSpPr>
            <a:spLocks noChangeArrowheads="1"/>
          </p:cNvSpPr>
          <p:nvPr/>
        </p:nvSpPr>
        <p:spPr bwMode="auto">
          <a:xfrm>
            <a:off x="5665788" y="3765551"/>
            <a:ext cx="823912" cy="2460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0672" name="Text Box 21"/>
          <p:cNvSpPr txBox="1">
            <a:spLocks noChangeArrowheads="1"/>
          </p:cNvSpPr>
          <p:nvPr/>
        </p:nvSpPr>
        <p:spPr bwMode="auto">
          <a:xfrm>
            <a:off x="4926014" y="3754439"/>
            <a:ext cx="29114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ea typeface="MS PGothic" panose="020B0600070205080204" pitchFamily="34" charset="-128"/>
              </a:rPr>
              <a:t>Seq=79, ACKnum=43, data = </a:t>
            </a:r>
            <a:r>
              <a:rPr lang="ja-JP" altLang="en-US" sz="1400">
                <a:ea typeface="MS PGothic" panose="020B0600070205080204" pitchFamily="34" charset="-128"/>
              </a:rPr>
              <a:t>‘</a:t>
            </a:r>
            <a:r>
              <a:rPr lang="en-US" altLang="ja-JP" sz="1400">
                <a:ea typeface="MS PGothic" panose="020B0600070205080204" pitchFamily="34" charset="-128"/>
              </a:rPr>
              <a:t>C</a:t>
            </a:r>
            <a:r>
              <a:rPr lang="ja-JP" altLang="en-US" sz="1400">
                <a:ea typeface="MS PGothic" panose="020B0600070205080204" pitchFamily="34" charset="-128"/>
              </a:rPr>
              <a:t>’</a:t>
            </a:r>
            <a:endParaRPr lang="en-US" altLang="zh-CN" sz="1000">
              <a:latin typeface="Times New Roman" panose="02020603050405020304" pitchFamily="18" charset="0"/>
              <a:ea typeface="MS PGothic" panose="020B0600070205080204" pitchFamily="34" charset="-128"/>
            </a:endParaRPr>
          </a:p>
        </p:txBody>
      </p:sp>
      <p:sp>
        <p:nvSpPr>
          <p:cNvPr id="70673" name="Rectangle 22"/>
          <p:cNvSpPr>
            <a:spLocks noChangeArrowheads="1"/>
          </p:cNvSpPr>
          <p:nvPr/>
        </p:nvSpPr>
        <p:spPr bwMode="auto">
          <a:xfrm>
            <a:off x="5732463" y="4613275"/>
            <a:ext cx="958850" cy="357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0674" name="Text Box 23"/>
          <p:cNvSpPr txBox="1">
            <a:spLocks noChangeArrowheads="1"/>
          </p:cNvSpPr>
          <p:nvPr/>
        </p:nvSpPr>
        <p:spPr bwMode="auto">
          <a:xfrm>
            <a:off x="5411789" y="4627564"/>
            <a:ext cx="19510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ea typeface="MS PGothic" panose="020B0600070205080204" pitchFamily="34" charset="-128"/>
              </a:rPr>
              <a:t>Seq=43, ACKnum=80</a:t>
            </a:r>
            <a:endParaRPr lang="en-US" altLang="zh-CN" sz="1000">
              <a:latin typeface="Times New Roman" panose="02020603050405020304" pitchFamily="18" charset="0"/>
              <a:ea typeface="MS PGothic" panose="020B0600070205080204" pitchFamily="34" charset="-128"/>
            </a:endParaRPr>
          </a:p>
        </p:txBody>
      </p:sp>
      <p:sp>
        <p:nvSpPr>
          <p:cNvPr id="70675" name="Line 24"/>
          <p:cNvSpPr>
            <a:spLocks noChangeShapeType="1"/>
          </p:cNvSpPr>
          <p:nvPr/>
        </p:nvSpPr>
        <p:spPr bwMode="auto">
          <a:xfrm>
            <a:off x="4795838" y="2473326"/>
            <a:ext cx="0" cy="258762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0676" name="Line 25"/>
          <p:cNvSpPr>
            <a:spLocks noChangeShapeType="1"/>
          </p:cNvSpPr>
          <p:nvPr/>
        </p:nvSpPr>
        <p:spPr bwMode="auto">
          <a:xfrm>
            <a:off x="7680325" y="2525714"/>
            <a:ext cx="0" cy="258762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70677" name="Group 27"/>
          <p:cNvGrpSpPr>
            <a:grpSpLocks/>
          </p:cNvGrpSpPr>
          <p:nvPr/>
        </p:nvGrpSpPr>
        <p:grpSpPr bwMode="auto">
          <a:xfrm>
            <a:off x="4287838" y="1652589"/>
            <a:ext cx="755650" cy="782637"/>
            <a:chOff x="-44" y="1473"/>
            <a:chExt cx="981" cy="1105"/>
          </a:xfrm>
        </p:grpSpPr>
        <p:pic>
          <p:nvPicPr>
            <p:cNvPr id="70681" name="Picture 28"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82" name="Freeform 29"/>
            <p:cNvSpPr>
              <a:spLocks/>
            </p:cNvSpPr>
            <p:nvPr/>
          </p:nvSpPr>
          <p:spPr bwMode="auto">
            <a:xfrm flipH="1">
              <a:off x="374" y="1579"/>
              <a:ext cx="477" cy="506"/>
            </a:xfrm>
            <a:custGeom>
              <a:avLst/>
              <a:gdLst>
                <a:gd name="T0" fmla="*/ 0 w 356"/>
                <a:gd name="T1" fmla="*/ 0 h 368"/>
                <a:gd name="T2" fmla="*/ 77884 w 356"/>
                <a:gd name="T3" fmla="*/ 5998 h 368"/>
                <a:gd name="T4" fmla="*/ 92393 w 356"/>
                <a:gd name="T5" fmla="*/ 124961 h 368"/>
                <a:gd name="T6" fmla="*/ 20362 w 356"/>
                <a:gd name="T7" fmla="*/ 15628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70678" name="Group 30"/>
          <p:cNvGrpSpPr>
            <a:grpSpLocks/>
          </p:cNvGrpSpPr>
          <p:nvPr/>
        </p:nvGrpSpPr>
        <p:grpSpPr bwMode="auto">
          <a:xfrm flipH="1">
            <a:off x="7467600" y="1692276"/>
            <a:ext cx="788988" cy="862013"/>
            <a:chOff x="-44" y="1473"/>
            <a:chExt cx="981" cy="1105"/>
          </a:xfrm>
        </p:grpSpPr>
        <p:pic>
          <p:nvPicPr>
            <p:cNvPr id="70679" name="Picture 31"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80" name="Freeform 32"/>
            <p:cNvSpPr>
              <a:spLocks/>
            </p:cNvSpPr>
            <p:nvPr/>
          </p:nvSpPr>
          <p:spPr bwMode="auto">
            <a:xfrm flipH="1">
              <a:off x="374" y="1579"/>
              <a:ext cx="477" cy="506"/>
            </a:xfrm>
            <a:custGeom>
              <a:avLst/>
              <a:gdLst>
                <a:gd name="T0" fmla="*/ 0 w 356"/>
                <a:gd name="T1" fmla="*/ 0 h 368"/>
                <a:gd name="T2" fmla="*/ 77884 w 356"/>
                <a:gd name="T3" fmla="*/ 5998 h 368"/>
                <a:gd name="T4" fmla="*/ 92393 w 356"/>
                <a:gd name="T5" fmla="*/ 124961 h 368"/>
                <a:gd name="T6" fmla="*/ 20362 w 356"/>
                <a:gd name="T7" fmla="*/ 15628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支持通用服务</a:t>
            </a:r>
          </a:p>
        </p:txBody>
      </p:sp>
      <p:sp>
        <p:nvSpPr>
          <p:cNvPr id="71683" name="Rectangle 3"/>
          <p:cNvSpPr>
            <a:spLocks noGrp="1" noChangeArrowheads="1"/>
          </p:cNvSpPr>
          <p:nvPr>
            <p:ph type="body" idx="1"/>
          </p:nvPr>
        </p:nvSpPr>
        <p:spPr/>
        <p:txBody>
          <a:bodyPr/>
          <a:lstStyle/>
          <a:p>
            <a:pPr>
              <a:defRPr/>
            </a:pPr>
            <a:r>
              <a:rPr lang="zh-CN" altLang="en-US" sz="2200" b="1" i="1" dirty="0">
                <a:solidFill>
                  <a:srgbClr val="0066FF"/>
                </a:solidFill>
                <a:effectLst>
                  <a:outerShdw blurRad="38100" dist="38100" dir="2700000" algn="tl">
                    <a:srgbClr val="C0C0C0"/>
                  </a:outerShdw>
                </a:effectLst>
              </a:rPr>
              <a:t>目标 </a:t>
            </a:r>
            <a:r>
              <a:rPr lang="en-US" altLang="zh-CN" sz="2200" b="1" i="1" dirty="0">
                <a:solidFill>
                  <a:srgbClr val="0066FF"/>
                </a:solidFill>
                <a:effectLst>
                  <a:outerShdw blurRad="38100" dist="38100" dir="2700000" algn="tl">
                    <a:srgbClr val="C0C0C0"/>
                  </a:outerShdw>
                </a:effectLst>
              </a:rPr>
              <a:t>2:</a:t>
            </a:r>
            <a:r>
              <a:rPr lang="en-US" altLang="zh-CN" sz="2200" dirty="0">
                <a:solidFill>
                  <a:srgbClr val="0066FF"/>
                </a:solidFill>
              </a:rPr>
              <a:t> </a:t>
            </a:r>
            <a:r>
              <a:rPr lang="zh-CN" altLang="en-US" sz="2200" dirty="0"/>
              <a:t>网络在现实网络条件下支持各种不同的应用</a:t>
            </a:r>
          </a:p>
          <a:p>
            <a:pPr>
              <a:defRPr/>
            </a:pPr>
            <a:r>
              <a:rPr lang="zh-CN" altLang="en-US" sz="2200" b="1" i="1" dirty="0">
                <a:solidFill>
                  <a:srgbClr val="0066FF"/>
                </a:solidFill>
                <a:effectLst>
                  <a:outerShdw blurRad="38100" dist="38100" dir="2700000" algn="tl">
                    <a:srgbClr val="C0C0C0"/>
                  </a:outerShdw>
                </a:effectLst>
              </a:rPr>
              <a:t>动机</a:t>
            </a:r>
            <a:r>
              <a:rPr lang="en-US" altLang="zh-CN" sz="2200" b="1" i="1" dirty="0">
                <a:solidFill>
                  <a:srgbClr val="0066FF"/>
                </a:solidFill>
                <a:effectLst>
                  <a:outerShdw blurRad="38100" dist="38100" dir="2700000" algn="tl">
                    <a:srgbClr val="C0C0C0"/>
                  </a:outerShdw>
                </a:effectLst>
              </a:rPr>
              <a:t>2:</a:t>
            </a:r>
            <a:r>
              <a:rPr lang="en-US" altLang="zh-CN" sz="2200" dirty="0">
                <a:solidFill>
                  <a:srgbClr val="0066FF"/>
                </a:solidFill>
              </a:rPr>
              <a:t>  </a:t>
            </a:r>
            <a:r>
              <a:rPr lang="zh-CN" altLang="en-US" sz="2200" dirty="0"/>
              <a:t>提供可靠的消息传送</a:t>
            </a:r>
            <a:r>
              <a:rPr lang="en-US" altLang="zh-CN" sz="2200" dirty="0"/>
              <a:t>, </a:t>
            </a:r>
            <a:r>
              <a:rPr lang="zh-CN" altLang="en-US" sz="2200" dirty="0"/>
              <a:t>能够对故障进行分类处理</a:t>
            </a:r>
            <a:endParaRPr lang="en-US" altLang="zh-CN" sz="2200" dirty="0"/>
          </a:p>
          <a:p>
            <a:pPr>
              <a:defRPr/>
            </a:pPr>
            <a:endParaRPr lang="en-US" altLang="zh-CN" sz="2200" dirty="0"/>
          </a:p>
          <a:p>
            <a:pPr>
              <a:defRPr/>
            </a:pPr>
            <a:r>
              <a:rPr lang="zh-CN" altLang="en-US" sz="2100" dirty="0"/>
              <a:t>三类故障</a:t>
            </a:r>
          </a:p>
          <a:p>
            <a:pPr lvl="1">
              <a:defRPr/>
            </a:pPr>
            <a:r>
              <a:rPr lang="zh-CN" altLang="en-US" sz="2000" dirty="0"/>
              <a:t>比特错误 </a:t>
            </a:r>
            <a:r>
              <a:rPr lang="en-US" altLang="zh-CN" sz="2000" dirty="0"/>
              <a:t>(</a:t>
            </a:r>
            <a:r>
              <a:rPr lang="zh-CN" altLang="en-US" sz="2000" dirty="0"/>
              <a:t>比特级</a:t>
            </a:r>
            <a:r>
              <a:rPr lang="en-US" altLang="zh-CN" sz="2000" dirty="0"/>
              <a:t>)</a:t>
            </a:r>
          </a:p>
          <a:p>
            <a:pPr lvl="2">
              <a:defRPr/>
            </a:pPr>
            <a:r>
              <a:rPr lang="zh-CN" altLang="en-US" sz="1800" dirty="0"/>
              <a:t>外部电磁干扰等</a:t>
            </a:r>
          </a:p>
          <a:p>
            <a:pPr lvl="1">
              <a:defRPr/>
            </a:pPr>
            <a:r>
              <a:rPr lang="zh-CN" altLang="en-US" sz="2000" dirty="0"/>
              <a:t>分组丢失 </a:t>
            </a:r>
            <a:r>
              <a:rPr lang="en-US" altLang="zh-CN" sz="2000" dirty="0"/>
              <a:t>(</a:t>
            </a:r>
            <a:r>
              <a:rPr lang="zh-CN" altLang="en-US" sz="2000" dirty="0"/>
              <a:t>分组级</a:t>
            </a:r>
            <a:r>
              <a:rPr lang="en-US" altLang="zh-CN" sz="2000" dirty="0"/>
              <a:t>)</a:t>
            </a:r>
          </a:p>
          <a:p>
            <a:pPr lvl="2">
              <a:defRPr/>
            </a:pPr>
            <a:r>
              <a:rPr lang="zh-CN" altLang="en-US" sz="1800" dirty="0"/>
              <a:t>内存溢出</a:t>
            </a:r>
            <a:r>
              <a:rPr lang="en-US" altLang="zh-CN" sz="1800" dirty="0"/>
              <a:t>, </a:t>
            </a:r>
            <a:r>
              <a:rPr lang="zh-CN" altLang="en-US" sz="1800" dirty="0"/>
              <a:t>或分组出现了不可纠正的比特错误</a:t>
            </a:r>
          </a:p>
          <a:p>
            <a:pPr lvl="2">
              <a:defRPr/>
            </a:pPr>
            <a:r>
              <a:rPr lang="zh-CN" altLang="en-US" sz="1800" dirty="0"/>
              <a:t>如何区分分组是丢失还是延迟到达</a:t>
            </a:r>
            <a:r>
              <a:rPr lang="en-US" altLang="zh-CN" sz="1800" dirty="0"/>
              <a:t>?</a:t>
            </a:r>
          </a:p>
          <a:p>
            <a:pPr lvl="1">
              <a:defRPr/>
            </a:pPr>
            <a:r>
              <a:rPr lang="zh-CN" altLang="en-US" sz="2000" dirty="0"/>
              <a:t>链路故障</a:t>
            </a:r>
            <a:r>
              <a:rPr lang="en-US" altLang="zh-CN" sz="2000" dirty="0"/>
              <a:t>/</a:t>
            </a:r>
            <a:r>
              <a:rPr lang="zh-CN" altLang="en-US" sz="2000" dirty="0"/>
              <a:t>节点当机 </a:t>
            </a:r>
            <a:r>
              <a:rPr lang="en-US" altLang="zh-CN" sz="2000" dirty="0"/>
              <a:t>(</a:t>
            </a:r>
            <a:r>
              <a:rPr lang="zh-CN" altLang="en-US" sz="2000" dirty="0"/>
              <a:t>链路</a:t>
            </a:r>
            <a:r>
              <a:rPr lang="en-US" altLang="zh-CN" sz="2000" dirty="0"/>
              <a:t>/</a:t>
            </a:r>
            <a:r>
              <a:rPr lang="zh-CN" altLang="en-US" sz="2000" dirty="0"/>
              <a:t>节点级</a:t>
            </a:r>
            <a:r>
              <a:rPr lang="en-US" altLang="zh-CN" sz="2000" dirty="0"/>
              <a:t>)</a:t>
            </a:r>
          </a:p>
          <a:p>
            <a:pPr lvl="2">
              <a:defRPr/>
            </a:pPr>
            <a:r>
              <a:rPr lang="zh-CN" altLang="en-US" sz="1800" dirty="0"/>
              <a:t>如何区分主机故障还是运行速度慢</a:t>
            </a:r>
            <a:r>
              <a:rPr lang="en-US" altLang="zh-CN" sz="1800" dirty="0"/>
              <a:t>?</a:t>
            </a:r>
          </a:p>
          <a:p>
            <a:pPr>
              <a:defRPr/>
            </a:pPr>
            <a:r>
              <a:rPr lang="zh-CN" altLang="en-US" sz="2100" dirty="0"/>
              <a:t>屏蔽部分故障</a:t>
            </a:r>
          </a:p>
          <a:p>
            <a:pPr lvl="1">
              <a:defRPr/>
            </a:pPr>
            <a:r>
              <a:rPr lang="zh-CN" altLang="en-US" sz="2000" dirty="0"/>
              <a:t>使得网络对于应用程序而言具有更强的可靠性</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E34F8D9B-64E9-482A-A700-915D9962D272}" type="slidenum">
              <a:rPr kumimoji="0" lang="en-US" altLang="zh-CN" sz="1400">
                <a:latin typeface="Arial" panose="020B0604020202020204" pitchFamily="34" charset="0"/>
                <a:ea typeface="宋体" panose="02010600030101010101" pitchFamily="2" charset="-122"/>
              </a:rPr>
              <a:pPr>
                <a:spcBef>
                  <a:spcPct val="0"/>
                </a:spcBef>
                <a:buClrTx/>
                <a:buSzTx/>
                <a:buFontTx/>
                <a:buNone/>
              </a:pPr>
              <a:t>60</a:t>
            </a:fld>
            <a:r>
              <a:rPr kumimoji="0" lang="en-US" altLang="zh-CN" sz="1000">
                <a:latin typeface="Arial" panose="020B0604020202020204" pitchFamily="34" charset="0"/>
                <a:ea typeface="宋体" panose="02010600030101010101" pitchFamily="2" charset="-122"/>
              </a:rPr>
              <a:t>-</a:t>
            </a:r>
          </a:p>
        </p:txBody>
      </p:sp>
      <p:sp>
        <p:nvSpPr>
          <p:cNvPr id="71683" name="Rectangle 2"/>
          <p:cNvSpPr>
            <a:spLocks noGrp="1" noChangeArrowheads="1"/>
          </p:cNvSpPr>
          <p:nvPr>
            <p:ph type="title"/>
          </p:nvPr>
        </p:nvSpPr>
        <p:spPr/>
        <p:txBody>
          <a:bodyPr/>
          <a:lstStyle/>
          <a:p>
            <a:r>
              <a:rPr lang="en-US" altLang="zh-CN" dirty="0"/>
              <a:t>TCP </a:t>
            </a:r>
            <a:r>
              <a:rPr lang="zh-CN" altLang="en-US" dirty="0"/>
              <a:t>数据段</a:t>
            </a:r>
            <a:endParaRPr lang="en-US" altLang="zh-CN" dirty="0"/>
          </a:p>
        </p:txBody>
      </p:sp>
      <p:sp>
        <p:nvSpPr>
          <p:cNvPr id="71684" name="Rectangle 3"/>
          <p:cNvSpPr>
            <a:spLocks noGrp="1" noChangeArrowheads="1"/>
          </p:cNvSpPr>
          <p:nvPr>
            <p:ph type="body" idx="1"/>
          </p:nvPr>
        </p:nvSpPr>
        <p:spPr/>
        <p:txBody>
          <a:bodyPr/>
          <a:lstStyle/>
          <a:p>
            <a:pPr>
              <a:lnSpc>
                <a:spcPct val="90000"/>
              </a:lnSpc>
            </a:pPr>
            <a:r>
              <a:rPr lang="en-US" altLang="zh-CN" sz="2800" dirty="0"/>
              <a:t>TCP </a:t>
            </a:r>
            <a:r>
              <a:rPr lang="zh-CN" altLang="en-US" sz="2800" dirty="0"/>
              <a:t>发送数据段</a:t>
            </a:r>
            <a:endParaRPr lang="en-US" altLang="zh-CN" sz="2800" dirty="0"/>
          </a:p>
          <a:p>
            <a:pPr lvl="1">
              <a:lnSpc>
                <a:spcPct val="90000"/>
              </a:lnSpc>
            </a:pPr>
            <a:r>
              <a:rPr lang="zh-CN" altLang="en-US" dirty="0"/>
              <a:t>数据的数量达到了最大数据段的大小</a:t>
            </a:r>
            <a:r>
              <a:rPr lang="en-US" altLang="zh-CN" dirty="0"/>
              <a:t> (MSS)</a:t>
            </a:r>
          </a:p>
          <a:p>
            <a:pPr lvl="1">
              <a:lnSpc>
                <a:spcPct val="90000"/>
              </a:lnSpc>
            </a:pPr>
            <a:r>
              <a:rPr lang="zh-CN" altLang="en-US" dirty="0"/>
              <a:t>由应用进程触发</a:t>
            </a:r>
            <a:r>
              <a:rPr lang="en-US" altLang="zh-CN" dirty="0"/>
              <a:t>, </a:t>
            </a:r>
            <a:r>
              <a:rPr lang="zh-CN" altLang="en-US" dirty="0"/>
              <a:t>例如</a:t>
            </a:r>
            <a:r>
              <a:rPr lang="en-US" altLang="zh-CN" dirty="0"/>
              <a:t> push </a:t>
            </a:r>
            <a:r>
              <a:rPr lang="zh-CN" altLang="en-US" dirty="0"/>
              <a:t>操作</a:t>
            </a:r>
            <a:endParaRPr lang="en-US" altLang="zh-CN" dirty="0"/>
          </a:p>
          <a:p>
            <a:pPr lvl="1">
              <a:lnSpc>
                <a:spcPct val="90000"/>
              </a:lnSpc>
            </a:pPr>
            <a:r>
              <a:rPr lang="zh-CN" altLang="en-US" dirty="0"/>
              <a:t>周期性定时器超时</a:t>
            </a:r>
            <a:r>
              <a:rPr lang="en-US" altLang="zh-CN" dirty="0"/>
              <a:t> </a:t>
            </a:r>
          </a:p>
          <a:p>
            <a:pPr>
              <a:lnSpc>
                <a:spcPct val="90000"/>
              </a:lnSpc>
            </a:pPr>
            <a:endParaRPr lang="en-US" altLang="zh-CN" sz="2800" dirty="0"/>
          </a:p>
          <a:p>
            <a:pPr>
              <a:lnSpc>
                <a:spcPct val="90000"/>
              </a:lnSpc>
            </a:pPr>
            <a:r>
              <a:rPr lang="en-US" altLang="zh-CN" sz="2800" dirty="0"/>
              <a:t>MSS</a:t>
            </a:r>
            <a:r>
              <a:rPr lang="zh-CN" altLang="en-US" sz="2800" dirty="0"/>
              <a:t>的选择</a:t>
            </a:r>
            <a:endParaRPr lang="en-US" altLang="zh-CN" sz="2800" dirty="0"/>
          </a:p>
          <a:p>
            <a:pPr lvl="1">
              <a:lnSpc>
                <a:spcPct val="90000"/>
              </a:lnSpc>
            </a:pPr>
            <a:r>
              <a:rPr lang="zh-CN" altLang="en-US" dirty="0"/>
              <a:t>尽可能避免</a:t>
            </a:r>
            <a:r>
              <a:rPr lang="en-US" altLang="zh-CN" dirty="0"/>
              <a:t>IP</a:t>
            </a:r>
            <a:r>
              <a:rPr lang="zh-CN" altLang="en-US" dirty="0"/>
              <a:t>分组分片</a:t>
            </a:r>
            <a:endParaRPr lang="en-US" altLang="zh-CN" dirty="0"/>
          </a:p>
          <a:p>
            <a:pPr lvl="1">
              <a:lnSpc>
                <a:spcPct val="90000"/>
              </a:lnSpc>
            </a:pPr>
            <a:r>
              <a:rPr lang="en-US" altLang="zh-CN" dirty="0"/>
              <a:t>MSS = MTU </a:t>
            </a:r>
            <a:r>
              <a:rPr lang="en-US" altLang="zh-CN" dirty="0">
                <a:latin typeface="华文中宋" panose="02010600040101010101" pitchFamily="2" charset="-122"/>
              </a:rPr>
              <a:t>–</a:t>
            </a:r>
            <a:r>
              <a:rPr lang="en-US" altLang="zh-CN" dirty="0"/>
              <a:t> IP </a:t>
            </a:r>
            <a:r>
              <a:rPr lang="zh-CN" altLang="en-US" dirty="0"/>
              <a:t>首部大小</a:t>
            </a:r>
            <a:r>
              <a:rPr lang="en-US" altLang="zh-CN" dirty="0">
                <a:latin typeface="华文中宋" panose="02010600040101010101" pitchFamily="2" charset="-122"/>
              </a:rPr>
              <a:t>–</a:t>
            </a:r>
            <a:r>
              <a:rPr lang="en-US" altLang="zh-CN" dirty="0"/>
              <a:t> TCP </a:t>
            </a:r>
            <a:r>
              <a:rPr lang="zh-CN" altLang="en-US" dirty="0"/>
              <a:t>首部大小</a:t>
            </a:r>
            <a:endParaRPr lang="en-US" altLang="zh-C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47EE49BB-E18F-45AE-B780-570F4E3F6C0D}" type="slidenum">
              <a:rPr kumimoji="0" lang="en-US" altLang="zh-CN" sz="1400">
                <a:latin typeface="Arial" panose="020B0604020202020204" pitchFamily="34" charset="0"/>
                <a:ea typeface="宋体" panose="02010600030101010101" pitchFamily="2" charset="-122"/>
              </a:rPr>
              <a:pPr>
                <a:spcBef>
                  <a:spcPct val="0"/>
                </a:spcBef>
                <a:buClrTx/>
                <a:buSzTx/>
                <a:buFontTx/>
                <a:buNone/>
              </a:pPr>
              <a:t>61</a:t>
            </a:fld>
            <a:r>
              <a:rPr kumimoji="0" lang="en-US" altLang="zh-CN" sz="1000">
                <a:latin typeface="Arial" panose="020B0604020202020204" pitchFamily="34" charset="0"/>
                <a:ea typeface="宋体" panose="02010600030101010101" pitchFamily="2" charset="-122"/>
              </a:rPr>
              <a:t>-</a:t>
            </a:r>
          </a:p>
        </p:txBody>
      </p:sp>
      <p:pic>
        <p:nvPicPr>
          <p:cNvPr id="72708"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63750" y="1341439"/>
            <a:ext cx="8250238" cy="4968875"/>
          </a:xfr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68E271A2-B5B4-4FDC-8134-1E10E3791BBD}" type="slidenum">
              <a:rPr kumimoji="0" lang="en-US" altLang="zh-CN" sz="1400">
                <a:latin typeface="Arial" panose="020B0604020202020204" pitchFamily="34" charset="0"/>
                <a:ea typeface="宋体" panose="02010600030101010101" pitchFamily="2" charset="-122"/>
              </a:rPr>
              <a:pPr>
                <a:spcBef>
                  <a:spcPct val="0"/>
                </a:spcBef>
                <a:buClrTx/>
                <a:buSzTx/>
                <a:buFontTx/>
                <a:buNone/>
              </a:pPr>
              <a:t>62</a:t>
            </a:fld>
            <a:r>
              <a:rPr kumimoji="0" lang="en-US" altLang="zh-CN" sz="1000">
                <a:latin typeface="Arial" panose="020B0604020202020204" pitchFamily="34" charset="0"/>
                <a:ea typeface="宋体" panose="02010600030101010101" pitchFamily="2" charset="-122"/>
              </a:rPr>
              <a:t>-</a:t>
            </a:r>
          </a:p>
        </p:txBody>
      </p:sp>
      <p:sp>
        <p:nvSpPr>
          <p:cNvPr id="73731" name="Rectangle 2"/>
          <p:cNvSpPr>
            <a:spLocks noGrp="1" noChangeArrowheads="1"/>
          </p:cNvSpPr>
          <p:nvPr>
            <p:ph type="title"/>
          </p:nvPr>
        </p:nvSpPr>
        <p:spPr/>
        <p:txBody>
          <a:bodyPr/>
          <a:lstStyle/>
          <a:p>
            <a:pPr eaLnBrk="1" hangingPunct="1"/>
            <a:r>
              <a:rPr lang="zh-CN" altLang="en-US" sz="3200" dirty="0"/>
              <a:t>提纲</a:t>
            </a:r>
          </a:p>
        </p:txBody>
      </p:sp>
      <p:sp>
        <p:nvSpPr>
          <p:cNvPr id="16388" name="Rectangle 3"/>
          <p:cNvSpPr>
            <a:spLocks noGrp="1" noChangeArrowheads="1"/>
          </p:cNvSpPr>
          <p:nvPr>
            <p:ph type="body" idx="1"/>
          </p:nvPr>
        </p:nvSpPr>
        <p:spPr/>
        <p:txBody>
          <a:bodyPr>
            <a:normAutofit fontScale="77500" lnSpcReduction="20000"/>
          </a:bodyPr>
          <a:lstStyle/>
          <a:p>
            <a:pPr eaLnBrk="1" hangingPunct="1">
              <a:defRPr/>
            </a:pPr>
            <a:r>
              <a:rPr lang="zh-CN" altLang="en-US" dirty="0"/>
              <a:t>引言</a:t>
            </a:r>
            <a:endParaRPr lang="en-US" altLang="zh-CN" dirty="0"/>
          </a:p>
          <a:p>
            <a:pPr lvl="1" eaLnBrk="1" hangingPunct="1">
              <a:defRPr/>
            </a:pPr>
            <a:r>
              <a:rPr lang="zh-CN" altLang="en-US" dirty="0"/>
              <a:t>核心问题</a:t>
            </a:r>
            <a:r>
              <a:rPr lang="en-US" altLang="zh-CN" dirty="0"/>
              <a:t>: </a:t>
            </a:r>
            <a:r>
              <a:rPr lang="zh-CN" altLang="en-US" dirty="0"/>
              <a:t>进程间如何通信</a:t>
            </a:r>
          </a:p>
          <a:p>
            <a:pPr eaLnBrk="1" hangingPunct="1">
              <a:defRPr/>
            </a:pPr>
            <a:r>
              <a:rPr lang="zh-CN" altLang="en-US" dirty="0"/>
              <a:t>简单多路分解</a:t>
            </a:r>
            <a:r>
              <a:rPr lang="en-US" altLang="zh-CN" dirty="0"/>
              <a:t>(UDP)</a:t>
            </a:r>
          </a:p>
          <a:p>
            <a:pPr eaLnBrk="1" hangingPunct="1">
              <a:defRPr/>
            </a:pPr>
            <a:r>
              <a:rPr lang="zh-CN" altLang="en-US" dirty="0"/>
              <a:t>可靠字节流</a:t>
            </a:r>
            <a:r>
              <a:rPr lang="en-US" altLang="zh-CN" dirty="0"/>
              <a:t>(TCP)</a:t>
            </a:r>
          </a:p>
          <a:p>
            <a:pPr lvl="1" eaLnBrk="1" hangingPunct="1">
              <a:defRPr/>
            </a:pPr>
            <a:r>
              <a:rPr lang="zh-CN" altLang="en-US" dirty="0"/>
              <a:t>端到端的问题</a:t>
            </a:r>
            <a:endParaRPr lang="en-US" altLang="zh-CN" dirty="0"/>
          </a:p>
          <a:p>
            <a:pPr lvl="1" eaLnBrk="1" hangingPunct="1">
              <a:defRPr/>
            </a:pPr>
            <a:r>
              <a:rPr lang="zh-CN" altLang="en-US" dirty="0"/>
              <a:t>报文段格式</a:t>
            </a:r>
            <a:endParaRPr lang="en-US" altLang="zh-CN" dirty="0"/>
          </a:p>
          <a:p>
            <a:pPr lvl="1" eaLnBrk="1" hangingPunct="1">
              <a:defRPr/>
            </a:pPr>
            <a:r>
              <a:rPr lang="zh-CN" altLang="en-US" dirty="0"/>
              <a:t>连接的建立和终止</a:t>
            </a:r>
            <a:endParaRPr lang="en-US" altLang="zh-CN" dirty="0"/>
          </a:p>
          <a:p>
            <a:pPr lvl="1" eaLnBrk="1" hangingPunct="1">
              <a:defRPr/>
            </a:pPr>
            <a:r>
              <a:rPr lang="zh-CN" altLang="en-US" dirty="0"/>
              <a:t>滑动窗口算法再讨论</a:t>
            </a:r>
            <a:endParaRPr lang="en-US" altLang="zh-CN" dirty="0"/>
          </a:p>
          <a:p>
            <a:pPr lvl="1" eaLnBrk="1" hangingPunct="1">
              <a:defRPr/>
            </a:pPr>
            <a:r>
              <a:rPr lang="zh-CN" altLang="en-US" dirty="0"/>
              <a:t>触发传输</a:t>
            </a:r>
            <a:endParaRPr lang="en-US" altLang="zh-CN" dirty="0"/>
          </a:p>
          <a:p>
            <a:pPr lvl="1" eaLnBrk="1" hangingPunct="1">
              <a:defRPr/>
            </a:pPr>
            <a:r>
              <a:rPr lang="zh-CN" altLang="en-US" dirty="0"/>
              <a:t>自适应重传</a:t>
            </a:r>
            <a:endParaRPr lang="en-US" altLang="zh-CN" dirty="0"/>
          </a:p>
          <a:p>
            <a:pPr lvl="1" eaLnBrk="1" hangingPunct="1">
              <a:defRPr/>
            </a:pPr>
            <a:r>
              <a:rPr lang="en-US" altLang="zh-CN" dirty="0"/>
              <a:t> </a:t>
            </a:r>
            <a:r>
              <a:rPr lang="zh-CN" altLang="en-US" dirty="0"/>
              <a:t>记录边界</a:t>
            </a:r>
            <a:endParaRPr lang="en-US" altLang="zh-CN" dirty="0"/>
          </a:p>
          <a:p>
            <a:pPr lvl="1" eaLnBrk="1" hangingPunct="1">
              <a:defRPr/>
            </a:pPr>
            <a:r>
              <a:rPr lang="en-US" altLang="zh-CN" dirty="0"/>
              <a:t>TCP </a:t>
            </a:r>
            <a:r>
              <a:rPr lang="zh-CN" altLang="en-US" dirty="0"/>
              <a:t>扩展</a:t>
            </a:r>
            <a:endParaRPr lang="en-US" altLang="zh-CN" dirty="0"/>
          </a:p>
          <a:p>
            <a:pPr lvl="1" eaLnBrk="1" hangingPunct="1">
              <a:defRPr/>
            </a:pPr>
            <a:r>
              <a:rPr lang="zh-CN" altLang="en-US" dirty="0"/>
              <a:t>其他设计选择</a:t>
            </a:r>
            <a:endParaRPr lang="en-US" altLang="zh-CN" dirty="0"/>
          </a:p>
          <a:p>
            <a:pPr eaLnBrk="1" hangingPunct="1">
              <a:defRPr/>
            </a:pPr>
            <a:r>
              <a:rPr lang="zh-CN" altLang="en-US" dirty="0"/>
              <a:t>总结</a:t>
            </a:r>
            <a:endParaRPr lang="en-US" altLang="zh-CN" dirty="0"/>
          </a:p>
        </p:txBody>
      </p:sp>
      <p:sp>
        <p:nvSpPr>
          <p:cNvPr id="73733" name="AutoShape 4"/>
          <p:cNvSpPr>
            <a:spLocks noChangeArrowheads="1"/>
          </p:cNvSpPr>
          <p:nvPr/>
        </p:nvSpPr>
        <p:spPr bwMode="auto">
          <a:xfrm>
            <a:off x="578644" y="3541885"/>
            <a:ext cx="468313" cy="485775"/>
          </a:xfrm>
          <a:prstGeom prst="rightArrow">
            <a:avLst>
              <a:gd name="adj1" fmla="val 50000"/>
              <a:gd name="adj2" fmla="val 25000"/>
            </a:avLst>
          </a:prstGeom>
          <a:solidFill>
            <a:srgbClr val="7E9CE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6"/>
          <p:cNvSpPr>
            <a:spLocks noGrp="1"/>
          </p:cNvSpPr>
          <p:nvPr>
            <p:ph type="sldNum" sz="quarter" idx="11"/>
          </p:nvPr>
        </p:nvSpPr>
        <p:spPr>
          <a:xfrm>
            <a:off x="9848851" y="6462714"/>
            <a:ext cx="676275"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28560F5-F9CF-453A-8567-6EFC5DF89C1C}" type="slidenum">
              <a:rPr lang="en-US" altLang="zh-CN">
                <a:latin typeface="Tahoma" panose="020B0604030504040204" pitchFamily="34" charset="0"/>
                <a:ea typeface="MS PGothic" panose="020B0600070205080204" pitchFamily="34" charset="-128"/>
              </a:rPr>
              <a:pPr/>
              <a:t>63</a:t>
            </a:fld>
            <a:endParaRPr lang="en-US" altLang="zh-CN">
              <a:latin typeface="Tahoma" panose="020B0604030504040204" pitchFamily="34" charset="0"/>
              <a:ea typeface="MS PGothic" panose="020B0600070205080204" pitchFamily="34" charset="-128"/>
            </a:endParaRPr>
          </a:p>
        </p:txBody>
      </p:sp>
      <p:sp>
        <p:nvSpPr>
          <p:cNvPr id="74755" name="Rectangle 63"/>
          <p:cNvSpPr>
            <a:spLocks noGrp="1" noChangeArrowheads="1"/>
          </p:cNvSpPr>
          <p:nvPr>
            <p:ph type="body" sz="half" idx="1"/>
          </p:nvPr>
        </p:nvSpPr>
        <p:spPr>
          <a:xfrm>
            <a:off x="6032500" y="1674814"/>
            <a:ext cx="4014788" cy="2503487"/>
          </a:xfrm>
        </p:spPr>
        <p:txBody>
          <a:bodyPr/>
          <a:lstStyle/>
          <a:p>
            <a:pPr>
              <a:buFont typeface="Wingdings" panose="05000000000000000000" pitchFamily="2" charset="2"/>
              <a:buNone/>
            </a:pPr>
            <a:r>
              <a:rPr lang="en-US" altLang="zh-CN" i="1" u="sng" dirty="0">
                <a:solidFill>
                  <a:srgbClr val="CC0000"/>
                </a:solidFill>
              </a:rPr>
              <a:t>Q:</a:t>
            </a:r>
            <a:r>
              <a:rPr lang="en-US" altLang="zh-CN" dirty="0"/>
              <a:t> will 2-way handshake always work in network?</a:t>
            </a:r>
          </a:p>
          <a:p>
            <a:r>
              <a:rPr lang="en-US" altLang="zh-CN" sz="2400" dirty="0"/>
              <a:t>variable delays</a:t>
            </a:r>
          </a:p>
          <a:p>
            <a:r>
              <a:rPr lang="en-US" altLang="zh-CN" sz="2400" dirty="0"/>
              <a:t>retransmitted messages (e.g. </a:t>
            </a:r>
            <a:r>
              <a:rPr lang="en-US" altLang="zh-CN" sz="2400" dirty="0" err="1"/>
              <a:t>req_conn</a:t>
            </a:r>
            <a:r>
              <a:rPr lang="en-US" altLang="zh-CN" sz="2400" dirty="0"/>
              <a:t>(x)) due to message loss</a:t>
            </a:r>
          </a:p>
          <a:p>
            <a:r>
              <a:rPr lang="en-US" altLang="zh-CN" sz="2400" dirty="0"/>
              <a:t>message reordering</a:t>
            </a:r>
          </a:p>
          <a:p>
            <a:r>
              <a:rPr lang="en-US" altLang="zh-CN" sz="2400" dirty="0">
                <a:solidFill>
                  <a:srgbClr val="FF0000"/>
                </a:solidFill>
              </a:rPr>
              <a:t>Can’</a:t>
            </a:r>
            <a:r>
              <a:rPr lang="en-US" altLang="ja-JP" sz="2400" dirty="0">
                <a:solidFill>
                  <a:srgbClr val="FF0000"/>
                </a:solidFill>
              </a:rPr>
              <a:t>t “see” other side</a:t>
            </a:r>
            <a:endParaRPr lang="en-US" altLang="zh-CN" sz="2400" dirty="0">
              <a:solidFill>
                <a:srgbClr val="FF0000"/>
              </a:solidFill>
            </a:endParaRPr>
          </a:p>
        </p:txBody>
      </p:sp>
      <p:pic>
        <p:nvPicPr>
          <p:cNvPr id="74756" name="Picture 62" descr="Al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5113" y="1957388"/>
            <a:ext cx="508000"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7" name="Picture 63" descr="Bo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4350" y="1992313"/>
            <a:ext cx="6223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8" name="Text Box 49"/>
          <p:cNvSpPr txBox="1">
            <a:spLocks noChangeArrowheads="1"/>
          </p:cNvSpPr>
          <p:nvPr/>
        </p:nvSpPr>
        <p:spPr bwMode="auto">
          <a:xfrm>
            <a:off x="2065338" y="1335088"/>
            <a:ext cx="2652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latin typeface="Tahoma" panose="020B0604030504040204" pitchFamily="34" charset="0"/>
                <a:ea typeface="MS PGothic" panose="020B0600070205080204" pitchFamily="34" charset="-128"/>
              </a:rPr>
              <a:t>2-way handshake:</a:t>
            </a:r>
          </a:p>
        </p:txBody>
      </p:sp>
      <p:sp>
        <p:nvSpPr>
          <p:cNvPr id="74759" name="Line 50"/>
          <p:cNvSpPr>
            <a:spLocks noChangeShapeType="1"/>
          </p:cNvSpPr>
          <p:nvPr/>
        </p:nvSpPr>
        <p:spPr bwMode="auto">
          <a:xfrm>
            <a:off x="3114675" y="2689226"/>
            <a:ext cx="1479550" cy="315913"/>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760" name="Line 51"/>
          <p:cNvSpPr>
            <a:spLocks noChangeShapeType="1"/>
          </p:cNvSpPr>
          <p:nvPr/>
        </p:nvSpPr>
        <p:spPr bwMode="auto">
          <a:xfrm>
            <a:off x="3070225" y="2606676"/>
            <a:ext cx="0" cy="1095375"/>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4761" name="Line 53"/>
          <p:cNvSpPr>
            <a:spLocks noChangeShapeType="1"/>
          </p:cNvSpPr>
          <p:nvPr/>
        </p:nvSpPr>
        <p:spPr bwMode="auto">
          <a:xfrm>
            <a:off x="4600575" y="2633664"/>
            <a:ext cx="0" cy="1095375"/>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4762" name="Line 54"/>
          <p:cNvSpPr>
            <a:spLocks noChangeShapeType="1"/>
          </p:cNvSpPr>
          <p:nvPr/>
        </p:nvSpPr>
        <p:spPr bwMode="auto">
          <a:xfrm flipH="1">
            <a:off x="3067050" y="3086101"/>
            <a:ext cx="1479550" cy="315913"/>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763" name="Rectangle 56"/>
          <p:cNvSpPr>
            <a:spLocks noChangeArrowheads="1"/>
          </p:cNvSpPr>
          <p:nvPr/>
        </p:nvSpPr>
        <p:spPr bwMode="auto">
          <a:xfrm>
            <a:off x="3352800" y="2674939"/>
            <a:ext cx="890588" cy="327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4764" name="Text Box 55"/>
          <p:cNvSpPr txBox="1">
            <a:spLocks noChangeArrowheads="1"/>
          </p:cNvSpPr>
          <p:nvPr/>
        </p:nvSpPr>
        <p:spPr bwMode="auto">
          <a:xfrm>
            <a:off x="3319463" y="2652713"/>
            <a:ext cx="1047082"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Let</a:t>
            </a:r>
            <a:r>
              <a:rPr lang="ja-JP" altLang="en-US" sz="1600">
                <a:latin typeface="Tahoma" panose="020B0604030504040204" pitchFamily="34" charset="0"/>
                <a:ea typeface="MS PGothic" panose="020B0600070205080204" pitchFamily="34" charset="-128"/>
              </a:rPr>
              <a:t>’</a:t>
            </a:r>
            <a:r>
              <a:rPr lang="en-US" altLang="ja-JP" sz="1600">
                <a:latin typeface="Tahoma" panose="020B0604030504040204" pitchFamily="34" charset="0"/>
                <a:ea typeface="MS PGothic" panose="020B0600070205080204" pitchFamily="34" charset="-128"/>
              </a:rPr>
              <a:t>s talk</a:t>
            </a:r>
            <a:endParaRPr lang="en-US" altLang="zh-CN" sz="1600">
              <a:latin typeface="Tahoma" panose="020B0604030504040204" pitchFamily="34" charset="0"/>
              <a:ea typeface="MS PGothic" panose="020B0600070205080204" pitchFamily="34" charset="-128"/>
            </a:endParaRPr>
          </a:p>
        </p:txBody>
      </p:sp>
      <p:sp>
        <p:nvSpPr>
          <p:cNvPr id="74765" name="Rectangle 57"/>
          <p:cNvSpPr>
            <a:spLocks noChangeArrowheads="1"/>
          </p:cNvSpPr>
          <p:nvPr/>
        </p:nvSpPr>
        <p:spPr bwMode="auto">
          <a:xfrm>
            <a:off x="3609975" y="3098801"/>
            <a:ext cx="439738" cy="327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4766" name="Text Box 58"/>
          <p:cNvSpPr txBox="1">
            <a:spLocks noChangeArrowheads="1"/>
          </p:cNvSpPr>
          <p:nvPr/>
        </p:nvSpPr>
        <p:spPr bwMode="auto">
          <a:xfrm>
            <a:off x="3594101" y="3076575"/>
            <a:ext cx="447675"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OK</a:t>
            </a:r>
          </a:p>
        </p:txBody>
      </p:sp>
      <p:sp>
        <p:nvSpPr>
          <p:cNvPr id="74767" name="Text Box 60"/>
          <p:cNvSpPr txBox="1">
            <a:spLocks noChangeArrowheads="1"/>
          </p:cNvSpPr>
          <p:nvPr/>
        </p:nvSpPr>
        <p:spPr bwMode="auto">
          <a:xfrm>
            <a:off x="4605339" y="2909888"/>
            <a:ext cx="771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solidFill>
                  <a:srgbClr val="CC0000"/>
                </a:solidFill>
                <a:latin typeface="Tahoma" panose="020B0604030504040204" pitchFamily="34" charset="0"/>
                <a:ea typeface="MS PGothic" panose="020B0600070205080204" pitchFamily="34" charset="-128"/>
              </a:rPr>
              <a:t>ESTAB</a:t>
            </a:r>
          </a:p>
        </p:txBody>
      </p:sp>
      <p:sp>
        <p:nvSpPr>
          <p:cNvPr id="74768" name="Text Box 61"/>
          <p:cNvSpPr txBox="1">
            <a:spLocks noChangeArrowheads="1"/>
          </p:cNvSpPr>
          <p:nvPr/>
        </p:nvSpPr>
        <p:spPr bwMode="auto">
          <a:xfrm>
            <a:off x="2212976" y="3243263"/>
            <a:ext cx="771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solidFill>
                  <a:srgbClr val="CC0000"/>
                </a:solidFill>
                <a:latin typeface="Tahoma" panose="020B0604030504040204" pitchFamily="34" charset="0"/>
                <a:ea typeface="MS PGothic" panose="020B0600070205080204" pitchFamily="34" charset="-128"/>
              </a:rPr>
              <a:t>ESTAB</a:t>
            </a:r>
          </a:p>
        </p:txBody>
      </p:sp>
      <p:sp>
        <p:nvSpPr>
          <p:cNvPr id="74769" name="Oval 66"/>
          <p:cNvSpPr>
            <a:spLocks noChangeArrowheads="1"/>
          </p:cNvSpPr>
          <p:nvPr/>
        </p:nvSpPr>
        <p:spPr bwMode="auto">
          <a:xfrm>
            <a:off x="3024189" y="3360738"/>
            <a:ext cx="90487" cy="88900"/>
          </a:xfrm>
          <a:prstGeom prst="ellipse">
            <a:avLst/>
          </a:prstGeom>
          <a:solidFill>
            <a:srgbClr val="CC0000"/>
          </a:solidFill>
          <a:ln w="9525">
            <a:solidFill>
              <a:srgbClr val="CC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solidFill>
                <a:srgbClr val="CC0000"/>
              </a:solidFill>
              <a:latin typeface="Tahoma" panose="020B0604030504040204" pitchFamily="34" charset="0"/>
              <a:ea typeface="MS PGothic" panose="020B0600070205080204" pitchFamily="34" charset="-128"/>
            </a:endParaRPr>
          </a:p>
        </p:txBody>
      </p:sp>
      <p:sp>
        <p:nvSpPr>
          <p:cNvPr id="74770" name="Oval 67"/>
          <p:cNvSpPr>
            <a:spLocks noChangeArrowheads="1"/>
          </p:cNvSpPr>
          <p:nvPr/>
        </p:nvSpPr>
        <p:spPr bwMode="auto">
          <a:xfrm>
            <a:off x="4552950" y="3017838"/>
            <a:ext cx="90488" cy="88900"/>
          </a:xfrm>
          <a:prstGeom prst="ellipse">
            <a:avLst/>
          </a:prstGeom>
          <a:solidFill>
            <a:srgbClr val="CC0000"/>
          </a:solidFill>
          <a:ln w="9525">
            <a:solidFill>
              <a:srgbClr val="CC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solidFill>
                <a:srgbClr val="CC0000"/>
              </a:solidFill>
              <a:latin typeface="Tahoma" panose="020B0604030504040204" pitchFamily="34" charset="0"/>
              <a:ea typeface="MS PGothic" panose="020B0600070205080204" pitchFamily="34" charset="-128"/>
            </a:endParaRPr>
          </a:p>
        </p:txBody>
      </p:sp>
      <p:sp>
        <p:nvSpPr>
          <p:cNvPr id="74771" name="Text Box 72"/>
          <p:cNvSpPr txBox="1">
            <a:spLocks noChangeArrowheads="1"/>
          </p:cNvSpPr>
          <p:nvPr/>
        </p:nvSpPr>
        <p:spPr bwMode="auto">
          <a:xfrm>
            <a:off x="2036764" y="4645026"/>
            <a:ext cx="9731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sz="1600">
                <a:latin typeface="Tahoma" panose="020B0604030504040204" pitchFamily="34" charset="0"/>
                <a:ea typeface="MS PGothic" panose="020B0600070205080204" pitchFamily="34" charset="-128"/>
              </a:rPr>
              <a:t>choose x</a:t>
            </a:r>
          </a:p>
          <a:p>
            <a:pPr algn="r"/>
            <a:endParaRPr lang="zh-CN" altLang="en-US" sz="1600">
              <a:latin typeface="Tahoma" panose="020B0604030504040204" pitchFamily="34" charset="0"/>
              <a:ea typeface="MS PGothic" panose="020B0600070205080204" pitchFamily="34" charset="-128"/>
            </a:endParaRPr>
          </a:p>
        </p:txBody>
      </p:sp>
      <p:sp>
        <p:nvSpPr>
          <p:cNvPr id="74772" name="Line 73"/>
          <p:cNvSpPr>
            <a:spLocks noChangeShapeType="1"/>
          </p:cNvSpPr>
          <p:nvPr/>
        </p:nvSpPr>
        <p:spPr bwMode="auto">
          <a:xfrm>
            <a:off x="3143250" y="4818063"/>
            <a:ext cx="1479550" cy="315912"/>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773" name="Line 74"/>
          <p:cNvSpPr>
            <a:spLocks noChangeShapeType="1"/>
          </p:cNvSpPr>
          <p:nvPr/>
        </p:nvSpPr>
        <p:spPr bwMode="auto">
          <a:xfrm>
            <a:off x="3098800" y="4735514"/>
            <a:ext cx="0" cy="1095375"/>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4774" name="Line 75"/>
          <p:cNvSpPr>
            <a:spLocks noChangeShapeType="1"/>
          </p:cNvSpPr>
          <p:nvPr/>
        </p:nvSpPr>
        <p:spPr bwMode="auto">
          <a:xfrm>
            <a:off x="4629150" y="4762501"/>
            <a:ext cx="0" cy="1095375"/>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4775" name="Line 76"/>
          <p:cNvSpPr>
            <a:spLocks noChangeShapeType="1"/>
          </p:cNvSpPr>
          <p:nvPr/>
        </p:nvSpPr>
        <p:spPr bwMode="auto">
          <a:xfrm flipH="1">
            <a:off x="3095625" y="5214938"/>
            <a:ext cx="1479550" cy="315912"/>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776" name="Rectangle 77"/>
          <p:cNvSpPr>
            <a:spLocks noChangeArrowheads="1"/>
          </p:cNvSpPr>
          <p:nvPr/>
        </p:nvSpPr>
        <p:spPr bwMode="auto">
          <a:xfrm>
            <a:off x="3460751" y="4803776"/>
            <a:ext cx="777875" cy="327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4777" name="Text Box 78"/>
          <p:cNvSpPr txBox="1">
            <a:spLocks noChangeArrowheads="1"/>
          </p:cNvSpPr>
          <p:nvPr/>
        </p:nvSpPr>
        <p:spPr bwMode="auto">
          <a:xfrm>
            <a:off x="3230564" y="4770438"/>
            <a:ext cx="1273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req_conn(x)</a:t>
            </a:r>
          </a:p>
        </p:txBody>
      </p:sp>
      <p:sp>
        <p:nvSpPr>
          <p:cNvPr id="74778" name="Rectangle 79"/>
          <p:cNvSpPr>
            <a:spLocks noChangeArrowheads="1"/>
          </p:cNvSpPr>
          <p:nvPr/>
        </p:nvSpPr>
        <p:spPr bwMode="auto">
          <a:xfrm>
            <a:off x="3638550" y="5227639"/>
            <a:ext cx="439738" cy="327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4779" name="Text Box 81"/>
          <p:cNvSpPr txBox="1">
            <a:spLocks noChangeArrowheads="1"/>
          </p:cNvSpPr>
          <p:nvPr/>
        </p:nvSpPr>
        <p:spPr bwMode="auto">
          <a:xfrm>
            <a:off x="4633914" y="5038725"/>
            <a:ext cx="771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solidFill>
                  <a:srgbClr val="CC0000"/>
                </a:solidFill>
                <a:latin typeface="Tahoma" panose="020B0604030504040204" pitchFamily="34" charset="0"/>
                <a:ea typeface="MS PGothic" panose="020B0600070205080204" pitchFamily="34" charset="-128"/>
              </a:rPr>
              <a:t>ESTAB</a:t>
            </a:r>
          </a:p>
        </p:txBody>
      </p:sp>
      <p:sp>
        <p:nvSpPr>
          <p:cNvPr id="74780" name="Text Box 82"/>
          <p:cNvSpPr txBox="1">
            <a:spLocks noChangeArrowheads="1"/>
          </p:cNvSpPr>
          <p:nvPr/>
        </p:nvSpPr>
        <p:spPr bwMode="auto">
          <a:xfrm>
            <a:off x="2241551" y="5372100"/>
            <a:ext cx="771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solidFill>
                  <a:srgbClr val="CC0000"/>
                </a:solidFill>
                <a:latin typeface="Tahoma" panose="020B0604030504040204" pitchFamily="34" charset="0"/>
                <a:ea typeface="MS PGothic" panose="020B0600070205080204" pitchFamily="34" charset="-128"/>
              </a:rPr>
              <a:t>ESTAB</a:t>
            </a:r>
          </a:p>
        </p:txBody>
      </p:sp>
      <p:sp>
        <p:nvSpPr>
          <p:cNvPr id="74781" name="Oval 83"/>
          <p:cNvSpPr>
            <a:spLocks noChangeArrowheads="1"/>
          </p:cNvSpPr>
          <p:nvPr/>
        </p:nvSpPr>
        <p:spPr bwMode="auto">
          <a:xfrm>
            <a:off x="3052764" y="5489575"/>
            <a:ext cx="90487" cy="88900"/>
          </a:xfrm>
          <a:prstGeom prst="ellipse">
            <a:avLst/>
          </a:prstGeom>
          <a:solidFill>
            <a:srgbClr val="CC0000"/>
          </a:solidFill>
          <a:ln w="9525">
            <a:solidFill>
              <a:srgbClr val="CC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solidFill>
                <a:srgbClr val="CC0000"/>
              </a:solidFill>
              <a:latin typeface="Tahoma" panose="020B0604030504040204" pitchFamily="34" charset="0"/>
              <a:ea typeface="MS PGothic" panose="020B0600070205080204" pitchFamily="34" charset="-128"/>
            </a:endParaRPr>
          </a:p>
        </p:txBody>
      </p:sp>
      <p:sp>
        <p:nvSpPr>
          <p:cNvPr id="74782" name="Oval 84"/>
          <p:cNvSpPr>
            <a:spLocks noChangeArrowheads="1"/>
          </p:cNvSpPr>
          <p:nvPr/>
        </p:nvSpPr>
        <p:spPr bwMode="auto">
          <a:xfrm>
            <a:off x="4581525" y="5146675"/>
            <a:ext cx="90488" cy="88900"/>
          </a:xfrm>
          <a:prstGeom prst="ellipse">
            <a:avLst/>
          </a:prstGeom>
          <a:solidFill>
            <a:srgbClr val="CC0000"/>
          </a:solidFill>
          <a:ln w="9525">
            <a:solidFill>
              <a:srgbClr val="CC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solidFill>
                <a:srgbClr val="CC0000"/>
              </a:solidFill>
              <a:latin typeface="Tahoma" panose="020B0604030504040204" pitchFamily="34" charset="0"/>
              <a:ea typeface="MS PGothic" panose="020B0600070205080204" pitchFamily="34" charset="-128"/>
            </a:endParaRPr>
          </a:p>
        </p:txBody>
      </p:sp>
      <p:sp>
        <p:nvSpPr>
          <p:cNvPr id="74783" name="Rectangle 86"/>
          <p:cNvSpPr>
            <a:spLocks noChangeArrowheads="1"/>
          </p:cNvSpPr>
          <p:nvPr/>
        </p:nvSpPr>
        <p:spPr bwMode="auto">
          <a:xfrm>
            <a:off x="3340101" y="5233988"/>
            <a:ext cx="1071563" cy="260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4784" name="Text Box 85"/>
          <p:cNvSpPr txBox="1">
            <a:spLocks noChangeArrowheads="1"/>
          </p:cNvSpPr>
          <p:nvPr/>
        </p:nvSpPr>
        <p:spPr bwMode="auto">
          <a:xfrm>
            <a:off x="3224213" y="5195888"/>
            <a:ext cx="12747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acc_conn(x)</a:t>
            </a:r>
          </a:p>
        </p:txBody>
      </p:sp>
      <p:sp>
        <p:nvSpPr>
          <p:cNvPr id="79907" name="Rectangle 91"/>
          <p:cNvSpPr>
            <a:spLocks noGrp="1" noChangeArrowheads="1"/>
          </p:cNvSpPr>
          <p:nvPr>
            <p:ph type="title"/>
          </p:nvPr>
        </p:nvSpPr>
        <p:spPr>
          <a:xfrm>
            <a:off x="766893" y="475288"/>
            <a:ext cx="7772400" cy="849313"/>
          </a:xfrm>
        </p:spPr>
        <p:txBody>
          <a:bodyPr/>
          <a:lstStyle/>
          <a:p>
            <a:pPr>
              <a:defRPr/>
            </a:pPr>
            <a:r>
              <a:rPr lang="en-US" dirty="0">
                <a:ea typeface="ＭＳ Ｐゴシック" charset="0"/>
              </a:rPr>
              <a:t>Agreeing to establish a connection</a:t>
            </a:r>
          </a:p>
        </p:txBody>
      </p:sp>
      <p:grpSp>
        <p:nvGrpSpPr>
          <p:cNvPr id="74786" name="Group 92"/>
          <p:cNvGrpSpPr>
            <a:grpSpLocks/>
          </p:cNvGrpSpPr>
          <p:nvPr/>
        </p:nvGrpSpPr>
        <p:grpSpPr bwMode="auto">
          <a:xfrm>
            <a:off x="2733676" y="4202113"/>
            <a:ext cx="574675" cy="520700"/>
            <a:chOff x="-44" y="1473"/>
            <a:chExt cx="981" cy="1105"/>
          </a:xfrm>
        </p:grpSpPr>
        <p:pic>
          <p:nvPicPr>
            <p:cNvPr id="74820" name="Picture 93"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821" name="Freeform 94"/>
            <p:cNvSpPr>
              <a:spLocks/>
            </p:cNvSpPr>
            <p:nvPr/>
          </p:nvSpPr>
          <p:spPr bwMode="auto">
            <a:xfrm flipH="1">
              <a:off x="374" y="1579"/>
              <a:ext cx="477" cy="506"/>
            </a:xfrm>
            <a:custGeom>
              <a:avLst/>
              <a:gdLst>
                <a:gd name="T0" fmla="*/ 0 w 356"/>
                <a:gd name="T1" fmla="*/ 0 h 368"/>
                <a:gd name="T2" fmla="*/ 77884 w 356"/>
                <a:gd name="T3" fmla="*/ 5998 h 368"/>
                <a:gd name="T4" fmla="*/ 92393 w 356"/>
                <a:gd name="T5" fmla="*/ 124961 h 368"/>
                <a:gd name="T6" fmla="*/ 20362 w 356"/>
                <a:gd name="T7" fmla="*/ 15628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74787" name="Group 95"/>
          <p:cNvGrpSpPr>
            <a:grpSpLocks/>
          </p:cNvGrpSpPr>
          <p:nvPr/>
        </p:nvGrpSpPr>
        <p:grpSpPr bwMode="auto">
          <a:xfrm>
            <a:off x="4495800" y="4183063"/>
            <a:ext cx="336550" cy="512762"/>
            <a:chOff x="4140" y="429"/>
            <a:chExt cx="1425" cy="2396"/>
          </a:xfrm>
        </p:grpSpPr>
        <p:sp>
          <p:nvSpPr>
            <p:cNvPr id="74788" name="Freeform 96"/>
            <p:cNvSpPr>
              <a:spLocks/>
            </p:cNvSpPr>
            <p:nvPr/>
          </p:nvSpPr>
          <p:spPr bwMode="auto">
            <a:xfrm>
              <a:off x="5268" y="433"/>
              <a:ext cx="283" cy="2286"/>
            </a:xfrm>
            <a:custGeom>
              <a:avLst/>
              <a:gdLst>
                <a:gd name="T0" fmla="*/ 2 w 354"/>
                <a:gd name="T1" fmla="*/ 0 h 2742"/>
                <a:gd name="T2" fmla="*/ 5 w 354"/>
                <a:gd name="T3" fmla="*/ 11 h 2742"/>
                <a:gd name="T4" fmla="*/ 5 w 354"/>
                <a:gd name="T5" fmla="*/ 83 h 2742"/>
                <a:gd name="T6" fmla="*/ 0 w 354"/>
                <a:gd name="T7" fmla="*/ 86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4789" name="Rectangle 97"/>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4790" name="Freeform 98"/>
            <p:cNvSpPr>
              <a:spLocks/>
            </p:cNvSpPr>
            <p:nvPr/>
          </p:nvSpPr>
          <p:spPr bwMode="auto">
            <a:xfrm>
              <a:off x="5321" y="570"/>
              <a:ext cx="169" cy="2115"/>
            </a:xfrm>
            <a:custGeom>
              <a:avLst/>
              <a:gdLst>
                <a:gd name="T0" fmla="*/ 2 w 211"/>
                <a:gd name="T1" fmla="*/ 0 h 2537"/>
                <a:gd name="T2" fmla="*/ 3 w 211"/>
                <a:gd name="T3" fmla="*/ 8 h 2537"/>
                <a:gd name="T4" fmla="*/ 2 w 211"/>
                <a:gd name="T5" fmla="*/ 7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4791" name="Freeform 99"/>
            <p:cNvSpPr>
              <a:spLocks/>
            </p:cNvSpPr>
            <p:nvPr/>
          </p:nvSpPr>
          <p:spPr bwMode="auto">
            <a:xfrm>
              <a:off x="5284" y="1640"/>
              <a:ext cx="263" cy="189"/>
            </a:xfrm>
            <a:custGeom>
              <a:avLst/>
              <a:gdLst>
                <a:gd name="T0" fmla="*/ 2 w 328"/>
                <a:gd name="T1" fmla="*/ 0 h 226"/>
                <a:gd name="T2" fmla="*/ 5 w 328"/>
                <a:gd name="T3" fmla="*/ 5 h 226"/>
                <a:gd name="T4" fmla="*/ 5 w 328"/>
                <a:gd name="T5" fmla="*/ 8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4792" name="Rectangle 100"/>
            <p:cNvSpPr>
              <a:spLocks noChangeArrowheads="1"/>
            </p:cNvSpPr>
            <p:nvPr/>
          </p:nvSpPr>
          <p:spPr bwMode="auto">
            <a:xfrm>
              <a:off x="4214" y="696"/>
              <a:ext cx="592" cy="45"/>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74793" name="Group 101"/>
            <p:cNvGrpSpPr>
              <a:grpSpLocks/>
            </p:cNvGrpSpPr>
            <p:nvPr/>
          </p:nvGrpSpPr>
          <p:grpSpPr bwMode="auto">
            <a:xfrm>
              <a:off x="4749" y="668"/>
              <a:ext cx="581" cy="145"/>
              <a:chOff x="614" y="2568"/>
              <a:chExt cx="725" cy="139"/>
            </a:xfrm>
          </p:grpSpPr>
          <p:sp>
            <p:nvSpPr>
              <p:cNvPr id="74818" name="AutoShape 102"/>
              <p:cNvSpPr>
                <a:spLocks noChangeArrowheads="1"/>
              </p:cNvSpPr>
              <p:nvPr/>
            </p:nvSpPr>
            <p:spPr bwMode="auto">
              <a:xfrm>
                <a:off x="617" y="2566"/>
                <a:ext cx="721" cy="142"/>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4819" name="AutoShape 103"/>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74794" name="Rectangle 104"/>
            <p:cNvSpPr>
              <a:spLocks noChangeArrowheads="1"/>
            </p:cNvSpPr>
            <p:nvPr/>
          </p:nvSpPr>
          <p:spPr bwMode="auto">
            <a:xfrm>
              <a:off x="4221" y="1022"/>
              <a:ext cx="598" cy="45"/>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74795" name="Group 105"/>
            <p:cNvGrpSpPr>
              <a:grpSpLocks/>
            </p:cNvGrpSpPr>
            <p:nvPr/>
          </p:nvGrpSpPr>
          <p:grpSpPr bwMode="auto">
            <a:xfrm>
              <a:off x="4747" y="994"/>
              <a:ext cx="581" cy="134"/>
              <a:chOff x="614" y="2568"/>
              <a:chExt cx="725" cy="139"/>
            </a:xfrm>
          </p:grpSpPr>
          <p:sp>
            <p:nvSpPr>
              <p:cNvPr id="74816" name="AutoShape 106"/>
              <p:cNvSpPr>
                <a:spLocks noChangeArrowheads="1"/>
              </p:cNvSpPr>
              <p:nvPr/>
            </p:nvSpPr>
            <p:spPr bwMode="auto">
              <a:xfrm>
                <a:off x="611" y="2567"/>
                <a:ext cx="730"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4817" name="AutoShape 107"/>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74796" name="Rectangle 108"/>
            <p:cNvSpPr>
              <a:spLocks noChangeArrowheads="1"/>
            </p:cNvSpPr>
            <p:nvPr/>
          </p:nvSpPr>
          <p:spPr bwMode="auto">
            <a:xfrm>
              <a:off x="4214" y="1356"/>
              <a:ext cx="598" cy="45"/>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4797" name="Rectangle 109"/>
            <p:cNvSpPr>
              <a:spLocks noChangeArrowheads="1"/>
            </p:cNvSpPr>
            <p:nvPr/>
          </p:nvSpPr>
          <p:spPr bwMode="auto">
            <a:xfrm>
              <a:off x="4227" y="1653"/>
              <a:ext cx="598" cy="52"/>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74798" name="Group 110"/>
            <p:cNvGrpSpPr>
              <a:grpSpLocks/>
            </p:cNvGrpSpPr>
            <p:nvPr/>
          </p:nvGrpSpPr>
          <p:grpSpPr bwMode="auto">
            <a:xfrm>
              <a:off x="4735" y="1627"/>
              <a:ext cx="582" cy="151"/>
              <a:chOff x="614" y="2568"/>
              <a:chExt cx="725" cy="139"/>
            </a:xfrm>
          </p:grpSpPr>
          <p:sp>
            <p:nvSpPr>
              <p:cNvPr id="74814" name="AutoShape 111"/>
              <p:cNvSpPr>
                <a:spLocks noChangeArrowheads="1"/>
              </p:cNvSpPr>
              <p:nvPr/>
            </p:nvSpPr>
            <p:spPr bwMode="auto">
              <a:xfrm>
                <a:off x="618" y="2571"/>
                <a:ext cx="720"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4815" name="AutoShape 112"/>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74799" name="Freeform 113"/>
            <p:cNvSpPr>
              <a:spLocks/>
            </p:cNvSpPr>
            <p:nvPr/>
          </p:nvSpPr>
          <p:spPr bwMode="auto">
            <a:xfrm>
              <a:off x="5288" y="1354"/>
              <a:ext cx="263" cy="188"/>
            </a:xfrm>
            <a:custGeom>
              <a:avLst/>
              <a:gdLst>
                <a:gd name="T0" fmla="*/ 2 w 328"/>
                <a:gd name="T1" fmla="*/ 0 h 226"/>
                <a:gd name="T2" fmla="*/ 5 w 328"/>
                <a:gd name="T3" fmla="*/ 4 h 226"/>
                <a:gd name="T4" fmla="*/ 5 w 328"/>
                <a:gd name="T5" fmla="*/ 7 h 226"/>
                <a:gd name="T6" fmla="*/ 0 w 328"/>
                <a:gd name="T7" fmla="*/ 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74800" name="Group 114"/>
            <p:cNvGrpSpPr>
              <a:grpSpLocks/>
            </p:cNvGrpSpPr>
            <p:nvPr/>
          </p:nvGrpSpPr>
          <p:grpSpPr bwMode="auto">
            <a:xfrm>
              <a:off x="4739" y="1327"/>
              <a:ext cx="582" cy="139"/>
              <a:chOff x="614" y="2568"/>
              <a:chExt cx="725" cy="139"/>
            </a:xfrm>
          </p:grpSpPr>
          <p:sp>
            <p:nvSpPr>
              <p:cNvPr id="74812" name="AutoShape 115"/>
              <p:cNvSpPr>
                <a:spLocks noChangeArrowheads="1"/>
              </p:cNvSpPr>
              <p:nvPr/>
            </p:nvSpPr>
            <p:spPr bwMode="auto">
              <a:xfrm>
                <a:off x="613" y="2568"/>
                <a:ext cx="728" cy="14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4813" name="AutoShape 116"/>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74801" name="Rectangle 117"/>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4802" name="Freeform 118"/>
            <p:cNvSpPr>
              <a:spLocks/>
            </p:cNvSpPr>
            <p:nvPr/>
          </p:nvSpPr>
          <p:spPr bwMode="auto">
            <a:xfrm>
              <a:off x="5312" y="1007"/>
              <a:ext cx="237" cy="213"/>
            </a:xfrm>
            <a:custGeom>
              <a:avLst/>
              <a:gdLst>
                <a:gd name="T0" fmla="*/ 2 w 296"/>
                <a:gd name="T1" fmla="*/ 0 h 256"/>
                <a:gd name="T2" fmla="*/ 5 w 296"/>
                <a:gd name="T3" fmla="*/ 4 h 256"/>
                <a:gd name="T4" fmla="*/ 5 w 296"/>
                <a:gd name="T5" fmla="*/ 7 h 256"/>
                <a:gd name="T6" fmla="*/ 0 w 296"/>
                <a:gd name="T7" fmla="*/ 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4803" name="Freeform 119"/>
            <p:cNvSpPr>
              <a:spLocks/>
            </p:cNvSpPr>
            <p:nvPr/>
          </p:nvSpPr>
          <p:spPr bwMode="auto">
            <a:xfrm>
              <a:off x="5315" y="680"/>
              <a:ext cx="244" cy="240"/>
            </a:xfrm>
            <a:custGeom>
              <a:avLst/>
              <a:gdLst>
                <a:gd name="T0" fmla="*/ 0 w 304"/>
                <a:gd name="T1" fmla="*/ 0 h 288"/>
                <a:gd name="T2" fmla="*/ 5 w 304"/>
                <a:gd name="T3" fmla="*/ 6 h 288"/>
                <a:gd name="T4" fmla="*/ 4 w 304"/>
                <a:gd name="T5" fmla="*/ 9 h 288"/>
                <a:gd name="T6" fmla="*/ 2 w 304"/>
                <a:gd name="T7" fmla="*/ 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4804" name="Oval 120"/>
            <p:cNvSpPr>
              <a:spLocks noChangeArrowheads="1"/>
            </p:cNvSpPr>
            <p:nvPr/>
          </p:nvSpPr>
          <p:spPr bwMode="auto">
            <a:xfrm>
              <a:off x="5518" y="2610"/>
              <a:ext cx="47" cy="9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4805" name="Freeform 121"/>
            <p:cNvSpPr>
              <a:spLocks/>
            </p:cNvSpPr>
            <p:nvPr/>
          </p:nvSpPr>
          <p:spPr bwMode="auto">
            <a:xfrm>
              <a:off x="5302" y="2614"/>
              <a:ext cx="245" cy="200"/>
            </a:xfrm>
            <a:custGeom>
              <a:avLst/>
              <a:gdLst>
                <a:gd name="T0" fmla="*/ 0 w 306"/>
                <a:gd name="T1" fmla="*/ 4 h 240"/>
                <a:gd name="T2" fmla="*/ 2 w 306"/>
                <a:gd name="T3" fmla="*/ 8 h 240"/>
                <a:gd name="T4" fmla="*/ 5 w 306"/>
                <a:gd name="T5" fmla="*/ 4 h 240"/>
                <a:gd name="T6" fmla="*/ 5 w 306"/>
                <a:gd name="T7" fmla="*/ 0 h 240"/>
                <a:gd name="T8" fmla="*/ 0 w 306"/>
                <a:gd name="T9" fmla="*/ 4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4806" name="AutoShape 122"/>
            <p:cNvSpPr>
              <a:spLocks noChangeArrowheads="1"/>
            </p:cNvSpPr>
            <p:nvPr/>
          </p:nvSpPr>
          <p:spPr bwMode="auto">
            <a:xfrm>
              <a:off x="4140" y="2677"/>
              <a:ext cx="1196" cy="148"/>
            </a:xfrm>
            <a:prstGeom prst="roundRect">
              <a:avLst>
                <a:gd name="adj" fmla="val 50000"/>
              </a:avLst>
            </a:prstGeom>
            <a:solidFill>
              <a:srgbClr val="DDDDDD"/>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4807" name="AutoShape 123"/>
            <p:cNvSpPr>
              <a:spLocks noChangeArrowheads="1"/>
            </p:cNvSpPr>
            <p:nvPr/>
          </p:nvSpPr>
          <p:spPr bwMode="auto">
            <a:xfrm>
              <a:off x="4207" y="2714"/>
              <a:ext cx="1069"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4808" name="Oval 124"/>
            <p:cNvSpPr>
              <a:spLocks noChangeArrowheads="1"/>
            </p:cNvSpPr>
            <p:nvPr/>
          </p:nvSpPr>
          <p:spPr bwMode="auto">
            <a:xfrm>
              <a:off x="4308" y="2380"/>
              <a:ext cx="155" cy="14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4809" name="Oval 125"/>
            <p:cNvSpPr>
              <a:spLocks noChangeArrowheads="1"/>
            </p:cNvSpPr>
            <p:nvPr/>
          </p:nvSpPr>
          <p:spPr bwMode="auto">
            <a:xfrm>
              <a:off x="4483" y="2387"/>
              <a:ext cx="161" cy="14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74810" name="Oval 126"/>
            <p:cNvSpPr>
              <a:spLocks noChangeArrowheads="1"/>
            </p:cNvSpPr>
            <p:nvPr/>
          </p:nvSpPr>
          <p:spPr bwMode="auto">
            <a:xfrm>
              <a:off x="4664" y="2380"/>
              <a:ext cx="155"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4811" name="Rectangle 127"/>
            <p:cNvSpPr>
              <a:spLocks noChangeArrowheads="1"/>
            </p:cNvSpPr>
            <p:nvPr/>
          </p:nvSpPr>
          <p:spPr bwMode="auto">
            <a:xfrm>
              <a:off x="5061" y="1838"/>
              <a:ext cx="87" cy="757"/>
            </a:xfrm>
            <a:prstGeom prst="rect">
              <a:avLst/>
            </a:prstGeom>
            <a:solidFill>
              <a:srgbClr val="292929"/>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6"/>
          <p:cNvSpPr>
            <a:spLocks noGrp="1"/>
          </p:cNvSpPr>
          <p:nvPr>
            <p:ph type="sldNum" sz="quarter" idx="11"/>
          </p:nvPr>
        </p:nvSpPr>
        <p:spPr>
          <a:xfrm>
            <a:off x="9848851" y="6462714"/>
            <a:ext cx="676275"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6E9F57F-B1A4-4583-A184-4272A25A70D1}" type="slidenum">
              <a:rPr lang="en-US" altLang="zh-CN">
                <a:latin typeface="Tahoma" panose="020B0604030504040204" pitchFamily="34" charset="0"/>
                <a:ea typeface="MS PGothic" panose="020B0600070205080204" pitchFamily="34" charset="-128"/>
              </a:rPr>
              <a:pPr/>
              <a:t>64</a:t>
            </a:fld>
            <a:endParaRPr lang="en-US" altLang="zh-CN">
              <a:latin typeface="Tahoma" panose="020B0604030504040204" pitchFamily="34" charset="0"/>
              <a:ea typeface="MS PGothic" panose="020B0600070205080204" pitchFamily="34" charset="-128"/>
            </a:endParaRPr>
          </a:p>
        </p:txBody>
      </p:sp>
      <p:sp>
        <p:nvSpPr>
          <p:cNvPr id="75779" name="Rectangle 3"/>
          <p:cNvSpPr>
            <a:spLocks noGrp="1" noChangeArrowheads="1"/>
          </p:cNvSpPr>
          <p:nvPr>
            <p:ph type="title"/>
          </p:nvPr>
        </p:nvSpPr>
        <p:spPr>
          <a:xfrm>
            <a:off x="725489" y="397669"/>
            <a:ext cx="7772400" cy="849313"/>
          </a:xfrm>
        </p:spPr>
        <p:txBody>
          <a:bodyPr/>
          <a:lstStyle/>
          <a:p>
            <a:r>
              <a:rPr lang="en-US" altLang="zh-CN" dirty="0"/>
              <a:t>Agreeing to establish a connection</a:t>
            </a:r>
          </a:p>
        </p:txBody>
      </p:sp>
      <p:sp>
        <p:nvSpPr>
          <p:cNvPr id="75780" name="Text Box 7"/>
          <p:cNvSpPr txBox="1">
            <a:spLocks noChangeArrowheads="1"/>
          </p:cNvSpPr>
          <p:nvPr/>
        </p:nvSpPr>
        <p:spPr bwMode="auto">
          <a:xfrm>
            <a:off x="2119314" y="1076325"/>
            <a:ext cx="4929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latin typeface="Tahoma" panose="020B0604030504040204" pitchFamily="34" charset="0"/>
                <a:ea typeface="MS PGothic" panose="020B0600070205080204" pitchFamily="34" charset="-128"/>
              </a:rPr>
              <a:t>2-way handshake failure scenarios:</a:t>
            </a:r>
          </a:p>
        </p:txBody>
      </p:sp>
      <p:sp>
        <p:nvSpPr>
          <p:cNvPr id="75781" name="Line 25"/>
          <p:cNvSpPr>
            <a:spLocks noChangeShapeType="1"/>
          </p:cNvSpPr>
          <p:nvPr/>
        </p:nvSpPr>
        <p:spPr bwMode="auto">
          <a:xfrm flipH="1">
            <a:off x="3317875" y="2301875"/>
            <a:ext cx="1588" cy="247015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5782" name="Line 39"/>
          <p:cNvSpPr>
            <a:spLocks noChangeShapeType="1"/>
          </p:cNvSpPr>
          <p:nvPr/>
        </p:nvSpPr>
        <p:spPr bwMode="auto">
          <a:xfrm flipH="1">
            <a:off x="4846639" y="2374901"/>
            <a:ext cx="1587" cy="3960813"/>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2" name="Group 95"/>
          <p:cNvGrpSpPr>
            <a:grpSpLocks/>
          </p:cNvGrpSpPr>
          <p:nvPr/>
        </p:nvGrpSpPr>
        <p:grpSpPr bwMode="auto">
          <a:xfrm>
            <a:off x="2014539" y="2927350"/>
            <a:ext cx="3646487" cy="3549650"/>
            <a:chOff x="309" y="1844"/>
            <a:chExt cx="2297" cy="2236"/>
          </a:xfrm>
        </p:grpSpPr>
        <p:sp>
          <p:nvSpPr>
            <p:cNvPr id="75913" name="Text Box 42"/>
            <p:cNvSpPr txBox="1">
              <a:spLocks noChangeArrowheads="1"/>
            </p:cNvSpPr>
            <p:nvPr/>
          </p:nvSpPr>
          <p:spPr bwMode="auto">
            <a:xfrm>
              <a:off x="309" y="1844"/>
              <a:ext cx="802"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85000"/>
                </a:lnSpc>
              </a:pPr>
              <a:r>
                <a:rPr lang="en-US" altLang="zh-CN" sz="1600">
                  <a:latin typeface="Tahoma" panose="020B0604030504040204" pitchFamily="34" charset="0"/>
                  <a:ea typeface="MS PGothic" panose="020B0600070205080204" pitchFamily="34" charset="-128"/>
                </a:rPr>
                <a:t>retransmit</a:t>
              </a:r>
            </a:p>
            <a:p>
              <a:pPr algn="r">
                <a:lnSpc>
                  <a:spcPct val="85000"/>
                </a:lnSpc>
              </a:pPr>
              <a:r>
                <a:rPr lang="en-US" altLang="zh-CN" sz="1600">
                  <a:latin typeface="Tahoma" panose="020B0604030504040204" pitchFamily="34" charset="0"/>
                  <a:ea typeface="MS PGothic" panose="020B0600070205080204" pitchFamily="34" charset="-128"/>
                </a:rPr>
                <a:t>req_conn(x)</a:t>
              </a:r>
            </a:p>
            <a:p>
              <a:pPr algn="r"/>
              <a:endParaRPr lang="zh-CN" altLang="en-US" sz="1600">
                <a:latin typeface="Tahoma" panose="020B0604030504040204" pitchFamily="34" charset="0"/>
                <a:ea typeface="MS PGothic" panose="020B0600070205080204" pitchFamily="34" charset="-128"/>
              </a:endParaRPr>
            </a:p>
          </p:txBody>
        </p:sp>
        <p:sp>
          <p:nvSpPr>
            <p:cNvPr id="75914" name="Freeform 43"/>
            <p:cNvSpPr>
              <a:spLocks/>
            </p:cNvSpPr>
            <p:nvPr/>
          </p:nvSpPr>
          <p:spPr bwMode="auto">
            <a:xfrm>
              <a:off x="1137" y="2027"/>
              <a:ext cx="962" cy="1612"/>
            </a:xfrm>
            <a:custGeom>
              <a:avLst/>
              <a:gdLst>
                <a:gd name="T0" fmla="*/ 0 w 962"/>
                <a:gd name="T1" fmla="*/ 0 h 1612"/>
                <a:gd name="T2" fmla="*/ 306 w 962"/>
                <a:gd name="T3" fmla="*/ 234 h 1612"/>
                <a:gd name="T4" fmla="*/ 467 w 962"/>
                <a:gd name="T5" fmla="*/ 1342 h 1612"/>
                <a:gd name="T6" fmla="*/ 962 w 962"/>
                <a:gd name="T7" fmla="*/ 1612 h 1612"/>
                <a:gd name="T8" fmla="*/ 0 60000 65536"/>
                <a:gd name="T9" fmla="*/ 0 60000 65536"/>
                <a:gd name="T10" fmla="*/ 0 60000 65536"/>
                <a:gd name="T11" fmla="*/ 0 60000 65536"/>
                <a:gd name="T12" fmla="*/ 0 w 962"/>
                <a:gd name="T13" fmla="*/ 0 h 1612"/>
                <a:gd name="T14" fmla="*/ 962 w 962"/>
                <a:gd name="T15" fmla="*/ 1612 h 1612"/>
              </a:gdLst>
              <a:ahLst/>
              <a:cxnLst>
                <a:cxn ang="T8">
                  <a:pos x="T0" y="T1"/>
                </a:cxn>
                <a:cxn ang="T9">
                  <a:pos x="T2" y="T3"/>
                </a:cxn>
                <a:cxn ang="T10">
                  <a:pos x="T4" y="T5"/>
                </a:cxn>
                <a:cxn ang="T11">
                  <a:pos x="T6" y="T7"/>
                </a:cxn>
              </a:cxnLst>
              <a:rect l="T12" t="T13" r="T14" b="T15"/>
              <a:pathLst>
                <a:path w="962" h="1612">
                  <a:moveTo>
                    <a:pt x="0" y="0"/>
                  </a:moveTo>
                  <a:cubicBezTo>
                    <a:pt x="50" y="40"/>
                    <a:pt x="228" y="10"/>
                    <a:pt x="306" y="234"/>
                  </a:cubicBezTo>
                  <a:cubicBezTo>
                    <a:pt x="384" y="458"/>
                    <a:pt x="358" y="1112"/>
                    <a:pt x="467" y="1342"/>
                  </a:cubicBezTo>
                  <a:cubicBezTo>
                    <a:pt x="576" y="1572"/>
                    <a:pt x="779" y="1601"/>
                    <a:pt x="962" y="1612"/>
                  </a:cubicBezTo>
                </a:path>
              </a:pathLst>
            </a:custGeom>
            <a:noFill/>
            <a:ln w="28575" cap="flat" cmpd="sng">
              <a:solidFill>
                <a:srgbClr val="000099"/>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75915" name="Text Box 44"/>
            <p:cNvSpPr txBox="1">
              <a:spLocks noChangeArrowheads="1"/>
            </p:cNvSpPr>
            <p:nvPr/>
          </p:nvSpPr>
          <p:spPr bwMode="auto">
            <a:xfrm>
              <a:off x="2120" y="3517"/>
              <a:ext cx="4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solidFill>
                    <a:srgbClr val="CC0000"/>
                  </a:solidFill>
                  <a:latin typeface="Tahoma" panose="020B0604030504040204" pitchFamily="34" charset="0"/>
                  <a:ea typeface="MS PGothic" panose="020B0600070205080204" pitchFamily="34" charset="-128"/>
                </a:rPr>
                <a:t>ESTAB</a:t>
              </a:r>
            </a:p>
          </p:txBody>
        </p:sp>
        <p:sp>
          <p:nvSpPr>
            <p:cNvPr id="75916" name="Oval 45"/>
            <p:cNvSpPr>
              <a:spLocks noChangeArrowheads="1"/>
            </p:cNvSpPr>
            <p:nvPr/>
          </p:nvSpPr>
          <p:spPr bwMode="auto">
            <a:xfrm>
              <a:off x="2072" y="3597"/>
              <a:ext cx="57" cy="56"/>
            </a:xfrm>
            <a:prstGeom prst="ellipse">
              <a:avLst/>
            </a:prstGeom>
            <a:solidFill>
              <a:srgbClr val="CC0000"/>
            </a:solidFill>
            <a:ln w="9525">
              <a:solidFill>
                <a:srgbClr val="CC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solidFill>
                  <a:srgbClr val="CC0000"/>
                </a:solidFill>
                <a:latin typeface="Tahoma" panose="020B0604030504040204" pitchFamily="34" charset="0"/>
                <a:ea typeface="MS PGothic" panose="020B0600070205080204" pitchFamily="34" charset="-128"/>
              </a:endParaRPr>
            </a:p>
          </p:txBody>
        </p:sp>
        <p:grpSp>
          <p:nvGrpSpPr>
            <p:cNvPr id="75917" name="Group 46"/>
            <p:cNvGrpSpPr>
              <a:grpSpLocks/>
            </p:cNvGrpSpPr>
            <p:nvPr/>
          </p:nvGrpSpPr>
          <p:grpSpPr bwMode="auto">
            <a:xfrm>
              <a:off x="1198" y="2407"/>
              <a:ext cx="802" cy="212"/>
              <a:chOff x="1065" y="2085"/>
              <a:chExt cx="802" cy="212"/>
            </a:xfrm>
          </p:grpSpPr>
          <p:sp>
            <p:nvSpPr>
              <p:cNvPr id="75919" name="Rectangle 47"/>
              <p:cNvSpPr>
                <a:spLocks noChangeArrowheads="1"/>
              </p:cNvSpPr>
              <p:nvPr/>
            </p:nvSpPr>
            <p:spPr bwMode="auto">
              <a:xfrm>
                <a:off x="1137" y="2123"/>
                <a:ext cx="675" cy="1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920" name="Text Box 48"/>
              <p:cNvSpPr txBox="1">
                <a:spLocks noChangeArrowheads="1"/>
              </p:cNvSpPr>
              <p:nvPr/>
            </p:nvSpPr>
            <p:spPr bwMode="auto">
              <a:xfrm>
                <a:off x="1065" y="2085"/>
                <a:ext cx="80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req_conn(x)</a:t>
                </a:r>
              </a:p>
            </p:txBody>
          </p:sp>
        </p:grpSp>
        <p:sp>
          <p:nvSpPr>
            <p:cNvPr id="75918" name="Text Box 49"/>
            <p:cNvSpPr txBox="1">
              <a:spLocks noChangeArrowheads="1"/>
            </p:cNvSpPr>
            <p:nvPr/>
          </p:nvSpPr>
          <p:spPr bwMode="auto">
            <a:xfrm>
              <a:off x="980" y="3714"/>
              <a:ext cx="1336" cy="3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half open connection!</a:t>
              </a:r>
            </a:p>
            <a:p>
              <a:r>
                <a:rPr lang="en-US" altLang="zh-CN" sz="1600">
                  <a:latin typeface="Tahoma" panose="020B0604030504040204" pitchFamily="34" charset="0"/>
                  <a:ea typeface="MS PGothic" panose="020B0600070205080204" pitchFamily="34" charset="-128"/>
                </a:rPr>
                <a:t>(no client!)</a:t>
              </a:r>
            </a:p>
          </p:txBody>
        </p:sp>
      </p:grpSp>
      <p:grpSp>
        <p:nvGrpSpPr>
          <p:cNvPr id="4" name="Group 93"/>
          <p:cNvGrpSpPr>
            <a:grpSpLocks/>
          </p:cNvGrpSpPr>
          <p:nvPr/>
        </p:nvGrpSpPr>
        <p:grpSpPr bwMode="auto">
          <a:xfrm>
            <a:off x="2146300" y="4456113"/>
            <a:ext cx="3830638" cy="715962"/>
            <a:chOff x="406" y="2807"/>
            <a:chExt cx="2413" cy="451"/>
          </a:xfrm>
        </p:grpSpPr>
        <p:sp>
          <p:nvSpPr>
            <p:cNvPr id="75909" name="Line 40"/>
            <p:cNvSpPr>
              <a:spLocks noChangeShapeType="1"/>
            </p:cNvSpPr>
            <p:nvPr/>
          </p:nvSpPr>
          <p:spPr bwMode="auto">
            <a:xfrm>
              <a:off x="1097" y="2964"/>
              <a:ext cx="1515" cy="0"/>
            </a:xfrm>
            <a:prstGeom prst="line">
              <a:avLst/>
            </a:prstGeom>
            <a:noFill/>
            <a:ln w="28575">
              <a:solidFill>
                <a:srgbClr val="CC0000"/>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5910" name="Text Box 83"/>
            <p:cNvSpPr txBox="1">
              <a:spLocks noChangeArrowheads="1"/>
            </p:cNvSpPr>
            <p:nvPr/>
          </p:nvSpPr>
          <p:spPr bwMode="auto">
            <a:xfrm>
              <a:off x="406" y="2937"/>
              <a:ext cx="73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85000"/>
                </a:lnSpc>
              </a:pPr>
              <a:r>
                <a:rPr lang="en-US" altLang="zh-CN" sz="1600">
                  <a:latin typeface="Tahoma" panose="020B0604030504040204" pitchFamily="34" charset="0"/>
                  <a:ea typeface="MS PGothic" panose="020B0600070205080204" pitchFamily="34" charset="-128"/>
                </a:rPr>
                <a:t>client terminates</a:t>
              </a:r>
            </a:p>
          </p:txBody>
        </p:sp>
        <p:sp>
          <p:nvSpPr>
            <p:cNvPr id="75911" name="Text Box 84"/>
            <p:cNvSpPr txBox="1">
              <a:spLocks noChangeArrowheads="1"/>
            </p:cNvSpPr>
            <p:nvPr/>
          </p:nvSpPr>
          <p:spPr bwMode="auto">
            <a:xfrm>
              <a:off x="2081" y="2938"/>
              <a:ext cx="73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en-US" altLang="zh-CN" sz="1600">
                  <a:latin typeface="Tahoma" panose="020B0604030504040204" pitchFamily="34" charset="0"/>
                  <a:ea typeface="MS PGothic" panose="020B0600070205080204" pitchFamily="34" charset="-128"/>
                </a:rPr>
                <a:t>server</a:t>
              </a:r>
            </a:p>
            <a:p>
              <a:pPr>
                <a:lnSpc>
                  <a:spcPct val="85000"/>
                </a:lnSpc>
              </a:pPr>
              <a:r>
                <a:rPr lang="en-US" altLang="zh-CN" sz="1600">
                  <a:latin typeface="Tahoma" panose="020B0604030504040204" pitchFamily="34" charset="0"/>
                  <a:ea typeface="MS PGothic" panose="020B0600070205080204" pitchFamily="34" charset="-128"/>
                </a:rPr>
                <a:t>forgets x</a:t>
              </a:r>
            </a:p>
          </p:txBody>
        </p:sp>
        <p:sp>
          <p:nvSpPr>
            <p:cNvPr id="75912" name="Text Box 85"/>
            <p:cNvSpPr txBox="1">
              <a:spLocks noChangeArrowheads="1"/>
            </p:cNvSpPr>
            <p:nvPr/>
          </p:nvSpPr>
          <p:spPr bwMode="auto">
            <a:xfrm>
              <a:off x="1269" y="2807"/>
              <a:ext cx="706" cy="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1400">
                  <a:latin typeface="Tahoma" panose="020B0604030504040204" pitchFamily="34" charset="0"/>
                  <a:ea typeface="MS PGothic" panose="020B0600070205080204" pitchFamily="34" charset="-128"/>
                </a:rPr>
                <a:t>connection </a:t>
              </a:r>
            </a:p>
            <a:p>
              <a:pPr>
                <a:lnSpc>
                  <a:spcPct val="90000"/>
                </a:lnSpc>
              </a:pPr>
              <a:r>
                <a:rPr lang="en-US" altLang="zh-CN" sz="1400">
                  <a:latin typeface="Tahoma" panose="020B0604030504040204" pitchFamily="34" charset="0"/>
                  <a:ea typeface="MS PGothic" panose="020B0600070205080204" pitchFamily="34" charset="-128"/>
                </a:rPr>
                <a:t>x completes</a:t>
              </a:r>
            </a:p>
          </p:txBody>
        </p:sp>
      </p:grpSp>
      <p:grpSp>
        <p:nvGrpSpPr>
          <p:cNvPr id="5" name="Group 99"/>
          <p:cNvGrpSpPr>
            <a:grpSpLocks/>
          </p:cNvGrpSpPr>
          <p:nvPr/>
        </p:nvGrpSpPr>
        <p:grpSpPr bwMode="auto">
          <a:xfrm>
            <a:off x="6334126" y="2914650"/>
            <a:ext cx="4048125" cy="3417888"/>
            <a:chOff x="3030" y="1831"/>
            <a:chExt cx="2550" cy="2153"/>
          </a:xfrm>
        </p:grpSpPr>
        <p:sp>
          <p:nvSpPr>
            <p:cNvPr id="75898" name="Text Box 69"/>
            <p:cNvSpPr txBox="1">
              <a:spLocks noChangeArrowheads="1"/>
            </p:cNvSpPr>
            <p:nvPr/>
          </p:nvSpPr>
          <p:spPr bwMode="auto">
            <a:xfrm>
              <a:off x="3030" y="1831"/>
              <a:ext cx="802"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85000"/>
                </a:lnSpc>
              </a:pPr>
              <a:r>
                <a:rPr lang="en-US" altLang="zh-CN" sz="1600">
                  <a:latin typeface="Tahoma" panose="020B0604030504040204" pitchFamily="34" charset="0"/>
                  <a:ea typeface="MS PGothic" panose="020B0600070205080204" pitchFamily="34" charset="-128"/>
                </a:rPr>
                <a:t>retransmit</a:t>
              </a:r>
            </a:p>
            <a:p>
              <a:pPr algn="r">
                <a:lnSpc>
                  <a:spcPct val="85000"/>
                </a:lnSpc>
              </a:pPr>
              <a:r>
                <a:rPr lang="en-US" altLang="zh-CN" sz="1600">
                  <a:latin typeface="Tahoma" panose="020B0604030504040204" pitchFamily="34" charset="0"/>
                  <a:ea typeface="MS PGothic" panose="020B0600070205080204" pitchFamily="34" charset="-128"/>
                </a:rPr>
                <a:t>req_conn(x)</a:t>
              </a:r>
            </a:p>
            <a:p>
              <a:pPr algn="r"/>
              <a:endParaRPr lang="zh-CN" altLang="en-US" sz="1600">
                <a:latin typeface="Tahoma" panose="020B0604030504040204" pitchFamily="34" charset="0"/>
                <a:ea typeface="MS PGothic" panose="020B0600070205080204" pitchFamily="34" charset="-128"/>
              </a:endParaRPr>
            </a:p>
          </p:txBody>
        </p:sp>
        <p:sp>
          <p:nvSpPr>
            <p:cNvPr id="75899" name="Freeform 70"/>
            <p:cNvSpPr>
              <a:spLocks/>
            </p:cNvSpPr>
            <p:nvPr/>
          </p:nvSpPr>
          <p:spPr bwMode="auto">
            <a:xfrm>
              <a:off x="3858" y="2021"/>
              <a:ext cx="962" cy="1612"/>
            </a:xfrm>
            <a:custGeom>
              <a:avLst/>
              <a:gdLst>
                <a:gd name="T0" fmla="*/ 0 w 962"/>
                <a:gd name="T1" fmla="*/ 0 h 1612"/>
                <a:gd name="T2" fmla="*/ 306 w 962"/>
                <a:gd name="T3" fmla="*/ 234 h 1612"/>
                <a:gd name="T4" fmla="*/ 467 w 962"/>
                <a:gd name="T5" fmla="*/ 1342 h 1612"/>
                <a:gd name="T6" fmla="*/ 962 w 962"/>
                <a:gd name="T7" fmla="*/ 1612 h 1612"/>
                <a:gd name="T8" fmla="*/ 0 60000 65536"/>
                <a:gd name="T9" fmla="*/ 0 60000 65536"/>
                <a:gd name="T10" fmla="*/ 0 60000 65536"/>
                <a:gd name="T11" fmla="*/ 0 60000 65536"/>
                <a:gd name="T12" fmla="*/ 0 w 962"/>
                <a:gd name="T13" fmla="*/ 0 h 1612"/>
                <a:gd name="T14" fmla="*/ 962 w 962"/>
                <a:gd name="T15" fmla="*/ 1612 h 1612"/>
              </a:gdLst>
              <a:ahLst/>
              <a:cxnLst>
                <a:cxn ang="T8">
                  <a:pos x="T0" y="T1"/>
                </a:cxn>
                <a:cxn ang="T9">
                  <a:pos x="T2" y="T3"/>
                </a:cxn>
                <a:cxn ang="T10">
                  <a:pos x="T4" y="T5"/>
                </a:cxn>
                <a:cxn ang="T11">
                  <a:pos x="T6" y="T7"/>
                </a:cxn>
              </a:cxnLst>
              <a:rect l="T12" t="T13" r="T14" b="T15"/>
              <a:pathLst>
                <a:path w="962" h="1612">
                  <a:moveTo>
                    <a:pt x="0" y="0"/>
                  </a:moveTo>
                  <a:cubicBezTo>
                    <a:pt x="50" y="40"/>
                    <a:pt x="228" y="10"/>
                    <a:pt x="306" y="234"/>
                  </a:cubicBezTo>
                  <a:cubicBezTo>
                    <a:pt x="384" y="458"/>
                    <a:pt x="358" y="1112"/>
                    <a:pt x="467" y="1342"/>
                  </a:cubicBezTo>
                  <a:cubicBezTo>
                    <a:pt x="576" y="1572"/>
                    <a:pt x="779" y="1601"/>
                    <a:pt x="962" y="1612"/>
                  </a:cubicBezTo>
                </a:path>
              </a:pathLst>
            </a:custGeom>
            <a:noFill/>
            <a:ln w="28575" cap="flat" cmpd="sng">
              <a:solidFill>
                <a:srgbClr val="000099"/>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75900" name="Text Box 71"/>
            <p:cNvSpPr txBox="1">
              <a:spLocks noChangeArrowheads="1"/>
            </p:cNvSpPr>
            <p:nvPr/>
          </p:nvSpPr>
          <p:spPr bwMode="auto">
            <a:xfrm>
              <a:off x="4841" y="3504"/>
              <a:ext cx="4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solidFill>
                    <a:srgbClr val="CC0000"/>
                  </a:solidFill>
                  <a:latin typeface="Tahoma" panose="020B0604030504040204" pitchFamily="34" charset="0"/>
                  <a:ea typeface="MS PGothic" panose="020B0600070205080204" pitchFamily="34" charset="-128"/>
                </a:rPr>
                <a:t>ESTAB</a:t>
              </a:r>
            </a:p>
          </p:txBody>
        </p:sp>
        <p:sp>
          <p:nvSpPr>
            <p:cNvPr id="75901" name="Oval 72"/>
            <p:cNvSpPr>
              <a:spLocks noChangeArrowheads="1"/>
            </p:cNvSpPr>
            <p:nvPr/>
          </p:nvSpPr>
          <p:spPr bwMode="auto">
            <a:xfrm>
              <a:off x="4793" y="3584"/>
              <a:ext cx="57" cy="56"/>
            </a:xfrm>
            <a:prstGeom prst="ellipse">
              <a:avLst/>
            </a:prstGeom>
            <a:solidFill>
              <a:srgbClr val="CC0000"/>
            </a:solidFill>
            <a:ln w="9525">
              <a:solidFill>
                <a:srgbClr val="CC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solidFill>
                  <a:srgbClr val="CC0000"/>
                </a:solidFill>
                <a:latin typeface="Tahoma" panose="020B0604030504040204" pitchFamily="34" charset="0"/>
                <a:ea typeface="MS PGothic" panose="020B0600070205080204" pitchFamily="34" charset="-128"/>
              </a:endParaRPr>
            </a:p>
          </p:txBody>
        </p:sp>
        <p:sp>
          <p:nvSpPr>
            <p:cNvPr id="75902" name="Rectangle 74"/>
            <p:cNvSpPr>
              <a:spLocks noChangeArrowheads="1"/>
            </p:cNvSpPr>
            <p:nvPr/>
          </p:nvSpPr>
          <p:spPr bwMode="auto">
            <a:xfrm>
              <a:off x="3991" y="3178"/>
              <a:ext cx="675" cy="1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903" name="Text Box 75"/>
            <p:cNvSpPr txBox="1">
              <a:spLocks noChangeArrowheads="1"/>
            </p:cNvSpPr>
            <p:nvPr/>
          </p:nvSpPr>
          <p:spPr bwMode="auto">
            <a:xfrm>
              <a:off x="4059" y="3140"/>
              <a:ext cx="80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req_conn(x)</a:t>
              </a:r>
            </a:p>
          </p:txBody>
        </p:sp>
        <p:sp>
          <p:nvSpPr>
            <p:cNvPr id="75904" name="Freeform 86"/>
            <p:cNvSpPr>
              <a:spLocks/>
            </p:cNvSpPr>
            <p:nvPr/>
          </p:nvSpPr>
          <p:spPr bwMode="auto">
            <a:xfrm>
              <a:off x="3847" y="2645"/>
              <a:ext cx="946" cy="1195"/>
            </a:xfrm>
            <a:custGeom>
              <a:avLst/>
              <a:gdLst>
                <a:gd name="T0" fmla="*/ 0 w 946"/>
                <a:gd name="T1" fmla="*/ 15 h 1195"/>
                <a:gd name="T2" fmla="*/ 199 w 946"/>
                <a:gd name="T3" fmla="*/ 164 h 1195"/>
                <a:gd name="T4" fmla="*/ 320 w 946"/>
                <a:gd name="T5" fmla="*/ 960 h 1195"/>
                <a:gd name="T6" fmla="*/ 946 w 946"/>
                <a:gd name="T7" fmla="*/ 1138 h 1195"/>
                <a:gd name="T8" fmla="*/ 0 60000 65536"/>
                <a:gd name="T9" fmla="*/ 0 60000 65536"/>
                <a:gd name="T10" fmla="*/ 0 60000 65536"/>
                <a:gd name="T11" fmla="*/ 0 60000 65536"/>
                <a:gd name="T12" fmla="*/ 0 w 946"/>
                <a:gd name="T13" fmla="*/ 0 h 1195"/>
                <a:gd name="T14" fmla="*/ 946 w 946"/>
                <a:gd name="T15" fmla="*/ 1195 h 1195"/>
              </a:gdLst>
              <a:ahLst/>
              <a:cxnLst>
                <a:cxn ang="T8">
                  <a:pos x="T0" y="T1"/>
                </a:cxn>
                <a:cxn ang="T9">
                  <a:pos x="T2" y="T3"/>
                </a:cxn>
                <a:cxn ang="T10">
                  <a:pos x="T4" y="T5"/>
                </a:cxn>
                <a:cxn ang="T11">
                  <a:pos x="T6" y="T7"/>
                </a:cxn>
              </a:cxnLst>
              <a:rect l="T12" t="T13" r="T14" b="T15"/>
              <a:pathLst>
                <a:path w="946" h="1195">
                  <a:moveTo>
                    <a:pt x="0" y="15"/>
                  </a:moveTo>
                  <a:cubicBezTo>
                    <a:pt x="32" y="40"/>
                    <a:pt x="114" y="0"/>
                    <a:pt x="199" y="164"/>
                  </a:cubicBezTo>
                  <a:cubicBezTo>
                    <a:pt x="284" y="328"/>
                    <a:pt x="195" y="798"/>
                    <a:pt x="320" y="960"/>
                  </a:cubicBezTo>
                  <a:cubicBezTo>
                    <a:pt x="477" y="1195"/>
                    <a:pt x="816" y="1101"/>
                    <a:pt x="946" y="1138"/>
                  </a:cubicBezTo>
                </a:path>
              </a:pathLst>
            </a:custGeom>
            <a:noFill/>
            <a:ln w="28575" cap="flat" cmpd="sng">
              <a:solidFill>
                <a:srgbClr val="000099"/>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75905" name="Rectangle 88"/>
            <p:cNvSpPr>
              <a:spLocks noChangeArrowheads="1"/>
            </p:cNvSpPr>
            <p:nvPr/>
          </p:nvSpPr>
          <p:spPr bwMode="auto">
            <a:xfrm>
              <a:off x="4068" y="3612"/>
              <a:ext cx="448" cy="17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906" name="Text Box 87"/>
            <p:cNvSpPr txBox="1">
              <a:spLocks noChangeArrowheads="1"/>
            </p:cNvSpPr>
            <p:nvPr/>
          </p:nvSpPr>
          <p:spPr bwMode="auto">
            <a:xfrm>
              <a:off x="3870" y="3584"/>
              <a:ext cx="6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data(x+1)</a:t>
              </a:r>
            </a:p>
          </p:txBody>
        </p:sp>
        <p:sp>
          <p:nvSpPr>
            <p:cNvPr id="75907" name="Text Box 89"/>
            <p:cNvSpPr txBox="1">
              <a:spLocks noChangeArrowheads="1"/>
            </p:cNvSpPr>
            <p:nvPr/>
          </p:nvSpPr>
          <p:spPr bwMode="auto">
            <a:xfrm>
              <a:off x="3062" y="2494"/>
              <a:ext cx="802"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85000"/>
                </a:lnSpc>
              </a:pPr>
              <a:r>
                <a:rPr lang="en-US" altLang="zh-CN" sz="1600">
                  <a:latin typeface="Tahoma" panose="020B0604030504040204" pitchFamily="34" charset="0"/>
                  <a:ea typeface="MS PGothic" panose="020B0600070205080204" pitchFamily="34" charset="-128"/>
                </a:rPr>
                <a:t>retransmit</a:t>
              </a:r>
            </a:p>
            <a:p>
              <a:pPr algn="r">
                <a:lnSpc>
                  <a:spcPct val="85000"/>
                </a:lnSpc>
              </a:pPr>
              <a:r>
                <a:rPr lang="en-US" altLang="zh-CN" sz="1600">
                  <a:latin typeface="Tahoma" panose="020B0604030504040204" pitchFamily="34" charset="0"/>
                  <a:ea typeface="MS PGothic" panose="020B0600070205080204" pitchFamily="34" charset="-128"/>
                </a:rPr>
                <a:t>data(x+1)</a:t>
              </a:r>
            </a:p>
            <a:p>
              <a:pPr algn="r"/>
              <a:endParaRPr lang="zh-CN" altLang="en-US" sz="1600">
                <a:latin typeface="Tahoma" panose="020B0604030504040204" pitchFamily="34" charset="0"/>
                <a:ea typeface="MS PGothic" panose="020B0600070205080204" pitchFamily="34" charset="-128"/>
              </a:endParaRPr>
            </a:p>
          </p:txBody>
        </p:sp>
        <p:sp>
          <p:nvSpPr>
            <p:cNvPr id="75908" name="Text Box 90"/>
            <p:cNvSpPr txBox="1">
              <a:spLocks noChangeArrowheads="1"/>
            </p:cNvSpPr>
            <p:nvPr/>
          </p:nvSpPr>
          <p:spPr bwMode="auto">
            <a:xfrm>
              <a:off x="4842" y="3664"/>
              <a:ext cx="73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en-US" altLang="zh-CN" sz="1600">
                  <a:latin typeface="Tahoma" panose="020B0604030504040204" pitchFamily="34" charset="0"/>
                  <a:ea typeface="MS PGothic" panose="020B0600070205080204" pitchFamily="34" charset="-128"/>
                </a:rPr>
                <a:t>accept</a:t>
              </a:r>
            </a:p>
            <a:p>
              <a:pPr>
                <a:lnSpc>
                  <a:spcPct val="85000"/>
                </a:lnSpc>
              </a:pPr>
              <a:r>
                <a:rPr lang="en-US" altLang="zh-CN" sz="1600">
                  <a:latin typeface="Tahoma" panose="020B0604030504040204" pitchFamily="34" charset="0"/>
                  <a:ea typeface="MS PGothic" panose="020B0600070205080204" pitchFamily="34" charset="-128"/>
                </a:rPr>
                <a:t>data(x+1)</a:t>
              </a:r>
            </a:p>
          </p:txBody>
        </p:sp>
      </p:grpSp>
      <p:grpSp>
        <p:nvGrpSpPr>
          <p:cNvPr id="75786" name="Group 102"/>
          <p:cNvGrpSpPr>
            <a:grpSpLocks/>
          </p:cNvGrpSpPr>
          <p:nvPr/>
        </p:nvGrpSpPr>
        <p:grpSpPr bwMode="auto">
          <a:xfrm>
            <a:off x="2292351" y="1746251"/>
            <a:ext cx="3389313" cy="2136775"/>
            <a:chOff x="484" y="1100"/>
            <a:chExt cx="2135" cy="1346"/>
          </a:xfrm>
        </p:grpSpPr>
        <p:sp>
          <p:nvSpPr>
            <p:cNvPr id="75849" name="Text Box 103"/>
            <p:cNvSpPr txBox="1">
              <a:spLocks noChangeArrowheads="1"/>
            </p:cNvSpPr>
            <p:nvPr/>
          </p:nvSpPr>
          <p:spPr bwMode="auto">
            <a:xfrm>
              <a:off x="484" y="1393"/>
              <a:ext cx="613"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sz="1600">
                  <a:latin typeface="Tahoma" panose="020B0604030504040204" pitchFamily="34" charset="0"/>
                  <a:ea typeface="MS PGothic" panose="020B0600070205080204" pitchFamily="34" charset="-128"/>
                </a:rPr>
                <a:t>choose x</a:t>
              </a:r>
            </a:p>
            <a:p>
              <a:pPr algn="r"/>
              <a:endParaRPr lang="zh-CN" altLang="en-US" sz="1600">
                <a:latin typeface="Tahoma" panose="020B0604030504040204" pitchFamily="34" charset="0"/>
                <a:ea typeface="MS PGothic" panose="020B0600070205080204" pitchFamily="34" charset="-128"/>
              </a:endParaRPr>
            </a:p>
          </p:txBody>
        </p:sp>
        <p:sp>
          <p:nvSpPr>
            <p:cNvPr id="75850" name="Line 104"/>
            <p:cNvSpPr>
              <a:spLocks noChangeShapeType="1"/>
            </p:cNvSpPr>
            <p:nvPr/>
          </p:nvSpPr>
          <p:spPr bwMode="auto">
            <a:xfrm>
              <a:off x="1159" y="1516"/>
              <a:ext cx="932" cy="199"/>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5851" name="Line 105"/>
            <p:cNvSpPr>
              <a:spLocks noChangeShapeType="1"/>
            </p:cNvSpPr>
            <p:nvPr/>
          </p:nvSpPr>
          <p:spPr bwMode="auto">
            <a:xfrm flipH="1">
              <a:off x="1121" y="1739"/>
              <a:ext cx="990" cy="602"/>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5852" name="Rectangle 106"/>
            <p:cNvSpPr>
              <a:spLocks noChangeArrowheads="1"/>
            </p:cNvSpPr>
            <p:nvPr/>
          </p:nvSpPr>
          <p:spPr bwMode="auto">
            <a:xfrm>
              <a:off x="1359" y="1507"/>
              <a:ext cx="490" cy="20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53" name="Text Box 107"/>
            <p:cNvSpPr txBox="1">
              <a:spLocks noChangeArrowheads="1"/>
            </p:cNvSpPr>
            <p:nvPr/>
          </p:nvSpPr>
          <p:spPr bwMode="auto">
            <a:xfrm>
              <a:off x="1214" y="1486"/>
              <a:ext cx="80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req_conn(x)</a:t>
              </a:r>
            </a:p>
          </p:txBody>
        </p:sp>
        <p:sp>
          <p:nvSpPr>
            <p:cNvPr id="75854" name="Rectangle 108"/>
            <p:cNvSpPr>
              <a:spLocks noChangeArrowheads="1"/>
            </p:cNvSpPr>
            <p:nvPr/>
          </p:nvSpPr>
          <p:spPr bwMode="auto">
            <a:xfrm>
              <a:off x="1471" y="1774"/>
              <a:ext cx="277" cy="20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55" name="Text Box 109"/>
            <p:cNvSpPr txBox="1">
              <a:spLocks noChangeArrowheads="1"/>
            </p:cNvSpPr>
            <p:nvPr/>
          </p:nvSpPr>
          <p:spPr bwMode="auto">
            <a:xfrm>
              <a:off x="2133" y="1649"/>
              <a:ext cx="4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solidFill>
                    <a:srgbClr val="CC0000"/>
                  </a:solidFill>
                  <a:latin typeface="Tahoma" panose="020B0604030504040204" pitchFamily="34" charset="0"/>
                  <a:ea typeface="MS PGothic" panose="020B0600070205080204" pitchFamily="34" charset="-128"/>
                </a:rPr>
                <a:t>ESTAB</a:t>
              </a:r>
            </a:p>
          </p:txBody>
        </p:sp>
        <p:sp>
          <p:nvSpPr>
            <p:cNvPr id="75856" name="Text Box 110"/>
            <p:cNvSpPr txBox="1">
              <a:spLocks noChangeArrowheads="1"/>
            </p:cNvSpPr>
            <p:nvPr/>
          </p:nvSpPr>
          <p:spPr bwMode="auto">
            <a:xfrm>
              <a:off x="583" y="2234"/>
              <a:ext cx="4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solidFill>
                    <a:srgbClr val="CC0000"/>
                  </a:solidFill>
                  <a:latin typeface="Tahoma" panose="020B0604030504040204" pitchFamily="34" charset="0"/>
                  <a:ea typeface="MS PGothic" panose="020B0600070205080204" pitchFamily="34" charset="-128"/>
                </a:rPr>
                <a:t>ESTAB</a:t>
              </a:r>
            </a:p>
          </p:txBody>
        </p:sp>
        <p:sp>
          <p:nvSpPr>
            <p:cNvPr id="75857" name="Oval 111"/>
            <p:cNvSpPr>
              <a:spLocks noChangeArrowheads="1"/>
            </p:cNvSpPr>
            <p:nvPr/>
          </p:nvSpPr>
          <p:spPr bwMode="auto">
            <a:xfrm>
              <a:off x="1095" y="2298"/>
              <a:ext cx="57" cy="56"/>
            </a:xfrm>
            <a:prstGeom prst="ellipse">
              <a:avLst/>
            </a:prstGeom>
            <a:solidFill>
              <a:srgbClr val="CC0000"/>
            </a:solidFill>
            <a:ln w="9525">
              <a:solidFill>
                <a:srgbClr val="CC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solidFill>
                  <a:srgbClr val="CC0000"/>
                </a:solidFill>
                <a:latin typeface="Tahoma" panose="020B0604030504040204" pitchFamily="34" charset="0"/>
                <a:ea typeface="MS PGothic" panose="020B0600070205080204" pitchFamily="34" charset="-128"/>
              </a:endParaRPr>
            </a:p>
          </p:txBody>
        </p:sp>
        <p:sp>
          <p:nvSpPr>
            <p:cNvPr id="75858" name="Oval 112"/>
            <p:cNvSpPr>
              <a:spLocks noChangeArrowheads="1"/>
            </p:cNvSpPr>
            <p:nvPr/>
          </p:nvSpPr>
          <p:spPr bwMode="auto">
            <a:xfrm>
              <a:off x="2065" y="1723"/>
              <a:ext cx="57" cy="56"/>
            </a:xfrm>
            <a:prstGeom prst="ellipse">
              <a:avLst/>
            </a:prstGeom>
            <a:solidFill>
              <a:srgbClr val="CC0000"/>
            </a:solidFill>
            <a:ln w="9525">
              <a:solidFill>
                <a:srgbClr val="CC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solidFill>
                  <a:srgbClr val="CC0000"/>
                </a:solidFill>
                <a:latin typeface="Tahoma" panose="020B0604030504040204" pitchFamily="34" charset="0"/>
                <a:ea typeface="MS PGothic" panose="020B0600070205080204" pitchFamily="34" charset="-128"/>
              </a:endParaRPr>
            </a:p>
          </p:txBody>
        </p:sp>
        <p:grpSp>
          <p:nvGrpSpPr>
            <p:cNvPr id="75859" name="Group 113"/>
            <p:cNvGrpSpPr>
              <a:grpSpLocks/>
            </p:cNvGrpSpPr>
            <p:nvPr/>
          </p:nvGrpSpPr>
          <p:grpSpPr bwMode="auto">
            <a:xfrm>
              <a:off x="1277" y="1861"/>
              <a:ext cx="803" cy="212"/>
              <a:chOff x="1065" y="2085"/>
              <a:chExt cx="803" cy="212"/>
            </a:xfrm>
          </p:grpSpPr>
          <p:sp>
            <p:nvSpPr>
              <p:cNvPr id="75896" name="Rectangle 114"/>
              <p:cNvSpPr>
                <a:spLocks noChangeArrowheads="1"/>
              </p:cNvSpPr>
              <p:nvPr/>
            </p:nvSpPr>
            <p:spPr bwMode="auto">
              <a:xfrm>
                <a:off x="1137" y="2123"/>
                <a:ext cx="675" cy="1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97" name="Text Box 115"/>
              <p:cNvSpPr txBox="1">
                <a:spLocks noChangeArrowheads="1"/>
              </p:cNvSpPr>
              <p:nvPr/>
            </p:nvSpPr>
            <p:spPr bwMode="auto">
              <a:xfrm>
                <a:off x="1065" y="2085"/>
                <a:ext cx="80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acc_conn(x)</a:t>
                </a:r>
              </a:p>
            </p:txBody>
          </p:sp>
        </p:grpSp>
        <p:grpSp>
          <p:nvGrpSpPr>
            <p:cNvPr id="75860" name="Group 116"/>
            <p:cNvGrpSpPr>
              <a:grpSpLocks/>
            </p:cNvGrpSpPr>
            <p:nvPr/>
          </p:nvGrpSpPr>
          <p:grpSpPr bwMode="auto">
            <a:xfrm>
              <a:off x="834" y="1112"/>
              <a:ext cx="391" cy="307"/>
              <a:chOff x="-44" y="1473"/>
              <a:chExt cx="981" cy="1105"/>
            </a:xfrm>
          </p:grpSpPr>
          <p:pic>
            <p:nvPicPr>
              <p:cNvPr id="75894" name="Picture 117"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895" name="Freeform 118"/>
              <p:cNvSpPr>
                <a:spLocks/>
              </p:cNvSpPr>
              <p:nvPr/>
            </p:nvSpPr>
            <p:spPr bwMode="auto">
              <a:xfrm flipH="1">
                <a:off x="374" y="1579"/>
                <a:ext cx="477" cy="506"/>
              </a:xfrm>
              <a:custGeom>
                <a:avLst/>
                <a:gdLst>
                  <a:gd name="T0" fmla="*/ 0 w 356"/>
                  <a:gd name="T1" fmla="*/ 0 h 368"/>
                  <a:gd name="T2" fmla="*/ 77884 w 356"/>
                  <a:gd name="T3" fmla="*/ 5998 h 368"/>
                  <a:gd name="T4" fmla="*/ 92393 w 356"/>
                  <a:gd name="T5" fmla="*/ 124961 h 368"/>
                  <a:gd name="T6" fmla="*/ 20362 w 356"/>
                  <a:gd name="T7" fmla="*/ 15628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75861" name="Group 119"/>
            <p:cNvGrpSpPr>
              <a:grpSpLocks/>
            </p:cNvGrpSpPr>
            <p:nvPr/>
          </p:nvGrpSpPr>
          <p:grpSpPr bwMode="auto">
            <a:xfrm>
              <a:off x="1973" y="1100"/>
              <a:ext cx="212" cy="323"/>
              <a:chOff x="4140" y="429"/>
              <a:chExt cx="1425" cy="2396"/>
            </a:xfrm>
          </p:grpSpPr>
          <p:sp>
            <p:nvSpPr>
              <p:cNvPr id="75862" name="Freeform 120"/>
              <p:cNvSpPr>
                <a:spLocks/>
              </p:cNvSpPr>
              <p:nvPr/>
            </p:nvSpPr>
            <p:spPr bwMode="auto">
              <a:xfrm>
                <a:off x="5268" y="433"/>
                <a:ext cx="283" cy="2286"/>
              </a:xfrm>
              <a:custGeom>
                <a:avLst/>
                <a:gdLst>
                  <a:gd name="T0" fmla="*/ 2 w 354"/>
                  <a:gd name="T1" fmla="*/ 0 h 2742"/>
                  <a:gd name="T2" fmla="*/ 5 w 354"/>
                  <a:gd name="T3" fmla="*/ 11 h 2742"/>
                  <a:gd name="T4" fmla="*/ 5 w 354"/>
                  <a:gd name="T5" fmla="*/ 83 h 2742"/>
                  <a:gd name="T6" fmla="*/ 0 w 354"/>
                  <a:gd name="T7" fmla="*/ 86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63" name="Rectangle 121"/>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64" name="Freeform 122"/>
              <p:cNvSpPr>
                <a:spLocks/>
              </p:cNvSpPr>
              <p:nvPr/>
            </p:nvSpPr>
            <p:spPr bwMode="auto">
              <a:xfrm>
                <a:off x="5321" y="570"/>
                <a:ext cx="169" cy="2115"/>
              </a:xfrm>
              <a:custGeom>
                <a:avLst/>
                <a:gdLst>
                  <a:gd name="T0" fmla="*/ 2 w 211"/>
                  <a:gd name="T1" fmla="*/ 0 h 2537"/>
                  <a:gd name="T2" fmla="*/ 3 w 211"/>
                  <a:gd name="T3" fmla="*/ 8 h 2537"/>
                  <a:gd name="T4" fmla="*/ 2 w 211"/>
                  <a:gd name="T5" fmla="*/ 7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65" name="Freeform 123"/>
              <p:cNvSpPr>
                <a:spLocks/>
              </p:cNvSpPr>
              <p:nvPr/>
            </p:nvSpPr>
            <p:spPr bwMode="auto">
              <a:xfrm>
                <a:off x="5284" y="1640"/>
                <a:ext cx="263" cy="189"/>
              </a:xfrm>
              <a:custGeom>
                <a:avLst/>
                <a:gdLst>
                  <a:gd name="T0" fmla="*/ 2 w 328"/>
                  <a:gd name="T1" fmla="*/ 0 h 226"/>
                  <a:gd name="T2" fmla="*/ 5 w 328"/>
                  <a:gd name="T3" fmla="*/ 5 h 226"/>
                  <a:gd name="T4" fmla="*/ 5 w 328"/>
                  <a:gd name="T5" fmla="*/ 8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66" name="Rectangle 124"/>
              <p:cNvSpPr>
                <a:spLocks noChangeArrowheads="1"/>
              </p:cNvSpPr>
              <p:nvPr/>
            </p:nvSpPr>
            <p:spPr bwMode="auto">
              <a:xfrm>
                <a:off x="4214" y="696"/>
                <a:ext cx="592" cy="45"/>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75867" name="Group 125"/>
              <p:cNvGrpSpPr>
                <a:grpSpLocks/>
              </p:cNvGrpSpPr>
              <p:nvPr/>
            </p:nvGrpSpPr>
            <p:grpSpPr bwMode="auto">
              <a:xfrm>
                <a:off x="4749" y="668"/>
                <a:ext cx="581" cy="145"/>
                <a:chOff x="614" y="2568"/>
                <a:chExt cx="725" cy="139"/>
              </a:xfrm>
            </p:grpSpPr>
            <p:sp>
              <p:nvSpPr>
                <p:cNvPr id="75892" name="AutoShape 126"/>
                <p:cNvSpPr>
                  <a:spLocks noChangeArrowheads="1"/>
                </p:cNvSpPr>
                <p:nvPr/>
              </p:nvSpPr>
              <p:spPr bwMode="auto">
                <a:xfrm>
                  <a:off x="617" y="2566"/>
                  <a:ext cx="721" cy="142"/>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93" name="AutoShape 127"/>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75868" name="Rectangle 128"/>
              <p:cNvSpPr>
                <a:spLocks noChangeArrowheads="1"/>
              </p:cNvSpPr>
              <p:nvPr/>
            </p:nvSpPr>
            <p:spPr bwMode="auto">
              <a:xfrm>
                <a:off x="4221" y="1022"/>
                <a:ext cx="598" cy="45"/>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75869" name="Group 129"/>
              <p:cNvGrpSpPr>
                <a:grpSpLocks/>
              </p:cNvGrpSpPr>
              <p:nvPr/>
            </p:nvGrpSpPr>
            <p:grpSpPr bwMode="auto">
              <a:xfrm>
                <a:off x="4747" y="994"/>
                <a:ext cx="581" cy="134"/>
                <a:chOff x="614" y="2568"/>
                <a:chExt cx="725" cy="139"/>
              </a:xfrm>
            </p:grpSpPr>
            <p:sp>
              <p:nvSpPr>
                <p:cNvPr id="75890" name="AutoShape 130"/>
                <p:cNvSpPr>
                  <a:spLocks noChangeArrowheads="1"/>
                </p:cNvSpPr>
                <p:nvPr/>
              </p:nvSpPr>
              <p:spPr bwMode="auto">
                <a:xfrm>
                  <a:off x="611" y="2567"/>
                  <a:ext cx="730"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91" name="AutoShape 131"/>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75870" name="Rectangle 132"/>
              <p:cNvSpPr>
                <a:spLocks noChangeArrowheads="1"/>
              </p:cNvSpPr>
              <p:nvPr/>
            </p:nvSpPr>
            <p:spPr bwMode="auto">
              <a:xfrm>
                <a:off x="4214" y="1356"/>
                <a:ext cx="598" cy="45"/>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71" name="Rectangle 133"/>
              <p:cNvSpPr>
                <a:spLocks noChangeArrowheads="1"/>
              </p:cNvSpPr>
              <p:nvPr/>
            </p:nvSpPr>
            <p:spPr bwMode="auto">
              <a:xfrm>
                <a:off x="4227" y="1653"/>
                <a:ext cx="598" cy="52"/>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75872" name="Group 134"/>
              <p:cNvGrpSpPr>
                <a:grpSpLocks/>
              </p:cNvGrpSpPr>
              <p:nvPr/>
            </p:nvGrpSpPr>
            <p:grpSpPr bwMode="auto">
              <a:xfrm>
                <a:off x="4735" y="1627"/>
                <a:ext cx="582" cy="151"/>
                <a:chOff x="614" y="2568"/>
                <a:chExt cx="725" cy="139"/>
              </a:xfrm>
            </p:grpSpPr>
            <p:sp>
              <p:nvSpPr>
                <p:cNvPr id="75888" name="AutoShape 135"/>
                <p:cNvSpPr>
                  <a:spLocks noChangeArrowheads="1"/>
                </p:cNvSpPr>
                <p:nvPr/>
              </p:nvSpPr>
              <p:spPr bwMode="auto">
                <a:xfrm>
                  <a:off x="618" y="2571"/>
                  <a:ext cx="720"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89" name="AutoShape 136"/>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75873" name="Freeform 137"/>
              <p:cNvSpPr>
                <a:spLocks/>
              </p:cNvSpPr>
              <p:nvPr/>
            </p:nvSpPr>
            <p:spPr bwMode="auto">
              <a:xfrm>
                <a:off x="5288" y="1354"/>
                <a:ext cx="263" cy="188"/>
              </a:xfrm>
              <a:custGeom>
                <a:avLst/>
                <a:gdLst>
                  <a:gd name="T0" fmla="*/ 2 w 328"/>
                  <a:gd name="T1" fmla="*/ 0 h 226"/>
                  <a:gd name="T2" fmla="*/ 5 w 328"/>
                  <a:gd name="T3" fmla="*/ 4 h 226"/>
                  <a:gd name="T4" fmla="*/ 5 w 328"/>
                  <a:gd name="T5" fmla="*/ 7 h 226"/>
                  <a:gd name="T6" fmla="*/ 0 w 328"/>
                  <a:gd name="T7" fmla="*/ 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75874" name="Group 138"/>
              <p:cNvGrpSpPr>
                <a:grpSpLocks/>
              </p:cNvGrpSpPr>
              <p:nvPr/>
            </p:nvGrpSpPr>
            <p:grpSpPr bwMode="auto">
              <a:xfrm>
                <a:off x="4739" y="1327"/>
                <a:ext cx="582" cy="139"/>
                <a:chOff x="614" y="2568"/>
                <a:chExt cx="725" cy="139"/>
              </a:xfrm>
            </p:grpSpPr>
            <p:sp>
              <p:nvSpPr>
                <p:cNvPr id="75886" name="AutoShape 139"/>
                <p:cNvSpPr>
                  <a:spLocks noChangeArrowheads="1"/>
                </p:cNvSpPr>
                <p:nvPr/>
              </p:nvSpPr>
              <p:spPr bwMode="auto">
                <a:xfrm>
                  <a:off x="613" y="2568"/>
                  <a:ext cx="728" cy="14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87" name="AutoShape 140"/>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75875" name="Rectangle 141"/>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76" name="Freeform 142"/>
              <p:cNvSpPr>
                <a:spLocks/>
              </p:cNvSpPr>
              <p:nvPr/>
            </p:nvSpPr>
            <p:spPr bwMode="auto">
              <a:xfrm>
                <a:off x="5312" y="1007"/>
                <a:ext cx="237" cy="213"/>
              </a:xfrm>
              <a:custGeom>
                <a:avLst/>
                <a:gdLst>
                  <a:gd name="T0" fmla="*/ 2 w 296"/>
                  <a:gd name="T1" fmla="*/ 0 h 256"/>
                  <a:gd name="T2" fmla="*/ 5 w 296"/>
                  <a:gd name="T3" fmla="*/ 4 h 256"/>
                  <a:gd name="T4" fmla="*/ 5 w 296"/>
                  <a:gd name="T5" fmla="*/ 7 h 256"/>
                  <a:gd name="T6" fmla="*/ 0 w 296"/>
                  <a:gd name="T7" fmla="*/ 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77" name="Freeform 143"/>
              <p:cNvSpPr>
                <a:spLocks/>
              </p:cNvSpPr>
              <p:nvPr/>
            </p:nvSpPr>
            <p:spPr bwMode="auto">
              <a:xfrm>
                <a:off x="5315" y="680"/>
                <a:ext cx="244" cy="240"/>
              </a:xfrm>
              <a:custGeom>
                <a:avLst/>
                <a:gdLst>
                  <a:gd name="T0" fmla="*/ 0 w 304"/>
                  <a:gd name="T1" fmla="*/ 0 h 288"/>
                  <a:gd name="T2" fmla="*/ 5 w 304"/>
                  <a:gd name="T3" fmla="*/ 6 h 288"/>
                  <a:gd name="T4" fmla="*/ 4 w 304"/>
                  <a:gd name="T5" fmla="*/ 9 h 288"/>
                  <a:gd name="T6" fmla="*/ 2 w 304"/>
                  <a:gd name="T7" fmla="*/ 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78" name="Oval 144"/>
              <p:cNvSpPr>
                <a:spLocks noChangeArrowheads="1"/>
              </p:cNvSpPr>
              <p:nvPr/>
            </p:nvSpPr>
            <p:spPr bwMode="auto">
              <a:xfrm>
                <a:off x="5518" y="2610"/>
                <a:ext cx="47" cy="9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79" name="Freeform 145"/>
              <p:cNvSpPr>
                <a:spLocks/>
              </p:cNvSpPr>
              <p:nvPr/>
            </p:nvSpPr>
            <p:spPr bwMode="auto">
              <a:xfrm>
                <a:off x="5302" y="2614"/>
                <a:ext cx="245" cy="200"/>
              </a:xfrm>
              <a:custGeom>
                <a:avLst/>
                <a:gdLst>
                  <a:gd name="T0" fmla="*/ 0 w 306"/>
                  <a:gd name="T1" fmla="*/ 4 h 240"/>
                  <a:gd name="T2" fmla="*/ 2 w 306"/>
                  <a:gd name="T3" fmla="*/ 8 h 240"/>
                  <a:gd name="T4" fmla="*/ 5 w 306"/>
                  <a:gd name="T5" fmla="*/ 4 h 240"/>
                  <a:gd name="T6" fmla="*/ 5 w 306"/>
                  <a:gd name="T7" fmla="*/ 0 h 240"/>
                  <a:gd name="T8" fmla="*/ 0 w 306"/>
                  <a:gd name="T9" fmla="*/ 4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80" name="AutoShape 146"/>
              <p:cNvSpPr>
                <a:spLocks noChangeArrowheads="1"/>
              </p:cNvSpPr>
              <p:nvPr/>
            </p:nvSpPr>
            <p:spPr bwMode="auto">
              <a:xfrm>
                <a:off x="4140" y="2677"/>
                <a:ext cx="1196" cy="148"/>
              </a:xfrm>
              <a:prstGeom prst="roundRect">
                <a:avLst>
                  <a:gd name="adj" fmla="val 50000"/>
                </a:avLst>
              </a:prstGeom>
              <a:solidFill>
                <a:srgbClr val="DDDDDD"/>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81" name="AutoShape 147"/>
              <p:cNvSpPr>
                <a:spLocks noChangeArrowheads="1"/>
              </p:cNvSpPr>
              <p:nvPr/>
            </p:nvSpPr>
            <p:spPr bwMode="auto">
              <a:xfrm>
                <a:off x="4207" y="2714"/>
                <a:ext cx="1069"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82" name="Oval 148"/>
              <p:cNvSpPr>
                <a:spLocks noChangeArrowheads="1"/>
              </p:cNvSpPr>
              <p:nvPr/>
            </p:nvSpPr>
            <p:spPr bwMode="auto">
              <a:xfrm>
                <a:off x="4308" y="2380"/>
                <a:ext cx="155" cy="14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83" name="Oval 149"/>
              <p:cNvSpPr>
                <a:spLocks noChangeArrowheads="1"/>
              </p:cNvSpPr>
              <p:nvPr/>
            </p:nvSpPr>
            <p:spPr bwMode="auto">
              <a:xfrm>
                <a:off x="4483" y="2387"/>
                <a:ext cx="161" cy="14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75884" name="Oval 150"/>
              <p:cNvSpPr>
                <a:spLocks noChangeArrowheads="1"/>
              </p:cNvSpPr>
              <p:nvPr/>
            </p:nvSpPr>
            <p:spPr bwMode="auto">
              <a:xfrm>
                <a:off x="4664" y="2380"/>
                <a:ext cx="155"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85" name="Rectangle 151"/>
              <p:cNvSpPr>
                <a:spLocks noChangeArrowheads="1"/>
              </p:cNvSpPr>
              <p:nvPr/>
            </p:nvSpPr>
            <p:spPr bwMode="auto">
              <a:xfrm>
                <a:off x="5061" y="1838"/>
                <a:ext cx="87" cy="757"/>
              </a:xfrm>
              <a:prstGeom prst="rect">
                <a:avLst/>
              </a:prstGeom>
              <a:solidFill>
                <a:srgbClr val="292929"/>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grpSp>
        <p:nvGrpSpPr>
          <p:cNvPr id="14" name="Group 152"/>
          <p:cNvGrpSpPr>
            <a:grpSpLocks/>
          </p:cNvGrpSpPr>
          <p:nvPr/>
        </p:nvGrpSpPr>
        <p:grpSpPr bwMode="auto">
          <a:xfrm>
            <a:off x="6524626" y="1757364"/>
            <a:ext cx="3933825" cy="4568825"/>
            <a:chOff x="3150" y="1107"/>
            <a:chExt cx="2478" cy="2878"/>
          </a:xfrm>
        </p:grpSpPr>
        <p:sp>
          <p:nvSpPr>
            <p:cNvPr id="75788" name="Line 153"/>
            <p:cNvSpPr>
              <a:spLocks noChangeShapeType="1"/>
            </p:cNvSpPr>
            <p:nvPr/>
          </p:nvSpPr>
          <p:spPr bwMode="auto">
            <a:xfrm flipH="1">
              <a:off x="4822" y="1490"/>
              <a:ext cx="1" cy="2495"/>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5789" name="Text Box 154"/>
            <p:cNvSpPr txBox="1">
              <a:spLocks noChangeArrowheads="1"/>
            </p:cNvSpPr>
            <p:nvPr/>
          </p:nvSpPr>
          <p:spPr bwMode="auto">
            <a:xfrm>
              <a:off x="3150" y="2983"/>
              <a:ext cx="73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85000"/>
                </a:lnSpc>
              </a:pPr>
              <a:r>
                <a:rPr lang="en-US" altLang="zh-CN" sz="1600">
                  <a:latin typeface="Tahoma" panose="020B0604030504040204" pitchFamily="34" charset="0"/>
                  <a:ea typeface="MS PGothic" panose="020B0600070205080204" pitchFamily="34" charset="-128"/>
                </a:rPr>
                <a:t>client terminates</a:t>
              </a:r>
            </a:p>
          </p:txBody>
        </p:sp>
        <p:sp>
          <p:nvSpPr>
            <p:cNvPr id="75790" name="Line 155"/>
            <p:cNvSpPr>
              <a:spLocks noChangeShapeType="1"/>
            </p:cNvSpPr>
            <p:nvPr/>
          </p:nvSpPr>
          <p:spPr bwMode="auto">
            <a:xfrm flipH="1">
              <a:off x="3845" y="1451"/>
              <a:ext cx="15" cy="1549"/>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5791" name="Line 156"/>
            <p:cNvSpPr>
              <a:spLocks noChangeShapeType="1"/>
            </p:cNvSpPr>
            <p:nvPr/>
          </p:nvSpPr>
          <p:spPr bwMode="auto">
            <a:xfrm flipH="1">
              <a:off x="3850" y="1726"/>
              <a:ext cx="990" cy="602"/>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5792" name="Rectangle 157"/>
            <p:cNvSpPr>
              <a:spLocks noChangeArrowheads="1"/>
            </p:cNvSpPr>
            <p:nvPr/>
          </p:nvSpPr>
          <p:spPr bwMode="auto">
            <a:xfrm>
              <a:off x="4200" y="1761"/>
              <a:ext cx="277" cy="20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793" name="Text Box 158"/>
            <p:cNvSpPr txBox="1">
              <a:spLocks noChangeArrowheads="1"/>
            </p:cNvSpPr>
            <p:nvPr/>
          </p:nvSpPr>
          <p:spPr bwMode="auto">
            <a:xfrm>
              <a:off x="3312" y="2221"/>
              <a:ext cx="4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solidFill>
                    <a:srgbClr val="CC0000"/>
                  </a:solidFill>
                  <a:latin typeface="Tahoma" panose="020B0604030504040204" pitchFamily="34" charset="0"/>
                  <a:ea typeface="MS PGothic" panose="020B0600070205080204" pitchFamily="34" charset="-128"/>
                </a:rPr>
                <a:t>ESTAB</a:t>
              </a:r>
            </a:p>
          </p:txBody>
        </p:sp>
        <p:sp>
          <p:nvSpPr>
            <p:cNvPr id="75794" name="Oval 159"/>
            <p:cNvSpPr>
              <a:spLocks noChangeArrowheads="1"/>
            </p:cNvSpPr>
            <p:nvPr/>
          </p:nvSpPr>
          <p:spPr bwMode="auto">
            <a:xfrm>
              <a:off x="3817" y="2299"/>
              <a:ext cx="57" cy="56"/>
            </a:xfrm>
            <a:prstGeom prst="ellipse">
              <a:avLst/>
            </a:prstGeom>
            <a:solidFill>
              <a:srgbClr val="CC0000"/>
            </a:solidFill>
            <a:ln w="9525">
              <a:solidFill>
                <a:srgbClr val="CC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solidFill>
                  <a:srgbClr val="CC0000"/>
                </a:solidFill>
                <a:latin typeface="Tahoma" panose="020B0604030504040204" pitchFamily="34" charset="0"/>
                <a:ea typeface="MS PGothic" panose="020B0600070205080204" pitchFamily="34" charset="-128"/>
              </a:endParaRPr>
            </a:p>
          </p:txBody>
        </p:sp>
        <p:sp>
          <p:nvSpPr>
            <p:cNvPr id="75795" name="Text Box 160"/>
            <p:cNvSpPr txBox="1">
              <a:spLocks noChangeArrowheads="1"/>
            </p:cNvSpPr>
            <p:nvPr/>
          </p:nvSpPr>
          <p:spPr bwMode="auto">
            <a:xfrm>
              <a:off x="3213" y="1380"/>
              <a:ext cx="613"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sz="1600">
                  <a:latin typeface="Tahoma" panose="020B0604030504040204" pitchFamily="34" charset="0"/>
                  <a:ea typeface="MS PGothic" panose="020B0600070205080204" pitchFamily="34" charset="-128"/>
                </a:rPr>
                <a:t>choose x</a:t>
              </a:r>
            </a:p>
            <a:p>
              <a:pPr algn="r"/>
              <a:endParaRPr lang="zh-CN" altLang="en-US" sz="1600">
                <a:latin typeface="Tahoma" panose="020B0604030504040204" pitchFamily="34" charset="0"/>
                <a:ea typeface="MS PGothic" panose="020B0600070205080204" pitchFamily="34" charset="-128"/>
              </a:endParaRPr>
            </a:p>
          </p:txBody>
        </p:sp>
        <p:sp>
          <p:nvSpPr>
            <p:cNvPr id="75796" name="Line 161"/>
            <p:cNvSpPr>
              <a:spLocks noChangeShapeType="1"/>
            </p:cNvSpPr>
            <p:nvPr/>
          </p:nvSpPr>
          <p:spPr bwMode="auto">
            <a:xfrm>
              <a:off x="3888" y="1503"/>
              <a:ext cx="932" cy="199"/>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5797" name="Rectangle 162"/>
            <p:cNvSpPr>
              <a:spLocks noChangeArrowheads="1"/>
            </p:cNvSpPr>
            <p:nvPr/>
          </p:nvSpPr>
          <p:spPr bwMode="auto">
            <a:xfrm>
              <a:off x="4088" y="1494"/>
              <a:ext cx="490" cy="20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798" name="Text Box 163"/>
            <p:cNvSpPr txBox="1">
              <a:spLocks noChangeArrowheads="1"/>
            </p:cNvSpPr>
            <p:nvPr/>
          </p:nvSpPr>
          <p:spPr bwMode="auto">
            <a:xfrm>
              <a:off x="3943" y="1473"/>
              <a:ext cx="80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req_conn(x)</a:t>
              </a:r>
            </a:p>
          </p:txBody>
        </p:sp>
        <p:sp>
          <p:nvSpPr>
            <p:cNvPr id="75799" name="Text Box 164"/>
            <p:cNvSpPr txBox="1">
              <a:spLocks noChangeArrowheads="1"/>
            </p:cNvSpPr>
            <p:nvPr/>
          </p:nvSpPr>
          <p:spPr bwMode="auto">
            <a:xfrm>
              <a:off x="4862" y="1636"/>
              <a:ext cx="4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solidFill>
                    <a:srgbClr val="CC0000"/>
                  </a:solidFill>
                  <a:latin typeface="Tahoma" panose="020B0604030504040204" pitchFamily="34" charset="0"/>
                  <a:ea typeface="MS PGothic" panose="020B0600070205080204" pitchFamily="34" charset="-128"/>
                </a:rPr>
                <a:t>ESTAB</a:t>
              </a:r>
            </a:p>
          </p:txBody>
        </p:sp>
        <p:sp>
          <p:nvSpPr>
            <p:cNvPr id="75800" name="Oval 165"/>
            <p:cNvSpPr>
              <a:spLocks noChangeArrowheads="1"/>
            </p:cNvSpPr>
            <p:nvPr/>
          </p:nvSpPr>
          <p:spPr bwMode="auto">
            <a:xfrm>
              <a:off x="4794" y="1710"/>
              <a:ext cx="57" cy="56"/>
            </a:xfrm>
            <a:prstGeom prst="ellipse">
              <a:avLst/>
            </a:prstGeom>
            <a:solidFill>
              <a:srgbClr val="CC0000"/>
            </a:solidFill>
            <a:ln w="9525">
              <a:solidFill>
                <a:srgbClr val="CC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solidFill>
                  <a:srgbClr val="CC0000"/>
                </a:solidFill>
                <a:latin typeface="Tahoma" panose="020B0604030504040204" pitchFamily="34" charset="0"/>
                <a:ea typeface="MS PGothic" panose="020B0600070205080204" pitchFamily="34" charset="-128"/>
              </a:endParaRPr>
            </a:p>
          </p:txBody>
        </p:sp>
        <p:grpSp>
          <p:nvGrpSpPr>
            <p:cNvPr id="75801" name="Group 166"/>
            <p:cNvGrpSpPr>
              <a:grpSpLocks/>
            </p:cNvGrpSpPr>
            <p:nvPr/>
          </p:nvGrpSpPr>
          <p:grpSpPr bwMode="auto">
            <a:xfrm>
              <a:off x="4006" y="1848"/>
              <a:ext cx="803" cy="212"/>
              <a:chOff x="1065" y="2085"/>
              <a:chExt cx="803" cy="212"/>
            </a:xfrm>
          </p:grpSpPr>
          <p:sp>
            <p:nvSpPr>
              <p:cNvPr id="75847" name="Rectangle 167"/>
              <p:cNvSpPr>
                <a:spLocks noChangeArrowheads="1"/>
              </p:cNvSpPr>
              <p:nvPr/>
            </p:nvSpPr>
            <p:spPr bwMode="auto">
              <a:xfrm>
                <a:off x="1137" y="2123"/>
                <a:ext cx="675" cy="1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48" name="Text Box 168"/>
              <p:cNvSpPr txBox="1">
                <a:spLocks noChangeArrowheads="1"/>
              </p:cNvSpPr>
              <p:nvPr/>
            </p:nvSpPr>
            <p:spPr bwMode="auto">
              <a:xfrm>
                <a:off x="1065" y="2085"/>
                <a:ext cx="80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acc_conn(x)</a:t>
                </a:r>
              </a:p>
            </p:txBody>
          </p:sp>
        </p:grpSp>
        <p:sp>
          <p:nvSpPr>
            <p:cNvPr id="75802" name="Line 169"/>
            <p:cNvSpPr>
              <a:spLocks noChangeShapeType="1"/>
            </p:cNvSpPr>
            <p:nvPr/>
          </p:nvSpPr>
          <p:spPr bwMode="auto">
            <a:xfrm>
              <a:off x="3877" y="2345"/>
              <a:ext cx="932" cy="199"/>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5803" name="Rectangle 170"/>
            <p:cNvSpPr>
              <a:spLocks noChangeArrowheads="1"/>
            </p:cNvSpPr>
            <p:nvPr/>
          </p:nvSpPr>
          <p:spPr bwMode="auto">
            <a:xfrm>
              <a:off x="4077" y="2336"/>
              <a:ext cx="490" cy="20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04" name="Text Box 171"/>
            <p:cNvSpPr txBox="1">
              <a:spLocks noChangeArrowheads="1"/>
            </p:cNvSpPr>
            <p:nvPr/>
          </p:nvSpPr>
          <p:spPr bwMode="auto">
            <a:xfrm>
              <a:off x="3989" y="2315"/>
              <a:ext cx="6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data(x+1)</a:t>
              </a:r>
            </a:p>
          </p:txBody>
        </p:sp>
        <p:sp>
          <p:nvSpPr>
            <p:cNvPr id="75805" name="Oval 172"/>
            <p:cNvSpPr>
              <a:spLocks noChangeArrowheads="1"/>
            </p:cNvSpPr>
            <p:nvPr/>
          </p:nvSpPr>
          <p:spPr bwMode="auto">
            <a:xfrm>
              <a:off x="4790" y="2524"/>
              <a:ext cx="57" cy="56"/>
            </a:xfrm>
            <a:prstGeom prst="ellipse">
              <a:avLst/>
            </a:prstGeom>
            <a:solidFill>
              <a:srgbClr val="CC0000"/>
            </a:solidFill>
            <a:ln w="9525">
              <a:solidFill>
                <a:srgbClr val="CC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solidFill>
                  <a:srgbClr val="CC0000"/>
                </a:solidFill>
                <a:latin typeface="Tahoma" panose="020B0604030504040204" pitchFamily="34" charset="0"/>
                <a:ea typeface="MS PGothic" panose="020B0600070205080204" pitchFamily="34" charset="-128"/>
              </a:endParaRPr>
            </a:p>
          </p:txBody>
        </p:sp>
        <p:sp>
          <p:nvSpPr>
            <p:cNvPr id="75806" name="Text Box 173"/>
            <p:cNvSpPr txBox="1">
              <a:spLocks noChangeArrowheads="1"/>
            </p:cNvSpPr>
            <p:nvPr/>
          </p:nvSpPr>
          <p:spPr bwMode="auto">
            <a:xfrm>
              <a:off x="4890" y="2373"/>
              <a:ext cx="73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en-US" altLang="zh-CN" sz="1600">
                  <a:latin typeface="Tahoma" panose="020B0604030504040204" pitchFamily="34" charset="0"/>
                  <a:ea typeface="MS PGothic" panose="020B0600070205080204" pitchFamily="34" charset="-128"/>
                </a:rPr>
                <a:t>accept</a:t>
              </a:r>
            </a:p>
            <a:p>
              <a:pPr>
                <a:lnSpc>
                  <a:spcPct val="85000"/>
                </a:lnSpc>
              </a:pPr>
              <a:r>
                <a:rPr lang="en-US" altLang="zh-CN" sz="1600">
                  <a:latin typeface="Tahoma" panose="020B0604030504040204" pitchFamily="34" charset="0"/>
                  <a:ea typeface="MS PGothic" panose="020B0600070205080204" pitchFamily="34" charset="-128"/>
                </a:rPr>
                <a:t>data(x+1)</a:t>
              </a:r>
            </a:p>
          </p:txBody>
        </p:sp>
        <p:grpSp>
          <p:nvGrpSpPr>
            <p:cNvPr id="75807" name="Group 174"/>
            <p:cNvGrpSpPr>
              <a:grpSpLocks/>
            </p:cNvGrpSpPr>
            <p:nvPr/>
          </p:nvGrpSpPr>
          <p:grpSpPr bwMode="auto">
            <a:xfrm>
              <a:off x="3826" y="2803"/>
              <a:ext cx="1515" cy="300"/>
              <a:chOff x="3818" y="2796"/>
              <a:chExt cx="1515" cy="300"/>
            </a:xfrm>
          </p:grpSpPr>
          <p:sp>
            <p:nvSpPr>
              <p:cNvPr id="75845" name="Line 175"/>
              <p:cNvSpPr>
                <a:spLocks noChangeShapeType="1"/>
              </p:cNvSpPr>
              <p:nvPr/>
            </p:nvSpPr>
            <p:spPr bwMode="auto">
              <a:xfrm>
                <a:off x="3818" y="2951"/>
                <a:ext cx="1515" cy="0"/>
              </a:xfrm>
              <a:prstGeom prst="line">
                <a:avLst/>
              </a:prstGeom>
              <a:noFill/>
              <a:ln w="28575">
                <a:solidFill>
                  <a:srgbClr val="CC0000"/>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5846" name="Text Box 176"/>
              <p:cNvSpPr txBox="1">
                <a:spLocks noChangeArrowheads="1"/>
              </p:cNvSpPr>
              <p:nvPr/>
            </p:nvSpPr>
            <p:spPr bwMode="auto">
              <a:xfrm>
                <a:off x="3989" y="2796"/>
                <a:ext cx="706" cy="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1400">
                    <a:latin typeface="Tahoma" panose="020B0604030504040204" pitchFamily="34" charset="0"/>
                    <a:ea typeface="MS PGothic" panose="020B0600070205080204" pitchFamily="34" charset="-128"/>
                  </a:rPr>
                  <a:t>connection </a:t>
                </a:r>
              </a:p>
              <a:p>
                <a:pPr>
                  <a:lnSpc>
                    <a:spcPct val="90000"/>
                  </a:lnSpc>
                </a:pPr>
                <a:r>
                  <a:rPr lang="en-US" altLang="zh-CN" sz="1400">
                    <a:latin typeface="Tahoma" panose="020B0604030504040204" pitchFamily="34" charset="0"/>
                    <a:ea typeface="MS PGothic" panose="020B0600070205080204" pitchFamily="34" charset="-128"/>
                  </a:rPr>
                  <a:t>x completes</a:t>
                </a:r>
              </a:p>
            </p:txBody>
          </p:sp>
        </p:grpSp>
        <p:sp>
          <p:nvSpPr>
            <p:cNvPr id="75808" name="Text Box 177"/>
            <p:cNvSpPr txBox="1">
              <a:spLocks noChangeArrowheads="1"/>
            </p:cNvSpPr>
            <p:nvPr/>
          </p:nvSpPr>
          <p:spPr bwMode="auto">
            <a:xfrm>
              <a:off x="4830" y="2962"/>
              <a:ext cx="73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en-US" altLang="zh-CN" sz="1600">
                  <a:latin typeface="Tahoma" panose="020B0604030504040204" pitchFamily="34" charset="0"/>
                  <a:ea typeface="MS PGothic" panose="020B0600070205080204" pitchFamily="34" charset="-128"/>
                </a:rPr>
                <a:t>server</a:t>
              </a:r>
            </a:p>
            <a:p>
              <a:pPr>
                <a:lnSpc>
                  <a:spcPct val="85000"/>
                </a:lnSpc>
              </a:pPr>
              <a:r>
                <a:rPr lang="en-US" altLang="zh-CN" sz="1600">
                  <a:latin typeface="Tahoma" panose="020B0604030504040204" pitchFamily="34" charset="0"/>
                  <a:ea typeface="MS PGothic" panose="020B0600070205080204" pitchFamily="34" charset="-128"/>
                </a:rPr>
                <a:t>forgets x</a:t>
              </a:r>
            </a:p>
          </p:txBody>
        </p:sp>
        <p:grpSp>
          <p:nvGrpSpPr>
            <p:cNvPr id="75809" name="Group 178"/>
            <p:cNvGrpSpPr>
              <a:grpSpLocks/>
            </p:cNvGrpSpPr>
            <p:nvPr/>
          </p:nvGrpSpPr>
          <p:grpSpPr bwMode="auto">
            <a:xfrm>
              <a:off x="3570" y="1119"/>
              <a:ext cx="391" cy="307"/>
              <a:chOff x="-44" y="1473"/>
              <a:chExt cx="981" cy="1105"/>
            </a:xfrm>
          </p:grpSpPr>
          <p:pic>
            <p:nvPicPr>
              <p:cNvPr id="75843" name="Picture 179"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844" name="Freeform 180"/>
              <p:cNvSpPr>
                <a:spLocks/>
              </p:cNvSpPr>
              <p:nvPr/>
            </p:nvSpPr>
            <p:spPr bwMode="auto">
              <a:xfrm flipH="1">
                <a:off x="374" y="1579"/>
                <a:ext cx="477" cy="506"/>
              </a:xfrm>
              <a:custGeom>
                <a:avLst/>
                <a:gdLst>
                  <a:gd name="T0" fmla="*/ 0 w 356"/>
                  <a:gd name="T1" fmla="*/ 0 h 368"/>
                  <a:gd name="T2" fmla="*/ 77884 w 356"/>
                  <a:gd name="T3" fmla="*/ 5998 h 368"/>
                  <a:gd name="T4" fmla="*/ 92393 w 356"/>
                  <a:gd name="T5" fmla="*/ 124961 h 368"/>
                  <a:gd name="T6" fmla="*/ 20362 w 356"/>
                  <a:gd name="T7" fmla="*/ 15628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75810" name="Group 181"/>
            <p:cNvGrpSpPr>
              <a:grpSpLocks/>
            </p:cNvGrpSpPr>
            <p:nvPr/>
          </p:nvGrpSpPr>
          <p:grpSpPr bwMode="auto">
            <a:xfrm>
              <a:off x="4709" y="1107"/>
              <a:ext cx="212" cy="323"/>
              <a:chOff x="4140" y="429"/>
              <a:chExt cx="1425" cy="2396"/>
            </a:xfrm>
          </p:grpSpPr>
          <p:sp>
            <p:nvSpPr>
              <p:cNvPr id="75811" name="Freeform 182"/>
              <p:cNvSpPr>
                <a:spLocks/>
              </p:cNvSpPr>
              <p:nvPr/>
            </p:nvSpPr>
            <p:spPr bwMode="auto">
              <a:xfrm>
                <a:off x="5268" y="433"/>
                <a:ext cx="283" cy="2286"/>
              </a:xfrm>
              <a:custGeom>
                <a:avLst/>
                <a:gdLst>
                  <a:gd name="T0" fmla="*/ 2 w 354"/>
                  <a:gd name="T1" fmla="*/ 0 h 2742"/>
                  <a:gd name="T2" fmla="*/ 5 w 354"/>
                  <a:gd name="T3" fmla="*/ 11 h 2742"/>
                  <a:gd name="T4" fmla="*/ 5 w 354"/>
                  <a:gd name="T5" fmla="*/ 83 h 2742"/>
                  <a:gd name="T6" fmla="*/ 0 w 354"/>
                  <a:gd name="T7" fmla="*/ 86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12" name="Rectangle 183"/>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13" name="Freeform 184"/>
              <p:cNvSpPr>
                <a:spLocks/>
              </p:cNvSpPr>
              <p:nvPr/>
            </p:nvSpPr>
            <p:spPr bwMode="auto">
              <a:xfrm>
                <a:off x="5321" y="570"/>
                <a:ext cx="169" cy="2115"/>
              </a:xfrm>
              <a:custGeom>
                <a:avLst/>
                <a:gdLst>
                  <a:gd name="T0" fmla="*/ 2 w 211"/>
                  <a:gd name="T1" fmla="*/ 0 h 2537"/>
                  <a:gd name="T2" fmla="*/ 3 w 211"/>
                  <a:gd name="T3" fmla="*/ 8 h 2537"/>
                  <a:gd name="T4" fmla="*/ 2 w 211"/>
                  <a:gd name="T5" fmla="*/ 7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14" name="Freeform 185"/>
              <p:cNvSpPr>
                <a:spLocks/>
              </p:cNvSpPr>
              <p:nvPr/>
            </p:nvSpPr>
            <p:spPr bwMode="auto">
              <a:xfrm>
                <a:off x="5284" y="1640"/>
                <a:ext cx="263" cy="189"/>
              </a:xfrm>
              <a:custGeom>
                <a:avLst/>
                <a:gdLst>
                  <a:gd name="T0" fmla="*/ 2 w 328"/>
                  <a:gd name="T1" fmla="*/ 0 h 226"/>
                  <a:gd name="T2" fmla="*/ 5 w 328"/>
                  <a:gd name="T3" fmla="*/ 5 h 226"/>
                  <a:gd name="T4" fmla="*/ 5 w 328"/>
                  <a:gd name="T5" fmla="*/ 8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15" name="Rectangle 186"/>
              <p:cNvSpPr>
                <a:spLocks noChangeArrowheads="1"/>
              </p:cNvSpPr>
              <p:nvPr/>
            </p:nvSpPr>
            <p:spPr bwMode="auto">
              <a:xfrm>
                <a:off x="4214" y="696"/>
                <a:ext cx="592" cy="45"/>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75816" name="Group 187"/>
              <p:cNvGrpSpPr>
                <a:grpSpLocks/>
              </p:cNvGrpSpPr>
              <p:nvPr/>
            </p:nvGrpSpPr>
            <p:grpSpPr bwMode="auto">
              <a:xfrm>
                <a:off x="4749" y="668"/>
                <a:ext cx="581" cy="145"/>
                <a:chOff x="614" y="2568"/>
                <a:chExt cx="725" cy="139"/>
              </a:xfrm>
            </p:grpSpPr>
            <p:sp>
              <p:nvSpPr>
                <p:cNvPr id="75841" name="AutoShape 188"/>
                <p:cNvSpPr>
                  <a:spLocks noChangeArrowheads="1"/>
                </p:cNvSpPr>
                <p:nvPr/>
              </p:nvSpPr>
              <p:spPr bwMode="auto">
                <a:xfrm>
                  <a:off x="617" y="2566"/>
                  <a:ext cx="721" cy="142"/>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42" name="AutoShape 189"/>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75817" name="Rectangle 190"/>
              <p:cNvSpPr>
                <a:spLocks noChangeArrowheads="1"/>
              </p:cNvSpPr>
              <p:nvPr/>
            </p:nvSpPr>
            <p:spPr bwMode="auto">
              <a:xfrm>
                <a:off x="4221" y="1022"/>
                <a:ext cx="598" cy="45"/>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75818" name="Group 191"/>
              <p:cNvGrpSpPr>
                <a:grpSpLocks/>
              </p:cNvGrpSpPr>
              <p:nvPr/>
            </p:nvGrpSpPr>
            <p:grpSpPr bwMode="auto">
              <a:xfrm>
                <a:off x="4747" y="994"/>
                <a:ext cx="581" cy="134"/>
                <a:chOff x="614" y="2568"/>
                <a:chExt cx="725" cy="139"/>
              </a:xfrm>
            </p:grpSpPr>
            <p:sp>
              <p:nvSpPr>
                <p:cNvPr id="75839" name="AutoShape 192"/>
                <p:cNvSpPr>
                  <a:spLocks noChangeArrowheads="1"/>
                </p:cNvSpPr>
                <p:nvPr/>
              </p:nvSpPr>
              <p:spPr bwMode="auto">
                <a:xfrm>
                  <a:off x="611" y="2567"/>
                  <a:ext cx="730"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40" name="AutoShape 193"/>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75819" name="Rectangle 194"/>
              <p:cNvSpPr>
                <a:spLocks noChangeArrowheads="1"/>
              </p:cNvSpPr>
              <p:nvPr/>
            </p:nvSpPr>
            <p:spPr bwMode="auto">
              <a:xfrm>
                <a:off x="4214" y="1356"/>
                <a:ext cx="598" cy="45"/>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20" name="Rectangle 195"/>
              <p:cNvSpPr>
                <a:spLocks noChangeArrowheads="1"/>
              </p:cNvSpPr>
              <p:nvPr/>
            </p:nvSpPr>
            <p:spPr bwMode="auto">
              <a:xfrm>
                <a:off x="4227" y="1653"/>
                <a:ext cx="598" cy="52"/>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75821" name="Group 196"/>
              <p:cNvGrpSpPr>
                <a:grpSpLocks/>
              </p:cNvGrpSpPr>
              <p:nvPr/>
            </p:nvGrpSpPr>
            <p:grpSpPr bwMode="auto">
              <a:xfrm>
                <a:off x="4735" y="1627"/>
                <a:ext cx="582" cy="151"/>
                <a:chOff x="614" y="2568"/>
                <a:chExt cx="725" cy="139"/>
              </a:xfrm>
            </p:grpSpPr>
            <p:sp>
              <p:nvSpPr>
                <p:cNvPr id="75837" name="AutoShape 197"/>
                <p:cNvSpPr>
                  <a:spLocks noChangeArrowheads="1"/>
                </p:cNvSpPr>
                <p:nvPr/>
              </p:nvSpPr>
              <p:spPr bwMode="auto">
                <a:xfrm>
                  <a:off x="618" y="2571"/>
                  <a:ext cx="720"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38" name="AutoShape 198"/>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75822" name="Freeform 199"/>
              <p:cNvSpPr>
                <a:spLocks/>
              </p:cNvSpPr>
              <p:nvPr/>
            </p:nvSpPr>
            <p:spPr bwMode="auto">
              <a:xfrm>
                <a:off x="5288" y="1354"/>
                <a:ext cx="263" cy="188"/>
              </a:xfrm>
              <a:custGeom>
                <a:avLst/>
                <a:gdLst>
                  <a:gd name="T0" fmla="*/ 2 w 328"/>
                  <a:gd name="T1" fmla="*/ 0 h 226"/>
                  <a:gd name="T2" fmla="*/ 5 w 328"/>
                  <a:gd name="T3" fmla="*/ 4 h 226"/>
                  <a:gd name="T4" fmla="*/ 5 w 328"/>
                  <a:gd name="T5" fmla="*/ 7 h 226"/>
                  <a:gd name="T6" fmla="*/ 0 w 328"/>
                  <a:gd name="T7" fmla="*/ 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75823" name="Group 200"/>
              <p:cNvGrpSpPr>
                <a:grpSpLocks/>
              </p:cNvGrpSpPr>
              <p:nvPr/>
            </p:nvGrpSpPr>
            <p:grpSpPr bwMode="auto">
              <a:xfrm>
                <a:off x="4739" y="1327"/>
                <a:ext cx="582" cy="139"/>
                <a:chOff x="614" y="2568"/>
                <a:chExt cx="725" cy="139"/>
              </a:xfrm>
            </p:grpSpPr>
            <p:sp>
              <p:nvSpPr>
                <p:cNvPr id="75835" name="AutoShape 201"/>
                <p:cNvSpPr>
                  <a:spLocks noChangeArrowheads="1"/>
                </p:cNvSpPr>
                <p:nvPr/>
              </p:nvSpPr>
              <p:spPr bwMode="auto">
                <a:xfrm>
                  <a:off x="613" y="2568"/>
                  <a:ext cx="728" cy="14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36" name="AutoShape 202"/>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75824" name="Rectangle 203"/>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25" name="Freeform 204"/>
              <p:cNvSpPr>
                <a:spLocks/>
              </p:cNvSpPr>
              <p:nvPr/>
            </p:nvSpPr>
            <p:spPr bwMode="auto">
              <a:xfrm>
                <a:off x="5312" y="1007"/>
                <a:ext cx="237" cy="213"/>
              </a:xfrm>
              <a:custGeom>
                <a:avLst/>
                <a:gdLst>
                  <a:gd name="T0" fmla="*/ 2 w 296"/>
                  <a:gd name="T1" fmla="*/ 0 h 256"/>
                  <a:gd name="T2" fmla="*/ 5 w 296"/>
                  <a:gd name="T3" fmla="*/ 4 h 256"/>
                  <a:gd name="T4" fmla="*/ 5 w 296"/>
                  <a:gd name="T5" fmla="*/ 7 h 256"/>
                  <a:gd name="T6" fmla="*/ 0 w 296"/>
                  <a:gd name="T7" fmla="*/ 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26" name="Freeform 205"/>
              <p:cNvSpPr>
                <a:spLocks/>
              </p:cNvSpPr>
              <p:nvPr/>
            </p:nvSpPr>
            <p:spPr bwMode="auto">
              <a:xfrm>
                <a:off x="5315" y="680"/>
                <a:ext cx="244" cy="240"/>
              </a:xfrm>
              <a:custGeom>
                <a:avLst/>
                <a:gdLst>
                  <a:gd name="T0" fmla="*/ 0 w 304"/>
                  <a:gd name="T1" fmla="*/ 0 h 288"/>
                  <a:gd name="T2" fmla="*/ 5 w 304"/>
                  <a:gd name="T3" fmla="*/ 6 h 288"/>
                  <a:gd name="T4" fmla="*/ 4 w 304"/>
                  <a:gd name="T5" fmla="*/ 9 h 288"/>
                  <a:gd name="T6" fmla="*/ 2 w 304"/>
                  <a:gd name="T7" fmla="*/ 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27" name="Oval 206"/>
              <p:cNvSpPr>
                <a:spLocks noChangeArrowheads="1"/>
              </p:cNvSpPr>
              <p:nvPr/>
            </p:nvSpPr>
            <p:spPr bwMode="auto">
              <a:xfrm>
                <a:off x="5518" y="2610"/>
                <a:ext cx="47" cy="9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28" name="Freeform 207"/>
              <p:cNvSpPr>
                <a:spLocks/>
              </p:cNvSpPr>
              <p:nvPr/>
            </p:nvSpPr>
            <p:spPr bwMode="auto">
              <a:xfrm>
                <a:off x="5302" y="2614"/>
                <a:ext cx="245" cy="200"/>
              </a:xfrm>
              <a:custGeom>
                <a:avLst/>
                <a:gdLst>
                  <a:gd name="T0" fmla="*/ 0 w 306"/>
                  <a:gd name="T1" fmla="*/ 4 h 240"/>
                  <a:gd name="T2" fmla="*/ 2 w 306"/>
                  <a:gd name="T3" fmla="*/ 8 h 240"/>
                  <a:gd name="T4" fmla="*/ 5 w 306"/>
                  <a:gd name="T5" fmla="*/ 4 h 240"/>
                  <a:gd name="T6" fmla="*/ 5 w 306"/>
                  <a:gd name="T7" fmla="*/ 0 h 240"/>
                  <a:gd name="T8" fmla="*/ 0 w 306"/>
                  <a:gd name="T9" fmla="*/ 4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29" name="AutoShape 208"/>
              <p:cNvSpPr>
                <a:spLocks noChangeArrowheads="1"/>
              </p:cNvSpPr>
              <p:nvPr/>
            </p:nvSpPr>
            <p:spPr bwMode="auto">
              <a:xfrm>
                <a:off x="4140" y="2677"/>
                <a:ext cx="1196" cy="148"/>
              </a:xfrm>
              <a:prstGeom prst="roundRect">
                <a:avLst>
                  <a:gd name="adj" fmla="val 50000"/>
                </a:avLst>
              </a:prstGeom>
              <a:solidFill>
                <a:srgbClr val="DDDDDD"/>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30" name="AutoShape 209"/>
              <p:cNvSpPr>
                <a:spLocks noChangeArrowheads="1"/>
              </p:cNvSpPr>
              <p:nvPr/>
            </p:nvSpPr>
            <p:spPr bwMode="auto">
              <a:xfrm>
                <a:off x="4207" y="2714"/>
                <a:ext cx="1069"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31" name="Oval 210"/>
              <p:cNvSpPr>
                <a:spLocks noChangeArrowheads="1"/>
              </p:cNvSpPr>
              <p:nvPr/>
            </p:nvSpPr>
            <p:spPr bwMode="auto">
              <a:xfrm>
                <a:off x="4308" y="2380"/>
                <a:ext cx="155" cy="14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32" name="Oval 211"/>
              <p:cNvSpPr>
                <a:spLocks noChangeArrowheads="1"/>
              </p:cNvSpPr>
              <p:nvPr/>
            </p:nvSpPr>
            <p:spPr bwMode="auto">
              <a:xfrm>
                <a:off x="4483" y="2387"/>
                <a:ext cx="161" cy="14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75833" name="Oval 212"/>
              <p:cNvSpPr>
                <a:spLocks noChangeArrowheads="1"/>
              </p:cNvSpPr>
              <p:nvPr/>
            </p:nvSpPr>
            <p:spPr bwMode="auto">
              <a:xfrm>
                <a:off x="4664" y="2380"/>
                <a:ext cx="155"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5834" name="Rectangle 213"/>
              <p:cNvSpPr>
                <a:spLocks noChangeArrowheads="1"/>
              </p:cNvSpPr>
              <p:nvPr/>
            </p:nvSpPr>
            <p:spPr bwMode="auto">
              <a:xfrm>
                <a:off x="5061" y="1838"/>
                <a:ext cx="87" cy="757"/>
              </a:xfrm>
              <a:prstGeom prst="rect">
                <a:avLst/>
              </a:prstGeom>
              <a:solidFill>
                <a:srgbClr val="292929"/>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10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6"/>
          <p:cNvSpPr>
            <a:spLocks noGrp="1"/>
          </p:cNvSpPr>
          <p:nvPr>
            <p:ph type="sldNum" sz="quarter" idx="11"/>
          </p:nvPr>
        </p:nvSpPr>
        <p:spPr>
          <a:xfrm>
            <a:off x="9848851" y="6462714"/>
            <a:ext cx="676275"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2E7DBE2-068C-46BB-B93D-ECAA68826FA5}" type="slidenum">
              <a:rPr lang="en-US" altLang="zh-CN">
                <a:latin typeface="Tahoma" panose="020B0604030504040204" pitchFamily="34" charset="0"/>
                <a:ea typeface="MS PGothic" panose="020B0600070205080204" pitchFamily="34" charset="-128"/>
              </a:rPr>
              <a:pPr/>
              <a:t>65</a:t>
            </a:fld>
            <a:endParaRPr lang="en-US" altLang="zh-CN">
              <a:latin typeface="Tahoma" panose="020B0604030504040204" pitchFamily="34" charset="0"/>
              <a:ea typeface="MS PGothic" panose="020B0600070205080204" pitchFamily="34" charset="-128"/>
            </a:endParaRPr>
          </a:p>
        </p:txBody>
      </p:sp>
      <p:sp>
        <p:nvSpPr>
          <p:cNvPr id="76803" name="Rectangle 3"/>
          <p:cNvSpPr>
            <a:spLocks noGrp="1" noChangeArrowheads="1"/>
          </p:cNvSpPr>
          <p:nvPr>
            <p:ph type="title"/>
          </p:nvPr>
        </p:nvSpPr>
        <p:spPr>
          <a:xfrm>
            <a:off x="823912" y="575468"/>
            <a:ext cx="5356225" cy="849313"/>
          </a:xfrm>
        </p:spPr>
        <p:txBody>
          <a:bodyPr/>
          <a:lstStyle/>
          <a:p>
            <a:r>
              <a:rPr lang="en-US" altLang="zh-CN" dirty="0"/>
              <a:t>TCP</a:t>
            </a:r>
            <a:r>
              <a:rPr lang="zh-CN" altLang="en-US" dirty="0"/>
              <a:t>三次握手</a:t>
            </a:r>
            <a:endParaRPr lang="en-US" altLang="zh-CN" dirty="0"/>
          </a:p>
        </p:txBody>
      </p:sp>
      <p:sp>
        <p:nvSpPr>
          <p:cNvPr id="76804" name="Line 5"/>
          <p:cNvSpPr>
            <a:spLocks noChangeShapeType="1"/>
          </p:cNvSpPr>
          <p:nvPr/>
        </p:nvSpPr>
        <p:spPr bwMode="auto">
          <a:xfrm flipH="1">
            <a:off x="4806950" y="2314575"/>
            <a:ext cx="1588" cy="247015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2" name="Group 102"/>
          <p:cNvGrpSpPr>
            <a:grpSpLocks/>
          </p:cNvGrpSpPr>
          <p:nvPr/>
        </p:nvGrpSpPr>
        <p:grpSpPr bwMode="auto">
          <a:xfrm>
            <a:off x="2820988" y="2241551"/>
            <a:ext cx="4494212" cy="955675"/>
            <a:chOff x="810" y="1363"/>
            <a:chExt cx="2831" cy="602"/>
          </a:xfrm>
        </p:grpSpPr>
        <p:sp>
          <p:nvSpPr>
            <p:cNvPr id="76870" name="Line 10"/>
            <p:cNvSpPr>
              <a:spLocks noChangeShapeType="1"/>
            </p:cNvSpPr>
            <p:nvPr/>
          </p:nvSpPr>
          <p:spPr bwMode="auto">
            <a:xfrm>
              <a:off x="2062" y="1502"/>
              <a:ext cx="1579" cy="463"/>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71" name="Rectangle 12"/>
            <p:cNvSpPr>
              <a:spLocks noChangeArrowheads="1"/>
            </p:cNvSpPr>
            <p:nvPr/>
          </p:nvSpPr>
          <p:spPr bwMode="auto">
            <a:xfrm>
              <a:off x="2518" y="1565"/>
              <a:ext cx="590" cy="27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6872" name="Text Box 13"/>
            <p:cNvSpPr txBox="1">
              <a:spLocks noChangeArrowheads="1"/>
            </p:cNvSpPr>
            <p:nvPr/>
          </p:nvSpPr>
          <p:spPr bwMode="auto">
            <a:xfrm>
              <a:off x="2310" y="1624"/>
              <a:ext cx="10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SYNbit=1, Seq=x</a:t>
              </a:r>
            </a:p>
          </p:txBody>
        </p:sp>
        <p:sp>
          <p:nvSpPr>
            <p:cNvPr id="76873" name="Text Box 21"/>
            <p:cNvSpPr txBox="1">
              <a:spLocks noChangeArrowheads="1"/>
            </p:cNvSpPr>
            <p:nvPr/>
          </p:nvSpPr>
          <p:spPr bwMode="auto">
            <a:xfrm>
              <a:off x="810" y="1363"/>
              <a:ext cx="123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90000"/>
                </a:lnSpc>
              </a:pPr>
              <a:r>
                <a:rPr lang="en-US" altLang="zh-CN" sz="1400">
                  <a:latin typeface="Tahoma" panose="020B0604030504040204" pitchFamily="34" charset="0"/>
                  <a:ea typeface="MS PGothic" panose="020B0600070205080204" pitchFamily="34" charset="-128"/>
                </a:rPr>
                <a:t>choose init seq num, x</a:t>
              </a:r>
            </a:p>
            <a:p>
              <a:pPr algn="r">
                <a:lnSpc>
                  <a:spcPct val="90000"/>
                </a:lnSpc>
              </a:pPr>
              <a:r>
                <a:rPr lang="en-US" altLang="zh-CN" sz="1400">
                  <a:latin typeface="Tahoma" panose="020B0604030504040204" pitchFamily="34" charset="0"/>
                  <a:ea typeface="MS PGothic" panose="020B0600070205080204" pitchFamily="34" charset="-128"/>
                </a:rPr>
                <a:t>send TCP SYN msg</a:t>
              </a:r>
            </a:p>
          </p:txBody>
        </p:sp>
      </p:grpSp>
      <p:sp>
        <p:nvSpPr>
          <p:cNvPr id="76806" name="Line 22"/>
          <p:cNvSpPr>
            <a:spLocks noChangeShapeType="1"/>
          </p:cNvSpPr>
          <p:nvPr/>
        </p:nvSpPr>
        <p:spPr bwMode="auto">
          <a:xfrm flipH="1">
            <a:off x="7396164" y="2384425"/>
            <a:ext cx="1587" cy="3417888"/>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4332" name="Text Box 92"/>
          <p:cNvSpPr txBox="1">
            <a:spLocks noChangeArrowheads="1"/>
          </p:cNvSpPr>
          <p:nvPr/>
        </p:nvSpPr>
        <p:spPr bwMode="auto">
          <a:xfrm>
            <a:off x="9582151" y="5222875"/>
            <a:ext cx="771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solidFill>
                  <a:srgbClr val="CC0000"/>
                </a:solidFill>
                <a:latin typeface="Tahoma" panose="020B0604030504040204" pitchFamily="34" charset="0"/>
                <a:ea typeface="MS PGothic" panose="020B0600070205080204" pitchFamily="34" charset="-128"/>
              </a:rPr>
              <a:t>ESTAB</a:t>
            </a:r>
          </a:p>
        </p:txBody>
      </p:sp>
      <p:grpSp>
        <p:nvGrpSpPr>
          <p:cNvPr id="3" name="Group 109"/>
          <p:cNvGrpSpPr>
            <a:grpSpLocks/>
          </p:cNvGrpSpPr>
          <p:nvPr/>
        </p:nvGrpSpPr>
        <p:grpSpPr bwMode="auto">
          <a:xfrm>
            <a:off x="4805363" y="2911476"/>
            <a:ext cx="4519612" cy="1425575"/>
            <a:chOff x="2060" y="1785"/>
            <a:chExt cx="2847" cy="898"/>
          </a:xfrm>
        </p:grpSpPr>
        <p:sp>
          <p:nvSpPr>
            <p:cNvPr id="76866" name="Line 11"/>
            <p:cNvSpPr>
              <a:spLocks noChangeShapeType="1"/>
            </p:cNvSpPr>
            <p:nvPr/>
          </p:nvSpPr>
          <p:spPr bwMode="auto">
            <a:xfrm flipH="1">
              <a:off x="2060" y="2031"/>
              <a:ext cx="1580" cy="652"/>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67" name="Rectangle 14"/>
            <p:cNvSpPr>
              <a:spLocks noChangeArrowheads="1"/>
            </p:cNvSpPr>
            <p:nvPr/>
          </p:nvSpPr>
          <p:spPr bwMode="auto">
            <a:xfrm>
              <a:off x="2381" y="2206"/>
              <a:ext cx="896" cy="32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6868" name="Text Box 83"/>
            <p:cNvSpPr txBox="1">
              <a:spLocks noChangeArrowheads="1"/>
            </p:cNvSpPr>
            <p:nvPr/>
          </p:nvSpPr>
          <p:spPr bwMode="auto">
            <a:xfrm>
              <a:off x="2159" y="2169"/>
              <a:ext cx="153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SYNbit=1, Seq=y</a:t>
              </a:r>
            </a:p>
            <a:p>
              <a:r>
                <a:rPr lang="en-US" altLang="zh-CN" sz="1600">
                  <a:latin typeface="Tahoma" panose="020B0604030504040204" pitchFamily="34" charset="0"/>
                  <a:ea typeface="MS PGothic" panose="020B0600070205080204" pitchFamily="34" charset="-128"/>
                </a:rPr>
                <a:t>ACKbit=1; ACKnum=x+1</a:t>
              </a:r>
            </a:p>
          </p:txBody>
        </p:sp>
        <p:sp>
          <p:nvSpPr>
            <p:cNvPr id="76869" name="Text Box 93"/>
            <p:cNvSpPr txBox="1">
              <a:spLocks noChangeArrowheads="1"/>
            </p:cNvSpPr>
            <p:nvPr/>
          </p:nvSpPr>
          <p:spPr bwMode="auto">
            <a:xfrm>
              <a:off x="3676" y="1785"/>
              <a:ext cx="1231"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1400">
                  <a:latin typeface="Tahoma" panose="020B0604030504040204" pitchFamily="34" charset="0"/>
                  <a:ea typeface="MS PGothic" panose="020B0600070205080204" pitchFamily="34" charset="-128"/>
                </a:rPr>
                <a:t>choose init seq num, y</a:t>
              </a:r>
            </a:p>
            <a:p>
              <a:pPr>
                <a:lnSpc>
                  <a:spcPct val="90000"/>
                </a:lnSpc>
              </a:pPr>
              <a:r>
                <a:rPr lang="en-US" altLang="zh-CN" sz="1400">
                  <a:latin typeface="Tahoma" panose="020B0604030504040204" pitchFamily="34" charset="0"/>
                  <a:ea typeface="MS PGothic" panose="020B0600070205080204" pitchFamily="34" charset="-128"/>
                </a:rPr>
                <a:t>send TCP SYNACK</a:t>
              </a:r>
            </a:p>
            <a:p>
              <a:pPr>
                <a:lnSpc>
                  <a:spcPct val="90000"/>
                </a:lnSpc>
              </a:pPr>
              <a:r>
                <a:rPr lang="en-US" altLang="zh-CN" sz="1400">
                  <a:latin typeface="Tahoma" panose="020B0604030504040204" pitchFamily="34" charset="0"/>
                  <a:ea typeface="MS PGothic" panose="020B0600070205080204" pitchFamily="34" charset="-128"/>
                </a:rPr>
                <a:t>msg, acking SYN</a:t>
              </a:r>
            </a:p>
          </p:txBody>
        </p:sp>
      </p:grpSp>
      <p:grpSp>
        <p:nvGrpSpPr>
          <p:cNvPr id="4" name="Group 110"/>
          <p:cNvGrpSpPr>
            <a:grpSpLocks/>
          </p:cNvGrpSpPr>
          <p:nvPr/>
        </p:nvGrpSpPr>
        <p:grpSpPr bwMode="auto">
          <a:xfrm>
            <a:off x="2522539" y="4010025"/>
            <a:ext cx="6630987" cy="1373188"/>
            <a:chOff x="622" y="2477"/>
            <a:chExt cx="4177" cy="865"/>
          </a:xfrm>
        </p:grpSpPr>
        <p:sp>
          <p:nvSpPr>
            <p:cNvPr id="76861" name="Line 84"/>
            <p:cNvSpPr>
              <a:spLocks noChangeShapeType="1"/>
            </p:cNvSpPr>
            <p:nvPr/>
          </p:nvSpPr>
          <p:spPr bwMode="auto">
            <a:xfrm>
              <a:off x="2073" y="2728"/>
              <a:ext cx="1579" cy="463"/>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62" name="Rectangle 89"/>
            <p:cNvSpPr>
              <a:spLocks noChangeArrowheads="1"/>
            </p:cNvSpPr>
            <p:nvPr/>
          </p:nvSpPr>
          <p:spPr bwMode="auto">
            <a:xfrm>
              <a:off x="2486" y="2806"/>
              <a:ext cx="775" cy="27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6863" name="Text Box 90"/>
            <p:cNvSpPr txBox="1">
              <a:spLocks noChangeArrowheads="1"/>
            </p:cNvSpPr>
            <p:nvPr/>
          </p:nvSpPr>
          <p:spPr bwMode="auto">
            <a:xfrm>
              <a:off x="2092" y="2852"/>
              <a:ext cx="152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ACKbit=1, ACKnum=y+1</a:t>
              </a:r>
            </a:p>
          </p:txBody>
        </p:sp>
        <p:sp>
          <p:nvSpPr>
            <p:cNvPr id="76864" name="Text Box 94"/>
            <p:cNvSpPr txBox="1">
              <a:spLocks noChangeArrowheads="1"/>
            </p:cNvSpPr>
            <p:nvPr/>
          </p:nvSpPr>
          <p:spPr bwMode="auto">
            <a:xfrm>
              <a:off x="622" y="2477"/>
              <a:ext cx="1422"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90000"/>
                </a:lnSpc>
              </a:pPr>
              <a:r>
                <a:rPr lang="en-US" altLang="zh-CN" sz="1400">
                  <a:latin typeface="Tahoma" panose="020B0604030504040204" pitchFamily="34" charset="0"/>
                  <a:ea typeface="MS PGothic" panose="020B0600070205080204" pitchFamily="34" charset="-128"/>
                </a:rPr>
                <a:t>received SYNACK(x) </a:t>
              </a:r>
            </a:p>
            <a:p>
              <a:pPr algn="r">
                <a:lnSpc>
                  <a:spcPct val="90000"/>
                </a:lnSpc>
              </a:pPr>
              <a:r>
                <a:rPr lang="en-US" altLang="zh-CN" sz="1400">
                  <a:latin typeface="Tahoma" panose="020B0604030504040204" pitchFamily="34" charset="0"/>
                  <a:ea typeface="MS PGothic" panose="020B0600070205080204" pitchFamily="34" charset="-128"/>
                </a:rPr>
                <a:t>indicates server is live;</a:t>
              </a:r>
            </a:p>
            <a:p>
              <a:pPr algn="r">
                <a:lnSpc>
                  <a:spcPct val="90000"/>
                </a:lnSpc>
              </a:pPr>
              <a:r>
                <a:rPr lang="en-US" altLang="zh-CN" sz="1400">
                  <a:latin typeface="Tahoma" panose="020B0604030504040204" pitchFamily="34" charset="0"/>
                  <a:ea typeface="MS PGothic" panose="020B0600070205080204" pitchFamily="34" charset="-128"/>
                </a:rPr>
                <a:t>send ACK for SYNACK;</a:t>
              </a:r>
            </a:p>
            <a:p>
              <a:pPr algn="r">
                <a:lnSpc>
                  <a:spcPct val="90000"/>
                </a:lnSpc>
              </a:pPr>
              <a:r>
                <a:rPr lang="en-US" altLang="zh-CN" sz="1400">
                  <a:latin typeface="Tahoma" panose="020B0604030504040204" pitchFamily="34" charset="0"/>
                  <a:ea typeface="MS PGothic" panose="020B0600070205080204" pitchFamily="34" charset="-128"/>
                </a:rPr>
                <a:t>this segment may contain </a:t>
              </a:r>
            </a:p>
            <a:p>
              <a:pPr algn="r">
                <a:lnSpc>
                  <a:spcPct val="90000"/>
                </a:lnSpc>
              </a:pPr>
              <a:r>
                <a:rPr lang="en-US" altLang="zh-CN" sz="1400">
                  <a:latin typeface="Tahoma" panose="020B0604030504040204" pitchFamily="34" charset="0"/>
                  <a:ea typeface="MS PGothic" panose="020B0600070205080204" pitchFamily="34" charset="-128"/>
                </a:rPr>
                <a:t>client-to-server data</a:t>
              </a:r>
            </a:p>
          </p:txBody>
        </p:sp>
        <p:sp>
          <p:nvSpPr>
            <p:cNvPr id="76865" name="Text Box 95"/>
            <p:cNvSpPr txBox="1">
              <a:spLocks noChangeArrowheads="1"/>
            </p:cNvSpPr>
            <p:nvPr/>
          </p:nvSpPr>
          <p:spPr bwMode="auto">
            <a:xfrm>
              <a:off x="3640" y="3042"/>
              <a:ext cx="1159"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1400">
                  <a:latin typeface="Tahoma" panose="020B0604030504040204" pitchFamily="34" charset="0"/>
                  <a:ea typeface="MS PGothic" panose="020B0600070205080204" pitchFamily="34" charset="-128"/>
                </a:rPr>
                <a:t>received ACK(y) </a:t>
              </a:r>
            </a:p>
            <a:p>
              <a:pPr>
                <a:lnSpc>
                  <a:spcPct val="90000"/>
                </a:lnSpc>
              </a:pPr>
              <a:r>
                <a:rPr lang="en-US" altLang="zh-CN" sz="1400">
                  <a:latin typeface="Tahoma" panose="020B0604030504040204" pitchFamily="34" charset="0"/>
                  <a:ea typeface="MS PGothic" panose="020B0600070205080204" pitchFamily="34" charset="-128"/>
                </a:rPr>
                <a:t>indicates client is live</a:t>
              </a:r>
            </a:p>
          </p:txBody>
        </p:sp>
      </p:grpSp>
      <p:grpSp>
        <p:nvGrpSpPr>
          <p:cNvPr id="5" name="Group 105"/>
          <p:cNvGrpSpPr>
            <a:grpSpLocks/>
          </p:cNvGrpSpPr>
          <p:nvPr/>
        </p:nvGrpSpPr>
        <p:grpSpPr bwMode="auto">
          <a:xfrm>
            <a:off x="1824039" y="2279650"/>
            <a:ext cx="1030287" cy="700088"/>
            <a:chOff x="182" y="1387"/>
            <a:chExt cx="649" cy="441"/>
          </a:xfrm>
        </p:grpSpPr>
        <p:sp>
          <p:nvSpPr>
            <p:cNvPr id="76859" name="Text Box 91"/>
            <p:cNvSpPr txBox="1">
              <a:spLocks noChangeArrowheads="1"/>
            </p:cNvSpPr>
            <p:nvPr/>
          </p:nvSpPr>
          <p:spPr bwMode="auto">
            <a:xfrm>
              <a:off x="182" y="1616"/>
              <a:ext cx="6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SYNSENT</a:t>
              </a:r>
            </a:p>
          </p:txBody>
        </p:sp>
        <p:sp>
          <p:nvSpPr>
            <p:cNvPr id="76860" name="Line 103"/>
            <p:cNvSpPr>
              <a:spLocks noChangeShapeType="1"/>
            </p:cNvSpPr>
            <p:nvPr/>
          </p:nvSpPr>
          <p:spPr bwMode="auto">
            <a:xfrm>
              <a:off x="462" y="1387"/>
              <a:ext cx="0" cy="27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 name="Group 111"/>
          <p:cNvGrpSpPr>
            <a:grpSpLocks/>
          </p:cNvGrpSpPr>
          <p:nvPr/>
        </p:nvGrpSpPr>
        <p:grpSpPr bwMode="auto">
          <a:xfrm>
            <a:off x="1825626" y="2940051"/>
            <a:ext cx="771525" cy="1622425"/>
            <a:chOff x="183" y="1803"/>
            <a:chExt cx="486" cy="1022"/>
          </a:xfrm>
        </p:grpSpPr>
        <p:sp>
          <p:nvSpPr>
            <p:cNvPr id="76857" name="Text Box 16"/>
            <p:cNvSpPr txBox="1">
              <a:spLocks noChangeArrowheads="1"/>
            </p:cNvSpPr>
            <p:nvPr/>
          </p:nvSpPr>
          <p:spPr bwMode="auto">
            <a:xfrm>
              <a:off x="183" y="2613"/>
              <a:ext cx="4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solidFill>
                    <a:srgbClr val="CC0000"/>
                  </a:solidFill>
                  <a:latin typeface="Tahoma" panose="020B0604030504040204" pitchFamily="34" charset="0"/>
                  <a:ea typeface="MS PGothic" panose="020B0600070205080204" pitchFamily="34" charset="-128"/>
                </a:rPr>
                <a:t>ESTAB</a:t>
              </a:r>
            </a:p>
          </p:txBody>
        </p:sp>
        <p:sp>
          <p:nvSpPr>
            <p:cNvPr id="76858" name="Line 104"/>
            <p:cNvSpPr>
              <a:spLocks noChangeShapeType="1"/>
            </p:cNvSpPr>
            <p:nvPr/>
          </p:nvSpPr>
          <p:spPr bwMode="auto">
            <a:xfrm>
              <a:off x="465" y="1803"/>
              <a:ext cx="0" cy="79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7" name="Group 108"/>
          <p:cNvGrpSpPr>
            <a:grpSpLocks/>
          </p:cNvGrpSpPr>
          <p:nvPr/>
        </p:nvGrpSpPr>
        <p:grpSpPr bwMode="auto">
          <a:xfrm>
            <a:off x="9278939" y="2335213"/>
            <a:ext cx="1119187" cy="1192212"/>
            <a:chOff x="4878" y="1422"/>
            <a:chExt cx="705" cy="751"/>
          </a:xfrm>
        </p:grpSpPr>
        <p:sp>
          <p:nvSpPr>
            <p:cNvPr id="76855" name="Text Box 99"/>
            <p:cNvSpPr txBox="1">
              <a:spLocks noChangeArrowheads="1"/>
            </p:cNvSpPr>
            <p:nvPr/>
          </p:nvSpPr>
          <p:spPr bwMode="auto">
            <a:xfrm>
              <a:off x="4878" y="1961"/>
              <a:ext cx="7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SYN RCVD</a:t>
              </a:r>
            </a:p>
          </p:txBody>
        </p:sp>
        <p:sp>
          <p:nvSpPr>
            <p:cNvPr id="76856" name="Line 106"/>
            <p:cNvSpPr>
              <a:spLocks noChangeShapeType="1"/>
            </p:cNvSpPr>
            <p:nvPr/>
          </p:nvSpPr>
          <p:spPr bwMode="auto">
            <a:xfrm>
              <a:off x="5339" y="1422"/>
              <a:ext cx="0" cy="56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394347" name="Line 107"/>
          <p:cNvSpPr>
            <a:spLocks noChangeShapeType="1"/>
          </p:cNvSpPr>
          <p:nvPr/>
        </p:nvSpPr>
        <p:spPr bwMode="auto">
          <a:xfrm>
            <a:off x="9993313" y="3536951"/>
            <a:ext cx="0" cy="17049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76814" name="Group 113"/>
          <p:cNvGrpSpPr>
            <a:grpSpLocks/>
          </p:cNvGrpSpPr>
          <p:nvPr/>
        </p:nvGrpSpPr>
        <p:grpSpPr bwMode="auto">
          <a:xfrm>
            <a:off x="1830388" y="1590675"/>
            <a:ext cx="8551862" cy="736600"/>
            <a:chOff x="193" y="1002"/>
            <a:chExt cx="5387" cy="464"/>
          </a:xfrm>
        </p:grpSpPr>
        <p:sp>
          <p:nvSpPr>
            <p:cNvPr id="76815" name="Text Box 114"/>
            <p:cNvSpPr txBox="1">
              <a:spLocks noChangeArrowheads="1"/>
            </p:cNvSpPr>
            <p:nvPr/>
          </p:nvSpPr>
          <p:spPr bwMode="auto">
            <a:xfrm>
              <a:off x="195" y="1002"/>
              <a:ext cx="73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sz="1600" i="1">
                  <a:solidFill>
                    <a:srgbClr val="000099"/>
                  </a:solidFill>
                  <a:latin typeface="Tahoma" panose="020B0604030504040204" pitchFamily="34" charset="0"/>
                  <a:ea typeface="MS PGothic" panose="020B0600070205080204" pitchFamily="34" charset="-128"/>
                </a:rPr>
                <a:t>client state</a:t>
              </a:r>
            </a:p>
            <a:p>
              <a:pPr algn="r"/>
              <a:endParaRPr lang="zh-CN" altLang="en-US" sz="1600" i="1">
                <a:solidFill>
                  <a:srgbClr val="000099"/>
                </a:solidFill>
                <a:latin typeface="Tahoma" panose="020B0604030504040204" pitchFamily="34" charset="0"/>
                <a:ea typeface="MS PGothic" panose="020B0600070205080204" pitchFamily="34" charset="-128"/>
              </a:endParaRPr>
            </a:p>
          </p:txBody>
        </p:sp>
        <p:sp>
          <p:nvSpPr>
            <p:cNvPr id="76816" name="Text Box 115"/>
            <p:cNvSpPr txBox="1">
              <a:spLocks noChangeArrowheads="1"/>
            </p:cNvSpPr>
            <p:nvPr/>
          </p:nvSpPr>
          <p:spPr bwMode="auto">
            <a:xfrm>
              <a:off x="193" y="1243"/>
              <a:ext cx="58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CLOSED</a:t>
              </a:r>
            </a:p>
          </p:txBody>
        </p:sp>
        <p:sp>
          <p:nvSpPr>
            <p:cNvPr id="76817" name="Text Box 116"/>
            <p:cNvSpPr txBox="1">
              <a:spLocks noChangeArrowheads="1"/>
            </p:cNvSpPr>
            <p:nvPr/>
          </p:nvSpPr>
          <p:spPr bwMode="auto">
            <a:xfrm>
              <a:off x="4800" y="1013"/>
              <a:ext cx="78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sz="1600" i="1">
                  <a:solidFill>
                    <a:srgbClr val="000099"/>
                  </a:solidFill>
                  <a:latin typeface="Tahoma" panose="020B0604030504040204" pitchFamily="34" charset="0"/>
                  <a:ea typeface="MS PGothic" panose="020B0600070205080204" pitchFamily="34" charset="-128"/>
                </a:rPr>
                <a:t>server state</a:t>
              </a:r>
            </a:p>
            <a:p>
              <a:pPr algn="r"/>
              <a:endParaRPr lang="zh-CN" altLang="en-US" sz="1600" i="1">
                <a:solidFill>
                  <a:srgbClr val="000099"/>
                </a:solidFill>
                <a:latin typeface="Tahoma" panose="020B0604030504040204" pitchFamily="34" charset="0"/>
                <a:ea typeface="MS PGothic" panose="020B0600070205080204" pitchFamily="34" charset="-128"/>
              </a:endParaRPr>
            </a:p>
          </p:txBody>
        </p:sp>
        <p:sp>
          <p:nvSpPr>
            <p:cNvPr id="76818" name="Text Box 117"/>
            <p:cNvSpPr txBox="1">
              <a:spLocks noChangeArrowheads="1"/>
            </p:cNvSpPr>
            <p:nvPr/>
          </p:nvSpPr>
          <p:spPr bwMode="auto">
            <a:xfrm>
              <a:off x="5038" y="1254"/>
              <a:ext cx="5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LISTEN</a:t>
              </a:r>
            </a:p>
          </p:txBody>
        </p:sp>
        <p:grpSp>
          <p:nvGrpSpPr>
            <p:cNvPr id="76819" name="Group 118"/>
            <p:cNvGrpSpPr>
              <a:grpSpLocks/>
            </p:cNvGrpSpPr>
            <p:nvPr/>
          </p:nvGrpSpPr>
          <p:grpSpPr bwMode="auto">
            <a:xfrm>
              <a:off x="1914" y="1049"/>
              <a:ext cx="405" cy="378"/>
              <a:chOff x="-44" y="1473"/>
              <a:chExt cx="981" cy="1105"/>
            </a:xfrm>
          </p:grpSpPr>
          <p:pic>
            <p:nvPicPr>
              <p:cNvPr id="76853" name="Picture 119"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54" name="Freeform 120"/>
              <p:cNvSpPr>
                <a:spLocks/>
              </p:cNvSpPr>
              <p:nvPr/>
            </p:nvSpPr>
            <p:spPr bwMode="auto">
              <a:xfrm flipH="1">
                <a:off x="374" y="1579"/>
                <a:ext cx="477" cy="506"/>
              </a:xfrm>
              <a:custGeom>
                <a:avLst/>
                <a:gdLst>
                  <a:gd name="T0" fmla="*/ 0 w 356"/>
                  <a:gd name="T1" fmla="*/ 0 h 368"/>
                  <a:gd name="T2" fmla="*/ 77884 w 356"/>
                  <a:gd name="T3" fmla="*/ 5998 h 368"/>
                  <a:gd name="T4" fmla="*/ 92393 w 356"/>
                  <a:gd name="T5" fmla="*/ 124961 h 368"/>
                  <a:gd name="T6" fmla="*/ 20362 w 356"/>
                  <a:gd name="T7" fmla="*/ 15628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76820" name="Group 121"/>
            <p:cNvGrpSpPr>
              <a:grpSpLocks/>
            </p:cNvGrpSpPr>
            <p:nvPr/>
          </p:nvGrpSpPr>
          <p:grpSpPr bwMode="auto">
            <a:xfrm>
              <a:off x="3572" y="1051"/>
              <a:ext cx="212" cy="323"/>
              <a:chOff x="4140" y="429"/>
              <a:chExt cx="1425" cy="2396"/>
            </a:xfrm>
          </p:grpSpPr>
          <p:sp>
            <p:nvSpPr>
              <p:cNvPr id="76821" name="Freeform 122"/>
              <p:cNvSpPr>
                <a:spLocks/>
              </p:cNvSpPr>
              <p:nvPr/>
            </p:nvSpPr>
            <p:spPr bwMode="auto">
              <a:xfrm>
                <a:off x="5268" y="433"/>
                <a:ext cx="283" cy="2286"/>
              </a:xfrm>
              <a:custGeom>
                <a:avLst/>
                <a:gdLst>
                  <a:gd name="T0" fmla="*/ 2 w 354"/>
                  <a:gd name="T1" fmla="*/ 0 h 2742"/>
                  <a:gd name="T2" fmla="*/ 5 w 354"/>
                  <a:gd name="T3" fmla="*/ 11 h 2742"/>
                  <a:gd name="T4" fmla="*/ 5 w 354"/>
                  <a:gd name="T5" fmla="*/ 83 h 2742"/>
                  <a:gd name="T6" fmla="*/ 0 w 354"/>
                  <a:gd name="T7" fmla="*/ 86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822" name="Rectangle 123"/>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6823" name="Freeform 124"/>
              <p:cNvSpPr>
                <a:spLocks/>
              </p:cNvSpPr>
              <p:nvPr/>
            </p:nvSpPr>
            <p:spPr bwMode="auto">
              <a:xfrm>
                <a:off x="5321" y="570"/>
                <a:ext cx="169" cy="2115"/>
              </a:xfrm>
              <a:custGeom>
                <a:avLst/>
                <a:gdLst>
                  <a:gd name="T0" fmla="*/ 2 w 211"/>
                  <a:gd name="T1" fmla="*/ 0 h 2537"/>
                  <a:gd name="T2" fmla="*/ 3 w 211"/>
                  <a:gd name="T3" fmla="*/ 8 h 2537"/>
                  <a:gd name="T4" fmla="*/ 2 w 211"/>
                  <a:gd name="T5" fmla="*/ 7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824" name="Freeform 125"/>
              <p:cNvSpPr>
                <a:spLocks/>
              </p:cNvSpPr>
              <p:nvPr/>
            </p:nvSpPr>
            <p:spPr bwMode="auto">
              <a:xfrm>
                <a:off x="5284" y="1640"/>
                <a:ext cx="263" cy="189"/>
              </a:xfrm>
              <a:custGeom>
                <a:avLst/>
                <a:gdLst>
                  <a:gd name="T0" fmla="*/ 2 w 328"/>
                  <a:gd name="T1" fmla="*/ 0 h 226"/>
                  <a:gd name="T2" fmla="*/ 5 w 328"/>
                  <a:gd name="T3" fmla="*/ 5 h 226"/>
                  <a:gd name="T4" fmla="*/ 5 w 328"/>
                  <a:gd name="T5" fmla="*/ 8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825" name="Rectangle 126"/>
              <p:cNvSpPr>
                <a:spLocks noChangeArrowheads="1"/>
              </p:cNvSpPr>
              <p:nvPr/>
            </p:nvSpPr>
            <p:spPr bwMode="auto">
              <a:xfrm>
                <a:off x="4214" y="696"/>
                <a:ext cx="592" cy="45"/>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76826" name="Group 127"/>
              <p:cNvGrpSpPr>
                <a:grpSpLocks/>
              </p:cNvGrpSpPr>
              <p:nvPr/>
            </p:nvGrpSpPr>
            <p:grpSpPr bwMode="auto">
              <a:xfrm>
                <a:off x="4749" y="668"/>
                <a:ext cx="581" cy="145"/>
                <a:chOff x="614" y="2568"/>
                <a:chExt cx="725" cy="139"/>
              </a:xfrm>
            </p:grpSpPr>
            <p:sp>
              <p:nvSpPr>
                <p:cNvPr id="76851" name="AutoShape 128"/>
                <p:cNvSpPr>
                  <a:spLocks noChangeArrowheads="1"/>
                </p:cNvSpPr>
                <p:nvPr/>
              </p:nvSpPr>
              <p:spPr bwMode="auto">
                <a:xfrm>
                  <a:off x="617" y="2566"/>
                  <a:ext cx="721" cy="142"/>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6852" name="AutoShape 129"/>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76827" name="Rectangle 130"/>
              <p:cNvSpPr>
                <a:spLocks noChangeArrowheads="1"/>
              </p:cNvSpPr>
              <p:nvPr/>
            </p:nvSpPr>
            <p:spPr bwMode="auto">
              <a:xfrm>
                <a:off x="4221" y="1022"/>
                <a:ext cx="598" cy="45"/>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76828" name="Group 131"/>
              <p:cNvGrpSpPr>
                <a:grpSpLocks/>
              </p:cNvGrpSpPr>
              <p:nvPr/>
            </p:nvGrpSpPr>
            <p:grpSpPr bwMode="auto">
              <a:xfrm>
                <a:off x="4747" y="994"/>
                <a:ext cx="581" cy="134"/>
                <a:chOff x="614" y="2568"/>
                <a:chExt cx="725" cy="139"/>
              </a:xfrm>
            </p:grpSpPr>
            <p:sp>
              <p:nvSpPr>
                <p:cNvPr id="76849" name="AutoShape 132"/>
                <p:cNvSpPr>
                  <a:spLocks noChangeArrowheads="1"/>
                </p:cNvSpPr>
                <p:nvPr/>
              </p:nvSpPr>
              <p:spPr bwMode="auto">
                <a:xfrm>
                  <a:off x="611" y="2567"/>
                  <a:ext cx="730"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6850" name="AutoShape 133"/>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76829" name="Rectangle 134"/>
              <p:cNvSpPr>
                <a:spLocks noChangeArrowheads="1"/>
              </p:cNvSpPr>
              <p:nvPr/>
            </p:nvSpPr>
            <p:spPr bwMode="auto">
              <a:xfrm>
                <a:off x="4214" y="1356"/>
                <a:ext cx="598" cy="45"/>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6830" name="Rectangle 135"/>
              <p:cNvSpPr>
                <a:spLocks noChangeArrowheads="1"/>
              </p:cNvSpPr>
              <p:nvPr/>
            </p:nvSpPr>
            <p:spPr bwMode="auto">
              <a:xfrm>
                <a:off x="4227" y="1653"/>
                <a:ext cx="598" cy="52"/>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76831" name="Group 136"/>
              <p:cNvGrpSpPr>
                <a:grpSpLocks/>
              </p:cNvGrpSpPr>
              <p:nvPr/>
            </p:nvGrpSpPr>
            <p:grpSpPr bwMode="auto">
              <a:xfrm>
                <a:off x="4735" y="1627"/>
                <a:ext cx="582" cy="151"/>
                <a:chOff x="614" y="2568"/>
                <a:chExt cx="725" cy="139"/>
              </a:xfrm>
            </p:grpSpPr>
            <p:sp>
              <p:nvSpPr>
                <p:cNvPr id="76847" name="AutoShape 137"/>
                <p:cNvSpPr>
                  <a:spLocks noChangeArrowheads="1"/>
                </p:cNvSpPr>
                <p:nvPr/>
              </p:nvSpPr>
              <p:spPr bwMode="auto">
                <a:xfrm>
                  <a:off x="618" y="2571"/>
                  <a:ext cx="720"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6848" name="AutoShape 138"/>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76832" name="Freeform 139"/>
              <p:cNvSpPr>
                <a:spLocks/>
              </p:cNvSpPr>
              <p:nvPr/>
            </p:nvSpPr>
            <p:spPr bwMode="auto">
              <a:xfrm>
                <a:off x="5288" y="1354"/>
                <a:ext cx="263" cy="188"/>
              </a:xfrm>
              <a:custGeom>
                <a:avLst/>
                <a:gdLst>
                  <a:gd name="T0" fmla="*/ 2 w 328"/>
                  <a:gd name="T1" fmla="*/ 0 h 226"/>
                  <a:gd name="T2" fmla="*/ 5 w 328"/>
                  <a:gd name="T3" fmla="*/ 4 h 226"/>
                  <a:gd name="T4" fmla="*/ 5 w 328"/>
                  <a:gd name="T5" fmla="*/ 7 h 226"/>
                  <a:gd name="T6" fmla="*/ 0 w 328"/>
                  <a:gd name="T7" fmla="*/ 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76833" name="Group 140"/>
              <p:cNvGrpSpPr>
                <a:grpSpLocks/>
              </p:cNvGrpSpPr>
              <p:nvPr/>
            </p:nvGrpSpPr>
            <p:grpSpPr bwMode="auto">
              <a:xfrm>
                <a:off x="4739" y="1327"/>
                <a:ext cx="582" cy="139"/>
                <a:chOff x="614" y="2568"/>
                <a:chExt cx="725" cy="139"/>
              </a:xfrm>
            </p:grpSpPr>
            <p:sp>
              <p:nvSpPr>
                <p:cNvPr id="76845" name="AutoShape 141"/>
                <p:cNvSpPr>
                  <a:spLocks noChangeArrowheads="1"/>
                </p:cNvSpPr>
                <p:nvPr/>
              </p:nvSpPr>
              <p:spPr bwMode="auto">
                <a:xfrm>
                  <a:off x="613" y="2568"/>
                  <a:ext cx="728" cy="14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6846" name="AutoShape 142"/>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76834" name="Rectangle 143"/>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6835" name="Freeform 144"/>
              <p:cNvSpPr>
                <a:spLocks/>
              </p:cNvSpPr>
              <p:nvPr/>
            </p:nvSpPr>
            <p:spPr bwMode="auto">
              <a:xfrm>
                <a:off x="5312" y="1007"/>
                <a:ext cx="237" cy="213"/>
              </a:xfrm>
              <a:custGeom>
                <a:avLst/>
                <a:gdLst>
                  <a:gd name="T0" fmla="*/ 2 w 296"/>
                  <a:gd name="T1" fmla="*/ 0 h 256"/>
                  <a:gd name="T2" fmla="*/ 5 w 296"/>
                  <a:gd name="T3" fmla="*/ 4 h 256"/>
                  <a:gd name="T4" fmla="*/ 5 w 296"/>
                  <a:gd name="T5" fmla="*/ 7 h 256"/>
                  <a:gd name="T6" fmla="*/ 0 w 296"/>
                  <a:gd name="T7" fmla="*/ 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836" name="Freeform 145"/>
              <p:cNvSpPr>
                <a:spLocks/>
              </p:cNvSpPr>
              <p:nvPr/>
            </p:nvSpPr>
            <p:spPr bwMode="auto">
              <a:xfrm>
                <a:off x="5315" y="680"/>
                <a:ext cx="244" cy="240"/>
              </a:xfrm>
              <a:custGeom>
                <a:avLst/>
                <a:gdLst>
                  <a:gd name="T0" fmla="*/ 0 w 304"/>
                  <a:gd name="T1" fmla="*/ 0 h 288"/>
                  <a:gd name="T2" fmla="*/ 5 w 304"/>
                  <a:gd name="T3" fmla="*/ 6 h 288"/>
                  <a:gd name="T4" fmla="*/ 4 w 304"/>
                  <a:gd name="T5" fmla="*/ 9 h 288"/>
                  <a:gd name="T6" fmla="*/ 2 w 304"/>
                  <a:gd name="T7" fmla="*/ 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837" name="Oval 146"/>
              <p:cNvSpPr>
                <a:spLocks noChangeArrowheads="1"/>
              </p:cNvSpPr>
              <p:nvPr/>
            </p:nvSpPr>
            <p:spPr bwMode="auto">
              <a:xfrm>
                <a:off x="5518" y="2610"/>
                <a:ext cx="47" cy="9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6838" name="Freeform 147"/>
              <p:cNvSpPr>
                <a:spLocks/>
              </p:cNvSpPr>
              <p:nvPr/>
            </p:nvSpPr>
            <p:spPr bwMode="auto">
              <a:xfrm>
                <a:off x="5302" y="2614"/>
                <a:ext cx="245" cy="200"/>
              </a:xfrm>
              <a:custGeom>
                <a:avLst/>
                <a:gdLst>
                  <a:gd name="T0" fmla="*/ 0 w 306"/>
                  <a:gd name="T1" fmla="*/ 4 h 240"/>
                  <a:gd name="T2" fmla="*/ 2 w 306"/>
                  <a:gd name="T3" fmla="*/ 8 h 240"/>
                  <a:gd name="T4" fmla="*/ 5 w 306"/>
                  <a:gd name="T5" fmla="*/ 4 h 240"/>
                  <a:gd name="T6" fmla="*/ 5 w 306"/>
                  <a:gd name="T7" fmla="*/ 0 h 240"/>
                  <a:gd name="T8" fmla="*/ 0 w 306"/>
                  <a:gd name="T9" fmla="*/ 4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839" name="AutoShape 148"/>
              <p:cNvSpPr>
                <a:spLocks noChangeArrowheads="1"/>
              </p:cNvSpPr>
              <p:nvPr/>
            </p:nvSpPr>
            <p:spPr bwMode="auto">
              <a:xfrm>
                <a:off x="4140" y="2677"/>
                <a:ext cx="1196" cy="148"/>
              </a:xfrm>
              <a:prstGeom prst="roundRect">
                <a:avLst>
                  <a:gd name="adj" fmla="val 50000"/>
                </a:avLst>
              </a:prstGeom>
              <a:solidFill>
                <a:srgbClr val="DDDDDD"/>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6840" name="AutoShape 149"/>
              <p:cNvSpPr>
                <a:spLocks noChangeArrowheads="1"/>
              </p:cNvSpPr>
              <p:nvPr/>
            </p:nvSpPr>
            <p:spPr bwMode="auto">
              <a:xfrm>
                <a:off x="4207" y="2714"/>
                <a:ext cx="1069"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6841" name="Oval 150"/>
              <p:cNvSpPr>
                <a:spLocks noChangeArrowheads="1"/>
              </p:cNvSpPr>
              <p:nvPr/>
            </p:nvSpPr>
            <p:spPr bwMode="auto">
              <a:xfrm>
                <a:off x="4308" y="2380"/>
                <a:ext cx="155" cy="14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6842" name="Oval 151"/>
              <p:cNvSpPr>
                <a:spLocks noChangeArrowheads="1"/>
              </p:cNvSpPr>
              <p:nvPr/>
            </p:nvSpPr>
            <p:spPr bwMode="auto">
              <a:xfrm>
                <a:off x="4483" y="2387"/>
                <a:ext cx="161" cy="14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76843" name="Oval 152"/>
              <p:cNvSpPr>
                <a:spLocks noChangeArrowheads="1"/>
              </p:cNvSpPr>
              <p:nvPr/>
            </p:nvSpPr>
            <p:spPr bwMode="auto">
              <a:xfrm>
                <a:off x="4664" y="2380"/>
                <a:ext cx="155"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76844" name="Rectangle 153"/>
              <p:cNvSpPr>
                <a:spLocks noChangeArrowheads="1"/>
              </p:cNvSpPr>
              <p:nvPr/>
            </p:nvSpPr>
            <p:spPr bwMode="auto">
              <a:xfrm>
                <a:off x="5061" y="1838"/>
                <a:ext cx="87" cy="757"/>
              </a:xfrm>
              <a:prstGeom prst="rect">
                <a:avLst/>
              </a:prstGeom>
              <a:solidFill>
                <a:srgbClr val="292929"/>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par>
                                <p:cTn id="16" presetID="22" presetClass="entr" presetSubtype="2"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right)">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par>
                                <p:cTn id="24" presetID="22" presetClass="entr" presetSubtype="1"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up)">
                                      <p:cBhvr>
                                        <p:cTn id="26" dur="500"/>
                                        <p:tgtEl>
                                          <p:spTgt spid="6"/>
                                        </p:tgtEl>
                                      </p:cBhvr>
                                    </p:animEffect>
                                  </p:childTnLst>
                                </p:cTn>
                              </p:par>
                            </p:childTnLst>
                          </p:cTn>
                        </p:par>
                        <p:par>
                          <p:cTn id="27" fill="hold" nodeType="afterGroup">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394332"/>
                                        </p:tgtEl>
                                        <p:attrNameLst>
                                          <p:attrName>style.visibility</p:attrName>
                                        </p:attrNameLst>
                                      </p:cBhvr>
                                      <p:to>
                                        <p:strVal val="visible"/>
                                      </p:to>
                                    </p:set>
                                    <p:animEffect transition="in" filter="wipe(up)">
                                      <p:cBhvr>
                                        <p:cTn id="30" dur="500"/>
                                        <p:tgtEl>
                                          <p:spTgt spid="394332"/>
                                        </p:tgtEl>
                                      </p:cBhvr>
                                    </p:animEffect>
                                  </p:childTnLst>
                                </p:cTn>
                              </p:par>
                              <p:par>
                                <p:cTn id="31" presetID="22" presetClass="entr" presetSubtype="1" fill="hold" nodeType="withEffect">
                                  <p:stCondLst>
                                    <p:cond delay="0"/>
                                  </p:stCondLst>
                                  <p:childTnLst>
                                    <p:set>
                                      <p:cBhvr>
                                        <p:cTn id="32" dur="1" fill="hold">
                                          <p:stCondLst>
                                            <p:cond delay="0"/>
                                          </p:stCondLst>
                                        </p:cTn>
                                        <p:tgtEl>
                                          <p:spTgt spid="394347"/>
                                        </p:tgtEl>
                                        <p:attrNameLst>
                                          <p:attrName>style.visibility</p:attrName>
                                        </p:attrNameLst>
                                      </p:cBhvr>
                                      <p:to>
                                        <p:strVal val="visible"/>
                                      </p:to>
                                    </p:set>
                                    <p:animEffect transition="in" filter="wipe(up)">
                                      <p:cBhvr>
                                        <p:cTn id="33" dur="500"/>
                                        <p:tgtEl>
                                          <p:spTgt spid="394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33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4"/>
          <p:cNvSpPr>
            <a:spLocks noGrp="1"/>
          </p:cNvSpPr>
          <p:nvPr>
            <p:ph type="sldNum" sz="quarter" idx="11"/>
          </p:nvPr>
        </p:nvSpPr>
        <p:spPr>
          <a:extLst>
            <a:ext uri="{909E8E84-426E-40dd-AFC4-6F175D3DCCD1}"/>
            <a:ext uri="{91240B29-F687-4f45-9708-019B960494DF}"/>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r>
              <a:rPr lang="en-US" altLang="zh-CN">
                <a:latin typeface="+mn-lt"/>
              </a:rPr>
              <a:t>-</a:t>
            </a:r>
            <a:fld id="{A6EEF353-0CD7-4C93-9D14-2A2946678608}" type="slidenum">
              <a:rPr lang="en-US" altLang="zh-CN" sz="1400">
                <a:latin typeface="+mn-lt"/>
              </a:rPr>
              <a:pPr eaLnBrk="1" hangingPunct="1">
                <a:defRPr/>
              </a:pPr>
              <a:t>66</a:t>
            </a:fld>
            <a:r>
              <a:rPr lang="en-US" altLang="zh-CN">
                <a:latin typeface="+mn-lt"/>
              </a:rPr>
              <a:t>-</a:t>
            </a:r>
          </a:p>
        </p:txBody>
      </p:sp>
      <p:sp>
        <p:nvSpPr>
          <p:cNvPr id="51203" name="Rectangle 2"/>
          <p:cNvSpPr>
            <a:spLocks noGrp="1" noChangeArrowheads="1"/>
          </p:cNvSpPr>
          <p:nvPr>
            <p:ph type="title"/>
          </p:nvPr>
        </p:nvSpPr>
        <p:spPr/>
        <p:txBody>
          <a:bodyPr/>
          <a:lstStyle/>
          <a:p>
            <a:pPr>
              <a:defRPr/>
            </a:pPr>
            <a:r>
              <a:rPr lang="en-US" altLang="zh-CN" dirty="0">
                <a:latin typeface="+mn-lt"/>
              </a:rPr>
              <a:t>TCP</a:t>
            </a:r>
            <a:r>
              <a:rPr lang="zh-CN" altLang="en-US" dirty="0">
                <a:latin typeface="+mn-lt"/>
              </a:rPr>
              <a:t>三次握手</a:t>
            </a:r>
            <a:endParaRPr lang="en-US" altLang="zh-CN" dirty="0">
              <a:latin typeface="+mn-lt"/>
            </a:endParaRPr>
          </a:p>
        </p:txBody>
      </p:sp>
      <p:sp>
        <p:nvSpPr>
          <p:cNvPr id="51207" name="Rectangle 5"/>
          <p:cNvSpPr>
            <a:spLocks noChangeArrowheads="1"/>
          </p:cNvSpPr>
          <p:nvPr/>
        </p:nvSpPr>
        <p:spPr bwMode="auto">
          <a:xfrm>
            <a:off x="6396038" y="1485900"/>
            <a:ext cx="567463" cy="307777"/>
          </a:xfrm>
          <a:prstGeom prst="rect">
            <a:avLst/>
          </a:prstGeom>
          <a:noFill/>
          <a:ln>
            <a:noFill/>
          </a:ln>
          <a:extLst>
            <a:ext uri="{909E8E84-426E-40dd-AFC4-6F175D3DCCD1}"/>
            <a:ext uri="{91240B29-F687-4f45-9708-019B960494DF}"/>
          </a:extLst>
        </p:spPr>
        <p:txBody>
          <a:bodyPr wrap="none" lIns="0" tIns="0" rIns="0" bIns="0">
            <a:spAutoFit/>
          </a:bodyPr>
          <a:lstStyle/>
          <a:p>
            <a:pPr>
              <a:defRPr/>
            </a:pPr>
            <a:r>
              <a:rPr lang="en-GB" altLang="zh-CN" sz="2000" dirty="0">
                <a:latin typeface="+mn-lt"/>
              </a:rPr>
              <a:t>client</a:t>
            </a:r>
          </a:p>
        </p:txBody>
      </p:sp>
      <p:sp>
        <p:nvSpPr>
          <p:cNvPr id="51208" name="Rectangle 6"/>
          <p:cNvSpPr>
            <a:spLocks noChangeArrowheads="1"/>
          </p:cNvSpPr>
          <p:nvPr/>
        </p:nvSpPr>
        <p:spPr bwMode="auto">
          <a:xfrm>
            <a:off x="9471025" y="1485900"/>
            <a:ext cx="625171" cy="307777"/>
          </a:xfrm>
          <a:prstGeom prst="rect">
            <a:avLst/>
          </a:prstGeom>
          <a:noFill/>
          <a:ln>
            <a:noFill/>
          </a:ln>
          <a:extLst>
            <a:ext uri="{909E8E84-426E-40dd-AFC4-6F175D3DCCD1}"/>
            <a:ext uri="{91240B29-F687-4f45-9708-019B960494DF}"/>
          </a:extLst>
        </p:spPr>
        <p:txBody>
          <a:bodyPr wrap="none" lIns="0" tIns="0" rIns="0" bIns="0">
            <a:spAutoFit/>
          </a:bodyPr>
          <a:lstStyle/>
          <a:p>
            <a:pPr>
              <a:defRPr/>
            </a:pPr>
            <a:r>
              <a:rPr lang="en-GB" altLang="zh-CN" sz="2000" dirty="0">
                <a:latin typeface="+mn-lt"/>
              </a:rPr>
              <a:t>server</a:t>
            </a:r>
          </a:p>
        </p:txBody>
      </p:sp>
      <p:sp>
        <p:nvSpPr>
          <p:cNvPr id="51209" name="Rectangle 7"/>
          <p:cNvSpPr>
            <a:spLocks noChangeArrowheads="1"/>
          </p:cNvSpPr>
          <p:nvPr/>
        </p:nvSpPr>
        <p:spPr bwMode="auto">
          <a:xfrm rot="940499">
            <a:off x="7294464" y="2175867"/>
            <a:ext cx="1825821" cy="615553"/>
          </a:xfrm>
          <a:prstGeom prst="rect">
            <a:avLst/>
          </a:prstGeom>
          <a:noFill/>
          <a:ln>
            <a:noFill/>
          </a:ln>
          <a:extLst>
            <a:ext uri="{909E8E84-426E-40dd-AFC4-6F175D3DCCD1}"/>
            <a:ext uri="{91240B29-F687-4f45-9708-019B960494DF}"/>
          </a:extLst>
        </p:spPr>
        <p:txBody>
          <a:bodyPr wrap="none" lIns="0" tIns="0" rIns="0" bIns="0">
            <a:spAutoFit/>
          </a:bodyPr>
          <a:lstStyle/>
          <a:p>
            <a:pPr>
              <a:defRPr/>
            </a:pPr>
            <a:r>
              <a:rPr lang="zh-CN" altLang="en-US" sz="2000" dirty="0">
                <a:latin typeface="+mn-lt"/>
              </a:rPr>
              <a:t>标记位</a:t>
            </a:r>
            <a:r>
              <a:rPr lang="en-GB" altLang="zh-CN" sz="2000" dirty="0">
                <a:latin typeface="+mn-lt"/>
              </a:rPr>
              <a:t>SYN</a:t>
            </a:r>
            <a:r>
              <a:rPr lang="en-US" altLang="zh-CN" sz="2000" dirty="0">
                <a:latin typeface="+mn-lt"/>
              </a:rPr>
              <a:t>bit=1</a:t>
            </a:r>
            <a:endParaRPr lang="en-GB" altLang="zh-CN" sz="2000" dirty="0">
              <a:latin typeface="+mn-lt"/>
            </a:endParaRPr>
          </a:p>
          <a:p>
            <a:pPr>
              <a:defRPr/>
            </a:pPr>
            <a:r>
              <a:rPr lang="zh-CN" altLang="en-US" sz="2000" dirty="0">
                <a:latin typeface="+mn-lt"/>
              </a:rPr>
              <a:t>序号</a:t>
            </a:r>
            <a:r>
              <a:rPr lang="en-GB" altLang="zh-CN" sz="2000" dirty="0" err="1">
                <a:latin typeface="+mn-lt"/>
              </a:rPr>
              <a:t>Seq</a:t>
            </a:r>
            <a:r>
              <a:rPr lang="en-GB" altLang="zh-CN" sz="2000" dirty="0">
                <a:latin typeface="+mn-lt"/>
              </a:rPr>
              <a:t>=x</a:t>
            </a:r>
          </a:p>
        </p:txBody>
      </p:sp>
      <p:sp>
        <p:nvSpPr>
          <p:cNvPr id="51210" name="Rectangle 8"/>
          <p:cNvSpPr>
            <a:spLocks noChangeArrowheads="1"/>
          </p:cNvSpPr>
          <p:nvPr/>
        </p:nvSpPr>
        <p:spPr bwMode="auto">
          <a:xfrm rot="780000">
            <a:off x="8955057" y="2364682"/>
            <a:ext cx="65" cy="307777"/>
          </a:xfrm>
          <a:prstGeom prst="rect">
            <a:avLst/>
          </a:prstGeom>
          <a:noFill/>
          <a:ln>
            <a:noFill/>
          </a:ln>
          <a:extLst>
            <a:ext uri="{909E8E84-426E-40dd-AFC4-6F175D3DCCD1}"/>
            <a:ext uri="{91240B29-F687-4f45-9708-019B960494DF}"/>
          </a:extLst>
        </p:spPr>
        <p:txBody>
          <a:bodyPr wrap="none" lIns="0" tIns="0" rIns="0" bIns="0">
            <a:spAutoFit/>
          </a:bodyPr>
          <a:lstStyle/>
          <a:p>
            <a:pPr>
              <a:defRPr/>
            </a:pPr>
            <a:endParaRPr lang="en-GB" altLang="zh-CN" sz="2000">
              <a:latin typeface="+mn-lt"/>
            </a:endParaRPr>
          </a:p>
        </p:txBody>
      </p:sp>
      <p:sp>
        <p:nvSpPr>
          <p:cNvPr id="51211" name="Line 9"/>
          <p:cNvSpPr>
            <a:spLocks noChangeShapeType="1"/>
          </p:cNvSpPr>
          <p:nvPr/>
        </p:nvSpPr>
        <p:spPr bwMode="auto">
          <a:xfrm>
            <a:off x="6691314" y="1790700"/>
            <a:ext cx="1587" cy="3206750"/>
          </a:xfrm>
          <a:prstGeom prst="line">
            <a:avLst/>
          </a:prstGeom>
          <a:noFill/>
          <a:ln w="30163">
            <a:solidFill>
              <a:srgbClr val="00A0C6"/>
            </a:solidFill>
            <a:round/>
          </a:ln>
          <a:extLst>
            <a:ext uri="{909E8E84-426E-40dd-AFC4-6F175D3DCCD1}"/>
          </a:extLst>
        </p:spPr>
        <p:txBody>
          <a:bodyPr/>
          <a:lstStyle/>
          <a:p>
            <a:pPr>
              <a:defRPr/>
            </a:pPr>
            <a:endParaRPr lang="zh-CN" altLang="en-US">
              <a:latin typeface="+mn-lt"/>
            </a:endParaRPr>
          </a:p>
        </p:txBody>
      </p:sp>
      <p:sp>
        <p:nvSpPr>
          <p:cNvPr id="51212" name="Line 10"/>
          <p:cNvSpPr>
            <a:spLocks noChangeShapeType="1"/>
          </p:cNvSpPr>
          <p:nvPr/>
        </p:nvSpPr>
        <p:spPr bwMode="auto">
          <a:xfrm>
            <a:off x="9791700" y="1798639"/>
            <a:ext cx="1588" cy="3214687"/>
          </a:xfrm>
          <a:prstGeom prst="line">
            <a:avLst/>
          </a:prstGeom>
          <a:noFill/>
          <a:ln w="30163">
            <a:solidFill>
              <a:srgbClr val="00A0C6"/>
            </a:solidFill>
            <a:round/>
          </a:ln>
          <a:extLst>
            <a:ext uri="{909E8E84-426E-40dd-AFC4-6F175D3DCCD1}"/>
          </a:extLst>
        </p:spPr>
        <p:txBody>
          <a:bodyPr/>
          <a:lstStyle/>
          <a:p>
            <a:pPr>
              <a:defRPr/>
            </a:pPr>
            <a:endParaRPr lang="zh-CN" altLang="en-US">
              <a:latin typeface="+mn-lt"/>
            </a:endParaRPr>
          </a:p>
        </p:txBody>
      </p:sp>
      <p:sp>
        <p:nvSpPr>
          <p:cNvPr id="53268" name="Text Box 20"/>
          <p:cNvSpPr txBox="1">
            <a:spLocks noChangeArrowheads="1"/>
          </p:cNvSpPr>
          <p:nvPr/>
        </p:nvSpPr>
        <p:spPr bwMode="auto">
          <a:xfrm>
            <a:off x="2247596" y="5260916"/>
            <a:ext cx="7848600" cy="1631216"/>
          </a:xfrm>
          <a:prstGeom prst="rect">
            <a:avLst/>
          </a:prstGeom>
          <a:gradFill rotWithShape="1">
            <a:gsLst>
              <a:gs pos="0">
                <a:srgbClr val="FFED78"/>
              </a:gs>
              <a:gs pos="35001">
                <a:srgbClr val="FFF0A1"/>
              </a:gs>
              <a:gs pos="100000">
                <a:srgbClr val="FFF9D7"/>
              </a:gs>
            </a:gsLst>
            <a:lin ang="16200000" scaled="1"/>
          </a:gradFill>
          <a:ln w="9525">
            <a:solidFill>
              <a:srgbClr val="FFBF00"/>
            </a:solidFill>
            <a:miter lim="800000"/>
          </a:ln>
          <a:effectLst>
            <a:outerShdw blurRad="63500" dist="20000" dir="5400000" rotWithShape="0">
              <a:srgbClr val="000000">
                <a:alpha val="37999"/>
              </a:srgbClr>
            </a:outerShdw>
          </a:effectLst>
        </p:spPr>
        <p:txBody>
          <a:bodyPr>
            <a:spAutoFit/>
          </a:bodyPr>
          <a:lstStyle>
            <a:lvl1pPr eaLnBrk="0" hangingPunct="0">
              <a:defRPr>
                <a:solidFill>
                  <a:schemeClr val="tx1"/>
                </a:solidFill>
                <a:latin typeface="Arial" charset="0"/>
                <a:ea typeface="宋体" charset="0"/>
                <a:cs typeface="宋体" charset="0"/>
              </a:defRPr>
            </a:lvl1pPr>
            <a:lvl2pPr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r>
              <a:rPr lang="zh-CN" altLang="en-US" sz="2000" dirty="0">
                <a:solidFill>
                  <a:srgbClr val="000000"/>
                </a:solidFill>
                <a:latin typeface="+mn-lt"/>
              </a:rPr>
              <a:t>三次握手建立连接</a:t>
            </a:r>
            <a:endParaRPr lang="en-US" altLang="zh-CN" sz="2000" dirty="0">
              <a:solidFill>
                <a:srgbClr val="000000"/>
              </a:solidFill>
              <a:latin typeface="+mn-lt"/>
            </a:endParaRPr>
          </a:p>
          <a:p>
            <a:pPr lvl="1" eaLnBrk="1" hangingPunct="1">
              <a:defRPr/>
            </a:pPr>
            <a:r>
              <a:rPr lang="en-US" altLang="zh-CN" sz="2000" dirty="0">
                <a:solidFill>
                  <a:srgbClr val="000000"/>
                </a:solidFill>
                <a:latin typeface="+mn-lt"/>
              </a:rPr>
              <a:t>client</a:t>
            </a:r>
            <a:r>
              <a:rPr lang="zh-CN" altLang="en-US" sz="2000" dirty="0">
                <a:solidFill>
                  <a:srgbClr val="000000"/>
                </a:solidFill>
                <a:latin typeface="+mn-lt"/>
              </a:rPr>
              <a:t>发送连接建立请求</a:t>
            </a:r>
            <a:r>
              <a:rPr lang="en-US" altLang="zh-CN" sz="2000" dirty="0">
                <a:solidFill>
                  <a:srgbClr val="000000"/>
                </a:solidFill>
                <a:latin typeface="+mn-lt"/>
              </a:rPr>
              <a:t>(</a:t>
            </a:r>
            <a:r>
              <a:rPr lang="en-US" altLang="zh-CN" sz="2000" b="1" dirty="0" err="1">
                <a:solidFill>
                  <a:srgbClr val="0000FF"/>
                </a:solidFill>
                <a:latin typeface="+mn-lt"/>
              </a:rPr>
              <a:t>SYNbit</a:t>
            </a:r>
            <a:r>
              <a:rPr lang="en-US" altLang="zh-CN" sz="2000" b="1" dirty="0">
                <a:solidFill>
                  <a:srgbClr val="0000FF"/>
                </a:solidFill>
                <a:latin typeface="+mn-lt"/>
              </a:rPr>
              <a:t>=1,Seq=x</a:t>
            </a:r>
            <a:r>
              <a:rPr lang="en-US" altLang="zh-CN" sz="2000" b="1" dirty="0">
                <a:latin typeface="+mn-lt"/>
              </a:rPr>
              <a:t>)</a:t>
            </a:r>
            <a:r>
              <a:rPr lang="en-US" altLang="zh-CN" sz="2000" dirty="0">
                <a:solidFill>
                  <a:srgbClr val="000000"/>
                </a:solidFill>
                <a:latin typeface="+mn-lt"/>
              </a:rPr>
              <a:t> </a:t>
            </a:r>
            <a:r>
              <a:rPr lang="zh-CN" altLang="en-US" sz="2000" dirty="0">
                <a:solidFill>
                  <a:srgbClr val="000000"/>
                </a:solidFill>
                <a:latin typeface="+mn-lt"/>
              </a:rPr>
              <a:t>至</a:t>
            </a:r>
            <a:r>
              <a:rPr lang="en-US" altLang="zh-CN" sz="2000" dirty="0">
                <a:solidFill>
                  <a:srgbClr val="000000"/>
                </a:solidFill>
                <a:latin typeface="+mn-lt"/>
              </a:rPr>
              <a:t>server</a:t>
            </a:r>
          </a:p>
          <a:p>
            <a:pPr lvl="1" eaLnBrk="1" hangingPunct="1">
              <a:defRPr/>
            </a:pPr>
            <a:r>
              <a:rPr lang="en-US" altLang="zh-CN" sz="2000" dirty="0">
                <a:solidFill>
                  <a:srgbClr val="000000"/>
                </a:solidFill>
                <a:latin typeface="+mn-lt"/>
              </a:rPr>
              <a:t>Server</a:t>
            </a:r>
            <a:r>
              <a:rPr lang="zh-CN" altLang="en-US" sz="2000" dirty="0">
                <a:solidFill>
                  <a:srgbClr val="000000"/>
                </a:solidFill>
                <a:latin typeface="+mn-lt"/>
              </a:rPr>
              <a:t>回复确认前序请求</a:t>
            </a:r>
            <a:r>
              <a:rPr lang="en-US" altLang="zh-CN" sz="2000" dirty="0">
                <a:solidFill>
                  <a:srgbClr val="000000"/>
                </a:solidFill>
                <a:latin typeface="+mn-lt"/>
              </a:rPr>
              <a:t>(</a:t>
            </a:r>
            <a:r>
              <a:rPr lang="en-US" altLang="zh-CN" sz="2000" b="1" dirty="0" err="1">
                <a:solidFill>
                  <a:srgbClr val="0000FF"/>
                </a:solidFill>
                <a:latin typeface="+mn-lt"/>
              </a:rPr>
              <a:t>ACKbit</a:t>
            </a:r>
            <a:r>
              <a:rPr lang="en-US" altLang="zh-CN" sz="2000" b="1" dirty="0">
                <a:solidFill>
                  <a:srgbClr val="0000FF"/>
                </a:solidFill>
                <a:latin typeface="+mn-lt"/>
              </a:rPr>
              <a:t>=1,ACKnum=x+1</a:t>
            </a:r>
            <a:r>
              <a:rPr lang="en-US" altLang="zh-CN" sz="2000" dirty="0">
                <a:solidFill>
                  <a:srgbClr val="000000"/>
                </a:solidFill>
                <a:latin typeface="+mn-lt"/>
              </a:rPr>
              <a:t>)</a:t>
            </a:r>
            <a:r>
              <a:rPr lang="zh-CN" altLang="en-US" sz="2000" dirty="0">
                <a:solidFill>
                  <a:srgbClr val="000000"/>
                </a:solidFill>
                <a:latin typeface="+mn-lt"/>
              </a:rPr>
              <a:t>，同时请求</a:t>
            </a:r>
            <a:r>
              <a:rPr lang="en-US" altLang="zh-CN" sz="2000" dirty="0">
                <a:solidFill>
                  <a:srgbClr val="000000"/>
                </a:solidFill>
                <a:latin typeface="+mn-lt"/>
              </a:rPr>
              <a:t>(</a:t>
            </a:r>
            <a:r>
              <a:rPr lang="en-US" altLang="zh-CN" sz="2000" b="1" dirty="0" err="1">
                <a:solidFill>
                  <a:srgbClr val="FF0000"/>
                </a:solidFill>
                <a:latin typeface="+mn-lt"/>
              </a:rPr>
              <a:t>SYNbit</a:t>
            </a:r>
            <a:r>
              <a:rPr lang="en-US" altLang="zh-CN" sz="2000" b="1" dirty="0">
                <a:solidFill>
                  <a:srgbClr val="FF0000"/>
                </a:solidFill>
                <a:latin typeface="+mn-lt"/>
              </a:rPr>
              <a:t>=1,Seq=y</a:t>
            </a:r>
            <a:r>
              <a:rPr lang="en-US" altLang="zh-CN" sz="2000" dirty="0">
                <a:solidFill>
                  <a:srgbClr val="000000"/>
                </a:solidFill>
                <a:latin typeface="+mn-lt"/>
              </a:rPr>
              <a:t>)</a:t>
            </a:r>
          </a:p>
          <a:p>
            <a:pPr lvl="1" eaLnBrk="1" hangingPunct="1">
              <a:defRPr/>
            </a:pPr>
            <a:r>
              <a:rPr lang="en-US" altLang="zh-CN" sz="2000" dirty="0">
                <a:solidFill>
                  <a:srgbClr val="000000"/>
                </a:solidFill>
                <a:latin typeface="+mn-lt"/>
              </a:rPr>
              <a:t>Client</a:t>
            </a:r>
            <a:r>
              <a:rPr lang="zh-CN" altLang="en-US" sz="2000" dirty="0">
                <a:solidFill>
                  <a:srgbClr val="000000"/>
                </a:solidFill>
                <a:latin typeface="+mn-lt"/>
              </a:rPr>
              <a:t>回复确认前序请求</a:t>
            </a:r>
            <a:r>
              <a:rPr lang="en-US" altLang="zh-CN" sz="2000" dirty="0">
                <a:solidFill>
                  <a:srgbClr val="000000"/>
                </a:solidFill>
                <a:latin typeface="+mn-lt"/>
              </a:rPr>
              <a:t>(</a:t>
            </a:r>
            <a:r>
              <a:rPr lang="en-US" altLang="zh-CN" sz="2000" b="1" dirty="0" err="1">
                <a:solidFill>
                  <a:srgbClr val="FF0000"/>
                </a:solidFill>
                <a:latin typeface="+mn-lt"/>
              </a:rPr>
              <a:t>ACKbit</a:t>
            </a:r>
            <a:r>
              <a:rPr lang="en-US" altLang="zh-CN" sz="2000" b="1" dirty="0">
                <a:solidFill>
                  <a:srgbClr val="FF0000"/>
                </a:solidFill>
                <a:latin typeface="+mn-lt"/>
              </a:rPr>
              <a:t>=1</a:t>
            </a:r>
            <a:r>
              <a:rPr lang="zh-CN" altLang="en-US" sz="2000" b="1" dirty="0">
                <a:solidFill>
                  <a:srgbClr val="FF0000"/>
                </a:solidFill>
                <a:latin typeface="+mn-lt"/>
              </a:rPr>
              <a:t>,</a:t>
            </a:r>
            <a:r>
              <a:rPr lang="en-US" altLang="zh-CN" sz="2000" b="1" dirty="0" err="1">
                <a:solidFill>
                  <a:srgbClr val="FF0000"/>
                </a:solidFill>
                <a:latin typeface="+mn-lt"/>
              </a:rPr>
              <a:t>ACKnum</a:t>
            </a:r>
            <a:r>
              <a:rPr lang="en-US" altLang="zh-CN" sz="2000" b="1" dirty="0">
                <a:solidFill>
                  <a:srgbClr val="FF0000"/>
                </a:solidFill>
                <a:latin typeface="+mn-lt"/>
              </a:rPr>
              <a:t>=y+1</a:t>
            </a:r>
            <a:r>
              <a:rPr lang="en-US" altLang="zh-CN" sz="2000" dirty="0">
                <a:solidFill>
                  <a:srgbClr val="000000"/>
                </a:solidFill>
                <a:latin typeface="+mn-lt"/>
              </a:rPr>
              <a:t>)</a:t>
            </a:r>
          </a:p>
        </p:txBody>
      </p:sp>
      <p:sp>
        <p:nvSpPr>
          <p:cNvPr id="22" name="Rectangle 7"/>
          <p:cNvSpPr>
            <a:spLocks noChangeArrowheads="1"/>
          </p:cNvSpPr>
          <p:nvPr/>
        </p:nvSpPr>
        <p:spPr bwMode="auto">
          <a:xfrm rot="20597729">
            <a:off x="6705926" y="3099792"/>
            <a:ext cx="3025124" cy="615553"/>
          </a:xfrm>
          <a:prstGeom prst="rect">
            <a:avLst/>
          </a:prstGeom>
          <a:noFill/>
          <a:ln>
            <a:noFill/>
          </a:ln>
          <a:extLst>
            <a:ext uri="{909E8E84-426E-40dd-AFC4-6F175D3DCCD1}"/>
            <a:ext uri="{91240B29-F687-4f45-9708-019B960494DF}"/>
          </a:extLst>
        </p:spPr>
        <p:txBody>
          <a:bodyPr wrap="none" lIns="0" tIns="0" rIns="0" bIns="0">
            <a:spAutoFit/>
          </a:bodyPr>
          <a:lstStyle/>
          <a:p>
            <a:pPr>
              <a:defRPr/>
            </a:pPr>
            <a:r>
              <a:rPr lang="zh-CN" altLang="en-US" sz="2000" dirty="0">
                <a:latin typeface="+mn-lt"/>
              </a:rPr>
              <a:t>标记位</a:t>
            </a:r>
            <a:r>
              <a:rPr lang="en-GB" altLang="zh-CN" sz="2000" dirty="0">
                <a:latin typeface="+mn-lt"/>
              </a:rPr>
              <a:t>SYN</a:t>
            </a:r>
            <a:r>
              <a:rPr lang="en-US" altLang="zh-CN" sz="2000" dirty="0">
                <a:latin typeface="+mn-lt"/>
              </a:rPr>
              <a:t>bit=1</a:t>
            </a:r>
            <a:r>
              <a:rPr lang="en-GB" altLang="zh-CN" sz="2000" dirty="0">
                <a:latin typeface="+mn-lt"/>
              </a:rPr>
              <a:t>, </a:t>
            </a:r>
            <a:r>
              <a:rPr lang="en-US" altLang="zh-CN" sz="2000" dirty="0" err="1">
                <a:latin typeface="+mn-lt"/>
              </a:rPr>
              <a:t>ACKbit</a:t>
            </a:r>
            <a:r>
              <a:rPr lang="en-US" altLang="zh-CN" sz="2000" dirty="0">
                <a:latin typeface="+mn-lt"/>
              </a:rPr>
              <a:t>=1</a:t>
            </a:r>
          </a:p>
          <a:p>
            <a:pPr>
              <a:defRPr/>
            </a:pPr>
            <a:r>
              <a:rPr lang="zh-CN" altLang="en-US" sz="2000" dirty="0">
                <a:latin typeface="+mn-lt"/>
              </a:rPr>
              <a:t>序号</a:t>
            </a:r>
            <a:r>
              <a:rPr lang="en-GB" altLang="zh-CN" sz="2000" dirty="0" err="1">
                <a:latin typeface="+mn-lt"/>
              </a:rPr>
              <a:t>Seq</a:t>
            </a:r>
            <a:r>
              <a:rPr lang="en-GB" altLang="zh-CN" sz="2000" dirty="0">
                <a:latin typeface="+mn-lt"/>
              </a:rPr>
              <a:t>=y</a:t>
            </a:r>
            <a:r>
              <a:rPr lang="en-US" altLang="zh-CN" sz="2000" dirty="0">
                <a:latin typeface="+mn-lt"/>
              </a:rPr>
              <a:t>,</a:t>
            </a:r>
            <a:r>
              <a:rPr lang="zh-CN" altLang="en-US" sz="2000" dirty="0">
                <a:latin typeface="+mn-lt"/>
              </a:rPr>
              <a:t> </a:t>
            </a:r>
            <a:r>
              <a:rPr lang="en-US" altLang="zh-CN" sz="2000" dirty="0" err="1">
                <a:latin typeface="+mn-lt"/>
              </a:rPr>
              <a:t>ACKnum</a:t>
            </a:r>
            <a:r>
              <a:rPr lang="en-US" altLang="zh-CN" sz="2000" dirty="0">
                <a:latin typeface="+mn-lt"/>
              </a:rPr>
              <a:t>=x+1</a:t>
            </a:r>
            <a:r>
              <a:rPr lang="zh-CN" altLang="en-US" sz="2000" dirty="0">
                <a:latin typeface="+mn-lt"/>
              </a:rPr>
              <a:t> </a:t>
            </a:r>
            <a:endParaRPr lang="en-GB" altLang="zh-CN" sz="2000" dirty="0">
              <a:latin typeface="+mn-lt"/>
            </a:endParaRPr>
          </a:p>
        </p:txBody>
      </p:sp>
      <p:sp>
        <p:nvSpPr>
          <p:cNvPr id="23" name="Rectangle 7"/>
          <p:cNvSpPr>
            <a:spLocks noChangeArrowheads="1"/>
          </p:cNvSpPr>
          <p:nvPr/>
        </p:nvSpPr>
        <p:spPr bwMode="auto">
          <a:xfrm rot="1000186">
            <a:off x="7553700" y="4109442"/>
            <a:ext cx="2056653" cy="615553"/>
          </a:xfrm>
          <a:prstGeom prst="rect">
            <a:avLst/>
          </a:prstGeom>
          <a:noFill/>
          <a:ln>
            <a:noFill/>
          </a:ln>
          <a:extLst>
            <a:ext uri="{909E8E84-426E-40dd-AFC4-6F175D3DCCD1}"/>
            <a:ext uri="{91240B29-F687-4f45-9708-019B960494DF}"/>
          </a:extLst>
        </p:spPr>
        <p:txBody>
          <a:bodyPr wrap="none" lIns="0" tIns="0" rIns="0" bIns="0">
            <a:spAutoFit/>
          </a:bodyPr>
          <a:lstStyle/>
          <a:p>
            <a:pPr>
              <a:defRPr/>
            </a:pPr>
            <a:r>
              <a:rPr lang="zh-CN" altLang="en-US" sz="2000" dirty="0">
                <a:latin typeface="+mn-lt"/>
              </a:rPr>
              <a:t>标记位</a:t>
            </a:r>
            <a:r>
              <a:rPr lang="en-US" altLang="zh-CN" sz="2000" dirty="0" err="1">
                <a:latin typeface="+mn-lt"/>
              </a:rPr>
              <a:t>ACKbit</a:t>
            </a:r>
            <a:r>
              <a:rPr lang="en-US" altLang="zh-CN" sz="2000" dirty="0">
                <a:latin typeface="+mn-lt"/>
              </a:rPr>
              <a:t>=1</a:t>
            </a:r>
          </a:p>
          <a:p>
            <a:pPr>
              <a:defRPr/>
            </a:pPr>
            <a:r>
              <a:rPr lang="zh-CN" altLang="en-US" sz="2000" dirty="0">
                <a:latin typeface="+mn-lt"/>
              </a:rPr>
              <a:t>序号</a:t>
            </a:r>
            <a:r>
              <a:rPr lang="en-GB" altLang="zh-CN" sz="2000" dirty="0">
                <a:latin typeface="+mn-lt"/>
              </a:rPr>
              <a:t>A</a:t>
            </a:r>
            <a:r>
              <a:rPr lang="en-US" altLang="zh-CN" sz="2000" dirty="0" err="1">
                <a:latin typeface="+mn-lt"/>
              </a:rPr>
              <a:t>CKnum</a:t>
            </a:r>
            <a:r>
              <a:rPr lang="en-GB" altLang="zh-CN" sz="2000" dirty="0">
                <a:latin typeface="+mn-lt"/>
              </a:rPr>
              <a:t>=y</a:t>
            </a:r>
            <a:r>
              <a:rPr lang="en-US" altLang="zh-CN" sz="2000" dirty="0">
                <a:latin typeface="+mn-lt"/>
              </a:rPr>
              <a:t>+1</a:t>
            </a:r>
            <a:endParaRPr lang="en-GB" altLang="zh-CN" sz="2000" dirty="0">
              <a:latin typeface="+mn-lt"/>
            </a:endParaRPr>
          </a:p>
        </p:txBody>
      </p:sp>
      <p:pic>
        <p:nvPicPr>
          <p:cNvPr id="77837" name="Picture 3" descr="05x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9" y="1844676"/>
            <a:ext cx="3476625"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8" name="文本框 2"/>
          <p:cNvSpPr txBox="1">
            <a:spLocks noChangeArrowheads="1"/>
          </p:cNvSpPr>
          <p:nvPr/>
        </p:nvSpPr>
        <p:spPr bwMode="auto">
          <a:xfrm>
            <a:off x="1847851" y="1196976"/>
            <a:ext cx="39661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b="1" dirty="0">
                <a:solidFill>
                  <a:srgbClr val="FF0000"/>
                </a:solidFill>
              </a:rPr>
              <a:t>Seq</a:t>
            </a:r>
            <a:r>
              <a:rPr kumimoji="1" lang="zh-CN" altLang="en-US" sz="2000" b="1" dirty="0">
                <a:solidFill>
                  <a:srgbClr val="FF0000"/>
                </a:solidFill>
              </a:rPr>
              <a:t>，</a:t>
            </a:r>
            <a:r>
              <a:rPr kumimoji="1" lang="en-US" altLang="zh-CN" sz="2000" b="1" dirty="0">
                <a:solidFill>
                  <a:srgbClr val="FF0000"/>
                </a:solidFill>
              </a:rPr>
              <a:t>Ack</a:t>
            </a:r>
            <a:r>
              <a:rPr kumimoji="1" lang="zh-CN" altLang="en-US" sz="2000" b="1" dirty="0">
                <a:solidFill>
                  <a:srgbClr val="FF0000"/>
                </a:solidFill>
              </a:rPr>
              <a:t>字段可以存放序号数据</a:t>
            </a:r>
          </a:p>
        </p:txBody>
      </p:sp>
      <p:cxnSp>
        <p:nvCxnSpPr>
          <p:cNvPr id="5" name="直线箭头连接符 4"/>
          <p:cNvCxnSpPr/>
          <p:nvPr/>
        </p:nvCxnSpPr>
        <p:spPr>
          <a:xfrm flipH="1">
            <a:off x="2424113" y="1557338"/>
            <a:ext cx="215900" cy="10080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直线箭头连接符 6"/>
          <p:cNvCxnSpPr/>
          <p:nvPr/>
        </p:nvCxnSpPr>
        <p:spPr>
          <a:xfrm flipH="1">
            <a:off x="2855913" y="1557339"/>
            <a:ext cx="360362" cy="13668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7841" name="文本框 29"/>
          <p:cNvSpPr txBox="1">
            <a:spLocks noChangeArrowheads="1"/>
          </p:cNvSpPr>
          <p:nvPr/>
        </p:nvSpPr>
        <p:spPr bwMode="auto">
          <a:xfrm>
            <a:off x="1774826" y="4652963"/>
            <a:ext cx="411042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b="1" dirty="0">
                <a:solidFill>
                  <a:srgbClr val="FF0000"/>
                </a:solidFill>
              </a:rPr>
              <a:t>标志位字段通过多个</a:t>
            </a:r>
            <a:r>
              <a:rPr kumimoji="1" lang="en-US" altLang="zh-CN" sz="2000" b="1" dirty="0">
                <a:solidFill>
                  <a:srgbClr val="FF0000"/>
                </a:solidFill>
              </a:rPr>
              <a:t>bit</a:t>
            </a:r>
            <a:r>
              <a:rPr kumimoji="1" lang="zh-CN" altLang="en-US" sz="2000" b="1" dirty="0">
                <a:solidFill>
                  <a:srgbClr val="FF0000"/>
                </a:solidFill>
              </a:rPr>
              <a:t>标记是否为</a:t>
            </a:r>
            <a:endParaRPr kumimoji="1" lang="en-US" altLang="zh-CN" sz="2000" b="1" dirty="0">
              <a:solidFill>
                <a:srgbClr val="FF0000"/>
              </a:solidFill>
            </a:endParaRPr>
          </a:p>
          <a:p>
            <a:r>
              <a:rPr kumimoji="1" lang="en-US" altLang="zh-CN" sz="2000" b="1" dirty="0">
                <a:solidFill>
                  <a:srgbClr val="FF0000"/>
                </a:solidFill>
              </a:rPr>
              <a:t>SYN/FIN/ACK</a:t>
            </a:r>
            <a:r>
              <a:rPr kumimoji="1" lang="zh-CN" altLang="en-US" sz="2000" b="1" dirty="0">
                <a:solidFill>
                  <a:srgbClr val="FF0000"/>
                </a:solidFill>
              </a:rPr>
              <a:t>等</a:t>
            </a:r>
          </a:p>
        </p:txBody>
      </p:sp>
      <p:cxnSp>
        <p:nvCxnSpPr>
          <p:cNvPr id="9" name="直线箭头连接符 8"/>
          <p:cNvCxnSpPr/>
          <p:nvPr/>
        </p:nvCxnSpPr>
        <p:spPr>
          <a:xfrm flipV="1">
            <a:off x="3071814" y="3213101"/>
            <a:ext cx="287337" cy="14398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直线箭头连接符 12"/>
          <p:cNvCxnSpPr/>
          <p:nvPr/>
        </p:nvCxnSpPr>
        <p:spPr>
          <a:xfrm>
            <a:off x="6743700" y="2060576"/>
            <a:ext cx="3024188" cy="9366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直线箭头连接符 14"/>
          <p:cNvCxnSpPr/>
          <p:nvPr/>
        </p:nvCxnSpPr>
        <p:spPr>
          <a:xfrm flipH="1">
            <a:off x="6672264" y="3068638"/>
            <a:ext cx="3024187" cy="7921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线箭头连接符 16"/>
          <p:cNvCxnSpPr/>
          <p:nvPr/>
        </p:nvCxnSpPr>
        <p:spPr>
          <a:xfrm>
            <a:off x="6816726" y="3933825"/>
            <a:ext cx="2951163" cy="863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268"/>
                                        </p:tgtEl>
                                        <p:attrNameLst>
                                          <p:attrName>style.visibility</p:attrName>
                                        </p:attrNameLst>
                                      </p:cBhvr>
                                      <p:to>
                                        <p:strVal val="visible"/>
                                      </p:to>
                                    </p:set>
                                    <p:animEffect transition="in" filter="blinds(horizontal)">
                                      <p:cBhvr>
                                        <p:cTn id="7" dur="500"/>
                                        <p:tgtEl>
                                          <p:spTgt spid="53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8" grpId="0" bldLvl="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zh-CN" dirty="0"/>
              <a:t>TCP:</a:t>
            </a:r>
            <a:r>
              <a:rPr lang="zh-CN" altLang="en-US" dirty="0"/>
              <a:t>建立连接</a:t>
            </a:r>
            <a:endParaRPr lang="en-US" altLang="zh-CN" dirty="0"/>
          </a:p>
        </p:txBody>
      </p:sp>
      <p:sp>
        <p:nvSpPr>
          <p:cNvPr id="78851" name="Rectangle 3"/>
          <p:cNvSpPr>
            <a:spLocks noGrp="1" noChangeArrowheads="1"/>
          </p:cNvSpPr>
          <p:nvPr>
            <p:ph type="body" idx="1"/>
          </p:nvPr>
        </p:nvSpPr>
        <p:spPr/>
        <p:txBody>
          <a:bodyPr/>
          <a:lstStyle/>
          <a:p>
            <a:r>
              <a:rPr lang="zh-CN" altLang="en-US" sz="2800" dirty="0"/>
              <a:t>在数据传输之前完成</a:t>
            </a:r>
            <a:endParaRPr lang="en-US" altLang="zh-CN" sz="2800" dirty="0"/>
          </a:p>
          <a:p>
            <a:endParaRPr lang="en-US" altLang="zh-CN" sz="2800" dirty="0"/>
          </a:p>
          <a:p>
            <a:r>
              <a:rPr lang="zh-CN" altLang="en-US" sz="2800" dirty="0"/>
              <a:t>基于三次握手</a:t>
            </a:r>
            <a:endParaRPr lang="en-US" altLang="zh-CN" sz="2800" dirty="0"/>
          </a:p>
          <a:p>
            <a:pPr lvl="1"/>
            <a:r>
              <a:rPr lang="zh-CN" altLang="en-US" sz="2400" dirty="0"/>
              <a:t>在两个</a:t>
            </a:r>
            <a:r>
              <a:rPr lang="en-US" altLang="zh-CN" sz="2400" dirty="0"/>
              <a:t>TCP</a:t>
            </a:r>
            <a:r>
              <a:rPr lang="zh-CN" altLang="en-US" sz="2400" dirty="0"/>
              <a:t>对端之间交换三次消息</a:t>
            </a:r>
            <a:endParaRPr lang="en-US" altLang="zh-CN" sz="2400" dirty="0"/>
          </a:p>
          <a:p>
            <a:pPr lvl="1"/>
            <a:r>
              <a:rPr lang="zh-CN" altLang="en-US" sz="2400" dirty="0"/>
              <a:t>协商初始序号</a:t>
            </a:r>
            <a:endParaRPr lang="en-US" altLang="zh-CN" sz="2400" dirty="0"/>
          </a:p>
          <a:p>
            <a:endParaRPr lang="en-US" altLang="zh-CN" sz="2800" dirty="0"/>
          </a:p>
          <a:p>
            <a:r>
              <a:rPr lang="zh-CN" altLang="en-US" sz="2800" dirty="0"/>
              <a:t>初始的序号随机生成</a:t>
            </a:r>
            <a:endParaRPr lang="en-US" altLang="zh-CN" sz="2800" dirty="0"/>
          </a:p>
          <a:p>
            <a:pPr lvl="1"/>
            <a:r>
              <a:rPr lang="en-US" altLang="zh-CN" sz="2400" dirty="0"/>
              <a:t>Acknowledgment</a:t>
            </a:r>
            <a:r>
              <a:rPr lang="zh-CN" altLang="en-US" sz="2400" dirty="0"/>
              <a:t>字段值一般比对端发送的序号大</a:t>
            </a:r>
            <a:r>
              <a:rPr lang="en-US" altLang="zh-CN" sz="2400" dirty="0"/>
              <a:t>1</a:t>
            </a:r>
          </a:p>
          <a:p>
            <a:pPr lvl="1"/>
            <a:r>
              <a:rPr lang="zh-CN" altLang="en-US" sz="2400" dirty="0">
                <a:solidFill>
                  <a:srgbClr val="FF0000"/>
                </a:solidFill>
              </a:rPr>
              <a:t>为什么使用随机序号？</a:t>
            </a:r>
            <a:endParaRPr lang="en-US" altLang="zh-CN" sz="2400" dirty="0">
              <a:solidFill>
                <a:srgbClr val="FF0000"/>
              </a:solidFill>
            </a:endParaRPr>
          </a:p>
        </p:txBody>
      </p:sp>
      <p:sp>
        <p:nvSpPr>
          <p:cNvPr id="7885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8DCB8DD3-33BC-4DB7-8A69-D419C77AD384}" type="slidenum">
              <a:rPr kumimoji="0" lang="en-US" altLang="zh-CN" sz="1000">
                <a:latin typeface="Arial" panose="020B0604020202020204" pitchFamily="34" charset="0"/>
                <a:ea typeface="宋体" panose="02010600030101010101" pitchFamily="2" charset="-122"/>
              </a:rPr>
              <a:pPr>
                <a:spcBef>
                  <a:spcPct val="0"/>
                </a:spcBef>
                <a:buClrTx/>
                <a:buSzTx/>
                <a:buFontTx/>
                <a:buNone/>
              </a:pPr>
              <a:t>67</a:t>
            </a:fld>
            <a:r>
              <a:rPr kumimoji="0" lang="en-US" altLang="zh-CN" sz="1000">
                <a:latin typeface="Arial" panose="020B0604020202020204" pitchFamily="34" charset="0"/>
                <a:ea typeface="宋体" panose="02010600030101010101" pitchFamily="2" charset="-122"/>
              </a:rPr>
              <a: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r>
              <a:rPr kumimoji="1" lang="zh-CN" altLang="en-US" dirty="0"/>
              <a:t>为什么需要三次握手？</a:t>
            </a:r>
          </a:p>
        </p:txBody>
      </p:sp>
      <p:sp>
        <p:nvSpPr>
          <p:cNvPr id="80899" name="内容占位符 2"/>
          <p:cNvSpPr>
            <a:spLocks noGrp="1"/>
          </p:cNvSpPr>
          <p:nvPr>
            <p:ph idx="1"/>
          </p:nvPr>
        </p:nvSpPr>
        <p:spPr/>
        <p:txBody>
          <a:bodyPr/>
          <a:lstStyle/>
          <a:p>
            <a:r>
              <a:rPr lang="en-US" altLang="zh-CN" sz="2800" dirty="0"/>
              <a:t>TCP</a:t>
            </a:r>
            <a:r>
              <a:rPr lang="zh-CN" altLang="en-US" sz="2800" dirty="0"/>
              <a:t>连接建立的三次握手 </a:t>
            </a:r>
            <a:r>
              <a:rPr lang="en-US" altLang="zh-CN" sz="2800" dirty="0"/>
              <a:t>Three-way</a:t>
            </a:r>
            <a:r>
              <a:rPr lang="zh-CN" altLang="en-US" sz="2800" dirty="0"/>
              <a:t> </a:t>
            </a:r>
            <a:r>
              <a:rPr lang="en-US" altLang="zh-CN" sz="2800" dirty="0"/>
              <a:t>handshake</a:t>
            </a:r>
          </a:p>
          <a:p>
            <a:pPr lvl="1"/>
            <a:r>
              <a:rPr lang="zh-CN" altLang="en-US" sz="2400" dirty="0"/>
              <a:t>主要是为了防止已经失效的连接请求报文段又被接收方收到而导致的错误</a:t>
            </a:r>
            <a:endParaRPr lang="en-US" altLang="zh-CN" sz="2400" dirty="0"/>
          </a:p>
          <a:p>
            <a:pPr lvl="1"/>
            <a:endParaRPr lang="en-US" altLang="zh-CN" sz="2400" dirty="0"/>
          </a:p>
          <a:p>
            <a:pPr lvl="1"/>
            <a:endParaRPr lang="zh-CN" altLang="en-US" sz="2400" dirty="0"/>
          </a:p>
        </p:txBody>
      </p:sp>
      <p:sp>
        <p:nvSpPr>
          <p:cNvPr id="80900" name="幻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a:t>
            </a:r>
            <a:fld id="{2D535E72-37DA-46D8-9719-E2AC70A04980}" type="slidenum">
              <a:rPr lang="en-US" altLang="zh-CN" sz="1400"/>
              <a:pPr/>
              <a:t>68</a:t>
            </a:fld>
            <a:r>
              <a:rPr lang="en-US" altLang="zh-CN"/>
              <a:t>-</a:t>
            </a:r>
          </a:p>
        </p:txBody>
      </p:sp>
      <p:grpSp>
        <p:nvGrpSpPr>
          <p:cNvPr id="80901" name="组 28"/>
          <p:cNvGrpSpPr>
            <a:grpSpLocks/>
          </p:cNvGrpSpPr>
          <p:nvPr/>
        </p:nvGrpSpPr>
        <p:grpSpPr bwMode="auto">
          <a:xfrm>
            <a:off x="2279651" y="2708276"/>
            <a:ext cx="2912203" cy="3457575"/>
            <a:chOff x="1403648" y="2708920"/>
            <a:chExt cx="2912809" cy="3456384"/>
          </a:xfrm>
        </p:grpSpPr>
        <p:cxnSp>
          <p:nvCxnSpPr>
            <p:cNvPr id="6" name="直线连接符 5"/>
            <p:cNvCxnSpPr/>
            <p:nvPr/>
          </p:nvCxnSpPr>
          <p:spPr>
            <a:xfrm>
              <a:off x="1835538" y="3140571"/>
              <a:ext cx="0" cy="3024733"/>
            </a:xfrm>
            <a:prstGeom prst="line">
              <a:avLst/>
            </a:prstGeom>
            <a:ln>
              <a:solidFill>
                <a:schemeClr val="bg2">
                  <a:lumMod val="50000"/>
                </a:schemeClr>
              </a:solidFill>
            </a:ln>
          </p:spPr>
          <p:style>
            <a:lnRef idx="2">
              <a:schemeClr val="accent1"/>
            </a:lnRef>
            <a:fillRef idx="0">
              <a:schemeClr val="accent1"/>
            </a:fillRef>
            <a:effectRef idx="1">
              <a:schemeClr val="accent1"/>
            </a:effectRef>
            <a:fontRef idx="minor">
              <a:schemeClr val="tx1"/>
            </a:fontRef>
          </p:style>
        </p:cxnSp>
        <p:cxnSp>
          <p:nvCxnSpPr>
            <p:cNvPr id="8" name="直线连接符 7"/>
            <p:cNvCxnSpPr/>
            <p:nvPr/>
          </p:nvCxnSpPr>
          <p:spPr>
            <a:xfrm>
              <a:off x="3923535" y="3069159"/>
              <a:ext cx="0" cy="3096145"/>
            </a:xfrm>
            <a:prstGeom prst="line">
              <a:avLst/>
            </a:prstGeom>
            <a:ln>
              <a:solidFill>
                <a:schemeClr val="bg2">
                  <a:lumMod val="50000"/>
                </a:schemeClr>
              </a:solidFill>
            </a:ln>
          </p:spPr>
          <p:style>
            <a:lnRef idx="2">
              <a:schemeClr val="accent1"/>
            </a:lnRef>
            <a:fillRef idx="0">
              <a:schemeClr val="accent1"/>
            </a:fillRef>
            <a:effectRef idx="1">
              <a:schemeClr val="accent1"/>
            </a:effectRef>
            <a:fontRef idx="minor">
              <a:schemeClr val="tx1"/>
            </a:fontRef>
          </p:style>
        </p:cxnSp>
        <p:sp>
          <p:nvSpPr>
            <p:cNvPr id="80906" name="文本框 9"/>
            <p:cNvSpPr txBox="1">
              <a:spLocks noChangeArrowheads="1"/>
            </p:cNvSpPr>
            <p:nvPr/>
          </p:nvSpPr>
          <p:spPr bwMode="auto">
            <a:xfrm>
              <a:off x="1403648" y="2708920"/>
              <a:ext cx="784352" cy="399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dirty="0"/>
                <a:t>client</a:t>
              </a:r>
              <a:endParaRPr kumimoji="1" lang="zh-CN" altLang="en-US" sz="2000" dirty="0"/>
            </a:p>
          </p:txBody>
        </p:sp>
        <p:sp>
          <p:nvSpPr>
            <p:cNvPr id="80907" name="文本框 12"/>
            <p:cNvSpPr txBox="1">
              <a:spLocks noChangeArrowheads="1"/>
            </p:cNvSpPr>
            <p:nvPr/>
          </p:nvSpPr>
          <p:spPr bwMode="auto">
            <a:xfrm>
              <a:off x="3419872" y="2708920"/>
              <a:ext cx="896585" cy="399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dirty="0"/>
                <a:t>server</a:t>
              </a:r>
              <a:endParaRPr kumimoji="1" lang="zh-CN" altLang="en-US" sz="2000" dirty="0"/>
            </a:p>
          </p:txBody>
        </p:sp>
        <p:cxnSp>
          <p:nvCxnSpPr>
            <p:cNvPr id="15" name="直线箭头连接符 14"/>
            <p:cNvCxnSpPr/>
            <p:nvPr/>
          </p:nvCxnSpPr>
          <p:spPr>
            <a:xfrm>
              <a:off x="1906991" y="3284984"/>
              <a:ext cx="1945091" cy="215826"/>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cxnSp>
          <p:nvCxnSpPr>
            <p:cNvPr id="17" name="直线箭头连接符 16"/>
            <p:cNvCxnSpPr/>
            <p:nvPr/>
          </p:nvCxnSpPr>
          <p:spPr>
            <a:xfrm>
              <a:off x="1980031" y="3429397"/>
              <a:ext cx="1872051" cy="1872605"/>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19" name="直线箭头连接符 18"/>
            <p:cNvCxnSpPr/>
            <p:nvPr/>
          </p:nvCxnSpPr>
          <p:spPr>
            <a:xfrm flipH="1">
              <a:off x="1906991" y="3573810"/>
              <a:ext cx="1945091" cy="287238"/>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sp>
          <p:nvSpPr>
            <p:cNvPr id="22" name="平行四边形 21"/>
            <p:cNvSpPr/>
            <p:nvPr/>
          </p:nvSpPr>
          <p:spPr>
            <a:xfrm rot="5400000">
              <a:off x="2735144" y="3104308"/>
              <a:ext cx="360238" cy="2016544"/>
            </a:xfrm>
            <a:prstGeom prst="parallelogram">
              <a:avLst>
                <a:gd name="adj" fmla="val 63966"/>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kumimoji="1" lang="zh-CN" altLang="en-US"/>
            </a:p>
          </p:txBody>
        </p:sp>
        <p:cxnSp>
          <p:nvCxnSpPr>
            <p:cNvPr id="26" name="直线箭头连接符 25"/>
            <p:cNvCxnSpPr/>
            <p:nvPr/>
          </p:nvCxnSpPr>
          <p:spPr>
            <a:xfrm flipH="1">
              <a:off x="1906991" y="5373415"/>
              <a:ext cx="1873640" cy="3602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80902" name="文本框 27"/>
          <p:cNvSpPr txBox="1">
            <a:spLocks noChangeArrowheads="1"/>
          </p:cNvSpPr>
          <p:nvPr/>
        </p:nvSpPr>
        <p:spPr bwMode="auto">
          <a:xfrm>
            <a:off x="5159374" y="2852738"/>
            <a:ext cx="5200867"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dirty="0"/>
              <a:t>如果没有三次握手，可能会导致下面的情况：</a:t>
            </a:r>
            <a:endParaRPr kumimoji="1" lang="en-US" altLang="zh-CN" sz="2000" dirty="0"/>
          </a:p>
          <a:p>
            <a:endParaRPr kumimoji="1" lang="en-US" altLang="zh-CN" sz="2000" dirty="0"/>
          </a:p>
          <a:p>
            <a:r>
              <a:rPr kumimoji="1" lang="en-US" altLang="zh-CN" sz="2000" dirty="0"/>
              <a:t>client</a:t>
            </a:r>
            <a:r>
              <a:rPr kumimoji="1" lang="zh-CN" altLang="en-US" sz="2000" dirty="0"/>
              <a:t>向</a:t>
            </a:r>
            <a:r>
              <a:rPr kumimoji="1" lang="en-US" altLang="zh-CN" sz="2000" dirty="0"/>
              <a:t>server</a:t>
            </a:r>
            <a:r>
              <a:rPr kumimoji="1" lang="zh-CN" altLang="en-US" sz="2000" dirty="0"/>
              <a:t>发起多次连接建立请求，其中一次被</a:t>
            </a:r>
            <a:r>
              <a:rPr kumimoji="1" lang="en-US" altLang="zh-CN" sz="2000" dirty="0"/>
              <a:t>server</a:t>
            </a:r>
            <a:r>
              <a:rPr kumimoji="1" lang="zh-CN" altLang="en-US" sz="2000" dirty="0"/>
              <a:t>正确接收，完成了数据传输之后，某个</a:t>
            </a:r>
            <a:r>
              <a:rPr kumimoji="1" lang="en-US" altLang="zh-CN" sz="2000" dirty="0"/>
              <a:t>client</a:t>
            </a:r>
            <a:r>
              <a:rPr kumimoji="1" lang="zh-CN" altLang="en-US" sz="2000" dirty="0"/>
              <a:t>发送的已经失效的连接建立请求又抵达了</a:t>
            </a:r>
            <a:r>
              <a:rPr kumimoji="1" lang="en-US" altLang="zh-CN" sz="2000" dirty="0"/>
              <a:t>server</a:t>
            </a:r>
            <a:r>
              <a:rPr kumimoji="1" lang="zh-CN" altLang="en-US" sz="2000" dirty="0"/>
              <a:t>，</a:t>
            </a:r>
            <a:r>
              <a:rPr kumimoji="1" lang="en-US" altLang="zh-CN" sz="2000" dirty="0"/>
              <a:t>server</a:t>
            </a:r>
            <a:r>
              <a:rPr kumimoji="1" lang="zh-CN" altLang="en-US" sz="2000" dirty="0"/>
              <a:t>误以为是新的请求，对其进行了回复，并进入等待数据传输的状态，导致连接资源被占用和浪费了采用三次握手，可以避免“已经失效的连接建立请求”的干扰</a:t>
            </a:r>
          </a:p>
        </p:txBody>
      </p:sp>
      <p:sp>
        <p:nvSpPr>
          <p:cNvPr id="80903" name="文本框 29"/>
          <p:cNvSpPr txBox="1">
            <a:spLocks noChangeArrowheads="1"/>
          </p:cNvSpPr>
          <p:nvPr/>
        </p:nvSpPr>
        <p:spPr bwMode="auto">
          <a:xfrm>
            <a:off x="3432176" y="5732464"/>
            <a:ext cx="9589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b="1" dirty="0">
                <a:solidFill>
                  <a:srgbClr val="FF0000"/>
                </a:solidFill>
              </a:rPr>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6"/>
          <p:cNvSpPr>
            <a:spLocks noGrp="1"/>
          </p:cNvSpPr>
          <p:nvPr>
            <p:ph type="sldNum" sz="quarter" idx="11"/>
          </p:nvPr>
        </p:nvSpPr>
        <p:spPr>
          <a:xfrm>
            <a:off x="9848851" y="6462714"/>
            <a:ext cx="676275"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5F11450-9822-4705-83E9-075A26B85FB7}" type="slidenum">
              <a:rPr lang="en-US" altLang="zh-CN">
                <a:latin typeface="Tahoma" panose="020B0604030504040204" pitchFamily="34" charset="0"/>
                <a:ea typeface="MS PGothic" panose="020B0600070205080204" pitchFamily="34" charset="-128"/>
              </a:rPr>
              <a:pPr/>
              <a:t>69</a:t>
            </a:fld>
            <a:endParaRPr lang="en-US" altLang="zh-CN">
              <a:latin typeface="Tahoma" panose="020B0604030504040204" pitchFamily="34" charset="0"/>
              <a:ea typeface="MS PGothic" panose="020B0600070205080204" pitchFamily="34" charset="-128"/>
            </a:endParaRPr>
          </a:p>
        </p:txBody>
      </p:sp>
      <p:sp>
        <p:nvSpPr>
          <p:cNvPr id="81923" name="Rectangle 3"/>
          <p:cNvSpPr>
            <a:spLocks noGrp="1" noChangeArrowheads="1"/>
          </p:cNvSpPr>
          <p:nvPr>
            <p:ph type="title"/>
          </p:nvPr>
        </p:nvSpPr>
        <p:spPr>
          <a:xfrm>
            <a:off x="806450" y="509889"/>
            <a:ext cx="7600950" cy="849312"/>
          </a:xfrm>
        </p:spPr>
        <p:txBody>
          <a:bodyPr/>
          <a:lstStyle/>
          <a:p>
            <a:r>
              <a:rPr lang="en-US" altLang="zh-CN" dirty="0"/>
              <a:t>TCP 3-way handshake: FSM</a:t>
            </a:r>
          </a:p>
        </p:txBody>
      </p:sp>
      <p:grpSp>
        <p:nvGrpSpPr>
          <p:cNvPr id="81924" name="Group 47"/>
          <p:cNvGrpSpPr>
            <a:grpSpLocks/>
          </p:cNvGrpSpPr>
          <p:nvPr/>
        </p:nvGrpSpPr>
        <p:grpSpPr bwMode="auto">
          <a:xfrm>
            <a:off x="5214938" y="1246189"/>
            <a:ext cx="876300" cy="827087"/>
            <a:chOff x="1778" y="1720"/>
            <a:chExt cx="722" cy="642"/>
          </a:xfrm>
        </p:grpSpPr>
        <p:sp>
          <p:nvSpPr>
            <p:cNvPr id="81962" name="Oval 41"/>
            <p:cNvSpPr>
              <a:spLocks noChangeArrowheads="1"/>
            </p:cNvSpPr>
            <p:nvPr/>
          </p:nvSpPr>
          <p:spPr bwMode="auto">
            <a:xfrm>
              <a:off x="1825" y="1720"/>
              <a:ext cx="675" cy="612"/>
            </a:xfrm>
            <a:prstGeom prst="ellipse">
              <a:avLst/>
            </a:pr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1963" name="Oval 42"/>
            <p:cNvSpPr>
              <a:spLocks noChangeArrowheads="1"/>
            </p:cNvSpPr>
            <p:nvPr/>
          </p:nvSpPr>
          <p:spPr bwMode="auto">
            <a:xfrm>
              <a:off x="1778" y="1750"/>
              <a:ext cx="675" cy="612"/>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81925" name="Text Box 43"/>
          <p:cNvSpPr txBox="1">
            <a:spLocks noChangeArrowheads="1"/>
          </p:cNvSpPr>
          <p:nvPr/>
        </p:nvSpPr>
        <p:spPr bwMode="auto">
          <a:xfrm>
            <a:off x="5210176" y="1466851"/>
            <a:ext cx="9268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ea typeface="MS PGothic" panose="020B0600070205080204" pitchFamily="34" charset="-128"/>
              </a:rPr>
              <a:t>closed</a:t>
            </a:r>
          </a:p>
        </p:txBody>
      </p:sp>
      <p:sp>
        <p:nvSpPr>
          <p:cNvPr id="81926" name="Text Box 46"/>
          <p:cNvSpPr txBox="1">
            <a:spLocks noChangeArrowheads="1"/>
          </p:cNvSpPr>
          <p:nvPr/>
        </p:nvSpPr>
        <p:spPr bwMode="auto">
          <a:xfrm>
            <a:off x="5121275" y="2498726"/>
            <a:ext cx="3609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latin typeface="Symbol" panose="05050102010706020507" pitchFamily="18" charset="2"/>
                <a:ea typeface="MS PGothic" panose="020B0600070205080204" pitchFamily="34" charset="-128"/>
              </a:rPr>
              <a:t>L</a:t>
            </a:r>
          </a:p>
        </p:txBody>
      </p:sp>
      <p:grpSp>
        <p:nvGrpSpPr>
          <p:cNvPr id="81927" name="Group 48"/>
          <p:cNvGrpSpPr>
            <a:grpSpLocks/>
          </p:cNvGrpSpPr>
          <p:nvPr/>
        </p:nvGrpSpPr>
        <p:grpSpPr bwMode="auto">
          <a:xfrm>
            <a:off x="5176838" y="3175000"/>
            <a:ext cx="876300" cy="827088"/>
            <a:chOff x="1778" y="1720"/>
            <a:chExt cx="722" cy="642"/>
          </a:xfrm>
        </p:grpSpPr>
        <p:sp>
          <p:nvSpPr>
            <p:cNvPr id="81960" name="Oval 49"/>
            <p:cNvSpPr>
              <a:spLocks noChangeArrowheads="1"/>
            </p:cNvSpPr>
            <p:nvPr/>
          </p:nvSpPr>
          <p:spPr bwMode="auto">
            <a:xfrm>
              <a:off x="1825" y="1720"/>
              <a:ext cx="675" cy="612"/>
            </a:xfrm>
            <a:prstGeom prst="ellipse">
              <a:avLst/>
            </a:pr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1961" name="Oval 50"/>
            <p:cNvSpPr>
              <a:spLocks noChangeArrowheads="1"/>
            </p:cNvSpPr>
            <p:nvPr/>
          </p:nvSpPr>
          <p:spPr bwMode="auto">
            <a:xfrm>
              <a:off x="1778" y="1750"/>
              <a:ext cx="675" cy="612"/>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81928" name="Text Box 51"/>
          <p:cNvSpPr txBox="1">
            <a:spLocks noChangeArrowheads="1"/>
          </p:cNvSpPr>
          <p:nvPr/>
        </p:nvSpPr>
        <p:spPr bwMode="auto">
          <a:xfrm>
            <a:off x="5235575" y="3395664"/>
            <a:ext cx="7841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ea typeface="MS PGothic" panose="020B0600070205080204" pitchFamily="34" charset="-128"/>
              </a:rPr>
              <a:t>listen</a:t>
            </a:r>
          </a:p>
        </p:txBody>
      </p:sp>
      <p:grpSp>
        <p:nvGrpSpPr>
          <p:cNvPr id="81929" name="Group 52"/>
          <p:cNvGrpSpPr>
            <a:grpSpLocks/>
          </p:cNvGrpSpPr>
          <p:nvPr/>
        </p:nvGrpSpPr>
        <p:grpSpPr bwMode="auto">
          <a:xfrm>
            <a:off x="3167063" y="4227514"/>
            <a:ext cx="876300" cy="827087"/>
            <a:chOff x="1778" y="1720"/>
            <a:chExt cx="722" cy="642"/>
          </a:xfrm>
        </p:grpSpPr>
        <p:sp>
          <p:nvSpPr>
            <p:cNvPr id="81958" name="Oval 53"/>
            <p:cNvSpPr>
              <a:spLocks noChangeArrowheads="1"/>
            </p:cNvSpPr>
            <p:nvPr/>
          </p:nvSpPr>
          <p:spPr bwMode="auto">
            <a:xfrm>
              <a:off x="1825" y="1720"/>
              <a:ext cx="675" cy="612"/>
            </a:xfrm>
            <a:prstGeom prst="ellipse">
              <a:avLst/>
            </a:pr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1959" name="Oval 54"/>
            <p:cNvSpPr>
              <a:spLocks noChangeArrowheads="1"/>
            </p:cNvSpPr>
            <p:nvPr/>
          </p:nvSpPr>
          <p:spPr bwMode="auto">
            <a:xfrm>
              <a:off x="1778" y="1750"/>
              <a:ext cx="675" cy="612"/>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81930" name="Text Box 55"/>
          <p:cNvSpPr txBox="1">
            <a:spLocks noChangeArrowheads="1"/>
          </p:cNvSpPr>
          <p:nvPr/>
        </p:nvSpPr>
        <p:spPr bwMode="auto">
          <a:xfrm>
            <a:off x="3257550" y="4425951"/>
            <a:ext cx="71365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sz="2000" dirty="0">
                <a:ea typeface="MS PGothic" panose="020B0600070205080204" pitchFamily="34" charset="-128"/>
              </a:rPr>
              <a:t>SYN</a:t>
            </a:r>
          </a:p>
          <a:p>
            <a:pPr>
              <a:lnSpc>
                <a:spcPct val="80000"/>
              </a:lnSpc>
            </a:pPr>
            <a:r>
              <a:rPr lang="en-US" altLang="zh-CN" sz="2000" dirty="0">
                <a:ea typeface="MS PGothic" panose="020B0600070205080204" pitchFamily="34" charset="-128"/>
              </a:rPr>
              <a:t>rcvd</a:t>
            </a:r>
          </a:p>
        </p:txBody>
      </p:sp>
      <p:grpSp>
        <p:nvGrpSpPr>
          <p:cNvPr id="81931" name="Group 56"/>
          <p:cNvGrpSpPr>
            <a:grpSpLocks/>
          </p:cNvGrpSpPr>
          <p:nvPr/>
        </p:nvGrpSpPr>
        <p:grpSpPr bwMode="auto">
          <a:xfrm>
            <a:off x="6643688" y="4189414"/>
            <a:ext cx="876300" cy="827087"/>
            <a:chOff x="1778" y="1720"/>
            <a:chExt cx="722" cy="642"/>
          </a:xfrm>
        </p:grpSpPr>
        <p:sp>
          <p:nvSpPr>
            <p:cNvPr id="81956" name="Oval 57"/>
            <p:cNvSpPr>
              <a:spLocks noChangeArrowheads="1"/>
            </p:cNvSpPr>
            <p:nvPr/>
          </p:nvSpPr>
          <p:spPr bwMode="auto">
            <a:xfrm>
              <a:off x="1825" y="1720"/>
              <a:ext cx="675" cy="612"/>
            </a:xfrm>
            <a:prstGeom prst="ellipse">
              <a:avLst/>
            </a:pr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1957" name="Oval 58"/>
            <p:cNvSpPr>
              <a:spLocks noChangeArrowheads="1"/>
            </p:cNvSpPr>
            <p:nvPr/>
          </p:nvSpPr>
          <p:spPr bwMode="auto">
            <a:xfrm>
              <a:off x="1778" y="1750"/>
              <a:ext cx="675" cy="612"/>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81932" name="Text Box 59"/>
          <p:cNvSpPr txBox="1">
            <a:spLocks noChangeArrowheads="1"/>
          </p:cNvSpPr>
          <p:nvPr/>
        </p:nvSpPr>
        <p:spPr bwMode="auto">
          <a:xfrm>
            <a:off x="6734175" y="4387851"/>
            <a:ext cx="71365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sz="2000" dirty="0">
                <a:ea typeface="MS PGothic" panose="020B0600070205080204" pitchFamily="34" charset="-128"/>
              </a:rPr>
              <a:t>SYN</a:t>
            </a:r>
          </a:p>
          <a:p>
            <a:pPr>
              <a:lnSpc>
                <a:spcPct val="80000"/>
              </a:lnSpc>
            </a:pPr>
            <a:r>
              <a:rPr lang="en-US" altLang="zh-CN" sz="2000" dirty="0">
                <a:ea typeface="MS PGothic" panose="020B0600070205080204" pitchFamily="34" charset="-128"/>
              </a:rPr>
              <a:t>sent</a:t>
            </a:r>
          </a:p>
        </p:txBody>
      </p:sp>
      <p:grpSp>
        <p:nvGrpSpPr>
          <p:cNvPr id="81933" name="Group 60"/>
          <p:cNvGrpSpPr>
            <a:grpSpLocks/>
          </p:cNvGrpSpPr>
          <p:nvPr/>
        </p:nvGrpSpPr>
        <p:grpSpPr bwMode="auto">
          <a:xfrm>
            <a:off x="5210175" y="5060950"/>
            <a:ext cx="876300" cy="827088"/>
            <a:chOff x="1778" y="1720"/>
            <a:chExt cx="722" cy="642"/>
          </a:xfrm>
        </p:grpSpPr>
        <p:sp>
          <p:nvSpPr>
            <p:cNvPr id="81954" name="Oval 61"/>
            <p:cNvSpPr>
              <a:spLocks noChangeArrowheads="1"/>
            </p:cNvSpPr>
            <p:nvPr/>
          </p:nvSpPr>
          <p:spPr bwMode="auto">
            <a:xfrm>
              <a:off x="1825" y="1720"/>
              <a:ext cx="675" cy="612"/>
            </a:xfrm>
            <a:prstGeom prst="ellipse">
              <a:avLst/>
            </a:pr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1955" name="Oval 62"/>
            <p:cNvSpPr>
              <a:spLocks noChangeArrowheads="1"/>
            </p:cNvSpPr>
            <p:nvPr/>
          </p:nvSpPr>
          <p:spPr bwMode="auto">
            <a:xfrm>
              <a:off x="1778" y="1750"/>
              <a:ext cx="675" cy="612"/>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81934" name="Text Box 63"/>
          <p:cNvSpPr txBox="1">
            <a:spLocks noChangeArrowheads="1"/>
          </p:cNvSpPr>
          <p:nvPr/>
        </p:nvSpPr>
        <p:spPr bwMode="auto">
          <a:xfrm>
            <a:off x="5172076" y="5348288"/>
            <a:ext cx="10088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sz="2000" dirty="0">
                <a:ea typeface="MS PGothic" panose="020B0600070205080204" pitchFamily="34" charset="-128"/>
              </a:rPr>
              <a:t>ESTAB</a:t>
            </a:r>
          </a:p>
        </p:txBody>
      </p:sp>
      <p:sp>
        <p:nvSpPr>
          <p:cNvPr id="81935" name="Text Box 66"/>
          <p:cNvSpPr txBox="1">
            <a:spLocks noChangeArrowheads="1"/>
          </p:cNvSpPr>
          <p:nvPr/>
        </p:nvSpPr>
        <p:spPr bwMode="auto">
          <a:xfrm>
            <a:off x="7050088" y="2687639"/>
            <a:ext cx="28940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b="1">
                <a:latin typeface="Courier New" panose="02070309020205020404" pitchFamily="49" charset="0"/>
                <a:ea typeface="MS PGothic" panose="020B0600070205080204" pitchFamily="34" charset="-128"/>
              </a:rPr>
              <a:t>Socket clientSocket =   </a:t>
            </a:r>
          </a:p>
          <a:p>
            <a:r>
              <a:rPr lang="en-US" altLang="zh-CN" sz="1200" b="1">
                <a:latin typeface="Courier New" panose="02070309020205020404" pitchFamily="49" charset="0"/>
                <a:ea typeface="MS PGothic" panose="020B0600070205080204" pitchFamily="34" charset="-128"/>
              </a:rPr>
              <a:t>  newSocket("hostname","port number");</a:t>
            </a:r>
          </a:p>
        </p:txBody>
      </p:sp>
      <p:sp>
        <p:nvSpPr>
          <p:cNvPr id="81936" name="Line 67"/>
          <p:cNvSpPr>
            <a:spLocks noChangeShapeType="1"/>
          </p:cNvSpPr>
          <p:nvPr/>
        </p:nvSpPr>
        <p:spPr bwMode="auto">
          <a:xfrm>
            <a:off x="7180264" y="3317875"/>
            <a:ext cx="25288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1937" name="Text Box 68"/>
          <p:cNvSpPr txBox="1">
            <a:spLocks noChangeArrowheads="1"/>
          </p:cNvSpPr>
          <p:nvPr/>
        </p:nvSpPr>
        <p:spPr bwMode="auto">
          <a:xfrm>
            <a:off x="7145338" y="3351213"/>
            <a:ext cx="12620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SYN(seq=x)</a:t>
            </a:r>
          </a:p>
        </p:txBody>
      </p:sp>
      <p:sp>
        <p:nvSpPr>
          <p:cNvPr id="81938" name="Freeform 69"/>
          <p:cNvSpPr>
            <a:spLocks/>
          </p:cNvSpPr>
          <p:nvPr/>
        </p:nvSpPr>
        <p:spPr bwMode="auto">
          <a:xfrm>
            <a:off x="6107113" y="1727201"/>
            <a:ext cx="914400" cy="2384425"/>
          </a:xfrm>
          <a:custGeom>
            <a:avLst/>
            <a:gdLst>
              <a:gd name="T0" fmla="*/ 0 w 576"/>
              <a:gd name="T1" fmla="*/ 0 h 1138"/>
              <a:gd name="T2" fmla="*/ 2147483646 w 576"/>
              <a:gd name="T3" fmla="*/ 0 h 1138"/>
              <a:gd name="T4" fmla="*/ 2147483646 w 576"/>
              <a:gd name="T5" fmla="*/ 2147483646 h 1138"/>
              <a:gd name="T6" fmla="*/ 0 60000 65536"/>
              <a:gd name="T7" fmla="*/ 0 60000 65536"/>
              <a:gd name="T8" fmla="*/ 0 60000 65536"/>
              <a:gd name="T9" fmla="*/ 0 w 576"/>
              <a:gd name="T10" fmla="*/ 0 h 1138"/>
              <a:gd name="T11" fmla="*/ 576 w 576"/>
              <a:gd name="T12" fmla="*/ 1138 h 1138"/>
            </a:gdLst>
            <a:ahLst/>
            <a:cxnLst>
              <a:cxn ang="T6">
                <a:pos x="T0" y="T1"/>
              </a:cxn>
              <a:cxn ang="T7">
                <a:pos x="T2" y="T3"/>
              </a:cxn>
              <a:cxn ang="T8">
                <a:pos x="T4" y="T5"/>
              </a:cxn>
            </a:cxnLst>
            <a:rect l="T9" t="T10" r="T11" b="T12"/>
            <a:pathLst>
              <a:path w="576" h="1138">
                <a:moveTo>
                  <a:pt x="0" y="0"/>
                </a:moveTo>
                <a:lnTo>
                  <a:pt x="576" y="0"/>
                </a:lnTo>
                <a:lnTo>
                  <a:pt x="576" y="1138"/>
                </a:ln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1939" name="Line 70"/>
          <p:cNvSpPr>
            <a:spLocks noChangeShapeType="1"/>
          </p:cNvSpPr>
          <p:nvPr/>
        </p:nvSpPr>
        <p:spPr bwMode="auto">
          <a:xfrm>
            <a:off x="5599113" y="2133600"/>
            <a:ext cx="0" cy="1016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1940" name="Text Box 71"/>
          <p:cNvSpPr txBox="1">
            <a:spLocks noChangeArrowheads="1"/>
          </p:cNvSpPr>
          <p:nvPr/>
        </p:nvSpPr>
        <p:spPr bwMode="auto">
          <a:xfrm>
            <a:off x="3048000" y="2074863"/>
            <a:ext cx="2578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b="1">
                <a:latin typeface="Courier New" panose="02070309020205020404" pitchFamily="49" charset="0"/>
                <a:ea typeface="MS PGothic" panose="020B0600070205080204" pitchFamily="34" charset="-128"/>
              </a:rPr>
              <a:t>Socket connectionSocket = welcomeSocket.accept();</a:t>
            </a:r>
          </a:p>
        </p:txBody>
      </p:sp>
      <p:sp>
        <p:nvSpPr>
          <p:cNvPr id="81941" name="Line 72"/>
          <p:cNvSpPr>
            <a:spLocks noChangeShapeType="1"/>
          </p:cNvSpPr>
          <p:nvPr/>
        </p:nvSpPr>
        <p:spPr bwMode="auto">
          <a:xfrm>
            <a:off x="3406776" y="2522538"/>
            <a:ext cx="1965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1942" name="Freeform 73"/>
          <p:cNvSpPr>
            <a:spLocks/>
          </p:cNvSpPr>
          <p:nvPr/>
        </p:nvSpPr>
        <p:spPr bwMode="auto">
          <a:xfrm>
            <a:off x="3575051" y="3836988"/>
            <a:ext cx="1579563" cy="373062"/>
          </a:xfrm>
          <a:custGeom>
            <a:avLst/>
            <a:gdLst>
              <a:gd name="T0" fmla="*/ 2147483646 w 1123"/>
              <a:gd name="T1" fmla="*/ 0 h 235"/>
              <a:gd name="T2" fmla="*/ 0 w 1123"/>
              <a:gd name="T3" fmla="*/ 0 h 235"/>
              <a:gd name="T4" fmla="*/ 0 w 1123"/>
              <a:gd name="T5" fmla="*/ 2147483646 h 235"/>
              <a:gd name="T6" fmla="*/ 0 60000 65536"/>
              <a:gd name="T7" fmla="*/ 0 60000 65536"/>
              <a:gd name="T8" fmla="*/ 0 60000 65536"/>
              <a:gd name="T9" fmla="*/ 0 w 1123"/>
              <a:gd name="T10" fmla="*/ 0 h 235"/>
              <a:gd name="T11" fmla="*/ 1123 w 1123"/>
              <a:gd name="T12" fmla="*/ 235 h 235"/>
            </a:gdLst>
            <a:ahLst/>
            <a:cxnLst>
              <a:cxn ang="T6">
                <a:pos x="T0" y="T1"/>
              </a:cxn>
              <a:cxn ang="T7">
                <a:pos x="T2" y="T3"/>
              </a:cxn>
              <a:cxn ang="T8">
                <a:pos x="T4" y="T5"/>
              </a:cxn>
            </a:cxnLst>
            <a:rect l="T9" t="T10" r="T11" b="T12"/>
            <a:pathLst>
              <a:path w="1123" h="235">
                <a:moveTo>
                  <a:pt x="1123" y="0"/>
                </a:moveTo>
                <a:lnTo>
                  <a:pt x="0" y="0"/>
                </a:lnTo>
                <a:lnTo>
                  <a:pt x="0" y="235"/>
                </a:ln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1943" name="Text Box 74"/>
          <p:cNvSpPr txBox="1">
            <a:spLocks noChangeArrowheads="1"/>
          </p:cNvSpPr>
          <p:nvPr/>
        </p:nvSpPr>
        <p:spPr bwMode="auto">
          <a:xfrm>
            <a:off x="3309938" y="2838450"/>
            <a:ext cx="804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SYN(x)</a:t>
            </a:r>
          </a:p>
        </p:txBody>
      </p:sp>
      <p:sp>
        <p:nvSpPr>
          <p:cNvPr id="81944" name="Line 75"/>
          <p:cNvSpPr>
            <a:spLocks noChangeShapeType="1"/>
          </p:cNvSpPr>
          <p:nvPr/>
        </p:nvSpPr>
        <p:spPr bwMode="auto">
          <a:xfrm>
            <a:off x="2770189" y="3136900"/>
            <a:ext cx="1965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1945" name="Text Box 76"/>
          <p:cNvSpPr txBox="1">
            <a:spLocks noChangeArrowheads="1"/>
          </p:cNvSpPr>
          <p:nvPr/>
        </p:nvSpPr>
        <p:spPr bwMode="auto">
          <a:xfrm>
            <a:off x="2454276" y="2989263"/>
            <a:ext cx="26066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pPr>
            <a:endParaRPr lang="zh-CN" altLang="en-US" sz="1400">
              <a:latin typeface="Tahoma" panose="020B0604030504040204" pitchFamily="34" charset="0"/>
              <a:ea typeface="MS PGothic" panose="020B0600070205080204" pitchFamily="34" charset="-128"/>
            </a:endParaRPr>
          </a:p>
          <a:p>
            <a:pPr>
              <a:lnSpc>
                <a:spcPct val="90000"/>
              </a:lnSpc>
            </a:pPr>
            <a:r>
              <a:rPr lang="en-US" altLang="zh-CN" sz="1400">
                <a:latin typeface="Tahoma" panose="020B0604030504040204" pitchFamily="34" charset="0"/>
                <a:ea typeface="MS PGothic" panose="020B0600070205080204" pitchFamily="34" charset="-128"/>
              </a:rPr>
              <a:t>SYNACK(seq=y,ACKnum=x+1)</a:t>
            </a:r>
          </a:p>
          <a:p>
            <a:pPr>
              <a:lnSpc>
                <a:spcPct val="90000"/>
              </a:lnSpc>
            </a:pPr>
            <a:r>
              <a:rPr lang="en-US" altLang="zh-CN" sz="1400">
                <a:latin typeface="Tahoma" panose="020B0604030504040204" pitchFamily="34" charset="0"/>
                <a:ea typeface="MS PGothic" panose="020B0600070205080204" pitchFamily="34" charset="-128"/>
              </a:rPr>
              <a:t>create new socket for </a:t>
            </a:r>
          </a:p>
          <a:p>
            <a:pPr>
              <a:lnSpc>
                <a:spcPct val="90000"/>
              </a:lnSpc>
            </a:pPr>
            <a:r>
              <a:rPr lang="en-US" altLang="zh-CN" sz="1400">
                <a:latin typeface="Tahoma" panose="020B0604030504040204" pitchFamily="34" charset="0"/>
                <a:ea typeface="MS PGothic" panose="020B0600070205080204" pitchFamily="34" charset="-128"/>
              </a:rPr>
              <a:t>communication back to client</a:t>
            </a:r>
          </a:p>
        </p:txBody>
      </p:sp>
      <p:sp>
        <p:nvSpPr>
          <p:cNvPr id="81946" name="Freeform 77"/>
          <p:cNvSpPr>
            <a:spLocks/>
          </p:cNvSpPr>
          <p:nvPr/>
        </p:nvSpPr>
        <p:spPr bwMode="auto">
          <a:xfrm flipV="1">
            <a:off x="3570288" y="5076826"/>
            <a:ext cx="1579562" cy="373063"/>
          </a:xfrm>
          <a:custGeom>
            <a:avLst/>
            <a:gdLst>
              <a:gd name="T0" fmla="*/ 2147483646 w 1123"/>
              <a:gd name="T1" fmla="*/ 0 h 235"/>
              <a:gd name="T2" fmla="*/ 0 w 1123"/>
              <a:gd name="T3" fmla="*/ 0 h 235"/>
              <a:gd name="T4" fmla="*/ 0 w 1123"/>
              <a:gd name="T5" fmla="*/ 2147483646 h 235"/>
              <a:gd name="T6" fmla="*/ 0 60000 65536"/>
              <a:gd name="T7" fmla="*/ 0 60000 65536"/>
              <a:gd name="T8" fmla="*/ 0 60000 65536"/>
              <a:gd name="T9" fmla="*/ 0 w 1123"/>
              <a:gd name="T10" fmla="*/ 0 h 235"/>
              <a:gd name="T11" fmla="*/ 1123 w 1123"/>
              <a:gd name="T12" fmla="*/ 235 h 235"/>
            </a:gdLst>
            <a:ahLst/>
            <a:cxnLst>
              <a:cxn ang="T6">
                <a:pos x="T0" y="T1"/>
              </a:cxn>
              <a:cxn ang="T7">
                <a:pos x="T2" y="T3"/>
              </a:cxn>
              <a:cxn ang="T8">
                <a:pos x="T4" y="T5"/>
              </a:cxn>
            </a:cxnLst>
            <a:rect l="T9" t="T10" r="T11" b="T12"/>
            <a:pathLst>
              <a:path w="1123" h="235">
                <a:moveTo>
                  <a:pt x="1123" y="0"/>
                </a:moveTo>
                <a:lnTo>
                  <a:pt x="0" y="0"/>
                </a:lnTo>
                <a:lnTo>
                  <a:pt x="0" y="235"/>
                </a:lnTo>
              </a:path>
            </a:pathLst>
          </a:custGeom>
          <a:noFill/>
          <a:ln w="9525" cap="flat" cmpd="sng">
            <a:solidFill>
              <a:schemeClr val="tx1"/>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1947" name="Freeform 78"/>
          <p:cNvSpPr>
            <a:spLocks/>
          </p:cNvSpPr>
          <p:nvPr/>
        </p:nvSpPr>
        <p:spPr bwMode="auto">
          <a:xfrm flipH="1" flipV="1">
            <a:off x="6137275" y="5094288"/>
            <a:ext cx="947738" cy="373062"/>
          </a:xfrm>
          <a:custGeom>
            <a:avLst/>
            <a:gdLst>
              <a:gd name="T0" fmla="*/ 2147483646 w 1123"/>
              <a:gd name="T1" fmla="*/ 0 h 235"/>
              <a:gd name="T2" fmla="*/ 0 w 1123"/>
              <a:gd name="T3" fmla="*/ 0 h 235"/>
              <a:gd name="T4" fmla="*/ 0 w 1123"/>
              <a:gd name="T5" fmla="*/ 2147483646 h 235"/>
              <a:gd name="T6" fmla="*/ 0 60000 65536"/>
              <a:gd name="T7" fmla="*/ 0 60000 65536"/>
              <a:gd name="T8" fmla="*/ 0 60000 65536"/>
              <a:gd name="T9" fmla="*/ 0 w 1123"/>
              <a:gd name="T10" fmla="*/ 0 h 235"/>
              <a:gd name="T11" fmla="*/ 1123 w 1123"/>
              <a:gd name="T12" fmla="*/ 235 h 235"/>
            </a:gdLst>
            <a:ahLst/>
            <a:cxnLst>
              <a:cxn ang="T6">
                <a:pos x="T0" y="T1"/>
              </a:cxn>
              <a:cxn ang="T7">
                <a:pos x="T2" y="T3"/>
              </a:cxn>
              <a:cxn ang="T8">
                <a:pos x="T4" y="T5"/>
              </a:cxn>
            </a:cxnLst>
            <a:rect l="T9" t="T10" r="T11" b="T12"/>
            <a:pathLst>
              <a:path w="1123" h="235">
                <a:moveTo>
                  <a:pt x="1123" y="0"/>
                </a:moveTo>
                <a:lnTo>
                  <a:pt x="0" y="0"/>
                </a:lnTo>
                <a:lnTo>
                  <a:pt x="0" y="235"/>
                </a:lnTo>
              </a:path>
            </a:pathLst>
          </a:custGeom>
          <a:noFill/>
          <a:ln w="9525" cap="flat" cmpd="sng">
            <a:solidFill>
              <a:schemeClr val="tx1"/>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1948" name="Text Box 79"/>
          <p:cNvSpPr txBox="1">
            <a:spLocks noChangeArrowheads="1"/>
          </p:cNvSpPr>
          <p:nvPr/>
        </p:nvSpPr>
        <p:spPr bwMode="auto">
          <a:xfrm>
            <a:off x="7132639" y="4970463"/>
            <a:ext cx="2615075"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pPr>
            <a:endParaRPr lang="zh-CN" altLang="en-US" sz="1400">
              <a:latin typeface="Tahoma" panose="020B0604030504040204" pitchFamily="34" charset="0"/>
              <a:ea typeface="MS PGothic" panose="020B0600070205080204" pitchFamily="34" charset="-128"/>
            </a:endParaRPr>
          </a:p>
          <a:p>
            <a:pPr>
              <a:lnSpc>
                <a:spcPct val="90000"/>
              </a:lnSpc>
            </a:pPr>
            <a:r>
              <a:rPr lang="en-US" altLang="zh-CN" sz="1400">
                <a:latin typeface="Tahoma" panose="020B0604030504040204" pitchFamily="34" charset="0"/>
                <a:ea typeface="MS PGothic" panose="020B0600070205080204" pitchFamily="34" charset="-128"/>
              </a:rPr>
              <a:t>SYNACK(seq=y,ACKnum=x+1)</a:t>
            </a:r>
          </a:p>
          <a:p>
            <a:pPr>
              <a:lnSpc>
                <a:spcPct val="90000"/>
              </a:lnSpc>
            </a:pPr>
            <a:endParaRPr lang="zh-CN" altLang="en-US" sz="1400">
              <a:latin typeface="Tahoma" panose="020B0604030504040204" pitchFamily="34" charset="0"/>
              <a:ea typeface="MS PGothic" panose="020B0600070205080204" pitchFamily="34" charset="-128"/>
            </a:endParaRPr>
          </a:p>
        </p:txBody>
      </p:sp>
      <p:sp>
        <p:nvSpPr>
          <p:cNvPr id="81949" name="Line 80"/>
          <p:cNvSpPr>
            <a:spLocks noChangeShapeType="1"/>
          </p:cNvSpPr>
          <p:nvPr/>
        </p:nvSpPr>
        <p:spPr bwMode="auto">
          <a:xfrm>
            <a:off x="7242175" y="5435600"/>
            <a:ext cx="25288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1950" name="Text Box 81"/>
          <p:cNvSpPr txBox="1">
            <a:spLocks noChangeArrowheads="1"/>
          </p:cNvSpPr>
          <p:nvPr/>
        </p:nvSpPr>
        <p:spPr bwMode="auto">
          <a:xfrm>
            <a:off x="7542213" y="5248275"/>
            <a:ext cx="1760418"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pPr>
            <a:endParaRPr lang="zh-CN" altLang="en-US" sz="1400">
              <a:latin typeface="Tahoma" panose="020B0604030504040204" pitchFamily="34" charset="0"/>
              <a:ea typeface="MS PGothic" panose="020B0600070205080204" pitchFamily="34" charset="-128"/>
            </a:endParaRPr>
          </a:p>
          <a:p>
            <a:pPr>
              <a:lnSpc>
                <a:spcPct val="90000"/>
              </a:lnSpc>
            </a:pPr>
            <a:r>
              <a:rPr lang="en-US" altLang="zh-CN" sz="1400">
                <a:latin typeface="Tahoma" panose="020B0604030504040204" pitchFamily="34" charset="0"/>
                <a:ea typeface="MS PGothic" panose="020B0600070205080204" pitchFamily="34" charset="-128"/>
              </a:rPr>
              <a:t>ACK(ACKnum=y+1)</a:t>
            </a:r>
          </a:p>
          <a:p>
            <a:pPr>
              <a:lnSpc>
                <a:spcPct val="90000"/>
              </a:lnSpc>
            </a:pPr>
            <a:endParaRPr lang="zh-CN" altLang="en-US" sz="1400">
              <a:latin typeface="Tahoma" panose="020B0604030504040204" pitchFamily="34" charset="0"/>
              <a:ea typeface="MS PGothic" panose="020B0600070205080204" pitchFamily="34" charset="-128"/>
            </a:endParaRPr>
          </a:p>
        </p:txBody>
      </p:sp>
      <p:sp>
        <p:nvSpPr>
          <p:cNvPr id="81951" name="Line 82"/>
          <p:cNvSpPr>
            <a:spLocks noChangeShapeType="1"/>
          </p:cNvSpPr>
          <p:nvPr/>
        </p:nvSpPr>
        <p:spPr bwMode="auto">
          <a:xfrm>
            <a:off x="2373314" y="5822950"/>
            <a:ext cx="1965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1952" name="Text Box 83"/>
          <p:cNvSpPr txBox="1">
            <a:spLocks noChangeArrowheads="1"/>
          </p:cNvSpPr>
          <p:nvPr/>
        </p:nvSpPr>
        <p:spPr bwMode="auto">
          <a:xfrm>
            <a:off x="2433638" y="5356225"/>
            <a:ext cx="1760418"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pPr>
            <a:endParaRPr lang="zh-CN" altLang="en-US" sz="1400">
              <a:latin typeface="Tahoma" panose="020B0604030504040204" pitchFamily="34" charset="0"/>
              <a:ea typeface="MS PGothic" panose="020B0600070205080204" pitchFamily="34" charset="-128"/>
            </a:endParaRPr>
          </a:p>
          <a:p>
            <a:pPr>
              <a:lnSpc>
                <a:spcPct val="90000"/>
              </a:lnSpc>
            </a:pPr>
            <a:r>
              <a:rPr lang="en-US" altLang="zh-CN" sz="1400">
                <a:latin typeface="Tahoma" panose="020B0604030504040204" pitchFamily="34" charset="0"/>
                <a:ea typeface="MS PGothic" panose="020B0600070205080204" pitchFamily="34" charset="-128"/>
              </a:rPr>
              <a:t>ACK(ACKnum=y+1)</a:t>
            </a:r>
          </a:p>
          <a:p>
            <a:pPr>
              <a:lnSpc>
                <a:spcPct val="90000"/>
              </a:lnSpc>
            </a:pPr>
            <a:endParaRPr lang="zh-CN" altLang="en-US" sz="1400">
              <a:latin typeface="Tahoma" panose="020B0604030504040204" pitchFamily="34" charset="0"/>
              <a:ea typeface="MS PGothic" panose="020B0600070205080204" pitchFamily="34" charset="-128"/>
            </a:endParaRPr>
          </a:p>
        </p:txBody>
      </p:sp>
      <p:sp>
        <p:nvSpPr>
          <p:cNvPr id="81953" name="Text Box 84"/>
          <p:cNvSpPr txBox="1">
            <a:spLocks noChangeArrowheads="1"/>
          </p:cNvSpPr>
          <p:nvPr/>
        </p:nvSpPr>
        <p:spPr bwMode="auto">
          <a:xfrm>
            <a:off x="3084513" y="5788026"/>
            <a:ext cx="3609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latin typeface="Symbol" panose="05050102010706020507" pitchFamily="18" charset="2"/>
                <a:ea typeface="MS PGothic" panose="020B0600070205080204" pitchFamily="34" charset="-128"/>
              </a:rPr>
              <a:t>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3247E8FC-A1A2-4672-B0DF-33A7CC3FEB30}" type="slidenum">
              <a:rPr kumimoji="0" lang="en-US" altLang="zh-CN" sz="1400">
                <a:latin typeface="Arial" panose="020B0604020202020204" pitchFamily="34" charset="0"/>
                <a:ea typeface="宋体" panose="02010600030101010101" pitchFamily="2" charset="-122"/>
              </a:rPr>
              <a:pPr>
                <a:spcBef>
                  <a:spcPct val="0"/>
                </a:spcBef>
                <a:buClrTx/>
                <a:buSzTx/>
                <a:buFontTx/>
                <a:buNone/>
              </a:pPr>
              <a:t>7</a:t>
            </a:fld>
            <a:r>
              <a:rPr kumimoji="0" lang="en-US" altLang="zh-CN" sz="1000">
                <a:latin typeface="Arial" panose="020B0604020202020204" pitchFamily="34" charset="0"/>
                <a:ea typeface="宋体" panose="02010600030101010101" pitchFamily="2" charset="-122"/>
              </a:rPr>
              <a:t>-</a:t>
            </a:r>
          </a:p>
        </p:txBody>
      </p:sp>
      <p:sp>
        <p:nvSpPr>
          <p:cNvPr id="12291" name="Rectangle 2"/>
          <p:cNvSpPr>
            <a:spLocks noGrp="1" noChangeArrowheads="1"/>
          </p:cNvSpPr>
          <p:nvPr>
            <p:ph type="title"/>
          </p:nvPr>
        </p:nvSpPr>
        <p:spPr>
          <a:xfrm>
            <a:off x="767291" y="638354"/>
            <a:ext cx="8352367" cy="647700"/>
          </a:xfrm>
        </p:spPr>
        <p:txBody>
          <a:bodyPr/>
          <a:lstStyle/>
          <a:p>
            <a:r>
              <a:rPr lang="zh-CN" altLang="en-US" sz="3200" dirty="0"/>
              <a:t>问题</a:t>
            </a:r>
            <a:r>
              <a:rPr lang="en-US" altLang="zh-CN" sz="3200" dirty="0"/>
              <a:t>: </a:t>
            </a:r>
            <a:r>
              <a:rPr lang="zh-CN" altLang="en-US" sz="3200" dirty="0"/>
              <a:t>进程间通信</a:t>
            </a:r>
            <a:endParaRPr lang="en-US" altLang="zh-CN" sz="3200" dirty="0"/>
          </a:p>
        </p:txBody>
      </p:sp>
      <p:grpSp>
        <p:nvGrpSpPr>
          <p:cNvPr id="12292" name="Group 3"/>
          <p:cNvGrpSpPr>
            <a:grpSpLocks/>
          </p:cNvGrpSpPr>
          <p:nvPr/>
        </p:nvGrpSpPr>
        <p:grpSpPr bwMode="auto">
          <a:xfrm>
            <a:off x="2208214" y="1268413"/>
            <a:ext cx="2433637" cy="2805112"/>
            <a:chOff x="0" y="0"/>
            <a:chExt cx="3832" cy="4418"/>
          </a:xfrm>
        </p:grpSpPr>
        <p:sp>
          <p:nvSpPr>
            <p:cNvPr id="2" name="Text Box 4"/>
            <p:cNvSpPr txBox="1">
              <a:spLocks noChangeArrowheads="1"/>
            </p:cNvSpPr>
            <p:nvPr/>
          </p:nvSpPr>
          <p:spPr bwMode="auto">
            <a:xfrm>
              <a:off x="0" y="2273"/>
              <a:ext cx="3832" cy="101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nchorCtr="1"/>
            <a:lstStyle/>
            <a:p>
              <a:pPr algn="ctr" eaLnBrk="1" hangingPunct="1">
                <a:defRPr/>
              </a:pPr>
              <a:r>
                <a:rPr lang="zh-CN" altLang="en-US" sz="2000" b="1" dirty="0">
                  <a:effectLst>
                    <a:outerShdw blurRad="38100" dist="38100" dir="2700000" algn="tl">
                      <a:srgbClr val="FFFFFF"/>
                    </a:outerShdw>
                  </a:effectLst>
                </a:rPr>
                <a:t>网络层</a:t>
              </a:r>
              <a:endParaRPr lang="zh-CN" altLang="zh-CN" sz="2000" b="1" dirty="0">
                <a:effectLst>
                  <a:outerShdw blurRad="38100" dist="38100" dir="2700000" algn="tl">
                    <a:srgbClr val="FFFFFF"/>
                  </a:outerShdw>
                </a:effectLst>
              </a:endParaRPr>
            </a:p>
          </p:txBody>
        </p:sp>
        <p:sp>
          <p:nvSpPr>
            <p:cNvPr id="12293" name="Text Box 5"/>
            <p:cNvSpPr txBox="1">
              <a:spLocks noChangeArrowheads="1"/>
            </p:cNvSpPr>
            <p:nvPr/>
          </p:nvSpPr>
          <p:spPr bwMode="auto">
            <a:xfrm>
              <a:off x="0" y="1135"/>
              <a:ext cx="3832" cy="1016"/>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anchor="ctr" anchorCtr="1"/>
            <a:lstStyle/>
            <a:p>
              <a:pPr algn="ctr" eaLnBrk="1" hangingPunct="1">
                <a:defRPr/>
              </a:pPr>
              <a:r>
                <a:rPr lang="zh-CN" altLang="en-US" sz="2000" b="1" dirty="0"/>
                <a:t>传输层</a:t>
              </a:r>
              <a:endParaRPr lang="zh-CN" altLang="zh-CN" sz="2000" b="1" dirty="0"/>
            </a:p>
          </p:txBody>
        </p:sp>
        <p:sp>
          <p:nvSpPr>
            <p:cNvPr id="4" name="Text Box 6"/>
            <p:cNvSpPr txBox="1">
              <a:spLocks noChangeArrowheads="1"/>
            </p:cNvSpPr>
            <p:nvPr/>
          </p:nvSpPr>
          <p:spPr bwMode="auto">
            <a:xfrm>
              <a:off x="0" y="0"/>
              <a:ext cx="3832" cy="101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nchorCtr="1"/>
            <a:lstStyle/>
            <a:p>
              <a:pPr algn="ctr" eaLnBrk="1" hangingPunct="1">
                <a:defRPr/>
              </a:pPr>
              <a:r>
                <a:rPr lang="zh-CN" altLang="en-US" sz="2000" b="1" dirty="0"/>
                <a:t>应用层</a:t>
              </a:r>
              <a:endParaRPr lang="zh-CN" altLang="zh-CN" sz="2000" b="1" dirty="0"/>
            </a:p>
          </p:txBody>
        </p:sp>
        <p:sp>
          <p:nvSpPr>
            <p:cNvPr id="12295" name="Text Box 7"/>
            <p:cNvSpPr txBox="1">
              <a:spLocks noChangeArrowheads="1"/>
            </p:cNvSpPr>
            <p:nvPr/>
          </p:nvSpPr>
          <p:spPr bwMode="auto">
            <a:xfrm>
              <a:off x="0" y="3403"/>
              <a:ext cx="3832" cy="101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nchor="ctr" anchorCtr="1"/>
            <a:lstStyle/>
            <a:p>
              <a:pPr algn="ctr" eaLnBrk="1" hangingPunct="1">
                <a:defRPr/>
              </a:pPr>
              <a:r>
                <a:rPr lang="zh-CN" altLang="en-US" sz="2000" b="1" dirty="0">
                  <a:effectLst>
                    <a:outerShdw blurRad="38100" dist="38100" dir="2700000" algn="tl">
                      <a:srgbClr val="FFFFFF"/>
                    </a:outerShdw>
                  </a:effectLst>
                </a:rPr>
                <a:t>链路层</a:t>
              </a:r>
              <a:endParaRPr lang="zh-CN" altLang="zh-CN" sz="2000" b="1" dirty="0">
                <a:effectLst>
                  <a:outerShdw blurRad="38100" dist="38100" dir="2700000" algn="tl">
                    <a:srgbClr val="FFFFFF"/>
                  </a:outerShdw>
                </a:effectLst>
              </a:endParaRPr>
            </a:p>
          </p:txBody>
        </p:sp>
      </p:grpSp>
      <p:grpSp>
        <p:nvGrpSpPr>
          <p:cNvPr id="3" name="组合 13"/>
          <p:cNvGrpSpPr>
            <a:grpSpLocks/>
          </p:cNvGrpSpPr>
          <p:nvPr/>
        </p:nvGrpSpPr>
        <p:grpSpPr bwMode="auto">
          <a:xfrm>
            <a:off x="4727575" y="2925764"/>
            <a:ext cx="5761038" cy="3140075"/>
            <a:chOff x="3203575" y="2925763"/>
            <a:chExt cx="5761038" cy="3139321"/>
          </a:xfrm>
        </p:grpSpPr>
        <p:sp>
          <p:nvSpPr>
            <p:cNvPr id="5" name="AutoShape 8"/>
            <p:cNvSpPr>
              <a:spLocks/>
            </p:cNvSpPr>
            <p:nvPr/>
          </p:nvSpPr>
          <p:spPr bwMode="auto">
            <a:xfrm>
              <a:off x="3203575" y="2925763"/>
              <a:ext cx="215900" cy="1130029"/>
            </a:xfrm>
            <a:prstGeom prst="rightBrace">
              <a:avLst>
                <a:gd name="adj1" fmla="val 43627"/>
                <a:gd name="adj2" fmla="val 51264"/>
              </a:avLst>
            </a:prstGeom>
            <a:ln>
              <a:headEnd/>
              <a:tailEnd/>
            </a:ln>
          </p:spPr>
          <p:style>
            <a:lnRef idx="3">
              <a:schemeClr val="accent4"/>
            </a:lnRef>
            <a:fillRef idx="0">
              <a:schemeClr val="accent4"/>
            </a:fillRef>
            <a:effectRef idx="2">
              <a:schemeClr val="accent4"/>
            </a:effectRef>
            <a:fontRef idx="minor">
              <a:schemeClr val="tx1"/>
            </a:fontRef>
          </p:style>
          <p:txBody>
            <a:bodyPr anchor="ctr"/>
            <a:lstStyle/>
            <a:p>
              <a:pPr eaLnBrk="1" hangingPunct="1">
                <a:defRPr/>
              </a:pPr>
              <a:endParaRPr lang="zh-CN" altLang="en-US"/>
            </a:p>
          </p:txBody>
        </p:sp>
        <p:sp>
          <p:nvSpPr>
            <p:cNvPr id="12297" name="Text Box 9"/>
            <p:cNvSpPr txBox="1">
              <a:spLocks noChangeArrowheads="1"/>
            </p:cNvSpPr>
            <p:nvPr/>
          </p:nvSpPr>
          <p:spPr bwMode="auto">
            <a:xfrm>
              <a:off x="3635375" y="2925763"/>
              <a:ext cx="5329238" cy="3139321"/>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spAutoFit/>
            </a:bodyPr>
            <a:lstStyle/>
            <a:p>
              <a:pPr eaLnBrk="1" hangingPunct="1">
                <a:defRPr/>
              </a:pPr>
              <a:r>
                <a:rPr lang="zh-CN" altLang="en-US" sz="2200" i="1" dirty="0">
                  <a:effectLst>
                    <a:outerShdw blurRad="38100" dist="38100" dir="2700000" algn="tl">
                      <a:srgbClr val="FFFFFF"/>
                    </a:outerShdw>
                  </a:effectLst>
                </a:rPr>
                <a:t>主机之间的连通性</a:t>
              </a:r>
              <a:endParaRPr lang="en-US" altLang="zh-CN" sz="2200" i="1" dirty="0">
                <a:effectLst>
                  <a:outerShdw blurRad="38100" dist="38100" dir="2700000" algn="tl">
                    <a:srgbClr val="FFFFFF"/>
                  </a:outerShdw>
                </a:effectLst>
              </a:endParaRPr>
            </a:p>
            <a:p>
              <a:pPr eaLnBrk="1" hangingPunct="1">
                <a:defRPr/>
              </a:pPr>
              <a:endParaRPr lang="zh-CN" altLang="en-US" sz="2200" i="1" dirty="0">
                <a:effectLst>
                  <a:outerShdw blurRad="38100" dist="38100" dir="2700000" algn="tl">
                    <a:srgbClr val="FFFFFF"/>
                  </a:outerShdw>
                </a:effectLst>
              </a:endParaRPr>
            </a:p>
            <a:p>
              <a:pPr eaLnBrk="1" hangingPunct="1">
                <a:buFontTx/>
                <a:buChar char="•"/>
                <a:defRPr/>
              </a:pPr>
              <a:r>
                <a:rPr lang="zh-CN" altLang="zh-CN" sz="2200" dirty="0">
                  <a:effectLst>
                    <a:outerShdw blurRad="38100" dist="38100" dir="2700000" algn="tl">
                      <a:srgbClr val="FFFFFF"/>
                    </a:outerShdw>
                  </a:effectLst>
                </a:rPr>
                <a:t> </a:t>
              </a:r>
              <a:r>
                <a:rPr lang="zh-CN" altLang="en-US" sz="2200" dirty="0">
                  <a:effectLst>
                    <a:outerShdw blurRad="38100" dist="38100" dir="2700000" algn="tl">
                      <a:srgbClr val="FFFFFF"/>
                    </a:outerShdw>
                  </a:effectLst>
                </a:rPr>
                <a:t>链路层的互联</a:t>
              </a:r>
            </a:p>
            <a:p>
              <a:pPr lvl="1" eaLnBrk="1" hangingPunct="1">
                <a:buFontTx/>
                <a:buChar char="•"/>
                <a:defRPr/>
              </a:pPr>
              <a:r>
                <a:rPr lang="zh-CN" altLang="en-US" sz="2200" dirty="0">
                  <a:effectLst>
                    <a:outerShdw blurRad="38100" dist="38100" dir="2700000" algn="tl">
                      <a:srgbClr val="FFFFFF"/>
                    </a:outerShdw>
                  </a:effectLst>
                </a:rPr>
                <a:t>直连链路或分组交换网络</a:t>
              </a:r>
              <a:endParaRPr lang="en-US" altLang="zh-CN" sz="2200" dirty="0">
                <a:effectLst>
                  <a:outerShdw blurRad="38100" dist="38100" dir="2700000" algn="tl">
                    <a:srgbClr val="FFFFFF"/>
                  </a:outerShdw>
                </a:effectLst>
              </a:endParaRPr>
            </a:p>
            <a:p>
              <a:pPr eaLnBrk="1" hangingPunct="1">
                <a:buFontTx/>
                <a:buChar char="•"/>
                <a:defRPr/>
              </a:pPr>
              <a:endParaRPr lang="zh-CN" altLang="en-US" sz="2200" dirty="0">
                <a:effectLst>
                  <a:outerShdw blurRad="38100" dist="38100" dir="2700000" algn="tl">
                    <a:srgbClr val="FFFFFF"/>
                  </a:outerShdw>
                </a:effectLst>
              </a:endParaRPr>
            </a:p>
            <a:p>
              <a:pPr eaLnBrk="1" hangingPunct="1">
                <a:buFontTx/>
                <a:buChar char="•"/>
                <a:defRPr/>
              </a:pPr>
              <a:r>
                <a:rPr lang="zh-CN" altLang="zh-CN" sz="2200" dirty="0">
                  <a:effectLst>
                    <a:outerShdw blurRad="38100" dist="38100" dir="2700000" algn="tl">
                      <a:srgbClr val="FFFFFF"/>
                    </a:outerShdw>
                  </a:effectLst>
                </a:rPr>
                <a:t> </a:t>
              </a:r>
              <a:r>
                <a:rPr lang="zh-CN" altLang="en-US" sz="2200" dirty="0">
                  <a:effectLst>
                    <a:outerShdw blurRad="38100" dist="38100" dir="2700000" algn="tl">
                      <a:srgbClr val="FFFFFF"/>
                    </a:outerShdw>
                  </a:effectLst>
                </a:rPr>
                <a:t>网络层的互联</a:t>
              </a:r>
            </a:p>
            <a:p>
              <a:pPr marL="171450" lvl="1" eaLnBrk="1" hangingPunct="1">
                <a:buFontTx/>
                <a:buChar char="•"/>
                <a:defRPr/>
              </a:pPr>
              <a:r>
                <a:rPr lang="zh-CN" altLang="zh-CN" sz="2200" dirty="0">
                  <a:effectLst>
                    <a:outerShdw blurRad="38100" dist="38100" dir="2700000" algn="tl">
                      <a:srgbClr val="FFFFFF"/>
                    </a:outerShdw>
                  </a:effectLst>
                </a:rPr>
                <a:t> </a:t>
              </a:r>
              <a:r>
                <a:rPr lang="zh-CN" altLang="en-US" sz="2200" dirty="0">
                  <a:effectLst>
                    <a:outerShdw blurRad="38100" dist="38100" dir="2700000" algn="tl">
                      <a:srgbClr val="FFFFFF"/>
                    </a:outerShdw>
                  </a:effectLst>
                </a:rPr>
                <a:t>主机到主机的通信协议</a:t>
              </a:r>
              <a:endParaRPr lang="zh-CN" altLang="zh-CN" sz="2200" dirty="0">
                <a:effectLst>
                  <a:outerShdw blurRad="38100" dist="38100" dir="2700000" algn="tl">
                    <a:srgbClr val="FFFFFF"/>
                  </a:outerShdw>
                </a:effectLst>
              </a:endParaRPr>
            </a:p>
            <a:p>
              <a:pPr marL="171450" lvl="1" eaLnBrk="1" hangingPunct="1">
                <a:buFontTx/>
                <a:buChar char="•"/>
                <a:defRPr/>
              </a:pPr>
              <a:r>
                <a:rPr lang="zh-CN" altLang="zh-CN" sz="2200" dirty="0">
                  <a:effectLst>
                    <a:outerShdw blurRad="38100" dist="38100" dir="2700000" algn="tl">
                      <a:srgbClr val="FFFFFF"/>
                    </a:outerShdw>
                  </a:effectLst>
                </a:rPr>
                <a:t> </a:t>
              </a:r>
              <a:r>
                <a:rPr lang="zh-CN" altLang="en-US" sz="2200" dirty="0">
                  <a:effectLst>
                    <a:outerShdw blurRad="38100" dist="38100" dir="2700000" algn="tl">
                      <a:srgbClr val="FFFFFF"/>
                    </a:outerShdw>
                  </a:effectLst>
                </a:rPr>
                <a:t>网络互联的异构性和扩展性问题</a:t>
              </a:r>
            </a:p>
            <a:p>
              <a:pPr marL="171450" lvl="1" eaLnBrk="1" hangingPunct="1">
                <a:buFontTx/>
                <a:buChar char="•"/>
                <a:defRPr/>
              </a:pPr>
              <a:r>
                <a:rPr lang="zh-CN" altLang="zh-CN" sz="2200" dirty="0">
                  <a:effectLst>
                    <a:outerShdw blurRad="38100" dist="38100" dir="2700000" algn="tl">
                      <a:srgbClr val="FFFFFF"/>
                    </a:outerShdw>
                  </a:effectLst>
                </a:rPr>
                <a:t> </a:t>
              </a:r>
              <a:r>
                <a:rPr lang="en-US" altLang="zh-CN" sz="2200" dirty="0">
                  <a:effectLst>
                    <a:outerShdw blurRad="38100" dist="38100" dir="2700000" algn="tl">
                      <a:srgbClr val="FFFFFF"/>
                    </a:outerShdw>
                  </a:effectLst>
                </a:rPr>
                <a:t>IP</a:t>
              </a:r>
              <a:r>
                <a:rPr lang="zh-CN" altLang="en-US" sz="2200" dirty="0">
                  <a:effectLst>
                    <a:outerShdw blurRad="38100" dist="38100" dir="2700000" algn="tl">
                      <a:srgbClr val="FFFFFF"/>
                    </a:outerShdw>
                  </a:effectLst>
                </a:rPr>
                <a:t>服务模型及相关协议</a:t>
              </a:r>
            </a:p>
          </p:txBody>
        </p:sp>
      </p:grpSp>
      <p:grpSp>
        <p:nvGrpSpPr>
          <p:cNvPr id="12294" name="组合 14"/>
          <p:cNvGrpSpPr>
            <a:grpSpLocks/>
          </p:cNvGrpSpPr>
          <p:nvPr/>
        </p:nvGrpSpPr>
        <p:grpSpPr bwMode="auto">
          <a:xfrm>
            <a:off x="4656138" y="2060576"/>
            <a:ext cx="3859212" cy="523875"/>
            <a:chOff x="3132138" y="2060576"/>
            <a:chExt cx="3858771" cy="521913"/>
          </a:xfrm>
          <a:effectLst/>
        </p:grpSpPr>
        <p:sp>
          <p:nvSpPr>
            <p:cNvPr id="12298" name="Text Box 10"/>
            <p:cNvSpPr txBox="1">
              <a:spLocks noChangeArrowheads="1"/>
            </p:cNvSpPr>
            <p:nvPr/>
          </p:nvSpPr>
          <p:spPr bwMode="auto">
            <a:xfrm>
              <a:off x="4211515" y="2060576"/>
              <a:ext cx="2779394" cy="52191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spAutoFit/>
            </a:bodyPr>
            <a:lstStyle/>
            <a:p>
              <a:pPr eaLnBrk="1" hangingPunct="1">
                <a:defRPr/>
              </a:pPr>
              <a:r>
                <a:rPr lang="zh-CN" altLang="en-US" sz="2800" dirty="0"/>
                <a:t>进程间通用服务</a:t>
              </a:r>
              <a:r>
                <a:rPr lang="zh-CN" altLang="zh-CN" sz="2800" dirty="0"/>
                <a:t> </a:t>
              </a:r>
            </a:p>
          </p:txBody>
        </p:sp>
        <p:sp>
          <p:nvSpPr>
            <p:cNvPr id="12296" name="Line 11"/>
            <p:cNvSpPr>
              <a:spLocks noChangeShapeType="1"/>
            </p:cNvSpPr>
            <p:nvPr/>
          </p:nvSpPr>
          <p:spPr bwMode="auto">
            <a:xfrm>
              <a:off x="3132138" y="2348779"/>
              <a:ext cx="1080903" cy="0"/>
            </a:xfrm>
            <a:prstGeom prst="line">
              <a:avLst/>
            </a:prstGeom>
            <a:noFill/>
            <a:ln w="76200">
              <a:solidFill>
                <a:schemeClr val="hlink"/>
              </a:solidFill>
              <a:round/>
              <a:headEnd/>
              <a:tailEnd type="arrow" w="med" len="med"/>
            </a:ln>
            <a:effectLst/>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6"/>
          <p:cNvSpPr>
            <a:spLocks noGrp="1"/>
          </p:cNvSpPr>
          <p:nvPr>
            <p:ph type="sldNum" sz="quarter" idx="11"/>
          </p:nvPr>
        </p:nvSpPr>
        <p:spPr>
          <a:xfrm>
            <a:off x="9848851" y="6462714"/>
            <a:ext cx="676275"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687E3F3-0F4F-408D-96F8-9E976DF85E2F}" type="slidenum">
              <a:rPr lang="en-US" altLang="zh-CN">
                <a:latin typeface="Tahoma" panose="020B0604030504040204" pitchFamily="34" charset="0"/>
                <a:ea typeface="MS PGothic" panose="020B0600070205080204" pitchFamily="34" charset="-128"/>
              </a:rPr>
              <a:pPr/>
              <a:t>70</a:t>
            </a:fld>
            <a:endParaRPr lang="en-US" altLang="zh-CN">
              <a:latin typeface="Tahoma" panose="020B0604030504040204" pitchFamily="34" charset="0"/>
              <a:ea typeface="MS PGothic" panose="020B0600070205080204" pitchFamily="34" charset="-128"/>
            </a:endParaRPr>
          </a:p>
        </p:txBody>
      </p:sp>
      <p:sp>
        <p:nvSpPr>
          <p:cNvPr id="83973" name="Rectangle 45"/>
          <p:cNvSpPr>
            <a:spLocks noGrp="1" noChangeArrowheads="1"/>
          </p:cNvSpPr>
          <p:nvPr>
            <p:ph type="title"/>
          </p:nvPr>
        </p:nvSpPr>
        <p:spPr>
          <a:xfrm>
            <a:off x="910467" y="601663"/>
            <a:ext cx="6010275" cy="727075"/>
          </a:xfrm>
        </p:spPr>
        <p:txBody>
          <a:bodyPr/>
          <a:lstStyle/>
          <a:p>
            <a:pPr>
              <a:defRPr/>
            </a:pPr>
            <a:r>
              <a:rPr lang="en-US" sz="3200" dirty="0">
                <a:ea typeface="ＭＳ Ｐゴシック" charset="0"/>
                <a:cs typeface="+mj-cs"/>
              </a:rPr>
              <a:t>TCP:</a:t>
            </a:r>
            <a:r>
              <a:rPr lang="zh-CN" altLang="en-US" sz="3200" dirty="0"/>
              <a:t>终止连接</a:t>
            </a:r>
            <a:endParaRPr lang="en-US" sz="3200" dirty="0">
              <a:ea typeface="ＭＳ Ｐゴシック" charset="0"/>
              <a:cs typeface="+mj-cs"/>
            </a:endParaRPr>
          </a:p>
        </p:txBody>
      </p:sp>
      <p:sp>
        <p:nvSpPr>
          <p:cNvPr id="83974" name="Rectangle 47"/>
          <p:cNvSpPr>
            <a:spLocks noGrp="1" noChangeArrowheads="1"/>
          </p:cNvSpPr>
          <p:nvPr>
            <p:ph type="body" sz="half" idx="2"/>
          </p:nvPr>
        </p:nvSpPr>
        <p:spPr>
          <a:xfrm>
            <a:off x="2260600" y="1328738"/>
            <a:ext cx="7683500" cy="4648200"/>
          </a:xfrm>
        </p:spPr>
        <p:txBody>
          <a:bodyPr/>
          <a:lstStyle/>
          <a:p>
            <a:pPr>
              <a:buFont typeface="Wingdings" charset="0"/>
              <a:buChar char="v"/>
              <a:defRPr/>
            </a:pPr>
            <a:r>
              <a:rPr lang="en-US" dirty="0">
                <a:ea typeface="ＭＳ Ｐゴシック" charset="0"/>
                <a:cs typeface="+mn-cs"/>
              </a:rPr>
              <a:t>client, server each close their side of connection</a:t>
            </a:r>
          </a:p>
          <a:p>
            <a:pPr lvl="1">
              <a:buFont typeface="Wingdings" charset="0"/>
              <a:buChar char="§"/>
              <a:defRPr/>
            </a:pPr>
            <a:r>
              <a:rPr lang="en-US" dirty="0">
                <a:ea typeface="ＭＳ Ｐゴシック" charset="0"/>
              </a:rPr>
              <a:t>send TCP segment with FIN bit = 1</a:t>
            </a:r>
          </a:p>
          <a:p>
            <a:pPr>
              <a:buFont typeface="Wingdings" charset="0"/>
              <a:buChar char="v"/>
              <a:defRPr/>
            </a:pPr>
            <a:r>
              <a:rPr lang="en-US" dirty="0">
                <a:ea typeface="ＭＳ Ｐゴシック" charset="0"/>
                <a:cs typeface="+mn-cs"/>
              </a:rPr>
              <a:t>respond to received FIN with ACK</a:t>
            </a:r>
          </a:p>
          <a:p>
            <a:pPr lvl="1">
              <a:buFont typeface="Wingdings" charset="0"/>
              <a:buChar char="§"/>
              <a:defRPr/>
            </a:pPr>
            <a:r>
              <a:rPr lang="en-US" dirty="0">
                <a:ea typeface="ＭＳ Ｐゴシック" charset="0"/>
              </a:rPr>
              <a:t>on receiving FIN, ACK can be combined with own FIN</a:t>
            </a:r>
          </a:p>
          <a:p>
            <a:pPr>
              <a:buFont typeface="Wingdings" charset="0"/>
              <a:buChar char="v"/>
              <a:defRPr/>
            </a:pPr>
            <a:r>
              <a:rPr lang="en-US" dirty="0">
                <a:ea typeface="ＭＳ Ｐゴシック" charset="0"/>
                <a:cs typeface="+mn-cs"/>
              </a:rPr>
              <a:t>simultaneous FIN exchanges can be handled</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6"/>
          <p:cNvSpPr>
            <a:spLocks noGrp="1"/>
          </p:cNvSpPr>
          <p:nvPr>
            <p:ph type="sldNum" sz="quarter" idx="11"/>
          </p:nvPr>
        </p:nvSpPr>
        <p:spPr>
          <a:xfrm>
            <a:off x="9848851" y="6462714"/>
            <a:ext cx="676275"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1685DD8-23F0-4CB0-9966-83678FC13DA0}" type="slidenum">
              <a:rPr lang="en-US" altLang="zh-CN">
                <a:latin typeface="Tahoma" panose="020B0604030504040204" pitchFamily="34" charset="0"/>
                <a:ea typeface="MS PGothic" panose="020B0600070205080204" pitchFamily="34" charset="-128"/>
              </a:rPr>
              <a:pPr/>
              <a:t>71</a:t>
            </a:fld>
            <a:endParaRPr lang="en-US" altLang="zh-CN">
              <a:latin typeface="Tahoma" panose="020B0604030504040204" pitchFamily="34" charset="0"/>
              <a:ea typeface="MS PGothic" panose="020B0600070205080204" pitchFamily="34" charset="-128"/>
            </a:endParaRPr>
          </a:p>
        </p:txBody>
      </p:sp>
      <p:sp>
        <p:nvSpPr>
          <p:cNvPr id="83971" name="Line 4"/>
          <p:cNvSpPr>
            <a:spLocks noChangeShapeType="1"/>
          </p:cNvSpPr>
          <p:nvPr/>
        </p:nvSpPr>
        <p:spPr bwMode="auto">
          <a:xfrm flipH="1">
            <a:off x="4995864" y="2081213"/>
            <a:ext cx="1587" cy="3948112"/>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3972" name="Line 10"/>
          <p:cNvSpPr>
            <a:spLocks noChangeShapeType="1"/>
          </p:cNvSpPr>
          <p:nvPr/>
        </p:nvSpPr>
        <p:spPr bwMode="auto">
          <a:xfrm flipH="1">
            <a:off x="7585075" y="2151064"/>
            <a:ext cx="1588" cy="3417887"/>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2" name="Group 74"/>
          <p:cNvGrpSpPr>
            <a:grpSpLocks/>
          </p:cNvGrpSpPr>
          <p:nvPr/>
        </p:nvGrpSpPr>
        <p:grpSpPr bwMode="auto">
          <a:xfrm>
            <a:off x="2068514" y="2762251"/>
            <a:ext cx="1335087" cy="854075"/>
            <a:chOff x="343" y="1740"/>
            <a:chExt cx="841" cy="538"/>
          </a:xfrm>
        </p:grpSpPr>
        <p:sp>
          <p:nvSpPr>
            <p:cNvPr id="84060" name="Text Box 34"/>
            <p:cNvSpPr txBox="1">
              <a:spLocks noChangeArrowheads="1"/>
            </p:cNvSpPr>
            <p:nvPr/>
          </p:nvSpPr>
          <p:spPr bwMode="auto">
            <a:xfrm>
              <a:off x="343" y="2066"/>
              <a:ext cx="84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FIN_WAIT_2</a:t>
              </a:r>
            </a:p>
          </p:txBody>
        </p:sp>
        <p:sp>
          <p:nvSpPr>
            <p:cNvPr id="84061" name="Line 35"/>
            <p:cNvSpPr>
              <a:spLocks noChangeShapeType="1"/>
            </p:cNvSpPr>
            <p:nvPr/>
          </p:nvSpPr>
          <p:spPr bwMode="auto">
            <a:xfrm>
              <a:off x="634" y="1740"/>
              <a:ext cx="0" cy="35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 name="Group 73"/>
          <p:cNvGrpSpPr>
            <a:grpSpLocks/>
          </p:cNvGrpSpPr>
          <p:nvPr/>
        </p:nvGrpSpPr>
        <p:grpSpPr bwMode="auto">
          <a:xfrm>
            <a:off x="8699500" y="2101850"/>
            <a:ext cx="1390650" cy="960438"/>
            <a:chOff x="4520" y="1324"/>
            <a:chExt cx="876" cy="605"/>
          </a:xfrm>
        </p:grpSpPr>
        <p:sp>
          <p:nvSpPr>
            <p:cNvPr id="84058" name="Text Box 37"/>
            <p:cNvSpPr txBox="1">
              <a:spLocks noChangeArrowheads="1"/>
            </p:cNvSpPr>
            <p:nvPr/>
          </p:nvSpPr>
          <p:spPr bwMode="auto">
            <a:xfrm>
              <a:off x="4520" y="1717"/>
              <a:ext cx="8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CLOSE_WAIT</a:t>
              </a:r>
            </a:p>
          </p:txBody>
        </p:sp>
        <p:sp>
          <p:nvSpPr>
            <p:cNvPr id="84059" name="Line 38"/>
            <p:cNvSpPr>
              <a:spLocks noChangeShapeType="1"/>
            </p:cNvSpPr>
            <p:nvPr/>
          </p:nvSpPr>
          <p:spPr bwMode="auto">
            <a:xfrm>
              <a:off x="5171" y="1324"/>
              <a:ext cx="0" cy="41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 name="Group 75"/>
          <p:cNvGrpSpPr>
            <a:grpSpLocks/>
          </p:cNvGrpSpPr>
          <p:nvPr/>
        </p:nvGrpSpPr>
        <p:grpSpPr bwMode="auto">
          <a:xfrm>
            <a:off x="5037138" y="3870325"/>
            <a:ext cx="2495550" cy="579438"/>
            <a:chOff x="2213" y="2438"/>
            <a:chExt cx="1572" cy="365"/>
          </a:xfrm>
        </p:grpSpPr>
        <p:sp>
          <p:nvSpPr>
            <p:cNvPr id="84055" name="Line 41"/>
            <p:cNvSpPr>
              <a:spLocks noChangeShapeType="1"/>
            </p:cNvSpPr>
            <p:nvPr/>
          </p:nvSpPr>
          <p:spPr bwMode="auto">
            <a:xfrm flipH="1">
              <a:off x="2213" y="2483"/>
              <a:ext cx="1572" cy="32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4056" name="Rectangle 42"/>
            <p:cNvSpPr>
              <a:spLocks noChangeArrowheads="1"/>
            </p:cNvSpPr>
            <p:nvPr/>
          </p:nvSpPr>
          <p:spPr bwMode="auto">
            <a:xfrm>
              <a:off x="2669" y="2438"/>
              <a:ext cx="590" cy="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4057" name="Text Box 43"/>
            <p:cNvSpPr txBox="1">
              <a:spLocks noChangeArrowheads="1"/>
            </p:cNvSpPr>
            <p:nvPr/>
          </p:nvSpPr>
          <p:spPr bwMode="auto">
            <a:xfrm>
              <a:off x="2455" y="2562"/>
              <a:ext cx="106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FINbit=1, seq=y</a:t>
              </a:r>
            </a:p>
          </p:txBody>
        </p:sp>
      </p:grpSp>
      <p:grpSp>
        <p:nvGrpSpPr>
          <p:cNvPr id="5" name="Group 80"/>
          <p:cNvGrpSpPr>
            <a:grpSpLocks/>
          </p:cNvGrpSpPr>
          <p:nvPr/>
        </p:nvGrpSpPr>
        <p:grpSpPr bwMode="auto">
          <a:xfrm>
            <a:off x="5067300" y="4578351"/>
            <a:ext cx="2508250" cy="582613"/>
            <a:chOff x="2232" y="2884"/>
            <a:chExt cx="1580" cy="367"/>
          </a:xfrm>
        </p:grpSpPr>
        <p:sp>
          <p:nvSpPr>
            <p:cNvPr id="84052" name="Line 44"/>
            <p:cNvSpPr>
              <a:spLocks noChangeShapeType="1"/>
            </p:cNvSpPr>
            <p:nvPr/>
          </p:nvSpPr>
          <p:spPr bwMode="auto">
            <a:xfrm>
              <a:off x="2232" y="2884"/>
              <a:ext cx="1580" cy="367"/>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4053" name="Rectangle 46"/>
            <p:cNvSpPr>
              <a:spLocks noChangeArrowheads="1"/>
            </p:cNvSpPr>
            <p:nvPr/>
          </p:nvSpPr>
          <p:spPr bwMode="auto">
            <a:xfrm>
              <a:off x="2553" y="2995"/>
              <a:ext cx="896" cy="20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4054" name="Text Box 47"/>
            <p:cNvSpPr txBox="1">
              <a:spLocks noChangeArrowheads="1"/>
            </p:cNvSpPr>
            <p:nvPr/>
          </p:nvSpPr>
          <p:spPr bwMode="auto">
            <a:xfrm>
              <a:off x="2246" y="2958"/>
              <a:ext cx="154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ACKbit=1; ACKnum=y+1</a:t>
              </a:r>
            </a:p>
          </p:txBody>
        </p:sp>
      </p:grpSp>
      <p:grpSp>
        <p:nvGrpSpPr>
          <p:cNvPr id="6" name="Group 72"/>
          <p:cNvGrpSpPr>
            <a:grpSpLocks/>
          </p:cNvGrpSpPr>
          <p:nvPr/>
        </p:nvGrpSpPr>
        <p:grpSpPr bwMode="auto">
          <a:xfrm>
            <a:off x="3614739" y="2901951"/>
            <a:ext cx="4930775" cy="854075"/>
            <a:chOff x="1317" y="1828"/>
            <a:chExt cx="3106" cy="538"/>
          </a:xfrm>
        </p:grpSpPr>
        <p:sp>
          <p:nvSpPr>
            <p:cNvPr id="84047" name="Line 13"/>
            <p:cNvSpPr>
              <a:spLocks noChangeShapeType="1"/>
            </p:cNvSpPr>
            <p:nvPr/>
          </p:nvSpPr>
          <p:spPr bwMode="auto">
            <a:xfrm flipH="1">
              <a:off x="2186" y="1828"/>
              <a:ext cx="1580" cy="367"/>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4048" name="Rectangle 14"/>
            <p:cNvSpPr>
              <a:spLocks noChangeArrowheads="1"/>
            </p:cNvSpPr>
            <p:nvPr/>
          </p:nvSpPr>
          <p:spPr bwMode="auto">
            <a:xfrm>
              <a:off x="2507" y="1912"/>
              <a:ext cx="896" cy="20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4049" name="Text Box 15"/>
            <p:cNvSpPr txBox="1">
              <a:spLocks noChangeArrowheads="1"/>
            </p:cNvSpPr>
            <p:nvPr/>
          </p:nvSpPr>
          <p:spPr bwMode="auto">
            <a:xfrm>
              <a:off x="2200" y="1875"/>
              <a:ext cx="153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ACKbit=1; ACKnum=x+1</a:t>
              </a:r>
            </a:p>
          </p:txBody>
        </p:sp>
        <p:sp>
          <p:nvSpPr>
            <p:cNvPr id="84050" name="Text Box 21"/>
            <p:cNvSpPr txBox="1">
              <a:spLocks noChangeArrowheads="1"/>
            </p:cNvSpPr>
            <p:nvPr/>
          </p:nvSpPr>
          <p:spPr bwMode="auto">
            <a:xfrm>
              <a:off x="1317" y="2066"/>
              <a:ext cx="867"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90000"/>
                </a:lnSpc>
              </a:pPr>
              <a:r>
                <a:rPr lang="zh-CN" altLang="en-US" sz="1400">
                  <a:latin typeface="Tahoma" panose="020B0604030504040204" pitchFamily="34" charset="0"/>
                  <a:ea typeface="MS PGothic" panose="020B0600070205080204" pitchFamily="34" charset="-128"/>
                </a:rPr>
                <a:t> </a:t>
              </a:r>
              <a:r>
                <a:rPr lang="en-US" altLang="zh-CN" sz="1400">
                  <a:latin typeface="Tahoma" panose="020B0604030504040204" pitchFamily="34" charset="0"/>
                  <a:ea typeface="MS PGothic" panose="020B0600070205080204" pitchFamily="34" charset="-128"/>
                </a:rPr>
                <a:t>wait for server</a:t>
              </a:r>
            </a:p>
            <a:p>
              <a:pPr algn="r">
                <a:lnSpc>
                  <a:spcPct val="90000"/>
                </a:lnSpc>
              </a:pPr>
              <a:r>
                <a:rPr lang="en-US" altLang="zh-CN" sz="1400">
                  <a:latin typeface="Tahoma" panose="020B0604030504040204" pitchFamily="34" charset="0"/>
                  <a:ea typeface="MS PGothic" panose="020B0600070205080204" pitchFamily="34" charset="-128"/>
                </a:rPr>
                <a:t>close</a:t>
              </a:r>
            </a:p>
          </p:txBody>
        </p:sp>
        <p:sp>
          <p:nvSpPr>
            <p:cNvPr id="84051" name="Text Box 49"/>
            <p:cNvSpPr txBox="1">
              <a:spLocks noChangeArrowheads="1"/>
            </p:cNvSpPr>
            <p:nvPr/>
          </p:nvSpPr>
          <p:spPr bwMode="auto">
            <a:xfrm>
              <a:off x="3822" y="1979"/>
              <a:ext cx="601"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1400">
                  <a:latin typeface="Tahoma" panose="020B0604030504040204" pitchFamily="34" charset="0"/>
                  <a:ea typeface="MS PGothic" panose="020B0600070205080204" pitchFamily="34" charset="-128"/>
                </a:rPr>
                <a:t>can still</a:t>
              </a:r>
            </a:p>
            <a:p>
              <a:pPr>
                <a:lnSpc>
                  <a:spcPct val="90000"/>
                </a:lnSpc>
              </a:pPr>
              <a:r>
                <a:rPr lang="en-US" altLang="zh-CN" sz="1400">
                  <a:latin typeface="Tahoma" panose="020B0604030504040204" pitchFamily="34" charset="0"/>
                  <a:ea typeface="MS PGothic" panose="020B0600070205080204" pitchFamily="34" charset="-128"/>
                </a:rPr>
                <a:t>send data</a:t>
              </a:r>
            </a:p>
          </p:txBody>
        </p:sp>
      </p:grpSp>
      <p:grpSp>
        <p:nvGrpSpPr>
          <p:cNvPr id="7" name="Group 78"/>
          <p:cNvGrpSpPr>
            <a:grpSpLocks/>
          </p:cNvGrpSpPr>
          <p:nvPr/>
        </p:nvGrpSpPr>
        <p:grpSpPr bwMode="auto">
          <a:xfrm>
            <a:off x="7583488" y="3032125"/>
            <a:ext cx="2501900" cy="1735138"/>
            <a:chOff x="3817" y="1910"/>
            <a:chExt cx="1576" cy="1093"/>
          </a:xfrm>
        </p:grpSpPr>
        <p:sp>
          <p:nvSpPr>
            <p:cNvPr id="84043" name="Text Box 50"/>
            <p:cNvSpPr txBox="1">
              <a:spLocks noChangeArrowheads="1"/>
            </p:cNvSpPr>
            <p:nvPr/>
          </p:nvSpPr>
          <p:spPr bwMode="auto">
            <a:xfrm>
              <a:off x="3817" y="2703"/>
              <a:ext cx="792"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1400">
                  <a:latin typeface="Tahoma" panose="020B0604030504040204" pitchFamily="34" charset="0"/>
                  <a:ea typeface="MS PGothic" panose="020B0600070205080204" pitchFamily="34" charset="-128"/>
                </a:rPr>
                <a:t>can no longer</a:t>
              </a:r>
            </a:p>
            <a:p>
              <a:pPr>
                <a:lnSpc>
                  <a:spcPct val="90000"/>
                </a:lnSpc>
              </a:pPr>
              <a:r>
                <a:rPr lang="en-US" altLang="zh-CN" sz="1400">
                  <a:latin typeface="Tahoma" panose="020B0604030504040204" pitchFamily="34" charset="0"/>
                  <a:ea typeface="MS PGothic" panose="020B0600070205080204" pitchFamily="34" charset="-128"/>
                </a:rPr>
                <a:t>send data</a:t>
              </a:r>
            </a:p>
          </p:txBody>
        </p:sp>
        <p:grpSp>
          <p:nvGrpSpPr>
            <p:cNvPr id="84044" name="Group 76"/>
            <p:cNvGrpSpPr>
              <a:grpSpLocks/>
            </p:cNvGrpSpPr>
            <p:nvPr/>
          </p:nvGrpSpPr>
          <p:grpSpPr bwMode="auto">
            <a:xfrm>
              <a:off x="4691" y="1910"/>
              <a:ext cx="702" cy="723"/>
              <a:chOff x="4691" y="1910"/>
              <a:chExt cx="702" cy="723"/>
            </a:xfrm>
          </p:grpSpPr>
          <p:sp>
            <p:nvSpPr>
              <p:cNvPr id="84045" name="Line 39"/>
              <p:cNvSpPr>
                <a:spLocks noChangeShapeType="1"/>
              </p:cNvSpPr>
              <p:nvPr/>
            </p:nvSpPr>
            <p:spPr bwMode="auto">
              <a:xfrm>
                <a:off x="5167" y="1910"/>
                <a:ext cx="0" cy="5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4046" name="Text Box 55"/>
              <p:cNvSpPr txBox="1">
                <a:spLocks noChangeArrowheads="1"/>
              </p:cNvSpPr>
              <p:nvPr/>
            </p:nvSpPr>
            <p:spPr bwMode="auto">
              <a:xfrm>
                <a:off x="4691" y="2421"/>
                <a:ext cx="70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LAST_ACK</a:t>
                </a:r>
              </a:p>
            </p:txBody>
          </p:sp>
        </p:grpSp>
      </p:grpSp>
      <p:grpSp>
        <p:nvGrpSpPr>
          <p:cNvPr id="9" name="Group 82"/>
          <p:cNvGrpSpPr>
            <a:grpSpLocks/>
          </p:cNvGrpSpPr>
          <p:nvPr/>
        </p:nvGrpSpPr>
        <p:grpSpPr bwMode="auto">
          <a:xfrm>
            <a:off x="9166226" y="4213226"/>
            <a:ext cx="917575" cy="1223963"/>
            <a:chOff x="4814" y="2654"/>
            <a:chExt cx="578" cy="771"/>
          </a:xfrm>
        </p:grpSpPr>
        <p:sp>
          <p:nvSpPr>
            <p:cNvPr id="84041" name="Text Box 11"/>
            <p:cNvSpPr txBox="1">
              <a:spLocks noChangeArrowheads="1"/>
            </p:cNvSpPr>
            <p:nvPr/>
          </p:nvSpPr>
          <p:spPr bwMode="auto">
            <a:xfrm>
              <a:off x="4814" y="3213"/>
              <a:ext cx="5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CLOSED</a:t>
              </a:r>
            </a:p>
          </p:txBody>
        </p:sp>
        <p:sp>
          <p:nvSpPr>
            <p:cNvPr id="84042" name="Line 57"/>
            <p:cNvSpPr>
              <a:spLocks noChangeShapeType="1"/>
            </p:cNvSpPr>
            <p:nvPr/>
          </p:nvSpPr>
          <p:spPr bwMode="auto">
            <a:xfrm>
              <a:off x="5173" y="2654"/>
              <a:ext cx="0" cy="5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0" name="Group 77"/>
          <p:cNvGrpSpPr>
            <a:grpSpLocks/>
          </p:cNvGrpSpPr>
          <p:nvPr/>
        </p:nvGrpSpPr>
        <p:grpSpPr bwMode="auto">
          <a:xfrm>
            <a:off x="2109789" y="3605214"/>
            <a:ext cx="1400175" cy="1044575"/>
            <a:chOff x="369" y="2271"/>
            <a:chExt cx="882" cy="658"/>
          </a:xfrm>
        </p:grpSpPr>
        <p:sp>
          <p:nvSpPr>
            <p:cNvPr id="84039" name="Text Box 58"/>
            <p:cNvSpPr txBox="1">
              <a:spLocks noChangeArrowheads="1"/>
            </p:cNvSpPr>
            <p:nvPr/>
          </p:nvSpPr>
          <p:spPr bwMode="auto">
            <a:xfrm>
              <a:off x="369" y="2717"/>
              <a:ext cx="8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TIMED_WAIT</a:t>
              </a:r>
            </a:p>
          </p:txBody>
        </p:sp>
        <p:sp>
          <p:nvSpPr>
            <p:cNvPr id="84040" name="Line 60"/>
            <p:cNvSpPr>
              <a:spLocks noChangeShapeType="1"/>
            </p:cNvSpPr>
            <p:nvPr/>
          </p:nvSpPr>
          <p:spPr bwMode="auto">
            <a:xfrm>
              <a:off x="638" y="2271"/>
              <a:ext cx="0" cy="48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1" name="Group 81"/>
          <p:cNvGrpSpPr>
            <a:grpSpLocks/>
          </p:cNvGrpSpPr>
          <p:nvPr/>
        </p:nvGrpSpPr>
        <p:grpSpPr bwMode="auto">
          <a:xfrm>
            <a:off x="2198688" y="4486276"/>
            <a:ext cx="2743200" cy="1768475"/>
            <a:chOff x="425" y="2826"/>
            <a:chExt cx="1728" cy="1114"/>
          </a:xfrm>
        </p:grpSpPr>
        <p:sp>
          <p:nvSpPr>
            <p:cNvPr id="84033" name="Line 52"/>
            <p:cNvSpPr>
              <a:spLocks noChangeShapeType="1"/>
            </p:cNvSpPr>
            <p:nvPr/>
          </p:nvSpPr>
          <p:spPr bwMode="auto">
            <a:xfrm>
              <a:off x="1820" y="2833"/>
              <a:ext cx="7" cy="10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4034" name="Text Box 51"/>
            <p:cNvSpPr txBox="1">
              <a:spLocks noChangeArrowheads="1"/>
            </p:cNvSpPr>
            <p:nvPr/>
          </p:nvSpPr>
          <p:spPr bwMode="auto">
            <a:xfrm>
              <a:off x="1216" y="3093"/>
              <a:ext cx="937"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90000"/>
                </a:lnSpc>
              </a:pPr>
              <a:r>
                <a:rPr lang="zh-CN" altLang="en-US" sz="1400">
                  <a:latin typeface="Tahoma" panose="020B0604030504040204" pitchFamily="34" charset="0"/>
                  <a:ea typeface="MS PGothic" panose="020B0600070205080204" pitchFamily="34" charset="-128"/>
                </a:rPr>
                <a:t> </a:t>
              </a:r>
              <a:r>
                <a:rPr lang="en-US" altLang="zh-CN" sz="1400">
                  <a:latin typeface="Tahoma" panose="020B0604030504040204" pitchFamily="34" charset="0"/>
                  <a:ea typeface="MS PGothic" panose="020B0600070205080204" pitchFamily="34" charset="-128"/>
                </a:rPr>
                <a:t>timed wait </a:t>
              </a:r>
            </a:p>
            <a:p>
              <a:pPr algn="r">
                <a:lnSpc>
                  <a:spcPct val="90000"/>
                </a:lnSpc>
              </a:pPr>
              <a:r>
                <a:rPr lang="en-US" altLang="zh-CN" sz="1400">
                  <a:latin typeface="Tahoma" panose="020B0604030504040204" pitchFamily="34" charset="0"/>
                  <a:ea typeface="MS PGothic" panose="020B0600070205080204" pitchFamily="34" charset="-128"/>
                </a:rPr>
                <a:t>for 2*max </a:t>
              </a:r>
            </a:p>
            <a:p>
              <a:pPr algn="r">
                <a:lnSpc>
                  <a:spcPct val="90000"/>
                </a:lnSpc>
              </a:pPr>
              <a:r>
                <a:rPr lang="en-US" altLang="zh-CN" sz="1400">
                  <a:latin typeface="Tahoma" panose="020B0604030504040204" pitchFamily="34" charset="0"/>
                  <a:ea typeface="MS PGothic" panose="020B0600070205080204" pitchFamily="34" charset="-128"/>
                </a:rPr>
                <a:t>segment lifetime</a:t>
              </a:r>
            </a:p>
          </p:txBody>
        </p:sp>
        <p:sp>
          <p:nvSpPr>
            <p:cNvPr id="84035" name="Line 53"/>
            <p:cNvSpPr>
              <a:spLocks noChangeShapeType="1"/>
            </p:cNvSpPr>
            <p:nvPr/>
          </p:nvSpPr>
          <p:spPr bwMode="auto">
            <a:xfrm>
              <a:off x="1742" y="2826"/>
              <a:ext cx="14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4036" name="Line 54"/>
            <p:cNvSpPr>
              <a:spLocks noChangeShapeType="1"/>
            </p:cNvSpPr>
            <p:nvPr/>
          </p:nvSpPr>
          <p:spPr bwMode="auto">
            <a:xfrm>
              <a:off x="1759" y="3889"/>
              <a:ext cx="14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4037" name="Text Box 59"/>
            <p:cNvSpPr txBox="1">
              <a:spLocks noChangeArrowheads="1"/>
            </p:cNvSpPr>
            <p:nvPr/>
          </p:nvSpPr>
          <p:spPr bwMode="auto">
            <a:xfrm>
              <a:off x="425" y="3728"/>
              <a:ext cx="5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CLOSED</a:t>
              </a:r>
            </a:p>
          </p:txBody>
        </p:sp>
        <p:sp>
          <p:nvSpPr>
            <p:cNvPr id="84038" name="Line 61"/>
            <p:cNvSpPr>
              <a:spLocks noChangeShapeType="1"/>
            </p:cNvSpPr>
            <p:nvPr/>
          </p:nvSpPr>
          <p:spPr bwMode="auto">
            <a:xfrm>
              <a:off x="631" y="2918"/>
              <a:ext cx="0" cy="83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85008" name="Rectangle 62"/>
          <p:cNvSpPr>
            <a:spLocks noGrp="1" noChangeArrowheads="1"/>
          </p:cNvSpPr>
          <p:nvPr>
            <p:ph type="title"/>
          </p:nvPr>
        </p:nvSpPr>
        <p:spPr>
          <a:xfrm>
            <a:off x="790576" y="564357"/>
            <a:ext cx="5867400" cy="727075"/>
          </a:xfrm>
        </p:spPr>
        <p:txBody>
          <a:bodyPr/>
          <a:lstStyle/>
          <a:p>
            <a:pPr>
              <a:defRPr/>
            </a:pPr>
            <a:r>
              <a:rPr lang="en-US" sz="3200" dirty="0">
                <a:ea typeface="ＭＳ Ｐゴシック" charset="0"/>
                <a:cs typeface="+mj-cs"/>
              </a:rPr>
              <a:t>TCP:</a:t>
            </a:r>
            <a:r>
              <a:rPr lang="zh-CN" altLang="en-US" sz="3200" dirty="0"/>
              <a:t>终止连接</a:t>
            </a:r>
            <a:endParaRPr lang="en-US" sz="3200" dirty="0">
              <a:ea typeface="ＭＳ Ｐゴシック" charset="0"/>
              <a:cs typeface="+mj-cs"/>
            </a:endParaRPr>
          </a:p>
        </p:txBody>
      </p:sp>
      <p:grpSp>
        <p:nvGrpSpPr>
          <p:cNvPr id="12" name="Group 71"/>
          <p:cNvGrpSpPr>
            <a:grpSpLocks/>
          </p:cNvGrpSpPr>
          <p:nvPr/>
        </p:nvGrpSpPr>
        <p:grpSpPr bwMode="auto">
          <a:xfrm>
            <a:off x="2074864" y="2046289"/>
            <a:ext cx="1335087" cy="700087"/>
            <a:chOff x="347" y="1289"/>
            <a:chExt cx="841" cy="441"/>
          </a:xfrm>
        </p:grpSpPr>
        <p:sp>
          <p:nvSpPr>
            <p:cNvPr id="84031" name="Text Box 31"/>
            <p:cNvSpPr txBox="1">
              <a:spLocks noChangeArrowheads="1"/>
            </p:cNvSpPr>
            <p:nvPr/>
          </p:nvSpPr>
          <p:spPr bwMode="auto">
            <a:xfrm>
              <a:off x="347" y="1518"/>
              <a:ext cx="84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FIN_WAIT_1</a:t>
              </a:r>
            </a:p>
          </p:txBody>
        </p:sp>
        <p:sp>
          <p:nvSpPr>
            <p:cNvPr id="84032" name="Line 32"/>
            <p:cNvSpPr>
              <a:spLocks noChangeShapeType="1"/>
            </p:cNvSpPr>
            <p:nvPr/>
          </p:nvSpPr>
          <p:spPr bwMode="auto">
            <a:xfrm>
              <a:off x="630" y="1289"/>
              <a:ext cx="0" cy="27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3" name="Group 70"/>
          <p:cNvGrpSpPr>
            <a:grpSpLocks/>
          </p:cNvGrpSpPr>
          <p:nvPr/>
        </p:nvGrpSpPr>
        <p:grpSpPr bwMode="auto">
          <a:xfrm>
            <a:off x="2728913" y="2100263"/>
            <a:ext cx="4775200" cy="1014412"/>
            <a:chOff x="759" y="1323"/>
            <a:chExt cx="3008" cy="639"/>
          </a:xfrm>
        </p:grpSpPr>
        <p:sp>
          <p:nvSpPr>
            <p:cNvPr id="84026" name="Line 6"/>
            <p:cNvSpPr>
              <a:spLocks noChangeShapeType="1"/>
            </p:cNvSpPr>
            <p:nvPr/>
          </p:nvSpPr>
          <p:spPr bwMode="auto">
            <a:xfrm>
              <a:off x="2195" y="1442"/>
              <a:ext cx="1572" cy="32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4027" name="Rectangle 7"/>
            <p:cNvSpPr>
              <a:spLocks noChangeArrowheads="1"/>
            </p:cNvSpPr>
            <p:nvPr/>
          </p:nvSpPr>
          <p:spPr bwMode="auto">
            <a:xfrm>
              <a:off x="2644" y="1369"/>
              <a:ext cx="590" cy="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4028" name="Text Box 8"/>
            <p:cNvSpPr txBox="1">
              <a:spLocks noChangeArrowheads="1"/>
            </p:cNvSpPr>
            <p:nvPr/>
          </p:nvSpPr>
          <p:spPr bwMode="auto">
            <a:xfrm>
              <a:off x="2430" y="1493"/>
              <a:ext cx="10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FINbit=1, seq=x</a:t>
              </a:r>
            </a:p>
          </p:txBody>
        </p:sp>
        <p:sp>
          <p:nvSpPr>
            <p:cNvPr id="84029" name="Text Box 9"/>
            <p:cNvSpPr txBox="1">
              <a:spLocks noChangeArrowheads="1"/>
            </p:cNvSpPr>
            <p:nvPr/>
          </p:nvSpPr>
          <p:spPr bwMode="auto">
            <a:xfrm>
              <a:off x="1209" y="1541"/>
              <a:ext cx="913"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90000"/>
                </a:lnSpc>
              </a:pPr>
              <a:r>
                <a:rPr lang="en-US" altLang="zh-CN" sz="1400">
                  <a:latin typeface="Tahoma" panose="020B0604030504040204" pitchFamily="34" charset="0"/>
                  <a:ea typeface="MS PGothic" panose="020B0600070205080204" pitchFamily="34" charset="-128"/>
                </a:rPr>
                <a:t>can no longer</a:t>
              </a:r>
            </a:p>
            <a:p>
              <a:pPr algn="r">
                <a:lnSpc>
                  <a:spcPct val="90000"/>
                </a:lnSpc>
              </a:pPr>
              <a:r>
                <a:rPr lang="en-US" altLang="zh-CN" sz="1400">
                  <a:latin typeface="Tahoma" panose="020B0604030504040204" pitchFamily="34" charset="0"/>
                  <a:ea typeface="MS PGothic" panose="020B0600070205080204" pitchFamily="34" charset="-128"/>
                </a:rPr>
                <a:t>send but can</a:t>
              </a:r>
            </a:p>
            <a:p>
              <a:pPr algn="r">
                <a:lnSpc>
                  <a:spcPct val="90000"/>
                </a:lnSpc>
              </a:pPr>
              <a:r>
                <a:rPr lang="en-US" altLang="zh-CN" sz="1400">
                  <a:latin typeface="Tahoma" panose="020B0604030504040204" pitchFamily="34" charset="0"/>
                  <a:ea typeface="MS PGothic" panose="020B0600070205080204" pitchFamily="34" charset="-128"/>
                </a:rPr>
                <a:t> receive data</a:t>
              </a:r>
            </a:p>
          </p:txBody>
        </p:sp>
        <p:sp>
          <p:nvSpPr>
            <p:cNvPr id="84030" name="Text Box 67"/>
            <p:cNvSpPr txBox="1">
              <a:spLocks noChangeArrowheads="1"/>
            </p:cNvSpPr>
            <p:nvPr/>
          </p:nvSpPr>
          <p:spPr bwMode="auto">
            <a:xfrm>
              <a:off x="759" y="1323"/>
              <a:ext cx="14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latin typeface="Courier New" panose="02070309020205020404" pitchFamily="49" charset="0"/>
                  <a:ea typeface="MS PGothic" panose="020B0600070205080204" pitchFamily="34" charset="-128"/>
                </a:rPr>
                <a:t>clientSocket.close()</a:t>
              </a:r>
            </a:p>
          </p:txBody>
        </p:sp>
      </p:grpSp>
      <p:sp>
        <p:nvSpPr>
          <p:cNvPr id="83985" name="Text Box 84"/>
          <p:cNvSpPr txBox="1">
            <a:spLocks noChangeArrowheads="1"/>
          </p:cNvSpPr>
          <p:nvPr/>
        </p:nvSpPr>
        <p:spPr bwMode="auto">
          <a:xfrm>
            <a:off x="2022476" y="1368426"/>
            <a:ext cx="11604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sz="1600" i="1">
                <a:solidFill>
                  <a:srgbClr val="000099"/>
                </a:solidFill>
                <a:latin typeface="Tahoma" panose="020B0604030504040204" pitchFamily="34" charset="0"/>
                <a:ea typeface="MS PGothic" panose="020B0600070205080204" pitchFamily="34" charset="-128"/>
              </a:rPr>
              <a:t>client state</a:t>
            </a:r>
          </a:p>
          <a:p>
            <a:pPr algn="r"/>
            <a:endParaRPr lang="zh-CN" altLang="en-US" sz="1600" i="1">
              <a:solidFill>
                <a:srgbClr val="000099"/>
              </a:solidFill>
              <a:latin typeface="Tahoma" panose="020B0604030504040204" pitchFamily="34" charset="0"/>
              <a:ea typeface="MS PGothic" panose="020B0600070205080204" pitchFamily="34" charset="-128"/>
            </a:endParaRPr>
          </a:p>
        </p:txBody>
      </p:sp>
      <p:sp>
        <p:nvSpPr>
          <p:cNvPr id="83986" name="Text Box 85"/>
          <p:cNvSpPr txBox="1">
            <a:spLocks noChangeArrowheads="1"/>
          </p:cNvSpPr>
          <p:nvPr/>
        </p:nvSpPr>
        <p:spPr bwMode="auto">
          <a:xfrm>
            <a:off x="8877300" y="1385889"/>
            <a:ext cx="12382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sz="1600" i="1">
                <a:solidFill>
                  <a:srgbClr val="000099"/>
                </a:solidFill>
                <a:latin typeface="Tahoma" panose="020B0604030504040204" pitchFamily="34" charset="0"/>
                <a:ea typeface="MS PGothic" panose="020B0600070205080204" pitchFamily="34" charset="-128"/>
              </a:rPr>
              <a:t>server state</a:t>
            </a:r>
          </a:p>
          <a:p>
            <a:pPr algn="r"/>
            <a:endParaRPr lang="zh-CN" altLang="en-US" sz="1600" i="1">
              <a:solidFill>
                <a:srgbClr val="000099"/>
              </a:solidFill>
              <a:latin typeface="Tahoma" panose="020B0604030504040204" pitchFamily="34" charset="0"/>
              <a:ea typeface="MS PGothic" panose="020B0600070205080204" pitchFamily="34" charset="-128"/>
            </a:endParaRPr>
          </a:p>
        </p:txBody>
      </p:sp>
      <p:sp>
        <p:nvSpPr>
          <p:cNvPr id="83987" name="Text Box 86"/>
          <p:cNvSpPr txBox="1">
            <a:spLocks noChangeArrowheads="1"/>
          </p:cNvSpPr>
          <p:nvPr/>
        </p:nvSpPr>
        <p:spPr bwMode="auto">
          <a:xfrm>
            <a:off x="9293226" y="1768475"/>
            <a:ext cx="771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ESTAB</a:t>
            </a:r>
          </a:p>
        </p:txBody>
      </p:sp>
      <p:sp>
        <p:nvSpPr>
          <p:cNvPr id="83988" name="Text Box 87"/>
          <p:cNvSpPr txBox="1">
            <a:spLocks noChangeArrowheads="1"/>
          </p:cNvSpPr>
          <p:nvPr/>
        </p:nvSpPr>
        <p:spPr bwMode="auto">
          <a:xfrm>
            <a:off x="2057401" y="1751013"/>
            <a:ext cx="771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ahoma" panose="020B0604030504040204" pitchFamily="34" charset="0"/>
                <a:ea typeface="MS PGothic" panose="020B0600070205080204" pitchFamily="34" charset="-128"/>
              </a:rPr>
              <a:t>ESTAB</a:t>
            </a:r>
          </a:p>
        </p:txBody>
      </p:sp>
      <p:grpSp>
        <p:nvGrpSpPr>
          <p:cNvPr id="83989" name="Group 88"/>
          <p:cNvGrpSpPr>
            <a:grpSpLocks/>
          </p:cNvGrpSpPr>
          <p:nvPr/>
        </p:nvGrpSpPr>
        <p:grpSpPr bwMode="auto">
          <a:xfrm>
            <a:off x="4664075" y="1443039"/>
            <a:ext cx="642938" cy="600075"/>
            <a:chOff x="-44" y="1473"/>
            <a:chExt cx="981" cy="1105"/>
          </a:xfrm>
        </p:grpSpPr>
        <p:pic>
          <p:nvPicPr>
            <p:cNvPr id="84024" name="Picture 89"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025" name="Freeform 90"/>
            <p:cNvSpPr>
              <a:spLocks/>
            </p:cNvSpPr>
            <p:nvPr/>
          </p:nvSpPr>
          <p:spPr bwMode="auto">
            <a:xfrm flipH="1">
              <a:off x="374" y="1579"/>
              <a:ext cx="477" cy="506"/>
            </a:xfrm>
            <a:custGeom>
              <a:avLst/>
              <a:gdLst>
                <a:gd name="T0" fmla="*/ 0 w 356"/>
                <a:gd name="T1" fmla="*/ 0 h 368"/>
                <a:gd name="T2" fmla="*/ 77884 w 356"/>
                <a:gd name="T3" fmla="*/ 5998 h 368"/>
                <a:gd name="T4" fmla="*/ 92393 w 356"/>
                <a:gd name="T5" fmla="*/ 124961 h 368"/>
                <a:gd name="T6" fmla="*/ 20362 w 356"/>
                <a:gd name="T7" fmla="*/ 15628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83990" name="Group 91"/>
          <p:cNvGrpSpPr>
            <a:grpSpLocks/>
          </p:cNvGrpSpPr>
          <p:nvPr/>
        </p:nvGrpSpPr>
        <p:grpSpPr bwMode="auto">
          <a:xfrm>
            <a:off x="7296150" y="1446213"/>
            <a:ext cx="336550" cy="512762"/>
            <a:chOff x="4140" y="429"/>
            <a:chExt cx="1425" cy="2396"/>
          </a:xfrm>
        </p:grpSpPr>
        <p:sp>
          <p:nvSpPr>
            <p:cNvPr id="83992" name="Freeform 92"/>
            <p:cNvSpPr>
              <a:spLocks/>
            </p:cNvSpPr>
            <p:nvPr/>
          </p:nvSpPr>
          <p:spPr bwMode="auto">
            <a:xfrm>
              <a:off x="5268" y="433"/>
              <a:ext cx="283" cy="2286"/>
            </a:xfrm>
            <a:custGeom>
              <a:avLst/>
              <a:gdLst>
                <a:gd name="T0" fmla="*/ 2 w 354"/>
                <a:gd name="T1" fmla="*/ 0 h 2742"/>
                <a:gd name="T2" fmla="*/ 5 w 354"/>
                <a:gd name="T3" fmla="*/ 11 h 2742"/>
                <a:gd name="T4" fmla="*/ 5 w 354"/>
                <a:gd name="T5" fmla="*/ 83 h 2742"/>
                <a:gd name="T6" fmla="*/ 0 w 354"/>
                <a:gd name="T7" fmla="*/ 86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93" name="Rectangle 93"/>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3994" name="Freeform 94"/>
            <p:cNvSpPr>
              <a:spLocks/>
            </p:cNvSpPr>
            <p:nvPr/>
          </p:nvSpPr>
          <p:spPr bwMode="auto">
            <a:xfrm>
              <a:off x="5321" y="570"/>
              <a:ext cx="169" cy="2115"/>
            </a:xfrm>
            <a:custGeom>
              <a:avLst/>
              <a:gdLst>
                <a:gd name="T0" fmla="*/ 2 w 211"/>
                <a:gd name="T1" fmla="*/ 0 h 2537"/>
                <a:gd name="T2" fmla="*/ 3 w 211"/>
                <a:gd name="T3" fmla="*/ 8 h 2537"/>
                <a:gd name="T4" fmla="*/ 2 w 211"/>
                <a:gd name="T5" fmla="*/ 7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95" name="Freeform 95"/>
            <p:cNvSpPr>
              <a:spLocks/>
            </p:cNvSpPr>
            <p:nvPr/>
          </p:nvSpPr>
          <p:spPr bwMode="auto">
            <a:xfrm>
              <a:off x="5284" y="1640"/>
              <a:ext cx="263" cy="189"/>
            </a:xfrm>
            <a:custGeom>
              <a:avLst/>
              <a:gdLst>
                <a:gd name="T0" fmla="*/ 2 w 328"/>
                <a:gd name="T1" fmla="*/ 0 h 226"/>
                <a:gd name="T2" fmla="*/ 5 w 328"/>
                <a:gd name="T3" fmla="*/ 5 h 226"/>
                <a:gd name="T4" fmla="*/ 5 w 328"/>
                <a:gd name="T5" fmla="*/ 8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96" name="Rectangle 96"/>
            <p:cNvSpPr>
              <a:spLocks noChangeArrowheads="1"/>
            </p:cNvSpPr>
            <p:nvPr/>
          </p:nvSpPr>
          <p:spPr bwMode="auto">
            <a:xfrm>
              <a:off x="4214" y="696"/>
              <a:ext cx="592" cy="45"/>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83997" name="Group 97"/>
            <p:cNvGrpSpPr>
              <a:grpSpLocks/>
            </p:cNvGrpSpPr>
            <p:nvPr/>
          </p:nvGrpSpPr>
          <p:grpSpPr bwMode="auto">
            <a:xfrm>
              <a:off x="4749" y="668"/>
              <a:ext cx="581" cy="145"/>
              <a:chOff x="614" y="2568"/>
              <a:chExt cx="725" cy="139"/>
            </a:xfrm>
          </p:grpSpPr>
          <p:sp>
            <p:nvSpPr>
              <p:cNvPr id="84022" name="AutoShape 98"/>
              <p:cNvSpPr>
                <a:spLocks noChangeArrowheads="1"/>
              </p:cNvSpPr>
              <p:nvPr/>
            </p:nvSpPr>
            <p:spPr bwMode="auto">
              <a:xfrm>
                <a:off x="617" y="2566"/>
                <a:ext cx="721" cy="142"/>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4023" name="AutoShape 99"/>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83998" name="Rectangle 100"/>
            <p:cNvSpPr>
              <a:spLocks noChangeArrowheads="1"/>
            </p:cNvSpPr>
            <p:nvPr/>
          </p:nvSpPr>
          <p:spPr bwMode="auto">
            <a:xfrm>
              <a:off x="4221" y="1022"/>
              <a:ext cx="598" cy="45"/>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83999" name="Group 101"/>
            <p:cNvGrpSpPr>
              <a:grpSpLocks/>
            </p:cNvGrpSpPr>
            <p:nvPr/>
          </p:nvGrpSpPr>
          <p:grpSpPr bwMode="auto">
            <a:xfrm>
              <a:off x="4747" y="994"/>
              <a:ext cx="581" cy="134"/>
              <a:chOff x="614" y="2568"/>
              <a:chExt cx="725" cy="139"/>
            </a:xfrm>
          </p:grpSpPr>
          <p:sp>
            <p:nvSpPr>
              <p:cNvPr id="84020" name="AutoShape 102"/>
              <p:cNvSpPr>
                <a:spLocks noChangeArrowheads="1"/>
              </p:cNvSpPr>
              <p:nvPr/>
            </p:nvSpPr>
            <p:spPr bwMode="auto">
              <a:xfrm>
                <a:off x="611" y="2567"/>
                <a:ext cx="730"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4021" name="AutoShape 103"/>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84000" name="Rectangle 104"/>
            <p:cNvSpPr>
              <a:spLocks noChangeArrowheads="1"/>
            </p:cNvSpPr>
            <p:nvPr/>
          </p:nvSpPr>
          <p:spPr bwMode="auto">
            <a:xfrm>
              <a:off x="4214" y="1356"/>
              <a:ext cx="598" cy="45"/>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4001" name="Rectangle 105"/>
            <p:cNvSpPr>
              <a:spLocks noChangeArrowheads="1"/>
            </p:cNvSpPr>
            <p:nvPr/>
          </p:nvSpPr>
          <p:spPr bwMode="auto">
            <a:xfrm>
              <a:off x="4227" y="1653"/>
              <a:ext cx="598" cy="52"/>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84002" name="Group 106"/>
            <p:cNvGrpSpPr>
              <a:grpSpLocks/>
            </p:cNvGrpSpPr>
            <p:nvPr/>
          </p:nvGrpSpPr>
          <p:grpSpPr bwMode="auto">
            <a:xfrm>
              <a:off x="4735" y="1627"/>
              <a:ext cx="582" cy="151"/>
              <a:chOff x="614" y="2568"/>
              <a:chExt cx="725" cy="139"/>
            </a:xfrm>
          </p:grpSpPr>
          <p:sp>
            <p:nvSpPr>
              <p:cNvPr id="84018" name="AutoShape 107"/>
              <p:cNvSpPr>
                <a:spLocks noChangeArrowheads="1"/>
              </p:cNvSpPr>
              <p:nvPr/>
            </p:nvSpPr>
            <p:spPr bwMode="auto">
              <a:xfrm>
                <a:off x="618" y="2571"/>
                <a:ext cx="720"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4019" name="AutoShape 108"/>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84003" name="Freeform 109"/>
            <p:cNvSpPr>
              <a:spLocks/>
            </p:cNvSpPr>
            <p:nvPr/>
          </p:nvSpPr>
          <p:spPr bwMode="auto">
            <a:xfrm>
              <a:off x="5288" y="1354"/>
              <a:ext cx="263" cy="188"/>
            </a:xfrm>
            <a:custGeom>
              <a:avLst/>
              <a:gdLst>
                <a:gd name="T0" fmla="*/ 2 w 328"/>
                <a:gd name="T1" fmla="*/ 0 h 226"/>
                <a:gd name="T2" fmla="*/ 5 w 328"/>
                <a:gd name="T3" fmla="*/ 4 h 226"/>
                <a:gd name="T4" fmla="*/ 5 w 328"/>
                <a:gd name="T5" fmla="*/ 7 h 226"/>
                <a:gd name="T6" fmla="*/ 0 w 328"/>
                <a:gd name="T7" fmla="*/ 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4004" name="Group 110"/>
            <p:cNvGrpSpPr>
              <a:grpSpLocks/>
            </p:cNvGrpSpPr>
            <p:nvPr/>
          </p:nvGrpSpPr>
          <p:grpSpPr bwMode="auto">
            <a:xfrm>
              <a:off x="4739" y="1327"/>
              <a:ext cx="582" cy="139"/>
              <a:chOff x="614" y="2568"/>
              <a:chExt cx="725" cy="139"/>
            </a:xfrm>
          </p:grpSpPr>
          <p:sp>
            <p:nvSpPr>
              <p:cNvPr id="84016" name="AutoShape 111"/>
              <p:cNvSpPr>
                <a:spLocks noChangeArrowheads="1"/>
              </p:cNvSpPr>
              <p:nvPr/>
            </p:nvSpPr>
            <p:spPr bwMode="auto">
              <a:xfrm>
                <a:off x="613" y="2568"/>
                <a:ext cx="728" cy="14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4017" name="AutoShape 112"/>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84005" name="Rectangle 113"/>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4006" name="Freeform 114"/>
            <p:cNvSpPr>
              <a:spLocks/>
            </p:cNvSpPr>
            <p:nvPr/>
          </p:nvSpPr>
          <p:spPr bwMode="auto">
            <a:xfrm>
              <a:off x="5312" y="1007"/>
              <a:ext cx="237" cy="213"/>
            </a:xfrm>
            <a:custGeom>
              <a:avLst/>
              <a:gdLst>
                <a:gd name="T0" fmla="*/ 2 w 296"/>
                <a:gd name="T1" fmla="*/ 0 h 256"/>
                <a:gd name="T2" fmla="*/ 5 w 296"/>
                <a:gd name="T3" fmla="*/ 4 h 256"/>
                <a:gd name="T4" fmla="*/ 5 w 296"/>
                <a:gd name="T5" fmla="*/ 7 h 256"/>
                <a:gd name="T6" fmla="*/ 0 w 296"/>
                <a:gd name="T7" fmla="*/ 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07" name="Freeform 115"/>
            <p:cNvSpPr>
              <a:spLocks/>
            </p:cNvSpPr>
            <p:nvPr/>
          </p:nvSpPr>
          <p:spPr bwMode="auto">
            <a:xfrm>
              <a:off x="5315" y="680"/>
              <a:ext cx="244" cy="240"/>
            </a:xfrm>
            <a:custGeom>
              <a:avLst/>
              <a:gdLst>
                <a:gd name="T0" fmla="*/ 0 w 304"/>
                <a:gd name="T1" fmla="*/ 0 h 288"/>
                <a:gd name="T2" fmla="*/ 5 w 304"/>
                <a:gd name="T3" fmla="*/ 6 h 288"/>
                <a:gd name="T4" fmla="*/ 4 w 304"/>
                <a:gd name="T5" fmla="*/ 9 h 288"/>
                <a:gd name="T6" fmla="*/ 2 w 304"/>
                <a:gd name="T7" fmla="*/ 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08" name="Oval 116"/>
            <p:cNvSpPr>
              <a:spLocks noChangeArrowheads="1"/>
            </p:cNvSpPr>
            <p:nvPr/>
          </p:nvSpPr>
          <p:spPr bwMode="auto">
            <a:xfrm>
              <a:off x="5518" y="2610"/>
              <a:ext cx="47" cy="9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4009" name="Freeform 117"/>
            <p:cNvSpPr>
              <a:spLocks/>
            </p:cNvSpPr>
            <p:nvPr/>
          </p:nvSpPr>
          <p:spPr bwMode="auto">
            <a:xfrm>
              <a:off x="5302" y="2614"/>
              <a:ext cx="245" cy="200"/>
            </a:xfrm>
            <a:custGeom>
              <a:avLst/>
              <a:gdLst>
                <a:gd name="T0" fmla="*/ 0 w 306"/>
                <a:gd name="T1" fmla="*/ 4 h 240"/>
                <a:gd name="T2" fmla="*/ 2 w 306"/>
                <a:gd name="T3" fmla="*/ 8 h 240"/>
                <a:gd name="T4" fmla="*/ 5 w 306"/>
                <a:gd name="T5" fmla="*/ 4 h 240"/>
                <a:gd name="T6" fmla="*/ 5 w 306"/>
                <a:gd name="T7" fmla="*/ 0 h 240"/>
                <a:gd name="T8" fmla="*/ 0 w 306"/>
                <a:gd name="T9" fmla="*/ 4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10" name="AutoShape 118"/>
            <p:cNvSpPr>
              <a:spLocks noChangeArrowheads="1"/>
            </p:cNvSpPr>
            <p:nvPr/>
          </p:nvSpPr>
          <p:spPr bwMode="auto">
            <a:xfrm>
              <a:off x="4140" y="2677"/>
              <a:ext cx="1196" cy="148"/>
            </a:xfrm>
            <a:prstGeom prst="roundRect">
              <a:avLst>
                <a:gd name="adj" fmla="val 50000"/>
              </a:avLst>
            </a:prstGeom>
            <a:solidFill>
              <a:srgbClr val="DDDDDD"/>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4011" name="AutoShape 119"/>
            <p:cNvSpPr>
              <a:spLocks noChangeArrowheads="1"/>
            </p:cNvSpPr>
            <p:nvPr/>
          </p:nvSpPr>
          <p:spPr bwMode="auto">
            <a:xfrm>
              <a:off x="4207" y="2714"/>
              <a:ext cx="1069"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4012" name="Oval 120"/>
            <p:cNvSpPr>
              <a:spLocks noChangeArrowheads="1"/>
            </p:cNvSpPr>
            <p:nvPr/>
          </p:nvSpPr>
          <p:spPr bwMode="auto">
            <a:xfrm>
              <a:off x="4308" y="2380"/>
              <a:ext cx="155" cy="14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4013" name="Oval 121"/>
            <p:cNvSpPr>
              <a:spLocks noChangeArrowheads="1"/>
            </p:cNvSpPr>
            <p:nvPr/>
          </p:nvSpPr>
          <p:spPr bwMode="auto">
            <a:xfrm>
              <a:off x="4483" y="2387"/>
              <a:ext cx="161" cy="14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84014" name="Oval 122"/>
            <p:cNvSpPr>
              <a:spLocks noChangeArrowheads="1"/>
            </p:cNvSpPr>
            <p:nvPr/>
          </p:nvSpPr>
          <p:spPr bwMode="auto">
            <a:xfrm>
              <a:off x="4664" y="2380"/>
              <a:ext cx="155"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84015" name="Rectangle 123"/>
            <p:cNvSpPr>
              <a:spLocks noChangeArrowheads="1"/>
            </p:cNvSpPr>
            <p:nvPr/>
          </p:nvSpPr>
          <p:spPr bwMode="auto">
            <a:xfrm>
              <a:off x="5061" y="1838"/>
              <a:ext cx="87" cy="757"/>
            </a:xfrm>
            <a:prstGeom prst="rect">
              <a:avLst/>
            </a:prstGeom>
            <a:solidFill>
              <a:srgbClr val="292929"/>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95" name="Rectangle 3"/>
          <p:cNvSpPr txBox="1">
            <a:spLocks noChangeArrowheads="1"/>
          </p:cNvSpPr>
          <p:nvPr/>
        </p:nvSpPr>
        <p:spPr bwMode="auto">
          <a:xfrm>
            <a:off x="5568951" y="5773738"/>
            <a:ext cx="4703763"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kumimoji="1" sz="2800">
                <a:solidFill>
                  <a:schemeClr val="tx1"/>
                </a:solidFill>
                <a:latin typeface="+mn-lt"/>
                <a:ea typeface="+mn-ea"/>
                <a:cs typeface="华文中宋" charset="0"/>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kumimoji="1" sz="2400">
                <a:solidFill>
                  <a:schemeClr val="tx1"/>
                </a:solidFill>
                <a:latin typeface="+mn-lt"/>
                <a:ea typeface="+mn-ea"/>
                <a:cs typeface="华文中宋" charset="0"/>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kumimoji="1" sz="2000">
                <a:solidFill>
                  <a:schemeClr val="tx1"/>
                </a:solidFill>
                <a:latin typeface="+mn-lt"/>
                <a:ea typeface="+mn-ea"/>
                <a:cs typeface="华文中宋" charset="0"/>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kumimoji="1" sz="1800">
                <a:solidFill>
                  <a:schemeClr val="tx1"/>
                </a:solidFill>
                <a:latin typeface="+mn-lt"/>
                <a:ea typeface="+mn-ea"/>
                <a:cs typeface="华文中宋" charset="0"/>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kumimoji="1" sz="1800">
                <a:solidFill>
                  <a:schemeClr val="tx1"/>
                </a:solidFill>
                <a:latin typeface="+mn-lt"/>
                <a:ea typeface="+mn-ea"/>
                <a:cs typeface="华文中宋" charset="0"/>
              </a:defRPr>
            </a:lvl5pPr>
            <a:lvl6pPr marL="2055813" indent="-315913" algn="l" rtl="0" fontAlgn="base">
              <a:spcBef>
                <a:spcPct val="20000"/>
              </a:spcBef>
              <a:spcAft>
                <a:spcPct val="0"/>
              </a:spcAft>
              <a:buClr>
                <a:schemeClr val="folHlink"/>
              </a:buClr>
              <a:buSzPct val="80000"/>
              <a:buFont typeface="Wingdings" pitchFamily="2" charset="2"/>
              <a:buChar char="§"/>
              <a:defRPr sz="18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18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18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1800">
                <a:solidFill>
                  <a:schemeClr val="tx1"/>
                </a:solidFill>
                <a:latin typeface="+mn-lt"/>
                <a:ea typeface="+mn-ea"/>
              </a:defRPr>
            </a:lvl9pPr>
          </a:lstStyle>
          <a:p>
            <a:pPr>
              <a:defRPr/>
            </a:pPr>
            <a:r>
              <a:rPr lang="zh-CN" altLang="en-US" sz="1400" kern="0" dirty="0"/>
              <a:t>连接双方独立的关闭本方的连接</a:t>
            </a:r>
            <a:endParaRPr lang="en-US" altLang="zh-CN" sz="1400" kern="0" dirty="0"/>
          </a:p>
          <a:p>
            <a:pPr>
              <a:defRPr/>
            </a:pPr>
            <a:r>
              <a:rPr lang="zh-CN" altLang="en-US" sz="1400" kern="0" dirty="0"/>
              <a:t>完成</a:t>
            </a:r>
            <a:r>
              <a:rPr lang="en-US" altLang="zh-CN" sz="1400" kern="0" dirty="0"/>
              <a:t>(FIN) </a:t>
            </a:r>
            <a:r>
              <a:rPr lang="zh-CN" altLang="en-US" sz="1400" kern="0" dirty="0"/>
              <a:t>表示结束连接并接收剩余的字节</a:t>
            </a:r>
          </a:p>
          <a:p>
            <a:pPr>
              <a:defRPr/>
            </a:pPr>
            <a:r>
              <a:rPr lang="zh-CN" altLang="en-US" sz="1400" kern="0" dirty="0"/>
              <a:t>另一方发送</a:t>
            </a:r>
            <a:r>
              <a:rPr lang="en-US" altLang="zh-CN" sz="1400" kern="0" dirty="0"/>
              <a:t>FIN ACK </a:t>
            </a:r>
            <a:r>
              <a:rPr lang="zh-CN" altLang="en-US" sz="1400" kern="0" dirty="0"/>
              <a:t>进行确认</a:t>
            </a:r>
            <a:endParaRPr lang="en-US" altLang="zh-CN" sz="1400" kern="0" dirty="0"/>
          </a:p>
          <a:p>
            <a:pPr>
              <a:defRPr/>
            </a:pPr>
            <a:r>
              <a:rPr lang="zh-CN" altLang="en-US" sz="1400" kern="0" dirty="0"/>
              <a:t>重置</a:t>
            </a:r>
            <a:r>
              <a:rPr lang="en-US" altLang="zh-CN" sz="1400" kern="0" dirty="0"/>
              <a:t>(RST) </a:t>
            </a:r>
            <a:r>
              <a:rPr lang="zh-CN" altLang="en-US" sz="1400" kern="0" dirty="0"/>
              <a:t>表示结束连接同时丢弃剩余字节</a:t>
            </a:r>
            <a:endParaRPr lang="en-US" altLang="zh-CN" sz="1400" kern="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1"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up)">
                                      <p:cBhvr>
                                        <p:cTn id="10" dur="500"/>
                                        <p:tgtEl>
                                          <p:spTgt spid="1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par>
                                <p:cTn id="16" presetID="22" presetClass="entr" presetSubtype="1"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par>
                                <p:cTn id="19" presetID="22" presetClass="entr" presetSubtype="1"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2"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right)">
                                      <p:cBhvr>
                                        <p:cTn id="26" dur="500"/>
                                        <p:tgtEl>
                                          <p:spTgt spid="4"/>
                                        </p:tgtEl>
                                      </p:cBhvr>
                                    </p:animEffect>
                                  </p:childTnLst>
                                </p:cTn>
                              </p:par>
                              <p:par>
                                <p:cTn id="27" presetID="22" presetClass="entr" presetSubtype="1"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up)">
                                      <p:cBhvr>
                                        <p:cTn id="29" dur="500"/>
                                        <p:tgtEl>
                                          <p:spTgt spid="10"/>
                                        </p:tgtEl>
                                      </p:cBhvr>
                                    </p:animEffect>
                                  </p:childTnLst>
                                </p:cTn>
                              </p:par>
                              <p:par>
                                <p:cTn id="30" presetID="22" presetClass="entr" presetSubtype="1"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par>
                                <p:cTn id="38" presetID="22" presetClass="entr" presetSubtype="1"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up)">
                                      <p:cBhvr>
                                        <p:cTn id="40" dur="500"/>
                                        <p:tgtEl>
                                          <p:spTgt spid="11"/>
                                        </p:tgtEl>
                                      </p:cBhvr>
                                    </p:animEffect>
                                  </p:childTnLst>
                                </p:cTn>
                              </p:par>
                              <p:par>
                                <p:cTn id="41" presetID="22" presetClass="entr" presetSubtype="1" fill="hold"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up)">
                                      <p:cBhvr>
                                        <p:cTn id="4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4"/>
          <p:cNvSpPr>
            <a:spLocks noGrp="1"/>
          </p:cNvSpPr>
          <p:nvPr>
            <p:ph type="sldNum" sz="quarter" idx="11"/>
          </p:nvPr>
        </p:nvSpPr>
        <p:spPr>
          <a:extLst>
            <a:ext uri="{909E8E84-426E-40dd-AFC4-6F175D3DCCD1}"/>
            <a:ext uri="{91240B29-F687-4f45-9708-019B960494DF}"/>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r>
              <a:rPr lang="en-US" altLang="zh-CN">
                <a:latin typeface="+mn-lt"/>
              </a:rPr>
              <a:t>-</a:t>
            </a:r>
            <a:fld id="{306CAB3F-F13B-4F6F-88C4-A8884AC97804}" type="slidenum">
              <a:rPr lang="en-US" altLang="zh-CN" sz="1400">
                <a:latin typeface="+mn-lt"/>
              </a:rPr>
              <a:pPr eaLnBrk="1" hangingPunct="1">
                <a:defRPr/>
              </a:pPr>
              <a:t>72</a:t>
            </a:fld>
            <a:r>
              <a:rPr lang="en-US" altLang="zh-CN">
                <a:latin typeface="+mn-lt"/>
              </a:rPr>
              <a:t>-</a:t>
            </a:r>
          </a:p>
        </p:txBody>
      </p:sp>
      <p:sp>
        <p:nvSpPr>
          <p:cNvPr id="51203" name="Rectangle 2"/>
          <p:cNvSpPr>
            <a:spLocks noGrp="1" noChangeArrowheads="1"/>
          </p:cNvSpPr>
          <p:nvPr>
            <p:ph type="title"/>
          </p:nvPr>
        </p:nvSpPr>
        <p:spPr>
          <a:xfrm>
            <a:off x="750658" y="473076"/>
            <a:ext cx="8352367" cy="647700"/>
          </a:xfrm>
        </p:spPr>
        <p:txBody>
          <a:bodyPr/>
          <a:lstStyle/>
          <a:p>
            <a:pPr>
              <a:defRPr/>
            </a:pPr>
            <a:r>
              <a:rPr lang="en-US" altLang="zh-CN" dirty="0">
                <a:latin typeface="+mn-lt"/>
              </a:rPr>
              <a:t>TCP</a:t>
            </a:r>
            <a:r>
              <a:rPr lang="zh-CN" altLang="en-US" dirty="0">
                <a:latin typeface="+mn-lt"/>
              </a:rPr>
              <a:t>连接断开：四次握手</a:t>
            </a:r>
            <a:endParaRPr lang="en-US" altLang="zh-CN" dirty="0">
              <a:latin typeface="+mn-lt"/>
            </a:endParaRPr>
          </a:p>
        </p:txBody>
      </p:sp>
      <p:sp>
        <p:nvSpPr>
          <p:cNvPr id="53268" name="Text Box 20"/>
          <p:cNvSpPr txBox="1">
            <a:spLocks noChangeArrowheads="1"/>
          </p:cNvSpPr>
          <p:nvPr/>
        </p:nvSpPr>
        <p:spPr bwMode="auto">
          <a:xfrm>
            <a:off x="1676492" y="4939757"/>
            <a:ext cx="8893175" cy="2308324"/>
          </a:xfrm>
          <a:prstGeom prst="rect">
            <a:avLst/>
          </a:prstGeom>
          <a:gradFill rotWithShape="1">
            <a:gsLst>
              <a:gs pos="0">
                <a:srgbClr val="FFED78"/>
              </a:gs>
              <a:gs pos="35001">
                <a:srgbClr val="FFF0A1"/>
              </a:gs>
              <a:gs pos="100000">
                <a:srgbClr val="FFF9D7"/>
              </a:gs>
            </a:gsLst>
            <a:lin ang="16200000" scaled="1"/>
          </a:gradFill>
          <a:ln w="9525">
            <a:solidFill>
              <a:srgbClr val="FFBF00"/>
            </a:solidFill>
            <a:miter lim="800000"/>
          </a:ln>
          <a:effectLst>
            <a:outerShdw blurRad="63500" dist="20000" dir="5400000" rotWithShape="0">
              <a:srgbClr val="000000">
                <a:alpha val="37999"/>
              </a:srgbClr>
            </a:outerShdw>
          </a:effectLst>
        </p:spPr>
        <p:txBody>
          <a:bodyPr>
            <a:spAutoFit/>
          </a:bodyPr>
          <a:lstStyle>
            <a:lvl1pPr eaLnBrk="0" hangingPunct="0">
              <a:defRPr>
                <a:solidFill>
                  <a:schemeClr val="tx1"/>
                </a:solidFill>
                <a:latin typeface="Arial" charset="0"/>
                <a:ea typeface="宋体" charset="0"/>
                <a:cs typeface="宋体" charset="0"/>
              </a:defRPr>
            </a:lvl1pPr>
            <a:lvl2pPr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r>
              <a:rPr lang="zh-CN" altLang="en-US" sz="1800" dirty="0">
                <a:solidFill>
                  <a:srgbClr val="000000"/>
                </a:solidFill>
                <a:latin typeface="+mn-lt"/>
              </a:rPr>
              <a:t>四次握手断开连接</a:t>
            </a:r>
            <a:endParaRPr lang="en-US" altLang="zh-CN" sz="1800" dirty="0">
              <a:solidFill>
                <a:srgbClr val="000000"/>
              </a:solidFill>
              <a:latin typeface="+mn-lt"/>
            </a:endParaRPr>
          </a:p>
          <a:p>
            <a:pPr marL="261938" lvl="1" eaLnBrk="1" hangingPunct="1">
              <a:defRPr/>
            </a:pPr>
            <a:r>
              <a:rPr lang="en-US" altLang="zh-CN" sz="1800" dirty="0">
                <a:solidFill>
                  <a:srgbClr val="000000"/>
                </a:solidFill>
                <a:latin typeface="+mn-lt"/>
              </a:rPr>
              <a:t>client</a:t>
            </a:r>
            <a:r>
              <a:rPr lang="zh-CN" altLang="en-US" sz="1800" dirty="0">
                <a:solidFill>
                  <a:srgbClr val="000000"/>
                </a:solidFill>
                <a:latin typeface="+mn-lt"/>
              </a:rPr>
              <a:t>发送连接断开请求</a:t>
            </a:r>
            <a:r>
              <a:rPr lang="en-US" altLang="zh-CN" sz="1800" dirty="0">
                <a:solidFill>
                  <a:srgbClr val="000000"/>
                </a:solidFill>
                <a:latin typeface="+mn-lt"/>
              </a:rPr>
              <a:t>(</a:t>
            </a:r>
            <a:r>
              <a:rPr lang="en-US" altLang="zh-CN" sz="1800" b="1" dirty="0" err="1">
                <a:solidFill>
                  <a:srgbClr val="0000FF"/>
                </a:solidFill>
                <a:latin typeface="+mn-lt"/>
              </a:rPr>
              <a:t>FINbit</a:t>
            </a:r>
            <a:r>
              <a:rPr lang="en-US" altLang="zh-CN" sz="1800" b="1" dirty="0">
                <a:solidFill>
                  <a:srgbClr val="0000FF"/>
                </a:solidFill>
                <a:latin typeface="+mn-lt"/>
              </a:rPr>
              <a:t>=1,Seq=u</a:t>
            </a:r>
            <a:r>
              <a:rPr lang="en-US" altLang="zh-CN" sz="1800" b="1" dirty="0">
                <a:latin typeface="+mn-lt"/>
              </a:rPr>
              <a:t>)</a:t>
            </a:r>
            <a:r>
              <a:rPr lang="en-US" altLang="zh-CN" sz="1800" dirty="0">
                <a:solidFill>
                  <a:srgbClr val="000000"/>
                </a:solidFill>
                <a:latin typeface="+mn-lt"/>
              </a:rPr>
              <a:t> </a:t>
            </a:r>
            <a:r>
              <a:rPr lang="zh-CN" altLang="en-US" sz="1800" dirty="0">
                <a:solidFill>
                  <a:srgbClr val="000000"/>
                </a:solidFill>
                <a:latin typeface="+mn-lt"/>
              </a:rPr>
              <a:t>至</a:t>
            </a:r>
            <a:r>
              <a:rPr lang="en-US" altLang="zh-CN" sz="1800" dirty="0">
                <a:solidFill>
                  <a:srgbClr val="000000"/>
                </a:solidFill>
                <a:latin typeface="+mn-lt"/>
              </a:rPr>
              <a:t>server</a:t>
            </a:r>
          </a:p>
          <a:p>
            <a:pPr marL="261938" lvl="1" eaLnBrk="1" hangingPunct="1">
              <a:defRPr/>
            </a:pPr>
            <a:r>
              <a:rPr lang="en-US" altLang="zh-CN" sz="1800" dirty="0">
                <a:solidFill>
                  <a:srgbClr val="000000"/>
                </a:solidFill>
                <a:latin typeface="+mn-lt"/>
              </a:rPr>
              <a:t>Server</a:t>
            </a:r>
            <a:r>
              <a:rPr lang="zh-CN" altLang="en-US" sz="1800" dirty="0">
                <a:solidFill>
                  <a:srgbClr val="000000"/>
                </a:solidFill>
                <a:latin typeface="+mn-lt"/>
              </a:rPr>
              <a:t>回复确认前序请求</a:t>
            </a:r>
            <a:r>
              <a:rPr lang="en-US" altLang="zh-CN" sz="1800" dirty="0">
                <a:solidFill>
                  <a:srgbClr val="000000"/>
                </a:solidFill>
                <a:latin typeface="+mn-lt"/>
              </a:rPr>
              <a:t>(</a:t>
            </a:r>
            <a:r>
              <a:rPr lang="en-US" altLang="zh-CN" sz="1800" b="1" dirty="0" err="1">
                <a:solidFill>
                  <a:srgbClr val="0000FF"/>
                </a:solidFill>
                <a:latin typeface="+mn-lt"/>
              </a:rPr>
              <a:t>ACKbit</a:t>
            </a:r>
            <a:r>
              <a:rPr lang="en-US" altLang="zh-CN" sz="1800" b="1" dirty="0">
                <a:solidFill>
                  <a:srgbClr val="0000FF"/>
                </a:solidFill>
                <a:latin typeface="+mn-lt"/>
              </a:rPr>
              <a:t>=1,ACKnum=u+1</a:t>
            </a:r>
            <a:r>
              <a:rPr lang="en-US" altLang="zh-CN" sz="1800" dirty="0">
                <a:solidFill>
                  <a:srgbClr val="000000"/>
                </a:solidFill>
                <a:latin typeface="+mn-lt"/>
              </a:rPr>
              <a:t>)</a:t>
            </a:r>
            <a:r>
              <a:rPr lang="zh-CN" altLang="en-US" sz="1800" dirty="0">
                <a:solidFill>
                  <a:srgbClr val="000000"/>
                </a:solidFill>
                <a:latin typeface="+mn-lt"/>
              </a:rPr>
              <a:t>，同时继续发送待传输数据</a:t>
            </a:r>
            <a:r>
              <a:rPr lang="en-US" altLang="zh-CN" sz="1800" dirty="0">
                <a:solidFill>
                  <a:srgbClr val="000000"/>
                </a:solidFill>
                <a:latin typeface="+mn-lt"/>
              </a:rPr>
              <a:t>(</a:t>
            </a:r>
            <a:r>
              <a:rPr lang="en-US" altLang="zh-CN" sz="1800" b="1" dirty="0" err="1">
                <a:solidFill>
                  <a:srgbClr val="FF0000"/>
                </a:solidFill>
                <a:latin typeface="+mn-lt"/>
              </a:rPr>
              <a:t>Seq</a:t>
            </a:r>
            <a:r>
              <a:rPr lang="en-US" altLang="zh-CN" sz="1800" b="1" dirty="0">
                <a:solidFill>
                  <a:srgbClr val="FF0000"/>
                </a:solidFill>
                <a:latin typeface="+mn-lt"/>
              </a:rPr>
              <a:t>=v</a:t>
            </a:r>
            <a:r>
              <a:rPr lang="en-US" altLang="zh-CN" sz="1800" dirty="0">
                <a:solidFill>
                  <a:srgbClr val="000000"/>
                </a:solidFill>
                <a:latin typeface="+mn-lt"/>
              </a:rPr>
              <a:t>)</a:t>
            </a:r>
          </a:p>
          <a:p>
            <a:pPr marL="261938" lvl="1" eaLnBrk="1" hangingPunct="1">
              <a:defRPr/>
            </a:pPr>
            <a:r>
              <a:rPr lang="en-US" altLang="zh-CN" sz="1800" dirty="0">
                <a:solidFill>
                  <a:srgbClr val="000000"/>
                </a:solidFill>
                <a:latin typeface="+mn-lt"/>
              </a:rPr>
              <a:t>Server</a:t>
            </a:r>
            <a:r>
              <a:rPr lang="zh-CN" altLang="en-US" sz="1800" dirty="0">
                <a:solidFill>
                  <a:srgbClr val="000000"/>
                </a:solidFill>
                <a:latin typeface="+mn-lt"/>
              </a:rPr>
              <a:t>等待上层应用数据传输完毕之后，</a:t>
            </a:r>
            <a:r>
              <a:rPr lang="en-US" altLang="zh-CN" sz="1800" dirty="0">
                <a:solidFill>
                  <a:srgbClr val="000000"/>
                </a:solidFill>
                <a:latin typeface="+mn-lt"/>
              </a:rPr>
              <a:t>Server</a:t>
            </a:r>
            <a:r>
              <a:rPr lang="zh-CN" altLang="en-US" sz="1800" dirty="0">
                <a:solidFill>
                  <a:srgbClr val="000000"/>
                </a:solidFill>
                <a:latin typeface="+mn-lt"/>
              </a:rPr>
              <a:t>重复确认前序请求</a:t>
            </a:r>
            <a:r>
              <a:rPr lang="en-US" altLang="zh-CN" sz="1800" dirty="0">
                <a:solidFill>
                  <a:srgbClr val="000000"/>
                </a:solidFill>
                <a:latin typeface="+mn-lt"/>
              </a:rPr>
              <a:t>(</a:t>
            </a:r>
            <a:r>
              <a:rPr lang="en-US" altLang="zh-CN" sz="1800" b="1" dirty="0" err="1">
                <a:solidFill>
                  <a:srgbClr val="0000FF"/>
                </a:solidFill>
                <a:latin typeface="Calibri"/>
                <a:ea typeface="宋体" charset="-122"/>
              </a:rPr>
              <a:t>ACKbit</a:t>
            </a:r>
            <a:r>
              <a:rPr lang="en-US" altLang="zh-CN" sz="1800" b="1" dirty="0">
                <a:solidFill>
                  <a:srgbClr val="0000FF"/>
                </a:solidFill>
                <a:latin typeface="Calibri"/>
                <a:ea typeface="宋体" charset="-122"/>
              </a:rPr>
              <a:t>=1,ACKnum=u+1</a:t>
            </a:r>
            <a:r>
              <a:rPr lang="en-US" altLang="zh-CN" sz="1800" dirty="0">
                <a:solidFill>
                  <a:srgbClr val="000000"/>
                </a:solidFill>
                <a:latin typeface="+mn-lt"/>
              </a:rPr>
              <a:t>)</a:t>
            </a:r>
            <a:r>
              <a:rPr lang="zh-CN" altLang="en-US" sz="1800" dirty="0">
                <a:solidFill>
                  <a:srgbClr val="000000"/>
                </a:solidFill>
                <a:latin typeface="+mn-lt"/>
              </a:rPr>
              <a:t>，同时发送连接断开请求</a:t>
            </a:r>
            <a:r>
              <a:rPr lang="en-US" altLang="zh-CN" sz="1800" dirty="0">
                <a:solidFill>
                  <a:srgbClr val="000000"/>
                </a:solidFill>
                <a:latin typeface="+mn-lt"/>
              </a:rPr>
              <a:t> (</a:t>
            </a:r>
            <a:r>
              <a:rPr lang="en-US" altLang="zh-CN" sz="1800" b="1" dirty="0" err="1">
                <a:solidFill>
                  <a:srgbClr val="FF0000"/>
                </a:solidFill>
                <a:latin typeface="+mn-lt"/>
              </a:rPr>
              <a:t>FINbit</a:t>
            </a:r>
            <a:r>
              <a:rPr lang="en-US" altLang="zh-CN" sz="1800" b="1" dirty="0">
                <a:solidFill>
                  <a:srgbClr val="FF0000"/>
                </a:solidFill>
                <a:latin typeface="+mn-lt"/>
              </a:rPr>
              <a:t>=1,Seq=w</a:t>
            </a:r>
            <a:r>
              <a:rPr lang="en-US" altLang="zh-CN" sz="1800" dirty="0">
                <a:solidFill>
                  <a:srgbClr val="000000"/>
                </a:solidFill>
                <a:latin typeface="+mn-lt"/>
              </a:rPr>
              <a:t>)</a:t>
            </a:r>
          </a:p>
          <a:p>
            <a:pPr marL="261938" lvl="1" eaLnBrk="1" hangingPunct="1">
              <a:defRPr/>
            </a:pPr>
            <a:r>
              <a:rPr lang="en-US" altLang="zh-CN" sz="1800" dirty="0">
                <a:solidFill>
                  <a:srgbClr val="000000"/>
                </a:solidFill>
                <a:latin typeface="+mn-lt"/>
              </a:rPr>
              <a:t>Client</a:t>
            </a:r>
            <a:r>
              <a:rPr lang="zh-CN" altLang="en-US" sz="1800" dirty="0">
                <a:solidFill>
                  <a:srgbClr val="000000"/>
                </a:solidFill>
                <a:latin typeface="+mn-lt"/>
              </a:rPr>
              <a:t>回复确认前序请求</a:t>
            </a:r>
            <a:r>
              <a:rPr lang="en-US" altLang="zh-CN" sz="1800" dirty="0">
                <a:solidFill>
                  <a:srgbClr val="000000"/>
                </a:solidFill>
                <a:latin typeface="+mn-lt"/>
              </a:rPr>
              <a:t>(</a:t>
            </a:r>
            <a:r>
              <a:rPr lang="en-US" altLang="zh-CN" sz="1800" b="1" dirty="0" err="1">
                <a:solidFill>
                  <a:srgbClr val="FF0000"/>
                </a:solidFill>
                <a:latin typeface="+mn-lt"/>
              </a:rPr>
              <a:t>ACKbit</a:t>
            </a:r>
            <a:r>
              <a:rPr lang="en-US" altLang="zh-CN" sz="1800" b="1" dirty="0">
                <a:solidFill>
                  <a:srgbClr val="FF0000"/>
                </a:solidFill>
                <a:latin typeface="+mn-lt"/>
              </a:rPr>
              <a:t>=1</a:t>
            </a:r>
            <a:r>
              <a:rPr lang="zh-CN" altLang="en-US" sz="1800" b="1" dirty="0">
                <a:solidFill>
                  <a:srgbClr val="FF0000"/>
                </a:solidFill>
                <a:latin typeface="+mn-lt"/>
              </a:rPr>
              <a:t>,</a:t>
            </a:r>
            <a:r>
              <a:rPr lang="en-US" altLang="zh-CN" sz="1800" b="1" dirty="0" err="1">
                <a:solidFill>
                  <a:srgbClr val="FF0000"/>
                </a:solidFill>
                <a:latin typeface="+mn-lt"/>
              </a:rPr>
              <a:t>ACKnum</a:t>
            </a:r>
            <a:r>
              <a:rPr lang="en-US" altLang="zh-CN" sz="1800" b="1" dirty="0">
                <a:solidFill>
                  <a:srgbClr val="FF0000"/>
                </a:solidFill>
                <a:latin typeface="+mn-lt"/>
              </a:rPr>
              <a:t>=w+1,Seq=u+1</a:t>
            </a:r>
            <a:r>
              <a:rPr lang="en-US" altLang="zh-CN" sz="1800" dirty="0">
                <a:solidFill>
                  <a:srgbClr val="000000"/>
                </a:solidFill>
                <a:latin typeface="+mn-lt"/>
              </a:rPr>
              <a:t>)</a:t>
            </a:r>
            <a:r>
              <a:rPr lang="zh-CN" altLang="en-US" sz="1800" dirty="0">
                <a:solidFill>
                  <a:srgbClr val="000000"/>
                </a:solidFill>
                <a:latin typeface="+mn-lt"/>
              </a:rPr>
              <a:t>，继续等待</a:t>
            </a:r>
            <a:r>
              <a:rPr lang="en-US" altLang="zh-CN" sz="1800" dirty="0">
                <a:solidFill>
                  <a:srgbClr val="000000"/>
                </a:solidFill>
                <a:latin typeface="+mn-lt"/>
              </a:rPr>
              <a:t>2MSL</a:t>
            </a:r>
            <a:r>
              <a:rPr lang="zh-CN" altLang="en-US" sz="1800" dirty="0">
                <a:solidFill>
                  <a:srgbClr val="000000"/>
                </a:solidFill>
                <a:latin typeface="+mn-lt"/>
              </a:rPr>
              <a:t>时间后关闭</a:t>
            </a:r>
            <a:endParaRPr lang="en-US" altLang="zh-CN" sz="1800" dirty="0">
              <a:solidFill>
                <a:srgbClr val="000000"/>
              </a:solidFill>
              <a:latin typeface="+mn-lt"/>
            </a:endParaRPr>
          </a:p>
        </p:txBody>
      </p:sp>
      <p:pic>
        <p:nvPicPr>
          <p:cNvPr id="86021" name="Picture 3" descr="05x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9" y="1557339"/>
            <a:ext cx="3476625"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2" name="文本框 2"/>
          <p:cNvSpPr txBox="1">
            <a:spLocks noChangeArrowheads="1"/>
          </p:cNvSpPr>
          <p:nvPr/>
        </p:nvSpPr>
        <p:spPr bwMode="auto">
          <a:xfrm>
            <a:off x="1847851" y="1052514"/>
            <a:ext cx="36647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1800" b="1" dirty="0">
                <a:solidFill>
                  <a:srgbClr val="FF0000"/>
                </a:solidFill>
              </a:rPr>
              <a:t>Seq</a:t>
            </a:r>
            <a:r>
              <a:rPr kumimoji="1" lang="zh-CN" altLang="en-US" sz="1800" b="1" dirty="0">
                <a:solidFill>
                  <a:srgbClr val="FF0000"/>
                </a:solidFill>
              </a:rPr>
              <a:t>，</a:t>
            </a:r>
            <a:r>
              <a:rPr kumimoji="1" lang="en-US" altLang="zh-CN" sz="1800" b="1" dirty="0">
                <a:solidFill>
                  <a:srgbClr val="FF0000"/>
                </a:solidFill>
              </a:rPr>
              <a:t>ACK</a:t>
            </a:r>
            <a:r>
              <a:rPr kumimoji="1" lang="zh-CN" altLang="en-US" sz="1800" b="1" dirty="0">
                <a:solidFill>
                  <a:srgbClr val="FF0000"/>
                </a:solidFill>
              </a:rPr>
              <a:t>字段可以存放序号数据</a:t>
            </a:r>
          </a:p>
        </p:txBody>
      </p:sp>
      <p:cxnSp>
        <p:nvCxnSpPr>
          <p:cNvPr id="5" name="直线箭头连接符 4"/>
          <p:cNvCxnSpPr/>
          <p:nvPr/>
        </p:nvCxnSpPr>
        <p:spPr>
          <a:xfrm flipH="1">
            <a:off x="2424114" y="1412875"/>
            <a:ext cx="287337" cy="863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直线箭头连接符 6"/>
          <p:cNvCxnSpPr/>
          <p:nvPr/>
        </p:nvCxnSpPr>
        <p:spPr>
          <a:xfrm flipH="1">
            <a:off x="2855913" y="1412876"/>
            <a:ext cx="360362" cy="12239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6025" name="文本框 29"/>
          <p:cNvSpPr txBox="1">
            <a:spLocks noChangeArrowheads="1"/>
          </p:cNvSpPr>
          <p:nvPr/>
        </p:nvSpPr>
        <p:spPr bwMode="auto">
          <a:xfrm>
            <a:off x="1774826" y="4365625"/>
            <a:ext cx="372089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800" b="1" dirty="0">
                <a:solidFill>
                  <a:srgbClr val="FF0000"/>
                </a:solidFill>
              </a:rPr>
              <a:t>标志位字段通过多个</a:t>
            </a:r>
            <a:r>
              <a:rPr kumimoji="1" lang="en-US" altLang="zh-CN" sz="1800" b="1" dirty="0">
                <a:solidFill>
                  <a:srgbClr val="FF0000"/>
                </a:solidFill>
              </a:rPr>
              <a:t>bit</a:t>
            </a:r>
            <a:r>
              <a:rPr kumimoji="1" lang="zh-CN" altLang="en-US" sz="1800" b="1" dirty="0">
                <a:solidFill>
                  <a:srgbClr val="FF0000"/>
                </a:solidFill>
              </a:rPr>
              <a:t>标记是否为</a:t>
            </a:r>
            <a:endParaRPr kumimoji="1" lang="en-US" altLang="zh-CN" sz="1800" b="1" dirty="0">
              <a:solidFill>
                <a:srgbClr val="FF0000"/>
              </a:solidFill>
            </a:endParaRPr>
          </a:p>
          <a:p>
            <a:r>
              <a:rPr kumimoji="1" lang="en-US" altLang="zh-CN" sz="1800" b="1" dirty="0">
                <a:solidFill>
                  <a:srgbClr val="FF0000"/>
                </a:solidFill>
              </a:rPr>
              <a:t>SYN/FIN/ACK</a:t>
            </a:r>
            <a:r>
              <a:rPr kumimoji="1" lang="zh-CN" altLang="en-US" sz="1800" b="1" dirty="0">
                <a:solidFill>
                  <a:srgbClr val="FF0000"/>
                </a:solidFill>
              </a:rPr>
              <a:t>等</a:t>
            </a:r>
          </a:p>
        </p:txBody>
      </p:sp>
      <p:cxnSp>
        <p:nvCxnSpPr>
          <p:cNvPr id="9" name="直线箭头连接符 8"/>
          <p:cNvCxnSpPr/>
          <p:nvPr/>
        </p:nvCxnSpPr>
        <p:spPr>
          <a:xfrm flipV="1">
            <a:off x="3071814" y="2924175"/>
            <a:ext cx="287337" cy="14414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Rectangle 5"/>
          <p:cNvSpPr>
            <a:spLocks noChangeArrowheads="1"/>
          </p:cNvSpPr>
          <p:nvPr/>
        </p:nvSpPr>
        <p:spPr bwMode="auto">
          <a:xfrm>
            <a:off x="6096000" y="1125538"/>
            <a:ext cx="567463" cy="307777"/>
          </a:xfrm>
          <a:prstGeom prst="rect">
            <a:avLst/>
          </a:prstGeom>
          <a:noFill/>
          <a:ln>
            <a:noFill/>
          </a:ln>
          <a:extLst>
            <a:ext uri="{909E8E84-426E-40dd-AFC4-6F175D3DCCD1}"/>
            <a:ext uri="{91240B29-F687-4f45-9708-019B960494DF}"/>
          </a:extLst>
        </p:spPr>
        <p:txBody>
          <a:bodyPr wrap="none" lIns="0" tIns="0" rIns="0" bIns="0">
            <a:spAutoFit/>
          </a:bodyPr>
          <a:lstStyle/>
          <a:p>
            <a:pPr>
              <a:defRPr/>
            </a:pPr>
            <a:r>
              <a:rPr lang="en-GB" altLang="zh-CN" sz="2000" dirty="0">
                <a:latin typeface="+mn-lt"/>
              </a:rPr>
              <a:t>client</a:t>
            </a:r>
          </a:p>
        </p:txBody>
      </p:sp>
      <p:sp>
        <p:nvSpPr>
          <p:cNvPr id="27" name="Rectangle 6"/>
          <p:cNvSpPr>
            <a:spLocks noChangeArrowheads="1"/>
          </p:cNvSpPr>
          <p:nvPr/>
        </p:nvSpPr>
        <p:spPr bwMode="auto">
          <a:xfrm>
            <a:off x="9170988" y="1125538"/>
            <a:ext cx="625171" cy="307777"/>
          </a:xfrm>
          <a:prstGeom prst="rect">
            <a:avLst/>
          </a:prstGeom>
          <a:noFill/>
          <a:ln>
            <a:noFill/>
          </a:ln>
          <a:extLst>
            <a:ext uri="{909E8E84-426E-40dd-AFC4-6F175D3DCCD1}"/>
            <a:ext uri="{91240B29-F687-4f45-9708-019B960494DF}"/>
          </a:extLst>
        </p:spPr>
        <p:txBody>
          <a:bodyPr wrap="none" lIns="0" tIns="0" rIns="0" bIns="0">
            <a:spAutoFit/>
          </a:bodyPr>
          <a:lstStyle/>
          <a:p>
            <a:pPr>
              <a:defRPr/>
            </a:pPr>
            <a:r>
              <a:rPr lang="en-GB" altLang="zh-CN" sz="2000" dirty="0">
                <a:latin typeface="+mn-lt"/>
              </a:rPr>
              <a:t>server</a:t>
            </a:r>
          </a:p>
        </p:txBody>
      </p:sp>
      <p:sp>
        <p:nvSpPr>
          <p:cNvPr id="28" name="Rectangle 7"/>
          <p:cNvSpPr>
            <a:spLocks noChangeArrowheads="1"/>
          </p:cNvSpPr>
          <p:nvPr/>
        </p:nvSpPr>
        <p:spPr bwMode="auto">
          <a:xfrm rot="712917">
            <a:off x="7050513" y="1673244"/>
            <a:ext cx="1553310" cy="553998"/>
          </a:xfrm>
          <a:prstGeom prst="rect">
            <a:avLst/>
          </a:prstGeom>
          <a:noFill/>
          <a:ln>
            <a:noFill/>
          </a:ln>
          <a:extLst>
            <a:ext uri="{909E8E84-426E-40dd-AFC4-6F175D3DCCD1}"/>
            <a:ext uri="{91240B29-F687-4f45-9708-019B960494DF}"/>
          </a:extLst>
        </p:spPr>
        <p:txBody>
          <a:bodyPr wrap="none" lIns="0" tIns="0" rIns="0" bIns="0">
            <a:spAutoFit/>
          </a:bodyPr>
          <a:lstStyle/>
          <a:p>
            <a:pPr>
              <a:defRPr/>
            </a:pPr>
            <a:r>
              <a:rPr lang="zh-CN" altLang="en-US" sz="1800" dirty="0">
                <a:latin typeface="+mn-lt"/>
              </a:rPr>
              <a:t>标记位</a:t>
            </a:r>
            <a:r>
              <a:rPr lang="en-US" altLang="zh-CN" sz="1800" dirty="0" err="1">
                <a:latin typeface="+mn-lt"/>
              </a:rPr>
              <a:t>FINbit</a:t>
            </a:r>
            <a:r>
              <a:rPr lang="en-US" altLang="zh-CN" sz="1800" dirty="0">
                <a:latin typeface="+mn-lt"/>
              </a:rPr>
              <a:t>=1</a:t>
            </a:r>
            <a:endParaRPr lang="en-GB" altLang="zh-CN" sz="1800" dirty="0">
              <a:latin typeface="+mn-lt"/>
            </a:endParaRPr>
          </a:p>
          <a:p>
            <a:pPr>
              <a:defRPr/>
            </a:pPr>
            <a:r>
              <a:rPr lang="zh-CN" altLang="en-US" sz="1800" dirty="0">
                <a:latin typeface="+mn-lt"/>
              </a:rPr>
              <a:t>序号</a:t>
            </a:r>
            <a:r>
              <a:rPr lang="en-GB" altLang="zh-CN" sz="1800" dirty="0" err="1">
                <a:latin typeface="+mn-lt"/>
              </a:rPr>
              <a:t>Seq</a:t>
            </a:r>
            <a:r>
              <a:rPr lang="en-GB" altLang="zh-CN" sz="1800" dirty="0">
                <a:latin typeface="+mn-lt"/>
              </a:rPr>
              <a:t>=u</a:t>
            </a:r>
          </a:p>
        </p:txBody>
      </p:sp>
      <p:sp>
        <p:nvSpPr>
          <p:cNvPr id="29" name="Rectangle 8"/>
          <p:cNvSpPr>
            <a:spLocks noChangeArrowheads="1"/>
          </p:cNvSpPr>
          <p:nvPr/>
        </p:nvSpPr>
        <p:spPr bwMode="auto">
          <a:xfrm rot="780000">
            <a:off x="8655019" y="2002732"/>
            <a:ext cx="65" cy="307777"/>
          </a:xfrm>
          <a:prstGeom prst="rect">
            <a:avLst/>
          </a:prstGeom>
          <a:noFill/>
          <a:ln>
            <a:noFill/>
          </a:ln>
          <a:extLst>
            <a:ext uri="{909E8E84-426E-40dd-AFC4-6F175D3DCCD1}"/>
            <a:ext uri="{91240B29-F687-4f45-9708-019B960494DF}"/>
          </a:extLst>
        </p:spPr>
        <p:txBody>
          <a:bodyPr wrap="none" lIns="0" tIns="0" rIns="0" bIns="0">
            <a:spAutoFit/>
          </a:bodyPr>
          <a:lstStyle/>
          <a:p>
            <a:pPr>
              <a:defRPr/>
            </a:pPr>
            <a:endParaRPr lang="en-GB" altLang="zh-CN" sz="2000">
              <a:latin typeface="+mn-lt"/>
            </a:endParaRPr>
          </a:p>
        </p:txBody>
      </p:sp>
      <p:sp>
        <p:nvSpPr>
          <p:cNvPr id="31" name="Line 9"/>
          <p:cNvSpPr>
            <a:spLocks noChangeShapeType="1"/>
          </p:cNvSpPr>
          <p:nvPr/>
        </p:nvSpPr>
        <p:spPr bwMode="auto">
          <a:xfrm flipH="1">
            <a:off x="6383339" y="1428751"/>
            <a:ext cx="7937" cy="3440113"/>
          </a:xfrm>
          <a:prstGeom prst="line">
            <a:avLst/>
          </a:prstGeom>
          <a:noFill/>
          <a:ln w="30163">
            <a:solidFill>
              <a:srgbClr val="00A0C6"/>
            </a:solidFill>
            <a:round/>
          </a:ln>
          <a:extLst>
            <a:ext uri="{909E8E84-426E-40dd-AFC4-6F175D3DCCD1}"/>
          </a:extLst>
        </p:spPr>
        <p:txBody>
          <a:bodyPr/>
          <a:lstStyle/>
          <a:p>
            <a:pPr>
              <a:defRPr/>
            </a:pPr>
            <a:endParaRPr lang="zh-CN" altLang="en-US" dirty="0">
              <a:latin typeface="+mn-lt"/>
            </a:endParaRPr>
          </a:p>
        </p:txBody>
      </p:sp>
      <p:sp>
        <p:nvSpPr>
          <p:cNvPr id="32" name="Line 10"/>
          <p:cNvSpPr>
            <a:spLocks noChangeShapeType="1"/>
          </p:cNvSpPr>
          <p:nvPr/>
        </p:nvSpPr>
        <p:spPr bwMode="auto">
          <a:xfrm flipH="1">
            <a:off x="9480551" y="1436689"/>
            <a:ext cx="11113" cy="3432175"/>
          </a:xfrm>
          <a:prstGeom prst="line">
            <a:avLst/>
          </a:prstGeom>
          <a:noFill/>
          <a:ln w="30163">
            <a:solidFill>
              <a:srgbClr val="00A0C6"/>
            </a:solidFill>
            <a:round/>
          </a:ln>
          <a:extLst>
            <a:ext uri="{909E8E84-426E-40dd-AFC4-6F175D3DCCD1}"/>
          </a:extLst>
        </p:spPr>
        <p:txBody>
          <a:bodyPr/>
          <a:lstStyle/>
          <a:p>
            <a:pPr>
              <a:defRPr/>
            </a:pPr>
            <a:endParaRPr lang="zh-CN" altLang="en-US">
              <a:latin typeface="+mn-lt"/>
            </a:endParaRPr>
          </a:p>
        </p:txBody>
      </p:sp>
      <p:sp>
        <p:nvSpPr>
          <p:cNvPr id="33" name="Rectangle 7"/>
          <p:cNvSpPr>
            <a:spLocks noChangeArrowheads="1"/>
          </p:cNvSpPr>
          <p:nvPr/>
        </p:nvSpPr>
        <p:spPr bwMode="auto">
          <a:xfrm rot="20836295">
            <a:off x="6625084" y="2379682"/>
            <a:ext cx="2586734" cy="553998"/>
          </a:xfrm>
          <a:prstGeom prst="rect">
            <a:avLst/>
          </a:prstGeom>
          <a:noFill/>
          <a:ln>
            <a:noFill/>
          </a:ln>
          <a:extLst>
            <a:ext uri="{909E8E84-426E-40dd-AFC4-6F175D3DCCD1}"/>
            <a:ext uri="{91240B29-F687-4f45-9708-019B960494DF}"/>
          </a:extLst>
        </p:spPr>
        <p:txBody>
          <a:bodyPr wrap="none" lIns="0" tIns="0" rIns="0" bIns="0">
            <a:spAutoFit/>
          </a:bodyPr>
          <a:lstStyle/>
          <a:p>
            <a:pPr>
              <a:defRPr/>
            </a:pPr>
            <a:r>
              <a:rPr lang="zh-CN" altLang="en-US" sz="1800" dirty="0">
                <a:latin typeface="+mn-lt"/>
              </a:rPr>
              <a:t>标记位</a:t>
            </a:r>
            <a:r>
              <a:rPr lang="en-US" altLang="zh-CN" sz="1800" dirty="0" err="1">
                <a:latin typeface="+mn-lt"/>
              </a:rPr>
              <a:t>ACKbit</a:t>
            </a:r>
            <a:r>
              <a:rPr lang="en-US" altLang="zh-CN" sz="1800" dirty="0">
                <a:latin typeface="+mn-lt"/>
              </a:rPr>
              <a:t>=1</a:t>
            </a:r>
          </a:p>
          <a:p>
            <a:pPr>
              <a:defRPr/>
            </a:pPr>
            <a:r>
              <a:rPr lang="zh-CN" altLang="en-US" sz="1800" dirty="0">
                <a:latin typeface="+mn-lt"/>
              </a:rPr>
              <a:t>序号</a:t>
            </a:r>
            <a:r>
              <a:rPr lang="en-GB" altLang="zh-CN" sz="1800" dirty="0" err="1">
                <a:latin typeface="+mn-lt"/>
              </a:rPr>
              <a:t>Seq</a:t>
            </a:r>
            <a:r>
              <a:rPr lang="en-GB" altLang="zh-CN" sz="1800" dirty="0">
                <a:latin typeface="+mn-lt"/>
              </a:rPr>
              <a:t>=v</a:t>
            </a:r>
            <a:r>
              <a:rPr lang="en-US" altLang="zh-CN" sz="1800" dirty="0">
                <a:latin typeface="+mn-lt"/>
              </a:rPr>
              <a:t>,</a:t>
            </a:r>
            <a:r>
              <a:rPr lang="zh-CN" altLang="en-US" sz="1800" dirty="0">
                <a:latin typeface="+mn-lt"/>
              </a:rPr>
              <a:t> </a:t>
            </a:r>
            <a:r>
              <a:rPr lang="en-US" altLang="zh-CN" sz="1800" dirty="0" err="1">
                <a:latin typeface="+mn-lt"/>
              </a:rPr>
              <a:t>ACKnum</a:t>
            </a:r>
            <a:r>
              <a:rPr lang="en-US" altLang="zh-CN" sz="1800" dirty="0">
                <a:latin typeface="+mn-lt"/>
              </a:rPr>
              <a:t>=u+1</a:t>
            </a:r>
            <a:r>
              <a:rPr lang="zh-CN" altLang="en-US" sz="1800" dirty="0">
                <a:latin typeface="+mn-lt"/>
              </a:rPr>
              <a:t> </a:t>
            </a:r>
            <a:endParaRPr lang="en-GB" altLang="zh-CN" sz="1800" dirty="0">
              <a:latin typeface="+mn-lt"/>
            </a:endParaRPr>
          </a:p>
        </p:txBody>
      </p:sp>
      <p:sp>
        <p:nvSpPr>
          <p:cNvPr id="34" name="Rectangle 7"/>
          <p:cNvSpPr>
            <a:spLocks noChangeArrowheads="1"/>
          </p:cNvSpPr>
          <p:nvPr/>
        </p:nvSpPr>
        <p:spPr bwMode="auto">
          <a:xfrm rot="798970">
            <a:off x="7424739" y="4141808"/>
            <a:ext cx="2822575" cy="553998"/>
          </a:xfrm>
          <a:prstGeom prst="rect">
            <a:avLst/>
          </a:prstGeom>
          <a:noFill/>
          <a:ln>
            <a:noFill/>
          </a:ln>
          <a:extLst>
            <a:ext uri="{909E8E84-426E-40dd-AFC4-6F175D3DCCD1}"/>
            <a:ext uri="{91240B29-F687-4f45-9708-019B960494DF}"/>
          </a:extLst>
        </p:spPr>
        <p:txBody>
          <a:bodyPr lIns="0" tIns="0" rIns="0" bIns="0">
            <a:spAutoFit/>
          </a:bodyPr>
          <a:lstStyle/>
          <a:p>
            <a:pPr>
              <a:defRPr/>
            </a:pPr>
            <a:r>
              <a:rPr lang="zh-CN" altLang="en-US" sz="1800" dirty="0">
                <a:latin typeface="+mn-lt"/>
              </a:rPr>
              <a:t>标记位</a:t>
            </a:r>
            <a:r>
              <a:rPr lang="en-US" altLang="zh-CN" sz="1800" dirty="0" err="1">
                <a:latin typeface="+mn-lt"/>
              </a:rPr>
              <a:t>ACKbit</a:t>
            </a:r>
            <a:r>
              <a:rPr lang="en-US" altLang="zh-CN" sz="1800" dirty="0">
                <a:latin typeface="+mn-lt"/>
              </a:rPr>
              <a:t>=1</a:t>
            </a:r>
          </a:p>
          <a:p>
            <a:pPr>
              <a:defRPr/>
            </a:pPr>
            <a:r>
              <a:rPr lang="zh-CN" altLang="en-US" sz="1800" dirty="0">
                <a:latin typeface="+mn-lt"/>
              </a:rPr>
              <a:t>序号</a:t>
            </a:r>
            <a:r>
              <a:rPr lang="en-US" altLang="zh-CN" sz="1800" dirty="0">
                <a:latin typeface="+mn-lt"/>
              </a:rPr>
              <a:t>Seq=u+1</a:t>
            </a:r>
            <a:r>
              <a:rPr lang="zh-CN" altLang="en-US" sz="1800" dirty="0">
                <a:latin typeface="+mn-lt"/>
              </a:rPr>
              <a:t>,</a:t>
            </a:r>
            <a:r>
              <a:rPr lang="en-GB" altLang="zh-CN" sz="1800" dirty="0" err="1">
                <a:latin typeface="+mn-lt"/>
              </a:rPr>
              <a:t>ACKnum</a:t>
            </a:r>
            <a:r>
              <a:rPr lang="en-GB" altLang="zh-CN" sz="1800" dirty="0">
                <a:latin typeface="+mn-lt"/>
              </a:rPr>
              <a:t>=w</a:t>
            </a:r>
            <a:r>
              <a:rPr lang="en-US" altLang="zh-CN" sz="1800" dirty="0">
                <a:latin typeface="+mn-lt"/>
              </a:rPr>
              <a:t>+1</a:t>
            </a:r>
            <a:endParaRPr lang="en-GB" altLang="zh-CN" sz="1800" dirty="0">
              <a:latin typeface="+mn-lt"/>
            </a:endParaRPr>
          </a:p>
        </p:txBody>
      </p:sp>
      <p:cxnSp>
        <p:nvCxnSpPr>
          <p:cNvPr id="35" name="直线箭头连接符 34"/>
          <p:cNvCxnSpPr/>
          <p:nvPr/>
        </p:nvCxnSpPr>
        <p:spPr>
          <a:xfrm>
            <a:off x="6443664" y="1698625"/>
            <a:ext cx="3025775" cy="5778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直线箭头连接符 35"/>
          <p:cNvCxnSpPr/>
          <p:nvPr/>
        </p:nvCxnSpPr>
        <p:spPr>
          <a:xfrm flipH="1">
            <a:off x="6372226" y="2349500"/>
            <a:ext cx="3097213" cy="6492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直线箭头连接符 36"/>
          <p:cNvCxnSpPr/>
          <p:nvPr/>
        </p:nvCxnSpPr>
        <p:spPr>
          <a:xfrm>
            <a:off x="6443663" y="3933826"/>
            <a:ext cx="2965450" cy="5746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直线箭头连接符 39"/>
          <p:cNvCxnSpPr/>
          <p:nvPr/>
        </p:nvCxnSpPr>
        <p:spPr>
          <a:xfrm flipH="1">
            <a:off x="6372226" y="3213100"/>
            <a:ext cx="3097213" cy="6492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Rectangle 7"/>
          <p:cNvSpPr>
            <a:spLocks noChangeArrowheads="1"/>
          </p:cNvSpPr>
          <p:nvPr/>
        </p:nvSpPr>
        <p:spPr bwMode="auto">
          <a:xfrm rot="20836295">
            <a:off x="6613466" y="3238519"/>
            <a:ext cx="2632195" cy="553998"/>
          </a:xfrm>
          <a:prstGeom prst="rect">
            <a:avLst/>
          </a:prstGeom>
          <a:noFill/>
          <a:ln>
            <a:noFill/>
          </a:ln>
          <a:extLst>
            <a:ext uri="{909E8E84-426E-40dd-AFC4-6F175D3DCCD1}"/>
            <a:ext uri="{91240B29-F687-4f45-9708-019B960494DF}"/>
          </a:extLst>
        </p:spPr>
        <p:txBody>
          <a:bodyPr wrap="none" lIns="0" tIns="0" rIns="0" bIns="0">
            <a:spAutoFit/>
          </a:bodyPr>
          <a:lstStyle/>
          <a:p>
            <a:pPr>
              <a:defRPr/>
            </a:pPr>
            <a:r>
              <a:rPr lang="zh-CN" altLang="en-US" sz="1800" dirty="0">
                <a:latin typeface="+mn-lt"/>
              </a:rPr>
              <a:t>标记位</a:t>
            </a:r>
            <a:r>
              <a:rPr lang="en-US" altLang="zh-CN" sz="1800" dirty="0" err="1">
                <a:latin typeface="+mn-lt"/>
              </a:rPr>
              <a:t>FINbit</a:t>
            </a:r>
            <a:r>
              <a:rPr lang="en-US" altLang="zh-CN" sz="1800" dirty="0">
                <a:latin typeface="+mn-lt"/>
              </a:rPr>
              <a:t>=1,</a:t>
            </a:r>
            <a:r>
              <a:rPr lang="zh-CN" altLang="en-US" sz="1800" dirty="0">
                <a:latin typeface="+mn-lt"/>
              </a:rPr>
              <a:t> </a:t>
            </a:r>
            <a:r>
              <a:rPr lang="en-US" altLang="zh-CN" sz="1800" dirty="0" err="1">
                <a:latin typeface="+mn-lt"/>
              </a:rPr>
              <a:t>ACKbit</a:t>
            </a:r>
            <a:r>
              <a:rPr lang="en-US" altLang="zh-CN" sz="1800" dirty="0">
                <a:latin typeface="+mn-lt"/>
              </a:rPr>
              <a:t>=1</a:t>
            </a:r>
          </a:p>
          <a:p>
            <a:pPr>
              <a:defRPr/>
            </a:pPr>
            <a:r>
              <a:rPr lang="zh-CN" altLang="en-US" sz="1800" dirty="0">
                <a:latin typeface="+mn-lt"/>
              </a:rPr>
              <a:t>序号</a:t>
            </a:r>
            <a:r>
              <a:rPr lang="en-GB" altLang="zh-CN" sz="1800" dirty="0" err="1">
                <a:latin typeface="+mn-lt"/>
              </a:rPr>
              <a:t>Seq</a:t>
            </a:r>
            <a:r>
              <a:rPr lang="en-GB" altLang="zh-CN" sz="1800" dirty="0">
                <a:latin typeface="+mn-lt"/>
              </a:rPr>
              <a:t>=w</a:t>
            </a:r>
            <a:r>
              <a:rPr lang="en-US" altLang="zh-CN" sz="1800" dirty="0">
                <a:latin typeface="+mn-lt"/>
              </a:rPr>
              <a:t>,</a:t>
            </a:r>
            <a:r>
              <a:rPr lang="zh-CN" altLang="en-US" sz="1800" dirty="0">
                <a:latin typeface="+mn-lt"/>
              </a:rPr>
              <a:t> </a:t>
            </a:r>
            <a:r>
              <a:rPr lang="en-US" altLang="zh-CN" sz="1800" dirty="0" err="1">
                <a:latin typeface="+mn-lt"/>
              </a:rPr>
              <a:t>ACKnub</a:t>
            </a:r>
            <a:r>
              <a:rPr lang="en-US" altLang="zh-CN" sz="1800" dirty="0">
                <a:latin typeface="+mn-lt"/>
              </a:rPr>
              <a:t>=u+1</a:t>
            </a:r>
            <a:r>
              <a:rPr lang="zh-CN" altLang="en-US" sz="1800" dirty="0">
                <a:latin typeface="+mn-lt"/>
              </a:rPr>
              <a:t> </a:t>
            </a:r>
            <a:endParaRPr lang="en-GB" altLang="zh-CN" sz="1800" dirty="0">
              <a:latin typeface="+mn-lt"/>
            </a:endParaRPr>
          </a:p>
        </p:txBody>
      </p:sp>
      <p:sp>
        <p:nvSpPr>
          <p:cNvPr id="86040" name="文本框 9"/>
          <p:cNvSpPr txBox="1">
            <a:spLocks noChangeArrowheads="1"/>
          </p:cNvSpPr>
          <p:nvPr/>
        </p:nvSpPr>
        <p:spPr bwMode="auto">
          <a:xfrm>
            <a:off x="9409113" y="2420938"/>
            <a:ext cx="11079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800" dirty="0"/>
              <a:t>等待上层</a:t>
            </a:r>
            <a:endParaRPr kumimoji="1" lang="en-US" altLang="zh-CN" sz="1800" dirty="0"/>
          </a:p>
          <a:p>
            <a:r>
              <a:rPr kumimoji="1" lang="zh-CN" altLang="en-US" sz="1800" dirty="0"/>
              <a:t>应用关闭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268"/>
                                        </p:tgtEl>
                                        <p:attrNameLst>
                                          <p:attrName>style.visibility</p:attrName>
                                        </p:attrNameLst>
                                      </p:cBhvr>
                                      <p:to>
                                        <p:strVal val="visible"/>
                                      </p:to>
                                    </p:set>
                                    <p:animEffect transition="in" filter="blinds(horizontal)">
                                      <p:cBhvr>
                                        <p:cTn id="7" dur="500"/>
                                        <p:tgtEl>
                                          <p:spTgt spid="53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8" grpId="0" bldLvl="0" animBg="1"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524000" y="44451"/>
            <a:ext cx="9144000" cy="504825"/>
          </a:xfrm>
        </p:spPr>
        <p:txBody>
          <a:bodyPr/>
          <a:lstStyle/>
          <a:p>
            <a:r>
              <a:rPr lang="en-US" altLang="zh-CN" sz="3200" dirty="0"/>
              <a:t>TCP </a:t>
            </a:r>
            <a:r>
              <a:rPr lang="zh-CN" altLang="en-US" sz="3200" dirty="0"/>
              <a:t>状态转换图</a:t>
            </a:r>
            <a:r>
              <a:rPr lang="en-US" altLang="zh-CN" sz="3200" dirty="0"/>
              <a:t>(</a:t>
            </a:r>
            <a:r>
              <a:rPr lang="zh-CN" altLang="en-US" sz="3200" dirty="0"/>
              <a:t>状态</a:t>
            </a:r>
            <a:r>
              <a:rPr lang="en-US" altLang="zh-CN" sz="3200" dirty="0"/>
              <a:t>, </a:t>
            </a:r>
            <a:r>
              <a:rPr lang="zh-CN" altLang="en-US" sz="3200" dirty="0"/>
              <a:t>事件</a:t>
            </a:r>
            <a:r>
              <a:rPr lang="en-US" altLang="zh-CN" sz="3200" dirty="0"/>
              <a:t>/</a:t>
            </a:r>
            <a:r>
              <a:rPr lang="zh-CN" altLang="en-US" sz="3200" dirty="0"/>
              <a:t>动作</a:t>
            </a:r>
            <a:r>
              <a:rPr lang="en-US" altLang="zh-CN" sz="3200" dirty="0"/>
              <a:t>)</a:t>
            </a:r>
          </a:p>
        </p:txBody>
      </p:sp>
      <p:pic>
        <p:nvPicPr>
          <p:cNvPr id="87043" name="Picture 3" descr="05x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0" y="549276"/>
            <a:ext cx="6840538" cy="622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A0052873-6F5E-4CB3-87A9-0622FCBA78A5}" type="slidenum">
              <a:rPr kumimoji="0" lang="en-US" altLang="zh-CN" sz="1400">
                <a:latin typeface="Arial" panose="020B0604020202020204" pitchFamily="34" charset="0"/>
                <a:ea typeface="宋体" panose="02010600030101010101" pitchFamily="2" charset="-122"/>
              </a:rPr>
              <a:pPr>
                <a:spcBef>
                  <a:spcPct val="0"/>
                </a:spcBef>
                <a:buClrTx/>
                <a:buSzTx/>
                <a:buFontTx/>
                <a:buNone/>
              </a:pPr>
              <a:t>74</a:t>
            </a:fld>
            <a:r>
              <a:rPr kumimoji="0" lang="en-US" altLang="zh-CN" sz="1000">
                <a:latin typeface="Arial" panose="020B0604020202020204" pitchFamily="34" charset="0"/>
                <a:ea typeface="宋体" panose="02010600030101010101" pitchFamily="2" charset="-122"/>
              </a:rPr>
              <a:t>-</a:t>
            </a:r>
          </a:p>
        </p:txBody>
      </p:sp>
      <p:sp>
        <p:nvSpPr>
          <p:cNvPr id="88067" name="Rectangle 2"/>
          <p:cNvSpPr>
            <a:spLocks noGrp="1" noChangeArrowheads="1"/>
          </p:cNvSpPr>
          <p:nvPr>
            <p:ph type="title"/>
          </p:nvPr>
        </p:nvSpPr>
        <p:spPr/>
        <p:txBody>
          <a:bodyPr/>
          <a:lstStyle/>
          <a:p>
            <a:pPr eaLnBrk="1" hangingPunct="1"/>
            <a:r>
              <a:rPr lang="zh-CN" altLang="en-US" sz="3200" dirty="0"/>
              <a:t>提纲</a:t>
            </a:r>
          </a:p>
        </p:txBody>
      </p:sp>
      <p:sp>
        <p:nvSpPr>
          <p:cNvPr id="16388" name="Rectangle 3"/>
          <p:cNvSpPr>
            <a:spLocks noGrp="1" noChangeArrowheads="1"/>
          </p:cNvSpPr>
          <p:nvPr>
            <p:ph type="body" idx="1"/>
          </p:nvPr>
        </p:nvSpPr>
        <p:spPr/>
        <p:txBody>
          <a:bodyPr>
            <a:normAutofit fontScale="77500" lnSpcReduction="20000"/>
          </a:bodyPr>
          <a:lstStyle/>
          <a:p>
            <a:pPr eaLnBrk="1" hangingPunct="1">
              <a:defRPr/>
            </a:pPr>
            <a:r>
              <a:rPr lang="zh-CN" altLang="en-US" dirty="0"/>
              <a:t>引言</a:t>
            </a:r>
            <a:endParaRPr lang="en-US" altLang="zh-CN" dirty="0"/>
          </a:p>
          <a:p>
            <a:pPr lvl="1" eaLnBrk="1" hangingPunct="1">
              <a:defRPr/>
            </a:pPr>
            <a:r>
              <a:rPr lang="zh-CN" altLang="en-US" dirty="0"/>
              <a:t>核心问题</a:t>
            </a:r>
            <a:r>
              <a:rPr lang="en-US" altLang="zh-CN" dirty="0"/>
              <a:t>: </a:t>
            </a:r>
            <a:r>
              <a:rPr lang="zh-CN" altLang="en-US" dirty="0"/>
              <a:t>进程间如何通信</a:t>
            </a:r>
          </a:p>
          <a:p>
            <a:pPr eaLnBrk="1" hangingPunct="1">
              <a:defRPr/>
            </a:pPr>
            <a:r>
              <a:rPr lang="zh-CN" altLang="en-US" dirty="0"/>
              <a:t>简单多路分解</a:t>
            </a:r>
            <a:r>
              <a:rPr lang="en-US" altLang="zh-CN" dirty="0"/>
              <a:t>(UDP)</a:t>
            </a:r>
          </a:p>
          <a:p>
            <a:pPr eaLnBrk="1" hangingPunct="1">
              <a:defRPr/>
            </a:pPr>
            <a:r>
              <a:rPr lang="zh-CN" altLang="en-US" dirty="0"/>
              <a:t>可靠字节流</a:t>
            </a:r>
            <a:r>
              <a:rPr lang="en-US" altLang="zh-CN" dirty="0"/>
              <a:t>(TCP)</a:t>
            </a:r>
          </a:p>
          <a:p>
            <a:pPr lvl="1" eaLnBrk="1" hangingPunct="1">
              <a:defRPr/>
            </a:pPr>
            <a:r>
              <a:rPr lang="zh-CN" altLang="en-US" dirty="0"/>
              <a:t>端到端的问题</a:t>
            </a:r>
            <a:endParaRPr lang="en-US" altLang="zh-CN" dirty="0"/>
          </a:p>
          <a:p>
            <a:pPr lvl="1" eaLnBrk="1" hangingPunct="1">
              <a:defRPr/>
            </a:pPr>
            <a:r>
              <a:rPr lang="zh-CN" altLang="en-US" dirty="0"/>
              <a:t>报文段格式</a:t>
            </a:r>
            <a:endParaRPr lang="en-US" altLang="zh-CN" dirty="0"/>
          </a:p>
          <a:p>
            <a:pPr lvl="1" eaLnBrk="1" hangingPunct="1">
              <a:defRPr/>
            </a:pPr>
            <a:r>
              <a:rPr lang="zh-CN" altLang="en-US" dirty="0"/>
              <a:t>连接的建立和终止</a:t>
            </a:r>
            <a:endParaRPr lang="en-US" altLang="zh-CN" dirty="0"/>
          </a:p>
          <a:p>
            <a:pPr lvl="1" eaLnBrk="1" hangingPunct="1">
              <a:defRPr/>
            </a:pPr>
            <a:r>
              <a:rPr lang="zh-CN" altLang="en-US" dirty="0"/>
              <a:t>滑动窗口算法再讨论</a:t>
            </a:r>
            <a:endParaRPr lang="en-US" altLang="zh-CN" dirty="0"/>
          </a:p>
          <a:p>
            <a:pPr lvl="1" eaLnBrk="1" hangingPunct="1">
              <a:defRPr/>
            </a:pPr>
            <a:r>
              <a:rPr lang="zh-CN" altLang="en-US" dirty="0"/>
              <a:t>触发传输</a:t>
            </a:r>
            <a:endParaRPr lang="en-US" altLang="zh-CN" dirty="0"/>
          </a:p>
          <a:p>
            <a:pPr lvl="1" eaLnBrk="1" hangingPunct="1">
              <a:defRPr/>
            </a:pPr>
            <a:r>
              <a:rPr lang="zh-CN" altLang="en-US" dirty="0"/>
              <a:t>自适应重传</a:t>
            </a:r>
            <a:endParaRPr lang="en-US" altLang="zh-CN" dirty="0"/>
          </a:p>
          <a:p>
            <a:pPr lvl="1" eaLnBrk="1" hangingPunct="1">
              <a:defRPr/>
            </a:pPr>
            <a:r>
              <a:rPr lang="en-US" altLang="zh-CN" dirty="0"/>
              <a:t> </a:t>
            </a:r>
            <a:r>
              <a:rPr lang="zh-CN" altLang="en-US" dirty="0"/>
              <a:t>记录边界</a:t>
            </a:r>
            <a:endParaRPr lang="en-US" altLang="zh-CN" dirty="0"/>
          </a:p>
          <a:p>
            <a:pPr lvl="1" eaLnBrk="1" hangingPunct="1">
              <a:defRPr/>
            </a:pPr>
            <a:r>
              <a:rPr lang="en-US" altLang="zh-CN" dirty="0"/>
              <a:t>TCP </a:t>
            </a:r>
            <a:r>
              <a:rPr lang="zh-CN" altLang="en-US" dirty="0"/>
              <a:t>扩展</a:t>
            </a:r>
            <a:endParaRPr lang="en-US" altLang="zh-CN" dirty="0"/>
          </a:p>
          <a:p>
            <a:pPr lvl="1" eaLnBrk="1" hangingPunct="1">
              <a:defRPr/>
            </a:pPr>
            <a:r>
              <a:rPr lang="zh-CN" altLang="en-US" dirty="0"/>
              <a:t>其他设计选择</a:t>
            </a:r>
            <a:endParaRPr lang="en-US" altLang="zh-CN" dirty="0"/>
          </a:p>
          <a:p>
            <a:pPr eaLnBrk="1" hangingPunct="1">
              <a:defRPr/>
            </a:pPr>
            <a:r>
              <a:rPr lang="zh-CN" altLang="en-US" dirty="0"/>
              <a:t>总结</a:t>
            </a:r>
            <a:endParaRPr lang="en-US" altLang="zh-CN" dirty="0"/>
          </a:p>
        </p:txBody>
      </p:sp>
      <p:sp>
        <p:nvSpPr>
          <p:cNvPr id="88069" name="AutoShape 4"/>
          <p:cNvSpPr>
            <a:spLocks noChangeArrowheads="1"/>
          </p:cNvSpPr>
          <p:nvPr/>
        </p:nvSpPr>
        <p:spPr bwMode="auto">
          <a:xfrm>
            <a:off x="344488" y="3855969"/>
            <a:ext cx="468313" cy="485775"/>
          </a:xfrm>
          <a:prstGeom prst="rightArrow">
            <a:avLst>
              <a:gd name="adj1" fmla="val 50000"/>
              <a:gd name="adj2" fmla="val 25000"/>
            </a:avLst>
          </a:prstGeom>
          <a:solidFill>
            <a:srgbClr val="7E9CE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EC13E4E0-787C-4217-9304-C28095F8A249}" type="slidenum">
              <a:rPr kumimoji="0" lang="en-US" altLang="zh-CN" sz="1400">
                <a:latin typeface="Arial" panose="020B0604020202020204" pitchFamily="34" charset="0"/>
                <a:ea typeface="宋体" panose="02010600030101010101" pitchFamily="2" charset="-122"/>
              </a:rPr>
              <a:pPr>
                <a:spcBef>
                  <a:spcPct val="0"/>
                </a:spcBef>
                <a:buClrTx/>
                <a:buSzTx/>
                <a:buFontTx/>
                <a:buNone/>
              </a:pPr>
              <a:t>75</a:t>
            </a:fld>
            <a:r>
              <a:rPr kumimoji="0" lang="en-US" altLang="zh-CN" sz="1000">
                <a:latin typeface="Arial" panose="020B0604020202020204" pitchFamily="34" charset="0"/>
                <a:ea typeface="宋体" panose="02010600030101010101" pitchFamily="2" charset="-122"/>
              </a:rPr>
              <a:t>-</a:t>
            </a:r>
          </a:p>
        </p:txBody>
      </p:sp>
      <p:sp>
        <p:nvSpPr>
          <p:cNvPr id="89091" name="Rectangle 2"/>
          <p:cNvSpPr>
            <a:spLocks noGrp="1" noChangeArrowheads="1"/>
          </p:cNvSpPr>
          <p:nvPr>
            <p:ph type="title"/>
          </p:nvPr>
        </p:nvSpPr>
        <p:spPr/>
        <p:txBody>
          <a:bodyPr/>
          <a:lstStyle/>
          <a:p>
            <a:r>
              <a:rPr lang="en-US" altLang="zh-CN" sz="3200" dirty="0"/>
              <a:t>TCP </a:t>
            </a:r>
            <a:r>
              <a:rPr lang="zh-CN" altLang="en-US" sz="3200" dirty="0"/>
              <a:t>滑动窗口算法</a:t>
            </a:r>
            <a:endParaRPr lang="en-US" altLang="zh-CN" sz="3200" dirty="0"/>
          </a:p>
        </p:txBody>
      </p:sp>
      <p:sp>
        <p:nvSpPr>
          <p:cNvPr id="89092" name="Rectangle 3"/>
          <p:cNvSpPr>
            <a:spLocks noGrp="1" noChangeArrowheads="1"/>
          </p:cNvSpPr>
          <p:nvPr>
            <p:ph type="body" idx="1"/>
          </p:nvPr>
        </p:nvSpPr>
        <p:spPr/>
        <p:txBody>
          <a:bodyPr/>
          <a:lstStyle/>
          <a:p>
            <a:r>
              <a:rPr lang="en-US" altLang="zh-CN" sz="2800" dirty="0"/>
              <a:t>TCP</a:t>
            </a:r>
            <a:r>
              <a:rPr lang="zh-CN" altLang="en-US" sz="2800" dirty="0"/>
              <a:t>采用改进的</a:t>
            </a:r>
            <a:r>
              <a:rPr lang="zh-CN" altLang="en-US" sz="2800" dirty="0">
                <a:solidFill>
                  <a:srgbClr val="FF0000"/>
                </a:solidFill>
              </a:rPr>
              <a:t>滑动窗口算法</a:t>
            </a:r>
            <a:r>
              <a:rPr lang="en-US" altLang="zh-CN" sz="2800" dirty="0">
                <a:solidFill>
                  <a:srgbClr val="FF0000"/>
                </a:solidFill>
              </a:rPr>
              <a:t> </a:t>
            </a:r>
            <a:r>
              <a:rPr lang="zh-CN" altLang="en-US" sz="2800" dirty="0"/>
              <a:t>实现</a:t>
            </a:r>
            <a:endParaRPr lang="en-US" altLang="zh-CN" sz="2800" dirty="0"/>
          </a:p>
          <a:p>
            <a:pPr lvl="1"/>
            <a:r>
              <a:rPr lang="zh-CN" altLang="en-US" dirty="0"/>
              <a:t>保证数据的可靠传送</a:t>
            </a:r>
            <a:endParaRPr lang="en-US" altLang="zh-CN" dirty="0"/>
          </a:p>
          <a:p>
            <a:pPr lvl="1"/>
            <a:r>
              <a:rPr lang="zh-CN" altLang="en-US" dirty="0"/>
              <a:t>确保数据的有序传送</a:t>
            </a:r>
            <a:endParaRPr lang="en-US" altLang="zh-CN" dirty="0"/>
          </a:p>
          <a:p>
            <a:pPr lvl="1"/>
            <a:r>
              <a:rPr lang="zh-CN" altLang="en-US" dirty="0"/>
              <a:t>流量控制</a:t>
            </a:r>
            <a:r>
              <a:rPr lang="en-US" altLang="zh-CN" dirty="0"/>
              <a:t> (</a:t>
            </a:r>
            <a:r>
              <a:rPr lang="zh-CN" altLang="en-US" dirty="0"/>
              <a:t>基于变化的</a:t>
            </a:r>
            <a:r>
              <a:rPr lang="en-US" altLang="zh-CN" dirty="0"/>
              <a:t> </a:t>
            </a:r>
            <a:r>
              <a:rPr lang="en-US" altLang="zh-CN" dirty="0" err="1">
                <a:solidFill>
                  <a:srgbClr val="0000CC"/>
                </a:solidFill>
              </a:rPr>
              <a:t>AdvertisedWindow</a:t>
            </a:r>
            <a:r>
              <a:rPr lang="en-US" altLang="zh-CN" dirty="0"/>
              <a:t> </a:t>
            </a:r>
            <a:r>
              <a:rPr lang="zh-CN" altLang="en-US" dirty="0"/>
              <a:t>字段</a:t>
            </a:r>
            <a:r>
              <a:rPr lang="en-US" altLang="zh-CN" dirty="0"/>
              <a:t>)</a:t>
            </a:r>
          </a:p>
          <a:p>
            <a:endParaRPr lang="en-US" altLang="zh-CN" sz="2800" dirty="0"/>
          </a:p>
          <a:p>
            <a:r>
              <a:rPr lang="zh-CN" altLang="en-US" sz="2800" dirty="0"/>
              <a:t>滑动窗口算法采用变化的接收窗口大小</a:t>
            </a:r>
            <a:endParaRPr lang="en-US" altLang="zh-CN" sz="2800" dirty="0"/>
          </a:p>
          <a:p>
            <a:pPr lvl="1"/>
            <a:r>
              <a:rPr lang="zh-CN" altLang="en-US" dirty="0"/>
              <a:t>接收方通知发送方其窗口大小</a:t>
            </a:r>
            <a:r>
              <a:rPr lang="en-US" altLang="zh-CN" dirty="0"/>
              <a:t>, </a:t>
            </a:r>
            <a:r>
              <a:rPr lang="zh-CN" altLang="en-US" dirty="0"/>
              <a:t>该值可能随时间变化</a:t>
            </a:r>
            <a:endParaRPr lang="en-US" altLang="zh-CN" dirty="0"/>
          </a:p>
          <a:p>
            <a:pPr lvl="1"/>
            <a:r>
              <a:rPr lang="zh-CN" altLang="en-US" dirty="0"/>
              <a:t>接收窗口大小通过</a:t>
            </a:r>
            <a:r>
              <a:rPr lang="en-US" altLang="zh-CN" dirty="0"/>
              <a:t>TCP</a:t>
            </a:r>
            <a:r>
              <a:rPr lang="zh-CN" altLang="en-US" dirty="0"/>
              <a:t>首部的</a:t>
            </a:r>
            <a:r>
              <a:rPr lang="en-US" altLang="zh-CN" dirty="0" err="1">
                <a:solidFill>
                  <a:srgbClr val="0000CC"/>
                </a:solidFill>
              </a:rPr>
              <a:t>AdvertisedWindow</a:t>
            </a:r>
            <a:r>
              <a:rPr lang="zh-CN" altLang="en-US" dirty="0"/>
              <a:t>字段描述</a:t>
            </a:r>
            <a:endParaRPr lang="en-US" altLang="zh-CN"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E08A78C2-82F4-4F9B-9494-1700AEA24887}" type="slidenum">
              <a:rPr kumimoji="0" lang="en-US" altLang="zh-CN" sz="1400">
                <a:latin typeface="Arial" panose="020B0604020202020204" pitchFamily="34" charset="0"/>
                <a:ea typeface="宋体" panose="02010600030101010101" pitchFamily="2" charset="-122"/>
              </a:rPr>
              <a:pPr>
                <a:spcBef>
                  <a:spcPct val="0"/>
                </a:spcBef>
                <a:buClrTx/>
                <a:buSzTx/>
                <a:buFontTx/>
                <a:buNone/>
              </a:pPr>
              <a:t>76</a:t>
            </a:fld>
            <a:r>
              <a:rPr kumimoji="0" lang="en-US" altLang="zh-CN" sz="1000">
                <a:latin typeface="Arial" panose="020B0604020202020204" pitchFamily="34" charset="0"/>
                <a:ea typeface="宋体" panose="02010600030101010101" pitchFamily="2" charset="-122"/>
              </a:rPr>
              <a:t>-</a:t>
            </a:r>
          </a:p>
        </p:txBody>
      </p:sp>
      <p:sp>
        <p:nvSpPr>
          <p:cNvPr id="90115" name="Rectangle 2"/>
          <p:cNvSpPr>
            <a:spLocks noGrp="1" noChangeArrowheads="1"/>
          </p:cNvSpPr>
          <p:nvPr>
            <p:ph type="title"/>
          </p:nvPr>
        </p:nvSpPr>
        <p:spPr/>
        <p:txBody>
          <a:bodyPr/>
          <a:lstStyle/>
          <a:p>
            <a:r>
              <a:rPr lang="en-US" altLang="zh-CN" sz="3200" dirty="0"/>
              <a:t>TCP </a:t>
            </a:r>
            <a:r>
              <a:rPr lang="zh-CN" altLang="en-US" sz="3200" dirty="0"/>
              <a:t>滑动窗口算法</a:t>
            </a:r>
            <a:endParaRPr lang="en-US" altLang="zh-CN" sz="3200" dirty="0"/>
          </a:p>
        </p:txBody>
      </p:sp>
      <p:sp>
        <p:nvSpPr>
          <p:cNvPr id="86019" name="Rectangle 3"/>
          <p:cNvSpPr>
            <a:spLocks noGrp="1" noChangeArrowheads="1"/>
          </p:cNvSpPr>
          <p:nvPr>
            <p:ph type="body" idx="1"/>
          </p:nvPr>
        </p:nvSpPr>
        <p:spPr/>
        <p:txBody>
          <a:bodyPr/>
          <a:lstStyle/>
          <a:p>
            <a:pPr>
              <a:buFont typeface="Wingdings" panose="05000000000000000000" pitchFamily="2" charset="2"/>
              <a:buNone/>
              <a:defRPr/>
            </a:pPr>
            <a:r>
              <a:rPr lang="en-US" altLang="zh-CN" sz="2800" b="1" dirty="0">
                <a:solidFill>
                  <a:srgbClr val="0000FF"/>
                </a:solidFill>
                <a:effectLst>
                  <a:outerShdw blurRad="38100" dist="38100" dir="2700000" algn="tl">
                    <a:srgbClr val="C0C0C0"/>
                  </a:outerShdw>
                </a:effectLst>
              </a:rPr>
              <a:t>1. </a:t>
            </a:r>
            <a:r>
              <a:rPr lang="zh-CN" altLang="en-US" sz="2800" b="1" dirty="0">
                <a:solidFill>
                  <a:srgbClr val="0000FF"/>
                </a:solidFill>
                <a:effectLst>
                  <a:outerShdw blurRad="38100" dist="38100" dir="2700000" algn="tl">
                    <a:srgbClr val="C0C0C0"/>
                  </a:outerShdw>
                </a:effectLst>
              </a:rPr>
              <a:t>可靠有序的数据传送</a:t>
            </a:r>
            <a:endParaRPr lang="en-US" altLang="zh-CN" sz="2800" b="1" dirty="0">
              <a:solidFill>
                <a:srgbClr val="0000FF"/>
              </a:solidFill>
              <a:effectLst>
                <a:outerShdw blurRad="38100" dist="38100" dir="2700000" algn="tl">
                  <a:srgbClr val="C0C0C0"/>
                </a:outerShdw>
              </a:effectLst>
            </a:endParaRPr>
          </a:p>
        </p:txBody>
      </p:sp>
      <p:pic>
        <p:nvPicPr>
          <p:cNvPr id="90117" name="Picture 4" descr="05x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213" y="1916114"/>
            <a:ext cx="7772400" cy="334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8" name="Text Box 6"/>
          <p:cNvSpPr txBox="1">
            <a:spLocks noChangeArrowheads="1"/>
          </p:cNvSpPr>
          <p:nvPr/>
        </p:nvSpPr>
        <p:spPr bwMode="auto">
          <a:xfrm>
            <a:off x="1730376" y="5229225"/>
            <a:ext cx="4149725" cy="6413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b="1">
                <a:latin typeface="Courier New" panose="02070309020205020404" pitchFamily="49" charset="0"/>
                <a:ea typeface="宋体" panose="02010600030101010101" pitchFamily="2" charset="-122"/>
              </a:rPr>
              <a:t>LastByteAcked≤LastByteSent </a:t>
            </a:r>
          </a:p>
          <a:p>
            <a:pPr eaLnBrk="1" hangingPunct="1">
              <a:spcBef>
                <a:spcPct val="0"/>
              </a:spcBef>
              <a:buClrTx/>
              <a:buSzTx/>
              <a:buFontTx/>
              <a:buNone/>
            </a:pPr>
            <a:r>
              <a:rPr kumimoji="0" lang="en-US" altLang="zh-CN" sz="1800" b="1">
                <a:latin typeface="Courier New" panose="02070309020205020404" pitchFamily="49" charset="0"/>
                <a:ea typeface="宋体" panose="02010600030101010101" pitchFamily="2" charset="-122"/>
              </a:rPr>
              <a:t>LastByteSent≤LastByteWritten</a:t>
            </a:r>
            <a:r>
              <a:rPr kumimoji="0" lang="en-US" altLang="zh-CN" sz="1800">
                <a:latin typeface="Courier New" panose="02070309020205020404" pitchFamily="49" charset="0"/>
                <a:ea typeface="宋体" panose="02010600030101010101" pitchFamily="2" charset="-122"/>
              </a:rPr>
              <a:t> </a:t>
            </a:r>
            <a:endParaRPr kumimoji="0" lang="en-US" altLang="zh-CN" sz="1800" b="1">
              <a:latin typeface="Courier New" panose="02070309020205020404" pitchFamily="49" charset="0"/>
              <a:ea typeface="宋体" panose="02010600030101010101" pitchFamily="2" charset="-122"/>
            </a:endParaRPr>
          </a:p>
        </p:txBody>
      </p:sp>
      <p:sp>
        <p:nvSpPr>
          <p:cNvPr id="90119" name="Text Box 7"/>
          <p:cNvSpPr txBox="1">
            <a:spLocks noChangeArrowheads="1"/>
          </p:cNvSpPr>
          <p:nvPr/>
        </p:nvSpPr>
        <p:spPr bwMode="auto">
          <a:xfrm>
            <a:off x="6065839" y="5229225"/>
            <a:ext cx="4510087" cy="6413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b="1">
                <a:latin typeface="Courier New" panose="02070309020205020404" pitchFamily="49" charset="0"/>
                <a:ea typeface="宋体" panose="02010600030101010101" pitchFamily="2" charset="-122"/>
              </a:rPr>
              <a:t>LastByteRead≤NextByteExpected </a:t>
            </a:r>
          </a:p>
          <a:p>
            <a:pPr eaLnBrk="1" hangingPunct="1">
              <a:spcBef>
                <a:spcPct val="0"/>
              </a:spcBef>
              <a:buClrTx/>
              <a:buSzTx/>
              <a:buFontTx/>
              <a:buNone/>
            </a:pPr>
            <a:r>
              <a:rPr kumimoji="0" lang="en-US" altLang="zh-CN" sz="1800" b="1">
                <a:latin typeface="Courier New" panose="02070309020205020404" pitchFamily="49" charset="0"/>
                <a:ea typeface="宋体" panose="02010600030101010101" pitchFamily="2" charset="-122"/>
              </a:rPr>
              <a:t>NextByteExpected≤LastByteRcvd+1</a:t>
            </a:r>
            <a:endParaRPr kumimoji="0" lang="en-US" altLang="zh-CN" sz="1800">
              <a:latin typeface="Courier New" panose="02070309020205020404" pitchFamily="49" charset="0"/>
              <a:ea typeface="宋体" panose="02010600030101010101" pitchFamily="2" charset="-122"/>
            </a:endParaRPr>
          </a:p>
        </p:txBody>
      </p:sp>
      <p:sp>
        <p:nvSpPr>
          <p:cNvPr id="90120" name="Line 8"/>
          <p:cNvSpPr>
            <a:spLocks noChangeShapeType="1"/>
          </p:cNvSpPr>
          <p:nvPr/>
        </p:nvSpPr>
        <p:spPr bwMode="auto">
          <a:xfrm>
            <a:off x="5087939" y="3789363"/>
            <a:ext cx="503237"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0121" name="Line 9"/>
          <p:cNvSpPr>
            <a:spLocks noChangeShapeType="1"/>
          </p:cNvSpPr>
          <p:nvPr/>
        </p:nvSpPr>
        <p:spPr bwMode="auto">
          <a:xfrm>
            <a:off x="8832850" y="3789363"/>
            <a:ext cx="503238"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2"/>
          <p:cNvSpPr>
            <a:spLocks noGrp="1" noChangeArrowheads="1"/>
          </p:cNvSpPr>
          <p:nvPr>
            <p:ph type="title"/>
          </p:nvPr>
        </p:nvSpPr>
        <p:spPr>
          <a:xfrm>
            <a:off x="917576" y="619127"/>
            <a:ext cx="7772400" cy="590550"/>
          </a:xfrm>
        </p:spPr>
        <p:txBody>
          <a:bodyPr/>
          <a:lstStyle/>
          <a:p>
            <a:pPr>
              <a:defRPr/>
            </a:pPr>
            <a:r>
              <a:rPr lang="en-US" sz="2800" dirty="0">
                <a:ea typeface="ＭＳ Ｐゴシック" charset="0"/>
              </a:rPr>
              <a:t>TCP</a:t>
            </a:r>
            <a:r>
              <a:rPr lang="zh-CN" altLang="en-US" sz="2800" dirty="0">
                <a:ea typeface="ＭＳ Ｐゴシック" charset="0"/>
              </a:rPr>
              <a:t>滑动窗口算法的流量控制</a:t>
            </a:r>
            <a:endParaRPr lang="en-US" sz="2800" dirty="0">
              <a:ea typeface="ＭＳ Ｐゴシック" charset="0"/>
            </a:endParaRPr>
          </a:p>
        </p:txBody>
      </p:sp>
      <p:sp>
        <p:nvSpPr>
          <p:cNvPr id="91139" name="Rectangle 72"/>
          <p:cNvSpPr>
            <a:spLocks noChangeArrowheads="1"/>
          </p:cNvSpPr>
          <p:nvPr/>
        </p:nvSpPr>
        <p:spPr bwMode="auto">
          <a:xfrm>
            <a:off x="6934201" y="855663"/>
            <a:ext cx="2524125" cy="3854450"/>
          </a:xfrm>
          <a:prstGeom prst="rect">
            <a:avLst/>
          </a:prstGeom>
          <a:solidFill>
            <a:srgbClr val="000099"/>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1140" name="Freeform 32"/>
          <p:cNvSpPr>
            <a:spLocks/>
          </p:cNvSpPr>
          <p:nvPr/>
        </p:nvSpPr>
        <p:spPr bwMode="auto">
          <a:xfrm>
            <a:off x="9375776" y="849314"/>
            <a:ext cx="581025" cy="4206875"/>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headEnd/>
            <a:tailEnd/>
          </a:ln>
        </p:spPr>
        <p:txBody>
          <a:bodyPr/>
          <a:lstStyle/>
          <a:p>
            <a:endParaRPr lang="zh-CN" altLang="en-US"/>
          </a:p>
        </p:txBody>
      </p:sp>
      <p:sp>
        <p:nvSpPr>
          <p:cNvPr id="91141" name="Rectangle 40"/>
          <p:cNvSpPr>
            <a:spLocks noChangeArrowheads="1"/>
          </p:cNvSpPr>
          <p:nvPr/>
        </p:nvSpPr>
        <p:spPr bwMode="auto">
          <a:xfrm>
            <a:off x="6848475" y="957263"/>
            <a:ext cx="2533650" cy="3814762"/>
          </a:xfrm>
          <a:prstGeom prst="rect">
            <a:avLst/>
          </a:prstGeom>
          <a:solidFill>
            <a:schemeClr val="bg1"/>
          </a:solidFill>
          <a:ln w="19050">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1142" name="Oval 31"/>
          <p:cNvSpPr>
            <a:spLocks noChangeArrowheads="1"/>
          </p:cNvSpPr>
          <p:nvPr/>
        </p:nvSpPr>
        <p:spPr bwMode="auto">
          <a:xfrm>
            <a:off x="7388225" y="1014413"/>
            <a:ext cx="1377950" cy="596900"/>
          </a:xfrm>
          <a:prstGeom prst="ellipse">
            <a:avLst/>
          </a:prstGeom>
          <a:solidFill>
            <a:srgbClr val="CCFFFF"/>
          </a:solidFill>
          <a:ln w="952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a:latin typeface="Arial" panose="020B0604020202020204" pitchFamily="34" charset="0"/>
                <a:ea typeface="宋体" panose="02010600030101010101" pitchFamily="2" charset="-122"/>
              </a:rPr>
              <a:t>application</a:t>
            </a:r>
          </a:p>
          <a:p>
            <a:pPr eaLnBrk="1" hangingPunct="1">
              <a:spcBef>
                <a:spcPct val="0"/>
              </a:spcBef>
              <a:buClrTx/>
              <a:buSzTx/>
              <a:buFontTx/>
              <a:buNone/>
            </a:pPr>
            <a:r>
              <a:rPr kumimoji="0" lang="en-US" altLang="zh-CN" sz="1800">
                <a:latin typeface="Arial" panose="020B0604020202020204" pitchFamily="34" charset="0"/>
                <a:ea typeface="宋体" panose="02010600030101010101" pitchFamily="2" charset="-122"/>
              </a:rPr>
              <a:t>process</a:t>
            </a:r>
          </a:p>
        </p:txBody>
      </p:sp>
      <p:grpSp>
        <p:nvGrpSpPr>
          <p:cNvPr id="91143" name="Group 47"/>
          <p:cNvGrpSpPr>
            <a:grpSpLocks/>
          </p:cNvGrpSpPr>
          <p:nvPr/>
        </p:nvGrpSpPr>
        <p:grpSpPr bwMode="auto">
          <a:xfrm>
            <a:off x="7156450" y="2082801"/>
            <a:ext cx="1868488" cy="688975"/>
            <a:chOff x="1173" y="2345"/>
            <a:chExt cx="1177" cy="434"/>
          </a:xfrm>
        </p:grpSpPr>
        <p:sp>
          <p:nvSpPr>
            <p:cNvPr id="91188" name="Rectangle 44"/>
            <p:cNvSpPr>
              <a:spLocks noChangeArrowheads="1"/>
            </p:cNvSpPr>
            <p:nvPr/>
          </p:nvSpPr>
          <p:spPr bwMode="auto">
            <a:xfrm>
              <a:off x="1173" y="2345"/>
              <a:ext cx="1131" cy="434"/>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1189" name="Text Box 46"/>
            <p:cNvSpPr txBox="1">
              <a:spLocks noChangeArrowheads="1"/>
            </p:cNvSpPr>
            <p:nvPr/>
          </p:nvSpPr>
          <p:spPr bwMode="auto">
            <a:xfrm>
              <a:off x="1235" y="2368"/>
              <a:ext cx="111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a:latin typeface="Arial" panose="020B0604020202020204" pitchFamily="34" charset="0"/>
                  <a:ea typeface="宋体" panose="02010600030101010101" pitchFamily="2" charset="-122"/>
                </a:rPr>
                <a:t>TCP socket</a:t>
              </a:r>
            </a:p>
            <a:p>
              <a:pPr eaLnBrk="1" hangingPunct="1">
                <a:spcBef>
                  <a:spcPct val="0"/>
                </a:spcBef>
                <a:buClrTx/>
                <a:buSzTx/>
                <a:buFontTx/>
                <a:buNone/>
              </a:pPr>
              <a:r>
                <a:rPr kumimoji="0" lang="en-US" altLang="zh-CN" sz="1800">
                  <a:latin typeface="Arial" panose="020B0604020202020204" pitchFamily="34" charset="0"/>
                  <a:ea typeface="宋体" panose="02010600030101010101" pitchFamily="2" charset="-122"/>
                </a:rPr>
                <a:t>receiver buffers</a:t>
              </a:r>
            </a:p>
          </p:txBody>
        </p:sp>
      </p:grpSp>
      <p:sp>
        <p:nvSpPr>
          <p:cNvPr id="91144" name="Oval 48"/>
          <p:cNvSpPr>
            <a:spLocks noChangeArrowheads="1"/>
          </p:cNvSpPr>
          <p:nvPr/>
        </p:nvSpPr>
        <p:spPr bwMode="auto">
          <a:xfrm>
            <a:off x="7324725" y="3106738"/>
            <a:ext cx="1562100" cy="596900"/>
          </a:xfrm>
          <a:prstGeom prst="ellipse">
            <a:avLst/>
          </a:prstGeom>
          <a:solidFill>
            <a:srgbClr val="CCFFFF"/>
          </a:solidFill>
          <a:ln w="952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1145" name="Text Box 64"/>
          <p:cNvSpPr txBox="1">
            <a:spLocks noChangeArrowheads="1"/>
          </p:cNvSpPr>
          <p:nvPr/>
        </p:nvSpPr>
        <p:spPr bwMode="auto">
          <a:xfrm>
            <a:off x="8228014" y="3130550"/>
            <a:ext cx="5725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400">
                <a:latin typeface="Arial" panose="020B0604020202020204" pitchFamily="34" charset="0"/>
                <a:ea typeface="宋体" panose="02010600030101010101" pitchFamily="2" charset="-122"/>
              </a:rPr>
              <a:t>TCP</a:t>
            </a:r>
          </a:p>
          <a:p>
            <a:pPr eaLnBrk="1" hangingPunct="1">
              <a:spcBef>
                <a:spcPct val="0"/>
              </a:spcBef>
              <a:buClrTx/>
              <a:buSzTx/>
              <a:buFontTx/>
              <a:buNone/>
            </a:pPr>
            <a:r>
              <a:rPr kumimoji="0" lang="en-US" altLang="zh-CN" sz="1400">
                <a:latin typeface="Arial" panose="020B0604020202020204" pitchFamily="34" charset="0"/>
                <a:ea typeface="宋体" panose="02010600030101010101" pitchFamily="2" charset="-122"/>
              </a:rPr>
              <a:t>code</a:t>
            </a:r>
          </a:p>
        </p:txBody>
      </p:sp>
      <p:sp>
        <p:nvSpPr>
          <p:cNvPr id="91146" name="Oval 65"/>
          <p:cNvSpPr>
            <a:spLocks noChangeArrowheads="1"/>
          </p:cNvSpPr>
          <p:nvPr/>
        </p:nvSpPr>
        <p:spPr bwMode="auto">
          <a:xfrm>
            <a:off x="7332663" y="4092575"/>
            <a:ext cx="1562100" cy="596900"/>
          </a:xfrm>
          <a:prstGeom prst="ellipse">
            <a:avLst/>
          </a:prstGeom>
          <a:solidFill>
            <a:srgbClr val="CCFFFF"/>
          </a:solidFill>
          <a:ln w="952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1147" name="Text Box 66"/>
          <p:cNvSpPr txBox="1">
            <a:spLocks noChangeArrowheads="1"/>
          </p:cNvSpPr>
          <p:nvPr/>
        </p:nvSpPr>
        <p:spPr bwMode="auto">
          <a:xfrm>
            <a:off x="8235951" y="4116388"/>
            <a:ext cx="5725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400">
                <a:latin typeface="Arial" panose="020B0604020202020204" pitchFamily="34" charset="0"/>
                <a:ea typeface="宋体" panose="02010600030101010101" pitchFamily="2" charset="-122"/>
              </a:rPr>
              <a:t>IP</a:t>
            </a:r>
          </a:p>
          <a:p>
            <a:pPr eaLnBrk="1" hangingPunct="1">
              <a:spcBef>
                <a:spcPct val="0"/>
              </a:spcBef>
              <a:buClrTx/>
              <a:buSzTx/>
              <a:buFontTx/>
              <a:buNone/>
            </a:pPr>
            <a:r>
              <a:rPr kumimoji="0" lang="en-US" altLang="zh-CN" sz="1400">
                <a:latin typeface="Arial" panose="020B0604020202020204" pitchFamily="34" charset="0"/>
                <a:ea typeface="宋体" panose="02010600030101010101" pitchFamily="2" charset="-122"/>
              </a:rPr>
              <a:t>code</a:t>
            </a:r>
          </a:p>
        </p:txBody>
      </p:sp>
      <p:sp>
        <p:nvSpPr>
          <p:cNvPr id="91148" name="Freeform 61"/>
          <p:cNvSpPr>
            <a:spLocks/>
          </p:cNvSpPr>
          <p:nvPr/>
        </p:nvSpPr>
        <p:spPr bwMode="auto">
          <a:xfrm>
            <a:off x="7834314" y="2649539"/>
            <a:ext cx="530225" cy="2505075"/>
          </a:xfrm>
          <a:custGeom>
            <a:avLst/>
            <a:gdLst>
              <a:gd name="T0" fmla="*/ 2147483646 w 412"/>
              <a:gd name="T1" fmla="*/ 2147483646 h 2005"/>
              <a:gd name="T2" fmla="*/ 2147483646 w 412"/>
              <a:gd name="T3" fmla="*/ 0 h 2005"/>
              <a:gd name="T4" fmla="*/ 2147483646 w 412"/>
              <a:gd name="T5" fmla="*/ 2147483646 h 2005"/>
              <a:gd name="T6" fmla="*/ 0 60000 65536"/>
              <a:gd name="T7" fmla="*/ 0 60000 65536"/>
              <a:gd name="T8" fmla="*/ 0 60000 65536"/>
              <a:gd name="T9" fmla="*/ 0 w 412"/>
              <a:gd name="T10" fmla="*/ 0 h 2005"/>
              <a:gd name="T11" fmla="*/ 412 w 412"/>
              <a:gd name="T12" fmla="*/ 2005 h 2005"/>
            </a:gdLst>
            <a:ahLst/>
            <a:cxnLst>
              <a:cxn ang="T6">
                <a:pos x="T0" y="T1"/>
              </a:cxn>
              <a:cxn ang="T7">
                <a:pos x="T2" y="T3"/>
              </a:cxn>
              <a:cxn ang="T8">
                <a:pos x="T4" y="T5"/>
              </a:cxn>
            </a:cxnLst>
            <a:rect l="T9" t="T10" r="T11" b="T12"/>
            <a:pathLst>
              <a:path w="412" h="2005">
                <a:moveTo>
                  <a:pt x="56" y="2005"/>
                </a:moveTo>
                <a:cubicBezTo>
                  <a:pt x="80" y="1671"/>
                  <a:pt x="0" y="0"/>
                  <a:pt x="206" y="0"/>
                </a:cubicBezTo>
                <a:cubicBezTo>
                  <a:pt x="412" y="0"/>
                  <a:pt x="307" y="1587"/>
                  <a:pt x="334" y="2005"/>
                </a:cubicBezTo>
              </a:path>
            </a:pathLst>
          </a:custGeom>
          <a:noFill/>
          <a:ln w="38100" cap="flat" cmpd="sng">
            <a:solidFill>
              <a:srgbClr val="CC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91149" name="Line 68"/>
          <p:cNvSpPr>
            <a:spLocks noChangeShapeType="1"/>
          </p:cNvSpPr>
          <p:nvPr/>
        </p:nvSpPr>
        <p:spPr bwMode="auto">
          <a:xfrm>
            <a:off x="6842125" y="3841750"/>
            <a:ext cx="25463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50" name="Line 69"/>
          <p:cNvSpPr>
            <a:spLocks noChangeShapeType="1"/>
          </p:cNvSpPr>
          <p:nvPr/>
        </p:nvSpPr>
        <p:spPr bwMode="auto">
          <a:xfrm>
            <a:off x="6854825" y="1990725"/>
            <a:ext cx="25463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91151" name="Group 56"/>
          <p:cNvGrpSpPr>
            <a:grpSpLocks/>
          </p:cNvGrpSpPr>
          <p:nvPr/>
        </p:nvGrpSpPr>
        <p:grpSpPr bwMode="auto">
          <a:xfrm>
            <a:off x="7831138" y="1874839"/>
            <a:ext cx="533400" cy="206375"/>
            <a:chOff x="2003" y="1816"/>
            <a:chExt cx="336" cy="130"/>
          </a:xfrm>
        </p:grpSpPr>
        <p:sp>
          <p:nvSpPr>
            <p:cNvPr id="91184" name="Rectangle 16"/>
            <p:cNvSpPr>
              <a:spLocks noChangeArrowheads="1"/>
            </p:cNvSpPr>
            <p:nvPr/>
          </p:nvSpPr>
          <p:spPr bwMode="auto">
            <a:xfrm>
              <a:off x="2003" y="1816"/>
              <a:ext cx="336" cy="13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1185" name="Rectangle 17"/>
            <p:cNvSpPr>
              <a:spLocks noChangeArrowheads="1"/>
            </p:cNvSpPr>
            <p:nvPr/>
          </p:nvSpPr>
          <p:spPr bwMode="auto">
            <a:xfrm>
              <a:off x="2105" y="1833"/>
              <a:ext cx="110" cy="99"/>
            </a:xfrm>
            <a:prstGeom prst="rect">
              <a:avLst/>
            </a:prstGeom>
            <a:solidFill>
              <a:schemeClr val="bg1"/>
            </a:solidFill>
            <a:ln w="9525">
              <a:solidFill>
                <a:srgbClr val="CC9900"/>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1186" name="Rectangle 18"/>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1187" name="Rectangle 19"/>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sp>
        <p:nvSpPr>
          <p:cNvPr id="91152" name="Freeform 63"/>
          <p:cNvSpPr>
            <a:spLocks/>
          </p:cNvSpPr>
          <p:nvPr/>
        </p:nvSpPr>
        <p:spPr bwMode="auto">
          <a:xfrm rot="10800000">
            <a:off x="7823201" y="1544638"/>
            <a:ext cx="530225" cy="595312"/>
          </a:xfrm>
          <a:custGeom>
            <a:avLst/>
            <a:gdLst>
              <a:gd name="T0" fmla="*/ 2147483646 w 412"/>
              <a:gd name="T1" fmla="*/ 2147483646 h 2005"/>
              <a:gd name="T2" fmla="*/ 2147483646 w 412"/>
              <a:gd name="T3" fmla="*/ 0 h 2005"/>
              <a:gd name="T4" fmla="*/ 2147483646 w 412"/>
              <a:gd name="T5" fmla="*/ 2147483646 h 2005"/>
              <a:gd name="T6" fmla="*/ 0 60000 65536"/>
              <a:gd name="T7" fmla="*/ 0 60000 65536"/>
              <a:gd name="T8" fmla="*/ 0 60000 65536"/>
              <a:gd name="T9" fmla="*/ 0 w 412"/>
              <a:gd name="T10" fmla="*/ 0 h 2005"/>
              <a:gd name="T11" fmla="*/ 412 w 412"/>
              <a:gd name="T12" fmla="*/ 2005 h 2005"/>
            </a:gdLst>
            <a:ahLst/>
            <a:cxnLst>
              <a:cxn ang="T6">
                <a:pos x="T0" y="T1"/>
              </a:cxn>
              <a:cxn ang="T7">
                <a:pos x="T2" y="T3"/>
              </a:cxn>
              <a:cxn ang="T8">
                <a:pos x="T4" y="T5"/>
              </a:cxn>
            </a:cxnLst>
            <a:rect l="T9" t="T10" r="T11" b="T12"/>
            <a:pathLst>
              <a:path w="412" h="2005">
                <a:moveTo>
                  <a:pt x="56" y="2005"/>
                </a:moveTo>
                <a:cubicBezTo>
                  <a:pt x="80" y="1671"/>
                  <a:pt x="0" y="0"/>
                  <a:pt x="206" y="0"/>
                </a:cubicBezTo>
                <a:cubicBezTo>
                  <a:pt x="412" y="0"/>
                  <a:pt x="307" y="1587"/>
                  <a:pt x="334" y="2005"/>
                </a:cubicBezTo>
              </a:path>
            </a:pathLst>
          </a:custGeom>
          <a:noFill/>
          <a:ln w="38100" cap="flat" cmpd="sng">
            <a:solidFill>
              <a:srgbClr val="CC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91153" name="Group 77"/>
          <p:cNvGrpSpPr>
            <a:grpSpLocks/>
          </p:cNvGrpSpPr>
          <p:nvPr/>
        </p:nvGrpSpPr>
        <p:grpSpPr bwMode="auto">
          <a:xfrm>
            <a:off x="7013576" y="4827589"/>
            <a:ext cx="1006475" cy="211137"/>
            <a:chOff x="314" y="1591"/>
            <a:chExt cx="634" cy="133"/>
          </a:xfrm>
        </p:grpSpPr>
        <p:sp>
          <p:nvSpPr>
            <p:cNvPr id="91181" name="Rectangle 74"/>
            <p:cNvSpPr>
              <a:spLocks noChangeArrowheads="1"/>
            </p:cNvSpPr>
            <p:nvPr/>
          </p:nvSpPr>
          <p:spPr bwMode="auto">
            <a:xfrm>
              <a:off x="314" y="1591"/>
              <a:ext cx="634" cy="13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1182" name="Line 75"/>
            <p:cNvSpPr>
              <a:spLocks noChangeShapeType="1"/>
            </p:cNvSpPr>
            <p:nvPr/>
          </p:nvSpPr>
          <p:spPr bwMode="auto">
            <a:xfrm>
              <a:off x="388" y="1594"/>
              <a:ext cx="0" cy="13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83" name="Line 76"/>
            <p:cNvSpPr>
              <a:spLocks noChangeShapeType="1"/>
            </p:cNvSpPr>
            <p:nvPr/>
          </p:nvSpPr>
          <p:spPr bwMode="auto">
            <a:xfrm>
              <a:off x="484" y="1594"/>
              <a:ext cx="0" cy="13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91154" name="Rectangle 80"/>
          <p:cNvSpPr>
            <a:spLocks noChangeArrowheads="1"/>
          </p:cNvSpPr>
          <p:nvPr/>
        </p:nvSpPr>
        <p:spPr bwMode="auto">
          <a:xfrm>
            <a:off x="7132638" y="3892550"/>
            <a:ext cx="876300" cy="2095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1155" name="Rectangle 86"/>
          <p:cNvSpPr>
            <a:spLocks noChangeArrowheads="1"/>
          </p:cNvSpPr>
          <p:nvPr/>
        </p:nvSpPr>
        <p:spPr bwMode="auto">
          <a:xfrm>
            <a:off x="7289801" y="2851150"/>
            <a:ext cx="720725" cy="2095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1156" name="Rectangle 91"/>
          <p:cNvSpPr>
            <a:spLocks noChangeArrowheads="1"/>
          </p:cNvSpPr>
          <p:nvPr/>
        </p:nvSpPr>
        <p:spPr bwMode="auto">
          <a:xfrm>
            <a:off x="7297739" y="3892550"/>
            <a:ext cx="720725" cy="2095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1157" name="Rectangle 92"/>
          <p:cNvSpPr>
            <a:spLocks noChangeArrowheads="1"/>
          </p:cNvSpPr>
          <p:nvPr/>
        </p:nvSpPr>
        <p:spPr bwMode="auto">
          <a:xfrm>
            <a:off x="7292976" y="4824414"/>
            <a:ext cx="733425" cy="2127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nvGrpSpPr>
          <p:cNvPr id="91158" name="Group 99"/>
          <p:cNvGrpSpPr>
            <a:grpSpLocks/>
          </p:cNvGrpSpPr>
          <p:nvPr/>
        </p:nvGrpSpPr>
        <p:grpSpPr bwMode="auto">
          <a:xfrm>
            <a:off x="9480551" y="1657353"/>
            <a:ext cx="1287463" cy="736601"/>
            <a:chOff x="638" y="1651"/>
            <a:chExt cx="811" cy="464"/>
          </a:xfrm>
        </p:grpSpPr>
        <p:sp>
          <p:nvSpPr>
            <p:cNvPr id="91178" name="Text Box 95"/>
            <p:cNvSpPr txBox="1">
              <a:spLocks noChangeArrowheads="1"/>
            </p:cNvSpPr>
            <p:nvPr/>
          </p:nvSpPr>
          <p:spPr bwMode="auto">
            <a:xfrm>
              <a:off x="638" y="1651"/>
              <a:ext cx="81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a:latin typeface="Arial" panose="020B0604020202020204" pitchFamily="34" charset="0"/>
                  <a:ea typeface="宋体" panose="02010600030101010101" pitchFamily="2" charset="-122"/>
                </a:rPr>
                <a:t>application</a:t>
              </a:r>
            </a:p>
          </p:txBody>
        </p:sp>
        <p:sp>
          <p:nvSpPr>
            <p:cNvPr id="91179" name="Text Box 96"/>
            <p:cNvSpPr txBox="1">
              <a:spLocks noChangeArrowheads="1"/>
            </p:cNvSpPr>
            <p:nvPr/>
          </p:nvSpPr>
          <p:spPr bwMode="auto">
            <a:xfrm>
              <a:off x="647" y="1882"/>
              <a:ext cx="32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a:latin typeface="Arial" panose="020B0604020202020204" pitchFamily="34" charset="0"/>
                  <a:ea typeface="宋体" panose="02010600030101010101" pitchFamily="2" charset="-122"/>
                </a:rPr>
                <a:t>OS</a:t>
              </a:r>
            </a:p>
          </p:txBody>
        </p:sp>
        <p:sp>
          <p:nvSpPr>
            <p:cNvPr id="91180" name="Line 98"/>
            <p:cNvSpPr>
              <a:spLocks noChangeShapeType="1"/>
            </p:cNvSpPr>
            <p:nvPr/>
          </p:nvSpPr>
          <p:spPr bwMode="auto">
            <a:xfrm>
              <a:off x="711" y="1870"/>
              <a:ext cx="548"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91159" name="Text Box 103"/>
          <p:cNvSpPr txBox="1">
            <a:spLocks noChangeArrowheads="1"/>
          </p:cNvSpPr>
          <p:nvPr/>
        </p:nvSpPr>
        <p:spPr bwMode="auto">
          <a:xfrm>
            <a:off x="6829425" y="5637213"/>
            <a:ext cx="27478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2000">
                <a:latin typeface="Arial" panose="020B0604020202020204" pitchFamily="34" charset="0"/>
                <a:ea typeface="宋体" panose="02010600030101010101" pitchFamily="2" charset="-122"/>
              </a:rPr>
              <a:t>receiver protocol stack</a:t>
            </a:r>
          </a:p>
        </p:txBody>
      </p:sp>
      <p:sp>
        <p:nvSpPr>
          <p:cNvPr id="91160" name="Text Box 104"/>
          <p:cNvSpPr txBox="1">
            <a:spLocks noChangeArrowheads="1"/>
          </p:cNvSpPr>
          <p:nvPr/>
        </p:nvSpPr>
        <p:spPr bwMode="auto">
          <a:xfrm>
            <a:off x="3538538" y="1314450"/>
            <a:ext cx="319246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r" eaLnBrk="1" hangingPunct="1">
              <a:spcBef>
                <a:spcPct val="0"/>
              </a:spcBef>
              <a:buClrTx/>
              <a:buSzTx/>
              <a:buFontTx/>
              <a:buNone/>
            </a:pPr>
            <a:r>
              <a:rPr kumimoji="0" lang="en-US" altLang="zh-CN" sz="1800">
                <a:latin typeface="Arial" panose="020B0604020202020204" pitchFamily="34" charset="0"/>
                <a:ea typeface="宋体" panose="02010600030101010101" pitchFamily="2" charset="-122"/>
              </a:rPr>
              <a:t>application may </a:t>
            </a:r>
          </a:p>
          <a:p>
            <a:pPr algn="r" eaLnBrk="1" hangingPunct="1">
              <a:spcBef>
                <a:spcPct val="0"/>
              </a:spcBef>
              <a:buClrTx/>
              <a:buSzTx/>
              <a:buFontTx/>
              <a:buNone/>
            </a:pPr>
            <a:r>
              <a:rPr kumimoji="0" lang="en-US" altLang="zh-CN" sz="1800">
                <a:latin typeface="Arial" panose="020B0604020202020204" pitchFamily="34" charset="0"/>
                <a:ea typeface="宋体" panose="02010600030101010101" pitchFamily="2" charset="-122"/>
              </a:rPr>
              <a:t>remove data from </a:t>
            </a:r>
          </a:p>
          <a:p>
            <a:pPr algn="r" eaLnBrk="1" hangingPunct="1">
              <a:spcBef>
                <a:spcPct val="0"/>
              </a:spcBef>
              <a:buClrTx/>
              <a:buSzTx/>
              <a:buFontTx/>
              <a:buNone/>
            </a:pPr>
            <a:r>
              <a:rPr kumimoji="0" lang="en-US" altLang="zh-CN" sz="1800">
                <a:latin typeface="Arial" panose="020B0604020202020204" pitchFamily="34" charset="0"/>
                <a:ea typeface="宋体" panose="02010600030101010101" pitchFamily="2" charset="-122"/>
              </a:rPr>
              <a:t>TCP socket buffers …. </a:t>
            </a:r>
          </a:p>
        </p:txBody>
      </p:sp>
      <p:sp>
        <p:nvSpPr>
          <p:cNvPr id="91161" name="Line 105"/>
          <p:cNvSpPr>
            <a:spLocks noChangeShapeType="1"/>
          </p:cNvSpPr>
          <p:nvPr/>
        </p:nvSpPr>
        <p:spPr bwMode="auto">
          <a:xfrm>
            <a:off x="6748463" y="1730375"/>
            <a:ext cx="1041400" cy="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62" name="Text Box 106"/>
          <p:cNvSpPr txBox="1">
            <a:spLocks noChangeArrowheads="1"/>
          </p:cNvSpPr>
          <p:nvPr/>
        </p:nvSpPr>
        <p:spPr bwMode="auto">
          <a:xfrm>
            <a:off x="4622801" y="2525713"/>
            <a:ext cx="2081213"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r" eaLnBrk="1" hangingPunct="1">
              <a:spcBef>
                <a:spcPct val="0"/>
              </a:spcBef>
              <a:buClrTx/>
              <a:buSzTx/>
              <a:buFontTx/>
              <a:buNone/>
            </a:pPr>
            <a:r>
              <a:rPr kumimoji="0" lang="en-US" altLang="zh-CN" sz="1800">
                <a:latin typeface="Arial" panose="020B0604020202020204" pitchFamily="34" charset="0"/>
                <a:ea typeface="宋体" panose="02010600030101010101" pitchFamily="2" charset="-122"/>
              </a:rPr>
              <a:t>… slower than TCP </a:t>
            </a:r>
          </a:p>
          <a:p>
            <a:pPr algn="r" eaLnBrk="1" hangingPunct="1">
              <a:spcBef>
                <a:spcPct val="0"/>
              </a:spcBef>
              <a:buClrTx/>
              <a:buSzTx/>
              <a:buFontTx/>
              <a:buNone/>
            </a:pPr>
            <a:r>
              <a:rPr kumimoji="0" lang="en-US" altLang="zh-CN" sz="1800">
                <a:latin typeface="Arial" panose="020B0604020202020204" pitchFamily="34" charset="0"/>
                <a:ea typeface="宋体" panose="02010600030101010101" pitchFamily="2" charset="-122"/>
              </a:rPr>
              <a:t>receiver is delivering</a:t>
            </a:r>
          </a:p>
          <a:p>
            <a:pPr algn="r" eaLnBrk="1" hangingPunct="1">
              <a:spcBef>
                <a:spcPct val="0"/>
              </a:spcBef>
              <a:buClrTx/>
              <a:buSzTx/>
              <a:buFontTx/>
              <a:buNone/>
            </a:pPr>
            <a:r>
              <a:rPr kumimoji="0" lang="en-US" altLang="zh-CN" sz="1800">
                <a:latin typeface="Arial" panose="020B0604020202020204" pitchFamily="34" charset="0"/>
                <a:ea typeface="宋体" panose="02010600030101010101" pitchFamily="2" charset="-122"/>
              </a:rPr>
              <a:t>(sender is sending)</a:t>
            </a:r>
          </a:p>
        </p:txBody>
      </p:sp>
      <p:sp>
        <p:nvSpPr>
          <p:cNvPr id="91163" name="Line 108"/>
          <p:cNvSpPr>
            <a:spLocks noChangeShapeType="1"/>
          </p:cNvSpPr>
          <p:nvPr/>
        </p:nvSpPr>
        <p:spPr bwMode="auto">
          <a:xfrm>
            <a:off x="6669088" y="2935288"/>
            <a:ext cx="544512" cy="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64" name="Line 115"/>
          <p:cNvSpPr>
            <a:spLocks noChangeShapeType="1"/>
          </p:cNvSpPr>
          <p:nvPr/>
        </p:nvSpPr>
        <p:spPr bwMode="auto">
          <a:xfrm>
            <a:off x="7907338" y="5189538"/>
            <a:ext cx="0" cy="349250"/>
          </a:xfrm>
          <a:prstGeom prst="line">
            <a:avLst/>
          </a:prstGeom>
          <a:noFill/>
          <a:ln w="28575">
            <a:solidFill>
              <a:srgbClr val="CC0000"/>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65" name="Text Box 116"/>
          <p:cNvSpPr txBox="1">
            <a:spLocks noChangeArrowheads="1"/>
          </p:cNvSpPr>
          <p:nvPr/>
        </p:nvSpPr>
        <p:spPr bwMode="auto">
          <a:xfrm>
            <a:off x="6815139" y="5249863"/>
            <a:ext cx="1133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400">
                <a:latin typeface="Arial" panose="020B0604020202020204" pitchFamily="34" charset="0"/>
                <a:ea typeface="宋体" panose="02010600030101010101" pitchFamily="2" charset="-122"/>
              </a:rPr>
              <a:t>from sender</a:t>
            </a:r>
          </a:p>
        </p:txBody>
      </p:sp>
      <p:grpSp>
        <p:nvGrpSpPr>
          <p:cNvPr id="6" name="Group 123"/>
          <p:cNvGrpSpPr>
            <a:grpSpLocks/>
          </p:cNvGrpSpPr>
          <p:nvPr/>
        </p:nvGrpSpPr>
        <p:grpSpPr bwMode="auto">
          <a:xfrm>
            <a:off x="1887538" y="4194176"/>
            <a:ext cx="5395912" cy="1755775"/>
            <a:chOff x="221" y="2091"/>
            <a:chExt cx="3399" cy="1106"/>
          </a:xfrm>
        </p:grpSpPr>
        <p:sp>
          <p:nvSpPr>
            <p:cNvPr id="91171" name="Line 82"/>
            <p:cNvSpPr>
              <a:spLocks noChangeShapeType="1"/>
            </p:cNvSpPr>
            <p:nvPr/>
          </p:nvSpPr>
          <p:spPr bwMode="auto">
            <a:xfrm>
              <a:off x="3620" y="2455"/>
              <a:ext cx="0" cy="13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72" name="Rectangle 110"/>
            <p:cNvSpPr>
              <a:spLocks noChangeArrowheads="1"/>
            </p:cNvSpPr>
            <p:nvPr/>
          </p:nvSpPr>
          <p:spPr bwMode="auto">
            <a:xfrm>
              <a:off x="221" y="2219"/>
              <a:ext cx="2295" cy="978"/>
            </a:xfrm>
            <a:prstGeom prst="rect">
              <a:avLst/>
            </a:prstGeom>
            <a:solidFill>
              <a:srgbClr val="FFFFFF"/>
            </a:solidFill>
            <a:ln w="28575">
              <a:solidFill>
                <a:srgbClr val="CC0000"/>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1173" name="Text Box 111"/>
            <p:cNvSpPr txBox="1">
              <a:spLocks noChangeArrowheads="1"/>
            </p:cNvSpPr>
            <p:nvPr/>
          </p:nvSpPr>
          <p:spPr bwMode="auto">
            <a:xfrm>
              <a:off x="279" y="2315"/>
              <a:ext cx="2263"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2000">
                  <a:latin typeface="Gill Sans MT" panose="020B0502020104020203" pitchFamily="34" charset="0"/>
                  <a:ea typeface="宋体" panose="02010600030101010101" pitchFamily="2" charset="-122"/>
                </a:rPr>
                <a:t>receiver controls sender, so sender won’</a:t>
              </a:r>
              <a:r>
                <a:rPr kumimoji="0" lang="en-US" altLang="ja-JP" sz="2000">
                  <a:latin typeface="Gill Sans MT" panose="020B0502020104020203" pitchFamily="34" charset="0"/>
                  <a:ea typeface="宋体" panose="02010600030101010101" pitchFamily="2" charset="-122"/>
                </a:rPr>
                <a:t>t overflow receiver’s buffer by transmitting too much, too fast</a:t>
              </a:r>
              <a:endParaRPr kumimoji="0" lang="en-US" altLang="zh-CN" sz="1000">
                <a:latin typeface="Gill Sans MT" panose="020B0502020104020203" pitchFamily="34" charset="0"/>
                <a:ea typeface="宋体" panose="02010600030101010101" pitchFamily="2" charset="-122"/>
              </a:endParaRPr>
            </a:p>
          </p:txBody>
        </p:sp>
        <p:grpSp>
          <p:nvGrpSpPr>
            <p:cNvPr id="91174" name="Group 112"/>
            <p:cNvGrpSpPr>
              <a:grpSpLocks/>
            </p:cNvGrpSpPr>
            <p:nvPr/>
          </p:nvGrpSpPr>
          <p:grpSpPr bwMode="auto">
            <a:xfrm>
              <a:off x="510" y="2091"/>
              <a:ext cx="1217" cy="327"/>
              <a:chOff x="3486" y="272"/>
              <a:chExt cx="1134" cy="327"/>
            </a:xfrm>
          </p:grpSpPr>
          <p:sp>
            <p:nvSpPr>
              <p:cNvPr id="91176" name="Rectangle 113"/>
              <p:cNvSpPr>
                <a:spLocks noChangeArrowheads="1"/>
              </p:cNvSpPr>
              <p:nvPr/>
            </p:nvSpPr>
            <p:spPr bwMode="auto">
              <a:xfrm>
                <a:off x="3486" y="330"/>
                <a:ext cx="1134" cy="22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1177" name="Text Box 114"/>
              <p:cNvSpPr txBox="1">
                <a:spLocks noChangeArrowheads="1"/>
              </p:cNvSpPr>
              <p:nvPr/>
            </p:nvSpPr>
            <p:spPr bwMode="auto">
              <a:xfrm>
                <a:off x="3539" y="272"/>
                <a:ext cx="101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2800" i="1">
                    <a:solidFill>
                      <a:srgbClr val="CC0000"/>
                    </a:solidFill>
                    <a:latin typeface="Gill Sans MT" panose="020B0502020104020203" pitchFamily="34" charset="0"/>
                    <a:ea typeface="宋体" panose="02010600030101010101" pitchFamily="2" charset="-122"/>
                  </a:rPr>
                  <a:t>flow control</a:t>
                </a:r>
              </a:p>
            </p:txBody>
          </p:sp>
        </p:grpSp>
        <p:sp>
          <p:nvSpPr>
            <p:cNvPr id="91175" name="Line 117"/>
            <p:cNvSpPr>
              <a:spLocks noChangeShapeType="1"/>
            </p:cNvSpPr>
            <p:nvPr/>
          </p:nvSpPr>
          <p:spPr bwMode="auto">
            <a:xfrm>
              <a:off x="3445" y="2578"/>
              <a:ext cx="0" cy="292"/>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91167" name="Line 118"/>
          <p:cNvSpPr>
            <a:spLocks noChangeShapeType="1"/>
          </p:cNvSpPr>
          <p:nvPr/>
        </p:nvSpPr>
        <p:spPr bwMode="auto">
          <a:xfrm>
            <a:off x="9371013" y="4767263"/>
            <a:ext cx="0" cy="46355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91168" name="Group 124"/>
          <p:cNvGrpSpPr>
            <a:grpSpLocks/>
          </p:cNvGrpSpPr>
          <p:nvPr/>
        </p:nvGrpSpPr>
        <p:grpSpPr bwMode="auto">
          <a:xfrm flipH="1">
            <a:off x="9609138" y="4360863"/>
            <a:ext cx="869950" cy="906462"/>
            <a:chOff x="-44" y="1473"/>
            <a:chExt cx="981" cy="1105"/>
          </a:xfrm>
        </p:grpSpPr>
        <p:pic>
          <p:nvPicPr>
            <p:cNvPr id="91169" name="Picture 12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70" name="Freeform 126"/>
            <p:cNvSpPr>
              <a:spLocks/>
            </p:cNvSpPr>
            <p:nvPr/>
          </p:nvSpPr>
          <p:spPr bwMode="auto">
            <a:xfrm flipH="1">
              <a:off x="374" y="1579"/>
              <a:ext cx="477" cy="506"/>
            </a:xfrm>
            <a:custGeom>
              <a:avLst/>
              <a:gdLst>
                <a:gd name="T0" fmla="*/ 0 w 356"/>
                <a:gd name="T1" fmla="*/ 0 h 368"/>
                <a:gd name="T2" fmla="*/ 58127 w 356"/>
                <a:gd name="T3" fmla="*/ 4362 h 368"/>
                <a:gd name="T4" fmla="*/ 68956 w 356"/>
                <a:gd name="T5" fmla="*/ 90881 h 368"/>
                <a:gd name="T6" fmla="*/ 15197 w 356"/>
                <a:gd name="T7" fmla="*/ 11365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2"/>
          <p:cNvSpPr>
            <a:spLocks noGrp="1" noChangeArrowheads="1"/>
          </p:cNvSpPr>
          <p:nvPr>
            <p:ph type="title"/>
          </p:nvPr>
        </p:nvSpPr>
        <p:spPr>
          <a:xfrm>
            <a:off x="803134" y="596345"/>
            <a:ext cx="7772400" cy="741363"/>
          </a:xfrm>
        </p:spPr>
        <p:txBody>
          <a:bodyPr/>
          <a:lstStyle/>
          <a:p>
            <a:pPr>
              <a:defRPr/>
            </a:pPr>
            <a:r>
              <a:rPr lang="en-US" altLang="zh-CN" dirty="0">
                <a:ea typeface="ＭＳ Ｐゴシック" charset="0"/>
              </a:rPr>
              <a:t>TCP</a:t>
            </a:r>
            <a:r>
              <a:rPr lang="zh-CN" altLang="en-US" dirty="0">
                <a:ea typeface="ＭＳ Ｐゴシック" charset="0"/>
              </a:rPr>
              <a:t>滑动窗口算法的流量控制</a:t>
            </a:r>
            <a:endParaRPr lang="en-US" dirty="0">
              <a:ea typeface="ＭＳ Ｐゴシック" charset="0"/>
            </a:endParaRPr>
          </a:p>
        </p:txBody>
      </p:sp>
      <p:grpSp>
        <p:nvGrpSpPr>
          <p:cNvPr id="92163" name="Group 72"/>
          <p:cNvGrpSpPr>
            <a:grpSpLocks/>
          </p:cNvGrpSpPr>
          <p:nvPr/>
        </p:nvGrpSpPr>
        <p:grpSpPr bwMode="auto">
          <a:xfrm>
            <a:off x="7519988" y="2230439"/>
            <a:ext cx="2578100" cy="2155825"/>
            <a:chOff x="512" y="1294"/>
            <a:chExt cx="1888" cy="1358"/>
          </a:xfrm>
        </p:grpSpPr>
        <p:grpSp>
          <p:nvGrpSpPr>
            <p:cNvPr id="92177" name="Group 17"/>
            <p:cNvGrpSpPr>
              <a:grpSpLocks/>
            </p:cNvGrpSpPr>
            <p:nvPr/>
          </p:nvGrpSpPr>
          <p:grpSpPr bwMode="auto">
            <a:xfrm>
              <a:off x="1232" y="1410"/>
              <a:ext cx="336" cy="130"/>
              <a:chOff x="2003" y="1816"/>
              <a:chExt cx="336" cy="130"/>
            </a:xfrm>
          </p:grpSpPr>
          <p:sp>
            <p:nvSpPr>
              <p:cNvPr id="92186" name="Rectangle 18"/>
              <p:cNvSpPr>
                <a:spLocks noChangeArrowheads="1"/>
              </p:cNvSpPr>
              <p:nvPr/>
            </p:nvSpPr>
            <p:spPr bwMode="auto">
              <a:xfrm>
                <a:off x="2003" y="1816"/>
                <a:ext cx="336" cy="13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2187" name="Rectangle 19"/>
              <p:cNvSpPr>
                <a:spLocks noChangeArrowheads="1"/>
              </p:cNvSpPr>
              <p:nvPr/>
            </p:nvSpPr>
            <p:spPr bwMode="auto">
              <a:xfrm>
                <a:off x="2105" y="1833"/>
                <a:ext cx="108" cy="99"/>
              </a:xfrm>
              <a:prstGeom prst="rect">
                <a:avLst/>
              </a:prstGeom>
              <a:solidFill>
                <a:schemeClr val="bg1"/>
              </a:solidFill>
              <a:ln w="9525">
                <a:solidFill>
                  <a:srgbClr val="CC9900"/>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2188" name="Rectangle 20"/>
              <p:cNvSpPr>
                <a:spLocks noChangeArrowheads="1"/>
              </p:cNvSpPr>
              <p:nvPr/>
            </p:nvSpPr>
            <p:spPr bwMode="auto">
              <a:xfrm>
                <a:off x="2228" y="1891"/>
                <a:ext cx="28" cy="35"/>
              </a:xfrm>
              <a:prstGeom prst="rect">
                <a:avLst/>
              </a:prstGeom>
              <a:solidFill>
                <a:srgbClr val="CC9900"/>
              </a:solidFill>
              <a:ln w="9525">
                <a:solidFill>
                  <a:srgbClr val="CC9900"/>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2189" name="Rectangle 21"/>
              <p:cNvSpPr>
                <a:spLocks noChangeArrowheads="1"/>
              </p:cNvSpPr>
              <p:nvPr/>
            </p:nvSpPr>
            <p:spPr bwMode="auto">
              <a:xfrm>
                <a:off x="2056" y="1892"/>
                <a:ext cx="29" cy="35"/>
              </a:xfrm>
              <a:prstGeom prst="rect">
                <a:avLst/>
              </a:prstGeom>
              <a:solidFill>
                <a:srgbClr val="CC9900"/>
              </a:solidFill>
              <a:ln w="9525">
                <a:solidFill>
                  <a:srgbClr val="CC9900"/>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sp>
          <p:nvSpPr>
            <p:cNvPr id="92178" name="Rectangle 52"/>
            <p:cNvSpPr>
              <a:spLocks noChangeArrowheads="1"/>
            </p:cNvSpPr>
            <p:nvPr/>
          </p:nvSpPr>
          <p:spPr bwMode="auto">
            <a:xfrm>
              <a:off x="526" y="1522"/>
              <a:ext cx="1871" cy="896"/>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2179" name="Line 53"/>
            <p:cNvSpPr>
              <a:spLocks noChangeShapeType="1"/>
            </p:cNvSpPr>
            <p:nvPr/>
          </p:nvSpPr>
          <p:spPr bwMode="auto">
            <a:xfrm>
              <a:off x="512" y="1863"/>
              <a:ext cx="18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180" name="AutoShape 54"/>
            <p:cNvSpPr>
              <a:spLocks noChangeArrowheads="1"/>
            </p:cNvSpPr>
            <p:nvPr/>
          </p:nvSpPr>
          <p:spPr bwMode="auto">
            <a:xfrm>
              <a:off x="1310" y="1294"/>
              <a:ext cx="157" cy="288"/>
            </a:xfrm>
            <a:prstGeom prst="upArrow">
              <a:avLst>
                <a:gd name="adj1" fmla="val 50000"/>
                <a:gd name="adj2" fmla="val 45860"/>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2181" name="Rectangle 55" descr="Dark upward diagonal"/>
            <p:cNvSpPr>
              <a:spLocks noChangeArrowheads="1"/>
            </p:cNvSpPr>
            <p:nvPr/>
          </p:nvSpPr>
          <p:spPr bwMode="auto">
            <a:xfrm>
              <a:off x="534" y="1856"/>
              <a:ext cx="1848" cy="555"/>
            </a:xfrm>
            <a:prstGeom prst="rect">
              <a:avLst/>
            </a:prstGeom>
            <a:pattFill prst="dkUpDiag">
              <a:fgClr>
                <a:srgbClr val="FFFF00"/>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2182" name="AutoShape 56"/>
            <p:cNvSpPr>
              <a:spLocks noChangeArrowheads="1"/>
            </p:cNvSpPr>
            <p:nvPr/>
          </p:nvSpPr>
          <p:spPr bwMode="auto">
            <a:xfrm>
              <a:off x="1312" y="2364"/>
              <a:ext cx="157" cy="288"/>
            </a:xfrm>
            <a:prstGeom prst="upArrow">
              <a:avLst>
                <a:gd name="adj1" fmla="val 50000"/>
                <a:gd name="adj2" fmla="val 45860"/>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92183" name="Text Box 57"/>
            <p:cNvSpPr txBox="1">
              <a:spLocks noChangeArrowheads="1"/>
            </p:cNvSpPr>
            <p:nvPr/>
          </p:nvSpPr>
          <p:spPr bwMode="auto">
            <a:xfrm>
              <a:off x="814" y="1568"/>
              <a:ext cx="124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2000">
                  <a:latin typeface="Arial" panose="020B0604020202020204" pitchFamily="34" charset="0"/>
                  <a:ea typeface="宋体" panose="02010600030101010101" pitchFamily="2" charset="-122"/>
                </a:rPr>
                <a:t>buffered data</a:t>
              </a:r>
            </a:p>
          </p:txBody>
        </p:sp>
        <p:sp>
          <p:nvSpPr>
            <p:cNvPr id="92184" name="Line 58"/>
            <p:cNvSpPr>
              <a:spLocks noChangeShapeType="1"/>
            </p:cNvSpPr>
            <p:nvPr/>
          </p:nvSpPr>
          <p:spPr bwMode="auto">
            <a:xfrm>
              <a:off x="522" y="1857"/>
              <a:ext cx="1878" cy="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185" name="Text Box 59"/>
            <p:cNvSpPr txBox="1">
              <a:spLocks noChangeArrowheads="1"/>
            </p:cNvSpPr>
            <p:nvPr/>
          </p:nvSpPr>
          <p:spPr bwMode="auto">
            <a:xfrm>
              <a:off x="653" y="2020"/>
              <a:ext cx="15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2000">
                  <a:latin typeface="Arial" panose="020B0604020202020204" pitchFamily="34" charset="0"/>
                  <a:ea typeface="宋体" panose="02010600030101010101" pitchFamily="2" charset="-122"/>
                </a:rPr>
                <a:t>free buffer space</a:t>
              </a:r>
            </a:p>
          </p:txBody>
        </p:sp>
      </p:grpSp>
      <p:sp>
        <p:nvSpPr>
          <p:cNvPr id="92164" name="Text Box 62"/>
          <p:cNvSpPr txBox="1">
            <a:spLocks noChangeArrowheads="1"/>
          </p:cNvSpPr>
          <p:nvPr/>
        </p:nvSpPr>
        <p:spPr bwMode="auto">
          <a:xfrm>
            <a:off x="6632576" y="3375025"/>
            <a:ext cx="7360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b="1">
                <a:latin typeface="Courier New" panose="02070309020205020404" pitchFamily="49" charset="0"/>
                <a:ea typeface="宋体" panose="02010600030101010101" pitchFamily="2" charset="-122"/>
              </a:rPr>
              <a:t>rwnd</a:t>
            </a:r>
          </a:p>
        </p:txBody>
      </p:sp>
      <p:sp>
        <p:nvSpPr>
          <p:cNvPr id="92165" name="Line 64"/>
          <p:cNvSpPr>
            <a:spLocks noChangeShapeType="1"/>
          </p:cNvSpPr>
          <p:nvPr/>
        </p:nvSpPr>
        <p:spPr bwMode="auto">
          <a:xfrm>
            <a:off x="7143750" y="3108326"/>
            <a:ext cx="0" cy="32226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166" name="Line 65"/>
          <p:cNvSpPr>
            <a:spLocks noChangeShapeType="1"/>
          </p:cNvSpPr>
          <p:nvPr/>
        </p:nvSpPr>
        <p:spPr bwMode="auto">
          <a:xfrm flipV="1">
            <a:off x="7143750" y="3633788"/>
            <a:ext cx="0" cy="32226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167" name="Line 66"/>
          <p:cNvSpPr>
            <a:spLocks noChangeShapeType="1"/>
          </p:cNvSpPr>
          <p:nvPr/>
        </p:nvSpPr>
        <p:spPr bwMode="auto">
          <a:xfrm>
            <a:off x="6989763" y="3965575"/>
            <a:ext cx="4762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168" name="Line 67"/>
          <p:cNvSpPr>
            <a:spLocks noChangeShapeType="1"/>
          </p:cNvSpPr>
          <p:nvPr/>
        </p:nvSpPr>
        <p:spPr bwMode="auto">
          <a:xfrm>
            <a:off x="7038975" y="3097213"/>
            <a:ext cx="1968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169" name="Line 68"/>
          <p:cNvSpPr>
            <a:spLocks noChangeShapeType="1"/>
          </p:cNvSpPr>
          <p:nvPr/>
        </p:nvSpPr>
        <p:spPr bwMode="auto">
          <a:xfrm>
            <a:off x="7011988" y="2571750"/>
            <a:ext cx="4762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170" name="Line 69"/>
          <p:cNvSpPr>
            <a:spLocks noChangeShapeType="1"/>
          </p:cNvSpPr>
          <p:nvPr/>
        </p:nvSpPr>
        <p:spPr bwMode="auto">
          <a:xfrm>
            <a:off x="7400925" y="2576513"/>
            <a:ext cx="0" cy="1778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171" name="Line 70"/>
          <p:cNvSpPr>
            <a:spLocks noChangeShapeType="1"/>
          </p:cNvSpPr>
          <p:nvPr/>
        </p:nvSpPr>
        <p:spPr bwMode="auto">
          <a:xfrm flipH="1">
            <a:off x="7399338" y="3000375"/>
            <a:ext cx="0"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2172" name="Text Box 71"/>
          <p:cNvSpPr txBox="1">
            <a:spLocks noChangeArrowheads="1"/>
          </p:cNvSpPr>
          <p:nvPr/>
        </p:nvSpPr>
        <p:spPr bwMode="auto">
          <a:xfrm>
            <a:off x="6105710" y="2736850"/>
            <a:ext cx="14253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r" eaLnBrk="1" hangingPunct="1">
              <a:spcBef>
                <a:spcPct val="0"/>
              </a:spcBef>
              <a:buClrTx/>
              <a:buSzTx/>
              <a:buFontTx/>
              <a:buNone/>
            </a:pPr>
            <a:r>
              <a:rPr kumimoji="0" lang="en-US" altLang="zh-CN" sz="1800" b="1">
                <a:latin typeface="Courier New" panose="02070309020205020404" pitchFamily="49" charset="0"/>
                <a:ea typeface="宋体" panose="02010600030101010101" pitchFamily="2" charset="-122"/>
              </a:rPr>
              <a:t>RcvBuffer</a:t>
            </a:r>
          </a:p>
        </p:txBody>
      </p:sp>
      <p:sp>
        <p:nvSpPr>
          <p:cNvPr id="92173" name="Text Box 73"/>
          <p:cNvSpPr txBox="1">
            <a:spLocks noChangeArrowheads="1"/>
          </p:cNvSpPr>
          <p:nvPr/>
        </p:nvSpPr>
        <p:spPr bwMode="auto">
          <a:xfrm>
            <a:off x="7677150" y="4365625"/>
            <a:ext cx="25741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TCP segment payloads</a:t>
            </a:r>
          </a:p>
        </p:txBody>
      </p:sp>
      <p:sp>
        <p:nvSpPr>
          <p:cNvPr id="92174" name="Text Box 74"/>
          <p:cNvSpPr txBox="1">
            <a:spLocks noChangeArrowheads="1"/>
          </p:cNvSpPr>
          <p:nvPr/>
        </p:nvSpPr>
        <p:spPr bwMode="auto">
          <a:xfrm>
            <a:off x="7750175" y="1865313"/>
            <a:ext cx="24160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to application process</a:t>
            </a:r>
          </a:p>
        </p:txBody>
      </p:sp>
      <p:sp>
        <p:nvSpPr>
          <p:cNvPr id="78866" name="Rectangle 75"/>
          <p:cNvSpPr>
            <a:spLocks noGrp="1" noChangeArrowheads="1"/>
          </p:cNvSpPr>
          <p:nvPr>
            <p:ph type="body" sz="half" idx="2"/>
          </p:nvPr>
        </p:nvSpPr>
        <p:spPr>
          <a:xfrm>
            <a:off x="2017714" y="1549401"/>
            <a:ext cx="4054475" cy="4906963"/>
          </a:xfrm>
        </p:spPr>
        <p:txBody>
          <a:bodyPr>
            <a:normAutofit fontScale="92500"/>
          </a:bodyPr>
          <a:lstStyle/>
          <a:p>
            <a:pPr>
              <a:defRPr/>
            </a:pPr>
            <a:r>
              <a:rPr lang="en-US" altLang="zh-CN" sz="2400" dirty="0"/>
              <a:t>receiver </a:t>
            </a:r>
            <a:r>
              <a:rPr lang="ja-JP" altLang="en-US" sz="2400" dirty="0"/>
              <a:t>“</a:t>
            </a:r>
            <a:r>
              <a:rPr lang="en-US" altLang="ja-JP" sz="2400" dirty="0"/>
              <a:t>advertises</a:t>
            </a:r>
            <a:r>
              <a:rPr lang="ja-JP" altLang="en-US" sz="2400" dirty="0"/>
              <a:t>”</a:t>
            </a:r>
            <a:r>
              <a:rPr lang="en-US" altLang="ja-JP" sz="2400" dirty="0"/>
              <a:t> free buffer space by including </a:t>
            </a:r>
            <a:r>
              <a:rPr lang="en-US" altLang="ja-JP" sz="2400" b="1" dirty="0" err="1">
                <a:latin typeface="Courier New" pitchFamily="49" charset="0"/>
              </a:rPr>
              <a:t>rwnd</a:t>
            </a:r>
            <a:r>
              <a:rPr lang="en-US" altLang="ja-JP" sz="2400" dirty="0"/>
              <a:t> value in TCP header of receiver-to-sender segments</a:t>
            </a:r>
          </a:p>
          <a:p>
            <a:pPr lvl="1">
              <a:defRPr/>
            </a:pPr>
            <a:r>
              <a:rPr lang="en-US" altLang="zh-CN" sz="2000" b="1" dirty="0" err="1">
                <a:latin typeface="Courier New" pitchFamily="49" charset="0"/>
              </a:rPr>
              <a:t>RcvBuffer</a:t>
            </a:r>
            <a:r>
              <a:rPr lang="en-US" altLang="zh-CN" sz="2000" b="1" dirty="0">
                <a:latin typeface="Courier New" pitchFamily="49" charset="0"/>
              </a:rPr>
              <a:t> </a:t>
            </a:r>
            <a:r>
              <a:rPr lang="en-US" altLang="zh-CN" sz="2000" dirty="0"/>
              <a:t>size set via socket options (typical default is 4096 bytes)</a:t>
            </a:r>
          </a:p>
          <a:p>
            <a:pPr lvl="1">
              <a:defRPr/>
            </a:pPr>
            <a:r>
              <a:rPr lang="en-US" altLang="zh-CN" sz="2000" dirty="0"/>
              <a:t>many operating systems </a:t>
            </a:r>
            <a:r>
              <a:rPr lang="en-US" altLang="zh-CN" sz="2000" dirty="0" err="1"/>
              <a:t>autoadjust</a:t>
            </a:r>
            <a:r>
              <a:rPr lang="en-US" altLang="zh-CN" sz="2000" dirty="0"/>
              <a:t> </a:t>
            </a:r>
            <a:r>
              <a:rPr lang="en-US" altLang="zh-CN" sz="2000" b="1" dirty="0" err="1">
                <a:latin typeface="Courier New" pitchFamily="49" charset="0"/>
              </a:rPr>
              <a:t>RcvBuffer</a:t>
            </a:r>
            <a:endParaRPr lang="en-US" altLang="zh-CN" sz="2000" dirty="0"/>
          </a:p>
          <a:p>
            <a:pPr>
              <a:defRPr/>
            </a:pPr>
            <a:r>
              <a:rPr lang="en-US" altLang="zh-CN" sz="2400" dirty="0"/>
              <a:t>sender limits amount of </a:t>
            </a:r>
            <a:r>
              <a:rPr lang="en-US" altLang="zh-CN" sz="2400" dirty="0" err="1"/>
              <a:t>unacked</a:t>
            </a:r>
            <a:r>
              <a:rPr lang="en-US" altLang="zh-CN" sz="2400" dirty="0"/>
              <a:t> (</a:t>
            </a:r>
            <a:r>
              <a:rPr lang="ja-JP" altLang="en-US" sz="2400" dirty="0"/>
              <a:t>“</a:t>
            </a:r>
            <a:r>
              <a:rPr lang="en-US" altLang="ja-JP" sz="2400" dirty="0"/>
              <a:t>in-flight</a:t>
            </a:r>
            <a:r>
              <a:rPr lang="ja-JP" altLang="en-US" sz="2400" dirty="0"/>
              <a:t>”</a:t>
            </a:r>
            <a:r>
              <a:rPr lang="en-US" altLang="ja-JP" sz="2400" dirty="0"/>
              <a:t>) data to receiver’s </a:t>
            </a:r>
            <a:r>
              <a:rPr lang="en-US" altLang="ja-JP" sz="2400" b="1" dirty="0" err="1">
                <a:latin typeface="Courier New" pitchFamily="49" charset="0"/>
              </a:rPr>
              <a:t>rwnd</a:t>
            </a:r>
            <a:r>
              <a:rPr lang="en-US" altLang="ja-JP" sz="2400" b="1" dirty="0">
                <a:latin typeface="Courier New" pitchFamily="49" charset="0"/>
              </a:rPr>
              <a:t> </a:t>
            </a:r>
            <a:r>
              <a:rPr lang="en-US" altLang="ja-JP" sz="2400" dirty="0"/>
              <a:t>value </a:t>
            </a:r>
          </a:p>
          <a:p>
            <a:pPr>
              <a:defRPr/>
            </a:pPr>
            <a:r>
              <a:rPr lang="en-US" altLang="zh-CN" sz="2400" dirty="0"/>
              <a:t>guarantees receive buffer will not overflow</a:t>
            </a:r>
          </a:p>
        </p:txBody>
      </p:sp>
      <p:sp>
        <p:nvSpPr>
          <p:cNvPr id="92176" name="Text Box 76"/>
          <p:cNvSpPr txBox="1">
            <a:spLocks noChangeArrowheads="1"/>
          </p:cNvSpPr>
          <p:nvPr/>
        </p:nvSpPr>
        <p:spPr bwMode="auto">
          <a:xfrm>
            <a:off x="7361239" y="5018089"/>
            <a:ext cx="2695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2000" i="1">
                <a:latin typeface="Arial" panose="020B0604020202020204" pitchFamily="34" charset="0"/>
                <a:ea typeface="宋体" panose="02010600030101010101" pitchFamily="2" charset="-122"/>
              </a:rPr>
              <a:t>receiver-side buffering</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2062D501-2D7D-4C0A-BE90-686D4360F45F}" type="slidenum">
              <a:rPr kumimoji="0" lang="en-US" altLang="zh-CN" sz="1400">
                <a:latin typeface="Arial" panose="020B0604020202020204" pitchFamily="34" charset="0"/>
                <a:ea typeface="宋体" panose="02010600030101010101" pitchFamily="2" charset="-122"/>
              </a:rPr>
              <a:pPr>
                <a:spcBef>
                  <a:spcPct val="0"/>
                </a:spcBef>
                <a:buClrTx/>
                <a:buSzTx/>
                <a:buFontTx/>
                <a:buNone/>
              </a:pPr>
              <a:t>79</a:t>
            </a:fld>
            <a:r>
              <a:rPr kumimoji="0" lang="en-US" altLang="zh-CN" sz="1000">
                <a:latin typeface="Arial" panose="020B0604020202020204" pitchFamily="34" charset="0"/>
                <a:ea typeface="宋体" panose="02010600030101010101" pitchFamily="2" charset="-122"/>
              </a:rPr>
              <a:t>-</a:t>
            </a:r>
          </a:p>
        </p:txBody>
      </p:sp>
      <p:sp>
        <p:nvSpPr>
          <p:cNvPr id="93187" name="Rectangle 2"/>
          <p:cNvSpPr>
            <a:spLocks noGrp="1" noChangeArrowheads="1"/>
          </p:cNvSpPr>
          <p:nvPr>
            <p:ph type="title"/>
          </p:nvPr>
        </p:nvSpPr>
        <p:spPr/>
        <p:txBody>
          <a:bodyPr/>
          <a:lstStyle/>
          <a:p>
            <a:r>
              <a:rPr lang="en-US" altLang="zh-CN" sz="3200" dirty="0"/>
              <a:t>TCP</a:t>
            </a:r>
            <a:r>
              <a:rPr lang="zh-CN" altLang="en-US" sz="3200" dirty="0"/>
              <a:t>滑动窗口算法</a:t>
            </a:r>
          </a:p>
        </p:txBody>
      </p:sp>
      <p:sp>
        <p:nvSpPr>
          <p:cNvPr id="87043" name="Rectangle 3"/>
          <p:cNvSpPr>
            <a:spLocks noGrp="1" noChangeArrowheads="1"/>
          </p:cNvSpPr>
          <p:nvPr>
            <p:ph type="body" idx="1"/>
          </p:nvPr>
        </p:nvSpPr>
        <p:spPr>
          <a:xfrm>
            <a:off x="986908" y="1270000"/>
            <a:ext cx="8229600" cy="5327650"/>
          </a:xfrm>
        </p:spPr>
        <p:txBody>
          <a:bodyPr/>
          <a:lstStyle/>
          <a:p>
            <a:pPr>
              <a:buFont typeface="Wingdings" charset="0"/>
              <a:buNone/>
              <a:defRPr/>
            </a:pPr>
            <a:r>
              <a:rPr lang="en-US" altLang="zh-CN" sz="2800" b="1" dirty="0">
                <a:solidFill>
                  <a:srgbClr val="0000FF"/>
                </a:solidFill>
                <a:effectLst>
                  <a:outerShdw blurRad="38100" dist="38100" dir="2700000" algn="tl">
                    <a:srgbClr val="DDDDDD"/>
                  </a:outerShdw>
                </a:effectLst>
              </a:rPr>
              <a:t>2. </a:t>
            </a:r>
            <a:r>
              <a:rPr lang="zh-CN" altLang="en-US" sz="2800" b="1" dirty="0">
                <a:solidFill>
                  <a:srgbClr val="0000FF"/>
                </a:solidFill>
                <a:effectLst>
                  <a:outerShdw blurRad="38100" dist="38100" dir="2700000" algn="tl">
                    <a:srgbClr val="DDDDDD"/>
                  </a:outerShdw>
                </a:effectLst>
              </a:rPr>
              <a:t>流量控制</a:t>
            </a:r>
            <a:endParaRPr lang="en-US" altLang="zh-CN" sz="2800" b="1" dirty="0">
              <a:solidFill>
                <a:srgbClr val="0000FF"/>
              </a:solidFill>
              <a:effectLst>
                <a:outerShdw blurRad="38100" dist="38100" dir="2700000" algn="tl">
                  <a:srgbClr val="DDDDDD"/>
                </a:outerShdw>
              </a:effectLst>
            </a:endParaRPr>
          </a:p>
          <a:p>
            <a:pPr>
              <a:defRPr/>
            </a:pPr>
            <a:endParaRPr lang="zh-CN" altLang="en-US" sz="2800" dirty="0"/>
          </a:p>
        </p:txBody>
      </p:sp>
      <p:grpSp>
        <p:nvGrpSpPr>
          <p:cNvPr id="93189" name="组 3"/>
          <p:cNvGrpSpPr>
            <a:grpSpLocks/>
          </p:cNvGrpSpPr>
          <p:nvPr/>
        </p:nvGrpSpPr>
        <p:grpSpPr bwMode="auto">
          <a:xfrm>
            <a:off x="1703388" y="2565400"/>
            <a:ext cx="4608512" cy="4032250"/>
            <a:chOff x="1357313" y="1484784"/>
            <a:chExt cx="6527055" cy="5184576"/>
          </a:xfrm>
        </p:grpSpPr>
        <p:pic>
          <p:nvPicPr>
            <p:cNvPr id="93233" name="Picture 22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7313" y="1556792"/>
              <a:ext cx="6342062" cy="4982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347131" y="1484784"/>
              <a:ext cx="4321392" cy="2016678"/>
            </a:xfrm>
            <a:prstGeom prst="rect">
              <a:avLst/>
            </a:prstGeom>
            <a:solidFill>
              <a:srgbClr val="FFFFFF"/>
            </a:solidFill>
            <a:ln>
              <a:solidFill>
                <a:srgbClr val="FFFFFF"/>
              </a:solid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kumimoji="1" lang="zh-CN" altLang="en-US"/>
            </a:p>
          </p:txBody>
        </p:sp>
        <p:sp>
          <p:nvSpPr>
            <p:cNvPr id="29" name="矩形 28"/>
            <p:cNvSpPr/>
            <p:nvPr/>
          </p:nvSpPr>
          <p:spPr>
            <a:xfrm>
              <a:off x="4356656" y="3356539"/>
              <a:ext cx="3527712" cy="3312821"/>
            </a:xfrm>
            <a:prstGeom prst="rect">
              <a:avLst/>
            </a:prstGeom>
            <a:solidFill>
              <a:srgbClr val="FFFFFF"/>
            </a:solidFill>
            <a:ln>
              <a:solidFill>
                <a:srgbClr val="FFFFFF"/>
              </a:solid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kumimoji="1" lang="zh-CN" altLang="en-US"/>
            </a:p>
          </p:txBody>
        </p:sp>
        <p:sp>
          <p:nvSpPr>
            <p:cNvPr id="30" name="矩形 29"/>
            <p:cNvSpPr/>
            <p:nvPr/>
          </p:nvSpPr>
          <p:spPr>
            <a:xfrm>
              <a:off x="3706872" y="3285097"/>
              <a:ext cx="2160697" cy="647052"/>
            </a:xfrm>
            <a:prstGeom prst="rect">
              <a:avLst/>
            </a:prstGeom>
            <a:solidFill>
              <a:srgbClr val="FFFFFF"/>
            </a:solidFill>
            <a:ln>
              <a:solidFill>
                <a:srgbClr val="FFFFFF"/>
              </a:solid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kumimoji="1" lang="zh-CN" altLang="en-US"/>
            </a:p>
          </p:txBody>
        </p:sp>
      </p:grpSp>
      <p:sp>
        <p:nvSpPr>
          <p:cNvPr id="93190" name="矩形 4"/>
          <p:cNvSpPr>
            <a:spLocks noChangeArrowheads="1"/>
          </p:cNvSpPr>
          <p:nvPr/>
        </p:nvSpPr>
        <p:spPr bwMode="auto">
          <a:xfrm>
            <a:off x="3611564" y="1568451"/>
            <a:ext cx="71643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a:latin typeface="Calibri" panose="020F0502020204030204" pitchFamily="34" charset="0"/>
                <a:ea typeface="华文中宋" panose="02010600040101010101" pitchFamily="2" charset="-122"/>
              </a:rPr>
              <a:t>发送方在接收方来得及处理的条件下尽可能快地发送数据</a:t>
            </a:r>
            <a:endParaRPr lang="en-US" altLang="zh-CN" sz="2000">
              <a:latin typeface="Calibri" panose="020F0502020204030204" pitchFamily="34" charset="0"/>
              <a:ea typeface="华文中宋" panose="02010600040101010101" pitchFamily="2" charset="-122"/>
            </a:endParaRPr>
          </a:p>
          <a:p>
            <a:r>
              <a:rPr lang="zh-CN" altLang="en-US" sz="2000">
                <a:latin typeface="Calibri" panose="020F0502020204030204" pitchFamily="34" charset="0"/>
                <a:ea typeface="华文中宋" panose="02010600040101010101" pitchFamily="2" charset="-122"/>
              </a:rPr>
              <a:t>发送方根据接收方的需求动态调整发送方的窗口大小</a:t>
            </a:r>
            <a:endParaRPr lang="en-US" altLang="zh-CN" sz="2000">
              <a:latin typeface="Calibri" panose="020F0502020204030204" pitchFamily="34" charset="0"/>
              <a:ea typeface="华文中宋" panose="02010600040101010101" pitchFamily="2" charset="-122"/>
            </a:endParaRPr>
          </a:p>
        </p:txBody>
      </p:sp>
      <p:grpSp>
        <p:nvGrpSpPr>
          <p:cNvPr id="93191" name="组 5"/>
          <p:cNvGrpSpPr>
            <a:grpSpLocks/>
          </p:cNvGrpSpPr>
          <p:nvPr/>
        </p:nvGrpSpPr>
        <p:grpSpPr bwMode="auto">
          <a:xfrm>
            <a:off x="3792538" y="2312989"/>
            <a:ext cx="6767512" cy="3995737"/>
            <a:chOff x="2424856" y="1336675"/>
            <a:chExt cx="8051800" cy="4860599"/>
          </a:xfrm>
        </p:grpSpPr>
        <p:sp>
          <p:nvSpPr>
            <p:cNvPr id="93192" name="Line 2"/>
            <p:cNvSpPr>
              <a:spLocks noChangeShapeType="1"/>
            </p:cNvSpPr>
            <p:nvPr/>
          </p:nvSpPr>
          <p:spPr bwMode="auto">
            <a:xfrm>
              <a:off x="2842369" y="5702300"/>
              <a:ext cx="735647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193" name="Oval 3"/>
            <p:cNvSpPr>
              <a:spLocks noChangeArrowheads="1"/>
            </p:cNvSpPr>
            <p:nvPr/>
          </p:nvSpPr>
          <p:spPr bwMode="auto">
            <a:xfrm>
              <a:off x="4510831" y="5670550"/>
              <a:ext cx="63500" cy="63500"/>
            </a:xfrm>
            <a:prstGeom prst="ellipse">
              <a:avLst/>
            </a:prstGeom>
            <a:solidFill>
              <a:schemeClr val="bg1"/>
            </a:solidFill>
            <a:ln w="38100">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p>
          </p:txBody>
        </p:sp>
        <p:sp>
          <p:nvSpPr>
            <p:cNvPr id="93194" name="Oval 4"/>
            <p:cNvSpPr>
              <a:spLocks noChangeArrowheads="1"/>
            </p:cNvSpPr>
            <p:nvPr/>
          </p:nvSpPr>
          <p:spPr bwMode="auto">
            <a:xfrm>
              <a:off x="6031656" y="5670550"/>
              <a:ext cx="63500" cy="63500"/>
            </a:xfrm>
            <a:prstGeom prst="ellipse">
              <a:avLst/>
            </a:prstGeom>
            <a:solidFill>
              <a:schemeClr val="bg1"/>
            </a:solidFill>
            <a:ln w="38100">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p>
          </p:txBody>
        </p:sp>
        <p:sp>
          <p:nvSpPr>
            <p:cNvPr id="93195" name="Oval 5"/>
            <p:cNvSpPr>
              <a:spLocks noChangeArrowheads="1"/>
            </p:cNvSpPr>
            <p:nvPr/>
          </p:nvSpPr>
          <p:spPr bwMode="auto">
            <a:xfrm>
              <a:off x="7173069" y="5670550"/>
              <a:ext cx="63500" cy="63500"/>
            </a:xfrm>
            <a:prstGeom prst="ellipse">
              <a:avLst/>
            </a:prstGeom>
            <a:solidFill>
              <a:schemeClr val="bg1"/>
            </a:solidFill>
            <a:ln w="38100">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p>
          </p:txBody>
        </p:sp>
        <p:sp>
          <p:nvSpPr>
            <p:cNvPr id="93196" name="Oval 6"/>
            <p:cNvSpPr>
              <a:spLocks noChangeArrowheads="1"/>
            </p:cNvSpPr>
            <p:nvPr/>
          </p:nvSpPr>
          <p:spPr bwMode="auto">
            <a:xfrm>
              <a:off x="9000281" y="5670550"/>
              <a:ext cx="63500" cy="63500"/>
            </a:xfrm>
            <a:prstGeom prst="ellipse">
              <a:avLst/>
            </a:prstGeom>
            <a:solidFill>
              <a:schemeClr val="bg1"/>
            </a:solidFill>
            <a:ln w="38100">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p>
          </p:txBody>
        </p:sp>
        <p:sp>
          <p:nvSpPr>
            <p:cNvPr id="93197" name="Line 7"/>
            <p:cNvSpPr>
              <a:spLocks noChangeShapeType="1"/>
            </p:cNvSpPr>
            <p:nvPr/>
          </p:nvSpPr>
          <p:spPr bwMode="auto">
            <a:xfrm>
              <a:off x="7204819" y="5329238"/>
              <a:ext cx="0" cy="29051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198" name="Rectangle 8"/>
            <p:cNvSpPr>
              <a:spLocks noChangeArrowheads="1"/>
            </p:cNvSpPr>
            <p:nvPr/>
          </p:nvSpPr>
          <p:spPr bwMode="auto">
            <a:xfrm>
              <a:off x="3093194" y="5826125"/>
              <a:ext cx="1071634" cy="371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79" tIns="44446" rIns="90479" bIns="44446">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b="1">
                  <a:solidFill>
                    <a:schemeClr val="accent2"/>
                  </a:solidFill>
                </a:rPr>
                <a:t>已确认的</a:t>
              </a:r>
              <a:endParaRPr lang="en-US" altLang="zh-CN" sz="1400" b="1">
                <a:solidFill>
                  <a:schemeClr val="accent2"/>
                </a:solidFill>
              </a:endParaRPr>
            </a:p>
          </p:txBody>
        </p:sp>
        <p:sp>
          <p:nvSpPr>
            <p:cNvPr id="40" name="Rectangle 9"/>
            <p:cNvSpPr>
              <a:spLocks noChangeArrowheads="1"/>
            </p:cNvSpPr>
            <p:nvPr/>
          </p:nvSpPr>
          <p:spPr bwMode="auto">
            <a:xfrm>
              <a:off x="4668708" y="5826501"/>
              <a:ext cx="1070929" cy="370773"/>
            </a:xfrm>
            <a:prstGeom prst="rect">
              <a:avLst/>
            </a:prstGeom>
            <a:noFill/>
            <a:ln>
              <a:solidFill>
                <a:schemeClr val="accent5">
                  <a:lumMod val="60000"/>
                  <a:lumOff val="40000"/>
                </a:schemeClr>
              </a:solidFill>
            </a:ln>
          </p:spPr>
          <p:txBody>
            <a:bodyPr wrap="none" lIns="90479" tIns="44446" rIns="90479" bIns="44446">
              <a:spAutoFit/>
            </a:bodyPr>
            <a:lstStyle/>
            <a:p>
              <a:pPr>
                <a:defRPr/>
              </a:pPr>
              <a:r>
                <a:rPr lang="zh-CN" altLang="en-US" sz="1400" b="1">
                  <a:solidFill>
                    <a:schemeClr val="accent5">
                      <a:lumMod val="60000"/>
                      <a:lumOff val="40000"/>
                    </a:schemeClr>
                  </a:solidFill>
                </a:rPr>
                <a:t>已发送的</a:t>
              </a:r>
              <a:endParaRPr lang="en-US" altLang="zh-CN" sz="1400" b="1">
                <a:solidFill>
                  <a:schemeClr val="accent5">
                    <a:lumMod val="60000"/>
                    <a:lumOff val="40000"/>
                  </a:schemeClr>
                </a:solidFill>
              </a:endParaRPr>
            </a:p>
          </p:txBody>
        </p:sp>
        <p:sp>
          <p:nvSpPr>
            <p:cNvPr id="93200" name="Rectangle 10"/>
            <p:cNvSpPr>
              <a:spLocks noChangeArrowheads="1"/>
            </p:cNvSpPr>
            <p:nvPr/>
          </p:nvSpPr>
          <p:spPr bwMode="auto">
            <a:xfrm>
              <a:off x="6080869" y="5826125"/>
              <a:ext cx="1071634" cy="371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79" tIns="44446" rIns="90479" bIns="44446">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b="1">
                  <a:solidFill>
                    <a:srgbClr val="FF0000"/>
                  </a:solidFill>
                </a:rPr>
                <a:t>待发送的</a:t>
              </a:r>
              <a:endParaRPr lang="en-US" altLang="zh-CN" sz="1400" b="1">
                <a:solidFill>
                  <a:srgbClr val="FF0000"/>
                </a:solidFill>
              </a:endParaRPr>
            </a:p>
          </p:txBody>
        </p:sp>
        <p:sp>
          <p:nvSpPr>
            <p:cNvPr id="93201" name="Rectangle 11"/>
            <p:cNvSpPr>
              <a:spLocks noChangeArrowheads="1"/>
            </p:cNvSpPr>
            <p:nvPr/>
          </p:nvSpPr>
          <p:spPr bwMode="auto">
            <a:xfrm>
              <a:off x="8420844" y="5826125"/>
              <a:ext cx="1086890" cy="371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79" tIns="44446" rIns="90479" bIns="44446">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b="1">
                  <a:solidFill>
                    <a:schemeClr val="hlink"/>
                  </a:solidFill>
                </a:rPr>
                <a:t>窗口之外</a:t>
              </a:r>
              <a:endParaRPr lang="en-US" altLang="zh-CN" sz="1400" b="1">
                <a:solidFill>
                  <a:schemeClr val="hlink"/>
                </a:solidFill>
              </a:endParaRPr>
            </a:p>
          </p:txBody>
        </p:sp>
        <p:sp>
          <p:nvSpPr>
            <p:cNvPr id="43" name="Line 12"/>
            <p:cNvSpPr>
              <a:spLocks noChangeShapeType="1"/>
            </p:cNvSpPr>
            <p:nvPr/>
          </p:nvSpPr>
          <p:spPr bwMode="auto">
            <a:xfrm>
              <a:off x="4593157" y="5702910"/>
              <a:ext cx="1420350" cy="0"/>
            </a:xfrm>
            <a:prstGeom prst="line">
              <a:avLst/>
            </a:prstGeom>
            <a:noFill/>
            <a:ln w="38100">
              <a:solidFill>
                <a:schemeClr val="accent5">
                  <a:lumMod val="60000"/>
                  <a:lumOff val="40000"/>
                </a:schemeClr>
              </a:solidFill>
              <a:round/>
            </a:ln>
          </p:spPr>
          <p:txBody>
            <a:bodyPr wrap="none" anchor="ctr"/>
            <a:lstStyle/>
            <a:p>
              <a:pPr>
                <a:defRPr/>
              </a:pPr>
              <a:endParaRPr lang="zh-CN" altLang="en-US" sz="1200">
                <a:solidFill>
                  <a:schemeClr val="accent5">
                    <a:lumMod val="60000"/>
                    <a:lumOff val="40000"/>
                  </a:schemeClr>
                </a:solidFill>
              </a:endParaRPr>
            </a:p>
          </p:txBody>
        </p:sp>
        <p:sp>
          <p:nvSpPr>
            <p:cNvPr id="93203" name="Line 13"/>
            <p:cNvSpPr>
              <a:spLocks noChangeShapeType="1"/>
            </p:cNvSpPr>
            <p:nvPr/>
          </p:nvSpPr>
          <p:spPr bwMode="auto">
            <a:xfrm>
              <a:off x="6114206" y="5702300"/>
              <a:ext cx="1039813"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4" name="Line 14"/>
            <p:cNvSpPr>
              <a:spLocks noChangeShapeType="1"/>
            </p:cNvSpPr>
            <p:nvPr/>
          </p:nvSpPr>
          <p:spPr bwMode="auto">
            <a:xfrm>
              <a:off x="7255619" y="5702300"/>
              <a:ext cx="1725612"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5" name="Line 15"/>
            <p:cNvSpPr>
              <a:spLocks noChangeShapeType="1"/>
            </p:cNvSpPr>
            <p:nvPr/>
          </p:nvSpPr>
          <p:spPr bwMode="auto">
            <a:xfrm>
              <a:off x="2842369" y="5702300"/>
              <a:ext cx="1649412"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6" name="Line 16"/>
            <p:cNvSpPr>
              <a:spLocks noChangeShapeType="1"/>
            </p:cNvSpPr>
            <p:nvPr/>
          </p:nvSpPr>
          <p:spPr bwMode="auto">
            <a:xfrm>
              <a:off x="9032031" y="5329238"/>
              <a:ext cx="0" cy="29051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7" name="Line 17"/>
            <p:cNvSpPr>
              <a:spLocks noChangeShapeType="1"/>
            </p:cNvSpPr>
            <p:nvPr/>
          </p:nvSpPr>
          <p:spPr bwMode="auto">
            <a:xfrm>
              <a:off x="6063406" y="5329238"/>
              <a:ext cx="0" cy="29051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8" name="Line 18"/>
            <p:cNvSpPr>
              <a:spLocks noChangeShapeType="1"/>
            </p:cNvSpPr>
            <p:nvPr/>
          </p:nvSpPr>
          <p:spPr bwMode="auto">
            <a:xfrm>
              <a:off x="4542581" y="5329238"/>
              <a:ext cx="0" cy="29051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Rectangle 19"/>
            <p:cNvSpPr>
              <a:spLocks noChangeArrowheads="1"/>
            </p:cNvSpPr>
            <p:nvPr/>
          </p:nvSpPr>
          <p:spPr bwMode="auto">
            <a:xfrm>
              <a:off x="2436189" y="1906351"/>
              <a:ext cx="1801881" cy="353393"/>
            </a:xfrm>
            <a:prstGeom prst="rect">
              <a:avLst/>
            </a:prstGeom>
            <a:solidFill>
              <a:schemeClr val="tx2">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dirty="0">
                  <a:latin typeface="+mn-lt"/>
                </a:rPr>
                <a:t>Source Port</a:t>
              </a:r>
            </a:p>
          </p:txBody>
        </p:sp>
        <p:sp>
          <p:nvSpPr>
            <p:cNvPr id="51" name="Rectangle 20"/>
            <p:cNvSpPr>
              <a:spLocks noChangeArrowheads="1"/>
            </p:cNvSpPr>
            <p:nvPr/>
          </p:nvSpPr>
          <p:spPr bwMode="auto">
            <a:xfrm>
              <a:off x="4262623" y="1906351"/>
              <a:ext cx="1799993" cy="353393"/>
            </a:xfrm>
            <a:prstGeom prst="rect">
              <a:avLst/>
            </a:prstGeom>
            <a:solidFill>
              <a:schemeClr val="tx2">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dirty="0" err="1">
                  <a:latin typeface="+mn-lt"/>
                </a:rPr>
                <a:t>Dest</a:t>
              </a:r>
              <a:r>
                <a:rPr lang="en-US" altLang="zh-CN" sz="1200" b="1" dirty="0">
                  <a:latin typeface="+mn-lt"/>
                </a:rPr>
                <a:t>. Port</a:t>
              </a:r>
            </a:p>
          </p:txBody>
        </p:sp>
        <p:sp>
          <p:nvSpPr>
            <p:cNvPr id="93211" name="Rectangle 21"/>
            <p:cNvSpPr>
              <a:spLocks noChangeArrowheads="1"/>
            </p:cNvSpPr>
            <p:nvPr/>
          </p:nvSpPr>
          <p:spPr bwMode="auto">
            <a:xfrm>
              <a:off x="2435969" y="2286000"/>
              <a:ext cx="3627437" cy="355600"/>
            </a:xfrm>
            <a:prstGeom prst="rect">
              <a:avLst/>
            </a:prstGeom>
            <a:solidFill>
              <a:schemeClr val="accent1"/>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b="1">
                  <a:solidFill>
                    <a:srgbClr val="FFFFFF"/>
                  </a:solidFill>
                </a:rPr>
                <a:t>Sequence Number</a:t>
              </a:r>
            </a:p>
          </p:txBody>
        </p:sp>
        <p:sp>
          <p:nvSpPr>
            <p:cNvPr id="53" name="Rectangle 22"/>
            <p:cNvSpPr>
              <a:spLocks noChangeArrowheads="1"/>
            </p:cNvSpPr>
            <p:nvPr/>
          </p:nvSpPr>
          <p:spPr bwMode="auto">
            <a:xfrm>
              <a:off x="2436189" y="2667208"/>
              <a:ext cx="3626427" cy="353393"/>
            </a:xfrm>
            <a:prstGeom prst="rect">
              <a:avLst/>
            </a:prstGeom>
            <a:solidFill>
              <a:schemeClr val="tx2">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latin typeface="+mn-lt"/>
                </a:rPr>
                <a:t>Acknowledgment</a:t>
              </a:r>
            </a:p>
          </p:txBody>
        </p:sp>
        <p:sp>
          <p:nvSpPr>
            <p:cNvPr id="54" name="Rectangle 23"/>
            <p:cNvSpPr>
              <a:spLocks noChangeArrowheads="1"/>
            </p:cNvSpPr>
            <p:nvPr/>
          </p:nvSpPr>
          <p:spPr bwMode="auto">
            <a:xfrm>
              <a:off x="2436189" y="3045705"/>
              <a:ext cx="1801881" cy="357256"/>
            </a:xfrm>
            <a:prstGeom prst="rect">
              <a:avLst/>
            </a:prstGeom>
            <a:solidFill>
              <a:schemeClr val="tx2">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latin typeface="+mn-lt"/>
                </a:rPr>
                <a:t>HL/Flags</a:t>
              </a:r>
            </a:p>
          </p:txBody>
        </p:sp>
        <p:sp>
          <p:nvSpPr>
            <p:cNvPr id="55" name="Rectangle 24"/>
            <p:cNvSpPr>
              <a:spLocks noChangeArrowheads="1"/>
            </p:cNvSpPr>
            <p:nvPr/>
          </p:nvSpPr>
          <p:spPr bwMode="auto">
            <a:xfrm>
              <a:off x="4262623" y="3045705"/>
              <a:ext cx="1799993" cy="357256"/>
            </a:xfrm>
            <a:prstGeom prst="rect">
              <a:avLst/>
            </a:prstGeom>
            <a:solidFill>
              <a:schemeClr val="tx2">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dirty="0" err="1">
                  <a:latin typeface="+mn-lt"/>
                </a:rPr>
                <a:t>AdvertisedWin</a:t>
              </a:r>
              <a:endParaRPr lang="en-US" altLang="zh-CN" sz="1200" b="1" dirty="0">
                <a:latin typeface="+mn-lt"/>
              </a:endParaRPr>
            </a:p>
          </p:txBody>
        </p:sp>
        <p:sp>
          <p:nvSpPr>
            <p:cNvPr id="56" name="Rectangle 25"/>
            <p:cNvSpPr>
              <a:spLocks noChangeArrowheads="1"/>
            </p:cNvSpPr>
            <p:nvPr/>
          </p:nvSpPr>
          <p:spPr bwMode="auto">
            <a:xfrm>
              <a:off x="2436189" y="3428065"/>
              <a:ext cx="1801881" cy="353393"/>
            </a:xfrm>
            <a:prstGeom prst="rect">
              <a:avLst/>
            </a:prstGeom>
            <a:solidFill>
              <a:schemeClr val="tx2">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latin typeface="+mn-lt"/>
                </a:rPr>
                <a:t>D. Checksum</a:t>
              </a:r>
            </a:p>
          </p:txBody>
        </p:sp>
        <p:sp>
          <p:nvSpPr>
            <p:cNvPr id="57" name="Rectangle 26"/>
            <p:cNvSpPr>
              <a:spLocks noChangeArrowheads="1"/>
            </p:cNvSpPr>
            <p:nvPr/>
          </p:nvSpPr>
          <p:spPr bwMode="auto">
            <a:xfrm>
              <a:off x="4262623" y="3428065"/>
              <a:ext cx="1799993" cy="353393"/>
            </a:xfrm>
            <a:prstGeom prst="rect">
              <a:avLst/>
            </a:prstGeom>
            <a:solidFill>
              <a:schemeClr val="tx2">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latin typeface="+mn-lt"/>
                </a:rPr>
                <a:t>Urgent Pointer</a:t>
              </a:r>
            </a:p>
          </p:txBody>
        </p:sp>
        <p:sp>
          <p:nvSpPr>
            <p:cNvPr id="58" name="Rectangle 27"/>
            <p:cNvSpPr>
              <a:spLocks noChangeArrowheads="1"/>
            </p:cNvSpPr>
            <p:nvPr/>
          </p:nvSpPr>
          <p:spPr bwMode="auto">
            <a:xfrm>
              <a:off x="2436189" y="3806562"/>
              <a:ext cx="3626427" cy="355324"/>
            </a:xfrm>
            <a:prstGeom prst="rect">
              <a:avLst/>
            </a:prstGeom>
            <a:solidFill>
              <a:schemeClr val="tx2">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latin typeface="+mn-lt"/>
                </a:rPr>
                <a:t>Options..</a:t>
              </a:r>
            </a:p>
          </p:txBody>
        </p:sp>
        <p:sp>
          <p:nvSpPr>
            <p:cNvPr id="59" name="Rectangle 28"/>
            <p:cNvSpPr>
              <a:spLocks noChangeArrowheads="1"/>
            </p:cNvSpPr>
            <p:nvPr/>
          </p:nvSpPr>
          <p:spPr bwMode="auto">
            <a:xfrm>
              <a:off x="6850229" y="1906351"/>
              <a:ext cx="1799993" cy="353393"/>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dirty="0">
                  <a:solidFill>
                    <a:srgbClr val="000000"/>
                  </a:solidFill>
                  <a:latin typeface="+mn-lt"/>
                </a:rPr>
                <a:t>Source Port</a:t>
              </a:r>
            </a:p>
          </p:txBody>
        </p:sp>
        <p:sp>
          <p:nvSpPr>
            <p:cNvPr id="60" name="Rectangle 29"/>
            <p:cNvSpPr>
              <a:spLocks noChangeArrowheads="1"/>
            </p:cNvSpPr>
            <p:nvPr/>
          </p:nvSpPr>
          <p:spPr bwMode="auto">
            <a:xfrm>
              <a:off x="8676665" y="1906351"/>
              <a:ext cx="1799991" cy="353393"/>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Dest. Port</a:t>
              </a:r>
            </a:p>
          </p:txBody>
        </p:sp>
        <p:sp>
          <p:nvSpPr>
            <p:cNvPr id="61" name="Rectangle 30"/>
            <p:cNvSpPr>
              <a:spLocks noChangeArrowheads="1"/>
            </p:cNvSpPr>
            <p:nvPr/>
          </p:nvSpPr>
          <p:spPr bwMode="auto">
            <a:xfrm>
              <a:off x="6850229" y="2286780"/>
              <a:ext cx="3626427" cy="355324"/>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Sequence Number</a:t>
              </a:r>
            </a:p>
          </p:txBody>
        </p:sp>
        <p:sp>
          <p:nvSpPr>
            <p:cNvPr id="93221" name="Rectangle 31"/>
            <p:cNvSpPr>
              <a:spLocks noChangeArrowheads="1"/>
            </p:cNvSpPr>
            <p:nvPr/>
          </p:nvSpPr>
          <p:spPr bwMode="auto">
            <a:xfrm>
              <a:off x="6850806" y="2667000"/>
              <a:ext cx="3625850" cy="354013"/>
            </a:xfrm>
            <a:prstGeom prst="rect">
              <a:avLst/>
            </a:prstGeom>
            <a:solidFill>
              <a:schemeClr val="accent1"/>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b="1">
                  <a:solidFill>
                    <a:srgbClr val="FFFFFF"/>
                  </a:solidFill>
                </a:rPr>
                <a:t>Acknowledgment</a:t>
              </a:r>
            </a:p>
          </p:txBody>
        </p:sp>
        <p:sp>
          <p:nvSpPr>
            <p:cNvPr id="63" name="Rectangle 32"/>
            <p:cNvSpPr>
              <a:spLocks noChangeArrowheads="1"/>
            </p:cNvSpPr>
            <p:nvPr/>
          </p:nvSpPr>
          <p:spPr bwMode="auto">
            <a:xfrm>
              <a:off x="6850229" y="3045705"/>
              <a:ext cx="1799993" cy="357256"/>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HL/Flags</a:t>
              </a:r>
            </a:p>
          </p:txBody>
        </p:sp>
        <p:sp>
          <p:nvSpPr>
            <p:cNvPr id="93223" name="Rectangle 33"/>
            <p:cNvSpPr>
              <a:spLocks noChangeArrowheads="1"/>
            </p:cNvSpPr>
            <p:nvPr/>
          </p:nvSpPr>
          <p:spPr bwMode="auto">
            <a:xfrm>
              <a:off x="8676431" y="3046413"/>
              <a:ext cx="1800225" cy="355600"/>
            </a:xfrm>
            <a:prstGeom prst="rect">
              <a:avLst/>
            </a:prstGeom>
            <a:solidFill>
              <a:schemeClr val="accent1"/>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b="1">
                  <a:solidFill>
                    <a:srgbClr val="FFFFFF"/>
                  </a:solidFill>
                </a:rPr>
                <a:t>AdvertisedWin</a:t>
              </a:r>
            </a:p>
          </p:txBody>
        </p:sp>
        <p:sp>
          <p:nvSpPr>
            <p:cNvPr id="65" name="Rectangle 34"/>
            <p:cNvSpPr>
              <a:spLocks noChangeArrowheads="1"/>
            </p:cNvSpPr>
            <p:nvPr/>
          </p:nvSpPr>
          <p:spPr bwMode="auto">
            <a:xfrm>
              <a:off x="6850229" y="3428065"/>
              <a:ext cx="1799993" cy="353393"/>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D. Checksum</a:t>
              </a:r>
            </a:p>
          </p:txBody>
        </p:sp>
        <p:sp>
          <p:nvSpPr>
            <p:cNvPr id="66" name="Rectangle 35"/>
            <p:cNvSpPr>
              <a:spLocks noChangeArrowheads="1"/>
            </p:cNvSpPr>
            <p:nvPr/>
          </p:nvSpPr>
          <p:spPr bwMode="auto">
            <a:xfrm>
              <a:off x="8676665" y="3428065"/>
              <a:ext cx="1799991" cy="353393"/>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Urgent Pointer</a:t>
              </a:r>
            </a:p>
          </p:txBody>
        </p:sp>
        <p:sp>
          <p:nvSpPr>
            <p:cNvPr id="67" name="Rectangle 36"/>
            <p:cNvSpPr>
              <a:spLocks noChangeArrowheads="1"/>
            </p:cNvSpPr>
            <p:nvPr/>
          </p:nvSpPr>
          <p:spPr bwMode="auto">
            <a:xfrm>
              <a:off x="6850229" y="3806562"/>
              <a:ext cx="3626427" cy="355324"/>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Options..</a:t>
              </a:r>
            </a:p>
          </p:txBody>
        </p:sp>
        <p:sp>
          <p:nvSpPr>
            <p:cNvPr id="93227" name="Text Box 37"/>
            <p:cNvSpPr txBox="1">
              <a:spLocks noChangeArrowheads="1"/>
            </p:cNvSpPr>
            <p:nvPr/>
          </p:nvSpPr>
          <p:spPr bwMode="auto">
            <a:xfrm>
              <a:off x="3410693" y="1336675"/>
              <a:ext cx="1454964" cy="411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94" tIns="45647" rIns="91294" bIns="45647">
              <a:spAutoFit/>
            </a:bodyPr>
            <a:lstStyle>
              <a:lvl1pPr defTabSz="911225">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1600" b="1">
                  <a:latin typeface="Arial" panose="020B0604020202020204" pitchFamily="34" charset="0"/>
                  <a:ea typeface="宋体" panose="02010600030101010101" pitchFamily="2" charset="-122"/>
                </a:rPr>
                <a:t>发送的分组</a:t>
              </a:r>
              <a:endParaRPr kumimoji="0" lang="en-US" altLang="zh-CN" sz="1600" b="1">
                <a:latin typeface="Arial" panose="020B0604020202020204" pitchFamily="34" charset="0"/>
                <a:ea typeface="宋体" panose="02010600030101010101" pitchFamily="2" charset="-122"/>
              </a:endParaRPr>
            </a:p>
          </p:txBody>
        </p:sp>
        <p:sp>
          <p:nvSpPr>
            <p:cNvPr id="93228" name="Text Box 38"/>
            <p:cNvSpPr txBox="1">
              <a:spLocks noChangeArrowheads="1"/>
            </p:cNvSpPr>
            <p:nvPr/>
          </p:nvSpPr>
          <p:spPr bwMode="auto">
            <a:xfrm>
              <a:off x="7611219" y="1382713"/>
              <a:ext cx="1454964" cy="411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94" tIns="45647" rIns="91294" bIns="45647">
              <a:spAutoFit/>
            </a:bodyPr>
            <a:lstStyle>
              <a:lvl1pPr defTabSz="911225">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1600" b="1">
                  <a:latin typeface="Arial" panose="020B0604020202020204" pitchFamily="34" charset="0"/>
                  <a:ea typeface="宋体" panose="02010600030101010101" pitchFamily="2" charset="-122"/>
                </a:rPr>
                <a:t>接收的分组</a:t>
              </a:r>
              <a:endParaRPr kumimoji="0" lang="en-US" altLang="zh-CN" sz="1600" b="1">
                <a:latin typeface="Arial" panose="020B0604020202020204" pitchFamily="34" charset="0"/>
                <a:ea typeface="宋体" panose="02010600030101010101" pitchFamily="2" charset="-122"/>
              </a:endParaRPr>
            </a:p>
          </p:txBody>
        </p:sp>
        <p:cxnSp>
          <p:nvCxnSpPr>
            <p:cNvPr id="93229" name="AutoShape 39"/>
            <p:cNvCxnSpPr>
              <a:cxnSpLocks noChangeShapeType="1"/>
              <a:stCxn id="93211" idx="1"/>
              <a:endCxn id="93207" idx="0"/>
            </p:cNvCxnSpPr>
            <p:nvPr/>
          </p:nvCxnSpPr>
          <p:spPr bwMode="auto">
            <a:xfrm rot="10800000" flipH="1" flipV="1">
              <a:off x="2424856" y="2468563"/>
              <a:ext cx="3644900" cy="2860675"/>
            </a:xfrm>
            <a:prstGeom prst="curvedConnector4">
              <a:avLst>
                <a:gd name="adj1" fmla="val -5921"/>
                <a:gd name="adj2" fmla="val 71694"/>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93230" name="AutoShape 40"/>
            <p:cNvCxnSpPr>
              <a:cxnSpLocks noChangeShapeType="1"/>
              <a:stCxn id="93221" idx="1"/>
              <a:endCxn id="93208" idx="0"/>
            </p:cNvCxnSpPr>
            <p:nvPr/>
          </p:nvCxnSpPr>
          <p:spPr bwMode="auto">
            <a:xfrm rot="10800000" flipV="1">
              <a:off x="4545756" y="2849563"/>
              <a:ext cx="2298700" cy="2479675"/>
            </a:xfrm>
            <a:prstGeom prst="curvedConnector2">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93231" name="AutoShape 41"/>
            <p:cNvCxnSpPr>
              <a:cxnSpLocks noChangeShapeType="1"/>
              <a:stCxn id="93223" idx="1"/>
              <a:endCxn id="93197" idx="0"/>
            </p:cNvCxnSpPr>
            <p:nvPr/>
          </p:nvCxnSpPr>
          <p:spPr bwMode="auto">
            <a:xfrm rot="10800000" flipV="1">
              <a:off x="7212756" y="3230563"/>
              <a:ext cx="1460500" cy="2098675"/>
            </a:xfrm>
            <a:prstGeom prst="curvedConnector2">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cxnSp>
        <p:sp>
          <p:nvSpPr>
            <p:cNvPr id="93232" name="Text Box 42"/>
            <p:cNvSpPr txBox="1">
              <a:spLocks noChangeArrowheads="1"/>
            </p:cNvSpPr>
            <p:nvPr/>
          </p:nvSpPr>
          <p:spPr bwMode="auto">
            <a:xfrm>
              <a:off x="7943006" y="4794251"/>
              <a:ext cx="1821082" cy="411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94" tIns="45647" rIns="91294" bIns="45647">
              <a:spAutoFit/>
            </a:bodyPr>
            <a:lstStyle>
              <a:lvl1pPr defTabSz="911225">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1600" b="1">
                  <a:solidFill>
                    <a:schemeClr val="accent1"/>
                  </a:solidFill>
                  <a:latin typeface="Arial" panose="020B0604020202020204" pitchFamily="34" charset="0"/>
                  <a:ea typeface="宋体" panose="02010600030101010101" pitchFamily="2" charset="-122"/>
                </a:rPr>
                <a:t>应用进程</a:t>
              </a:r>
              <a:r>
                <a:rPr kumimoji="0" lang="en-US" altLang="zh-CN" sz="1600" b="1">
                  <a:solidFill>
                    <a:schemeClr val="accent1"/>
                  </a:solidFill>
                  <a:latin typeface="Arial" panose="020B0604020202020204" pitchFamily="34" charset="0"/>
                  <a:ea typeface="宋体" panose="02010600030101010101" pitchFamily="2" charset="-122"/>
                </a:rPr>
                <a:t> </a:t>
              </a:r>
              <a:r>
                <a:rPr kumimoji="0" lang="zh-CN" altLang="en-US" sz="1600" b="1">
                  <a:solidFill>
                    <a:schemeClr val="accent1"/>
                  </a:solidFill>
                  <a:latin typeface="Arial" panose="020B0604020202020204" pitchFamily="34" charset="0"/>
                  <a:ea typeface="宋体" panose="02010600030101010101" pitchFamily="2" charset="-122"/>
                </a:rPr>
                <a:t>写入</a:t>
              </a:r>
              <a:endParaRPr kumimoji="0" lang="en-US" altLang="zh-CN" sz="1600" b="1">
                <a:solidFill>
                  <a:schemeClr val="accent1"/>
                </a:solidFill>
                <a:latin typeface="Arial" panose="020B0604020202020204" pitchFamily="34" charset="0"/>
                <a:ea typeface="宋体" panose="02010600030101010101" pitchFamily="2" charset="-122"/>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页脚占位符 5"/>
          <p:cNvSpPr>
            <a:spLocks noGrp="1"/>
          </p:cNvSpPr>
          <p:nvPr>
            <p:ph type="ftr" sz="quarter" idx="10"/>
          </p:nvPr>
        </p:nvSpPr>
        <p:spPr>
          <a:xfrm>
            <a:off x="8534400" y="6524625"/>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r">
              <a:spcBef>
                <a:spcPct val="0"/>
              </a:spcBef>
              <a:buClrTx/>
              <a:buSzTx/>
              <a:buFontTx/>
              <a:buNone/>
            </a:pPr>
            <a:r>
              <a:rPr kumimoji="0" lang="en-US" altLang="zh-CN" sz="1000">
                <a:latin typeface="Arial" panose="020B0604020202020204" pitchFamily="34" charset="0"/>
                <a:ea typeface="宋体" panose="02010600030101010101" pitchFamily="2" charset="-122"/>
              </a:rPr>
              <a:t>Transport Layer</a:t>
            </a:r>
            <a:endParaRPr kumimoji="0" lang="en-US" altLang="zh-CN" sz="1000">
              <a:latin typeface="Times New Roman" panose="02020603050405020304" pitchFamily="18" charset="0"/>
              <a:ea typeface="宋体" panose="02010600030101010101" pitchFamily="2" charset="-122"/>
            </a:endParaRPr>
          </a:p>
        </p:txBody>
      </p:sp>
      <p:sp>
        <p:nvSpPr>
          <p:cNvPr id="13315" name="灯片编号占位符 6"/>
          <p:cNvSpPr>
            <a:spLocks noGrp="1"/>
          </p:cNvSpPr>
          <p:nvPr>
            <p:ph type="sldNum" sz="quarter" idx="11"/>
          </p:nvPr>
        </p:nvSpPr>
        <p:spPr>
          <a:xfrm>
            <a:off x="9686926" y="6400800"/>
            <a:ext cx="67627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3-</a:t>
            </a:r>
            <a:fld id="{31E4CB13-AD09-46E1-83CB-35D776FBB091}" type="slidenum">
              <a:rPr kumimoji="0" lang="en-US" altLang="zh-CN" sz="1000">
                <a:latin typeface="Arial" panose="020B0604020202020204" pitchFamily="34" charset="0"/>
                <a:ea typeface="宋体" panose="02010600030101010101" pitchFamily="2" charset="-122"/>
              </a:rPr>
              <a:pPr>
                <a:spcBef>
                  <a:spcPct val="0"/>
                </a:spcBef>
                <a:buClrTx/>
                <a:buSzTx/>
                <a:buFontTx/>
                <a:buNone/>
              </a:pPr>
              <a:t>8</a:t>
            </a:fld>
            <a:endParaRPr kumimoji="0" lang="en-US" altLang="zh-CN" sz="1000">
              <a:latin typeface="Arial" panose="020B0604020202020204" pitchFamily="34" charset="0"/>
              <a:ea typeface="宋体" panose="02010600030101010101" pitchFamily="2" charset="-122"/>
            </a:endParaRPr>
          </a:p>
        </p:txBody>
      </p:sp>
      <p:sp>
        <p:nvSpPr>
          <p:cNvPr id="13316" name="Rectangle 2"/>
          <p:cNvSpPr>
            <a:spLocks noGrp="1" noChangeArrowheads="1"/>
          </p:cNvSpPr>
          <p:nvPr>
            <p:ph type="title"/>
          </p:nvPr>
        </p:nvSpPr>
        <p:spPr>
          <a:xfrm>
            <a:off x="847462" y="583045"/>
            <a:ext cx="8382000" cy="823913"/>
          </a:xfrm>
        </p:spPr>
        <p:txBody>
          <a:bodyPr/>
          <a:lstStyle/>
          <a:p>
            <a:r>
              <a:rPr lang="zh-CN" altLang="en-US" dirty="0">
                <a:ea typeface="宋体" panose="02010600030101010101" pitchFamily="2" charset="-122"/>
              </a:rPr>
              <a:t>传输服务和协议</a:t>
            </a:r>
            <a:endParaRPr lang="en-US" altLang="zh-CN" dirty="0">
              <a:ea typeface="宋体" panose="02010600030101010101" pitchFamily="2" charset="-122"/>
            </a:endParaRPr>
          </a:p>
        </p:txBody>
      </p:sp>
      <p:sp>
        <p:nvSpPr>
          <p:cNvPr id="13317" name="Rectangle 3"/>
          <p:cNvSpPr>
            <a:spLocks noGrp="1" noChangeArrowheads="1"/>
          </p:cNvSpPr>
          <p:nvPr>
            <p:ph type="body" sz="half" idx="1"/>
          </p:nvPr>
        </p:nvSpPr>
        <p:spPr>
          <a:xfrm>
            <a:off x="1962151" y="1400176"/>
            <a:ext cx="4086225" cy="5114925"/>
          </a:xfrm>
        </p:spPr>
        <p:txBody>
          <a:bodyPr/>
          <a:lstStyle/>
          <a:p>
            <a:r>
              <a:rPr lang="zh-CN" altLang="en-US" sz="2400" dirty="0">
                <a:ea typeface="宋体" panose="02010600030101010101" pitchFamily="2" charset="-122"/>
              </a:rPr>
              <a:t>为不同主机上运行的应用进程间提供</a:t>
            </a:r>
            <a:r>
              <a:rPr lang="zh-CN" altLang="en-US" sz="2400" i="1" dirty="0">
                <a:solidFill>
                  <a:srgbClr val="FF0000"/>
                </a:solidFill>
                <a:ea typeface="宋体" panose="02010600030101010101" pitchFamily="2" charset="-122"/>
              </a:rPr>
              <a:t>逻辑连接</a:t>
            </a:r>
            <a:endParaRPr lang="en-US" altLang="zh-CN" sz="2400" dirty="0">
              <a:ea typeface="宋体" panose="02010600030101010101" pitchFamily="2" charset="-122"/>
            </a:endParaRPr>
          </a:p>
          <a:p>
            <a:r>
              <a:rPr lang="zh-CN" altLang="en-US" sz="2400" dirty="0">
                <a:ea typeface="宋体" panose="02010600030101010101" pitchFamily="2" charset="-122"/>
              </a:rPr>
              <a:t>在终端系统上运行的传输协议： </a:t>
            </a:r>
          </a:p>
          <a:p>
            <a:pPr lvl="1"/>
            <a:r>
              <a:rPr lang="zh-CN" altLang="en-US" dirty="0">
                <a:ea typeface="宋体" panose="02010600030101010101" pitchFamily="2" charset="-122"/>
              </a:rPr>
              <a:t>发送方</a:t>
            </a:r>
            <a:r>
              <a:rPr lang="en-US" altLang="zh-CN" dirty="0">
                <a:ea typeface="宋体" panose="02010600030101010101" pitchFamily="2" charset="-122"/>
              </a:rPr>
              <a:t>: </a:t>
            </a:r>
            <a:r>
              <a:rPr lang="zh-CN" altLang="en-US" dirty="0">
                <a:ea typeface="宋体" panose="02010600030101010101" pitchFamily="2" charset="-122"/>
              </a:rPr>
              <a:t>把应用层消息划分成</a:t>
            </a:r>
            <a:r>
              <a:rPr lang="zh-CN" altLang="en-US" dirty="0">
                <a:solidFill>
                  <a:srgbClr val="FF0000"/>
                </a:solidFill>
                <a:ea typeface="宋体" panose="02010600030101010101" pitchFamily="2" charset="-122"/>
              </a:rPr>
              <a:t>报文段</a:t>
            </a:r>
            <a:r>
              <a:rPr lang="zh-CN" altLang="en-US" dirty="0">
                <a:ea typeface="宋体" panose="02010600030101010101" pitchFamily="2" charset="-122"/>
              </a:rPr>
              <a:t>，并传送给网络层</a:t>
            </a:r>
          </a:p>
          <a:p>
            <a:pPr lvl="1"/>
            <a:r>
              <a:rPr lang="zh-CN" altLang="en-US" dirty="0">
                <a:ea typeface="宋体" panose="02010600030101010101" pitchFamily="2" charset="-122"/>
              </a:rPr>
              <a:t>接收方</a:t>
            </a:r>
            <a:r>
              <a:rPr lang="en-US" altLang="zh-CN" dirty="0">
                <a:ea typeface="宋体" panose="02010600030101010101" pitchFamily="2" charset="-122"/>
              </a:rPr>
              <a:t>: </a:t>
            </a:r>
            <a:r>
              <a:rPr lang="zh-CN" altLang="en-US" dirty="0">
                <a:ea typeface="宋体" panose="02010600030101010101" pitchFamily="2" charset="-122"/>
              </a:rPr>
              <a:t>将报文重组成消息，并传送给应用层</a:t>
            </a:r>
          </a:p>
          <a:p>
            <a:r>
              <a:rPr lang="zh-CN" altLang="en-US" sz="2400" dirty="0">
                <a:ea typeface="宋体" panose="02010600030101010101" pitchFamily="2" charset="-122"/>
              </a:rPr>
              <a:t>多个传输协议广泛应用：</a:t>
            </a:r>
          </a:p>
          <a:p>
            <a:pPr lvl="1"/>
            <a:r>
              <a:rPr lang="en-US" altLang="zh-CN" dirty="0">
                <a:ea typeface="宋体" panose="02010600030101010101" pitchFamily="2" charset="-122"/>
              </a:rPr>
              <a:t>Internet: TCP </a:t>
            </a:r>
            <a:r>
              <a:rPr lang="zh-CN" altLang="en-US" dirty="0">
                <a:ea typeface="宋体" panose="02010600030101010101" pitchFamily="2" charset="-122"/>
              </a:rPr>
              <a:t>和 </a:t>
            </a:r>
            <a:r>
              <a:rPr lang="en-US" altLang="zh-CN" dirty="0">
                <a:ea typeface="宋体" panose="02010600030101010101" pitchFamily="2" charset="-122"/>
              </a:rPr>
              <a:t>UDP</a:t>
            </a:r>
          </a:p>
        </p:txBody>
      </p:sp>
      <p:sp>
        <p:nvSpPr>
          <p:cNvPr id="13318" name="Freeform 299"/>
          <p:cNvSpPr>
            <a:spLocks/>
          </p:cNvSpPr>
          <p:nvPr/>
        </p:nvSpPr>
        <p:spPr bwMode="auto">
          <a:xfrm>
            <a:off x="8261350" y="3430589"/>
            <a:ext cx="1314450" cy="674687"/>
          </a:xfrm>
          <a:custGeom>
            <a:avLst/>
            <a:gdLst>
              <a:gd name="T0" fmla="*/ 2147483646 w 828"/>
              <a:gd name="T1" fmla="*/ 2147483646 h 425"/>
              <a:gd name="T2" fmla="*/ 2147483646 w 828"/>
              <a:gd name="T3" fmla="*/ 2147483646 h 425"/>
              <a:gd name="T4" fmla="*/ 2147483646 w 828"/>
              <a:gd name="T5" fmla="*/ 2147483646 h 425"/>
              <a:gd name="T6" fmla="*/ 2147483646 w 828"/>
              <a:gd name="T7" fmla="*/ 2147483646 h 425"/>
              <a:gd name="T8" fmla="*/ 2147483646 w 828"/>
              <a:gd name="T9" fmla="*/ 2147483646 h 425"/>
              <a:gd name="T10" fmla="*/ 2147483646 w 828"/>
              <a:gd name="T11" fmla="*/ 2147483646 h 425"/>
              <a:gd name="T12" fmla="*/ 2147483646 w 828"/>
              <a:gd name="T13" fmla="*/ 2147483646 h 425"/>
              <a:gd name="T14" fmla="*/ 2147483646 w 828"/>
              <a:gd name="T15" fmla="*/ 2147483646 h 425"/>
              <a:gd name="T16" fmla="*/ 2147483646 w 828"/>
              <a:gd name="T17" fmla="*/ 2147483646 h 425"/>
              <a:gd name="T18" fmla="*/ 2147483646 w 828"/>
              <a:gd name="T19" fmla="*/ 2147483646 h 425"/>
              <a:gd name="T20" fmla="*/ 2147483646 w 828"/>
              <a:gd name="T21" fmla="*/ 2147483646 h 425"/>
              <a:gd name="T22" fmla="*/ 2147483646 w 828"/>
              <a:gd name="T23" fmla="*/ 2147483646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19" name="Freeform 300"/>
          <p:cNvSpPr>
            <a:spLocks/>
          </p:cNvSpPr>
          <p:nvPr/>
        </p:nvSpPr>
        <p:spPr bwMode="auto">
          <a:xfrm>
            <a:off x="8280401" y="1905001"/>
            <a:ext cx="1730375" cy="1044575"/>
          </a:xfrm>
          <a:custGeom>
            <a:avLst/>
            <a:gdLst>
              <a:gd name="T0" fmla="*/ 2147483646 w 765"/>
              <a:gd name="T1" fmla="*/ 2147483646 h 459"/>
              <a:gd name="T2" fmla="*/ 2147483646 w 765"/>
              <a:gd name="T3" fmla="*/ 2147483646 h 459"/>
              <a:gd name="T4" fmla="*/ 2147483646 w 765"/>
              <a:gd name="T5" fmla="*/ 2147483646 h 459"/>
              <a:gd name="T6" fmla="*/ 2147483646 w 765"/>
              <a:gd name="T7" fmla="*/ 2147483646 h 459"/>
              <a:gd name="T8" fmla="*/ 2147483646 w 765"/>
              <a:gd name="T9" fmla="*/ 2147483646 h 459"/>
              <a:gd name="T10" fmla="*/ 2147483646 w 765"/>
              <a:gd name="T11" fmla="*/ 2147483646 h 459"/>
              <a:gd name="T12" fmla="*/ 2147483646 w 765"/>
              <a:gd name="T13" fmla="*/ 2147483646 h 459"/>
              <a:gd name="T14" fmla="*/ 2147483646 w 765"/>
              <a:gd name="T15" fmla="*/ 2147483646 h 459"/>
              <a:gd name="T16" fmla="*/ 2147483646 w 765"/>
              <a:gd name="T17" fmla="*/ 2147483646 h 459"/>
              <a:gd name="T18" fmla="*/ 2147483646 w 765"/>
              <a:gd name="T19" fmla="*/ 2147483646 h 459"/>
              <a:gd name="T20" fmla="*/ 2147483646 w 765"/>
              <a:gd name="T21" fmla="*/ 2147483646 h 459"/>
              <a:gd name="T22" fmla="*/ 2147483646 w 765"/>
              <a:gd name="T23" fmla="*/ 2147483646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DDDDDD"/>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20" name="Freeform 301"/>
          <p:cNvSpPr>
            <a:spLocks/>
          </p:cNvSpPr>
          <p:nvPr/>
        </p:nvSpPr>
        <p:spPr bwMode="auto">
          <a:xfrm>
            <a:off x="6540500" y="1612901"/>
            <a:ext cx="1644650" cy="1071563"/>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3321" name="Group 302"/>
          <p:cNvGrpSpPr>
            <a:grpSpLocks/>
          </p:cNvGrpSpPr>
          <p:nvPr/>
        </p:nvGrpSpPr>
        <p:grpSpPr bwMode="auto">
          <a:xfrm>
            <a:off x="6627813" y="2947988"/>
            <a:ext cx="1458912" cy="933450"/>
            <a:chOff x="2889" y="1631"/>
            <a:chExt cx="980" cy="743"/>
          </a:xfrm>
        </p:grpSpPr>
        <p:sp>
          <p:nvSpPr>
            <p:cNvPr id="13678" name="Rectangle 303"/>
            <p:cNvSpPr>
              <a:spLocks noChangeArrowheads="1"/>
            </p:cNvSpPr>
            <p:nvPr/>
          </p:nvSpPr>
          <p:spPr bwMode="auto">
            <a:xfrm>
              <a:off x="3046" y="1841"/>
              <a:ext cx="663" cy="53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679" name="AutoShape 304"/>
            <p:cNvSpPr>
              <a:spLocks noChangeArrowheads="1"/>
            </p:cNvSpPr>
            <p:nvPr/>
          </p:nvSpPr>
          <p:spPr bwMode="auto">
            <a:xfrm>
              <a:off x="2889" y="1631"/>
              <a:ext cx="980" cy="253"/>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2400">
                <a:solidFill>
                  <a:srgbClr val="00CCFF"/>
                </a:solidFill>
                <a:latin typeface="Times New Roman" panose="02020603050405020304" pitchFamily="18" charset="0"/>
                <a:ea typeface="宋体" panose="02010600030101010101" pitchFamily="2" charset="-122"/>
              </a:endParaRPr>
            </a:p>
          </p:txBody>
        </p:sp>
      </p:grpSp>
      <p:grpSp>
        <p:nvGrpSpPr>
          <p:cNvPr id="13322" name="Group 305"/>
          <p:cNvGrpSpPr>
            <a:grpSpLocks/>
          </p:cNvGrpSpPr>
          <p:nvPr/>
        </p:nvGrpSpPr>
        <p:grpSpPr bwMode="auto">
          <a:xfrm>
            <a:off x="7329488" y="1804988"/>
            <a:ext cx="336550" cy="531812"/>
            <a:chOff x="3796" y="1043"/>
            <a:chExt cx="865" cy="1237"/>
          </a:xfrm>
        </p:grpSpPr>
        <p:sp>
          <p:nvSpPr>
            <p:cNvPr id="13648" name="Line 306"/>
            <p:cNvSpPr>
              <a:spLocks noChangeShapeType="1"/>
            </p:cNvSpPr>
            <p:nvPr/>
          </p:nvSpPr>
          <p:spPr bwMode="auto">
            <a:xfrm flipH="1">
              <a:off x="3992" y="1481"/>
              <a:ext cx="235" cy="72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49" name="Line 307"/>
            <p:cNvSpPr>
              <a:spLocks noChangeShapeType="1"/>
            </p:cNvSpPr>
            <p:nvPr/>
          </p:nvSpPr>
          <p:spPr bwMode="auto">
            <a:xfrm>
              <a:off x="4227" y="1481"/>
              <a:ext cx="236" cy="72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50" name="Line 308"/>
            <p:cNvSpPr>
              <a:spLocks noChangeShapeType="1"/>
            </p:cNvSpPr>
            <p:nvPr/>
          </p:nvSpPr>
          <p:spPr bwMode="auto">
            <a:xfrm>
              <a:off x="3992" y="2201"/>
              <a:ext cx="235" cy="79"/>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51" name="Line 309"/>
            <p:cNvSpPr>
              <a:spLocks noChangeShapeType="1"/>
            </p:cNvSpPr>
            <p:nvPr/>
          </p:nvSpPr>
          <p:spPr bwMode="auto">
            <a:xfrm flipH="1">
              <a:off x="4227" y="2201"/>
              <a:ext cx="236" cy="79"/>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52" name="Line 310"/>
            <p:cNvSpPr>
              <a:spLocks noChangeShapeType="1"/>
            </p:cNvSpPr>
            <p:nvPr/>
          </p:nvSpPr>
          <p:spPr bwMode="auto">
            <a:xfrm>
              <a:off x="4227" y="1497"/>
              <a:ext cx="0" cy="783"/>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53" name="Line 311"/>
            <p:cNvSpPr>
              <a:spLocks noChangeShapeType="1"/>
            </p:cNvSpPr>
            <p:nvPr/>
          </p:nvSpPr>
          <p:spPr bwMode="auto">
            <a:xfrm flipV="1">
              <a:off x="3992" y="2127"/>
              <a:ext cx="235" cy="78"/>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54" name="Line 312"/>
            <p:cNvSpPr>
              <a:spLocks noChangeShapeType="1"/>
            </p:cNvSpPr>
            <p:nvPr/>
          </p:nvSpPr>
          <p:spPr bwMode="auto">
            <a:xfrm flipH="1" flipV="1">
              <a:off x="4227" y="2127"/>
              <a:ext cx="236" cy="7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55" name="Line 313"/>
            <p:cNvSpPr>
              <a:spLocks noChangeShapeType="1"/>
            </p:cNvSpPr>
            <p:nvPr/>
          </p:nvSpPr>
          <p:spPr bwMode="auto">
            <a:xfrm>
              <a:off x="4092" y="1890"/>
              <a:ext cx="135" cy="6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56" name="Line 314"/>
            <p:cNvSpPr>
              <a:spLocks noChangeShapeType="1"/>
            </p:cNvSpPr>
            <p:nvPr/>
          </p:nvSpPr>
          <p:spPr bwMode="auto">
            <a:xfrm flipV="1">
              <a:off x="4227" y="1890"/>
              <a:ext cx="143" cy="6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57" name="Line 315"/>
            <p:cNvSpPr>
              <a:spLocks noChangeShapeType="1"/>
            </p:cNvSpPr>
            <p:nvPr/>
          </p:nvSpPr>
          <p:spPr bwMode="auto">
            <a:xfrm>
              <a:off x="4047" y="1996"/>
              <a:ext cx="175" cy="81"/>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58" name="Line 316"/>
            <p:cNvSpPr>
              <a:spLocks noChangeShapeType="1"/>
            </p:cNvSpPr>
            <p:nvPr/>
          </p:nvSpPr>
          <p:spPr bwMode="auto">
            <a:xfrm flipV="1">
              <a:off x="4227" y="2012"/>
              <a:ext cx="176" cy="71"/>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59" name="Line 317"/>
            <p:cNvSpPr>
              <a:spLocks noChangeShapeType="1"/>
            </p:cNvSpPr>
            <p:nvPr/>
          </p:nvSpPr>
          <p:spPr bwMode="auto">
            <a:xfrm flipV="1">
              <a:off x="4227" y="1782"/>
              <a:ext cx="90" cy="29"/>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60" name="Line 318"/>
            <p:cNvSpPr>
              <a:spLocks noChangeShapeType="1"/>
            </p:cNvSpPr>
            <p:nvPr/>
          </p:nvSpPr>
          <p:spPr bwMode="auto">
            <a:xfrm flipV="1">
              <a:off x="4227" y="1632"/>
              <a:ext cx="57" cy="2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61" name="Line 319"/>
            <p:cNvSpPr>
              <a:spLocks noChangeShapeType="1"/>
            </p:cNvSpPr>
            <p:nvPr/>
          </p:nvSpPr>
          <p:spPr bwMode="auto">
            <a:xfrm>
              <a:off x="4126" y="1772"/>
              <a:ext cx="109" cy="39"/>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62" name="Line 320"/>
            <p:cNvSpPr>
              <a:spLocks noChangeShapeType="1"/>
            </p:cNvSpPr>
            <p:nvPr/>
          </p:nvSpPr>
          <p:spPr bwMode="auto">
            <a:xfrm>
              <a:off x="4175" y="1625"/>
              <a:ext cx="63" cy="39"/>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13663" name="Group 321"/>
            <p:cNvGrpSpPr>
              <a:grpSpLocks/>
            </p:cNvGrpSpPr>
            <p:nvPr/>
          </p:nvGrpSpPr>
          <p:grpSpPr bwMode="auto">
            <a:xfrm>
              <a:off x="4269" y="1415"/>
              <a:ext cx="392" cy="137"/>
              <a:chOff x="4227" y="1360"/>
              <a:chExt cx="863" cy="270"/>
            </a:xfrm>
          </p:grpSpPr>
          <p:sp>
            <p:nvSpPr>
              <p:cNvPr id="13674" name="Line 322"/>
              <p:cNvSpPr>
                <a:spLocks noChangeShapeType="1"/>
              </p:cNvSpPr>
              <p:nvPr/>
            </p:nvSpPr>
            <p:spPr bwMode="auto">
              <a:xfrm>
                <a:off x="4227" y="1604"/>
                <a:ext cx="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75" name="Line 323"/>
              <p:cNvSpPr>
                <a:spLocks noChangeShapeType="1"/>
              </p:cNvSpPr>
              <p:nvPr/>
            </p:nvSpPr>
            <p:spPr bwMode="auto">
              <a:xfrm rot="6361956" flipH="1" flipV="1">
                <a:off x="4464" y="1205"/>
                <a:ext cx="189" cy="500"/>
              </a:xfrm>
              <a:prstGeom prst="line">
                <a:avLst/>
              </a:prstGeom>
              <a:noFill/>
              <a:ln w="3175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76" name="Line 324"/>
              <p:cNvSpPr>
                <a:spLocks noChangeShapeType="1"/>
              </p:cNvSpPr>
              <p:nvPr/>
            </p:nvSpPr>
            <p:spPr bwMode="auto">
              <a:xfrm rot="6361956">
                <a:off x="4602" y="1393"/>
                <a:ext cx="189" cy="203"/>
              </a:xfrm>
              <a:prstGeom prst="line">
                <a:avLst/>
              </a:prstGeom>
              <a:noFill/>
              <a:ln w="3175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77" name="Line 325"/>
              <p:cNvSpPr>
                <a:spLocks noChangeShapeType="1"/>
              </p:cNvSpPr>
              <p:nvPr/>
            </p:nvSpPr>
            <p:spPr bwMode="auto">
              <a:xfrm rot="6361956" flipH="1" flipV="1">
                <a:off x="4745" y="1286"/>
                <a:ext cx="189" cy="500"/>
              </a:xfrm>
              <a:prstGeom prst="line">
                <a:avLst/>
              </a:prstGeom>
              <a:noFill/>
              <a:ln w="3175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3664" name="Group 326"/>
            <p:cNvGrpSpPr>
              <a:grpSpLocks/>
            </p:cNvGrpSpPr>
            <p:nvPr/>
          </p:nvGrpSpPr>
          <p:grpSpPr bwMode="auto">
            <a:xfrm rot="5700496">
              <a:off x="4053" y="1170"/>
              <a:ext cx="392" cy="137"/>
              <a:chOff x="4227" y="1360"/>
              <a:chExt cx="863" cy="270"/>
            </a:xfrm>
          </p:grpSpPr>
          <p:sp>
            <p:nvSpPr>
              <p:cNvPr id="13670" name="Line 327"/>
              <p:cNvSpPr>
                <a:spLocks noChangeShapeType="1"/>
              </p:cNvSpPr>
              <p:nvPr/>
            </p:nvSpPr>
            <p:spPr bwMode="auto">
              <a:xfrm>
                <a:off x="4227" y="1604"/>
                <a:ext cx="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71" name="Line 328"/>
              <p:cNvSpPr>
                <a:spLocks noChangeShapeType="1"/>
              </p:cNvSpPr>
              <p:nvPr/>
            </p:nvSpPr>
            <p:spPr bwMode="auto">
              <a:xfrm rot="6361956" flipH="1" flipV="1">
                <a:off x="4464" y="1205"/>
                <a:ext cx="189" cy="500"/>
              </a:xfrm>
              <a:prstGeom prst="line">
                <a:avLst/>
              </a:prstGeom>
              <a:noFill/>
              <a:ln w="3175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72" name="Line 329"/>
              <p:cNvSpPr>
                <a:spLocks noChangeShapeType="1"/>
              </p:cNvSpPr>
              <p:nvPr/>
            </p:nvSpPr>
            <p:spPr bwMode="auto">
              <a:xfrm rot="6361956">
                <a:off x="4602" y="1393"/>
                <a:ext cx="189" cy="203"/>
              </a:xfrm>
              <a:prstGeom prst="line">
                <a:avLst/>
              </a:prstGeom>
              <a:noFill/>
              <a:ln w="3175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73" name="Line 330"/>
              <p:cNvSpPr>
                <a:spLocks noChangeShapeType="1"/>
              </p:cNvSpPr>
              <p:nvPr/>
            </p:nvSpPr>
            <p:spPr bwMode="auto">
              <a:xfrm rot="6361956" flipH="1" flipV="1">
                <a:off x="4745" y="1286"/>
                <a:ext cx="189" cy="500"/>
              </a:xfrm>
              <a:prstGeom prst="line">
                <a:avLst/>
              </a:prstGeom>
              <a:noFill/>
              <a:ln w="3175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3665" name="Group 331"/>
            <p:cNvGrpSpPr>
              <a:grpSpLocks/>
            </p:cNvGrpSpPr>
            <p:nvPr/>
          </p:nvGrpSpPr>
          <p:grpSpPr bwMode="auto">
            <a:xfrm rot="10800000">
              <a:off x="3796" y="1402"/>
              <a:ext cx="392" cy="137"/>
              <a:chOff x="4227" y="1360"/>
              <a:chExt cx="863" cy="270"/>
            </a:xfrm>
          </p:grpSpPr>
          <p:sp>
            <p:nvSpPr>
              <p:cNvPr id="13666" name="Line 332"/>
              <p:cNvSpPr>
                <a:spLocks noChangeShapeType="1"/>
              </p:cNvSpPr>
              <p:nvPr/>
            </p:nvSpPr>
            <p:spPr bwMode="auto">
              <a:xfrm>
                <a:off x="4227" y="1604"/>
                <a:ext cx="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67" name="Line 333"/>
              <p:cNvSpPr>
                <a:spLocks noChangeShapeType="1"/>
              </p:cNvSpPr>
              <p:nvPr/>
            </p:nvSpPr>
            <p:spPr bwMode="auto">
              <a:xfrm rot="6361956" flipH="1" flipV="1">
                <a:off x="4464" y="1205"/>
                <a:ext cx="189" cy="500"/>
              </a:xfrm>
              <a:prstGeom prst="line">
                <a:avLst/>
              </a:prstGeom>
              <a:noFill/>
              <a:ln w="3175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68" name="Line 334"/>
              <p:cNvSpPr>
                <a:spLocks noChangeShapeType="1"/>
              </p:cNvSpPr>
              <p:nvPr/>
            </p:nvSpPr>
            <p:spPr bwMode="auto">
              <a:xfrm rot="6361956">
                <a:off x="4602" y="1393"/>
                <a:ext cx="189" cy="203"/>
              </a:xfrm>
              <a:prstGeom prst="line">
                <a:avLst/>
              </a:prstGeom>
              <a:noFill/>
              <a:ln w="3175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669" name="Line 335"/>
              <p:cNvSpPr>
                <a:spLocks noChangeShapeType="1"/>
              </p:cNvSpPr>
              <p:nvPr/>
            </p:nvSpPr>
            <p:spPr bwMode="auto">
              <a:xfrm rot="6361956" flipH="1" flipV="1">
                <a:off x="4745" y="1286"/>
                <a:ext cx="189" cy="500"/>
              </a:xfrm>
              <a:prstGeom prst="line">
                <a:avLst/>
              </a:prstGeom>
              <a:noFill/>
              <a:ln w="3175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sp>
        <p:nvSpPr>
          <p:cNvPr id="13323" name="Oval 336"/>
          <p:cNvSpPr>
            <a:spLocks noChangeArrowheads="1"/>
          </p:cNvSpPr>
          <p:nvPr/>
        </p:nvSpPr>
        <p:spPr bwMode="auto">
          <a:xfrm>
            <a:off x="8386764" y="3625850"/>
            <a:ext cx="358775" cy="95250"/>
          </a:xfrm>
          <a:prstGeom prst="ellipse">
            <a:avLst/>
          </a:prstGeom>
          <a:solidFill>
            <a:srgbClr val="DDDDDD"/>
          </a:solidFill>
          <a:ln w="12700">
            <a:solidFill>
              <a:schemeClr val="folHlink"/>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324" name="Line 337"/>
          <p:cNvSpPr>
            <a:spLocks noChangeShapeType="1"/>
          </p:cNvSpPr>
          <p:nvPr/>
        </p:nvSpPr>
        <p:spPr bwMode="auto">
          <a:xfrm>
            <a:off x="8386763" y="3617914"/>
            <a:ext cx="0" cy="58737"/>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5" name="Line 338"/>
          <p:cNvSpPr>
            <a:spLocks noChangeShapeType="1"/>
          </p:cNvSpPr>
          <p:nvPr/>
        </p:nvSpPr>
        <p:spPr bwMode="auto">
          <a:xfrm>
            <a:off x="8745538" y="3617914"/>
            <a:ext cx="0" cy="58737"/>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6" name="Rectangle 339"/>
          <p:cNvSpPr>
            <a:spLocks noChangeArrowheads="1"/>
          </p:cNvSpPr>
          <p:nvPr/>
        </p:nvSpPr>
        <p:spPr bwMode="auto">
          <a:xfrm>
            <a:off x="8386763" y="3617914"/>
            <a:ext cx="355600" cy="58737"/>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2400">
              <a:latin typeface="Times New Roman" panose="02020603050405020304" pitchFamily="18" charset="0"/>
              <a:ea typeface="宋体" panose="02010600030101010101" pitchFamily="2" charset="-122"/>
            </a:endParaRPr>
          </a:p>
        </p:txBody>
      </p:sp>
      <p:sp>
        <p:nvSpPr>
          <p:cNvPr id="13327" name="Oval 340"/>
          <p:cNvSpPr>
            <a:spLocks noChangeArrowheads="1"/>
          </p:cNvSpPr>
          <p:nvPr/>
        </p:nvSpPr>
        <p:spPr bwMode="auto">
          <a:xfrm>
            <a:off x="8383589" y="3549651"/>
            <a:ext cx="358775" cy="111125"/>
          </a:xfrm>
          <a:prstGeom prst="ellipse">
            <a:avLst/>
          </a:prstGeom>
          <a:solidFill>
            <a:srgbClr val="DDDDDD"/>
          </a:solidFill>
          <a:ln w="12700">
            <a:solidFill>
              <a:schemeClr val="folHlink"/>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nvGrpSpPr>
          <p:cNvPr id="13328" name="Group 341"/>
          <p:cNvGrpSpPr>
            <a:grpSpLocks/>
          </p:cNvGrpSpPr>
          <p:nvPr/>
        </p:nvGrpSpPr>
        <p:grpSpPr bwMode="auto">
          <a:xfrm>
            <a:off x="8469314" y="3573464"/>
            <a:ext cx="179387" cy="65087"/>
            <a:chOff x="2848" y="848"/>
            <a:chExt cx="140" cy="98"/>
          </a:xfrm>
        </p:grpSpPr>
        <p:sp>
          <p:nvSpPr>
            <p:cNvPr id="13645" name="Line 342"/>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46" name="Line 343"/>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47" name="Line 344"/>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329" name="Group 345"/>
          <p:cNvGrpSpPr>
            <a:grpSpLocks/>
          </p:cNvGrpSpPr>
          <p:nvPr/>
        </p:nvGrpSpPr>
        <p:grpSpPr bwMode="auto">
          <a:xfrm flipV="1">
            <a:off x="8469314" y="3573464"/>
            <a:ext cx="179387" cy="65087"/>
            <a:chOff x="2848" y="848"/>
            <a:chExt cx="140" cy="98"/>
          </a:xfrm>
        </p:grpSpPr>
        <p:sp>
          <p:nvSpPr>
            <p:cNvPr id="13642" name="Line 346"/>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43" name="Line 347"/>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44" name="Line 348"/>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330" name="Oval 349"/>
          <p:cNvSpPr>
            <a:spLocks noChangeArrowheads="1"/>
          </p:cNvSpPr>
          <p:nvPr/>
        </p:nvSpPr>
        <p:spPr bwMode="auto">
          <a:xfrm>
            <a:off x="8742364" y="3905250"/>
            <a:ext cx="358775" cy="95250"/>
          </a:xfrm>
          <a:prstGeom prst="ellipse">
            <a:avLst/>
          </a:prstGeom>
          <a:solidFill>
            <a:srgbClr val="DDDDDD"/>
          </a:solidFill>
          <a:ln w="12700">
            <a:solidFill>
              <a:schemeClr val="folHlink"/>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331" name="Line 350"/>
          <p:cNvSpPr>
            <a:spLocks noChangeShapeType="1"/>
          </p:cNvSpPr>
          <p:nvPr/>
        </p:nvSpPr>
        <p:spPr bwMode="auto">
          <a:xfrm>
            <a:off x="8742363" y="3897314"/>
            <a:ext cx="0" cy="58737"/>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2" name="Line 351"/>
          <p:cNvSpPr>
            <a:spLocks noChangeShapeType="1"/>
          </p:cNvSpPr>
          <p:nvPr/>
        </p:nvSpPr>
        <p:spPr bwMode="auto">
          <a:xfrm>
            <a:off x="9101138" y="3897314"/>
            <a:ext cx="0" cy="58737"/>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3" name="Rectangle 352"/>
          <p:cNvSpPr>
            <a:spLocks noChangeArrowheads="1"/>
          </p:cNvSpPr>
          <p:nvPr/>
        </p:nvSpPr>
        <p:spPr bwMode="auto">
          <a:xfrm>
            <a:off x="8742363" y="3897314"/>
            <a:ext cx="355600" cy="58737"/>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2400">
              <a:latin typeface="Times New Roman" panose="02020603050405020304" pitchFamily="18" charset="0"/>
              <a:ea typeface="宋体" panose="02010600030101010101" pitchFamily="2" charset="-122"/>
            </a:endParaRPr>
          </a:p>
        </p:txBody>
      </p:sp>
      <p:sp>
        <p:nvSpPr>
          <p:cNvPr id="13334" name="Oval 353"/>
          <p:cNvSpPr>
            <a:spLocks noChangeArrowheads="1"/>
          </p:cNvSpPr>
          <p:nvPr/>
        </p:nvSpPr>
        <p:spPr bwMode="auto">
          <a:xfrm>
            <a:off x="8739189" y="3829051"/>
            <a:ext cx="358775" cy="111125"/>
          </a:xfrm>
          <a:prstGeom prst="ellipse">
            <a:avLst/>
          </a:prstGeom>
          <a:solidFill>
            <a:srgbClr val="DDDDDD"/>
          </a:solidFill>
          <a:ln w="12700">
            <a:solidFill>
              <a:schemeClr val="folHlink"/>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nvGrpSpPr>
          <p:cNvPr id="13335" name="Group 354"/>
          <p:cNvGrpSpPr>
            <a:grpSpLocks/>
          </p:cNvGrpSpPr>
          <p:nvPr/>
        </p:nvGrpSpPr>
        <p:grpSpPr bwMode="auto">
          <a:xfrm>
            <a:off x="8824914" y="3852864"/>
            <a:ext cx="179387" cy="65087"/>
            <a:chOff x="2848" y="848"/>
            <a:chExt cx="140" cy="98"/>
          </a:xfrm>
        </p:grpSpPr>
        <p:sp>
          <p:nvSpPr>
            <p:cNvPr id="13639" name="Line 355"/>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40" name="Line 356"/>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41" name="Line 357"/>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336" name="Group 358"/>
          <p:cNvGrpSpPr>
            <a:grpSpLocks/>
          </p:cNvGrpSpPr>
          <p:nvPr/>
        </p:nvGrpSpPr>
        <p:grpSpPr bwMode="auto">
          <a:xfrm flipV="1">
            <a:off x="8824914" y="3852864"/>
            <a:ext cx="179387" cy="65087"/>
            <a:chOff x="2848" y="848"/>
            <a:chExt cx="140" cy="98"/>
          </a:xfrm>
        </p:grpSpPr>
        <p:sp>
          <p:nvSpPr>
            <p:cNvPr id="13636" name="Line 359"/>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37" name="Line 360"/>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38" name="Line 361"/>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337" name="Oval 362"/>
          <p:cNvSpPr>
            <a:spLocks noChangeArrowheads="1"/>
          </p:cNvSpPr>
          <p:nvPr/>
        </p:nvSpPr>
        <p:spPr bwMode="auto">
          <a:xfrm>
            <a:off x="9021764" y="3638550"/>
            <a:ext cx="358775" cy="95250"/>
          </a:xfrm>
          <a:prstGeom prst="ellipse">
            <a:avLst/>
          </a:prstGeom>
          <a:solidFill>
            <a:srgbClr val="DDDDDD"/>
          </a:solidFill>
          <a:ln w="12700">
            <a:solidFill>
              <a:schemeClr val="folHlink"/>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338" name="Line 363"/>
          <p:cNvSpPr>
            <a:spLocks noChangeShapeType="1"/>
          </p:cNvSpPr>
          <p:nvPr/>
        </p:nvSpPr>
        <p:spPr bwMode="auto">
          <a:xfrm>
            <a:off x="9021763" y="3630614"/>
            <a:ext cx="0" cy="58737"/>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9" name="Line 364"/>
          <p:cNvSpPr>
            <a:spLocks noChangeShapeType="1"/>
          </p:cNvSpPr>
          <p:nvPr/>
        </p:nvSpPr>
        <p:spPr bwMode="auto">
          <a:xfrm>
            <a:off x="9380538" y="3630614"/>
            <a:ext cx="0" cy="58737"/>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0" name="Rectangle 365"/>
          <p:cNvSpPr>
            <a:spLocks noChangeArrowheads="1"/>
          </p:cNvSpPr>
          <p:nvPr/>
        </p:nvSpPr>
        <p:spPr bwMode="auto">
          <a:xfrm>
            <a:off x="9021763" y="3630614"/>
            <a:ext cx="355600" cy="58737"/>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2400">
              <a:latin typeface="Times New Roman" panose="02020603050405020304" pitchFamily="18" charset="0"/>
              <a:ea typeface="宋体" panose="02010600030101010101" pitchFamily="2" charset="-122"/>
            </a:endParaRPr>
          </a:p>
        </p:txBody>
      </p:sp>
      <p:sp>
        <p:nvSpPr>
          <p:cNvPr id="13341" name="Oval 366"/>
          <p:cNvSpPr>
            <a:spLocks noChangeArrowheads="1"/>
          </p:cNvSpPr>
          <p:nvPr/>
        </p:nvSpPr>
        <p:spPr bwMode="auto">
          <a:xfrm>
            <a:off x="9018589" y="3562351"/>
            <a:ext cx="358775" cy="111125"/>
          </a:xfrm>
          <a:prstGeom prst="ellipse">
            <a:avLst/>
          </a:prstGeom>
          <a:solidFill>
            <a:srgbClr val="DDDDDD"/>
          </a:solidFill>
          <a:ln w="12700">
            <a:solidFill>
              <a:schemeClr val="folHlink"/>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nvGrpSpPr>
          <p:cNvPr id="13342" name="Group 367"/>
          <p:cNvGrpSpPr>
            <a:grpSpLocks/>
          </p:cNvGrpSpPr>
          <p:nvPr/>
        </p:nvGrpSpPr>
        <p:grpSpPr bwMode="auto">
          <a:xfrm>
            <a:off x="9104314" y="3586164"/>
            <a:ext cx="179387" cy="65087"/>
            <a:chOff x="2848" y="848"/>
            <a:chExt cx="140" cy="98"/>
          </a:xfrm>
        </p:grpSpPr>
        <p:sp>
          <p:nvSpPr>
            <p:cNvPr id="13633" name="Line 368"/>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34" name="Line 369"/>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35" name="Line 370"/>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343" name="Group 371"/>
          <p:cNvGrpSpPr>
            <a:grpSpLocks/>
          </p:cNvGrpSpPr>
          <p:nvPr/>
        </p:nvGrpSpPr>
        <p:grpSpPr bwMode="auto">
          <a:xfrm flipV="1">
            <a:off x="9104314" y="3586164"/>
            <a:ext cx="179387" cy="65087"/>
            <a:chOff x="2848" y="848"/>
            <a:chExt cx="140" cy="98"/>
          </a:xfrm>
        </p:grpSpPr>
        <p:sp>
          <p:nvSpPr>
            <p:cNvPr id="13630" name="Line 372"/>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31" name="Line 373"/>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32" name="Line 374"/>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344" name="Oval 375"/>
          <p:cNvSpPr>
            <a:spLocks noChangeArrowheads="1"/>
          </p:cNvSpPr>
          <p:nvPr/>
        </p:nvSpPr>
        <p:spPr bwMode="auto">
          <a:xfrm>
            <a:off x="8486776" y="2476500"/>
            <a:ext cx="347663" cy="88900"/>
          </a:xfrm>
          <a:prstGeom prst="ellipse">
            <a:avLst/>
          </a:prstGeom>
          <a:solidFill>
            <a:srgbClr val="DDDDDD"/>
          </a:solidFill>
          <a:ln w="12700">
            <a:solidFill>
              <a:schemeClr val="folHlink"/>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345" name="Line 376"/>
          <p:cNvSpPr>
            <a:spLocks noChangeShapeType="1"/>
          </p:cNvSpPr>
          <p:nvPr/>
        </p:nvSpPr>
        <p:spPr bwMode="auto">
          <a:xfrm>
            <a:off x="8486775" y="2468563"/>
            <a:ext cx="0" cy="55562"/>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6" name="Line 377"/>
          <p:cNvSpPr>
            <a:spLocks noChangeShapeType="1"/>
          </p:cNvSpPr>
          <p:nvPr/>
        </p:nvSpPr>
        <p:spPr bwMode="auto">
          <a:xfrm>
            <a:off x="8834438" y="2468563"/>
            <a:ext cx="0" cy="55562"/>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7" name="Rectangle 378"/>
          <p:cNvSpPr>
            <a:spLocks noChangeArrowheads="1"/>
          </p:cNvSpPr>
          <p:nvPr/>
        </p:nvSpPr>
        <p:spPr bwMode="auto">
          <a:xfrm>
            <a:off x="8486775" y="2468564"/>
            <a:ext cx="344488" cy="53975"/>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2400">
              <a:latin typeface="Times New Roman" panose="02020603050405020304" pitchFamily="18" charset="0"/>
              <a:ea typeface="宋体" panose="02010600030101010101" pitchFamily="2" charset="-122"/>
            </a:endParaRPr>
          </a:p>
        </p:txBody>
      </p:sp>
      <p:sp>
        <p:nvSpPr>
          <p:cNvPr id="13348" name="Oval 379"/>
          <p:cNvSpPr>
            <a:spLocks noChangeArrowheads="1"/>
          </p:cNvSpPr>
          <p:nvPr/>
        </p:nvSpPr>
        <p:spPr bwMode="auto">
          <a:xfrm>
            <a:off x="8483601" y="2405064"/>
            <a:ext cx="347663" cy="103187"/>
          </a:xfrm>
          <a:prstGeom prst="ellipse">
            <a:avLst/>
          </a:prstGeom>
          <a:solidFill>
            <a:srgbClr val="DDDDDD"/>
          </a:solidFill>
          <a:ln w="12700">
            <a:solidFill>
              <a:schemeClr val="folHlink"/>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nvGrpSpPr>
          <p:cNvPr id="13349" name="Group 380"/>
          <p:cNvGrpSpPr>
            <a:grpSpLocks/>
          </p:cNvGrpSpPr>
          <p:nvPr/>
        </p:nvGrpSpPr>
        <p:grpSpPr bwMode="auto">
          <a:xfrm>
            <a:off x="8567738" y="2427288"/>
            <a:ext cx="171450" cy="61912"/>
            <a:chOff x="2848" y="848"/>
            <a:chExt cx="140" cy="98"/>
          </a:xfrm>
        </p:grpSpPr>
        <p:sp>
          <p:nvSpPr>
            <p:cNvPr id="13627" name="Line 381"/>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8" name="Line 382"/>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9" name="Line 383"/>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350" name="Group 384"/>
          <p:cNvGrpSpPr>
            <a:grpSpLocks/>
          </p:cNvGrpSpPr>
          <p:nvPr/>
        </p:nvGrpSpPr>
        <p:grpSpPr bwMode="auto">
          <a:xfrm flipV="1">
            <a:off x="8567738" y="2427289"/>
            <a:ext cx="171450" cy="60325"/>
            <a:chOff x="2848" y="848"/>
            <a:chExt cx="140" cy="98"/>
          </a:xfrm>
        </p:grpSpPr>
        <p:sp>
          <p:nvSpPr>
            <p:cNvPr id="13624" name="Line 385"/>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5" name="Line 386"/>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6" name="Line 387"/>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351" name="Oval 388"/>
          <p:cNvSpPr>
            <a:spLocks noChangeArrowheads="1"/>
          </p:cNvSpPr>
          <p:nvPr/>
        </p:nvSpPr>
        <p:spPr bwMode="auto">
          <a:xfrm>
            <a:off x="8485189" y="2736850"/>
            <a:ext cx="358775" cy="95250"/>
          </a:xfrm>
          <a:prstGeom prst="ellipse">
            <a:avLst/>
          </a:prstGeom>
          <a:solidFill>
            <a:srgbClr val="DDDDDD"/>
          </a:solidFill>
          <a:ln w="12700">
            <a:solidFill>
              <a:schemeClr val="folHlink"/>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352" name="Line 389"/>
          <p:cNvSpPr>
            <a:spLocks noChangeShapeType="1"/>
          </p:cNvSpPr>
          <p:nvPr/>
        </p:nvSpPr>
        <p:spPr bwMode="auto">
          <a:xfrm>
            <a:off x="8485188" y="2728914"/>
            <a:ext cx="0" cy="58737"/>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53" name="Line 390"/>
          <p:cNvSpPr>
            <a:spLocks noChangeShapeType="1"/>
          </p:cNvSpPr>
          <p:nvPr/>
        </p:nvSpPr>
        <p:spPr bwMode="auto">
          <a:xfrm>
            <a:off x="8843963" y="2728914"/>
            <a:ext cx="0" cy="58737"/>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54" name="Rectangle 391"/>
          <p:cNvSpPr>
            <a:spLocks noChangeArrowheads="1"/>
          </p:cNvSpPr>
          <p:nvPr/>
        </p:nvSpPr>
        <p:spPr bwMode="auto">
          <a:xfrm>
            <a:off x="8485188" y="2728914"/>
            <a:ext cx="355600" cy="58737"/>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2400">
              <a:latin typeface="Times New Roman" panose="02020603050405020304" pitchFamily="18" charset="0"/>
              <a:ea typeface="宋体" panose="02010600030101010101" pitchFamily="2" charset="-122"/>
            </a:endParaRPr>
          </a:p>
        </p:txBody>
      </p:sp>
      <p:sp>
        <p:nvSpPr>
          <p:cNvPr id="13355" name="Oval 392"/>
          <p:cNvSpPr>
            <a:spLocks noChangeArrowheads="1"/>
          </p:cNvSpPr>
          <p:nvPr/>
        </p:nvSpPr>
        <p:spPr bwMode="auto">
          <a:xfrm>
            <a:off x="8482014" y="2660651"/>
            <a:ext cx="358775" cy="111125"/>
          </a:xfrm>
          <a:prstGeom prst="ellipse">
            <a:avLst/>
          </a:prstGeom>
          <a:solidFill>
            <a:srgbClr val="DDDDDD"/>
          </a:solidFill>
          <a:ln w="12700">
            <a:solidFill>
              <a:schemeClr val="folHlink"/>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nvGrpSpPr>
          <p:cNvPr id="13356" name="Group 393"/>
          <p:cNvGrpSpPr>
            <a:grpSpLocks/>
          </p:cNvGrpSpPr>
          <p:nvPr/>
        </p:nvGrpSpPr>
        <p:grpSpPr bwMode="auto">
          <a:xfrm>
            <a:off x="8567739" y="2684464"/>
            <a:ext cx="179387" cy="65087"/>
            <a:chOff x="2848" y="848"/>
            <a:chExt cx="140" cy="98"/>
          </a:xfrm>
        </p:grpSpPr>
        <p:sp>
          <p:nvSpPr>
            <p:cNvPr id="13621" name="Line 394"/>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2" name="Line 395"/>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3" name="Line 396"/>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357" name="Group 397"/>
          <p:cNvGrpSpPr>
            <a:grpSpLocks/>
          </p:cNvGrpSpPr>
          <p:nvPr/>
        </p:nvGrpSpPr>
        <p:grpSpPr bwMode="auto">
          <a:xfrm flipV="1">
            <a:off x="8567739" y="2684464"/>
            <a:ext cx="179387" cy="65087"/>
            <a:chOff x="2848" y="848"/>
            <a:chExt cx="140" cy="98"/>
          </a:xfrm>
        </p:grpSpPr>
        <p:sp>
          <p:nvSpPr>
            <p:cNvPr id="13618" name="Line 398"/>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19" name="Line 399"/>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0" name="Line 400"/>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358" name="Oval 401"/>
          <p:cNvSpPr>
            <a:spLocks noChangeArrowheads="1"/>
          </p:cNvSpPr>
          <p:nvPr/>
        </p:nvSpPr>
        <p:spPr bwMode="auto">
          <a:xfrm>
            <a:off x="8961438" y="2378076"/>
            <a:ext cx="330200" cy="85725"/>
          </a:xfrm>
          <a:prstGeom prst="ellipse">
            <a:avLst/>
          </a:prstGeom>
          <a:solidFill>
            <a:srgbClr val="DDDDDD"/>
          </a:solidFill>
          <a:ln w="12700">
            <a:solidFill>
              <a:schemeClr val="folHlink"/>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359" name="Line 402"/>
          <p:cNvSpPr>
            <a:spLocks noChangeShapeType="1"/>
          </p:cNvSpPr>
          <p:nvPr/>
        </p:nvSpPr>
        <p:spPr bwMode="auto">
          <a:xfrm>
            <a:off x="8961438" y="2371725"/>
            <a:ext cx="0" cy="52388"/>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60" name="Line 403"/>
          <p:cNvSpPr>
            <a:spLocks noChangeShapeType="1"/>
          </p:cNvSpPr>
          <p:nvPr/>
        </p:nvSpPr>
        <p:spPr bwMode="auto">
          <a:xfrm>
            <a:off x="9291638" y="2371725"/>
            <a:ext cx="0" cy="52388"/>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61" name="Rectangle 404"/>
          <p:cNvSpPr>
            <a:spLocks noChangeArrowheads="1"/>
          </p:cNvSpPr>
          <p:nvPr/>
        </p:nvSpPr>
        <p:spPr bwMode="auto">
          <a:xfrm>
            <a:off x="8961439" y="2371725"/>
            <a:ext cx="327025" cy="52388"/>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2400">
              <a:solidFill>
                <a:schemeClr val="bg2"/>
              </a:solidFill>
              <a:latin typeface="Times New Roman" panose="02020603050405020304" pitchFamily="18" charset="0"/>
              <a:ea typeface="宋体" panose="02010600030101010101" pitchFamily="2" charset="-122"/>
            </a:endParaRPr>
          </a:p>
        </p:txBody>
      </p:sp>
      <p:sp>
        <p:nvSpPr>
          <p:cNvPr id="13362" name="Oval 405"/>
          <p:cNvSpPr>
            <a:spLocks noChangeArrowheads="1"/>
          </p:cNvSpPr>
          <p:nvPr/>
        </p:nvSpPr>
        <p:spPr bwMode="auto">
          <a:xfrm>
            <a:off x="8958263" y="2309813"/>
            <a:ext cx="330200" cy="100012"/>
          </a:xfrm>
          <a:prstGeom prst="ellipse">
            <a:avLst/>
          </a:prstGeom>
          <a:solidFill>
            <a:srgbClr val="DDDDDD"/>
          </a:solidFill>
          <a:ln w="12700">
            <a:solidFill>
              <a:schemeClr val="folHlink"/>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nvGrpSpPr>
          <p:cNvPr id="13363" name="Group 406"/>
          <p:cNvGrpSpPr>
            <a:grpSpLocks/>
          </p:cNvGrpSpPr>
          <p:nvPr/>
        </p:nvGrpSpPr>
        <p:grpSpPr bwMode="auto">
          <a:xfrm>
            <a:off x="9037638" y="2332038"/>
            <a:ext cx="163512" cy="57150"/>
            <a:chOff x="2848" y="848"/>
            <a:chExt cx="140" cy="98"/>
          </a:xfrm>
        </p:grpSpPr>
        <p:sp>
          <p:nvSpPr>
            <p:cNvPr id="13615" name="Line 407"/>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16" name="Line 408"/>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17" name="Line 409"/>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364" name="Group 410"/>
          <p:cNvGrpSpPr>
            <a:grpSpLocks/>
          </p:cNvGrpSpPr>
          <p:nvPr/>
        </p:nvGrpSpPr>
        <p:grpSpPr bwMode="auto">
          <a:xfrm flipV="1">
            <a:off x="9037638" y="2330450"/>
            <a:ext cx="163512" cy="58738"/>
            <a:chOff x="2848" y="848"/>
            <a:chExt cx="140" cy="98"/>
          </a:xfrm>
        </p:grpSpPr>
        <p:sp>
          <p:nvSpPr>
            <p:cNvPr id="13612" name="Line 411"/>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13" name="Line 412"/>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14" name="Line 413"/>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365" name="Oval 414"/>
          <p:cNvSpPr>
            <a:spLocks noChangeArrowheads="1"/>
          </p:cNvSpPr>
          <p:nvPr/>
        </p:nvSpPr>
        <p:spPr bwMode="auto">
          <a:xfrm>
            <a:off x="9047164" y="2736850"/>
            <a:ext cx="358775" cy="95250"/>
          </a:xfrm>
          <a:prstGeom prst="ellipse">
            <a:avLst/>
          </a:prstGeom>
          <a:solidFill>
            <a:srgbClr val="DDDDDD"/>
          </a:solidFill>
          <a:ln w="12700">
            <a:solidFill>
              <a:schemeClr val="folHlink"/>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366" name="Line 415"/>
          <p:cNvSpPr>
            <a:spLocks noChangeShapeType="1"/>
          </p:cNvSpPr>
          <p:nvPr/>
        </p:nvSpPr>
        <p:spPr bwMode="auto">
          <a:xfrm>
            <a:off x="9047163" y="2728914"/>
            <a:ext cx="0" cy="58737"/>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67" name="Line 416"/>
          <p:cNvSpPr>
            <a:spLocks noChangeShapeType="1"/>
          </p:cNvSpPr>
          <p:nvPr/>
        </p:nvSpPr>
        <p:spPr bwMode="auto">
          <a:xfrm>
            <a:off x="9405938" y="2728914"/>
            <a:ext cx="0" cy="58737"/>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68" name="Rectangle 417"/>
          <p:cNvSpPr>
            <a:spLocks noChangeArrowheads="1"/>
          </p:cNvSpPr>
          <p:nvPr/>
        </p:nvSpPr>
        <p:spPr bwMode="auto">
          <a:xfrm>
            <a:off x="9047163" y="2728914"/>
            <a:ext cx="355600" cy="58737"/>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2400">
              <a:latin typeface="Times New Roman" panose="02020603050405020304" pitchFamily="18" charset="0"/>
              <a:ea typeface="宋体" panose="02010600030101010101" pitchFamily="2" charset="-122"/>
            </a:endParaRPr>
          </a:p>
        </p:txBody>
      </p:sp>
      <p:sp>
        <p:nvSpPr>
          <p:cNvPr id="13369" name="Oval 418"/>
          <p:cNvSpPr>
            <a:spLocks noChangeArrowheads="1"/>
          </p:cNvSpPr>
          <p:nvPr/>
        </p:nvSpPr>
        <p:spPr bwMode="auto">
          <a:xfrm>
            <a:off x="9043989" y="2660651"/>
            <a:ext cx="358775" cy="111125"/>
          </a:xfrm>
          <a:prstGeom prst="ellipse">
            <a:avLst/>
          </a:prstGeom>
          <a:solidFill>
            <a:srgbClr val="DDDDDD"/>
          </a:solidFill>
          <a:ln w="12700">
            <a:solidFill>
              <a:schemeClr val="folHlink"/>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nvGrpSpPr>
          <p:cNvPr id="13370" name="Group 419"/>
          <p:cNvGrpSpPr>
            <a:grpSpLocks/>
          </p:cNvGrpSpPr>
          <p:nvPr/>
        </p:nvGrpSpPr>
        <p:grpSpPr bwMode="auto">
          <a:xfrm>
            <a:off x="9129714" y="2684464"/>
            <a:ext cx="179387" cy="65087"/>
            <a:chOff x="2848" y="848"/>
            <a:chExt cx="140" cy="98"/>
          </a:xfrm>
        </p:grpSpPr>
        <p:sp>
          <p:nvSpPr>
            <p:cNvPr id="13609" name="Line 420"/>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10" name="Line 421"/>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11" name="Line 422"/>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371" name="Group 423"/>
          <p:cNvGrpSpPr>
            <a:grpSpLocks/>
          </p:cNvGrpSpPr>
          <p:nvPr/>
        </p:nvGrpSpPr>
        <p:grpSpPr bwMode="auto">
          <a:xfrm flipV="1">
            <a:off x="9129714" y="2684464"/>
            <a:ext cx="179387" cy="65087"/>
            <a:chOff x="2848" y="848"/>
            <a:chExt cx="140" cy="98"/>
          </a:xfrm>
        </p:grpSpPr>
        <p:sp>
          <p:nvSpPr>
            <p:cNvPr id="13606" name="Line 424"/>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07" name="Line 425"/>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08" name="Line 426"/>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372" name="Oval 427"/>
          <p:cNvSpPr>
            <a:spLocks noChangeArrowheads="1"/>
          </p:cNvSpPr>
          <p:nvPr/>
        </p:nvSpPr>
        <p:spPr bwMode="auto">
          <a:xfrm>
            <a:off x="7637464" y="2471738"/>
            <a:ext cx="346075" cy="87312"/>
          </a:xfrm>
          <a:prstGeom prst="ellipse">
            <a:avLst/>
          </a:prstGeom>
          <a:solidFill>
            <a:srgbClr val="DDDDDD"/>
          </a:solidFill>
          <a:ln w="12700">
            <a:solidFill>
              <a:schemeClr val="folHlink"/>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373" name="Line 428"/>
          <p:cNvSpPr>
            <a:spLocks noChangeShapeType="1"/>
          </p:cNvSpPr>
          <p:nvPr/>
        </p:nvSpPr>
        <p:spPr bwMode="auto">
          <a:xfrm>
            <a:off x="7637463" y="2463801"/>
            <a:ext cx="0" cy="53975"/>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74" name="Line 429"/>
          <p:cNvSpPr>
            <a:spLocks noChangeShapeType="1"/>
          </p:cNvSpPr>
          <p:nvPr/>
        </p:nvSpPr>
        <p:spPr bwMode="auto">
          <a:xfrm>
            <a:off x="7983538" y="2463801"/>
            <a:ext cx="0" cy="53975"/>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75" name="Rectangle 430"/>
          <p:cNvSpPr>
            <a:spLocks noChangeArrowheads="1"/>
          </p:cNvSpPr>
          <p:nvPr/>
        </p:nvSpPr>
        <p:spPr bwMode="auto">
          <a:xfrm>
            <a:off x="7637463" y="2463801"/>
            <a:ext cx="342900" cy="53975"/>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2400">
              <a:latin typeface="Times New Roman" panose="02020603050405020304" pitchFamily="18" charset="0"/>
              <a:ea typeface="宋体" panose="02010600030101010101" pitchFamily="2" charset="-122"/>
            </a:endParaRPr>
          </a:p>
        </p:txBody>
      </p:sp>
      <p:sp>
        <p:nvSpPr>
          <p:cNvPr id="13376" name="Oval 431"/>
          <p:cNvSpPr>
            <a:spLocks noChangeArrowheads="1"/>
          </p:cNvSpPr>
          <p:nvPr/>
        </p:nvSpPr>
        <p:spPr bwMode="auto">
          <a:xfrm>
            <a:off x="7634289" y="2400300"/>
            <a:ext cx="346075" cy="103188"/>
          </a:xfrm>
          <a:prstGeom prst="ellipse">
            <a:avLst/>
          </a:prstGeom>
          <a:solidFill>
            <a:srgbClr val="DDDDDD"/>
          </a:solidFill>
          <a:ln w="12700">
            <a:solidFill>
              <a:schemeClr val="folHlink"/>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nvGrpSpPr>
          <p:cNvPr id="13377" name="Group 432"/>
          <p:cNvGrpSpPr>
            <a:grpSpLocks/>
          </p:cNvGrpSpPr>
          <p:nvPr/>
        </p:nvGrpSpPr>
        <p:grpSpPr bwMode="auto">
          <a:xfrm>
            <a:off x="7718425" y="2422526"/>
            <a:ext cx="171450" cy="60325"/>
            <a:chOff x="2848" y="848"/>
            <a:chExt cx="140" cy="98"/>
          </a:xfrm>
        </p:grpSpPr>
        <p:sp>
          <p:nvSpPr>
            <p:cNvPr id="13603" name="Line 433"/>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04" name="Line 434"/>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05" name="Line 435"/>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378" name="Group 436"/>
          <p:cNvGrpSpPr>
            <a:grpSpLocks/>
          </p:cNvGrpSpPr>
          <p:nvPr/>
        </p:nvGrpSpPr>
        <p:grpSpPr bwMode="auto">
          <a:xfrm flipV="1">
            <a:off x="7718425" y="2422525"/>
            <a:ext cx="171450" cy="58738"/>
            <a:chOff x="2848" y="848"/>
            <a:chExt cx="140" cy="98"/>
          </a:xfrm>
        </p:grpSpPr>
        <p:sp>
          <p:nvSpPr>
            <p:cNvPr id="13600" name="Line 437"/>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01" name="Line 438"/>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02" name="Line 439"/>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379" name="Oval 440"/>
          <p:cNvSpPr>
            <a:spLocks noChangeArrowheads="1"/>
          </p:cNvSpPr>
          <p:nvPr/>
        </p:nvSpPr>
        <p:spPr bwMode="auto">
          <a:xfrm>
            <a:off x="7331076" y="3621088"/>
            <a:ext cx="346075" cy="87312"/>
          </a:xfrm>
          <a:prstGeom prst="ellipse">
            <a:avLst/>
          </a:prstGeom>
          <a:solidFill>
            <a:srgbClr val="DDDDDD"/>
          </a:solidFill>
          <a:ln w="12700">
            <a:solidFill>
              <a:schemeClr val="folHlink"/>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380" name="Line 441"/>
          <p:cNvSpPr>
            <a:spLocks noChangeShapeType="1"/>
          </p:cNvSpPr>
          <p:nvPr/>
        </p:nvSpPr>
        <p:spPr bwMode="auto">
          <a:xfrm>
            <a:off x="7331075" y="3613151"/>
            <a:ext cx="0" cy="53975"/>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81" name="Line 442"/>
          <p:cNvSpPr>
            <a:spLocks noChangeShapeType="1"/>
          </p:cNvSpPr>
          <p:nvPr/>
        </p:nvSpPr>
        <p:spPr bwMode="auto">
          <a:xfrm>
            <a:off x="7677150" y="3613151"/>
            <a:ext cx="0" cy="53975"/>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82" name="Rectangle 443"/>
          <p:cNvSpPr>
            <a:spLocks noChangeArrowheads="1"/>
          </p:cNvSpPr>
          <p:nvPr/>
        </p:nvSpPr>
        <p:spPr bwMode="auto">
          <a:xfrm>
            <a:off x="7331075" y="3613151"/>
            <a:ext cx="342900" cy="53975"/>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2400">
              <a:latin typeface="Times New Roman" panose="02020603050405020304" pitchFamily="18" charset="0"/>
              <a:ea typeface="宋体" panose="02010600030101010101" pitchFamily="2" charset="-122"/>
            </a:endParaRPr>
          </a:p>
        </p:txBody>
      </p:sp>
      <p:sp>
        <p:nvSpPr>
          <p:cNvPr id="13383" name="Oval 444"/>
          <p:cNvSpPr>
            <a:spLocks noChangeArrowheads="1"/>
          </p:cNvSpPr>
          <p:nvPr/>
        </p:nvSpPr>
        <p:spPr bwMode="auto">
          <a:xfrm>
            <a:off x="7327901" y="3549650"/>
            <a:ext cx="346075" cy="103188"/>
          </a:xfrm>
          <a:prstGeom prst="ellipse">
            <a:avLst/>
          </a:prstGeom>
          <a:solidFill>
            <a:srgbClr val="DDDDDD"/>
          </a:solidFill>
          <a:ln w="12700">
            <a:solidFill>
              <a:schemeClr val="folHlink"/>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nvGrpSpPr>
          <p:cNvPr id="13384" name="Group 445"/>
          <p:cNvGrpSpPr>
            <a:grpSpLocks/>
          </p:cNvGrpSpPr>
          <p:nvPr/>
        </p:nvGrpSpPr>
        <p:grpSpPr bwMode="auto">
          <a:xfrm>
            <a:off x="7412038" y="3571876"/>
            <a:ext cx="171450" cy="60325"/>
            <a:chOff x="2848" y="848"/>
            <a:chExt cx="140" cy="98"/>
          </a:xfrm>
        </p:grpSpPr>
        <p:sp>
          <p:nvSpPr>
            <p:cNvPr id="13597" name="Line 446"/>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98" name="Line 447"/>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99" name="Line 448"/>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385" name="Group 449"/>
          <p:cNvGrpSpPr>
            <a:grpSpLocks/>
          </p:cNvGrpSpPr>
          <p:nvPr/>
        </p:nvGrpSpPr>
        <p:grpSpPr bwMode="auto">
          <a:xfrm flipV="1">
            <a:off x="7412038" y="3571875"/>
            <a:ext cx="171450" cy="58738"/>
            <a:chOff x="2848" y="848"/>
            <a:chExt cx="140" cy="98"/>
          </a:xfrm>
        </p:grpSpPr>
        <p:sp>
          <p:nvSpPr>
            <p:cNvPr id="13594" name="Line 450"/>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95" name="Line 451"/>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96" name="Line 452"/>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386" name="Line 453"/>
          <p:cNvSpPr>
            <a:spLocks noChangeShapeType="1"/>
          </p:cNvSpPr>
          <p:nvPr/>
        </p:nvSpPr>
        <p:spPr bwMode="auto">
          <a:xfrm flipV="1">
            <a:off x="8529638" y="3978276"/>
            <a:ext cx="227012" cy="436563"/>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87" name="Line 454"/>
          <p:cNvSpPr>
            <a:spLocks noChangeShapeType="1"/>
          </p:cNvSpPr>
          <p:nvPr/>
        </p:nvSpPr>
        <p:spPr bwMode="auto">
          <a:xfrm>
            <a:off x="8653463" y="3716338"/>
            <a:ext cx="163512" cy="12065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88" name="Line 455"/>
          <p:cNvSpPr>
            <a:spLocks noChangeShapeType="1"/>
          </p:cNvSpPr>
          <p:nvPr/>
        </p:nvSpPr>
        <p:spPr bwMode="auto">
          <a:xfrm>
            <a:off x="8750300" y="3636963"/>
            <a:ext cx="2794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89" name="Line 456"/>
          <p:cNvSpPr>
            <a:spLocks noChangeShapeType="1"/>
          </p:cNvSpPr>
          <p:nvPr/>
        </p:nvSpPr>
        <p:spPr bwMode="auto">
          <a:xfrm flipV="1">
            <a:off x="8986839" y="3722689"/>
            <a:ext cx="134937" cy="10477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90" name="Line 457"/>
          <p:cNvSpPr>
            <a:spLocks noChangeShapeType="1"/>
          </p:cNvSpPr>
          <p:nvPr/>
        </p:nvSpPr>
        <p:spPr bwMode="auto">
          <a:xfrm>
            <a:off x="7685088" y="3643313"/>
            <a:ext cx="67945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91" name="Line 458"/>
          <p:cNvSpPr>
            <a:spLocks noChangeShapeType="1"/>
          </p:cNvSpPr>
          <p:nvPr/>
        </p:nvSpPr>
        <p:spPr bwMode="auto">
          <a:xfrm>
            <a:off x="7980364" y="2490789"/>
            <a:ext cx="509587" cy="317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92" name="Line 459"/>
          <p:cNvSpPr>
            <a:spLocks noChangeShapeType="1"/>
          </p:cNvSpPr>
          <p:nvPr/>
        </p:nvSpPr>
        <p:spPr bwMode="auto">
          <a:xfrm>
            <a:off x="7546975" y="2319338"/>
            <a:ext cx="152400" cy="8255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93" name="Freeform 460"/>
          <p:cNvSpPr>
            <a:spLocks/>
          </p:cNvSpPr>
          <p:nvPr/>
        </p:nvSpPr>
        <p:spPr bwMode="auto">
          <a:xfrm>
            <a:off x="6867525" y="4325939"/>
            <a:ext cx="2979738" cy="1455737"/>
          </a:xfrm>
          <a:custGeom>
            <a:avLst/>
            <a:gdLst>
              <a:gd name="T0" fmla="*/ 2147483646 w 1877"/>
              <a:gd name="T1" fmla="*/ 2147483646 h 917"/>
              <a:gd name="T2" fmla="*/ 2147483646 w 1877"/>
              <a:gd name="T3" fmla="*/ 2147483646 h 917"/>
              <a:gd name="T4" fmla="*/ 2147483646 w 1877"/>
              <a:gd name="T5" fmla="*/ 2147483646 h 917"/>
              <a:gd name="T6" fmla="*/ 2147483646 w 1877"/>
              <a:gd name="T7" fmla="*/ 2147483646 h 917"/>
              <a:gd name="T8" fmla="*/ 2147483646 w 1877"/>
              <a:gd name="T9" fmla="*/ 2147483646 h 917"/>
              <a:gd name="T10" fmla="*/ 2147483646 w 1877"/>
              <a:gd name="T11" fmla="*/ 2147483646 h 917"/>
              <a:gd name="T12" fmla="*/ 2147483646 w 1877"/>
              <a:gd name="T13" fmla="*/ 2147483646 h 917"/>
              <a:gd name="T14" fmla="*/ 2147483646 w 1877"/>
              <a:gd name="T15" fmla="*/ 2147483646 h 917"/>
              <a:gd name="T16" fmla="*/ 2147483646 w 1877"/>
              <a:gd name="T17" fmla="*/ 2147483646 h 917"/>
              <a:gd name="T18" fmla="*/ 2147483646 w 1877"/>
              <a:gd name="T19" fmla="*/ 2147483646 h 917"/>
              <a:gd name="T20" fmla="*/ 2147483646 w 1877"/>
              <a:gd name="T21" fmla="*/ 2147483646 h 917"/>
              <a:gd name="T22" fmla="*/ 2147483646 w 1877"/>
              <a:gd name="T23" fmla="*/ 2147483646 h 917"/>
              <a:gd name="T24" fmla="*/ 2147483646 w 1877"/>
              <a:gd name="T25" fmla="*/ 2147483646 h 917"/>
              <a:gd name="T26" fmla="*/ 2147483646 w 1877"/>
              <a:gd name="T27" fmla="*/ 2147483646 h 917"/>
              <a:gd name="T28" fmla="*/ 2147483646 w 1877"/>
              <a:gd name="T29" fmla="*/ 2147483646 h 917"/>
              <a:gd name="T30" fmla="*/ 2147483646 w 1877"/>
              <a:gd name="T31" fmla="*/ 2147483646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94" name="Line 461"/>
          <p:cNvSpPr>
            <a:spLocks noChangeShapeType="1"/>
          </p:cNvSpPr>
          <p:nvPr/>
        </p:nvSpPr>
        <p:spPr bwMode="auto">
          <a:xfrm rot="16200000">
            <a:off x="9102726" y="5062538"/>
            <a:ext cx="523875" cy="13970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95" name="Line 462"/>
          <p:cNvSpPr>
            <a:spLocks noChangeShapeType="1"/>
          </p:cNvSpPr>
          <p:nvPr/>
        </p:nvSpPr>
        <p:spPr bwMode="auto">
          <a:xfrm rot="5400000" flipV="1">
            <a:off x="9248776" y="5343526"/>
            <a:ext cx="3175" cy="8572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96" name="Line 463"/>
          <p:cNvSpPr>
            <a:spLocks noChangeShapeType="1"/>
          </p:cNvSpPr>
          <p:nvPr/>
        </p:nvSpPr>
        <p:spPr bwMode="auto">
          <a:xfrm rot="16200000">
            <a:off x="9434513" y="5019675"/>
            <a:ext cx="0" cy="11430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3397" name="Group 464"/>
          <p:cNvGrpSpPr>
            <a:grpSpLocks/>
          </p:cNvGrpSpPr>
          <p:nvPr/>
        </p:nvGrpSpPr>
        <p:grpSpPr bwMode="auto">
          <a:xfrm>
            <a:off x="9013825" y="4729163"/>
            <a:ext cx="501650" cy="234950"/>
            <a:chOff x="4701" y="2996"/>
            <a:chExt cx="316" cy="148"/>
          </a:xfrm>
        </p:grpSpPr>
        <p:sp>
          <p:nvSpPr>
            <p:cNvPr id="13581" name="Oval 465"/>
            <p:cNvSpPr>
              <a:spLocks noChangeArrowheads="1"/>
            </p:cNvSpPr>
            <p:nvPr/>
          </p:nvSpPr>
          <p:spPr bwMode="auto">
            <a:xfrm>
              <a:off x="4704" y="3062"/>
              <a:ext cx="313" cy="82"/>
            </a:xfrm>
            <a:prstGeom prst="ellipse">
              <a:avLst/>
            </a:prstGeom>
            <a:solidFill>
              <a:srgbClr val="DDDDDD"/>
            </a:solidFill>
            <a:ln w="12700">
              <a:solidFill>
                <a:schemeClr val="folHlink"/>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582" name="Line 466"/>
            <p:cNvSpPr>
              <a:spLocks noChangeShapeType="1"/>
            </p:cNvSpPr>
            <p:nvPr/>
          </p:nvSpPr>
          <p:spPr bwMode="auto">
            <a:xfrm>
              <a:off x="4704" y="3055"/>
              <a:ext cx="0" cy="51"/>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83" name="Line 467"/>
            <p:cNvSpPr>
              <a:spLocks noChangeShapeType="1"/>
            </p:cNvSpPr>
            <p:nvPr/>
          </p:nvSpPr>
          <p:spPr bwMode="auto">
            <a:xfrm>
              <a:off x="5017" y="3055"/>
              <a:ext cx="0" cy="51"/>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84" name="Rectangle 468"/>
            <p:cNvSpPr>
              <a:spLocks noChangeArrowheads="1"/>
            </p:cNvSpPr>
            <p:nvPr/>
          </p:nvSpPr>
          <p:spPr bwMode="auto">
            <a:xfrm>
              <a:off x="4704" y="3055"/>
              <a:ext cx="310" cy="50"/>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2400">
                <a:latin typeface="Times New Roman" panose="02020603050405020304" pitchFamily="18" charset="0"/>
                <a:ea typeface="宋体" panose="02010600030101010101" pitchFamily="2" charset="-122"/>
              </a:endParaRPr>
            </a:p>
          </p:txBody>
        </p:sp>
        <p:sp>
          <p:nvSpPr>
            <p:cNvPr id="13585" name="Oval 469"/>
            <p:cNvSpPr>
              <a:spLocks noChangeArrowheads="1"/>
            </p:cNvSpPr>
            <p:nvPr/>
          </p:nvSpPr>
          <p:spPr bwMode="auto">
            <a:xfrm>
              <a:off x="4701" y="2996"/>
              <a:ext cx="313" cy="96"/>
            </a:xfrm>
            <a:prstGeom prst="ellipse">
              <a:avLst/>
            </a:prstGeom>
            <a:solidFill>
              <a:srgbClr val="DDDDDD"/>
            </a:solidFill>
            <a:ln w="12700">
              <a:solidFill>
                <a:schemeClr val="folHlink"/>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nvGrpSpPr>
            <p:cNvPr id="13586" name="Group 470"/>
            <p:cNvGrpSpPr>
              <a:grpSpLocks/>
            </p:cNvGrpSpPr>
            <p:nvPr/>
          </p:nvGrpSpPr>
          <p:grpSpPr bwMode="auto">
            <a:xfrm>
              <a:off x="4776" y="3017"/>
              <a:ext cx="156" cy="56"/>
              <a:chOff x="2848" y="848"/>
              <a:chExt cx="140" cy="98"/>
            </a:xfrm>
          </p:grpSpPr>
          <p:sp>
            <p:nvSpPr>
              <p:cNvPr id="13591" name="Line 471"/>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92" name="Line 472"/>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93" name="Line 473"/>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587" name="Group 474"/>
            <p:cNvGrpSpPr>
              <a:grpSpLocks/>
            </p:cNvGrpSpPr>
            <p:nvPr/>
          </p:nvGrpSpPr>
          <p:grpSpPr bwMode="auto">
            <a:xfrm flipV="1">
              <a:off x="4776" y="3016"/>
              <a:ext cx="156" cy="56"/>
              <a:chOff x="2848" y="848"/>
              <a:chExt cx="140" cy="98"/>
            </a:xfrm>
          </p:grpSpPr>
          <p:sp>
            <p:nvSpPr>
              <p:cNvPr id="13588" name="Line 475"/>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89" name="Line 476"/>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90" name="Line 477"/>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3398" name="Group 478"/>
          <p:cNvGrpSpPr>
            <a:grpSpLocks/>
          </p:cNvGrpSpPr>
          <p:nvPr/>
        </p:nvGrpSpPr>
        <p:grpSpPr bwMode="auto">
          <a:xfrm>
            <a:off x="8197850" y="4452938"/>
            <a:ext cx="501650" cy="234950"/>
            <a:chOff x="3600" y="219"/>
            <a:chExt cx="360" cy="175"/>
          </a:xfrm>
        </p:grpSpPr>
        <p:sp>
          <p:nvSpPr>
            <p:cNvPr id="13568" name="Oval 479"/>
            <p:cNvSpPr>
              <a:spLocks noChangeArrowheads="1"/>
            </p:cNvSpPr>
            <p:nvPr/>
          </p:nvSpPr>
          <p:spPr bwMode="auto">
            <a:xfrm>
              <a:off x="3603" y="297"/>
              <a:ext cx="357" cy="97"/>
            </a:xfrm>
            <a:prstGeom prst="ellipse">
              <a:avLst/>
            </a:prstGeom>
            <a:solidFill>
              <a:srgbClr val="DDDDDD"/>
            </a:solidFill>
            <a:ln w="12700">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569" name="Line 48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70" name="Line 48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71" name="Rectangle 482"/>
            <p:cNvSpPr>
              <a:spLocks noChangeArrowheads="1"/>
            </p:cNvSpPr>
            <p:nvPr/>
          </p:nvSpPr>
          <p:spPr bwMode="auto">
            <a:xfrm>
              <a:off x="3603" y="289"/>
              <a:ext cx="354" cy="59"/>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2400">
                <a:latin typeface="Times New Roman" panose="02020603050405020304" pitchFamily="18" charset="0"/>
                <a:ea typeface="宋体" panose="02010600030101010101" pitchFamily="2" charset="-122"/>
              </a:endParaRPr>
            </a:p>
          </p:txBody>
        </p:sp>
        <p:sp>
          <p:nvSpPr>
            <p:cNvPr id="13572" name="Oval 483"/>
            <p:cNvSpPr>
              <a:spLocks noChangeArrowheads="1"/>
            </p:cNvSpPr>
            <p:nvPr/>
          </p:nvSpPr>
          <p:spPr bwMode="auto">
            <a:xfrm>
              <a:off x="3600" y="219"/>
              <a:ext cx="357" cy="113"/>
            </a:xfrm>
            <a:prstGeom prst="ellipse">
              <a:avLst/>
            </a:prstGeom>
            <a:solidFill>
              <a:srgbClr val="DDDDDD"/>
            </a:solidFill>
            <a:ln w="12700">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nvGrpSpPr>
            <p:cNvPr id="13573" name="Group 484"/>
            <p:cNvGrpSpPr>
              <a:grpSpLocks/>
            </p:cNvGrpSpPr>
            <p:nvPr/>
          </p:nvGrpSpPr>
          <p:grpSpPr bwMode="auto">
            <a:xfrm>
              <a:off x="3686" y="244"/>
              <a:ext cx="177" cy="66"/>
              <a:chOff x="2848" y="848"/>
              <a:chExt cx="140" cy="98"/>
            </a:xfrm>
          </p:grpSpPr>
          <p:sp>
            <p:nvSpPr>
              <p:cNvPr id="13578" name="Line 48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79" name="Line 48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80" name="Line 48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574" name="Group 488"/>
            <p:cNvGrpSpPr>
              <a:grpSpLocks/>
            </p:cNvGrpSpPr>
            <p:nvPr/>
          </p:nvGrpSpPr>
          <p:grpSpPr bwMode="auto">
            <a:xfrm flipV="1">
              <a:off x="3686" y="243"/>
              <a:ext cx="177" cy="66"/>
              <a:chOff x="2848" y="848"/>
              <a:chExt cx="140" cy="98"/>
            </a:xfrm>
          </p:grpSpPr>
          <p:sp>
            <p:nvSpPr>
              <p:cNvPr id="13575" name="Line 48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76" name="Line 49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77" name="Line 49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3399" name="Group 492"/>
          <p:cNvGrpSpPr>
            <a:grpSpLocks/>
          </p:cNvGrpSpPr>
          <p:nvPr/>
        </p:nvGrpSpPr>
        <p:grpSpPr bwMode="auto">
          <a:xfrm>
            <a:off x="7532688" y="4757738"/>
            <a:ext cx="501650" cy="234950"/>
            <a:chOff x="3600" y="219"/>
            <a:chExt cx="360" cy="175"/>
          </a:xfrm>
        </p:grpSpPr>
        <p:sp>
          <p:nvSpPr>
            <p:cNvPr id="13555" name="Oval 493"/>
            <p:cNvSpPr>
              <a:spLocks noChangeArrowheads="1"/>
            </p:cNvSpPr>
            <p:nvPr/>
          </p:nvSpPr>
          <p:spPr bwMode="auto">
            <a:xfrm>
              <a:off x="3603" y="297"/>
              <a:ext cx="357" cy="97"/>
            </a:xfrm>
            <a:prstGeom prst="ellipse">
              <a:avLst/>
            </a:prstGeom>
            <a:solidFill>
              <a:srgbClr val="DDDDDD"/>
            </a:solidFill>
            <a:ln w="12700">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556" name="Line 494"/>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57" name="Line 495"/>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58" name="Rectangle 496"/>
            <p:cNvSpPr>
              <a:spLocks noChangeArrowheads="1"/>
            </p:cNvSpPr>
            <p:nvPr/>
          </p:nvSpPr>
          <p:spPr bwMode="auto">
            <a:xfrm>
              <a:off x="3603" y="289"/>
              <a:ext cx="354" cy="59"/>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2400">
                <a:latin typeface="Times New Roman" panose="02020603050405020304" pitchFamily="18" charset="0"/>
                <a:ea typeface="宋体" panose="02010600030101010101" pitchFamily="2" charset="-122"/>
              </a:endParaRPr>
            </a:p>
          </p:txBody>
        </p:sp>
        <p:sp>
          <p:nvSpPr>
            <p:cNvPr id="13559" name="Oval 497"/>
            <p:cNvSpPr>
              <a:spLocks noChangeArrowheads="1"/>
            </p:cNvSpPr>
            <p:nvPr/>
          </p:nvSpPr>
          <p:spPr bwMode="auto">
            <a:xfrm>
              <a:off x="3600" y="219"/>
              <a:ext cx="357" cy="113"/>
            </a:xfrm>
            <a:prstGeom prst="ellipse">
              <a:avLst/>
            </a:prstGeom>
            <a:solidFill>
              <a:srgbClr val="DDDDDD"/>
            </a:solidFill>
            <a:ln w="12700">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nvGrpSpPr>
            <p:cNvPr id="13560" name="Group 498"/>
            <p:cNvGrpSpPr>
              <a:grpSpLocks/>
            </p:cNvGrpSpPr>
            <p:nvPr/>
          </p:nvGrpSpPr>
          <p:grpSpPr bwMode="auto">
            <a:xfrm>
              <a:off x="3686" y="244"/>
              <a:ext cx="177" cy="66"/>
              <a:chOff x="2848" y="848"/>
              <a:chExt cx="140" cy="98"/>
            </a:xfrm>
          </p:grpSpPr>
          <p:sp>
            <p:nvSpPr>
              <p:cNvPr id="13565" name="Line 49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66" name="Line 50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67" name="Line 50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561" name="Group 502"/>
            <p:cNvGrpSpPr>
              <a:grpSpLocks/>
            </p:cNvGrpSpPr>
            <p:nvPr/>
          </p:nvGrpSpPr>
          <p:grpSpPr bwMode="auto">
            <a:xfrm flipV="1">
              <a:off x="3686" y="243"/>
              <a:ext cx="177" cy="66"/>
              <a:chOff x="2848" y="848"/>
              <a:chExt cx="140" cy="98"/>
            </a:xfrm>
          </p:grpSpPr>
          <p:sp>
            <p:nvSpPr>
              <p:cNvPr id="13562" name="Line 50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63" name="Line 50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64" name="Line 50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3400" name="Line 506"/>
          <p:cNvSpPr>
            <a:spLocks noChangeShapeType="1"/>
          </p:cNvSpPr>
          <p:nvPr/>
        </p:nvSpPr>
        <p:spPr bwMode="auto">
          <a:xfrm>
            <a:off x="8647114" y="4664075"/>
            <a:ext cx="358775" cy="12065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1" name="Line 507"/>
          <p:cNvSpPr>
            <a:spLocks noChangeShapeType="1"/>
          </p:cNvSpPr>
          <p:nvPr/>
        </p:nvSpPr>
        <p:spPr bwMode="auto">
          <a:xfrm flipV="1">
            <a:off x="7994651" y="4676775"/>
            <a:ext cx="277813" cy="109538"/>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2" name="Line 508"/>
          <p:cNvSpPr>
            <a:spLocks noChangeShapeType="1"/>
          </p:cNvSpPr>
          <p:nvPr/>
        </p:nvSpPr>
        <p:spPr bwMode="auto">
          <a:xfrm flipV="1">
            <a:off x="8037513" y="4879975"/>
            <a:ext cx="97155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3" name="Line 509"/>
          <p:cNvSpPr>
            <a:spLocks noChangeShapeType="1"/>
          </p:cNvSpPr>
          <p:nvPr/>
        </p:nvSpPr>
        <p:spPr bwMode="auto">
          <a:xfrm flipH="1">
            <a:off x="7332663" y="4625975"/>
            <a:ext cx="254000" cy="46990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4" name="Line 510"/>
          <p:cNvSpPr>
            <a:spLocks noChangeShapeType="1"/>
          </p:cNvSpPr>
          <p:nvPr/>
        </p:nvSpPr>
        <p:spPr bwMode="auto">
          <a:xfrm>
            <a:off x="7358063" y="4676775"/>
            <a:ext cx="19685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5" name="Line 511"/>
          <p:cNvSpPr>
            <a:spLocks noChangeShapeType="1"/>
          </p:cNvSpPr>
          <p:nvPr/>
        </p:nvSpPr>
        <p:spPr bwMode="auto">
          <a:xfrm>
            <a:off x="7218364" y="5013325"/>
            <a:ext cx="153987"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6" name="Line 512"/>
          <p:cNvSpPr>
            <a:spLocks noChangeShapeType="1"/>
          </p:cNvSpPr>
          <p:nvPr/>
        </p:nvSpPr>
        <p:spPr bwMode="auto">
          <a:xfrm>
            <a:off x="7470775" y="5092700"/>
            <a:ext cx="490538"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7" name="Line 513"/>
          <p:cNvSpPr>
            <a:spLocks noChangeShapeType="1"/>
          </p:cNvSpPr>
          <p:nvPr/>
        </p:nvSpPr>
        <p:spPr bwMode="auto">
          <a:xfrm flipH="1">
            <a:off x="7710489" y="5000626"/>
            <a:ext cx="53975" cy="8572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8" name="Line 514"/>
          <p:cNvSpPr>
            <a:spLocks noChangeShapeType="1"/>
          </p:cNvSpPr>
          <p:nvPr/>
        </p:nvSpPr>
        <p:spPr bwMode="auto">
          <a:xfrm>
            <a:off x="7523164" y="5089525"/>
            <a:ext cx="1587" cy="8255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9" name="Line 515"/>
          <p:cNvSpPr>
            <a:spLocks noChangeShapeType="1"/>
          </p:cNvSpPr>
          <p:nvPr/>
        </p:nvSpPr>
        <p:spPr bwMode="auto">
          <a:xfrm flipH="1" flipV="1">
            <a:off x="7920038" y="5097463"/>
            <a:ext cx="0" cy="7620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0" name="Line 516"/>
          <p:cNvSpPr>
            <a:spLocks noChangeShapeType="1"/>
          </p:cNvSpPr>
          <p:nvPr/>
        </p:nvSpPr>
        <p:spPr bwMode="auto">
          <a:xfrm>
            <a:off x="8001000" y="4956176"/>
            <a:ext cx="503238" cy="26987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1" name="Line 517"/>
          <p:cNvSpPr>
            <a:spLocks noChangeShapeType="1"/>
          </p:cNvSpPr>
          <p:nvPr/>
        </p:nvSpPr>
        <p:spPr bwMode="auto">
          <a:xfrm>
            <a:off x="7450138" y="4891088"/>
            <a:ext cx="8096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3412" name="Group 518"/>
          <p:cNvGrpSpPr>
            <a:grpSpLocks/>
          </p:cNvGrpSpPr>
          <p:nvPr/>
        </p:nvGrpSpPr>
        <p:grpSpPr bwMode="auto">
          <a:xfrm>
            <a:off x="6635751" y="1651000"/>
            <a:ext cx="3021013" cy="3981450"/>
            <a:chOff x="-1203" y="1352"/>
            <a:chExt cx="1903" cy="2508"/>
          </a:xfrm>
        </p:grpSpPr>
        <p:grpSp>
          <p:nvGrpSpPr>
            <p:cNvPr id="13515" name="Group 519"/>
            <p:cNvGrpSpPr>
              <a:grpSpLocks/>
            </p:cNvGrpSpPr>
            <p:nvPr/>
          </p:nvGrpSpPr>
          <p:grpSpPr bwMode="auto">
            <a:xfrm>
              <a:off x="-1203" y="1647"/>
              <a:ext cx="436" cy="114"/>
              <a:chOff x="3072" y="739"/>
              <a:chExt cx="652" cy="146"/>
            </a:xfrm>
          </p:grpSpPr>
          <p:pic>
            <p:nvPicPr>
              <p:cNvPr id="13552" name="Picture 520" descr="lgv_fqmg[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237" y="739"/>
                <a:ext cx="487"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53" name="Line 521"/>
              <p:cNvSpPr>
                <a:spLocks noChangeShapeType="1"/>
              </p:cNvSpPr>
              <p:nvPr/>
            </p:nvSpPr>
            <p:spPr bwMode="auto">
              <a:xfrm flipH="1">
                <a:off x="3104" y="784"/>
                <a:ext cx="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54" name="Line 522"/>
              <p:cNvSpPr>
                <a:spLocks noChangeShapeType="1"/>
              </p:cNvSpPr>
              <p:nvPr/>
            </p:nvSpPr>
            <p:spPr bwMode="auto">
              <a:xfrm flipH="1">
                <a:off x="3072" y="760"/>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pic>
          <p:nvPicPr>
            <p:cNvPr id="13516" name="Picture 523" descr="imgyjavg[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7" y="1466"/>
              <a:ext cx="232"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517" name="Group 524"/>
            <p:cNvGrpSpPr>
              <a:grpSpLocks/>
            </p:cNvGrpSpPr>
            <p:nvPr/>
          </p:nvGrpSpPr>
          <p:grpSpPr bwMode="auto">
            <a:xfrm>
              <a:off x="-546" y="1352"/>
              <a:ext cx="256" cy="269"/>
              <a:chOff x="2870" y="1518"/>
              <a:chExt cx="292" cy="320"/>
            </a:xfrm>
          </p:grpSpPr>
          <p:graphicFrame>
            <p:nvGraphicFramePr>
              <p:cNvPr id="13550" name="Object 52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078" name="Clip" r:id="rId5" imgW="826829" imgH="840406" progId="MS_ClipArt_Gallery.2">
                      <p:embed/>
                    </p:oleObj>
                  </mc:Choice>
                  <mc:Fallback>
                    <p:oleObj name="Clip" r:id="rId5" imgW="826829" imgH="840406" progId="MS_ClipArt_Gallery.2">
                      <p:embed/>
                      <p:pic>
                        <p:nvPicPr>
                          <p:cNvPr id="13550" name="Object 5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51" name="Object 52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079" name="Clip" r:id="rId7" imgW="1268295" imgH="1199426" progId="MS_ClipArt_Gallery.2">
                      <p:embed/>
                    </p:oleObj>
                  </mc:Choice>
                  <mc:Fallback>
                    <p:oleObj name="Clip" r:id="rId7" imgW="1268295" imgH="1199426" progId="MS_ClipArt_Gallery.2">
                      <p:embed/>
                      <p:pic>
                        <p:nvPicPr>
                          <p:cNvPr id="13551" name="Object 5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518" name="Group 527"/>
            <p:cNvGrpSpPr>
              <a:grpSpLocks/>
            </p:cNvGrpSpPr>
            <p:nvPr/>
          </p:nvGrpSpPr>
          <p:grpSpPr bwMode="auto">
            <a:xfrm>
              <a:off x="-1002" y="2262"/>
              <a:ext cx="209" cy="224"/>
              <a:chOff x="2870" y="1518"/>
              <a:chExt cx="292" cy="320"/>
            </a:xfrm>
          </p:grpSpPr>
          <p:graphicFrame>
            <p:nvGraphicFramePr>
              <p:cNvPr id="13548" name="Object 528"/>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080" name="Clip" r:id="rId9" imgW="826829" imgH="840406" progId="MS_ClipArt_Gallery.2">
                      <p:embed/>
                    </p:oleObj>
                  </mc:Choice>
                  <mc:Fallback>
                    <p:oleObj name="Clip" r:id="rId9" imgW="826829" imgH="840406" progId="MS_ClipArt_Gallery.2">
                      <p:embed/>
                      <p:pic>
                        <p:nvPicPr>
                          <p:cNvPr id="13548" name="Object 5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49" name="Object 529"/>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081" name="Clip" r:id="rId10" imgW="1268295" imgH="1199426" progId="MS_ClipArt_Gallery.2">
                      <p:embed/>
                    </p:oleObj>
                  </mc:Choice>
                  <mc:Fallback>
                    <p:oleObj name="Clip" r:id="rId10" imgW="1268295" imgH="1199426" progId="MS_ClipArt_Gallery.2">
                      <p:embed/>
                      <p:pic>
                        <p:nvPicPr>
                          <p:cNvPr id="13549" name="Object 5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3519" name="Object 530"/>
            <p:cNvGraphicFramePr>
              <a:graphicFrameLocks noChangeAspect="1"/>
            </p:cNvGraphicFramePr>
            <p:nvPr/>
          </p:nvGraphicFramePr>
          <p:xfrm>
            <a:off x="-732" y="2289"/>
            <a:ext cx="207" cy="173"/>
          </p:xfrm>
          <a:graphic>
            <a:graphicData uri="http://schemas.openxmlformats.org/presentationml/2006/ole">
              <mc:AlternateContent xmlns:mc="http://schemas.openxmlformats.org/markup-compatibility/2006">
                <mc:Choice xmlns:v="urn:schemas-microsoft-com:vml" Requires="v">
                  <p:oleObj spid="_x0000_s1082" name="Clip" r:id="rId11" imgW="1307263" imgH="1084139" progId="MS_ClipArt_Gallery.2">
                    <p:embed/>
                  </p:oleObj>
                </mc:Choice>
                <mc:Fallback>
                  <p:oleObj name="Clip" r:id="rId11" imgW="1307263" imgH="1084139" progId="MS_ClipArt_Gallery.2">
                    <p:embed/>
                    <p:pic>
                      <p:nvPicPr>
                        <p:cNvPr id="13519" name="Object 5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2" y="2289"/>
                          <a:ext cx="207"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520" name="Group 531"/>
            <p:cNvGrpSpPr>
              <a:grpSpLocks/>
            </p:cNvGrpSpPr>
            <p:nvPr/>
          </p:nvGrpSpPr>
          <p:grpSpPr bwMode="auto">
            <a:xfrm>
              <a:off x="310" y="3575"/>
              <a:ext cx="125" cy="230"/>
              <a:chOff x="4180" y="783"/>
              <a:chExt cx="150" cy="307"/>
            </a:xfrm>
          </p:grpSpPr>
          <p:sp>
            <p:nvSpPr>
              <p:cNvPr id="13540" name="AutoShape 532"/>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541" name="Rectangle 533"/>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542" name="Rectangle 53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543" name="AutoShape 53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544" name="Line 536"/>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45" name="Line 537"/>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46" name="Rectangle 53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547" name="Rectangle 539"/>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graphicFrame>
          <p:nvGraphicFramePr>
            <p:cNvPr id="13521" name="Object 540"/>
            <p:cNvGraphicFramePr>
              <a:graphicFrameLocks noChangeAspect="1"/>
            </p:cNvGraphicFramePr>
            <p:nvPr/>
          </p:nvGraphicFramePr>
          <p:xfrm>
            <a:off x="-975" y="3384"/>
            <a:ext cx="216" cy="180"/>
          </p:xfrm>
          <a:graphic>
            <a:graphicData uri="http://schemas.openxmlformats.org/presentationml/2006/ole">
              <mc:AlternateContent xmlns:mc="http://schemas.openxmlformats.org/markup-compatibility/2006">
                <mc:Choice xmlns:v="urn:schemas-microsoft-com:vml" Requires="v">
                  <p:oleObj spid="_x0000_s1083" name="Clip" r:id="rId13" imgW="1307263" imgH="1084139" progId="MS_ClipArt_Gallery.2">
                    <p:embed/>
                  </p:oleObj>
                </mc:Choice>
                <mc:Fallback>
                  <p:oleObj name="Clip" r:id="rId13" imgW="1307263" imgH="1084139" progId="MS_ClipArt_Gallery.2">
                    <p:embed/>
                    <p:pic>
                      <p:nvPicPr>
                        <p:cNvPr id="13521" name="Object 54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5" y="3384"/>
                          <a:ext cx="216"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22" name="Object 541"/>
            <p:cNvGraphicFramePr>
              <a:graphicFrameLocks noChangeAspect="1"/>
            </p:cNvGraphicFramePr>
            <p:nvPr/>
          </p:nvGraphicFramePr>
          <p:xfrm>
            <a:off x="-871" y="3184"/>
            <a:ext cx="216" cy="180"/>
          </p:xfrm>
          <a:graphic>
            <a:graphicData uri="http://schemas.openxmlformats.org/presentationml/2006/ole">
              <mc:AlternateContent xmlns:mc="http://schemas.openxmlformats.org/markup-compatibility/2006">
                <mc:Choice xmlns:v="urn:schemas-microsoft-com:vml" Requires="v">
                  <p:oleObj spid="_x0000_s1084" name="Clip" r:id="rId14" imgW="1307263" imgH="1084139" progId="MS_ClipArt_Gallery.2">
                    <p:embed/>
                  </p:oleObj>
                </mc:Choice>
                <mc:Fallback>
                  <p:oleObj name="Clip" r:id="rId14" imgW="1307263" imgH="1084139" progId="MS_ClipArt_Gallery.2">
                    <p:embed/>
                    <p:pic>
                      <p:nvPicPr>
                        <p:cNvPr id="13522" name="Object 54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71" y="3184"/>
                          <a:ext cx="216"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23" name="Object 542"/>
            <p:cNvGraphicFramePr>
              <a:graphicFrameLocks noChangeAspect="1"/>
            </p:cNvGraphicFramePr>
            <p:nvPr/>
          </p:nvGraphicFramePr>
          <p:xfrm>
            <a:off x="-703" y="3544"/>
            <a:ext cx="216" cy="180"/>
          </p:xfrm>
          <a:graphic>
            <a:graphicData uri="http://schemas.openxmlformats.org/presentationml/2006/ole">
              <mc:AlternateContent xmlns:mc="http://schemas.openxmlformats.org/markup-compatibility/2006">
                <mc:Choice xmlns:v="urn:schemas-microsoft-com:vml" Requires="v">
                  <p:oleObj spid="_x0000_s1085" name="Clip" r:id="rId15" imgW="1307263" imgH="1084139" progId="MS_ClipArt_Gallery.2">
                    <p:embed/>
                  </p:oleObj>
                </mc:Choice>
                <mc:Fallback>
                  <p:oleObj name="Clip" r:id="rId15" imgW="1307263" imgH="1084139" progId="MS_ClipArt_Gallery.2">
                    <p:embed/>
                    <p:pic>
                      <p:nvPicPr>
                        <p:cNvPr id="13523" name="Object 54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3" y="3544"/>
                          <a:ext cx="216"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24" name="Object 543"/>
            <p:cNvGraphicFramePr>
              <a:graphicFrameLocks noChangeAspect="1"/>
            </p:cNvGraphicFramePr>
            <p:nvPr/>
          </p:nvGraphicFramePr>
          <p:xfrm>
            <a:off x="-489" y="3546"/>
            <a:ext cx="216" cy="180"/>
          </p:xfrm>
          <a:graphic>
            <a:graphicData uri="http://schemas.openxmlformats.org/presentationml/2006/ole">
              <mc:AlternateContent xmlns:mc="http://schemas.openxmlformats.org/markup-compatibility/2006">
                <mc:Choice xmlns:v="urn:schemas-microsoft-com:vml" Requires="v">
                  <p:oleObj spid="_x0000_s1086" name="Clip" r:id="rId16" imgW="1307263" imgH="1084139" progId="MS_ClipArt_Gallery.2">
                    <p:embed/>
                  </p:oleObj>
                </mc:Choice>
                <mc:Fallback>
                  <p:oleObj name="Clip" r:id="rId16" imgW="1307263" imgH="1084139" progId="MS_ClipArt_Gallery.2">
                    <p:embed/>
                    <p:pic>
                      <p:nvPicPr>
                        <p:cNvPr id="13524" name="Object 54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9" y="3546"/>
                          <a:ext cx="216"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525" name="Group 544"/>
            <p:cNvGrpSpPr>
              <a:grpSpLocks/>
            </p:cNvGrpSpPr>
            <p:nvPr/>
          </p:nvGrpSpPr>
          <p:grpSpPr bwMode="auto">
            <a:xfrm>
              <a:off x="83" y="3625"/>
              <a:ext cx="172" cy="215"/>
              <a:chOff x="2870" y="1518"/>
              <a:chExt cx="292" cy="320"/>
            </a:xfrm>
          </p:grpSpPr>
          <p:graphicFrame>
            <p:nvGraphicFramePr>
              <p:cNvPr id="13538" name="Object 54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087" name="Clip" r:id="rId17" imgW="826829" imgH="840406" progId="MS_ClipArt_Gallery.2">
                      <p:embed/>
                    </p:oleObj>
                  </mc:Choice>
                  <mc:Fallback>
                    <p:oleObj name="Clip" r:id="rId17" imgW="826829" imgH="840406" progId="MS_ClipArt_Gallery.2">
                      <p:embed/>
                      <p:pic>
                        <p:nvPicPr>
                          <p:cNvPr id="13538" name="Object 5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39" name="Object 54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088" name="Clip" r:id="rId18" imgW="1268295" imgH="1199426" progId="MS_ClipArt_Gallery.2">
                      <p:embed/>
                    </p:oleObj>
                  </mc:Choice>
                  <mc:Fallback>
                    <p:oleObj name="Clip" r:id="rId18" imgW="1268295" imgH="1199426" progId="MS_ClipArt_Gallery.2">
                      <p:embed/>
                      <p:pic>
                        <p:nvPicPr>
                          <p:cNvPr id="13539" name="Object 54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526" name="Group 547"/>
            <p:cNvGrpSpPr>
              <a:grpSpLocks/>
            </p:cNvGrpSpPr>
            <p:nvPr/>
          </p:nvGrpSpPr>
          <p:grpSpPr bwMode="auto">
            <a:xfrm>
              <a:off x="-201" y="3657"/>
              <a:ext cx="220" cy="203"/>
              <a:chOff x="2870" y="1518"/>
              <a:chExt cx="292" cy="320"/>
            </a:xfrm>
          </p:grpSpPr>
          <p:graphicFrame>
            <p:nvGraphicFramePr>
              <p:cNvPr id="13536" name="Object 548"/>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089" name="Clip" r:id="rId19" imgW="826829" imgH="840406" progId="MS_ClipArt_Gallery.2">
                      <p:embed/>
                    </p:oleObj>
                  </mc:Choice>
                  <mc:Fallback>
                    <p:oleObj name="Clip" r:id="rId19" imgW="826829" imgH="840406" progId="MS_ClipArt_Gallery.2">
                      <p:embed/>
                      <p:pic>
                        <p:nvPicPr>
                          <p:cNvPr id="13536" name="Object 5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37" name="Object 549"/>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090" name="Clip" r:id="rId20" imgW="1268295" imgH="1199426" progId="MS_ClipArt_Gallery.2">
                      <p:embed/>
                    </p:oleObj>
                  </mc:Choice>
                  <mc:Fallback>
                    <p:oleObj name="Clip" r:id="rId20" imgW="1268295" imgH="1199426" progId="MS_ClipArt_Gallery.2">
                      <p:embed/>
                      <p:pic>
                        <p:nvPicPr>
                          <p:cNvPr id="13537" name="Object 54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527" name="Group 550"/>
            <p:cNvGrpSpPr>
              <a:grpSpLocks/>
            </p:cNvGrpSpPr>
            <p:nvPr/>
          </p:nvGrpSpPr>
          <p:grpSpPr bwMode="auto">
            <a:xfrm>
              <a:off x="569" y="3419"/>
              <a:ext cx="131" cy="258"/>
              <a:chOff x="4180" y="783"/>
              <a:chExt cx="150" cy="307"/>
            </a:xfrm>
          </p:grpSpPr>
          <p:sp>
            <p:nvSpPr>
              <p:cNvPr id="13528" name="AutoShape 551"/>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529" name="Rectangle 552"/>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530" name="Rectangle 55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531" name="AutoShape 55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532" name="Line 555"/>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33" name="Line 556"/>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34" name="Rectangle 55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535" name="Rectangle 558"/>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grpSp>
      <p:sp>
        <p:nvSpPr>
          <p:cNvPr id="13413" name="Line 559"/>
          <p:cNvSpPr>
            <a:spLocks noChangeShapeType="1"/>
          </p:cNvSpPr>
          <p:nvPr/>
        </p:nvSpPr>
        <p:spPr bwMode="auto">
          <a:xfrm flipH="1">
            <a:off x="7539039" y="3413126"/>
            <a:ext cx="3175" cy="144463"/>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4" name="Line 560"/>
          <p:cNvSpPr>
            <a:spLocks noChangeShapeType="1"/>
          </p:cNvSpPr>
          <p:nvPr/>
        </p:nvSpPr>
        <p:spPr bwMode="auto">
          <a:xfrm flipV="1">
            <a:off x="8836026" y="2395538"/>
            <a:ext cx="123825" cy="8731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5" name="Line 561"/>
          <p:cNvSpPr>
            <a:spLocks noChangeShapeType="1"/>
          </p:cNvSpPr>
          <p:nvPr/>
        </p:nvSpPr>
        <p:spPr bwMode="auto">
          <a:xfrm>
            <a:off x="8662988" y="2568575"/>
            <a:ext cx="0" cy="8255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6" name="Line 562"/>
          <p:cNvSpPr>
            <a:spLocks noChangeShapeType="1"/>
          </p:cNvSpPr>
          <p:nvPr/>
        </p:nvSpPr>
        <p:spPr bwMode="auto">
          <a:xfrm flipV="1">
            <a:off x="8834439" y="2465389"/>
            <a:ext cx="263525" cy="28892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7" name="Line 563"/>
          <p:cNvSpPr>
            <a:spLocks noChangeShapeType="1"/>
          </p:cNvSpPr>
          <p:nvPr/>
        </p:nvSpPr>
        <p:spPr bwMode="auto">
          <a:xfrm>
            <a:off x="9199563" y="2463800"/>
            <a:ext cx="0" cy="19685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8" name="Line 564"/>
          <p:cNvSpPr>
            <a:spLocks noChangeShapeType="1"/>
          </p:cNvSpPr>
          <p:nvPr/>
        </p:nvSpPr>
        <p:spPr bwMode="auto">
          <a:xfrm>
            <a:off x="8853488" y="2770188"/>
            <a:ext cx="18891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9" name="Line 565"/>
          <p:cNvSpPr>
            <a:spLocks noChangeShapeType="1"/>
          </p:cNvSpPr>
          <p:nvPr/>
        </p:nvSpPr>
        <p:spPr bwMode="auto">
          <a:xfrm flipV="1">
            <a:off x="7148514" y="3636964"/>
            <a:ext cx="168275" cy="317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20" name="Line 566"/>
          <p:cNvSpPr>
            <a:spLocks noChangeShapeType="1"/>
          </p:cNvSpPr>
          <p:nvPr/>
        </p:nvSpPr>
        <p:spPr bwMode="auto">
          <a:xfrm flipV="1">
            <a:off x="9267826" y="2163764"/>
            <a:ext cx="238125" cy="16827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21" name="Line 567"/>
          <p:cNvSpPr>
            <a:spLocks noChangeShapeType="1"/>
          </p:cNvSpPr>
          <p:nvPr/>
        </p:nvSpPr>
        <p:spPr bwMode="auto">
          <a:xfrm>
            <a:off x="9407525" y="2760663"/>
            <a:ext cx="1778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22" name="Line 568"/>
          <p:cNvSpPr>
            <a:spLocks noChangeShapeType="1"/>
          </p:cNvSpPr>
          <p:nvPr/>
        </p:nvSpPr>
        <p:spPr bwMode="auto">
          <a:xfrm flipH="1">
            <a:off x="8553451" y="2836863"/>
            <a:ext cx="98425" cy="70485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23" name="Line 569"/>
          <p:cNvSpPr>
            <a:spLocks noChangeShapeType="1"/>
          </p:cNvSpPr>
          <p:nvPr/>
        </p:nvSpPr>
        <p:spPr bwMode="auto">
          <a:xfrm flipH="1">
            <a:off x="9144001" y="2836864"/>
            <a:ext cx="111125" cy="72707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3424" name="Group 570"/>
          <p:cNvGrpSpPr>
            <a:grpSpLocks/>
          </p:cNvGrpSpPr>
          <p:nvPr/>
        </p:nvGrpSpPr>
        <p:grpSpPr bwMode="auto">
          <a:xfrm>
            <a:off x="8196263" y="4454525"/>
            <a:ext cx="501650" cy="234950"/>
            <a:chOff x="4701" y="2996"/>
            <a:chExt cx="316" cy="148"/>
          </a:xfrm>
        </p:grpSpPr>
        <p:sp>
          <p:nvSpPr>
            <p:cNvPr id="13502" name="Oval 571"/>
            <p:cNvSpPr>
              <a:spLocks noChangeArrowheads="1"/>
            </p:cNvSpPr>
            <p:nvPr/>
          </p:nvSpPr>
          <p:spPr bwMode="auto">
            <a:xfrm>
              <a:off x="4704" y="3062"/>
              <a:ext cx="313" cy="82"/>
            </a:xfrm>
            <a:prstGeom prst="ellipse">
              <a:avLst/>
            </a:prstGeom>
            <a:solidFill>
              <a:srgbClr val="DDDDDD"/>
            </a:solidFill>
            <a:ln w="12700">
              <a:solidFill>
                <a:schemeClr val="folHlink"/>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503" name="Line 572"/>
            <p:cNvSpPr>
              <a:spLocks noChangeShapeType="1"/>
            </p:cNvSpPr>
            <p:nvPr/>
          </p:nvSpPr>
          <p:spPr bwMode="auto">
            <a:xfrm>
              <a:off x="4704" y="3055"/>
              <a:ext cx="0" cy="51"/>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04" name="Line 573"/>
            <p:cNvSpPr>
              <a:spLocks noChangeShapeType="1"/>
            </p:cNvSpPr>
            <p:nvPr/>
          </p:nvSpPr>
          <p:spPr bwMode="auto">
            <a:xfrm>
              <a:off x="5017" y="3055"/>
              <a:ext cx="0" cy="51"/>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05" name="Rectangle 574"/>
            <p:cNvSpPr>
              <a:spLocks noChangeArrowheads="1"/>
            </p:cNvSpPr>
            <p:nvPr/>
          </p:nvSpPr>
          <p:spPr bwMode="auto">
            <a:xfrm>
              <a:off x="4704" y="3055"/>
              <a:ext cx="310" cy="50"/>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2400">
                <a:latin typeface="Times New Roman" panose="02020603050405020304" pitchFamily="18" charset="0"/>
                <a:ea typeface="宋体" panose="02010600030101010101" pitchFamily="2" charset="-122"/>
              </a:endParaRPr>
            </a:p>
          </p:txBody>
        </p:sp>
        <p:sp>
          <p:nvSpPr>
            <p:cNvPr id="13506" name="Oval 575"/>
            <p:cNvSpPr>
              <a:spLocks noChangeArrowheads="1"/>
            </p:cNvSpPr>
            <p:nvPr/>
          </p:nvSpPr>
          <p:spPr bwMode="auto">
            <a:xfrm>
              <a:off x="4701" y="2996"/>
              <a:ext cx="313" cy="96"/>
            </a:xfrm>
            <a:prstGeom prst="ellipse">
              <a:avLst/>
            </a:prstGeom>
            <a:solidFill>
              <a:srgbClr val="DDDDDD"/>
            </a:solidFill>
            <a:ln w="12700">
              <a:solidFill>
                <a:schemeClr val="folHlink"/>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nvGrpSpPr>
            <p:cNvPr id="13507" name="Group 576"/>
            <p:cNvGrpSpPr>
              <a:grpSpLocks/>
            </p:cNvGrpSpPr>
            <p:nvPr/>
          </p:nvGrpSpPr>
          <p:grpSpPr bwMode="auto">
            <a:xfrm>
              <a:off x="4776" y="3017"/>
              <a:ext cx="156" cy="56"/>
              <a:chOff x="2848" y="848"/>
              <a:chExt cx="140" cy="98"/>
            </a:xfrm>
          </p:grpSpPr>
          <p:sp>
            <p:nvSpPr>
              <p:cNvPr id="13512" name="Line 577"/>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3" name="Line 578"/>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4" name="Line 579"/>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508" name="Group 580"/>
            <p:cNvGrpSpPr>
              <a:grpSpLocks/>
            </p:cNvGrpSpPr>
            <p:nvPr/>
          </p:nvGrpSpPr>
          <p:grpSpPr bwMode="auto">
            <a:xfrm flipV="1">
              <a:off x="4776" y="3016"/>
              <a:ext cx="156" cy="56"/>
              <a:chOff x="2848" y="848"/>
              <a:chExt cx="140" cy="98"/>
            </a:xfrm>
          </p:grpSpPr>
          <p:sp>
            <p:nvSpPr>
              <p:cNvPr id="13509" name="Line 581"/>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0" name="Line 582"/>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1" name="Line 583"/>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3425" name="Group 584"/>
          <p:cNvGrpSpPr>
            <a:grpSpLocks/>
          </p:cNvGrpSpPr>
          <p:nvPr/>
        </p:nvGrpSpPr>
        <p:grpSpPr bwMode="auto">
          <a:xfrm>
            <a:off x="7531100" y="4756150"/>
            <a:ext cx="501650" cy="234950"/>
            <a:chOff x="4701" y="2996"/>
            <a:chExt cx="316" cy="148"/>
          </a:xfrm>
        </p:grpSpPr>
        <p:sp>
          <p:nvSpPr>
            <p:cNvPr id="13489" name="Oval 585"/>
            <p:cNvSpPr>
              <a:spLocks noChangeArrowheads="1"/>
            </p:cNvSpPr>
            <p:nvPr/>
          </p:nvSpPr>
          <p:spPr bwMode="auto">
            <a:xfrm>
              <a:off x="4704" y="3062"/>
              <a:ext cx="313" cy="82"/>
            </a:xfrm>
            <a:prstGeom prst="ellipse">
              <a:avLst/>
            </a:prstGeom>
            <a:solidFill>
              <a:srgbClr val="DDDDDD"/>
            </a:solidFill>
            <a:ln w="12700">
              <a:solidFill>
                <a:schemeClr val="folHlink"/>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490" name="Line 586"/>
            <p:cNvSpPr>
              <a:spLocks noChangeShapeType="1"/>
            </p:cNvSpPr>
            <p:nvPr/>
          </p:nvSpPr>
          <p:spPr bwMode="auto">
            <a:xfrm>
              <a:off x="4704" y="3055"/>
              <a:ext cx="0" cy="51"/>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91" name="Line 587"/>
            <p:cNvSpPr>
              <a:spLocks noChangeShapeType="1"/>
            </p:cNvSpPr>
            <p:nvPr/>
          </p:nvSpPr>
          <p:spPr bwMode="auto">
            <a:xfrm>
              <a:off x="5017" y="3055"/>
              <a:ext cx="0" cy="51"/>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92" name="Rectangle 588"/>
            <p:cNvSpPr>
              <a:spLocks noChangeArrowheads="1"/>
            </p:cNvSpPr>
            <p:nvPr/>
          </p:nvSpPr>
          <p:spPr bwMode="auto">
            <a:xfrm>
              <a:off x="4704" y="3055"/>
              <a:ext cx="310" cy="50"/>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2400">
                <a:latin typeface="Times New Roman" panose="02020603050405020304" pitchFamily="18" charset="0"/>
                <a:ea typeface="宋体" panose="02010600030101010101" pitchFamily="2" charset="-122"/>
              </a:endParaRPr>
            </a:p>
          </p:txBody>
        </p:sp>
        <p:sp>
          <p:nvSpPr>
            <p:cNvPr id="13493" name="Oval 589"/>
            <p:cNvSpPr>
              <a:spLocks noChangeArrowheads="1"/>
            </p:cNvSpPr>
            <p:nvPr/>
          </p:nvSpPr>
          <p:spPr bwMode="auto">
            <a:xfrm>
              <a:off x="4701" y="2996"/>
              <a:ext cx="313" cy="96"/>
            </a:xfrm>
            <a:prstGeom prst="ellipse">
              <a:avLst/>
            </a:prstGeom>
            <a:solidFill>
              <a:srgbClr val="DDDDDD"/>
            </a:solidFill>
            <a:ln w="12700">
              <a:solidFill>
                <a:schemeClr val="folHlink"/>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nvGrpSpPr>
            <p:cNvPr id="13494" name="Group 590"/>
            <p:cNvGrpSpPr>
              <a:grpSpLocks/>
            </p:cNvGrpSpPr>
            <p:nvPr/>
          </p:nvGrpSpPr>
          <p:grpSpPr bwMode="auto">
            <a:xfrm>
              <a:off x="4776" y="3017"/>
              <a:ext cx="156" cy="56"/>
              <a:chOff x="2848" y="848"/>
              <a:chExt cx="140" cy="98"/>
            </a:xfrm>
          </p:grpSpPr>
          <p:sp>
            <p:nvSpPr>
              <p:cNvPr id="13499" name="Line 591"/>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00" name="Line 592"/>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01" name="Line 593"/>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495" name="Group 594"/>
            <p:cNvGrpSpPr>
              <a:grpSpLocks/>
            </p:cNvGrpSpPr>
            <p:nvPr/>
          </p:nvGrpSpPr>
          <p:grpSpPr bwMode="auto">
            <a:xfrm flipV="1">
              <a:off x="4776" y="3016"/>
              <a:ext cx="156" cy="56"/>
              <a:chOff x="2848" y="848"/>
              <a:chExt cx="140" cy="98"/>
            </a:xfrm>
          </p:grpSpPr>
          <p:sp>
            <p:nvSpPr>
              <p:cNvPr id="13496" name="Line 595"/>
              <p:cNvSpPr>
                <a:spLocks noChangeShapeType="1"/>
              </p:cNvSpPr>
              <p:nvPr/>
            </p:nvSpPr>
            <p:spPr bwMode="auto">
              <a:xfrm flipV="1">
                <a:off x="2848" y="848"/>
                <a:ext cx="50" cy="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97" name="Line 596"/>
              <p:cNvSpPr>
                <a:spLocks noChangeShapeType="1"/>
              </p:cNvSpPr>
              <p:nvPr/>
            </p:nvSpPr>
            <p:spPr bwMode="auto">
              <a:xfrm>
                <a:off x="2944" y="946"/>
                <a:ext cx="4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98" name="Line 597"/>
              <p:cNvSpPr>
                <a:spLocks noChangeShapeType="1"/>
              </p:cNvSpPr>
              <p:nvPr/>
            </p:nvSpPr>
            <p:spPr bwMode="auto">
              <a:xfrm>
                <a:off x="2894" y="850"/>
                <a:ext cx="52" cy="9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3426" name="Group 598"/>
          <p:cNvGrpSpPr>
            <a:grpSpLocks/>
          </p:cNvGrpSpPr>
          <p:nvPr/>
        </p:nvGrpSpPr>
        <p:grpSpPr bwMode="auto">
          <a:xfrm>
            <a:off x="8361363" y="4941888"/>
            <a:ext cx="290512" cy="404812"/>
            <a:chOff x="4290" y="3130"/>
            <a:chExt cx="183" cy="255"/>
          </a:xfrm>
        </p:grpSpPr>
        <p:pic>
          <p:nvPicPr>
            <p:cNvPr id="13471" name="Picture 599" descr="31u_bnrz[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343" y="3211"/>
              <a:ext cx="121" cy="174"/>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3472" name="Freeform 600"/>
            <p:cNvSpPr>
              <a:spLocks/>
            </p:cNvSpPr>
            <p:nvPr/>
          </p:nvSpPr>
          <p:spPr bwMode="auto">
            <a:xfrm>
              <a:off x="4339" y="3143"/>
              <a:ext cx="33" cy="39"/>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73" name="Freeform 601"/>
            <p:cNvSpPr>
              <a:spLocks/>
            </p:cNvSpPr>
            <p:nvPr/>
          </p:nvSpPr>
          <p:spPr bwMode="auto">
            <a:xfrm>
              <a:off x="4395" y="3142"/>
              <a:ext cx="22" cy="30"/>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74" name="Freeform 602"/>
            <p:cNvSpPr>
              <a:spLocks/>
            </p:cNvSpPr>
            <p:nvPr/>
          </p:nvSpPr>
          <p:spPr bwMode="auto">
            <a:xfrm>
              <a:off x="4318" y="3135"/>
              <a:ext cx="54" cy="63"/>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75" name="Freeform 603"/>
            <p:cNvSpPr>
              <a:spLocks/>
            </p:cNvSpPr>
            <p:nvPr/>
          </p:nvSpPr>
          <p:spPr bwMode="auto">
            <a:xfrm>
              <a:off x="4394" y="3133"/>
              <a:ext cx="47" cy="42"/>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76" name="Freeform 604"/>
            <p:cNvSpPr>
              <a:spLocks/>
            </p:cNvSpPr>
            <p:nvPr/>
          </p:nvSpPr>
          <p:spPr bwMode="auto">
            <a:xfrm>
              <a:off x="4298" y="3153"/>
              <a:ext cx="19" cy="39"/>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77" name="Freeform 605"/>
            <p:cNvSpPr>
              <a:spLocks/>
            </p:cNvSpPr>
            <p:nvPr/>
          </p:nvSpPr>
          <p:spPr bwMode="auto">
            <a:xfrm>
              <a:off x="4432" y="3130"/>
              <a:ext cx="41" cy="52"/>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78" name="Freeform 606"/>
            <p:cNvSpPr>
              <a:spLocks/>
            </p:cNvSpPr>
            <p:nvPr/>
          </p:nvSpPr>
          <p:spPr bwMode="auto">
            <a:xfrm>
              <a:off x="4387" y="3191"/>
              <a:ext cx="14" cy="31"/>
            </a:xfrm>
            <a:custGeom>
              <a:avLst/>
              <a:gdLst>
                <a:gd name="T0" fmla="*/ 0 w 83"/>
                <a:gd name="T1" fmla="*/ 0 h 187"/>
                <a:gd name="T2" fmla="*/ 0 w 83"/>
                <a:gd name="T3" fmla="*/ 0 h 187"/>
                <a:gd name="T4" fmla="*/ 0 w 83"/>
                <a:gd name="T5" fmla="*/ 0 h 187"/>
                <a:gd name="T6" fmla="*/ 0 w 83"/>
                <a:gd name="T7" fmla="*/ 0 h 187"/>
                <a:gd name="T8" fmla="*/ 0 w 83"/>
                <a:gd name="T9" fmla="*/ 0 h 187"/>
                <a:gd name="T10" fmla="*/ 0 w 83"/>
                <a:gd name="T11" fmla="*/ 0 h 187"/>
                <a:gd name="T12" fmla="*/ 0 w 83"/>
                <a:gd name="T13" fmla="*/ 0 h 187"/>
                <a:gd name="T14" fmla="*/ 0 w 83"/>
                <a:gd name="T15" fmla="*/ 0 h 187"/>
                <a:gd name="T16" fmla="*/ 0 w 83"/>
                <a:gd name="T17" fmla="*/ 0 h 187"/>
                <a:gd name="T18" fmla="*/ 0 w 83"/>
                <a:gd name="T19" fmla="*/ 0 h 187"/>
                <a:gd name="T20" fmla="*/ 0 w 83"/>
                <a:gd name="T21" fmla="*/ 0 h 187"/>
                <a:gd name="T22" fmla="*/ 0 w 83"/>
                <a:gd name="T23" fmla="*/ 0 h 187"/>
                <a:gd name="T24" fmla="*/ 0 w 83"/>
                <a:gd name="T25" fmla="*/ 0 h 187"/>
                <a:gd name="T26" fmla="*/ 0 w 83"/>
                <a:gd name="T27" fmla="*/ 0 h 187"/>
                <a:gd name="T28" fmla="*/ 0 w 83"/>
                <a:gd name="T29" fmla="*/ 0 h 187"/>
                <a:gd name="T30" fmla="*/ 0 w 83"/>
                <a:gd name="T31" fmla="*/ 0 h 187"/>
                <a:gd name="T32" fmla="*/ 0 w 83"/>
                <a:gd name="T33" fmla="*/ 0 h 187"/>
                <a:gd name="T34" fmla="*/ 0 w 83"/>
                <a:gd name="T35" fmla="*/ 0 h 187"/>
                <a:gd name="T36" fmla="*/ 0 w 83"/>
                <a:gd name="T37" fmla="*/ 0 h 187"/>
                <a:gd name="T38" fmla="*/ 0 w 83"/>
                <a:gd name="T39" fmla="*/ 0 h 187"/>
                <a:gd name="T40" fmla="*/ 0 w 83"/>
                <a:gd name="T41" fmla="*/ 0 h 187"/>
                <a:gd name="T42" fmla="*/ 0 w 83"/>
                <a:gd name="T43" fmla="*/ 0 h 187"/>
                <a:gd name="T44" fmla="*/ 0 w 83"/>
                <a:gd name="T45" fmla="*/ 0 h 187"/>
                <a:gd name="T46" fmla="*/ 0 w 83"/>
                <a:gd name="T47" fmla="*/ 0 h 187"/>
                <a:gd name="T48" fmla="*/ 0 w 83"/>
                <a:gd name="T49" fmla="*/ 0 h 1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3"/>
                <a:gd name="T76" fmla="*/ 0 h 187"/>
                <a:gd name="T77" fmla="*/ 83 w 83"/>
                <a:gd name="T78" fmla="*/ 187 h 1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3" h="187">
                  <a:moveTo>
                    <a:pt x="31" y="14"/>
                  </a:moveTo>
                  <a:lnTo>
                    <a:pt x="29" y="8"/>
                  </a:lnTo>
                  <a:lnTo>
                    <a:pt x="25" y="3"/>
                  </a:lnTo>
                  <a:lnTo>
                    <a:pt x="19" y="1"/>
                  </a:lnTo>
                  <a:lnTo>
                    <a:pt x="14" y="0"/>
                  </a:lnTo>
                  <a:lnTo>
                    <a:pt x="8" y="2"/>
                  </a:lnTo>
                  <a:lnTo>
                    <a:pt x="3" y="5"/>
                  </a:lnTo>
                  <a:lnTo>
                    <a:pt x="0" y="11"/>
                  </a:lnTo>
                  <a:lnTo>
                    <a:pt x="0" y="17"/>
                  </a:lnTo>
                  <a:lnTo>
                    <a:pt x="5" y="42"/>
                  </a:lnTo>
                  <a:lnTo>
                    <a:pt x="15" y="71"/>
                  </a:lnTo>
                  <a:lnTo>
                    <a:pt x="27" y="100"/>
                  </a:lnTo>
                  <a:lnTo>
                    <a:pt x="41" y="127"/>
                  </a:lnTo>
                  <a:lnTo>
                    <a:pt x="55" y="151"/>
                  </a:lnTo>
                  <a:lnTo>
                    <a:pt x="68" y="171"/>
                  </a:lnTo>
                  <a:lnTo>
                    <a:pt x="77" y="184"/>
                  </a:lnTo>
                  <a:lnTo>
                    <a:pt x="83" y="187"/>
                  </a:lnTo>
                  <a:lnTo>
                    <a:pt x="80" y="174"/>
                  </a:lnTo>
                  <a:lnTo>
                    <a:pt x="75" y="158"/>
                  </a:lnTo>
                  <a:lnTo>
                    <a:pt x="68" y="138"/>
                  </a:lnTo>
                  <a:lnTo>
                    <a:pt x="59" y="113"/>
                  </a:lnTo>
                  <a:lnTo>
                    <a:pt x="51" y="88"/>
                  </a:lnTo>
                  <a:lnTo>
                    <a:pt x="43" y="63"/>
                  </a:lnTo>
                  <a:lnTo>
                    <a:pt x="36" y="38"/>
                  </a:lnTo>
                  <a:lnTo>
                    <a:pt x="31"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79" name="Freeform 607"/>
            <p:cNvSpPr>
              <a:spLocks/>
            </p:cNvSpPr>
            <p:nvPr/>
          </p:nvSpPr>
          <p:spPr bwMode="auto">
            <a:xfrm>
              <a:off x="4381" y="3174"/>
              <a:ext cx="7" cy="16"/>
            </a:xfrm>
            <a:custGeom>
              <a:avLst/>
              <a:gdLst>
                <a:gd name="T0" fmla="*/ 0 w 44"/>
                <a:gd name="T1" fmla="*/ 0 h 94"/>
                <a:gd name="T2" fmla="*/ 0 w 44"/>
                <a:gd name="T3" fmla="*/ 0 h 94"/>
                <a:gd name="T4" fmla="*/ 0 w 44"/>
                <a:gd name="T5" fmla="*/ 0 h 94"/>
                <a:gd name="T6" fmla="*/ 0 w 44"/>
                <a:gd name="T7" fmla="*/ 0 h 94"/>
                <a:gd name="T8" fmla="*/ 0 w 44"/>
                <a:gd name="T9" fmla="*/ 0 h 94"/>
                <a:gd name="T10" fmla="*/ 0 w 44"/>
                <a:gd name="T11" fmla="*/ 0 h 94"/>
                <a:gd name="T12" fmla="*/ 0 w 44"/>
                <a:gd name="T13" fmla="*/ 0 h 94"/>
                <a:gd name="T14" fmla="*/ 0 w 44"/>
                <a:gd name="T15" fmla="*/ 0 h 94"/>
                <a:gd name="T16" fmla="*/ 0 w 44"/>
                <a:gd name="T17" fmla="*/ 0 h 94"/>
                <a:gd name="T18" fmla="*/ 0 w 44"/>
                <a:gd name="T19" fmla="*/ 0 h 94"/>
                <a:gd name="T20" fmla="*/ 0 w 44"/>
                <a:gd name="T21" fmla="*/ 0 h 94"/>
                <a:gd name="T22" fmla="*/ 0 w 44"/>
                <a:gd name="T23" fmla="*/ 0 h 94"/>
                <a:gd name="T24" fmla="*/ 0 w 44"/>
                <a:gd name="T25" fmla="*/ 0 h 94"/>
                <a:gd name="T26" fmla="*/ 0 w 44"/>
                <a:gd name="T27" fmla="*/ 0 h 94"/>
                <a:gd name="T28" fmla="*/ 0 w 44"/>
                <a:gd name="T29" fmla="*/ 0 h 94"/>
                <a:gd name="T30" fmla="*/ 0 w 44"/>
                <a:gd name="T31" fmla="*/ 0 h 94"/>
                <a:gd name="T32" fmla="*/ 0 w 44"/>
                <a:gd name="T33" fmla="*/ 0 h 94"/>
                <a:gd name="T34" fmla="*/ 0 w 44"/>
                <a:gd name="T35" fmla="*/ 0 h 94"/>
                <a:gd name="T36" fmla="*/ 0 w 44"/>
                <a:gd name="T37" fmla="*/ 0 h 94"/>
                <a:gd name="T38" fmla="*/ 0 w 44"/>
                <a:gd name="T39" fmla="*/ 0 h 94"/>
                <a:gd name="T40" fmla="*/ 0 w 44"/>
                <a:gd name="T41" fmla="*/ 0 h 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
                <a:gd name="T64" fmla="*/ 0 h 94"/>
                <a:gd name="T65" fmla="*/ 44 w 44"/>
                <a:gd name="T66" fmla="*/ 94 h 9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 h="94">
                  <a:moveTo>
                    <a:pt x="22" y="10"/>
                  </a:moveTo>
                  <a:lnTo>
                    <a:pt x="21" y="6"/>
                  </a:lnTo>
                  <a:lnTo>
                    <a:pt x="18" y="2"/>
                  </a:lnTo>
                  <a:lnTo>
                    <a:pt x="14" y="0"/>
                  </a:lnTo>
                  <a:lnTo>
                    <a:pt x="10" y="0"/>
                  </a:lnTo>
                  <a:lnTo>
                    <a:pt x="6" y="1"/>
                  </a:lnTo>
                  <a:lnTo>
                    <a:pt x="3" y="3"/>
                  </a:lnTo>
                  <a:lnTo>
                    <a:pt x="0" y="7"/>
                  </a:lnTo>
                  <a:lnTo>
                    <a:pt x="0" y="11"/>
                  </a:lnTo>
                  <a:lnTo>
                    <a:pt x="0" y="24"/>
                  </a:lnTo>
                  <a:lnTo>
                    <a:pt x="4" y="38"/>
                  </a:lnTo>
                  <a:lnTo>
                    <a:pt x="8" y="52"/>
                  </a:lnTo>
                  <a:lnTo>
                    <a:pt x="14" y="65"/>
                  </a:lnTo>
                  <a:lnTo>
                    <a:pt x="21" y="78"/>
                  </a:lnTo>
                  <a:lnTo>
                    <a:pt x="28" y="87"/>
                  </a:lnTo>
                  <a:lnTo>
                    <a:pt x="37" y="93"/>
                  </a:lnTo>
                  <a:lnTo>
                    <a:pt x="42" y="94"/>
                  </a:lnTo>
                  <a:lnTo>
                    <a:pt x="44" y="76"/>
                  </a:lnTo>
                  <a:lnTo>
                    <a:pt x="38" y="54"/>
                  </a:lnTo>
                  <a:lnTo>
                    <a:pt x="31" y="32"/>
                  </a:lnTo>
                  <a:lnTo>
                    <a:pt x="2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80" name="Freeform 608"/>
            <p:cNvSpPr>
              <a:spLocks/>
            </p:cNvSpPr>
            <p:nvPr/>
          </p:nvSpPr>
          <p:spPr bwMode="auto">
            <a:xfrm>
              <a:off x="4375" y="3163"/>
              <a:ext cx="6" cy="9"/>
            </a:xfrm>
            <a:custGeom>
              <a:avLst/>
              <a:gdLst>
                <a:gd name="T0" fmla="*/ 0 w 38"/>
                <a:gd name="T1" fmla="*/ 0 h 54"/>
                <a:gd name="T2" fmla="*/ 0 w 38"/>
                <a:gd name="T3" fmla="*/ 0 h 54"/>
                <a:gd name="T4" fmla="*/ 0 w 38"/>
                <a:gd name="T5" fmla="*/ 0 h 54"/>
                <a:gd name="T6" fmla="*/ 0 w 38"/>
                <a:gd name="T7" fmla="*/ 0 h 54"/>
                <a:gd name="T8" fmla="*/ 0 w 38"/>
                <a:gd name="T9" fmla="*/ 0 h 54"/>
                <a:gd name="T10" fmla="*/ 0 w 38"/>
                <a:gd name="T11" fmla="*/ 0 h 54"/>
                <a:gd name="T12" fmla="*/ 0 w 38"/>
                <a:gd name="T13" fmla="*/ 0 h 54"/>
                <a:gd name="T14" fmla="*/ 0 w 38"/>
                <a:gd name="T15" fmla="*/ 0 h 54"/>
                <a:gd name="T16" fmla="*/ 0 w 38"/>
                <a:gd name="T17" fmla="*/ 0 h 54"/>
                <a:gd name="T18" fmla="*/ 0 w 38"/>
                <a:gd name="T19" fmla="*/ 0 h 54"/>
                <a:gd name="T20" fmla="*/ 0 w 38"/>
                <a:gd name="T21" fmla="*/ 0 h 54"/>
                <a:gd name="T22" fmla="*/ 0 w 38"/>
                <a:gd name="T23" fmla="*/ 0 h 54"/>
                <a:gd name="T24" fmla="*/ 0 w 38"/>
                <a:gd name="T25" fmla="*/ 0 h 54"/>
                <a:gd name="T26" fmla="*/ 0 w 38"/>
                <a:gd name="T27" fmla="*/ 0 h 54"/>
                <a:gd name="T28" fmla="*/ 0 w 38"/>
                <a:gd name="T29" fmla="*/ 0 h 54"/>
                <a:gd name="T30" fmla="*/ 0 w 38"/>
                <a:gd name="T31" fmla="*/ 0 h 54"/>
                <a:gd name="T32" fmla="*/ 0 w 38"/>
                <a:gd name="T33" fmla="*/ 0 h 54"/>
                <a:gd name="T34" fmla="*/ 0 w 38"/>
                <a:gd name="T35" fmla="*/ 0 h 54"/>
                <a:gd name="T36" fmla="*/ 0 w 38"/>
                <a:gd name="T37" fmla="*/ 0 h 54"/>
                <a:gd name="T38" fmla="*/ 0 w 38"/>
                <a:gd name="T39" fmla="*/ 0 h 54"/>
                <a:gd name="T40" fmla="*/ 0 w 38"/>
                <a:gd name="T41" fmla="*/ 0 h 54"/>
                <a:gd name="T42" fmla="*/ 0 w 38"/>
                <a:gd name="T43" fmla="*/ 0 h 54"/>
                <a:gd name="T44" fmla="*/ 0 w 38"/>
                <a:gd name="T45" fmla="*/ 0 h 54"/>
                <a:gd name="T46" fmla="*/ 0 w 38"/>
                <a:gd name="T47" fmla="*/ 0 h 54"/>
                <a:gd name="T48" fmla="*/ 0 w 38"/>
                <a:gd name="T49" fmla="*/ 0 h 5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
                <a:gd name="T76" fmla="*/ 0 h 54"/>
                <a:gd name="T77" fmla="*/ 38 w 38"/>
                <a:gd name="T78" fmla="*/ 54 h 5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 h="54">
                  <a:moveTo>
                    <a:pt x="20" y="7"/>
                  </a:moveTo>
                  <a:lnTo>
                    <a:pt x="20" y="8"/>
                  </a:lnTo>
                  <a:lnTo>
                    <a:pt x="19" y="4"/>
                  </a:lnTo>
                  <a:lnTo>
                    <a:pt x="15" y="1"/>
                  </a:lnTo>
                  <a:lnTo>
                    <a:pt x="12" y="0"/>
                  </a:lnTo>
                  <a:lnTo>
                    <a:pt x="7" y="0"/>
                  </a:lnTo>
                  <a:lnTo>
                    <a:pt x="4" y="1"/>
                  </a:lnTo>
                  <a:lnTo>
                    <a:pt x="1" y="4"/>
                  </a:lnTo>
                  <a:lnTo>
                    <a:pt x="0" y="8"/>
                  </a:lnTo>
                  <a:lnTo>
                    <a:pt x="0" y="11"/>
                  </a:lnTo>
                  <a:lnTo>
                    <a:pt x="1" y="17"/>
                  </a:lnTo>
                  <a:lnTo>
                    <a:pt x="4" y="24"/>
                  </a:lnTo>
                  <a:lnTo>
                    <a:pt x="8" y="32"/>
                  </a:lnTo>
                  <a:lnTo>
                    <a:pt x="14" y="39"/>
                  </a:lnTo>
                  <a:lnTo>
                    <a:pt x="20" y="46"/>
                  </a:lnTo>
                  <a:lnTo>
                    <a:pt x="27" y="50"/>
                  </a:lnTo>
                  <a:lnTo>
                    <a:pt x="33" y="54"/>
                  </a:lnTo>
                  <a:lnTo>
                    <a:pt x="38" y="54"/>
                  </a:lnTo>
                  <a:lnTo>
                    <a:pt x="36" y="42"/>
                  </a:lnTo>
                  <a:lnTo>
                    <a:pt x="32" y="29"/>
                  </a:lnTo>
                  <a:lnTo>
                    <a:pt x="25" y="16"/>
                  </a:lnTo>
                  <a:lnTo>
                    <a:pt x="2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81" name="Freeform 609"/>
            <p:cNvSpPr>
              <a:spLocks/>
            </p:cNvSpPr>
            <p:nvPr/>
          </p:nvSpPr>
          <p:spPr bwMode="auto">
            <a:xfrm>
              <a:off x="4370" y="3155"/>
              <a:ext cx="8" cy="6"/>
            </a:xfrm>
            <a:custGeom>
              <a:avLst/>
              <a:gdLst>
                <a:gd name="T0" fmla="*/ 0 w 52"/>
                <a:gd name="T1" fmla="*/ 0 h 36"/>
                <a:gd name="T2" fmla="*/ 0 w 52"/>
                <a:gd name="T3" fmla="*/ 0 h 36"/>
                <a:gd name="T4" fmla="*/ 0 w 52"/>
                <a:gd name="T5" fmla="*/ 0 h 36"/>
                <a:gd name="T6" fmla="*/ 0 w 52"/>
                <a:gd name="T7" fmla="*/ 0 h 36"/>
                <a:gd name="T8" fmla="*/ 0 w 52"/>
                <a:gd name="T9" fmla="*/ 0 h 36"/>
                <a:gd name="T10" fmla="*/ 0 w 52"/>
                <a:gd name="T11" fmla="*/ 0 h 36"/>
                <a:gd name="T12" fmla="*/ 0 w 52"/>
                <a:gd name="T13" fmla="*/ 0 h 36"/>
                <a:gd name="T14" fmla="*/ 0 w 52"/>
                <a:gd name="T15" fmla="*/ 0 h 36"/>
                <a:gd name="T16" fmla="*/ 0 w 52"/>
                <a:gd name="T17" fmla="*/ 0 h 36"/>
                <a:gd name="T18" fmla="*/ 0 w 52"/>
                <a:gd name="T19" fmla="*/ 0 h 36"/>
                <a:gd name="T20" fmla="*/ 0 w 52"/>
                <a:gd name="T21" fmla="*/ 0 h 36"/>
                <a:gd name="T22" fmla="*/ 0 w 52"/>
                <a:gd name="T23" fmla="*/ 0 h 36"/>
                <a:gd name="T24" fmla="*/ 0 w 52"/>
                <a:gd name="T25" fmla="*/ 0 h 36"/>
                <a:gd name="T26" fmla="*/ 0 w 52"/>
                <a:gd name="T27" fmla="*/ 0 h 36"/>
                <a:gd name="T28" fmla="*/ 0 w 52"/>
                <a:gd name="T29" fmla="*/ 0 h 36"/>
                <a:gd name="T30" fmla="*/ 0 w 52"/>
                <a:gd name="T31" fmla="*/ 0 h 36"/>
                <a:gd name="T32" fmla="*/ 0 w 52"/>
                <a:gd name="T33" fmla="*/ 0 h 36"/>
                <a:gd name="T34" fmla="*/ 0 w 52"/>
                <a:gd name="T35" fmla="*/ 0 h 36"/>
                <a:gd name="T36" fmla="*/ 0 w 52"/>
                <a:gd name="T37" fmla="*/ 0 h 36"/>
                <a:gd name="T38" fmla="*/ 0 w 52"/>
                <a:gd name="T39" fmla="*/ 0 h 36"/>
                <a:gd name="T40" fmla="*/ 0 w 52"/>
                <a:gd name="T41" fmla="*/ 0 h 36"/>
                <a:gd name="T42" fmla="*/ 0 w 52"/>
                <a:gd name="T43" fmla="*/ 0 h 36"/>
                <a:gd name="T44" fmla="*/ 0 w 52"/>
                <a:gd name="T45" fmla="*/ 0 h 36"/>
                <a:gd name="T46" fmla="*/ 0 w 52"/>
                <a:gd name="T47" fmla="*/ 0 h 36"/>
                <a:gd name="T48" fmla="*/ 0 w 52"/>
                <a:gd name="T49" fmla="*/ 0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36"/>
                <a:gd name="T77" fmla="*/ 52 w 52"/>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36">
                  <a:moveTo>
                    <a:pt x="41" y="27"/>
                  </a:moveTo>
                  <a:lnTo>
                    <a:pt x="46" y="24"/>
                  </a:lnTo>
                  <a:lnTo>
                    <a:pt x="51" y="21"/>
                  </a:lnTo>
                  <a:lnTo>
                    <a:pt x="52" y="16"/>
                  </a:lnTo>
                  <a:lnTo>
                    <a:pt x="52" y="12"/>
                  </a:lnTo>
                  <a:lnTo>
                    <a:pt x="50" y="6"/>
                  </a:lnTo>
                  <a:lnTo>
                    <a:pt x="46" y="2"/>
                  </a:lnTo>
                  <a:lnTo>
                    <a:pt x="41" y="0"/>
                  </a:lnTo>
                  <a:lnTo>
                    <a:pt x="36" y="0"/>
                  </a:lnTo>
                  <a:lnTo>
                    <a:pt x="33" y="0"/>
                  </a:lnTo>
                  <a:lnTo>
                    <a:pt x="29" y="1"/>
                  </a:lnTo>
                  <a:lnTo>
                    <a:pt x="21" y="4"/>
                  </a:lnTo>
                  <a:lnTo>
                    <a:pt x="13" y="8"/>
                  </a:lnTo>
                  <a:lnTo>
                    <a:pt x="6" y="15"/>
                  </a:lnTo>
                  <a:lnTo>
                    <a:pt x="3" y="22"/>
                  </a:lnTo>
                  <a:lnTo>
                    <a:pt x="0" y="29"/>
                  </a:lnTo>
                  <a:lnTo>
                    <a:pt x="0" y="31"/>
                  </a:lnTo>
                  <a:lnTo>
                    <a:pt x="4" y="33"/>
                  </a:lnTo>
                  <a:lnTo>
                    <a:pt x="9" y="36"/>
                  </a:lnTo>
                  <a:lnTo>
                    <a:pt x="13" y="36"/>
                  </a:lnTo>
                  <a:lnTo>
                    <a:pt x="18" y="36"/>
                  </a:lnTo>
                  <a:lnTo>
                    <a:pt x="24" y="33"/>
                  </a:lnTo>
                  <a:lnTo>
                    <a:pt x="30" y="32"/>
                  </a:lnTo>
                  <a:lnTo>
                    <a:pt x="36" y="30"/>
                  </a:lnTo>
                  <a:lnTo>
                    <a:pt x="41"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82" name="Freeform 610"/>
            <p:cNvSpPr>
              <a:spLocks/>
            </p:cNvSpPr>
            <p:nvPr/>
          </p:nvSpPr>
          <p:spPr bwMode="auto">
            <a:xfrm>
              <a:off x="4330" y="3145"/>
              <a:ext cx="33" cy="39"/>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zh-CN" altLang="en-US"/>
            </a:p>
          </p:txBody>
        </p:sp>
        <p:sp>
          <p:nvSpPr>
            <p:cNvPr id="13483" name="Freeform 611"/>
            <p:cNvSpPr>
              <a:spLocks/>
            </p:cNvSpPr>
            <p:nvPr/>
          </p:nvSpPr>
          <p:spPr bwMode="auto">
            <a:xfrm>
              <a:off x="4386" y="3145"/>
              <a:ext cx="22" cy="30"/>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zh-CN" altLang="en-US"/>
            </a:p>
          </p:txBody>
        </p:sp>
        <p:sp>
          <p:nvSpPr>
            <p:cNvPr id="13484" name="Freeform 612"/>
            <p:cNvSpPr>
              <a:spLocks/>
            </p:cNvSpPr>
            <p:nvPr/>
          </p:nvSpPr>
          <p:spPr bwMode="auto">
            <a:xfrm>
              <a:off x="4309" y="3138"/>
              <a:ext cx="53" cy="63"/>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zh-CN" altLang="en-US"/>
            </a:p>
          </p:txBody>
        </p:sp>
        <p:sp>
          <p:nvSpPr>
            <p:cNvPr id="13485" name="Freeform 613"/>
            <p:cNvSpPr>
              <a:spLocks/>
            </p:cNvSpPr>
            <p:nvPr/>
          </p:nvSpPr>
          <p:spPr bwMode="auto">
            <a:xfrm>
              <a:off x="4384" y="3136"/>
              <a:ext cx="47" cy="42"/>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zh-CN" altLang="en-US"/>
            </a:p>
          </p:txBody>
        </p:sp>
        <p:sp>
          <p:nvSpPr>
            <p:cNvPr id="13486" name="Freeform 614"/>
            <p:cNvSpPr>
              <a:spLocks/>
            </p:cNvSpPr>
            <p:nvPr/>
          </p:nvSpPr>
          <p:spPr bwMode="auto">
            <a:xfrm>
              <a:off x="4290" y="3159"/>
              <a:ext cx="19" cy="39"/>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zh-CN" altLang="en-US"/>
            </a:p>
          </p:txBody>
        </p:sp>
        <p:sp>
          <p:nvSpPr>
            <p:cNvPr id="13487" name="Freeform 615"/>
            <p:cNvSpPr>
              <a:spLocks/>
            </p:cNvSpPr>
            <p:nvPr/>
          </p:nvSpPr>
          <p:spPr bwMode="auto">
            <a:xfrm>
              <a:off x="4423" y="3133"/>
              <a:ext cx="41" cy="52"/>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zh-CN" altLang="en-US"/>
            </a:p>
          </p:txBody>
        </p:sp>
        <p:sp>
          <p:nvSpPr>
            <p:cNvPr id="13488" name="Freeform 616"/>
            <p:cNvSpPr>
              <a:spLocks/>
            </p:cNvSpPr>
            <p:nvPr/>
          </p:nvSpPr>
          <p:spPr bwMode="auto">
            <a:xfrm>
              <a:off x="4338" y="3209"/>
              <a:ext cx="125" cy="175"/>
            </a:xfrm>
            <a:custGeom>
              <a:avLst/>
              <a:gdLst>
                <a:gd name="T0" fmla="*/ 0 w 125"/>
                <a:gd name="T1" fmla="*/ 175 h 175"/>
                <a:gd name="T2" fmla="*/ 0 w 125"/>
                <a:gd name="T3" fmla="*/ 144 h 175"/>
                <a:gd name="T4" fmla="*/ 11 w 125"/>
                <a:gd name="T5" fmla="*/ 144 h 175"/>
                <a:gd name="T6" fmla="*/ 11 w 125"/>
                <a:gd name="T7" fmla="*/ 118 h 175"/>
                <a:gd name="T8" fmla="*/ 23 w 125"/>
                <a:gd name="T9" fmla="*/ 114 h 175"/>
                <a:gd name="T10" fmla="*/ 20 w 125"/>
                <a:gd name="T11" fmla="*/ 88 h 175"/>
                <a:gd name="T12" fmla="*/ 30 w 125"/>
                <a:gd name="T13" fmla="*/ 84 h 175"/>
                <a:gd name="T14" fmla="*/ 30 w 125"/>
                <a:gd name="T15" fmla="*/ 58 h 175"/>
                <a:gd name="T16" fmla="*/ 39 w 125"/>
                <a:gd name="T17" fmla="*/ 54 h 175"/>
                <a:gd name="T18" fmla="*/ 39 w 125"/>
                <a:gd name="T19" fmla="*/ 28 h 175"/>
                <a:gd name="T20" fmla="*/ 48 w 125"/>
                <a:gd name="T21" fmla="*/ 28 h 175"/>
                <a:gd name="T22" fmla="*/ 56 w 125"/>
                <a:gd name="T23" fmla="*/ 0 h 175"/>
                <a:gd name="T24" fmla="*/ 80 w 125"/>
                <a:gd name="T25" fmla="*/ 0 h 175"/>
                <a:gd name="T26" fmla="*/ 81 w 125"/>
                <a:gd name="T27" fmla="*/ 25 h 175"/>
                <a:gd name="T28" fmla="*/ 92 w 125"/>
                <a:gd name="T29" fmla="*/ 24 h 175"/>
                <a:gd name="T30" fmla="*/ 93 w 125"/>
                <a:gd name="T31" fmla="*/ 49 h 175"/>
                <a:gd name="T32" fmla="*/ 102 w 125"/>
                <a:gd name="T33" fmla="*/ 54 h 175"/>
                <a:gd name="T34" fmla="*/ 99 w 125"/>
                <a:gd name="T35" fmla="*/ 81 h 175"/>
                <a:gd name="T36" fmla="*/ 114 w 125"/>
                <a:gd name="T37" fmla="*/ 82 h 175"/>
                <a:gd name="T38" fmla="*/ 107 w 125"/>
                <a:gd name="T39" fmla="*/ 81 h 175"/>
                <a:gd name="T40" fmla="*/ 108 w 125"/>
                <a:gd name="T41" fmla="*/ 114 h 175"/>
                <a:gd name="T42" fmla="*/ 117 w 125"/>
                <a:gd name="T43" fmla="*/ 117 h 175"/>
                <a:gd name="T44" fmla="*/ 122 w 125"/>
                <a:gd name="T45" fmla="*/ 142 h 175"/>
                <a:gd name="T46" fmla="*/ 125 w 125"/>
                <a:gd name="T47" fmla="*/ 175 h 175"/>
                <a:gd name="T48" fmla="*/ 0 w 125"/>
                <a:gd name="T49" fmla="*/ 175 h 1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5"/>
                <a:gd name="T76" fmla="*/ 0 h 175"/>
                <a:gd name="T77" fmla="*/ 125 w 125"/>
                <a:gd name="T78" fmla="*/ 175 h 1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5" h="175">
                  <a:moveTo>
                    <a:pt x="0" y="175"/>
                  </a:moveTo>
                  <a:lnTo>
                    <a:pt x="0" y="144"/>
                  </a:lnTo>
                  <a:lnTo>
                    <a:pt x="11" y="144"/>
                  </a:lnTo>
                  <a:lnTo>
                    <a:pt x="11" y="118"/>
                  </a:lnTo>
                  <a:lnTo>
                    <a:pt x="23" y="114"/>
                  </a:lnTo>
                  <a:lnTo>
                    <a:pt x="20" y="88"/>
                  </a:lnTo>
                  <a:lnTo>
                    <a:pt x="30" y="84"/>
                  </a:lnTo>
                  <a:lnTo>
                    <a:pt x="30" y="58"/>
                  </a:lnTo>
                  <a:lnTo>
                    <a:pt x="39" y="54"/>
                  </a:lnTo>
                  <a:lnTo>
                    <a:pt x="39" y="28"/>
                  </a:lnTo>
                  <a:lnTo>
                    <a:pt x="48" y="28"/>
                  </a:lnTo>
                  <a:lnTo>
                    <a:pt x="56" y="0"/>
                  </a:lnTo>
                  <a:lnTo>
                    <a:pt x="80" y="0"/>
                  </a:lnTo>
                  <a:lnTo>
                    <a:pt x="81" y="25"/>
                  </a:lnTo>
                  <a:lnTo>
                    <a:pt x="92" y="24"/>
                  </a:lnTo>
                  <a:lnTo>
                    <a:pt x="93" y="49"/>
                  </a:lnTo>
                  <a:lnTo>
                    <a:pt x="102" y="54"/>
                  </a:lnTo>
                  <a:lnTo>
                    <a:pt x="99" y="81"/>
                  </a:lnTo>
                  <a:lnTo>
                    <a:pt x="114" y="82"/>
                  </a:lnTo>
                  <a:lnTo>
                    <a:pt x="107" y="81"/>
                  </a:lnTo>
                  <a:lnTo>
                    <a:pt x="108" y="114"/>
                  </a:lnTo>
                  <a:lnTo>
                    <a:pt x="117" y="117"/>
                  </a:lnTo>
                  <a:lnTo>
                    <a:pt x="122" y="142"/>
                  </a:lnTo>
                  <a:lnTo>
                    <a:pt x="125" y="175"/>
                  </a:lnTo>
                  <a:lnTo>
                    <a:pt x="0" y="175"/>
                  </a:lnTo>
                  <a:close/>
                </a:path>
              </a:pathLst>
            </a:custGeom>
            <a:solidFill>
              <a:srgbClr val="DDDDDD"/>
            </a:solidFill>
            <a:ln w="9525">
              <a:solidFill>
                <a:schemeClr val="bg2"/>
              </a:solidFill>
              <a:round/>
              <a:headEnd/>
              <a:tailEnd/>
            </a:ln>
          </p:spPr>
          <p:txBody>
            <a:bodyPr/>
            <a:lstStyle/>
            <a:p>
              <a:endParaRPr lang="zh-CN" altLang="en-US"/>
            </a:p>
          </p:txBody>
        </p:sp>
      </p:grpSp>
      <p:grpSp>
        <p:nvGrpSpPr>
          <p:cNvPr id="13427" name="Group 617"/>
          <p:cNvGrpSpPr>
            <a:grpSpLocks/>
          </p:cNvGrpSpPr>
          <p:nvPr/>
        </p:nvGrpSpPr>
        <p:grpSpPr bwMode="auto">
          <a:xfrm>
            <a:off x="6918326" y="3403601"/>
            <a:ext cx="290513" cy="404813"/>
            <a:chOff x="4290" y="3130"/>
            <a:chExt cx="183" cy="255"/>
          </a:xfrm>
        </p:grpSpPr>
        <p:pic>
          <p:nvPicPr>
            <p:cNvPr id="13453" name="Picture 618" descr="31u_bnrz[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343" y="3211"/>
              <a:ext cx="121" cy="174"/>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3454" name="Freeform 619"/>
            <p:cNvSpPr>
              <a:spLocks/>
            </p:cNvSpPr>
            <p:nvPr/>
          </p:nvSpPr>
          <p:spPr bwMode="auto">
            <a:xfrm>
              <a:off x="4339" y="3143"/>
              <a:ext cx="33" cy="39"/>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55" name="Freeform 620"/>
            <p:cNvSpPr>
              <a:spLocks/>
            </p:cNvSpPr>
            <p:nvPr/>
          </p:nvSpPr>
          <p:spPr bwMode="auto">
            <a:xfrm>
              <a:off x="4395" y="3142"/>
              <a:ext cx="22" cy="30"/>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56" name="Freeform 621"/>
            <p:cNvSpPr>
              <a:spLocks/>
            </p:cNvSpPr>
            <p:nvPr/>
          </p:nvSpPr>
          <p:spPr bwMode="auto">
            <a:xfrm>
              <a:off x="4318" y="3135"/>
              <a:ext cx="54" cy="63"/>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57" name="Freeform 622"/>
            <p:cNvSpPr>
              <a:spLocks/>
            </p:cNvSpPr>
            <p:nvPr/>
          </p:nvSpPr>
          <p:spPr bwMode="auto">
            <a:xfrm>
              <a:off x="4394" y="3133"/>
              <a:ext cx="47" cy="42"/>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58" name="Freeform 623"/>
            <p:cNvSpPr>
              <a:spLocks/>
            </p:cNvSpPr>
            <p:nvPr/>
          </p:nvSpPr>
          <p:spPr bwMode="auto">
            <a:xfrm>
              <a:off x="4298" y="3153"/>
              <a:ext cx="19" cy="39"/>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59" name="Freeform 624"/>
            <p:cNvSpPr>
              <a:spLocks/>
            </p:cNvSpPr>
            <p:nvPr/>
          </p:nvSpPr>
          <p:spPr bwMode="auto">
            <a:xfrm>
              <a:off x="4432" y="3130"/>
              <a:ext cx="41" cy="52"/>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60" name="Freeform 625"/>
            <p:cNvSpPr>
              <a:spLocks/>
            </p:cNvSpPr>
            <p:nvPr/>
          </p:nvSpPr>
          <p:spPr bwMode="auto">
            <a:xfrm>
              <a:off x="4387" y="3191"/>
              <a:ext cx="14" cy="31"/>
            </a:xfrm>
            <a:custGeom>
              <a:avLst/>
              <a:gdLst>
                <a:gd name="T0" fmla="*/ 0 w 83"/>
                <a:gd name="T1" fmla="*/ 0 h 187"/>
                <a:gd name="T2" fmla="*/ 0 w 83"/>
                <a:gd name="T3" fmla="*/ 0 h 187"/>
                <a:gd name="T4" fmla="*/ 0 w 83"/>
                <a:gd name="T5" fmla="*/ 0 h 187"/>
                <a:gd name="T6" fmla="*/ 0 w 83"/>
                <a:gd name="T7" fmla="*/ 0 h 187"/>
                <a:gd name="T8" fmla="*/ 0 w 83"/>
                <a:gd name="T9" fmla="*/ 0 h 187"/>
                <a:gd name="T10" fmla="*/ 0 w 83"/>
                <a:gd name="T11" fmla="*/ 0 h 187"/>
                <a:gd name="T12" fmla="*/ 0 w 83"/>
                <a:gd name="T13" fmla="*/ 0 h 187"/>
                <a:gd name="T14" fmla="*/ 0 w 83"/>
                <a:gd name="T15" fmla="*/ 0 h 187"/>
                <a:gd name="T16" fmla="*/ 0 w 83"/>
                <a:gd name="T17" fmla="*/ 0 h 187"/>
                <a:gd name="T18" fmla="*/ 0 w 83"/>
                <a:gd name="T19" fmla="*/ 0 h 187"/>
                <a:gd name="T20" fmla="*/ 0 w 83"/>
                <a:gd name="T21" fmla="*/ 0 h 187"/>
                <a:gd name="T22" fmla="*/ 0 w 83"/>
                <a:gd name="T23" fmla="*/ 0 h 187"/>
                <a:gd name="T24" fmla="*/ 0 w 83"/>
                <a:gd name="T25" fmla="*/ 0 h 187"/>
                <a:gd name="T26" fmla="*/ 0 w 83"/>
                <a:gd name="T27" fmla="*/ 0 h 187"/>
                <a:gd name="T28" fmla="*/ 0 w 83"/>
                <a:gd name="T29" fmla="*/ 0 h 187"/>
                <a:gd name="T30" fmla="*/ 0 w 83"/>
                <a:gd name="T31" fmla="*/ 0 h 187"/>
                <a:gd name="T32" fmla="*/ 0 w 83"/>
                <a:gd name="T33" fmla="*/ 0 h 187"/>
                <a:gd name="T34" fmla="*/ 0 w 83"/>
                <a:gd name="T35" fmla="*/ 0 h 187"/>
                <a:gd name="T36" fmla="*/ 0 w 83"/>
                <a:gd name="T37" fmla="*/ 0 h 187"/>
                <a:gd name="T38" fmla="*/ 0 w 83"/>
                <a:gd name="T39" fmla="*/ 0 h 187"/>
                <a:gd name="T40" fmla="*/ 0 w 83"/>
                <a:gd name="T41" fmla="*/ 0 h 187"/>
                <a:gd name="T42" fmla="*/ 0 w 83"/>
                <a:gd name="T43" fmla="*/ 0 h 187"/>
                <a:gd name="T44" fmla="*/ 0 w 83"/>
                <a:gd name="T45" fmla="*/ 0 h 187"/>
                <a:gd name="T46" fmla="*/ 0 w 83"/>
                <a:gd name="T47" fmla="*/ 0 h 187"/>
                <a:gd name="T48" fmla="*/ 0 w 83"/>
                <a:gd name="T49" fmla="*/ 0 h 1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3"/>
                <a:gd name="T76" fmla="*/ 0 h 187"/>
                <a:gd name="T77" fmla="*/ 83 w 83"/>
                <a:gd name="T78" fmla="*/ 187 h 1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3" h="187">
                  <a:moveTo>
                    <a:pt x="31" y="14"/>
                  </a:moveTo>
                  <a:lnTo>
                    <a:pt x="29" y="8"/>
                  </a:lnTo>
                  <a:lnTo>
                    <a:pt x="25" y="3"/>
                  </a:lnTo>
                  <a:lnTo>
                    <a:pt x="19" y="1"/>
                  </a:lnTo>
                  <a:lnTo>
                    <a:pt x="14" y="0"/>
                  </a:lnTo>
                  <a:lnTo>
                    <a:pt x="8" y="2"/>
                  </a:lnTo>
                  <a:lnTo>
                    <a:pt x="3" y="5"/>
                  </a:lnTo>
                  <a:lnTo>
                    <a:pt x="0" y="11"/>
                  </a:lnTo>
                  <a:lnTo>
                    <a:pt x="0" y="17"/>
                  </a:lnTo>
                  <a:lnTo>
                    <a:pt x="5" y="42"/>
                  </a:lnTo>
                  <a:lnTo>
                    <a:pt x="15" y="71"/>
                  </a:lnTo>
                  <a:lnTo>
                    <a:pt x="27" y="100"/>
                  </a:lnTo>
                  <a:lnTo>
                    <a:pt x="41" y="127"/>
                  </a:lnTo>
                  <a:lnTo>
                    <a:pt x="55" y="151"/>
                  </a:lnTo>
                  <a:lnTo>
                    <a:pt x="68" y="171"/>
                  </a:lnTo>
                  <a:lnTo>
                    <a:pt x="77" y="184"/>
                  </a:lnTo>
                  <a:lnTo>
                    <a:pt x="83" y="187"/>
                  </a:lnTo>
                  <a:lnTo>
                    <a:pt x="80" y="174"/>
                  </a:lnTo>
                  <a:lnTo>
                    <a:pt x="75" y="158"/>
                  </a:lnTo>
                  <a:lnTo>
                    <a:pt x="68" y="138"/>
                  </a:lnTo>
                  <a:lnTo>
                    <a:pt x="59" y="113"/>
                  </a:lnTo>
                  <a:lnTo>
                    <a:pt x="51" y="88"/>
                  </a:lnTo>
                  <a:lnTo>
                    <a:pt x="43" y="63"/>
                  </a:lnTo>
                  <a:lnTo>
                    <a:pt x="36" y="38"/>
                  </a:lnTo>
                  <a:lnTo>
                    <a:pt x="31"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61" name="Freeform 626"/>
            <p:cNvSpPr>
              <a:spLocks/>
            </p:cNvSpPr>
            <p:nvPr/>
          </p:nvSpPr>
          <p:spPr bwMode="auto">
            <a:xfrm>
              <a:off x="4381" y="3174"/>
              <a:ext cx="7" cy="16"/>
            </a:xfrm>
            <a:custGeom>
              <a:avLst/>
              <a:gdLst>
                <a:gd name="T0" fmla="*/ 0 w 44"/>
                <a:gd name="T1" fmla="*/ 0 h 94"/>
                <a:gd name="T2" fmla="*/ 0 w 44"/>
                <a:gd name="T3" fmla="*/ 0 h 94"/>
                <a:gd name="T4" fmla="*/ 0 w 44"/>
                <a:gd name="T5" fmla="*/ 0 h 94"/>
                <a:gd name="T6" fmla="*/ 0 w 44"/>
                <a:gd name="T7" fmla="*/ 0 h 94"/>
                <a:gd name="T8" fmla="*/ 0 w 44"/>
                <a:gd name="T9" fmla="*/ 0 h 94"/>
                <a:gd name="T10" fmla="*/ 0 w 44"/>
                <a:gd name="T11" fmla="*/ 0 h 94"/>
                <a:gd name="T12" fmla="*/ 0 w 44"/>
                <a:gd name="T13" fmla="*/ 0 h 94"/>
                <a:gd name="T14" fmla="*/ 0 w 44"/>
                <a:gd name="T15" fmla="*/ 0 h 94"/>
                <a:gd name="T16" fmla="*/ 0 w 44"/>
                <a:gd name="T17" fmla="*/ 0 h 94"/>
                <a:gd name="T18" fmla="*/ 0 w 44"/>
                <a:gd name="T19" fmla="*/ 0 h 94"/>
                <a:gd name="T20" fmla="*/ 0 w 44"/>
                <a:gd name="T21" fmla="*/ 0 h 94"/>
                <a:gd name="T22" fmla="*/ 0 w 44"/>
                <a:gd name="T23" fmla="*/ 0 h 94"/>
                <a:gd name="T24" fmla="*/ 0 w 44"/>
                <a:gd name="T25" fmla="*/ 0 h 94"/>
                <a:gd name="T26" fmla="*/ 0 w 44"/>
                <a:gd name="T27" fmla="*/ 0 h 94"/>
                <a:gd name="T28" fmla="*/ 0 w 44"/>
                <a:gd name="T29" fmla="*/ 0 h 94"/>
                <a:gd name="T30" fmla="*/ 0 w 44"/>
                <a:gd name="T31" fmla="*/ 0 h 94"/>
                <a:gd name="T32" fmla="*/ 0 w 44"/>
                <a:gd name="T33" fmla="*/ 0 h 94"/>
                <a:gd name="T34" fmla="*/ 0 w 44"/>
                <a:gd name="T35" fmla="*/ 0 h 94"/>
                <a:gd name="T36" fmla="*/ 0 w 44"/>
                <a:gd name="T37" fmla="*/ 0 h 94"/>
                <a:gd name="T38" fmla="*/ 0 w 44"/>
                <a:gd name="T39" fmla="*/ 0 h 94"/>
                <a:gd name="T40" fmla="*/ 0 w 44"/>
                <a:gd name="T41" fmla="*/ 0 h 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
                <a:gd name="T64" fmla="*/ 0 h 94"/>
                <a:gd name="T65" fmla="*/ 44 w 44"/>
                <a:gd name="T66" fmla="*/ 94 h 9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 h="94">
                  <a:moveTo>
                    <a:pt x="22" y="10"/>
                  </a:moveTo>
                  <a:lnTo>
                    <a:pt x="21" y="6"/>
                  </a:lnTo>
                  <a:lnTo>
                    <a:pt x="18" y="2"/>
                  </a:lnTo>
                  <a:lnTo>
                    <a:pt x="14" y="0"/>
                  </a:lnTo>
                  <a:lnTo>
                    <a:pt x="10" y="0"/>
                  </a:lnTo>
                  <a:lnTo>
                    <a:pt x="6" y="1"/>
                  </a:lnTo>
                  <a:lnTo>
                    <a:pt x="3" y="3"/>
                  </a:lnTo>
                  <a:lnTo>
                    <a:pt x="0" y="7"/>
                  </a:lnTo>
                  <a:lnTo>
                    <a:pt x="0" y="11"/>
                  </a:lnTo>
                  <a:lnTo>
                    <a:pt x="0" y="24"/>
                  </a:lnTo>
                  <a:lnTo>
                    <a:pt x="4" y="38"/>
                  </a:lnTo>
                  <a:lnTo>
                    <a:pt x="8" y="52"/>
                  </a:lnTo>
                  <a:lnTo>
                    <a:pt x="14" y="65"/>
                  </a:lnTo>
                  <a:lnTo>
                    <a:pt x="21" y="78"/>
                  </a:lnTo>
                  <a:lnTo>
                    <a:pt x="28" y="87"/>
                  </a:lnTo>
                  <a:lnTo>
                    <a:pt x="37" y="93"/>
                  </a:lnTo>
                  <a:lnTo>
                    <a:pt x="42" y="94"/>
                  </a:lnTo>
                  <a:lnTo>
                    <a:pt x="44" y="76"/>
                  </a:lnTo>
                  <a:lnTo>
                    <a:pt x="38" y="54"/>
                  </a:lnTo>
                  <a:lnTo>
                    <a:pt x="31" y="32"/>
                  </a:lnTo>
                  <a:lnTo>
                    <a:pt x="2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62" name="Freeform 627"/>
            <p:cNvSpPr>
              <a:spLocks/>
            </p:cNvSpPr>
            <p:nvPr/>
          </p:nvSpPr>
          <p:spPr bwMode="auto">
            <a:xfrm>
              <a:off x="4375" y="3163"/>
              <a:ext cx="6" cy="9"/>
            </a:xfrm>
            <a:custGeom>
              <a:avLst/>
              <a:gdLst>
                <a:gd name="T0" fmla="*/ 0 w 38"/>
                <a:gd name="T1" fmla="*/ 0 h 54"/>
                <a:gd name="T2" fmla="*/ 0 w 38"/>
                <a:gd name="T3" fmla="*/ 0 h 54"/>
                <a:gd name="T4" fmla="*/ 0 w 38"/>
                <a:gd name="T5" fmla="*/ 0 h 54"/>
                <a:gd name="T6" fmla="*/ 0 w 38"/>
                <a:gd name="T7" fmla="*/ 0 h 54"/>
                <a:gd name="T8" fmla="*/ 0 w 38"/>
                <a:gd name="T9" fmla="*/ 0 h 54"/>
                <a:gd name="T10" fmla="*/ 0 w 38"/>
                <a:gd name="T11" fmla="*/ 0 h 54"/>
                <a:gd name="T12" fmla="*/ 0 w 38"/>
                <a:gd name="T13" fmla="*/ 0 h 54"/>
                <a:gd name="T14" fmla="*/ 0 w 38"/>
                <a:gd name="T15" fmla="*/ 0 h 54"/>
                <a:gd name="T16" fmla="*/ 0 w 38"/>
                <a:gd name="T17" fmla="*/ 0 h 54"/>
                <a:gd name="T18" fmla="*/ 0 w 38"/>
                <a:gd name="T19" fmla="*/ 0 h 54"/>
                <a:gd name="T20" fmla="*/ 0 w 38"/>
                <a:gd name="T21" fmla="*/ 0 h 54"/>
                <a:gd name="T22" fmla="*/ 0 w 38"/>
                <a:gd name="T23" fmla="*/ 0 h 54"/>
                <a:gd name="T24" fmla="*/ 0 w 38"/>
                <a:gd name="T25" fmla="*/ 0 h 54"/>
                <a:gd name="T26" fmla="*/ 0 w 38"/>
                <a:gd name="T27" fmla="*/ 0 h 54"/>
                <a:gd name="T28" fmla="*/ 0 w 38"/>
                <a:gd name="T29" fmla="*/ 0 h 54"/>
                <a:gd name="T30" fmla="*/ 0 w 38"/>
                <a:gd name="T31" fmla="*/ 0 h 54"/>
                <a:gd name="T32" fmla="*/ 0 w 38"/>
                <a:gd name="T33" fmla="*/ 0 h 54"/>
                <a:gd name="T34" fmla="*/ 0 w 38"/>
                <a:gd name="T35" fmla="*/ 0 h 54"/>
                <a:gd name="T36" fmla="*/ 0 w 38"/>
                <a:gd name="T37" fmla="*/ 0 h 54"/>
                <a:gd name="T38" fmla="*/ 0 w 38"/>
                <a:gd name="T39" fmla="*/ 0 h 54"/>
                <a:gd name="T40" fmla="*/ 0 w 38"/>
                <a:gd name="T41" fmla="*/ 0 h 54"/>
                <a:gd name="T42" fmla="*/ 0 w 38"/>
                <a:gd name="T43" fmla="*/ 0 h 54"/>
                <a:gd name="T44" fmla="*/ 0 w 38"/>
                <a:gd name="T45" fmla="*/ 0 h 54"/>
                <a:gd name="T46" fmla="*/ 0 w 38"/>
                <a:gd name="T47" fmla="*/ 0 h 54"/>
                <a:gd name="T48" fmla="*/ 0 w 38"/>
                <a:gd name="T49" fmla="*/ 0 h 5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
                <a:gd name="T76" fmla="*/ 0 h 54"/>
                <a:gd name="T77" fmla="*/ 38 w 38"/>
                <a:gd name="T78" fmla="*/ 54 h 5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 h="54">
                  <a:moveTo>
                    <a:pt x="20" y="7"/>
                  </a:moveTo>
                  <a:lnTo>
                    <a:pt x="20" y="8"/>
                  </a:lnTo>
                  <a:lnTo>
                    <a:pt x="19" y="4"/>
                  </a:lnTo>
                  <a:lnTo>
                    <a:pt x="15" y="1"/>
                  </a:lnTo>
                  <a:lnTo>
                    <a:pt x="12" y="0"/>
                  </a:lnTo>
                  <a:lnTo>
                    <a:pt x="7" y="0"/>
                  </a:lnTo>
                  <a:lnTo>
                    <a:pt x="4" y="1"/>
                  </a:lnTo>
                  <a:lnTo>
                    <a:pt x="1" y="4"/>
                  </a:lnTo>
                  <a:lnTo>
                    <a:pt x="0" y="8"/>
                  </a:lnTo>
                  <a:lnTo>
                    <a:pt x="0" y="11"/>
                  </a:lnTo>
                  <a:lnTo>
                    <a:pt x="1" y="17"/>
                  </a:lnTo>
                  <a:lnTo>
                    <a:pt x="4" y="24"/>
                  </a:lnTo>
                  <a:lnTo>
                    <a:pt x="8" y="32"/>
                  </a:lnTo>
                  <a:lnTo>
                    <a:pt x="14" y="39"/>
                  </a:lnTo>
                  <a:lnTo>
                    <a:pt x="20" y="46"/>
                  </a:lnTo>
                  <a:lnTo>
                    <a:pt x="27" y="50"/>
                  </a:lnTo>
                  <a:lnTo>
                    <a:pt x="33" y="54"/>
                  </a:lnTo>
                  <a:lnTo>
                    <a:pt x="38" y="54"/>
                  </a:lnTo>
                  <a:lnTo>
                    <a:pt x="36" y="42"/>
                  </a:lnTo>
                  <a:lnTo>
                    <a:pt x="32" y="29"/>
                  </a:lnTo>
                  <a:lnTo>
                    <a:pt x="25" y="16"/>
                  </a:lnTo>
                  <a:lnTo>
                    <a:pt x="2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63" name="Freeform 628"/>
            <p:cNvSpPr>
              <a:spLocks/>
            </p:cNvSpPr>
            <p:nvPr/>
          </p:nvSpPr>
          <p:spPr bwMode="auto">
            <a:xfrm>
              <a:off x="4370" y="3155"/>
              <a:ext cx="8" cy="6"/>
            </a:xfrm>
            <a:custGeom>
              <a:avLst/>
              <a:gdLst>
                <a:gd name="T0" fmla="*/ 0 w 52"/>
                <a:gd name="T1" fmla="*/ 0 h 36"/>
                <a:gd name="T2" fmla="*/ 0 w 52"/>
                <a:gd name="T3" fmla="*/ 0 h 36"/>
                <a:gd name="T4" fmla="*/ 0 w 52"/>
                <a:gd name="T5" fmla="*/ 0 h 36"/>
                <a:gd name="T6" fmla="*/ 0 w 52"/>
                <a:gd name="T7" fmla="*/ 0 h 36"/>
                <a:gd name="T8" fmla="*/ 0 w 52"/>
                <a:gd name="T9" fmla="*/ 0 h 36"/>
                <a:gd name="T10" fmla="*/ 0 w 52"/>
                <a:gd name="T11" fmla="*/ 0 h 36"/>
                <a:gd name="T12" fmla="*/ 0 w 52"/>
                <a:gd name="T13" fmla="*/ 0 h 36"/>
                <a:gd name="T14" fmla="*/ 0 w 52"/>
                <a:gd name="T15" fmla="*/ 0 h 36"/>
                <a:gd name="T16" fmla="*/ 0 w 52"/>
                <a:gd name="T17" fmla="*/ 0 h 36"/>
                <a:gd name="T18" fmla="*/ 0 w 52"/>
                <a:gd name="T19" fmla="*/ 0 h 36"/>
                <a:gd name="T20" fmla="*/ 0 w 52"/>
                <a:gd name="T21" fmla="*/ 0 h 36"/>
                <a:gd name="T22" fmla="*/ 0 w 52"/>
                <a:gd name="T23" fmla="*/ 0 h 36"/>
                <a:gd name="T24" fmla="*/ 0 w 52"/>
                <a:gd name="T25" fmla="*/ 0 h 36"/>
                <a:gd name="T26" fmla="*/ 0 w 52"/>
                <a:gd name="T27" fmla="*/ 0 h 36"/>
                <a:gd name="T28" fmla="*/ 0 w 52"/>
                <a:gd name="T29" fmla="*/ 0 h 36"/>
                <a:gd name="T30" fmla="*/ 0 w 52"/>
                <a:gd name="T31" fmla="*/ 0 h 36"/>
                <a:gd name="T32" fmla="*/ 0 w 52"/>
                <a:gd name="T33" fmla="*/ 0 h 36"/>
                <a:gd name="T34" fmla="*/ 0 w 52"/>
                <a:gd name="T35" fmla="*/ 0 h 36"/>
                <a:gd name="T36" fmla="*/ 0 w 52"/>
                <a:gd name="T37" fmla="*/ 0 h 36"/>
                <a:gd name="T38" fmla="*/ 0 w 52"/>
                <a:gd name="T39" fmla="*/ 0 h 36"/>
                <a:gd name="T40" fmla="*/ 0 w 52"/>
                <a:gd name="T41" fmla="*/ 0 h 36"/>
                <a:gd name="T42" fmla="*/ 0 w 52"/>
                <a:gd name="T43" fmla="*/ 0 h 36"/>
                <a:gd name="T44" fmla="*/ 0 w 52"/>
                <a:gd name="T45" fmla="*/ 0 h 36"/>
                <a:gd name="T46" fmla="*/ 0 w 52"/>
                <a:gd name="T47" fmla="*/ 0 h 36"/>
                <a:gd name="T48" fmla="*/ 0 w 52"/>
                <a:gd name="T49" fmla="*/ 0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36"/>
                <a:gd name="T77" fmla="*/ 52 w 52"/>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36">
                  <a:moveTo>
                    <a:pt x="41" y="27"/>
                  </a:moveTo>
                  <a:lnTo>
                    <a:pt x="46" y="24"/>
                  </a:lnTo>
                  <a:lnTo>
                    <a:pt x="51" y="21"/>
                  </a:lnTo>
                  <a:lnTo>
                    <a:pt x="52" y="16"/>
                  </a:lnTo>
                  <a:lnTo>
                    <a:pt x="52" y="12"/>
                  </a:lnTo>
                  <a:lnTo>
                    <a:pt x="50" y="6"/>
                  </a:lnTo>
                  <a:lnTo>
                    <a:pt x="46" y="2"/>
                  </a:lnTo>
                  <a:lnTo>
                    <a:pt x="41" y="0"/>
                  </a:lnTo>
                  <a:lnTo>
                    <a:pt x="36" y="0"/>
                  </a:lnTo>
                  <a:lnTo>
                    <a:pt x="33" y="0"/>
                  </a:lnTo>
                  <a:lnTo>
                    <a:pt x="29" y="1"/>
                  </a:lnTo>
                  <a:lnTo>
                    <a:pt x="21" y="4"/>
                  </a:lnTo>
                  <a:lnTo>
                    <a:pt x="13" y="8"/>
                  </a:lnTo>
                  <a:lnTo>
                    <a:pt x="6" y="15"/>
                  </a:lnTo>
                  <a:lnTo>
                    <a:pt x="3" y="22"/>
                  </a:lnTo>
                  <a:lnTo>
                    <a:pt x="0" y="29"/>
                  </a:lnTo>
                  <a:lnTo>
                    <a:pt x="0" y="31"/>
                  </a:lnTo>
                  <a:lnTo>
                    <a:pt x="4" y="33"/>
                  </a:lnTo>
                  <a:lnTo>
                    <a:pt x="9" y="36"/>
                  </a:lnTo>
                  <a:lnTo>
                    <a:pt x="13" y="36"/>
                  </a:lnTo>
                  <a:lnTo>
                    <a:pt x="18" y="36"/>
                  </a:lnTo>
                  <a:lnTo>
                    <a:pt x="24" y="33"/>
                  </a:lnTo>
                  <a:lnTo>
                    <a:pt x="30" y="32"/>
                  </a:lnTo>
                  <a:lnTo>
                    <a:pt x="36" y="30"/>
                  </a:lnTo>
                  <a:lnTo>
                    <a:pt x="41"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64" name="Freeform 629"/>
            <p:cNvSpPr>
              <a:spLocks/>
            </p:cNvSpPr>
            <p:nvPr/>
          </p:nvSpPr>
          <p:spPr bwMode="auto">
            <a:xfrm>
              <a:off x="4330" y="3145"/>
              <a:ext cx="33" cy="39"/>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zh-CN" altLang="en-US"/>
            </a:p>
          </p:txBody>
        </p:sp>
        <p:sp>
          <p:nvSpPr>
            <p:cNvPr id="13465" name="Freeform 630"/>
            <p:cNvSpPr>
              <a:spLocks/>
            </p:cNvSpPr>
            <p:nvPr/>
          </p:nvSpPr>
          <p:spPr bwMode="auto">
            <a:xfrm>
              <a:off x="4386" y="3145"/>
              <a:ext cx="22" cy="30"/>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zh-CN" altLang="en-US"/>
            </a:p>
          </p:txBody>
        </p:sp>
        <p:sp>
          <p:nvSpPr>
            <p:cNvPr id="13466" name="Freeform 631"/>
            <p:cNvSpPr>
              <a:spLocks/>
            </p:cNvSpPr>
            <p:nvPr/>
          </p:nvSpPr>
          <p:spPr bwMode="auto">
            <a:xfrm>
              <a:off x="4309" y="3138"/>
              <a:ext cx="53" cy="63"/>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zh-CN" altLang="en-US"/>
            </a:p>
          </p:txBody>
        </p:sp>
        <p:sp>
          <p:nvSpPr>
            <p:cNvPr id="13467" name="Freeform 632"/>
            <p:cNvSpPr>
              <a:spLocks/>
            </p:cNvSpPr>
            <p:nvPr/>
          </p:nvSpPr>
          <p:spPr bwMode="auto">
            <a:xfrm>
              <a:off x="4384" y="3136"/>
              <a:ext cx="47" cy="42"/>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zh-CN" altLang="en-US"/>
            </a:p>
          </p:txBody>
        </p:sp>
        <p:sp>
          <p:nvSpPr>
            <p:cNvPr id="13468" name="Freeform 633"/>
            <p:cNvSpPr>
              <a:spLocks/>
            </p:cNvSpPr>
            <p:nvPr/>
          </p:nvSpPr>
          <p:spPr bwMode="auto">
            <a:xfrm>
              <a:off x="4290" y="3159"/>
              <a:ext cx="19" cy="39"/>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zh-CN" altLang="en-US"/>
            </a:p>
          </p:txBody>
        </p:sp>
        <p:sp>
          <p:nvSpPr>
            <p:cNvPr id="13469" name="Freeform 634"/>
            <p:cNvSpPr>
              <a:spLocks/>
            </p:cNvSpPr>
            <p:nvPr/>
          </p:nvSpPr>
          <p:spPr bwMode="auto">
            <a:xfrm>
              <a:off x="4423" y="3133"/>
              <a:ext cx="41" cy="52"/>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zh-CN" altLang="en-US"/>
            </a:p>
          </p:txBody>
        </p:sp>
        <p:sp>
          <p:nvSpPr>
            <p:cNvPr id="13470" name="Freeform 635"/>
            <p:cNvSpPr>
              <a:spLocks/>
            </p:cNvSpPr>
            <p:nvPr/>
          </p:nvSpPr>
          <p:spPr bwMode="auto">
            <a:xfrm>
              <a:off x="4338" y="3209"/>
              <a:ext cx="125" cy="175"/>
            </a:xfrm>
            <a:custGeom>
              <a:avLst/>
              <a:gdLst>
                <a:gd name="T0" fmla="*/ 0 w 125"/>
                <a:gd name="T1" fmla="*/ 175 h 175"/>
                <a:gd name="T2" fmla="*/ 0 w 125"/>
                <a:gd name="T3" fmla="*/ 144 h 175"/>
                <a:gd name="T4" fmla="*/ 11 w 125"/>
                <a:gd name="T5" fmla="*/ 144 h 175"/>
                <a:gd name="T6" fmla="*/ 11 w 125"/>
                <a:gd name="T7" fmla="*/ 118 h 175"/>
                <a:gd name="T8" fmla="*/ 23 w 125"/>
                <a:gd name="T9" fmla="*/ 114 h 175"/>
                <a:gd name="T10" fmla="*/ 20 w 125"/>
                <a:gd name="T11" fmla="*/ 88 h 175"/>
                <a:gd name="T12" fmla="*/ 30 w 125"/>
                <a:gd name="T13" fmla="*/ 84 h 175"/>
                <a:gd name="T14" fmla="*/ 30 w 125"/>
                <a:gd name="T15" fmla="*/ 58 h 175"/>
                <a:gd name="T16" fmla="*/ 39 w 125"/>
                <a:gd name="T17" fmla="*/ 54 h 175"/>
                <a:gd name="T18" fmla="*/ 39 w 125"/>
                <a:gd name="T19" fmla="*/ 28 h 175"/>
                <a:gd name="T20" fmla="*/ 48 w 125"/>
                <a:gd name="T21" fmla="*/ 28 h 175"/>
                <a:gd name="T22" fmla="*/ 56 w 125"/>
                <a:gd name="T23" fmla="*/ 0 h 175"/>
                <a:gd name="T24" fmla="*/ 80 w 125"/>
                <a:gd name="T25" fmla="*/ 0 h 175"/>
                <a:gd name="T26" fmla="*/ 81 w 125"/>
                <a:gd name="T27" fmla="*/ 25 h 175"/>
                <a:gd name="T28" fmla="*/ 92 w 125"/>
                <a:gd name="T29" fmla="*/ 24 h 175"/>
                <a:gd name="T30" fmla="*/ 93 w 125"/>
                <a:gd name="T31" fmla="*/ 49 h 175"/>
                <a:gd name="T32" fmla="*/ 102 w 125"/>
                <a:gd name="T33" fmla="*/ 54 h 175"/>
                <a:gd name="T34" fmla="*/ 99 w 125"/>
                <a:gd name="T35" fmla="*/ 81 h 175"/>
                <a:gd name="T36" fmla="*/ 114 w 125"/>
                <a:gd name="T37" fmla="*/ 82 h 175"/>
                <a:gd name="T38" fmla="*/ 107 w 125"/>
                <a:gd name="T39" fmla="*/ 81 h 175"/>
                <a:gd name="T40" fmla="*/ 108 w 125"/>
                <a:gd name="T41" fmla="*/ 114 h 175"/>
                <a:gd name="T42" fmla="*/ 117 w 125"/>
                <a:gd name="T43" fmla="*/ 117 h 175"/>
                <a:gd name="T44" fmla="*/ 122 w 125"/>
                <a:gd name="T45" fmla="*/ 142 h 175"/>
                <a:gd name="T46" fmla="*/ 125 w 125"/>
                <a:gd name="T47" fmla="*/ 175 h 175"/>
                <a:gd name="T48" fmla="*/ 0 w 125"/>
                <a:gd name="T49" fmla="*/ 175 h 1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5"/>
                <a:gd name="T76" fmla="*/ 0 h 175"/>
                <a:gd name="T77" fmla="*/ 125 w 125"/>
                <a:gd name="T78" fmla="*/ 175 h 1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5" h="175">
                  <a:moveTo>
                    <a:pt x="0" y="175"/>
                  </a:moveTo>
                  <a:lnTo>
                    <a:pt x="0" y="144"/>
                  </a:lnTo>
                  <a:lnTo>
                    <a:pt x="11" y="144"/>
                  </a:lnTo>
                  <a:lnTo>
                    <a:pt x="11" y="118"/>
                  </a:lnTo>
                  <a:lnTo>
                    <a:pt x="23" y="114"/>
                  </a:lnTo>
                  <a:lnTo>
                    <a:pt x="20" y="88"/>
                  </a:lnTo>
                  <a:lnTo>
                    <a:pt x="30" y="84"/>
                  </a:lnTo>
                  <a:lnTo>
                    <a:pt x="30" y="58"/>
                  </a:lnTo>
                  <a:lnTo>
                    <a:pt x="39" y="54"/>
                  </a:lnTo>
                  <a:lnTo>
                    <a:pt x="39" y="28"/>
                  </a:lnTo>
                  <a:lnTo>
                    <a:pt x="48" y="28"/>
                  </a:lnTo>
                  <a:lnTo>
                    <a:pt x="56" y="0"/>
                  </a:lnTo>
                  <a:lnTo>
                    <a:pt x="80" y="0"/>
                  </a:lnTo>
                  <a:lnTo>
                    <a:pt x="81" y="25"/>
                  </a:lnTo>
                  <a:lnTo>
                    <a:pt x="92" y="24"/>
                  </a:lnTo>
                  <a:lnTo>
                    <a:pt x="93" y="49"/>
                  </a:lnTo>
                  <a:lnTo>
                    <a:pt x="102" y="54"/>
                  </a:lnTo>
                  <a:lnTo>
                    <a:pt x="99" y="81"/>
                  </a:lnTo>
                  <a:lnTo>
                    <a:pt x="114" y="82"/>
                  </a:lnTo>
                  <a:lnTo>
                    <a:pt x="107" y="81"/>
                  </a:lnTo>
                  <a:lnTo>
                    <a:pt x="108" y="114"/>
                  </a:lnTo>
                  <a:lnTo>
                    <a:pt x="117" y="117"/>
                  </a:lnTo>
                  <a:lnTo>
                    <a:pt x="122" y="142"/>
                  </a:lnTo>
                  <a:lnTo>
                    <a:pt x="125" y="175"/>
                  </a:lnTo>
                  <a:lnTo>
                    <a:pt x="0" y="175"/>
                  </a:lnTo>
                  <a:close/>
                </a:path>
              </a:pathLst>
            </a:custGeom>
            <a:solidFill>
              <a:srgbClr val="DDDDDD"/>
            </a:solidFill>
            <a:ln w="9525">
              <a:solidFill>
                <a:schemeClr val="bg2"/>
              </a:solidFill>
              <a:round/>
              <a:headEnd/>
              <a:tailEnd/>
            </a:ln>
          </p:spPr>
          <p:txBody>
            <a:bodyPr/>
            <a:lstStyle/>
            <a:p>
              <a:endParaRPr lang="zh-CN" altLang="en-US"/>
            </a:p>
          </p:txBody>
        </p:sp>
      </p:grpSp>
      <p:grpSp>
        <p:nvGrpSpPr>
          <p:cNvPr id="2" name="Group 668"/>
          <p:cNvGrpSpPr>
            <a:grpSpLocks/>
          </p:cNvGrpSpPr>
          <p:nvPr/>
        </p:nvGrpSpPr>
        <p:grpSpPr bwMode="auto">
          <a:xfrm>
            <a:off x="6781800" y="1192213"/>
            <a:ext cx="1189038" cy="957262"/>
            <a:chOff x="-153" y="1680"/>
            <a:chExt cx="666" cy="603"/>
          </a:xfrm>
        </p:grpSpPr>
        <p:grpSp>
          <p:nvGrpSpPr>
            <p:cNvPr id="13444" name="Group 254"/>
            <p:cNvGrpSpPr>
              <a:grpSpLocks/>
            </p:cNvGrpSpPr>
            <p:nvPr/>
          </p:nvGrpSpPr>
          <p:grpSpPr bwMode="auto">
            <a:xfrm>
              <a:off x="0" y="1680"/>
              <a:ext cx="513" cy="538"/>
              <a:chOff x="4180" y="744"/>
              <a:chExt cx="513" cy="538"/>
            </a:xfrm>
          </p:grpSpPr>
          <p:sp>
            <p:nvSpPr>
              <p:cNvPr id="13446" name="Rectangle 227"/>
              <p:cNvSpPr>
                <a:spLocks noChangeArrowheads="1"/>
              </p:cNvSpPr>
              <p:nvPr/>
            </p:nvSpPr>
            <p:spPr bwMode="auto">
              <a:xfrm>
                <a:off x="4242" y="747"/>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447" name="Rectangle 228"/>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448" name="Rectangle 229"/>
              <p:cNvSpPr>
                <a:spLocks noChangeArrowheads="1"/>
              </p:cNvSpPr>
              <p:nvPr/>
            </p:nvSpPr>
            <p:spPr bwMode="auto">
              <a:xfrm>
                <a:off x="4224" y="873"/>
                <a:ext cx="42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449" name="Text Box 230"/>
              <p:cNvSpPr txBox="1">
                <a:spLocks noChangeArrowheads="1"/>
              </p:cNvSpPr>
              <p:nvPr/>
            </p:nvSpPr>
            <p:spPr bwMode="auto">
              <a:xfrm>
                <a:off x="4180" y="744"/>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1000">
                    <a:latin typeface="Arial" panose="020B0604020202020204" pitchFamily="34" charset="0"/>
                    <a:ea typeface="宋体" panose="02010600030101010101" pitchFamily="2" charset="-122"/>
                  </a:rPr>
                  <a:t>应用层</a:t>
                </a:r>
              </a:p>
              <a:p>
                <a:pPr eaLnBrk="1" hangingPunct="1">
                  <a:spcBef>
                    <a:spcPct val="0"/>
                  </a:spcBef>
                  <a:buClrTx/>
                  <a:buSzTx/>
                  <a:buFontTx/>
                  <a:buNone/>
                </a:pPr>
                <a:r>
                  <a:rPr kumimoji="0" lang="zh-CN" altLang="en-US" sz="1000">
                    <a:solidFill>
                      <a:schemeClr val="bg1"/>
                    </a:solidFill>
                    <a:latin typeface="Arial" panose="020B0604020202020204" pitchFamily="34" charset="0"/>
                    <a:ea typeface="宋体" panose="02010600030101010101" pitchFamily="2" charset="-122"/>
                  </a:rPr>
                  <a:t>传输层</a:t>
                </a:r>
                <a:endParaRPr kumimoji="0" lang="zh-CN" altLang="en-US" sz="1000">
                  <a:latin typeface="Arial" panose="020B0604020202020204" pitchFamily="34" charset="0"/>
                  <a:ea typeface="宋体" panose="02010600030101010101" pitchFamily="2" charset="-122"/>
                </a:endParaRPr>
              </a:p>
              <a:p>
                <a:pPr eaLnBrk="1" hangingPunct="1">
                  <a:spcBef>
                    <a:spcPct val="0"/>
                  </a:spcBef>
                  <a:buClrTx/>
                  <a:buSzTx/>
                  <a:buFontTx/>
                  <a:buNone/>
                </a:pPr>
                <a:r>
                  <a:rPr kumimoji="0" lang="zh-CN" altLang="en-US" sz="1000">
                    <a:latin typeface="Arial" panose="020B0604020202020204" pitchFamily="34" charset="0"/>
                    <a:ea typeface="宋体" panose="02010600030101010101" pitchFamily="2" charset="-122"/>
                  </a:rPr>
                  <a:t>网络层</a:t>
                </a:r>
              </a:p>
              <a:p>
                <a:pPr eaLnBrk="1" hangingPunct="1">
                  <a:spcBef>
                    <a:spcPct val="0"/>
                  </a:spcBef>
                  <a:buClrTx/>
                  <a:buSzTx/>
                  <a:buFontTx/>
                  <a:buNone/>
                </a:pPr>
                <a:r>
                  <a:rPr kumimoji="0" lang="zh-CN" altLang="en-US" sz="1000">
                    <a:latin typeface="Arial" panose="020B0604020202020204" pitchFamily="34" charset="0"/>
                    <a:ea typeface="宋体" panose="02010600030101010101" pitchFamily="2" charset="-122"/>
                  </a:rPr>
                  <a:t>数据链路层</a:t>
                </a:r>
              </a:p>
              <a:p>
                <a:pPr eaLnBrk="1" hangingPunct="1">
                  <a:spcBef>
                    <a:spcPct val="0"/>
                  </a:spcBef>
                  <a:buClrTx/>
                  <a:buSzTx/>
                  <a:buFontTx/>
                  <a:buNone/>
                </a:pPr>
                <a:r>
                  <a:rPr kumimoji="0" lang="zh-CN" altLang="en-US" sz="1000">
                    <a:latin typeface="Arial" panose="020B0604020202020204" pitchFamily="34" charset="0"/>
                    <a:ea typeface="宋体" panose="02010600030101010101" pitchFamily="2" charset="-122"/>
                  </a:rPr>
                  <a:t>物理层</a:t>
                </a:r>
                <a:endParaRPr kumimoji="0" lang="zh-CN" altLang="en-US" sz="2400">
                  <a:latin typeface="Times New Roman" panose="02020603050405020304" pitchFamily="18" charset="0"/>
                  <a:ea typeface="宋体" panose="02010600030101010101" pitchFamily="2" charset="-122"/>
                </a:endParaRPr>
              </a:p>
            </p:txBody>
          </p:sp>
          <p:sp>
            <p:nvSpPr>
              <p:cNvPr id="13450" name="Line 231"/>
              <p:cNvSpPr>
                <a:spLocks noChangeShapeType="1"/>
              </p:cNvSpPr>
              <p:nvPr/>
            </p:nvSpPr>
            <p:spPr bwMode="auto">
              <a:xfrm>
                <a:off x="4221" y="978"/>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51" name="Line 232"/>
              <p:cNvSpPr>
                <a:spLocks noChangeShapeType="1"/>
              </p:cNvSpPr>
              <p:nvPr/>
            </p:nvSpPr>
            <p:spPr bwMode="auto">
              <a:xfrm>
                <a:off x="4227" y="106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52" name="Line 233"/>
              <p:cNvSpPr>
                <a:spLocks noChangeShapeType="1"/>
              </p:cNvSpPr>
              <p:nvPr/>
            </p:nvSpPr>
            <p:spPr bwMode="auto">
              <a:xfrm>
                <a:off x="4227" y="1152"/>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445" name="Freeform 647"/>
            <p:cNvSpPr>
              <a:spLocks/>
            </p:cNvSpPr>
            <p:nvPr/>
          </p:nvSpPr>
          <p:spPr bwMode="auto">
            <a:xfrm>
              <a:off x="-153" y="1689"/>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FF0000"/>
                </a:gs>
              </a:gsLst>
              <a:lin ang="0" scaled="1"/>
            </a:gradFill>
            <a:ln w="9525" cap="flat" cmpd="sng">
              <a:solidFill>
                <a:srgbClr val="FF0000"/>
              </a:solidFill>
              <a:prstDash val="solid"/>
              <a:round/>
              <a:headEnd/>
              <a:tailEnd/>
            </a:ln>
          </p:spPr>
          <p:txBody>
            <a:bodyPr/>
            <a:lstStyle/>
            <a:p>
              <a:endParaRPr lang="zh-CN" altLang="en-US"/>
            </a:p>
          </p:txBody>
        </p:sp>
      </p:grpSp>
      <p:grpSp>
        <p:nvGrpSpPr>
          <p:cNvPr id="3" name="Group 679"/>
          <p:cNvGrpSpPr>
            <a:grpSpLocks/>
          </p:cNvGrpSpPr>
          <p:nvPr/>
        </p:nvGrpSpPr>
        <p:grpSpPr bwMode="auto">
          <a:xfrm>
            <a:off x="9478964" y="4067176"/>
            <a:ext cx="1189037" cy="957263"/>
            <a:chOff x="-153" y="1680"/>
            <a:chExt cx="666" cy="603"/>
          </a:xfrm>
        </p:grpSpPr>
        <p:grpSp>
          <p:nvGrpSpPr>
            <p:cNvPr id="13435" name="Group 680"/>
            <p:cNvGrpSpPr>
              <a:grpSpLocks/>
            </p:cNvGrpSpPr>
            <p:nvPr/>
          </p:nvGrpSpPr>
          <p:grpSpPr bwMode="auto">
            <a:xfrm>
              <a:off x="0" y="1680"/>
              <a:ext cx="513" cy="538"/>
              <a:chOff x="4180" y="744"/>
              <a:chExt cx="513" cy="538"/>
            </a:xfrm>
          </p:grpSpPr>
          <p:sp>
            <p:nvSpPr>
              <p:cNvPr id="13437" name="Rectangle 681"/>
              <p:cNvSpPr>
                <a:spLocks noChangeArrowheads="1"/>
              </p:cNvSpPr>
              <p:nvPr/>
            </p:nvSpPr>
            <p:spPr bwMode="auto">
              <a:xfrm>
                <a:off x="4242" y="747"/>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438" name="Rectangle 682"/>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439" name="Rectangle 683"/>
              <p:cNvSpPr>
                <a:spLocks noChangeArrowheads="1"/>
              </p:cNvSpPr>
              <p:nvPr/>
            </p:nvSpPr>
            <p:spPr bwMode="auto">
              <a:xfrm>
                <a:off x="4224" y="873"/>
                <a:ext cx="42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440" name="Text Box 684"/>
              <p:cNvSpPr txBox="1">
                <a:spLocks noChangeArrowheads="1"/>
              </p:cNvSpPr>
              <p:nvPr/>
            </p:nvSpPr>
            <p:spPr bwMode="auto">
              <a:xfrm>
                <a:off x="4180" y="744"/>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1000">
                    <a:latin typeface="Arial" panose="020B0604020202020204" pitchFamily="34" charset="0"/>
                    <a:ea typeface="宋体" panose="02010600030101010101" pitchFamily="2" charset="-122"/>
                  </a:rPr>
                  <a:t>应用层</a:t>
                </a:r>
              </a:p>
              <a:p>
                <a:pPr eaLnBrk="1" hangingPunct="1">
                  <a:spcBef>
                    <a:spcPct val="0"/>
                  </a:spcBef>
                  <a:buClrTx/>
                  <a:buSzTx/>
                  <a:buFontTx/>
                  <a:buNone/>
                </a:pPr>
                <a:r>
                  <a:rPr kumimoji="0" lang="zh-CN" altLang="en-US" sz="1000">
                    <a:solidFill>
                      <a:schemeClr val="bg1"/>
                    </a:solidFill>
                    <a:latin typeface="Arial" panose="020B0604020202020204" pitchFamily="34" charset="0"/>
                    <a:ea typeface="宋体" panose="02010600030101010101" pitchFamily="2" charset="-122"/>
                  </a:rPr>
                  <a:t>传输层</a:t>
                </a:r>
                <a:endParaRPr kumimoji="0" lang="zh-CN" altLang="en-US" sz="1000">
                  <a:latin typeface="Arial" panose="020B0604020202020204" pitchFamily="34" charset="0"/>
                  <a:ea typeface="宋体" panose="02010600030101010101" pitchFamily="2" charset="-122"/>
                </a:endParaRPr>
              </a:p>
              <a:p>
                <a:pPr eaLnBrk="1" hangingPunct="1">
                  <a:spcBef>
                    <a:spcPct val="0"/>
                  </a:spcBef>
                  <a:buClrTx/>
                  <a:buSzTx/>
                  <a:buFontTx/>
                  <a:buNone/>
                </a:pPr>
                <a:r>
                  <a:rPr kumimoji="0" lang="zh-CN" altLang="en-US" sz="1000">
                    <a:latin typeface="Arial" panose="020B0604020202020204" pitchFamily="34" charset="0"/>
                    <a:ea typeface="宋体" panose="02010600030101010101" pitchFamily="2" charset="-122"/>
                  </a:rPr>
                  <a:t>网络层</a:t>
                </a:r>
              </a:p>
              <a:p>
                <a:pPr eaLnBrk="1" hangingPunct="1">
                  <a:spcBef>
                    <a:spcPct val="0"/>
                  </a:spcBef>
                  <a:buClrTx/>
                  <a:buSzTx/>
                  <a:buFontTx/>
                  <a:buNone/>
                </a:pPr>
                <a:r>
                  <a:rPr kumimoji="0" lang="zh-CN" altLang="en-US" sz="1000">
                    <a:latin typeface="Arial" panose="020B0604020202020204" pitchFamily="34" charset="0"/>
                    <a:ea typeface="宋体" panose="02010600030101010101" pitchFamily="2" charset="-122"/>
                  </a:rPr>
                  <a:t>数据链路层</a:t>
                </a:r>
              </a:p>
              <a:p>
                <a:pPr eaLnBrk="1" hangingPunct="1">
                  <a:spcBef>
                    <a:spcPct val="0"/>
                  </a:spcBef>
                  <a:buClrTx/>
                  <a:buSzTx/>
                  <a:buFontTx/>
                  <a:buNone/>
                </a:pPr>
                <a:r>
                  <a:rPr kumimoji="0" lang="zh-CN" altLang="en-US" sz="1000">
                    <a:latin typeface="Arial" panose="020B0604020202020204" pitchFamily="34" charset="0"/>
                    <a:ea typeface="宋体" panose="02010600030101010101" pitchFamily="2" charset="-122"/>
                  </a:rPr>
                  <a:t>物理层</a:t>
                </a:r>
                <a:endParaRPr kumimoji="0" lang="zh-CN" altLang="en-US" sz="2400">
                  <a:latin typeface="Times New Roman" panose="02020603050405020304" pitchFamily="18" charset="0"/>
                  <a:ea typeface="宋体" panose="02010600030101010101" pitchFamily="2" charset="-122"/>
                </a:endParaRPr>
              </a:p>
            </p:txBody>
          </p:sp>
          <p:sp>
            <p:nvSpPr>
              <p:cNvPr id="13441" name="Line 685"/>
              <p:cNvSpPr>
                <a:spLocks noChangeShapeType="1"/>
              </p:cNvSpPr>
              <p:nvPr/>
            </p:nvSpPr>
            <p:spPr bwMode="auto">
              <a:xfrm>
                <a:off x="4221" y="978"/>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42" name="Line 686"/>
              <p:cNvSpPr>
                <a:spLocks noChangeShapeType="1"/>
              </p:cNvSpPr>
              <p:nvPr/>
            </p:nvSpPr>
            <p:spPr bwMode="auto">
              <a:xfrm>
                <a:off x="4227" y="106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43" name="Line 687"/>
              <p:cNvSpPr>
                <a:spLocks noChangeShapeType="1"/>
              </p:cNvSpPr>
              <p:nvPr/>
            </p:nvSpPr>
            <p:spPr bwMode="auto">
              <a:xfrm>
                <a:off x="4227" y="1152"/>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436" name="Freeform 688"/>
            <p:cNvSpPr>
              <a:spLocks/>
            </p:cNvSpPr>
            <p:nvPr/>
          </p:nvSpPr>
          <p:spPr bwMode="auto">
            <a:xfrm>
              <a:off x="-153" y="1689"/>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FF0000"/>
                </a:gs>
              </a:gsLst>
              <a:lin ang="0" scaled="1"/>
            </a:gradFill>
            <a:ln w="9525" cap="flat" cmpd="sng">
              <a:solidFill>
                <a:srgbClr val="FF0000"/>
              </a:solidFill>
              <a:prstDash val="solid"/>
              <a:round/>
              <a:headEnd/>
              <a:tailEnd/>
            </a:ln>
          </p:spPr>
          <p:txBody>
            <a:bodyPr/>
            <a:lstStyle/>
            <a:p>
              <a:endParaRPr lang="zh-CN" altLang="en-US"/>
            </a:p>
          </p:txBody>
        </p:sp>
      </p:grpSp>
      <p:grpSp>
        <p:nvGrpSpPr>
          <p:cNvPr id="4" name="Group 298"/>
          <p:cNvGrpSpPr>
            <a:grpSpLocks/>
          </p:cNvGrpSpPr>
          <p:nvPr/>
        </p:nvGrpSpPr>
        <p:grpSpPr bwMode="auto">
          <a:xfrm rot="2937887">
            <a:off x="6937376" y="2659064"/>
            <a:ext cx="3781425" cy="434975"/>
            <a:chOff x="2937" y="3579"/>
            <a:chExt cx="2382" cy="274"/>
          </a:xfrm>
        </p:grpSpPr>
        <p:sp>
          <p:nvSpPr>
            <p:cNvPr id="13431" name="Rectangle 295"/>
            <p:cNvSpPr>
              <a:spLocks noChangeArrowheads="1"/>
            </p:cNvSpPr>
            <p:nvPr/>
          </p:nvSpPr>
          <p:spPr bwMode="auto">
            <a:xfrm>
              <a:off x="3168" y="3630"/>
              <a:ext cx="1920" cy="174"/>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3432" name="Text Box 293"/>
            <p:cNvSpPr txBox="1">
              <a:spLocks noChangeArrowheads="1"/>
            </p:cNvSpPr>
            <p:nvPr/>
          </p:nvSpPr>
          <p:spPr bwMode="auto">
            <a:xfrm>
              <a:off x="3577" y="3598"/>
              <a:ext cx="113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1800">
                  <a:latin typeface="Arial" panose="020B0604020202020204" pitchFamily="34" charset="0"/>
                  <a:ea typeface="宋体" panose="02010600030101010101" pitchFamily="2" charset="-122"/>
                </a:rPr>
                <a:t>逻辑端到端传输</a:t>
              </a:r>
            </a:p>
          </p:txBody>
        </p:sp>
        <p:sp>
          <p:nvSpPr>
            <p:cNvPr id="13433" name="Freeform 296"/>
            <p:cNvSpPr>
              <a:spLocks/>
            </p:cNvSpPr>
            <p:nvPr/>
          </p:nvSpPr>
          <p:spPr bwMode="auto">
            <a:xfrm>
              <a:off x="2937" y="3579"/>
              <a:ext cx="282" cy="264"/>
            </a:xfrm>
            <a:custGeom>
              <a:avLst/>
              <a:gdLst>
                <a:gd name="T0" fmla="*/ 282 w 282"/>
                <a:gd name="T1" fmla="*/ 0 h 264"/>
                <a:gd name="T2" fmla="*/ 282 w 282"/>
                <a:gd name="T3" fmla="*/ 264 h 264"/>
                <a:gd name="T4" fmla="*/ 0 w 282"/>
                <a:gd name="T5" fmla="*/ 129 h 264"/>
                <a:gd name="T6" fmla="*/ 282 w 282"/>
                <a:gd name="T7" fmla="*/ 0 h 264"/>
                <a:gd name="T8" fmla="*/ 0 60000 65536"/>
                <a:gd name="T9" fmla="*/ 0 60000 65536"/>
                <a:gd name="T10" fmla="*/ 0 60000 65536"/>
                <a:gd name="T11" fmla="*/ 0 60000 65536"/>
                <a:gd name="T12" fmla="*/ 0 w 282"/>
                <a:gd name="T13" fmla="*/ 0 h 264"/>
                <a:gd name="T14" fmla="*/ 282 w 282"/>
                <a:gd name="T15" fmla="*/ 264 h 264"/>
              </a:gdLst>
              <a:ahLst/>
              <a:cxnLst>
                <a:cxn ang="T8">
                  <a:pos x="T0" y="T1"/>
                </a:cxn>
                <a:cxn ang="T9">
                  <a:pos x="T2" y="T3"/>
                </a:cxn>
                <a:cxn ang="T10">
                  <a:pos x="T4" y="T5"/>
                </a:cxn>
                <a:cxn ang="T11">
                  <a:pos x="T6" y="T7"/>
                </a:cxn>
              </a:cxnLst>
              <a:rect l="T12" t="T13" r="T14" b="T15"/>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nchor="ctr"/>
            <a:lstStyle/>
            <a:p>
              <a:endParaRPr lang="zh-CN" altLang="en-US"/>
            </a:p>
          </p:txBody>
        </p:sp>
        <p:sp>
          <p:nvSpPr>
            <p:cNvPr id="13434" name="Freeform 297"/>
            <p:cNvSpPr>
              <a:spLocks/>
            </p:cNvSpPr>
            <p:nvPr/>
          </p:nvSpPr>
          <p:spPr bwMode="auto">
            <a:xfrm flipH="1">
              <a:off x="5037" y="3589"/>
              <a:ext cx="282" cy="264"/>
            </a:xfrm>
            <a:custGeom>
              <a:avLst/>
              <a:gdLst>
                <a:gd name="T0" fmla="*/ 282 w 282"/>
                <a:gd name="T1" fmla="*/ 0 h 264"/>
                <a:gd name="T2" fmla="*/ 282 w 282"/>
                <a:gd name="T3" fmla="*/ 264 h 264"/>
                <a:gd name="T4" fmla="*/ 0 w 282"/>
                <a:gd name="T5" fmla="*/ 129 h 264"/>
                <a:gd name="T6" fmla="*/ 282 w 282"/>
                <a:gd name="T7" fmla="*/ 0 h 264"/>
                <a:gd name="T8" fmla="*/ 0 60000 65536"/>
                <a:gd name="T9" fmla="*/ 0 60000 65536"/>
                <a:gd name="T10" fmla="*/ 0 60000 65536"/>
                <a:gd name="T11" fmla="*/ 0 60000 65536"/>
                <a:gd name="T12" fmla="*/ 0 w 282"/>
                <a:gd name="T13" fmla="*/ 0 h 264"/>
                <a:gd name="T14" fmla="*/ 282 w 282"/>
                <a:gd name="T15" fmla="*/ 264 h 264"/>
              </a:gdLst>
              <a:ahLst/>
              <a:cxnLst>
                <a:cxn ang="T8">
                  <a:pos x="T0" y="T1"/>
                </a:cxn>
                <a:cxn ang="T9">
                  <a:pos x="T2" y="T3"/>
                </a:cxn>
                <a:cxn ang="T10">
                  <a:pos x="T4" y="T5"/>
                </a:cxn>
                <a:cxn ang="T11">
                  <a:pos x="T6" y="T7"/>
                </a:cxn>
              </a:cxnLst>
              <a:rect l="T12" t="T13" r="T14" b="T15"/>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9" presetClass="entr" presetSubtype="0" fill="hold" nodeType="afterEffect">
                                  <p:stCondLst>
                                    <p:cond delay="100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500"/>
                                        <p:tgtEl>
                                          <p:spTgt spid="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587B08A7-CC8F-4670-A802-583B98BCB9DD}" type="slidenum">
              <a:rPr kumimoji="0" lang="en-US" altLang="zh-CN" sz="1400">
                <a:latin typeface="Arial" panose="020B0604020202020204" pitchFamily="34" charset="0"/>
                <a:ea typeface="宋体" panose="02010600030101010101" pitchFamily="2" charset="-122"/>
              </a:rPr>
              <a:pPr>
                <a:spcBef>
                  <a:spcPct val="0"/>
                </a:spcBef>
                <a:buClrTx/>
                <a:buSzTx/>
                <a:buFontTx/>
                <a:buNone/>
              </a:pPr>
              <a:t>80</a:t>
            </a:fld>
            <a:r>
              <a:rPr kumimoji="0" lang="en-US" altLang="zh-CN" sz="1000">
                <a:latin typeface="Arial" panose="020B0604020202020204" pitchFamily="34" charset="0"/>
                <a:ea typeface="宋体" panose="02010600030101010101" pitchFamily="2" charset="-122"/>
              </a:rPr>
              <a:t>-</a:t>
            </a:r>
          </a:p>
        </p:txBody>
      </p:sp>
      <p:sp>
        <p:nvSpPr>
          <p:cNvPr id="94211" name="Rectangle 2"/>
          <p:cNvSpPr>
            <a:spLocks noGrp="1" noChangeArrowheads="1"/>
          </p:cNvSpPr>
          <p:nvPr>
            <p:ph type="title"/>
          </p:nvPr>
        </p:nvSpPr>
        <p:spPr>
          <a:xfrm>
            <a:off x="843465" y="615156"/>
            <a:ext cx="8352367" cy="647700"/>
          </a:xfrm>
        </p:spPr>
        <p:txBody>
          <a:bodyPr/>
          <a:lstStyle/>
          <a:p>
            <a:r>
              <a:rPr lang="en-US" altLang="zh-CN" sz="3200" dirty="0"/>
              <a:t>TCP</a:t>
            </a:r>
            <a:r>
              <a:rPr lang="zh-CN" altLang="en-US" sz="3200" dirty="0"/>
              <a:t>滑动窗口算法</a:t>
            </a:r>
          </a:p>
        </p:txBody>
      </p:sp>
      <p:sp>
        <p:nvSpPr>
          <p:cNvPr id="87043" name="Rectangle 3"/>
          <p:cNvSpPr>
            <a:spLocks noGrp="1" noChangeArrowheads="1"/>
          </p:cNvSpPr>
          <p:nvPr>
            <p:ph type="body" idx="1"/>
          </p:nvPr>
        </p:nvSpPr>
        <p:spPr>
          <a:xfrm>
            <a:off x="1059311" y="1225167"/>
            <a:ext cx="8229600" cy="5327650"/>
          </a:xfrm>
        </p:spPr>
        <p:txBody>
          <a:bodyPr/>
          <a:lstStyle/>
          <a:p>
            <a:pPr>
              <a:buFont typeface="Wingdings" charset="0"/>
              <a:buNone/>
              <a:defRPr/>
            </a:pPr>
            <a:r>
              <a:rPr lang="en-US" altLang="zh-CN" sz="2800" b="1" dirty="0">
                <a:solidFill>
                  <a:srgbClr val="0000FF"/>
                </a:solidFill>
                <a:effectLst>
                  <a:outerShdw blurRad="38100" dist="38100" dir="2700000" algn="tl">
                    <a:srgbClr val="DDDDDD"/>
                  </a:outerShdw>
                </a:effectLst>
              </a:rPr>
              <a:t>2. </a:t>
            </a:r>
            <a:r>
              <a:rPr lang="zh-CN" altLang="en-US" sz="2800" b="1" dirty="0">
                <a:solidFill>
                  <a:srgbClr val="0000FF"/>
                </a:solidFill>
                <a:effectLst>
                  <a:outerShdw blurRad="38100" dist="38100" dir="2700000" algn="tl">
                    <a:srgbClr val="DDDDDD"/>
                  </a:outerShdw>
                </a:effectLst>
              </a:rPr>
              <a:t>流量控制</a:t>
            </a:r>
            <a:endParaRPr lang="en-US" altLang="zh-CN" sz="2800" b="1" dirty="0">
              <a:solidFill>
                <a:srgbClr val="0000FF"/>
              </a:solidFill>
              <a:effectLst>
                <a:outerShdw blurRad="38100" dist="38100" dir="2700000" algn="tl">
                  <a:srgbClr val="DDDDDD"/>
                </a:outerShdw>
              </a:effectLst>
            </a:endParaRPr>
          </a:p>
          <a:p>
            <a:pPr>
              <a:defRPr/>
            </a:pPr>
            <a:endParaRPr lang="zh-CN" altLang="en-US" sz="2800" dirty="0"/>
          </a:p>
        </p:txBody>
      </p:sp>
      <p:grpSp>
        <p:nvGrpSpPr>
          <p:cNvPr id="94213" name="组 3"/>
          <p:cNvGrpSpPr>
            <a:grpSpLocks/>
          </p:cNvGrpSpPr>
          <p:nvPr/>
        </p:nvGrpSpPr>
        <p:grpSpPr bwMode="auto">
          <a:xfrm>
            <a:off x="1703388" y="2565400"/>
            <a:ext cx="4608512" cy="4032250"/>
            <a:chOff x="1357313" y="1484784"/>
            <a:chExt cx="6527055" cy="5184576"/>
          </a:xfrm>
        </p:grpSpPr>
        <p:pic>
          <p:nvPicPr>
            <p:cNvPr id="94257" name="Picture 22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7313" y="1556792"/>
              <a:ext cx="6342062" cy="4982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347131" y="1484784"/>
              <a:ext cx="4321392" cy="2016678"/>
            </a:xfrm>
            <a:prstGeom prst="rect">
              <a:avLst/>
            </a:prstGeom>
            <a:solidFill>
              <a:srgbClr val="FFFFFF"/>
            </a:solidFill>
            <a:ln>
              <a:solidFill>
                <a:srgbClr val="FFFFFF"/>
              </a:solid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kumimoji="1" lang="zh-CN" altLang="en-US"/>
            </a:p>
          </p:txBody>
        </p:sp>
        <p:sp>
          <p:nvSpPr>
            <p:cNvPr id="29" name="矩形 28"/>
            <p:cNvSpPr/>
            <p:nvPr/>
          </p:nvSpPr>
          <p:spPr>
            <a:xfrm>
              <a:off x="4356656" y="3356539"/>
              <a:ext cx="3527712" cy="3312821"/>
            </a:xfrm>
            <a:prstGeom prst="rect">
              <a:avLst/>
            </a:prstGeom>
            <a:solidFill>
              <a:srgbClr val="FFFFFF"/>
            </a:solidFill>
            <a:ln>
              <a:solidFill>
                <a:srgbClr val="FFFFFF"/>
              </a:solid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kumimoji="1" lang="zh-CN" altLang="en-US"/>
            </a:p>
          </p:txBody>
        </p:sp>
        <p:sp>
          <p:nvSpPr>
            <p:cNvPr id="30" name="矩形 29"/>
            <p:cNvSpPr/>
            <p:nvPr/>
          </p:nvSpPr>
          <p:spPr>
            <a:xfrm>
              <a:off x="3706872" y="3285097"/>
              <a:ext cx="2160697" cy="647052"/>
            </a:xfrm>
            <a:prstGeom prst="rect">
              <a:avLst/>
            </a:prstGeom>
            <a:solidFill>
              <a:srgbClr val="FFFFFF"/>
            </a:solidFill>
            <a:ln>
              <a:solidFill>
                <a:srgbClr val="FFFFFF"/>
              </a:solid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kumimoji="1" lang="zh-CN" altLang="en-US"/>
            </a:p>
          </p:txBody>
        </p:sp>
      </p:grpSp>
      <p:sp>
        <p:nvSpPr>
          <p:cNvPr id="94214" name="矩形 4"/>
          <p:cNvSpPr>
            <a:spLocks noChangeArrowheads="1"/>
          </p:cNvSpPr>
          <p:nvPr/>
        </p:nvSpPr>
        <p:spPr bwMode="auto">
          <a:xfrm>
            <a:off x="3611564" y="1568451"/>
            <a:ext cx="71643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a:latin typeface="Calibri" panose="020F0502020204030204" pitchFamily="34" charset="0"/>
                <a:ea typeface="华文中宋" panose="02010600040101010101" pitchFamily="2" charset="-122"/>
              </a:rPr>
              <a:t>发送方在接收方来得及处理的条件下尽可能快地发送数据</a:t>
            </a:r>
            <a:endParaRPr lang="en-US" altLang="zh-CN" sz="2000">
              <a:latin typeface="Calibri" panose="020F0502020204030204" pitchFamily="34" charset="0"/>
              <a:ea typeface="华文中宋" panose="02010600040101010101" pitchFamily="2" charset="-122"/>
            </a:endParaRPr>
          </a:p>
          <a:p>
            <a:r>
              <a:rPr lang="zh-CN" altLang="en-US" sz="2000">
                <a:latin typeface="Calibri" panose="020F0502020204030204" pitchFamily="34" charset="0"/>
                <a:ea typeface="华文中宋" panose="02010600040101010101" pitchFamily="2" charset="-122"/>
              </a:rPr>
              <a:t>发送方根据接收方的需求动态调整发送方的窗口大小</a:t>
            </a:r>
            <a:endParaRPr lang="en-US" altLang="zh-CN" sz="2000">
              <a:latin typeface="Calibri" panose="020F0502020204030204" pitchFamily="34" charset="0"/>
              <a:ea typeface="华文中宋" panose="02010600040101010101" pitchFamily="2" charset="-122"/>
            </a:endParaRPr>
          </a:p>
        </p:txBody>
      </p:sp>
      <p:grpSp>
        <p:nvGrpSpPr>
          <p:cNvPr id="94215" name="组 5"/>
          <p:cNvGrpSpPr>
            <a:grpSpLocks/>
          </p:cNvGrpSpPr>
          <p:nvPr/>
        </p:nvGrpSpPr>
        <p:grpSpPr bwMode="auto">
          <a:xfrm>
            <a:off x="3792538" y="2312989"/>
            <a:ext cx="6767512" cy="3995737"/>
            <a:chOff x="2424856" y="1336675"/>
            <a:chExt cx="8051800" cy="4860599"/>
          </a:xfrm>
        </p:grpSpPr>
        <p:sp>
          <p:nvSpPr>
            <p:cNvPr id="94216" name="Line 2"/>
            <p:cNvSpPr>
              <a:spLocks noChangeShapeType="1"/>
            </p:cNvSpPr>
            <p:nvPr/>
          </p:nvSpPr>
          <p:spPr bwMode="auto">
            <a:xfrm>
              <a:off x="2842369" y="5702300"/>
              <a:ext cx="735647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17" name="Oval 3"/>
            <p:cNvSpPr>
              <a:spLocks noChangeArrowheads="1"/>
            </p:cNvSpPr>
            <p:nvPr/>
          </p:nvSpPr>
          <p:spPr bwMode="auto">
            <a:xfrm>
              <a:off x="4510831" y="5670550"/>
              <a:ext cx="63500" cy="63500"/>
            </a:xfrm>
            <a:prstGeom prst="ellipse">
              <a:avLst/>
            </a:prstGeom>
            <a:solidFill>
              <a:schemeClr val="bg1"/>
            </a:solidFill>
            <a:ln w="38100">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p>
          </p:txBody>
        </p:sp>
        <p:sp>
          <p:nvSpPr>
            <p:cNvPr id="94218" name="Oval 4"/>
            <p:cNvSpPr>
              <a:spLocks noChangeArrowheads="1"/>
            </p:cNvSpPr>
            <p:nvPr/>
          </p:nvSpPr>
          <p:spPr bwMode="auto">
            <a:xfrm>
              <a:off x="6031656" y="5670550"/>
              <a:ext cx="63500" cy="63500"/>
            </a:xfrm>
            <a:prstGeom prst="ellipse">
              <a:avLst/>
            </a:prstGeom>
            <a:solidFill>
              <a:schemeClr val="bg1"/>
            </a:solidFill>
            <a:ln w="38100">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p>
          </p:txBody>
        </p:sp>
        <p:sp>
          <p:nvSpPr>
            <p:cNvPr id="94219" name="Oval 5"/>
            <p:cNvSpPr>
              <a:spLocks noChangeArrowheads="1"/>
            </p:cNvSpPr>
            <p:nvPr/>
          </p:nvSpPr>
          <p:spPr bwMode="auto">
            <a:xfrm>
              <a:off x="7173069" y="5670550"/>
              <a:ext cx="63500" cy="63500"/>
            </a:xfrm>
            <a:prstGeom prst="ellipse">
              <a:avLst/>
            </a:prstGeom>
            <a:solidFill>
              <a:schemeClr val="bg1"/>
            </a:solidFill>
            <a:ln w="38100">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p>
          </p:txBody>
        </p:sp>
        <p:sp>
          <p:nvSpPr>
            <p:cNvPr id="94220" name="Oval 6"/>
            <p:cNvSpPr>
              <a:spLocks noChangeArrowheads="1"/>
            </p:cNvSpPr>
            <p:nvPr/>
          </p:nvSpPr>
          <p:spPr bwMode="auto">
            <a:xfrm>
              <a:off x="9000281" y="5670550"/>
              <a:ext cx="63500" cy="63500"/>
            </a:xfrm>
            <a:prstGeom prst="ellipse">
              <a:avLst/>
            </a:prstGeom>
            <a:solidFill>
              <a:schemeClr val="bg1"/>
            </a:solidFill>
            <a:ln w="38100">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p>
          </p:txBody>
        </p:sp>
        <p:sp>
          <p:nvSpPr>
            <p:cNvPr id="94221" name="Line 7"/>
            <p:cNvSpPr>
              <a:spLocks noChangeShapeType="1"/>
            </p:cNvSpPr>
            <p:nvPr/>
          </p:nvSpPr>
          <p:spPr bwMode="auto">
            <a:xfrm>
              <a:off x="7204819" y="5329238"/>
              <a:ext cx="0" cy="29051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22" name="Rectangle 8"/>
            <p:cNvSpPr>
              <a:spLocks noChangeArrowheads="1"/>
            </p:cNvSpPr>
            <p:nvPr/>
          </p:nvSpPr>
          <p:spPr bwMode="auto">
            <a:xfrm>
              <a:off x="3093194" y="5826125"/>
              <a:ext cx="1071634" cy="371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79" tIns="44446" rIns="90479" bIns="44446">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b="1">
                  <a:solidFill>
                    <a:schemeClr val="accent2"/>
                  </a:solidFill>
                </a:rPr>
                <a:t>已确认的</a:t>
              </a:r>
              <a:endParaRPr lang="en-US" altLang="zh-CN" sz="1400" b="1">
                <a:solidFill>
                  <a:schemeClr val="accent2"/>
                </a:solidFill>
              </a:endParaRPr>
            </a:p>
          </p:txBody>
        </p:sp>
        <p:sp>
          <p:nvSpPr>
            <p:cNvPr id="40" name="Rectangle 9"/>
            <p:cNvSpPr>
              <a:spLocks noChangeArrowheads="1"/>
            </p:cNvSpPr>
            <p:nvPr/>
          </p:nvSpPr>
          <p:spPr bwMode="auto">
            <a:xfrm>
              <a:off x="4668708" y="5826501"/>
              <a:ext cx="1070929" cy="370773"/>
            </a:xfrm>
            <a:prstGeom prst="rect">
              <a:avLst/>
            </a:prstGeom>
            <a:noFill/>
            <a:ln>
              <a:solidFill>
                <a:schemeClr val="accent5">
                  <a:lumMod val="60000"/>
                  <a:lumOff val="40000"/>
                </a:schemeClr>
              </a:solidFill>
            </a:ln>
          </p:spPr>
          <p:txBody>
            <a:bodyPr wrap="none" lIns="90479" tIns="44446" rIns="90479" bIns="44446">
              <a:spAutoFit/>
            </a:bodyPr>
            <a:lstStyle/>
            <a:p>
              <a:pPr>
                <a:defRPr/>
              </a:pPr>
              <a:r>
                <a:rPr lang="zh-CN" altLang="en-US" sz="1400" b="1">
                  <a:solidFill>
                    <a:schemeClr val="accent5">
                      <a:lumMod val="60000"/>
                      <a:lumOff val="40000"/>
                    </a:schemeClr>
                  </a:solidFill>
                </a:rPr>
                <a:t>已发送的</a:t>
              </a:r>
              <a:endParaRPr lang="en-US" altLang="zh-CN" sz="1400" b="1">
                <a:solidFill>
                  <a:schemeClr val="accent5">
                    <a:lumMod val="60000"/>
                    <a:lumOff val="40000"/>
                  </a:schemeClr>
                </a:solidFill>
              </a:endParaRPr>
            </a:p>
          </p:txBody>
        </p:sp>
        <p:sp>
          <p:nvSpPr>
            <p:cNvPr id="94224" name="Rectangle 10"/>
            <p:cNvSpPr>
              <a:spLocks noChangeArrowheads="1"/>
            </p:cNvSpPr>
            <p:nvPr/>
          </p:nvSpPr>
          <p:spPr bwMode="auto">
            <a:xfrm>
              <a:off x="6080869" y="5826125"/>
              <a:ext cx="1071634" cy="371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79" tIns="44446" rIns="90479" bIns="44446">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b="1">
                  <a:solidFill>
                    <a:srgbClr val="FF0000"/>
                  </a:solidFill>
                </a:rPr>
                <a:t>待发送的</a:t>
              </a:r>
              <a:endParaRPr lang="en-US" altLang="zh-CN" sz="1400" b="1">
                <a:solidFill>
                  <a:srgbClr val="FF0000"/>
                </a:solidFill>
              </a:endParaRPr>
            </a:p>
          </p:txBody>
        </p:sp>
        <p:sp>
          <p:nvSpPr>
            <p:cNvPr id="94225" name="Rectangle 11"/>
            <p:cNvSpPr>
              <a:spLocks noChangeArrowheads="1"/>
            </p:cNvSpPr>
            <p:nvPr/>
          </p:nvSpPr>
          <p:spPr bwMode="auto">
            <a:xfrm>
              <a:off x="8420844" y="5826125"/>
              <a:ext cx="1086890" cy="371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79" tIns="44446" rIns="90479" bIns="44446">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b="1">
                  <a:solidFill>
                    <a:schemeClr val="hlink"/>
                  </a:solidFill>
                </a:rPr>
                <a:t>窗口之外</a:t>
              </a:r>
              <a:endParaRPr lang="en-US" altLang="zh-CN" sz="1400" b="1">
                <a:solidFill>
                  <a:schemeClr val="hlink"/>
                </a:solidFill>
              </a:endParaRPr>
            </a:p>
          </p:txBody>
        </p:sp>
        <p:sp>
          <p:nvSpPr>
            <p:cNvPr id="43" name="Line 12"/>
            <p:cNvSpPr>
              <a:spLocks noChangeShapeType="1"/>
            </p:cNvSpPr>
            <p:nvPr/>
          </p:nvSpPr>
          <p:spPr bwMode="auto">
            <a:xfrm>
              <a:off x="4593157" y="5702910"/>
              <a:ext cx="1420350" cy="0"/>
            </a:xfrm>
            <a:prstGeom prst="line">
              <a:avLst/>
            </a:prstGeom>
            <a:noFill/>
            <a:ln w="38100">
              <a:solidFill>
                <a:schemeClr val="accent5">
                  <a:lumMod val="60000"/>
                  <a:lumOff val="40000"/>
                </a:schemeClr>
              </a:solidFill>
              <a:round/>
            </a:ln>
          </p:spPr>
          <p:txBody>
            <a:bodyPr wrap="none" anchor="ctr"/>
            <a:lstStyle/>
            <a:p>
              <a:pPr>
                <a:defRPr/>
              </a:pPr>
              <a:endParaRPr lang="zh-CN" altLang="en-US" sz="1200">
                <a:solidFill>
                  <a:schemeClr val="accent5">
                    <a:lumMod val="60000"/>
                    <a:lumOff val="40000"/>
                  </a:schemeClr>
                </a:solidFill>
              </a:endParaRPr>
            </a:p>
          </p:txBody>
        </p:sp>
        <p:sp>
          <p:nvSpPr>
            <p:cNvPr id="94227" name="Line 13"/>
            <p:cNvSpPr>
              <a:spLocks noChangeShapeType="1"/>
            </p:cNvSpPr>
            <p:nvPr/>
          </p:nvSpPr>
          <p:spPr bwMode="auto">
            <a:xfrm>
              <a:off x="6114206" y="5702300"/>
              <a:ext cx="1039813"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28" name="Line 14"/>
            <p:cNvSpPr>
              <a:spLocks noChangeShapeType="1"/>
            </p:cNvSpPr>
            <p:nvPr/>
          </p:nvSpPr>
          <p:spPr bwMode="auto">
            <a:xfrm>
              <a:off x="7255619" y="5702300"/>
              <a:ext cx="1725612"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29" name="Line 15"/>
            <p:cNvSpPr>
              <a:spLocks noChangeShapeType="1"/>
            </p:cNvSpPr>
            <p:nvPr/>
          </p:nvSpPr>
          <p:spPr bwMode="auto">
            <a:xfrm>
              <a:off x="2842369" y="5702300"/>
              <a:ext cx="1649412"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30" name="Line 16"/>
            <p:cNvSpPr>
              <a:spLocks noChangeShapeType="1"/>
            </p:cNvSpPr>
            <p:nvPr/>
          </p:nvSpPr>
          <p:spPr bwMode="auto">
            <a:xfrm>
              <a:off x="9032031" y="5329238"/>
              <a:ext cx="0" cy="29051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31" name="Line 17"/>
            <p:cNvSpPr>
              <a:spLocks noChangeShapeType="1"/>
            </p:cNvSpPr>
            <p:nvPr/>
          </p:nvSpPr>
          <p:spPr bwMode="auto">
            <a:xfrm>
              <a:off x="6063406" y="5329238"/>
              <a:ext cx="0" cy="29051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32" name="Line 18"/>
            <p:cNvSpPr>
              <a:spLocks noChangeShapeType="1"/>
            </p:cNvSpPr>
            <p:nvPr/>
          </p:nvSpPr>
          <p:spPr bwMode="auto">
            <a:xfrm>
              <a:off x="4542581" y="5329238"/>
              <a:ext cx="0" cy="29051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Rectangle 19"/>
            <p:cNvSpPr>
              <a:spLocks noChangeArrowheads="1"/>
            </p:cNvSpPr>
            <p:nvPr/>
          </p:nvSpPr>
          <p:spPr bwMode="auto">
            <a:xfrm>
              <a:off x="2436189" y="1906351"/>
              <a:ext cx="1801881" cy="353393"/>
            </a:xfrm>
            <a:prstGeom prst="rect">
              <a:avLst/>
            </a:prstGeom>
            <a:solidFill>
              <a:schemeClr val="tx2">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dirty="0">
                  <a:latin typeface="+mn-lt"/>
                </a:rPr>
                <a:t>Source Port</a:t>
              </a:r>
            </a:p>
          </p:txBody>
        </p:sp>
        <p:sp>
          <p:nvSpPr>
            <p:cNvPr id="51" name="Rectangle 20"/>
            <p:cNvSpPr>
              <a:spLocks noChangeArrowheads="1"/>
            </p:cNvSpPr>
            <p:nvPr/>
          </p:nvSpPr>
          <p:spPr bwMode="auto">
            <a:xfrm>
              <a:off x="4262623" y="1906351"/>
              <a:ext cx="1799993" cy="353393"/>
            </a:xfrm>
            <a:prstGeom prst="rect">
              <a:avLst/>
            </a:prstGeom>
            <a:solidFill>
              <a:schemeClr val="tx2">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dirty="0" err="1">
                  <a:latin typeface="+mn-lt"/>
                </a:rPr>
                <a:t>Dest</a:t>
              </a:r>
              <a:r>
                <a:rPr lang="en-US" altLang="zh-CN" sz="1200" b="1" dirty="0">
                  <a:latin typeface="+mn-lt"/>
                </a:rPr>
                <a:t>. Port</a:t>
              </a:r>
            </a:p>
          </p:txBody>
        </p:sp>
        <p:sp>
          <p:nvSpPr>
            <p:cNvPr id="94235" name="Rectangle 21"/>
            <p:cNvSpPr>
              <a:spLocks noChangeArrowheads="1"/>
            </p:cNvSpPr>
            <p:nvPr/>
          </p:nvSpPr>
          <p:spPr bwMode="auto">
            <a:xfrm>
              <a:off x="2435969" y="2286000"/>
              <a:ext cx="3627437" cy="355600"/>
            </a:xfrm>
            <a:prstGeom prst="rect">
              <a:avLst/>
            </a:prstGeom>
            <a:solidFill>
              <a:schemeClr val="accent1"/>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b="1">
                  <a:solidFill>
                    <a:srgbClr val="FFFFFF"/>
                  </a:solidFill>
                </a:rPr>
                <a:t>Sequence Number</a:t>
              </a:r>
            </a:p>
          </p:txBody>
        </p:sp>
        <p:sp>
          <p:nvSpPr>
            <p:cNvPr id="53" name="Rectangle 22"/>
            <p:cNvSpPr>
              <a:spLocks noChangeArrowheads="1"/>
            </p:cNvSpPr>
            <p:nvPr/>
          </p:nvSpPr>
          <p:spPr bwMode="auto">
            <a:xfrm>
              <a:off x="2436189" y="2667208"/>
              <a:ext cx="3626427" cy="353393"/>
            </a:xfrm>
            <a:prstGeom prst="rect">
              <a:avLst/>
            </a:prstGeom>
            <a:solidFill>
              <a:schemeClr val="tx2">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latin typeface="+mn-lt"/>
                </a:rPr>
                <a:t>Acknowledgment</a:t>
              </a:r>
            </a:p>
          </p:txBody>
        </p:sp>
        <p:sp>
          <p:nvSpPr>
            <p:cNvPr id="54" name="Rectangle 23"/>
            <p:cNvSpPr>
              <a:spLocks noChangeArrowheads="1"/>
            </p:cNvSpPr>
            <p:nvPr/>
          </p:nvSpPr>
          <p:spPr bwMode="auto">
            <a:xfrm>
              <a:off x="2436189" y="3045705"/>
              <a:ext cx="1801881" cy="357256"/>
            </a:xfrm>
            <a:prstGeom prst="rect">
              <a:avLst/>
            </a:prstGeom>
            <a:solidFill>
              <a:schemeClr val="tx2">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latin typeface="+mn-lt"/>
                </a:rPr>
                <a:t>HL/Flags</a:t>
              </a:r>
            </a:p>
          </p:txBody>
        </p:sp>
        <p:sp>
          <p:nvSpPr>
            <p:cNvPr id="55" name="Rectangle 24"/>
            <p:cNvSpPr>
              <a:spLocks noChangeArrowheads="1"/>
            </p:cNvSpPr>
            <p:nvPr/>
          </p:nvSpPr>
          <p:spPr bwMode="auto">
            <a:xfrm>
              <a:off x="4262623" y="3045705"/>
              <a:ext cx="1799993" cy="357256"/>
            </a:xfrm>
            <a:prstGeom prst="rect">
              <a:avLst/>
            </a:prstGeom>
            <a:solidFill>
              <a:schemeClr val="tx2">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dirty="0" err="1">
                  <a:latin typeface="+mn-lt"/>
                </a:rPr>
                <a:t>AdvertisedWin</a:t>
              </a:r>
              <a:endParaRPr lang="en-US" altLang="zh-CN" sz="1200" b="1" dirty="0">
                <a:latin typeface="+mn-lt"/>
              </a:endParaRPr>
            </a:p>
          </p:txBody>
        </p:sp>
        <p:sp>
          <p:nvSpPr>
            <p:cNvPr id="56" name="Rectangle 25"/>
            <p:cNvSpPr>
              <a:spLocks noChangeArrowheads="1"/>
            </p:cNvSpPr>
            <p:nvPr/>
          </p:nvSpPr>
          <p:spPr bwMode="auto">
            <a:xfrm>
              <a:off x="2436189" y="3428065"/>
              <a:ext cx="1801881" cy="353393"/>
            </a:xfrm>
            <a:prstGeom prst="rect">
              <a:avLst/>
            </a:prstGeom>
            <a:solidFill>
              <a:schemeClr val="tx2">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latin typeface="+mn-lt"/>
                </a:rPr>
                <a:t>D. Checksum</a:t>
              </a:r>
            </a:p>
          </p:txBody>
        </p:sp>
        <p:sp>
          <p:nvSpPr>
            <p:cNvPr id="57" name="Rectangle 26"/>
            <p:cNvSpPr>
              <a:spLocks noChangeArrowheads="1"/>
            </p:cNvSpPr>
            <p:nvPr/>
          </p:nvSpPr>
          <p:spPr bwMode="auto">
            <a:xfrm>
              <a:off x="4262623" y="3428065"/>
              <a:ext cx="1799993" cy="353393"/>
            </a:xfrm>
            <a:prstGeom prst="rect">
              <a:avLst/>
            </a:prstGeom>
            <a:solidFill>
              <a:schemeClr val="tx2">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latin typeface="+mn-lt"/>
                </a:rPr>
                <a:t>Urgent Pointer</a:t>
              </a:r>
            </a:p>
          </p:txBody>
        </p:sp>
        <p:sp>
          <p:nvSpPr>
            <p:cNvPr id="58" name="Rectangle 27"/>
            <p:cNvSpPr>
              <a:spLocks noChangeArrowheads="1"/>
            </p:cNvSpPr>
            <p:nvPr/>
          </p:nvSpPr>
          <p:spPr bwMode="auto">
            <a:xfrm>
              <a:off x="2436189" y="3806562"/>
              <a:ext cx="3626427" cy="355324"/>
            </a:xfrm>
            <a:prstGeom prst="rect">
              <a:avLst/>
            </a:prstGeom>
            <a:solidFill>
              <a:schemeClr val="tx2">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latin typeface="+mn-lt"/>
                </a:rPr>
                <a:t>Options..</a:t>
              </a:r>
            </a:p>
          </p:txBody>
        </p:sp>
        <p:sp>
          <p:nvSpPr>
            <p:cNvPr id="59" name="Rectangle 28"/>
            <p:cNvSpPr>
              <a:spLocks noChangeArrowheads="1"/>
            </p:cNvSpPr>
            <p:nvPr/>
          </p:nvSpPr>
          <p:spPr bwMode="auto">
            <a:xfrm>
              <a:off x="6850229" y="1906351"/>
              <a:ext cx="1799993" cy="353393"/>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dirty="0">
                  <a:solidFill>
                    <a:srgbClr val="000000"/>
                  </a:solidFill>
                  <a:latin typeface="+mn-lt"/>
                </a:rPr>
                <a:t>Source Port</a:t>
              </a:r>
            </a:p>
          </p:txBody>
        </p:sp>
        <p:sp>
          <p:nvSpPr>
            <p:cNvPr id="60" name="Rectangle 29"/>
            <p:cNvSpPr>
              <a:spLocks noChangeArrowheads="1"/>
            </p:cNvSpPr>
            <p:nvPr/>
          </p:nvSpPr>
          <p:spPr bwMode="auto">
            <a:xfrm>
              <a:off x="8676665" y="1906351"/>
              <a:ext cx="1799991" cy="353393"/>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Dest. Port</a:t>
              </a:r>
            </a:p>
          </p:txBody>
        </p:sp>
        <p:sp>
          <p:nvSpPr>
            <p:cNvPr id="61" name="Rectangle 30"/>
            <p:cNvSpPr>
              <a:spLocks noChangeArrowheads="1"/>
            </p:cNvSpPr>
            <p:nvPr/>
          </p:nvSpPr>
          <p:spPr bwMode="auto">
            <a:xfrm>
              <a:off x="6850229" y="2286780"/>
              <a:ext cx="3626427" cy="355324"/>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Sequence Number</a:t>
              </a:r>
            </a:p>
          </p:txBody>
        </p:sp>
        <p:sp>
          <p:nvSpPr>
            <p:cNvPr id="94245" name="Rectangle 31"/>
            <p:cNvSpPr>
              <a:spLocks noChangeArrowheads="1"/>
            </p:cNvSpPr>
            <p:nvPr/>
          </p:nvSpPr>
          <p:spPr bwMode="auto">
            <a:xfrm>
              <a:off x="6850806" y="2667000"/>
              <a:ext cx="3625850" cy="354013"/>
            </a:xfrm>
            <a:prstGeom prst="rect">
              <a:avLst/>
            </a:prstGeom>
            <a:solidFill>
              <a:schemeClr val="accent1"/>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b="1">
                  <a:solidFill>
                    <a:srgbClr val="FFFFFF"/>
                  </a:solidFill>
                </a:rPr>
                <a:t>Acknowledgment</a:t>
              </a:r>
            </a:p>
          </p:txBody>
        </p:sp>
        <p:sp>
          <p:nvSpPr>
            <p:cNvPr id="63" name="Rectangle 32"/>
            <p:cNvSpPr>
              <a:spLocks noChangeArrowheads="1"/>
            </p:cNvSpPr>
            <p:nvPr/>
          </p:nvSpPr>
          <p:spPr bwMode="auto">
            <a:xfrm>
              <a:off x="6850229" y="3045705"/>
              <a:ext cx="1799993" cy="357256"/>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HL/Flags</a:t>
              </a:r>
            </a:p>
          </p:txBody>
        </p:sp>
        <p:sp>
          <p:nvSpPr>
            <p:cNvPr id="94247" name="Rectangle 33"/>
            <p:cNvSpPr>
              <a:spLocks noChangeArrowheads="1"/>
            </p:cNvSpPr>
            <p:nvPr/>
          </p:nvSpPr>
          <p:spPr bwMode="auto">
            <a:xfrm>
              <a:off x="8676431" y="3046413"/>
              <a:ext cx="1800225" cy="355600"/>
            </a:xfrm>
            <a:prstGeom prst="rect">
              <a:avLst/>
            </a:prstGeom>
            <a:solidFill>
              <a:schemeClr val="accent1"/>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b="1">
                  <a:solidFill>
                    <a:srgbClr val="FFFFFF"/>
                  </a:solidFill>
                </a:rPr>
                <a:t>AdvertisedWin</a:t>
              </a:r>
            </a:p>
          </p:txBody>
        </p:sp>
        <p:sp>
          <p:nvSpPr>
            <p:cNvPr id="65" name="Rectangle 34"/>
            <p:cNvSpPr>
              <a:spLocks noChangeArrowheads="1"/>
            </p:cNvSpPr>
            <p:nvPr/>
          </p:nvSpPr>
          <p:spPr bwMode="auto">
            <a:xfrm>
              <a:off x="6850229" y="3428065"/>
              <a:ext cx="1799993" cy="353393"/>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D. Checksum</a:t>
              </a:r>
            </a:p>
          </p:txBody>
        </p:sp>
        <p:sp>
          <p:nvSpPr>
            <p:cNvPr id="66" name="Rectangle 35"/>
            <p:cNvSpPr>
              <a:spLocks noChangeArrowheads="1"/>
            </p:cNvSpPr>
            <p:nvPr/>
          </p:nvSpPr>
          <p:spPr bwMode="auto">
            <a:xfrm>
              <a:off x="8676665" y="3428065"/>
              <a:ext cx="1799991" cy="353393"/>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Urgent Pointer</a:t>
              </a:r>
            </a:p>
          </p:txBody>
        </p:sp>
        <p:sp>
          <p:nvSpPr>
            <p:cNvPr id="67" name="Rectangle 36"/>
            <p:cNvSpPr>
              <a:spLocks noChangeArrowheads="1"/>
            </p:cNvSpPr>
            <p:nvPr/>
          </p:nvSpPr>
          <p:spPr bwMode="auto">
            <a:xfrm>
              <a:off x="6850229" y="3806562"/>
              <a:ext cx="3626427" cy="355324"/>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Options..</a:t>
              </a:r>
            </a:p>
          </p:txBody>
        </p:sp>
        <p:sp>
          <p:nvSpPr>
            <p:cNvPr id="94251" name="Text Box 37"/>
            <p:cNvSpPr txBox="1">
              <a:spLocks noChangeArrowheads="1"/>
            </p:cNvSpPr>
            <p:nvPr/>
          </p:nvSpPr>
          <p:spPr bwMode="auto">
            <a:xfrm>
              <a:off x="3410693" y="1336675"/>
              <a:ext cx="1454964" cy="411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94" tIns="45647" rIns="91294" bIns="45647">
              <a:spAutoFit/>
            </a:bodyPr>
            <a:lstStyle>
              <a:lvl1pPr defTabSz="911225">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1600" b="1">
                  <a:latin typeface="Arial" panose="020B0604020202020204" pitchFamily="34" charset="0"/>
                  <a:ea typeface="宋体" panose="02010600030101010101" pitchFamily="2" charset="-122"/>
                </a:rPr>
                <a:t>发送的分组</a:t>
              </a:r>
              <a:endParaRPr kumimoji="0" lang="en-US" altLang="zh-CN" sz="1600" b="1">
                <a:latin typeface="Arial" panose="020B0604020202020204" pitchFamily="34" charset="0"/>
                <a:ea typeface="宋体" panose="02010600030101010101" pitchFamily="2" charset="-122"/>
              </a:endParaRPr>
            </a:p>
          </p:txBody>
        </p:sp>
        <p:sp>
          <p:nvSpPr>
            <p:cNvPr id="94252" name="Text Box 38"/>
            <p:cNvSpPr txBox="1">
              <a:spLocks noChangeArrowheads="1"/>
            </p:cNvSpPr>
            <p:nvPr/>
          </p:nvSpPr>
          <p:spPr bwMode="auto">
            <a:xfrm>
              <a:off x="7611219" y="1382713"/>
              <a:ext cx="1454964" cy="411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94" tIns="45647" rIns="91294" bIns="45647">
              <a:spAutoFit/>
            </a:bodyPr>
            <a:lstStyle>
              <a:lvl1pPr defTabSz="911225">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1600" b="1">
                  <a:latin typeface="Arial" panose="020B0604020202020204" pitchFamily="34" charset="0"/>
                  <a:ea typeface="宋体" panose="02010600030101010101" pitchFamily="2" charset="-122"/>
                </a:rPr>
                <a:t>接收的分组</a:t>
              </a:r>
              <a:endParaRPr kumimoji="0" lang="en-US" altLang="zh-CN" sz="1600" b="1">
                <a:latin typeface="Arial" panose="020B0604020202020204" pitchFamily="34" charset="0"/>
                <a:ea typeface="宋体" panose="02010600030101010101" pitchFamily="2" charset="-122"/>
              </a:endParaRPr>
            </a:p>
          </p:txBody>
        </p:sp>
        <p:cxnSp>
          <p:nvCxnSpPr>
            <p:cNvPr id="94253" name="AutoShape 39"/>
            <p:cNvCxnSpPr>
              <a:cxnSpLocks noChangeShapeType="1"/>
              <a:stCxn id="94235" idx="1"/>
              <a:endCxn id="94231" idx="0"/>
            </p:cNvCxnSpPr>
            <p:nvPr/>
          </p:nvCxnSpPr>
          <p:spPr bwMode="auto">
            <a:xfrm rot="10800000" flipH="1" flipV="1">
              <a:off x="2424856" y="2468563"/>
              <a:ext cx="3644900" cy="2860675"/>
            </a:xfrm>
            <a:prstGeom prst="curvedConnector4">
              <a:avLst>
                <a:gd name="adj1" fmla="val -5921"/>
                <a:gd name="adj2" fmla="val 71694"/>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94254" name="AutoShape 40"/>
            <p:cNvCxnSpPr>
              <a:cxnSpLocks noChangeShapeType="1"/>
              <a:stCxn id="94245" idx="1"/>
              <a:endCxn id="94232" idx="0"/>
            </p:cNvCxnSpPr>
            <p:nvPr/>
          </p:nvCxnSpPr>
          <p:spPr bwMode="auto">
            <a:xfrm rot="10800000" flipV="1">
              <a:off x="4545756" y="2849563"/>
              <a:ext cx="2298700" cy="2479675"/>
            </a:xfrm>
            <a:prstGeom prst="curvedConnector2">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94255" name="AutoShape 41"/>
            <p:cNvCxnSpPr>
              <a:cxnSpLocks noChangeShapeType="1"/>
              <a:stCxn id="94247" idx="1"/>
              <a:endCxn id="94221" idx="0"/>
            </p:cNvCxnSpPr>
            <p:nvPr/>
          </p:nvCxnSpPr>
          <p:spPr bwMode="auto">
            <a:xfrm rot="10800000" flipV="1">
              <a:off x="7212756" y="3230563"/>
              <a:ext cx="1460500" cy="2098675"/>
            </a:xfrm>
            <a:prstGeom prst="curvedConnector2">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cxnSp>
        <p:sp>
          <p:nvSpPr>
            <p:cNvPr id="94256" name="Text Box 42"/>
            <p:cNvSpPr txBox="1">
              <a:spLocks noChangeArrowheads="1"/>
            </p:cNvSpPr>
            <p:nvPr/>
          </p:nvSpPr>
          <p:spPr bwMode="auto">
            <a:xfrm>
              <a:off x="7943006" y="4794251"/>
              <a:ext cx="1821082" cy="411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94" tIns="45647" rIns="91294" bIns="45647">
              <a:spAutoFit/>
            </a:bodyPr>
            <a:lstStyle>
              <a:lvl1pPr defTabSz="911225">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1600" b="1">
                  <a:solidFill>
                    <a:schemeClr val="accent1"/>
                  </a:solidFill>
                  <a:latin typeface="Arial" panose="020B0604020202020204" pitchFamily="34" charset="0"/>
                  <a:ea typeface="宋体" panose="02010600030101010101" pitchFamily="2" charset="-122"/>
                </a:rPr>
                <a:t>应用进程</a:t>
              </a:r>
              <a:r>
                <a:rPr kumimoji="0" lang="en-US" altLang="zh-CN" sz="1600" b="1">
                  <a:solidFill>
                    <a:schemeClr val="accent1"/>
                  </a:solidFill>
                  <a:latin typeface="Arial" panose="020B0604020202020204" pitchFamily="34" charset="0"/>
                  <a:ea typeface="宋体" panose="02010600030101010101" pitchFamily="2" charset="-122"/>
                </a:rPr>
                <a:t> </a:t>
              </a:r>
              <a:r>
                <a:rPr kumimoji="0" lang="zh-CN" altLang="en-US" sz="1600" b="1">
                  <a:solidFill>
                    <a:schemeClr val="accent1"/>
                  </a:solidFill>
                  <a:latin typeface="Arial" panose="020B0604020202020204" pitchFamily="34" charset="0"/>
                  <a:ea typeface="宋体" panose="02010600030101010101" pitchFamily="2" charset="-122"/>
                </a:rPr>
                <a:t>写入</a:t>
              </a:r>
              <a:endParaRPr kumimoji="0" lang="en-US" altLang="zh-CN" sz="1600" b="1">
                <a:solidFill>
                  <a:schemeClr val="accent1"/>
                </a:solidFill>
                <a:latin typeface="Arial" panose="020B0604020202020204" pitchFamily="34" charset="0"/>
                <a:ea typeface="宋体" panose="02010600030101010101" pitchFamily="2" charset="-122"/>
              </a:endParaRPr>
            </a:p>
          </p:txBody>
        </p:sp>
      </p:gr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2E376FC2-8539-4AA9-999D-B8C798E99282}" type="slidenum">
              <a:rPr kumimoji="0" lang="en-US" altLang="zh-CN" sz="1400">
                <a:latin typeface="Arial" panose="020B0604020202020204" pitchFamily="34" charset="0"/>
                <a:ea typeface="宋体" panose="02010600030101010101" pitchFamily="2" charset="-122"/>
              </a:rPr>
              <a:pPr>
                <a:spcBef>
                  <a:spcPct val="0"/>
                </a:spcBef>
                <a:buClrTx/>
                <a:buSzTx/>
                <a:buFontTx/>
                <a:buNone/>
              </a:pPr>
              <a:t>81</a:t>
            </a:fld>
            <a:r>
              <a:rPr kumimoji="0" lang="en-US" altLang="zh-CN" sz="1000">
                <a:latin typeface="Arial" panose="020B0604020202020204" pitchFamily="34" charset="0"/>
                <a:ea typeface="宋体" panose="02010600030101010101" pitchFamily="2" charset="-122"/>
              </a:rPr>
              <a:t>-</a:t>
            </a:r>
          </a:p>
        </p:txBody>
      </p:sp>
      <p:sp>
        <p:nvSpPr>
          <p:cNvPr id="95235" name="Rectangle 2"/>
          <p:cNvSpPr>
            <a:spLocks noGrp="1" noChangeArrowheads="1"/>
          </p:cNvSpPr>
          <p:nvPr>
            <p:ph type="title"/>
          </p:nvPr>
        </p:nvSpPr>
        <p:spPr>
          <a:xfrm>
            <a:off x="810155" y="511801"/>
            <a:ext cx="8352367" cy="647700"/>
          </a:xfrm>
        </p:spPr>
        <p:txBody>
          <a:bodyPr/>
          <a:lstStyle/>
          <a:p>
            <a:r>
              <a:rPr lang="en-US" altLang="zh-CN" sz="3200" dirty="0"/>
              <a:t>TCP</a:t>
            </a:r>
            <a:r>
              <a:rPr lang="zh-CN" altLang="en-US" sz="3200" dirty="0"/>
              <a:t>滑动窗口算法</a:t>
            </a:r>
          </a:p>
        </p:txBody>
      </p:sp>
      <p:sp>
        <p:nvSpPr>
          <p:cNvPr id="87043" name="Rectangle 3"/>
          <p:cNvSpPr>
            <a:spLocks noGrp="1" noChangeArrowheads="1"/>
          </p:cNvSpPr>
          <p:nvPr>
            <p:ph type="body" idx="1"/>
          </p:nvPr>
        </p:nvSpPr>
        <p:spPr>
          <a:xfrm>
            <a:off x="1168252" y="1027495"/>
            <a:ext cx="8229600" cy="5327650"/>
          </a:xfrm>
        </p:spPr>
        <p:txBody>
          <a:bodyPr/>
          <a:lstStyle/>
          <a:p>
            <a:pPr>
              <a:buFont typeface="Wingdings" charset="0"/>
              <a:buNone/>
              <a:defRPr/>
            </a:pPr>
            <a:r>
              <a:rPr lang="en-US" altLang="zh-CN" sz="2800" b="1" dirty="0">
                <a:solidFill>
                  <a:srgbClr val="0000FF"/>
                </a:solidFill>
                <a:effectLst>
                  <a:outerShdw blurRad="38100" dist="38100" dir="2700000" algn="tl">
                    <a:srgbClr val="DDDDDD"/>
                  </a:outerShdw>
                </a:effectLst>
              </a:rPr>
              <a:t>2. </a:t>
            </a:r>
            <a:r>
              <a:rPr lang="zh-CN" altLang="en-US" sz="2800" b="1" dirty="0">
                <a:solidFill>
                  <a:srgbClr val="0000FF"/>
                </a:solidFill>
                <a:effectLst>
                  <a:outerShdw blurRad="38100" dist="38100" dir="2700000" algn="tl">
                    <a:srgbClr val="DDDDDD"/>
                  </a:outerShdw>
                </a:effectLst>
              </a:rPr>
              <a:t>流量控制</a:t>
            </a:r>
            <a:endParaRPr lang="en-US" altLang="zh-CN" sz="2800" b="1" dirty="0">
              <a:solidFill>
                <a:srgbClr val="0000FF"/>
              </a:solidFill>
              <a:effectLst>
                <a:outerShdw blurRad="38100" dist="38100" dir="2700000" algn="tl">
                  <a:srgbClr val="DDDDDD"/>
                </a:outerShdw>
              </a:effectLst>
            </a:endParaRPr>
          </a:p>
          <a:p>
            <a:pPr lvl="1">
              <a:defRPr/>
            </a:pPr>
            <a:r>
              <a:rPr lang="en-US" altLang="zh-CN" sz="2400" dirty="0" err="1">
                <a:solidFill>
                  <a:srgbClr val="0000CC"/>
                </a:solidFill>
              </a:rPr>
              <a:t>AdvertisedWindow</a:t>
            </a:r>
            <a:r>
              <a:rPr lang="zh-CN" altLang="en-US" sz="2400" dirty="0"/>
              <a:t>字段</a:t>
            </a:r>
            <a:r>
              <a:rPr lang="en-US" altLang="zh-CN" sz="2400" dirty="0"/>
              <a:t>(</a:t>
            </a:r>
            <a:r>
              <a:rPr lang="zh-CN" altLang="en-US" sz="2400" dirty="0"/>
              <a:t>接收方的角度</a:t>
            </a:r>
            <a:r>
              <a:rPr lang="en-US" altLang="zh-CN" sz="2400" dirty="0"/>
              <a:t>): </a:t>
            </a:r>
          </a:p>
          <a:p>
            <a:pPr lvl="1">
              <a:defRPr/>
            </a:pPr>
            <a:endParaRPr lang="en-US" altLang="zh-CN" sz="2400" dirty="0"/>
          </a:p>
          <a:p>
            <a:pPr lvl="1">
              <a:defRPr/>
            </a:pPr>
            <a:endParaRPr lang="en-US" altLang="zh-CN" sz="2400" dirty="0"/>
          </a:p>
          <a:p>
            <a:pPr lvl="1">
              <a:defRPr/>
            </a:pPr>
            <a:endParaRPr lang="en-US" altLang="zh-CN" sz="2400" dirty="0"/>
          </a:p>
          <a:p>
            <a:pPr lvl="1">
              <a:defRPr/>
            </a:pPr>
            <a:endParaRPr lang="en-US" altLang="zh-CN" sz="2400" dirty="0"/>
          </a:p>
          <a:p>
            <a:pPr marL="344170" lvl="1" indent="0">
              <a:buNone/>
              <a:defRPr/>
            </a:pPr>
            <a:endParaRPr lang="en-US" altLang="zh-CN" sz="1200" dirty="0"/>
          </a:p>
          <a:p>
            <a:pPr lvl="1">
              <a:defRPr/>
            </a:pPr>
            <a:r>
              <a:rPr lang="en-US" altLang="zh-CN" sz="2400" dirty="0" err="1">
                <a:solidFill>
                  <a:srgbClr val="0000FF"/>
                </a:solidFill>
              </a:rPr>
              <a:t>AdvertisedWindow</a:t>
            </a:r>
            <a:r>
              <a:rPr lang="en-US" altLang="zh-CN" sz="2400" dirty="0">
                <a:solidFill>
                  <a:srgbClr val="0000FF"/>
                </a:solidFill>
              </a:rPr>
              <a:t> </a:t>
            </a:r>
            <a:r>
              <a:rPr lang="zh-CN" altLang="en-US" sz="2400" dirty="0"/>
              <a:t>字段</a:t>
            </a:r>
            <a:r>
              <a:rPr lang="en-US" altLang="zh-CN" sz="2400" dirty="0"/>
              <a:t>(</a:t>
            </a:r>
            <a:r>
              <a:rPr lang="zh-CN" altLang="en-US" sz="2400" dirty="0"/>
              <a:t>发送方的角度</a:t>
            </a:r>
            <a:r>
              <a:rPr lang="en-US" altLang="zh-CN" sz="2400" dirty="0"/>
              <a:t>): </a:t>
            </a:r>
          </a:p>
          <a:p>
            <a:pPr lvl="1">
              <a:defRPr/>
            </a:pPr>
            <a:endParaRPr lang="en-US" altLang="zh-CN" sz="2000" dirty="0"/>
          </a:p>
          <a:p>
            <a:pPr lvl="1">
              <a:defRPr/>
            </a:pPr>
            <a:endParaRPr lang="en-US" altLang="zh-CN" sz="2000" dirty="0"/>
          </a:p>
          <a:p>
            <a:pPr>
              <a:defRPr/>
            </a:pPr>
            <a:endParaRPr lang="zh-CN" altLang="en-US" sz="2800" dirty="0"/>
          </a:p>
        </p:txBody>
      </p:sp>
      <p:grpSp>
        <p:nvGrpSpPr>
          <p:cNvPr id="95237" name="Group 31"/>
          <p:cNvGrpSpPr>
            <a:grpSpLocks/>
          </p:cNvGrpSpPr>
          <p:nvPr/>
        </p:nvGrpSpPr>
        <p:grpSpPr bwMode="auto">
          <a:xfrm>
            <a:off x="1731964" y="2060576"/>
            <a:ext cx="3406775" cy="1598613"/>
            <a:chOff x="340" y="2432"/>
            <a:chExt cx="2146" cy="1007"/>
          </a:xfrm>
        </p:grpSpPr>
        <p:sp>
          <p:nvSpPr>
            <p:cNvPr id="95260" name="Freeform 5"/>
            <p:cNvSpPr>
              <a:spLocks/>
            </p:cNvSpPr>
            <p:nvPr/>
          </p:nvSpPr>
          <p:spPr bwMode="auto">
            <a:xfrm>
              <a:off x="381" y="3033"/>
              <a:ext cx="8" cy="8"/>
            </a:xfrm>
            <a:custGeom>
              <a:avLst/>
              <a:gdLst>
                <a:gd name="T0" fmla="*/ 4 w 8"/>
                <a:gd name="T1" fmla="*/ 0 h 8"/>
                <a:gd name="T2" fmla="*/ 0 w 8"/>
                <a:gd name="T3" fmla="*/ 4 h 8"/>
                <a:gd name="T4" fmla="*/ 4 w 8"/>
                <a:gd name="T5" fmla="*/ 8 h 8"/>
                <a:gd name="T6" fmla="*/ 8 w 8"/>
                <a:gd name="T7" fmla="*/ 4 h 8"/>
                <a:gd name="T8" fmla="*/ 4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4" y="0"/>
                  </a:moveTo>
                  <a:lnTo>
                    <a:pt x="0" y="4"/>
                  </a:lnTo>
                  <a:lnTo>
                    <a:pt x="4" y="8"/>
                  </a:lnTo>
                  <a:lnTo>
                    <a:pt x="8" y="4"/>
                  </a:lnTo>
                  <a:lnTo>
                    <a:pt x="4" y="0"/>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61" name="Freeform 6"/>
            <p:cNvSpPr>
              <a:spLocks/>
            </p:cNvSpPr>
            <p:nvPr/>
          </p:nvSpPr>
          <p:spPr bwMode="auto">
            <a:xfrm>
              <a:off x="2073" y="2896"/>
              <a:ext cx="49" cy="87"/>
            </a:xfrm>
            <a:custGeom>
              <a:avLst/>
              <a:gdLst>
                <a:gd name="T0" fmla="*/ 24 w 49"/>
                <a:gd name="T1" fmla="*/ 33 h 87"/>
                <a:gd name="T2" fmla="*/ 0 w 49"/>
                <a:gd name="T3" fmla="*/ 67 h 87"/>
                <a:gd name="T4" fmla="*/ 29 w 49"/>
                <a:gd name="T5" fmla="*/ 87 h 87"/>
                <a:gd name="T6" fmla="*/ 49 w 49"/>
                <a:gd name="T7" fmla="*/ 58 h 87"/>
                <a:gd name="T8" fmla="*/ 29 w 49"/>
                <a:gd name="T9" fmla="*/ 42 h 87"/>
                <a:gd name="T10" fmla="*/ 29 w 49"/>
                <a:gd name="T11" fmla="*/ 0 h 87"/>
                <a:gd name="T12" fmla="*/ 4 w 49"/>
                <a:gd name="T13" fmla="*/ 0 h 87"/>
                <a:gd name="T14" fmla="*/ 4 w 49"/>
                <a:gd name="T15" fmla="*/ 17 h 87"/>
                <a:gd name="T16" fmla="*/ 24 w 49"/>
                <a:gd name="T17" fmla="*/ 33 h 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87"/>
                <a:gd name="T29" fmla="*/ 49 w 49"/>
                <a:gd name="T30" fmla="*/ 87 h 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87">
                  <a:moveTo>
                    <a:pt x="24" y="33"/>
                  </a:moveTo>
                  <a:lnTo>
                    <a:pt x="0" y="67"/>
                  </a:lnTo>
                  <a:lnTo>
                    <a:pt x="29" y="87"/>
                  </a:lnTo>
                  <a:lnTo>
                    <a:pt x="49" y="58"/>
                  </a:lnTo>
                  <a:lnTo>
                    <a:pt x="29" y="42"/>
                  </a:lnTo>
                  <a:lnTo>
                    <a:pt x="29" y="0"/>
                  </a:lnTo>
                  <a:lnTo>
                    <a:pt x="4" y="0"/>
                  </a:lnTo>
                  <a:lnTo>
                    <a:pt x="4" y="17"/>
                  </a:lnTo>
                  <a:lnTo>
                    <a:pt x="24" y="33"/>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62" name="Freeform 7"/>
            <p:cNvSpPr>
              <a:spLocks/>
            </p:cNvSpPr>
            <p:nvPr/>
          </p:nvSpPr>
          <p:spPr bwMode="auto">
            <a:xfrm>
              <a:off x="381" y="3041"/>
              <a:ext cx="1758" cy="71"/>
            </a:xfrm>
            <a:custGeom>
              <a:avLst/>
              <a:gdLst>
                <a:gd name="T0" fmla="*/ 1725 w 1758"/>
                <a:gd name="T1" fmla="*/ 0 h 71"/>
                <a:gd name="T2" fmla="*/ 1708 w 1758"/>
                <a:gd name="T3" fmla="*/ 13 h 71"/>
                <a:gd name="T4" fmla="*/ 1708 w 1758"/>
                <a:gd name="T5" fmla="*/ 46 h 71"/>
                <a:gd name="T6" fmla="*/ 17 w 1758"/>
                <a:gd name="T7" fmla="*/ 46 h 71"/>
                <a:gd name="T8" fmla="*/ 0 w 1758"/>
                <a:gd name="T9" fmla="*/ 71 h 71"/>
                <a:gd name="T10" fmla="*/ 1733 w 1758"/>
                <a:gd name="T11" fmla="*/ 71 h 71"/>
                <a:gd name="T12" fmla="*/ 1733 w 1758"/>
                <a:gd name="T13" fmla="*/ 38 h 71"/>
                <a:gd name="T14" fmla="*/ 1758 w 1758"/>
                <a:gd name="T15" fmla="*/ 13 h 71"/>
                <a:gd name="T16" fmla="*/ 1725 w 1758"/>
                <a:gd name="T17" fmla="*/ 0 h 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58"/>
                <a:gd name="T28" fmla="*/ 0 h 71"/>
                <a:gd name="T29" fmla="*/ 1758 w 1758"/>
                <a:gd name="T30" fmla="*/ 71 h 7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58" h="71">
                  <a:moveTo>
                    <a:pt x="1725" y="0"/>
                  </a:moveTo>
                  <a:lnTo>
                    <a:pt x="1708" y="13"/>
                  </a:lnTo>
                  <a:lnTo>
                    <a:pt x="1708" y="46"/>
                  </a:lnTo>
                  <a:lnTo>
                    <a:pt x="17" y="46"/>
                  </a:lnTo>
                  <a:lnTo>
                    <a:pt x="0" y="71"/>
                  </a:lnTo>
                  <a:lnTo>
                    <a:pt x="1733" y="71"/>
                  </a:lnTo>
                  <a:lnTo>
                    <a:pt x="1733" y="38"/>
                  </a:lnTo>
                  <a:lnTo>
                    <a:pt x="1758" y="13"/>
                  </a:lnTo>
                  <a:lnTo>
                    <a:pt x="1725" y="0"/>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63" name="Freeform 8"/>
            <p:cNvSpPr>
              <a:spLocks/>
            </p:cNvSpPr>
            <p:nvPr/>
          </p:nvSpPr>
          <p:spPr bwMode="auto">
            <a:xfrm>
              <a:off x="2077" y="2992"/>
              <a:ext cx="58" cy="37"/>
            </a:xfrm>
            <a:custGeom>
              <a:avLst/>
              <a:gdLst>
                <a:gd name="T0" fmla="*/ 37 w 58"/>
                <a:gd name="T1" fmla="*/ 37 h 37"/>
                <a:gd name="T2" fmla="*/ 58 w 58"/>
                <a:gd name="T3" fmla="*/ 20 h 37"/>
                <a:gd name="T4" fmla="*/ 25 w 58"/>
                <a:gd name="T5" fmla="*/ 0 h 37"/>
                <a:gd name="T6" fmla="*/ 0 w 58"/>
                <a:gd name="T7" fmla="*/ 20 h 37"/>
                <a:gd name="T8" fmla="*/ 37 w 58"/>
                <a:gd name="T9" fmla="*/ 37 h 37"/>
                <a:gd name="T10" fmla="*/ 0 60000 65536"/>
                <a:gd name="T11" fmla="*/ 0 60000 65536"/>
                <a:gd name="T12" fmla="*/ 0 60000 65536"/>
                <a:gd name="T13" fmla="*/ 0 60000 65536"/>
                <a:gd name="T14" fmla="*/ 0 60000 65536"/>
                <a:gd name="T15" fmla="*/ 0 w 58"/>
                <a:gd name="T16" fmla="*/ 0 h 37"/>
                <a:gd name="T17" fmla="*/ 58 w 58"/>
                <a:gd name="T18" fmla="*/ 37 h 37"/>
              </a:gdLst>
              <a:ahLst/>
              <a:cxnLst>
                <a:cxn ang="T10">
                  <a:pos x="T0" y="T1"/>
                </a:cxn>
                <a:cxn ang="T11">
                  <a:pos x="T2" y="T3"/>
                </a:cxn>
                <a:cxn ang="T12">
                  <a:pos x="T4" y="T5"/>
                </a:cxn>
                <a:cxn ang="T13">
                  <a:pos x="T6" y="T7"/>
                </a:cxn>
                <a:cxn ang="T14">
                  <a:pos x="T8" y="T9"/>
                </a:cxn>
              </a:cxnLst>
              <a:rect l="T15" t="T16" r="T17" b="T18"/>
              <a:pathLst>
                <a:path w="58" h="37">
                  <a:moveTo>
                    <a:pt x="37" y="37"/>
                  </a:moveTo>
                  <a:lnTo>
                    <a:pt x="58" y="20"/>
                  </a:lnTo>
                  <a:lnTo>
                    <a:pt x="25" y="0"/>
                  </a:lnTo>
                  <a:lnTo>
                    <a:pt x="0" y="20"/>
                  </a:lnTo>
                  <a:lnTo>
                    <a:pt x="37" y="37"/>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64" name="Freeform 9"/>
            <p:cNvSpPr>
              <a:spLocks/>
            </p:cNvSpPr>
            <p:nvPr/>
          </p:nvSpPr>
          <p:spPr bwMode="auto">
            <a:xfrm>
              <a:off x="356" y="2871"/>
              <a:ext cx="1758" cy="216"/>
            </a:xfrm>
            <a:custGeom>
              <a:avLst/>
              <a:gdLst>
                <a:gd name="T0" fmla="*/ 1733 w 1758"/>
                <a:gd name="T1" fmla="*/ 183 h 216"/>
                <a:gd name="T2" fmla="*/ 1750 w 1758"/>
                <a:gd name="T3" fmla="*/ 170 h 216"/>
                <a:gd name="T4" fmla="*/ 1758 w 1758"/>
                <a:gd name="T5" fmla="*/ 158 h 216"/>
                <a:gd name="T6" fmla="*/ 1758 w 1758"/>
                <a:gd name="T7" fmla="*/ 158 h 216"/>
                <a:gd name="T8" fmla="*/ 1721 w 1758"/>
                <a:gd name="T9" fmla="*/ 141 h 216"/>
                <a:gd name="T10" fmla="*/ 1746 w 1758"/>
                <a:gd name="T11" fmla="*/ 121 h 216"/>
                <a:gd name="T12" fmla="*/ 1754 w 1758"/>
                <a:gd name="T13" fmla="*/ 116 h 216"/>
                <a:gd name="T14" fmla="*/ 1746 w 1758"/>
                <a:gd name="T15" fmla="*/ 112 h 216"/>
                <a:gd name="T16" fmla="*/ 1717 w 1758"/>
                <a:gd name="T17" fmla="*/ 92 h 216"/>
                <a:gd name="T18" fmla="*/ 1741 w 1758"/>
                <a:gd name="T19" fmla="*/ 58 h 216"/>
                <a:gd name="T20" fmla="*/ 1721 w 1758"/>
                <a:gd name="T21" fmla="*/ 42 h 216"/>
                <a:gd name="T22" fmla="*/ 1721 w 1758"/>
                <a:gd name="T23" fmla="*/ 25 h 216"/>
                <a:gd name="T24" fmla="*/ 1721 w 1758"/>
                <a:gd name="T25" fmla="*/ 0 h 216"/>
                <a:gd name="T26" fmla="*/ 0 w 1758"/>
                <a:gd name="T27" fmla="*/ 0 h 216"/>
                <a:gd name="T28" fmla="*/ 13 w 1758"/>
                <a:gd name="T29" fmla="*/ 50 h 216"/>
                <a:gd name="T30" fmla="*/ 0 w 1758"/>
                <a:gd name="T31" fmla="*/ 83 h 216"/>
                <a:gd name="T32" fmla="*/ 25 w 1758"/>
                <a:gd name="T33" fmla="*/ 108 h 216"/>
                <a:gd name="T34" fmla="*/ 0 w 1758"/>
                <a:gd name="T35" fmla="*/ 141 h 216"/>
                <a:gd name="T36" fmla="*/ 29 w 1758"/>
                <a:gd name="T37" fmla="*/ 162 h 216"/>
                <a:gd name="T38" fmla="*/ 33 w 1758"/>
                <a:gd name="T39" fmla="*/ 166 h 216"/>
                <a:gd name="T40" fmla="*/ 29 w 1758"/>
                <a:gd name="T41" fmla="*/ 170 h 216"/>
                <a:gd name="T42" fmla="*/ 0 w 1758"/>
                <a:gd name="T43" fmla="*/ 216 h 216"/>
                <a:gd name="T44" fmla="*/ 42 w 1758"/>
                <a:gd name="T45" fmla="*/ 216 h 216"/>
                <a:gd name="T46" fmla="*/ 1733 w 1758"/>
                <a:gd name="T47" fmla="*/ 216 h 216"/>
                <a:gd name="T48" fmla="*/ 1733 w 1758"/>
                <a:gd name="T49" fmla="*/ 183 h 21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58"/>
                <a:gd name="T76" fmla="*/ 0 h 216"/>
                <a:gd name="T77" fmla="*/ 1758 w 1758"/>
                <a:gd name="T78" fmla="*/ 216 h 21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58" h="216">
                  <a:moveTo>
                    <a:pt x="1733" y="183"/>
                  </a:moveTo>
                  <a:lnTo>
                    <a:pt x="1750" y="170"/>
                  </a:lnTo>
                  <a:lnTo>
                    <a:pt x="1758" y="158"/>
                  </a:lnTo>
                  <a:lnTo>
                    <a:pt x="1721" y="141"/>
                  </a:lnTo>
                  <a:lnTo>
                    <a:pt x="1746" y="121"/>
                  </a:lnTo>
                  <a:lnTo>
                    <a:pt x="1754" y="116"/>
                  </a:lnTo>
                  <a:lnTo>
                    <a:pt x="1746" y="112"/>
                  </a:lnTo>
                  <a:lnTo>
                    <a:pt x="1717" y="92"/>
                  </a:lnTo>
                  <a:lnTo>
                    <a:pt x="1741" y="58"/>
                  </a:lnTo>
                  <a:lnTo>
                    <a:pt x="1721" y="42"/>
                  </a:lnTo>
                  <a:lnTo>
                    <a:pt x="1721" y="25"/>
                  </a:lnTo>
                  <a:lnTo>
                    <a:pt x="1721" y="0"/>
                  </a:lnTo>
                  <a:lnTo>
                    <a:pt x="0" y="0"/>
                  </a:lnTo>
                  <a:lnTo>
                    <a:pt x="13" y="50"/>
                  </a:lnTo>
                  <a:lnTo>
                    <a:pt x="0" y="83"/>
                  </a:lnTo>
                  <a:lnTo>
                    <a:pt x="25" y="108"/>
                  </a:lnTo>
                  <a:lnTo>
                    <a:pt x="0" y="141"/>
                  </a:lnTo>
                  <a:lnTo>
                    <a:pt x="29" y="162"/>
                  </a:lnTo>
                  <a:lnTo>
                    <a:pt x="33" y="166"/>
                  </a:lnTo>
                  <a:lnTo>
                    <a:pt x="29" y="170"/>
                  </a:lnTo>
                  <a:lnTo>
                    <a:pt x="0" y="216"/>
                  </a:lnTo>
                  <a:lnTo>
                    <a:pt x="42" y="216"/>
                  </a:lnTo>
                  <a:lnTo>
                    <a:pt x="1733" y="216"/>
                  </a:lnTo>
                  <a:lnTo>
                    <a:pt x="1733" y="183"/>
                  </a:lnTo>
                  <a:close/>
                </a:path>
              </a:pathLst>
            </a:custGeom>
            <a:solidFill>
              <a:srgbClr val="FFFFFF"/>
            </a:solidFill>
            <a:ln w="12700">
              <a:solidFill>
                <a:srgbClr val="000000"/>
              </a:solidFill>
              <a:round/>
              <a:headEnd/>
              <a:tailEnd/>
            </a:ln>
          </p:spPr>
          <p:txBody>
            <a:bodyPr/>
            <a:lstStyle/>
            <a:p>
              <a:endParaRPr lang="zh-CN" altLang="en-US"/>
            </a:p>
          </p:txBody>
        </p:sp>
        <p:sp>
          <p:nvSpPr>
            <p:cNvPr id="95265" name="Rectangle 12"/>
            <p:cNvSpPr>
              <a:spLocks noChangeArrowheads="1"/>
            </p:cNvSpPr>
            <p:nvPr/>
          </p:nvSpPr>
          <p:spPr bwMode="auto">
            <a:xfrm>
              <a:off x="837" y="2871"/>
              <a:ext cx="639" cy="216"/>
            </a:xfrm>
            <a:prstGeom prst="rect">
              <a:avLst/>
            </a:prstGeom>
            <a:solidFill>
              <a:srgbClr val="CCEC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5266" name="Rectangle 13"/>
            <p:cNvSpPr>
              <a:spLocks noChangeArrowheads="1"/>
            </p:cNvSpPr>
            <p:nvPr/>
          </p:nvSpPr>
          <p:spPr bwMode="auto">
            <a:xfrm>
              <a:off x="1658" y="2871"/>
              <a:ext cx="116" cy="216"/>
            </a:xfrm>
            <a:prstGeom prst="rect">
              <a:avLst/>
            </a:prstGeom>
            <a:solidFill>
              <a:srgbClr val="CCEC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5267" name="Freeform 16"/>
            <p:cNvSpPr>
              <a:spLocks/>
            </p:cNvSpPr>
            <p:nvPr/>
          </p:nvSpPr>
          <p:spPr bwMode="auto">
            <a:xfrm>
              <a:off x="829" y="2432"/>
              <a:ext cx="137" cy="361"/>
            </a:xfrm>
            <a:custGeom>
              <a:avLst/>
              <a:gdLst>
                <a:gd name="T0" fmla="*/ 0 w 456"/>
                <a:gd name="T1" fmla="*/ 0 h 734"/>
                <a:gd name="T2" fmla="*/ 0 w 456"/>
                <a:gd name="T3" fmla="*/ 0 h 734"/>
                <a:gd name="T4" fmla="*/ 0 w 456"/>
                <a:gd name="T5" fmla="*/ 0 h 734"/>
                <a:gd name="T6" fmla="*/ 0 w 456"/>
                <a:gd name="T7" fmla="*/ 0 h 734"/>
                <a:gd name="T8" fmla="*/ 0 w 456"/>
                <a:gd name="T9" fmla="*/ 0 h 734"/>
                <a:gd name="T10" fmla="*/ 0 w 456"/>
                <a:gd name="T11" fmla="*/ 0 h 734"/>
                <a:gd name="T12" fmla="*/ 0 w 456"/>
                <a:gd name="T13" fmla="*/ 0 h 734"/>
                <a:gd name="T14" fmla="*/ 0 w 456"/>
                <a:gd name="T15" fmla="*/ 1 h 734"/>
                <a:gd name="T16" fmla="*/ 0 w 456"/>
                <a:gd name="T17" fmla="*/ 1 h 734"/>
                <a:gd name="T18" fmla="*/ 0 w 456"/>
                <a:gd name="T19" fmla="*/ 1 h 734"/>
                <a:gd name="T20" fmla="*/ 0 w 456"/>
                <a:gd name="T21" fmla="*/ 1 h 734"/>
                <a:gd name="T22" fmla="*/ 0 w 456"/>
                <a:gd name="T23" fmla="*/ 1 h 734"/>
                <a:gd name="T24" fmla="*/ 0 w 456"/>
                <a:gd name="T25" fmla="*/ 1 h 734"/>
                <a:gd name="T26" fmla="*/ 0 w 456"/>
                <a:gd name="T27" fmla="*/ 1 h 734"/>
                <a:gd name="T28" fmla="*/ 0 w 456"/>
                <a:gd name="T29" fmla="*/ 1 h 734"/>
                <a:gd name="T30" fmla="*/ 0 w 456"/>
                <a:gd name="T31" fmla="*/ 1 h 734"/>
                <a:gd name="T32" fmla="*/ 0 w 456"/>
                <a:gd name="T33" fmla="*/ 1 h 734"/>
                <a:gd name="T34" fmla="*/ 0 w 456"/>
                <a:gd name="T35" fmla="*/ 1 h 734"/>
                <a:gd name="T36" fmla="*/ 0 w 456"/>
                <a:gd name="T37" fmla="*/ 2 h 734"/>
                <a:gd name="T38" fmla="*/ 0 w 456"/>
                <a:gd name="T39" fmla="*/ 2 h 734"/>
                <a:gd name="T40" fmla="*/ 0 w 456"/>
                <a:gd name="T41" fmla="*/ 2 h 734"/>
                <a:gd name="T42" fmla="*/ 0 w 456"/>
                <a:gd name="T43" fmla="*/ 2 h 734"/>
                <a:gd name="T44" fmla="*/ 0 w 456"/>
                <a:gd name="T45" fmla="*/ 2 h 734"/>
                <a:gd name="T46" fmla="*/ 0 w 456"/>
                <a:gd name="T47" fmla="*/ 2 h 734"/>
                <a:gd name="T48" fmla="*/ 0 w 456"/>
                <a:gd name="T49" fmla="*/ 2 h 734"/>
                <a:gd name="T50" fmla="*/ 0 w 456"/>
                <a:gd name="T51" fmla="*/ 2 h 73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56"/>
                <a:gd name="T79" fmla="*/ 0 h 734"/>
                <a:gd name="T80" fmla="*/ 456 w 456"/>
                <a:gd name="T81" fmla="*/ 734 h 73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56" h="734">
                  <a:moveTo>
                    <a:pt x="456" y="0"/>
                  </a:moveTo>
                  <a:lnTo>
                    <a:pt x="456" y="0"/>
                  </a:lnTo>
                  <a:lnTo>
                    <a:pt x="452" y="58"/>
                  </a:lnTo>
                  <a:lnTo>
                    <a:pt x="440" y="133"/>
                  </a:lnTo>
                  <a:lnTo>
                    <a:pt x="431" y="174"/>
                  </a:lnTo>
                  <a:lnTo>
                    <a:pt x="415" y="215"/>
                  </a:lnTo>
                  <a:lnTo>
                    <a:pt x="398" y="257"/>
                  </a:lnTo>
                  <a:lnTo>
                    <a:pt x="373" y="298"/>
                  </a:lnTo>
                  <a:lnTo>
                    <a:pt x="357" y="319"/>
                  </a:lnTo>
                  <a:lnTo>
                    <a:pt x="336" y="340"/>
                  </a:lnTo>
                  <a:lnTo>
                    <a:pt x="290" y="377"/>
                  </a:lnTo>
                  <a:lnTo>
                    <a:pt x="241" y="406"/>
                  </a:lnTo>
                  <a:lnTo>
                    <a:pt x="187" y="439"/>
                  </a:lnTo>
                  <a:lnTo>
                    <a:pt x="133" y="468"/>
                  </a:lnTo>
                  <a:lnTo>
                    <a:pt x="83" y="501"/>
                  </a:lnTo>
                  <a:lnTo>
                    <a:pt x="62" y="522"/>
                  </a:lnTo>
                  <a:lnTo>
                    <a:pt x="46" y="539"/>
                  </a:lnTo>
                  <a:lnTo>
                    <a:pt x="29" y="559"/>
                  </a:lnTo>
                  <a:lnTo>
                    <a:pt x="21" y="584"/>
                  </a:lnTo>
                  <a:lnTo>
                    <a:pt x="13" y="609"/>
                  </a:lnTo>
                  <a:lnTo>
                    <a:pt x="4" y="638"/>
                  </a:lnTo>
                  <a:lnTo>
                    <a:pt x="0" y="688"/>
                  </a:lnTo>
                  <a:lnTo>
                    <a:pt x="0" y="721"/>
                  </a:lnTo>
                  <a:lnTo>
                    <a:pt x="4" y="734"/>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268" name="Freeform 17"/>
            <p:cNvSpPr>
              <a:spLocks/>
            </p:cNvSpPr>
            <p:nvPr/>
          </p:nvSpPr>
          <p:spPr bwMode="auto">
            <a:xfrm>
              <a:off x="812" y="2780"/>
              <a:ext cx="50" cy="91"/>
            </a:xfrm>
            <a:custGeom>
              <a:avLst/>
              <a:gdLst>
                <a:gd name="T0" fmla="*/ 0 w 50"/>
                <a:gd name="T1" fmla="*/ 0 h 91"/>
                <a:gd name="T2" fmla="*/ 25 w 50"/>
                <a:gd name="T3" fmla="*/ 91 h 91"/>
                <a:gd name="T4" fmla="*/ 50 w 50"/>
                <a:gd name="T5" fmla="*/ 0 h 91"/>
                <a:gd name="T6" fmla="*/ 0 w 50"/>
                <a:gd name="T7" fmla="*/ 0 h 91"/>
                <a:gd name="T8" fmla="*/ 0 60000 65536"/>
                <a:gd name="T9" fmla="*/ 0 60000 65536"/>
                <a:gd name="T10" fmla="*/ 0 60000 65536"/>
                <a:gd name="T11" fmla="*/ 0 60000 65536"/>
                <a:gd name="T12" fmla="*/ 0 w 50"/>
                <a:gd name="T13" fmla="*/ 0 h 91"/>
                <a:gd name="T14" fmla="*/ 50 w 50"/>
                <a:gd name="T15" fmla="*/ 91 h 91"/>
              </a:gdLst>
              <a:ahLst/>
              <a:cxnLst>
                <a:cxn ang="T8">
                  <a:pos x="T0" y="T1"/>
                </a:cxn>
                <a:cxn ang="T9">
                  <a:pos x="T2" y="T3"/>
                </a:cxn>
                <a:cxn ang="T10">
                  <a:pos x="T4" y="T5"/>
                </a:cxn>
                <a:cxn ang="T11">
                  <a:pos x="T6" y="T7"/>
                </a:cxn>
              </a:cxnLst>
              <a:rect l="T12" t="T13" r="T14" b="T15"/>
              <a:pathLst>
                <a:path w="50" h="91">
                  <a:moveTo>
                    <a:pt x="0" y="0"/>
                  </a:moveTo>
                  <a:lnTo>
                    <a:pt x="25" y="91"/>
                  </a:lnTo>
                  <a:lnTo>
                    <a:pt x="5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69" name="Rectangle 18"/>
            <p:cNvSpPr>
              <a:spLocks noChangeArrowheads="1"/>
            </p:cNvSpPr>
            <p:nvPr/>
          </p:nvSpPr>
          <p:spPr bwMode="auto">
            <a:xfrm>
              <a:off x="837" y="2871"/>
              <a:ext cx="639" cy="21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5270" name="Rectangle 19"/>
            <p:cNvSpPr>
              <a:spLocks noChangeArrowheads="1"/>
            </p:cNvSpPr>
            <p:nvPr/>
          </p:nvSpPr>
          <p:spPr bwMode="auto">
            <a:xfrm>
              <a:off x="1658" y="2871"/>
              <a:ext cx="116" cy="21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5271" name="Rectangle 20"/>
            <p:cNvSpPr>
              <a:spLocks noChangeArrowheads="1"/>
            </p:cNvSpPr>
            <p:nvPr/>
          </p:nvSpPr>
          <p:spPr bwMode="auto">
            <a:xfrm>
              <a:off x="916" y="2590"/>
              <a:ext cx="75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700">
                  <a:solidFill>
                    <a:srgbClr val="000000"/>
                  </a:solidFill>
                  <a:latin typeface="Myriad Roman"/>
                </a:rPr>
                <a:t>LastByteRead</a:t>
              </a:r>
              <a:endParaRPr lang="en-US" altLang="zh-CN"/>
            </a:p>
          </p:txBody>
        </p:sp>
        <p:sp>
          <p:nvSpPr>
            <p:cNvPr id="95272" name="Rectangle 22"/>
            <p:cNvSpPr>
              <a:spLocks noChangeArrowheads="1"/>
            </p:cNvSpPr>
            <p:nvPr/>
          </p:nvSpPr>
          <p:spPr bwMode="auto">
            <a:xfrm>
              <a:off x="1749" y="3274"/>
              <a:ext cx="73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700">
                  <a:solidFill>
                    <a:srgbClr val="000000"/>
                  </a:solidFill>
                  <a:latin typeface="Myriad Roman"/>
                </a:rPr>
                <a:t>LastByteRcvd</a:t>
              </a:r>
              <a:endParaRPr lang="en-US" altLang="zh-CN"/>
            </a:p>
          </p:txBody>
        </p:sp>
        <p:sp>
          <p:nvSpPr>
            <p:cNvPr id="95273" name="Rectangle 23"/>
            <p:cNvSpPr>
              <a:spLocks noChangeArrowheads="1"/>
            </p:cNvSpPr>
            <p:nvPr/>
          </p:nvSpPr>
          <p:spPr bwMode="auto">
            <a:xfrm>
              <a:off x="340" y="3274"/>
              <a:ext cx="102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700">
                  <a:solidFill>
                    <a:srgbClr val="000000"/>
                  </a:solidFill>
                  <a:latin typeface="Myriad Roman"/>
                </a:rPr>
                <a:t>NextByteExpected</a:t>
              </a:r>
              <a:endParaRPr lang="en-US" altLang="zh-CN"/>
            </a:p>
          </p:txBody>
        </p:sp>
        <p:sp>
          <p:nvSpPr>
            <p:cNvPr id="95274" name="Line 24"/>
            <p:cNvSpPr>
              <a:spLocks noChangeShapeType="1"/>
            </p:cNvSpPr>
            <p:nvPr/>
          </p:nvSpPr>
          <p:spPr bwMode="auto">
            <a:xfrm flipV="1">
              <a:off x="1476" y="3166"/>
              <a:ext cx="0" cy="8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75" name="Freeform 25"/>
            <p:cNvSpPr>
              <a:spLocks/>
            </p:cNvSpPr>
            <p:nvPr/>
          </p:nvSpPr>
          <p:spPr bwMode="auto">
            <a:xfrm>
              <a:off x="1451" y="3112"/>
              <a:ext cx="49" cy="87"/>
            </a:xfrm>
            <a:custGeom>
              <a:avLst/>
              <a:gdLst>
                <a:gd name="T0" fmla="*/ 49 w 49"/>
                <a:gd name="T1" fmla="*/ 87 h 87"/>
                <a:gd name="T2" fmla="*/ 25 w 49"/>
                <a:gd name="T3" fmla="*/ 0 h 87"/>
                <a:gd name="T4" fmla="*/ 0 w 49"/>
                <a:gd name="T5" fmla="*/ 87 h 87"/>
                <a:gd name="T6" fmla="*/ 49 w 49"/>
                <a:gd name="T7" fmla="*/ 87 h 87"/>
                <a:gd name="T8" fmla="*/ 0 60000 65536"/>
                <a:gd name="T9" fmla="*/ 0 60000 65536"/>
                <a:gd name="T10" fmla="*/ 0 60000 65536"/>
                <a:gd name="T11" fmla="*/ 0 60000 65536"/>
                <a:gd name="T12" fmla="*/ 0 w 49"/>
                <a:gd name="T13" fmla="*/ 0 h 87"/>
                <a:gd name="T14" fmla="*/ 49 w 49"/>
                <a:gd name="T15" fmla="*/ 87 h 87"/>
              </a:gdLst>
              <a:ahLst/>
              <a:cxnLst>
                <a:cxn ang="T8">
                  <a:pos x="T0" y="T1"/>
                </a:cxn>
                <a:cxn ang="T9">
                  <a:pos x="T2" y="T3"/>
                </a:cxn>
                <a:cxn ang="T10">
                  <a:pos x="T4" y="T5"/>
                </a:cxn>
                <a:cxn ang="T11">
                  <a:pos x="T6" y="T7"/>
                </a:cxn>
              </a:cxnLst>
              <a:rect l="T12" t="T13" r="T14" b="T15"/>
              <a:pathLst>
                <a:path w="49" h="87">
                  <a:moveTo>
                    <a:pt x="49" y="87"/>
                  </a:moveTo>
                  <a:lnTo>
                    <a:pt x="25" y="0"/>
                  </a:lnTo>
                  <a:lnTo>
                    <a:pt x="0" y="87"/>
                  </a:lnTo>
                  <a:lnTo>
                    <a:pt x="49"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76" name="Line 26"/>
            <p:cNvSpPr>
              <a:spLocks noChangeShapeType="1"/>
            </p:cNvSpPr>
            <p:nvPr/>
          </p:nvSpPr>
          <p:spPr bwMode="auto">
            <a:xfrm flipV="1">
              <a:off x="1774" y="3166"/>
              <a:ext cx="0" cy="8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77" name="Freeform 27"/>
            <p:cNvSpPr>
              <a:spLocks/>
            </p:cNvSpPr>
            <p:nvPr/>
          </p:nvSpPr>
          <p:spPr bwMode="auto">
            <a:xfrm>
              <a:off x="1749" y="3112"/>
              <a:ext cx="50" cy="87"/>
            </a:xfrm>
            <a:custGeom>
              <a:avLst/>
              <a:gdLst>
                <a:gd name="T0" fmla="*/ 50 w 50"/>
                <a:gd name="T1" fmla="*/ 87 h 87"/>
                <a:gd name="T2" fmla="*/ 25 w 50"/>
                <a:gd name="T3" fmla="*/ 0 h 87"/>
                <a:gd name="T4" fmla="*/ 0 w 50"/>
                <a:gd name="T5" fmla="*/ 87 h 87"/>
                <a:gd name="T6" fmla="*/ 50 w 50"/>
                <a:gd name="T7" fmla="*/ 87 h 87"/>
                <a:gd name="T8" fmla="*/ 0 60000 65536"/>
                <a:gd name="T9" fmla="*/ 0 60000 65536"/>
                <a:gd name="T10" fmla="*/ 0 60000 65536"/>
                <a:gd name="T11" fmla="*/ 0 60000 65536"/>
                <a:gd name="T12" fmla="*/ 0 w 50"/>
                <a:gd name="T13" fmla="*/ 0 h 87"/>
                <a:gd name="T14" fmla="*/ 50 w 50"/>
                <a:gd name="T15" fmla="*/ 87 h 87"/>
              </a:gdLst>
              <a:ahLst/>
              <a:cxnLst>
                <a:cxn ang="T8">
                  <a:pos x="T0" y="T1"/>
                </a:cxn>
                <a:cxn ang="T9">
                  <a:pos x="T2" y="T3"/>
                </a:cxn>
                <a:cxn ang="T10">
                  <a:pos x="T4" y="T5"/>
                </a:cxn>
                <a:cxn ang="T11">
                  <a:pos x="T6" y="T7"/>
                </a:cxn>
              </a:cxnLst>
              <a:rect l="T12" t="T13" r="T14" b="T15"/>
              <a:pathLst>
                <a:path w="50" h="87">
                  <a:moveTo>
                    <a:pt x="50" y="87"/>
                  </a:moveTo>
                  <a:lnTo>
                    <a:pt x="25" y="0"/>
                  </a:lnTo>
                  <a:lnTo>
                    <a:pt x="0" y="87"/>
                  </a:lnTo>
                  <a:lnTo>
                    <a:pt x="5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95238" name="Text Box 28"/>
          <p:cNvSpPr txBox="1">
            <a:spLocks noChangeArrowheads="1"/>
          </p:cNvSpPr>
          <p:nvPr/>
        </p:nvSpPr>
        <p:spPr bwMode="auto">
          <a:xfrm>
            <a:off x="5494338" y="2133600"/>
            <a:ext cx="5148262" cy="5842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600" b="1">
                <a:latin typeface="Courier New" panose="02070309020205020404" pitchFamily="49" charset="0"/>
                <a:ea typeface="宋体" panose="02010600030101010101" pitchFamily="2" charset="-122"/>
              </a:rPr>
              <a:t>LastByteRcvd - LastByteRead </a:t>
            </a:r>
          </a:p>
          <a:p>
            <a:pPr eaLnBrk="1" hangingPunct="1">
              <a:spcBef>
                <a:spcPct val="0"/>
              </a:spcBef>
              <a:buClrTx/>
              <a:buSzTx/>
              <a:buFontTx/>
              <a:buNone/>
            </a:pPr>
            <a:r>
              <a:rPr kumimoji="0" lang="en-US" altLang="zh-CN" sz="1600" b="1">
                <a:latin typeface="Courier New" panose="02070309020205020404" pitchFamily="49" charset="0"/>
                <a:ea typeface="宋体" panose="02010600030101010101" pitchFamily="2" charset="-122"/>
              </a:rPr>
              <a:t>≤ MaxRcvBuffer</a:t>
            </a:r>
          </a:p>
        </p:txBody>
      </p:sp>
      <p:sp>
        <p:nvSpPr>
          <p:cNvPr id="95239" name="Rectangle 32"/>
          <p:cNvSpPr>
            <a:spLocks noChangeArrowheads="1"/>
          </p:cNvSpPr>
          <p:nvPr/>
        </p:nvSpPr>
        <p:spPr bwMode="auto">
          <a:xfrm>
            <a:off x="5494338" y="2925763"/>
            <a:ext cx="5148262" cy="63341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Clr>
                <a:schemeClr val="tx2"/>
              </a:buClr>
              <a:buSzPct val="70000"/>
              <a:buFont typeface="Wingdings" panose="05000000000000000000" pitchFamily="2" charset="2"/>
              <a:buNone/>
            </a:pPr>
            <a:r>
              <a:rPr lang="en-US" altLang="zh-CN" sz="1600" b="1">
                <a:latin typeface="Courier New" panose="02070309020205020404" pitchFamily="49" charset="0"/>
              </a:rPr>
              <a:t>AdvertisedWindow = MaxRcvBuffer </a:t>
            </a:r>
          </a:p>
          <a:p>
            <a:pPr>
              <a:spcBef>
                <a:spcPct val="20000"/>
              </a:spcBef>
              <a:buClr>
                <a:schemeClr val="tx2"/>
              </a:buClr>
              <a:buSzPct val="70000"/>
              <a:buFont typeface="Wingdings" panose="05000000000000000000" pitchFamily="2" charset="2"/>
              <a:buNone/>
            </a:pPr>
            <a:r>
              <a:rPr lang="en-US" altLang="zh-CN" sz="1600" b="1">
                <a:latin typeface="Courier New" panose="02070309020205020404" pitchFamily="49" charset="0"/>
              </a:rPr>
              <a:t>–((NextByteExpected-1)-LastByteRead)</a:t>
            </a:r>
          </a:p>
        </p:txBody>
      </p:sp>
      <p:sp>
        <p:nvSpPr>
          <p:cNvPr id="95240" name="Text Box 24"/>
          <p:cNvSpPr txBox="1">
            <a:spLocks noChangeArrowheads="1"/>
          </p:cNvSpPr>
          <p:nvPr/>
        </p:nvSpPr>
        <p:spPr bwMode="auto">
          <a:xfrm>
            <a:off x="5448300" y="4365625"/>
            <a:ext cx="5219700" cy="5842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600" b="1">
                <a:latin typeface="Courier New" panose="02070309020205020404" pitchFamily="49" charset="0"/>
                <a:ea typeface="宋体" panose="02010600030101010101" pitchFamily="2" charset="-122"/>
              </a:rPr>
              <a:t>LastByteSent - LastByteAcked</a:t>
            </a:r>
          </a:p>
          <a:p>
            <a:pPr eaLnBrk="1" hangingPunct="1">
              <a:spcBef>
                <a:spcPct val="0"/>
              </a:spcBef>
              <a:buClrTx/>
              <a:buSzTx/>
              <a:buFontTx/>
              <a:buNone/>
            </a:pPr>
            <a:r>
              <a:rPr kumimoji="0" lang="en-US" altLang="zh-CN" sz="1600" b="1">
                <a:latin typeface="Courier New" panose="02070309020205020404" pitchFamily="49" charset="0"/>
                <a:ea typeface="宋体" panose="02010600030101010101" pitchFamily="2" charset="-122"/>
              </a:rPr>
              <a:t>≤ AdvertisedWindow</a:t>
            </a:r>
          </a:p>
        </p:txBody>
      </p:sp>
      <p:sp>
        <p:nvSpPr>
          <p:cNvPr id="95241" name="Rectangle 25"/>
          <p:cNvSpPr>
            <a:spLocks noChangeArrowheads="1"/>
          </p:cNvSpPr>
          <p:nvPr/>
        </p:nvSpPr>
        <p:spPr bwMode="auto">
          <a:xfrm>
            <a:off x="5448300" y="5157788"/>
            <a:ext cx="5219700" cy="5842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b="1">
                <a:latin typeface="Courier New" panose="02070309020205020404" pitchFamily="49" charset="0"/>
              </a:rPr>
              <a:t>EffectiveWindow = AdvertiseWindow – (LastByteSent – LastByteAcked)</a:t>
            </a:r>
          </a:p>
        </p:txBody>
      </p:sp>
      <p:grpSp>
        <p:nvGrpSpPr>
          <p:cNvPr id="95242" name="Group 26"/>
          <p:cNvGrpSpPr>
            <a:grpSpLocks/>
          </p:cNvGrpSpPr>
          <p:nvPr/>
        </p:nvGrpSpPr>
        <p:grpSpPr bwMode="auto">
          <a:xfrm>
            <a:off x="1774826" y="4514850"/>
            <a:ext cx="3433763" cy="2133600"/>
            <a:chOff x="431" y="1979"/>
            <a:chExt cx="2163" cy="1344"/>
          </a:xfrm>
        </p:grpSpPr>
        <p:sp>
          <p:nvSpPr>
            <p:cNvPr id="95244" name="Freeform 27"/>
            <p:cNvSpPr>
              <a:spLocks/>
            </p:cNvSpPr>
            <p:nvPr/>
          </p:nvSpPr>
          <p:spPr bwMode="auto">
            <a:xfrm>
              <a:off x="754" y="2529"/>
              <a:ext cx="1733" cy="216"/>
            </a:xfrm>
            <a:custGeom>
              <a:avLst/>
              <a:gdLst>
                <a:gd name="T0" fmla="*/ 1721 w 1733"/>
                <a:gd name="T1" fmla="*/ 50 h 216"/>
                <a:gd name="T2" fmla="*/ 1733 w 1733"/>
                <a:gd name="T3" fmla="*/ 0 h 216"/>
                <a:gd name="T4" fmla="*/ 1696 w 1733"/>
                <a:gd name="T5" fmla="*/ 0 h 216"/>
                <a:gd name="T6" fmla="*/ 1692 w 1733"/>
                <a:gd name="T7" fmla="*/ 21 h 216"/>
                <a:gd name="T8" fmla="*/ 1700 w 1733"/>
                <a:gd name="T9" fmla="*/ 54 h 216"/>
                <a:gd name="T10" fmla="*/ 1679 w 1733"/>
                <a:gd name="T11" fmla="*/ 79 h 216"/>
                <a:gd name="T12" fmla="*/ 1700 w 1733"/>
                <a:gd name="T13" fmla="*/ 112 h 216"/>
                <a:gd name="T14" fmla="*/ 1667 w 1733"/>
                <a:gd name="T15" fmla="*/ 137 h 216"/>
                <a:gd name="T16" fmla="*/ 1700 w 1733"/>
                <a:gd name="T17" fmla="*/ 187 h 216"/>
                <a:gd name="T18" fmla="*/ 0 w 1733"/>
                <a:gd name="T19" fmla="*/ 187 h 216"/>
                <a:gd name="T20" fmla="*/ 0 w 1733"/>
                <a:gd name="T21" fmla="*/ 216 h 216"/>
                <a:gd name="T22" fmla="*/ 1733 w 1733"/>
                <a:gd name="T23" fmla="*/ 216 h 216"/>
                <a:gd name="T24" fmla="*/ 1700 w 1733"/>
                <a:gd name="T25" fmla="*/ 166 h 216"/>
                <a:gd name="T26" fmla="*/ 1733 w 1733"/>
                <a:gd name="T27" fmla="*/ 141 h 216"/>
                <a:gd name="T28" fmla="*/ 1708 w 1733"/>
                <a:gd name="T29" fmla="*/ 108 h 216"/>
                <a:gd name="T30" fmla="*/ 1733 w 1733"/>
                <a:gd name="T31" fmla="*/ 83 h 216"/>
                <a:gd name="T32" fmla="*/ 1721 w 1733"/>
                <a:gd name="T33" fmla="*/ 50 h 2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33"/>
                <a:gd name="T52" fmla="*/ 0 h 216"/>
                <a:gd name="T53" fmla="*/ 1733 w 1733"/>
                <a:gd name="T54" fmla="*/ 216 h 2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33" h="216">
                  <a:moveTo>
                    <a:pt x="1721" y="50"/>
                  </a:moveTo>
                  <a:lnTo>
                    <a:pt x="1733" y="0"/>
                  </a:lnTo>
                  <a:lnTo>
                    <a:pt x="1696" y="0"/>
                  </a:lnTo>
                  <a:lnTo>
                    <a:pt x="1692" y="21"/>
                  </a:lnTo>
                  <a:lnTo>
                    <a:pt x="1700" y="54"/>
                  </a:lnTo>
                  <a:lnTo>
                    <a:pt x="1679" y="79"/>
                  </a:lnTo>
                  <a:lnTo>
                    <a:pt x="1700" y="112"/>
                  </a:lnTo>
                  <a:lnTo>
                    <a:pt x="1667" y="137"/>
                  </a:lnTo>
                  <a:lnTo>
                    <a:pt x="1700" y="187"/>
                  </a:lnTo>
                  <a:lnTo>
                    <a:pt x="0" y="187"/>
                  </a:lnTo>
                  <a:lnTo>
                    <a:pt x="0" y="216"/>
                  </a:lnTo>
                  <a:lnTo>
                    <a:pt x="1733" y="216"/>
                  </a:lnTo>
                  <a:lnTo>
                    <a:pt x="1700" y="166"/>
                  </a:lnTo>
                  <a:lnTo>
                    <a:pt x="1733" y="141"/>
                  </a:lnTo>
                  <a:lnTo>
                    <a:pt x="1708" y="108"/>
                  </a:lnTo>
                  <a:lnTo>
                    <a:pt x="1733" y="83"/>
                  </a:lnTo>
                  <a:lnTo>
                    <a:pt x="1721" y="50"/>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45" name="Freeform 28"/>
            <p:cNvSpPr>
              <a:spLocks/>
            </p:cNvSpPr>
            <p:nvPr/>
          </p:nvSpPr>
          <p:spPr bwMode="auto">
            <a:xfrm>
              <a:off x="734" y="2641"/>
              <a:ext cx="4" cy="4"/>
            </a:xfrm>
            <a:custGeom>
              <a:avLst/>
              <a:gdLst>
                <a:gd name="T0" fmla="*/ 0 w 4"/>
                <a:gd name="T1" fmla="*/ 0 h 4"/>
                <a:gd name="T2" fmla="*/ 0 w 4"/>
                <a:gd name="T3" fmla="*/ 4 h 4"/>
                <a:gd name="T4" fmla="*/ 0 w 4"/>
                <a:gd name="T5" fmla="*/ 4 h 4"/>
                <a:gd name="T6" fmla="*/ 4 w 4"/>
                <a:gd name="T7" fmla="*/ 0 h 4"/>
                <a:gd name="T8" fmla="*/ 0 w 4"/>
                <a:gd name="T9" fmla="*/ 0 h 4"/>
                <a:gd name="T10" fmla="*/ 0 60000 65536"/>
                <a:gd name="T11" fmla="*/ 0 60000 65536"/>
                <a:gd name="T12" fmla="*/ 0 60000 65536"/>
                <a:gd name="T13" fmla="*/ 0 60000 65536"/>
                <a:gd name="T14" fmla="*/ 0 60000 65536"/>
                <a:gd name="T15" fmla="*/ 0 w 4"/>
                <a:gd name="T16" fmla="*/ 0 h 4"/>
                <a:gd name="T17" fmla="*/ 4 w 4"/>
                <a:gd name="T18" fmla="*/ 4 h 4"/>
              </a:gdLst>
              <a:ahLst/>
              <a:cxnLst>
                <a:cxn ang="T10">
                  <a:pos x="T0" y="T1"/>
                </a:cxn>
                <a:cxn ang="T11">
                  <a:pos x="T2" y="T3"/>
                </a:cxn>
                <a:cxn ang="T12">
                  <a:pos x="T4" y="T5"/>
                </a:cxn>
                <a:cxn ang="T13">
                  <a:pos x="T6" y="T7"/>
                </a:cxn>
                <a:cxn ang="T14">
                  <a:pos x="T8" y="T9"/>
                </a:cxn>
              </a:cxnLst>
              <a:rect l="T15" t="T16" r="T17" b="T18"/>
              <a:pathLst>
                <a:path w="4" h="4">
                  <a:moveTo>
                    <a:pt x="0" y="0"/>
                  </a:moveTo>
                  <a:lnTo>
                    <a:pt x="0" y="4"/>
                  </a:lnTo>
                  <a:lnTo>
                    <a:pt x="4" y="0"/>
                  </a:lnTo>
                  <a:lnTo>
                    <a:pt x="0" y="0"/>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46" name="Freeform 29"/>
            <p:cNvSpPr>
              <a:spLocks/>
            </p:cNvSpPr>
            <p:nvPr/>
          </p:nvSpPr>
          <p:spPr bwMode="auto">
            <a:xfrm>
              <a:off x="696" y="2500"/>
              <a:ext cx="1758" cy="216"/>
            </a:xfrm>
            <a:custGeom>
              <a:avLst/>
              <a:gdLst>
                <a:gd name="T0" fmla="*/ 1725 w 1758"/>
                <a:gd name="T1" fmla="*/ 166 h 216"/>
                <a:gd name="T2" fmla="*/ 1758 w 1758"/>
                <a:gd name="T3" fmla="*/ 141 h 216"/>
                <a:gd name="T4" fmla="*/ 1737 w 1758"/>
                <a:gd name="T5" fmla="*/ 108 h 216"/>
                <a:gd name="T6" fmla="*/ 1758 w 1758"/>
                <a:gd name="T7" fmla="*/ 83 h 216"/>
                <a:gd name="T8" fmla="*/ 1750 w 1758"/>
                <a:gd name="T9" fmla="*/ 50 h 216"/>
                <a:gd name="T10" fmla="*/ 1754 w 1758"/>
                <a:gd name="T11" fmla="*/ 29 h 216"/>
                <a:gd name="T12" fmla="*/ 1758 w 1758"/>
                <a:gd name="T13" fmla="*/ 0 h 216"/>
                <a:gd name="T14" fmla="*/ 42 w 1758"/>
                <a:gd name="T15" fmla="*/ 0 h 216"/>
                <a:gd name="T16" fmla="*/ 42 w 1758"/>
                <a:gd name="T17" fmla="*/ 42 h 216"/>
                <a:gd name="T18" fmla="*/ 17 w 1758"/>
                <a:gd name="T19" fmla="*/ 58 h 216"/>
                <a:gd name="T20" fmla="*/ 46 w 1758"/>
                <a:gd name="T21" fmla="*/ 92 h 216"/>
                <a:gd name="T22" fmla="*/ 9 w 1758"/>
                <a:gd name="T23" fmla="*/ 116 h 216"/>
                <a:gd name="T24" fmla="*/ 38 w 1758"/>
                <a:gd name="T25" fmla="*/ 141 h 216"/>
                <a:gd name="T26" fmla="*/ 42 w 1758"/>
                <a:gd name="T27" fmla="*/ 141 h 216"/>
                <a:gd name="T28" fmla="*/ 38 w 1758"/>
                <a:gd name="T29" fmla="*/ 145 h 216"/>
                <a:gd name="T30" fmla="*/ 0 w 1758"/>
                <a:gd name="T31" fmla="*/ 158 h 216"/>
                <a:gd name="T32" fmla="*/ 29 w 1758"/>
                <a:gd name="T33" fmla="*/ 183 h 216"/>
                <a:gd name="T34" fmla="*/ 29 w 1758"/>
                <a:gd name="T35" fmla="*/ 216 h 216"/>
                <a:gd name="T36" fmla="*/ 58 w 1758"/>
                <a:gd name="T37" fmla="*/ 216 h 216"/>
                <a:gd name="T38" fmla="*/ 1758 w 1758"/>
                <a:gd name="T39" fmla="*/ 216 h 216"/>
                <a:gd name="T40" fmla="*/ 1725 w 1758"/>
                <a:gd name="T41" fmla="*/ 166 h 21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58"/>
                <a:gd name="T64" fmla="*/ 0 h 216"/>
                <a:gd name="T65" fmla="*/ 1758 w 1758"/>
                <a:gd name="T66" fmla="*/ 216 h 21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58" h="216">
                  <a:moveTo>
                    <a:pt x="1725" y="166"/>
                  </a:moveTo>
                  <a:lnTo>
                    <a:pt x="1758" y="141"/>
                  </a:lnTo>
                  <a:lnTo>
                    <a:pt x="1737" y="108"/>
                  </a:lnTo>
                  <a:lnTo>
                    <a:pt x="1758" y="83"/>
                  </a:lnTo>
                  <a:lnTo>
                    <a:pt x="1750" y="50"/>
                  </a:lnTo>
                  <a:lnTo>
                    <a:pt x="1754" y="29"/>
                  </a:lnTo>
                  <a:lnTo>
                    <a:pt x="1758" y="0"/>
                  </a:lnTo>
                  <a:lnTo>
                    <a:pt x="42" y="0"/>
                  </a:lnTo>
                  <a:lnTo>
                    <a:pt x="42" y="42"/>
                  </a:lnTo>
                  <a:lnTo>
                    <a:pt x="17" y="58"/>
                  </a:lnTo>
                  <a:lnTo>
                    <a:pt x="46" y="92"/>
                  </a:lnTo>
                  <a:lnTo>
                    <a:pt x="9" y="116"/>
                  </a:lnTo>
                  <a:lnTo>
                    <a:pt x="38" y="141"/>
                  </a:lnTo>
                  <a:lnTo>
                    <a:pt x="42" y="141"/>
                  </a:lnTo>
                  <a:lnTo>
                    <a:pt x="38" y="145"/>
                  </a:lnTo>
                  <a:lnTo>
                    <a:pt x="0" y="158"/>
                  </a:lnTo>
                  <a:lnTo>
                    <a:pt x="29" y="183"/>
                  </a:lnTo>
                  <a:lnTo>
                    <a:pt x="29" y="216"/>
                  </a:lnTo>
                  <a:lnTo>
                    <a:pt x="58" y="216"/>
                  </a:lnTo>
                  <a:lnTo>
                    <a:pt x="1758" y="216"/>
                  </a:lnTo>
                  <a:lnTo>
                    <a:pt x="1725" y="166"/>
                  </a:lnTo>
                  <a:close/>
                </a:path>
              </a:pathLst>
            </a:custGeom>
            <a:solidFill>
              <a:srgbClr val="FFFFFF"/>
            </a:solidFill>
            <a:ln w="12700">
              <a:solidFill>
                <a:srgbClr val="000000"/>
              </a:solidFill>
              <a:round/>
              <a:headEnd/>
              <a:tailEnd/>
            </a:ln>
          </p:spPr>
          <p:txBody>
            <a:bodyPr/>
            <a:lstStyle/>
            <a:p>
              <a:endParaRPr lang="zh-CN" altLang="en-US"/>
            </a:p>
          </p:txBody>
        </p:sp>
        <p:sp>
          <p:nvSpPr>
            <p:cNvPr id="95247" name="Freeform 30"/>
            <p:cNvSpPr>
              <a:spLocks/>
            </p:cNvSpPr>
            <p:nvPr/>
          </p:nvSpPr>
          <p:spPr bwMode="auto">
            <a:xfrm>
              <a:off x="2018" y="1979"/>
              <a:ext cx="121" cy="438"/>
            </a:xfrm>
            <a:custGeom>
              <a:avLst/>
              <a:gdLst>
                <a:gd name="T0" fmla="*/ 0 w 473"/>
                <a:gd name="T1" fmla="*/ 0 h 729"/>
                <a:gd name="T2" fmla="*/ 0 w 473"/>
                <a:gd name="T3" fmla="*/ 0 h 729"/>
                <a:gd name="T4" fmla="*/ 0 w 473"/>
                <a:gd name="T5" fmla="*/ 1 h 729"/>
                <a:gd name="T6" fmla="*/ 0 w 473"/>
                <a:gd name="T7" fmla="*/ 2 h 729"/>
                <a:gd name="T8" fmla="*/ 0 w 473"/>
                <a:gd name="T9" fmla="*/ 3 h 729"/>
                <a:gd name="T10" fmla="*/ 0 w 473"/>
                <a:gd name="T11" fmla="*/ 4 h 729"/>
                <a:gd name="T12" fmla="*/ 0 w 473"/>
                <a:gd name="T13" fmla="*/ 4 h 729"/>
                <a:gd name="T14" fmla="*/ 0 w 473"/>
                <a:gd name="T15" fmla="*/ 5 h 729"/>
                <a:gd name="T16" fmla="*/ 0 w 473"/>
                <a:gd name="T17" fmla="*/ 5 h 729"/>
                <a:gd name="T18" fmla="*/ 0 w 473"/>
                <a:gd name="T19" fmla="*/ 5 h 729"/>
                <a:gd name="T20" fmla="*/ 0 w 473"/>
                <a:gd name="T21" fmla="*/ 6 h 729"/>
                <a:gd name="T22" fmla="*/ 0 w 473"/>
                <a:gd name="T23" fmla="*/ 7 h 729"/>
                <a:gd name="T24" fmla="*/ 0 w 473"/>
                <a:gd name="T25" fmla="*/ 7 h 729"/>
                <a:gd name="T26" fmla="*/ 0 w 473"/>
                <a:gd name="T27" fmla="*/ 8 h 729"/>
                <a:gd name="T28" fmla="*/ 0 w 473"/>
                <a:gd name="T29" fmla="*/ 8 h 729"/>
                <a:gd name="T30" fmla="*/ 0 w 473"/>
                <a:gd name="T31" fmla="*/ 8 h 729"/>
                <a:gd name="T32" fmla="*/ 0 w 473"/>
                <a:gd name="T33" fmla="*/ 9 h 729"/>
                <a:gd name="T34" fmla="*/ 0 w 473"/>
                <a:gd name="T35" fmla="*/ 10 h 729"/>
                <a:gd name="T36" fmla="*/ 0 w 473"/>
                <a:gd name="T37" fmla="*/ 10 h 729"/>
                <a:gd name="T38" fmla="*/ 0 w 473"/>
                <a:gd name="T39" fmla="*/ 10 h 729"/>
                <a:gd name="T40" fmla="*/ 0 w 473"/>
                <a:gd name="T41" fmla="*/ 10 h 729"/>
                <a:gd name="T42" fmla="*/ 0 w 473"/>
                <a:gd name="T43" fmla="*/ 11 h 729"/>
                <a:gd name="T44" fmla="*/ 0 w 473"/>
                <a:gd name="T45" fmla="*/ 11 h 729"/>
                <a:gd name="T46" fmla="*/ 0 w 473"/>
                <a:gd name="T47" fmla="*/ 11 h 729"/>
                <a:gd name="T48" fmla="*/ 0 w 473"/>
                <a:gd name="T49" fmla="*/ 12 h 729"/>
                <a:gd name="T50" fmla="*/ 0 w 473"/>
                <a:gd name="T51" fmla="*/ 12 h 7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73"/>
                <a:gd name="T79" fmla="*/ 0 h 729"/>
                <a:gd name="T80" fmla="*/ 473 w 473"/>
                <a:gd name="T81" fmla="*/ 729 h 72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73" h="729">
                  <a:moveTo>
                    <a:pt x="0" y="0"/>
                  </a:moveTo>
                  <a:lnTo>
                    <a:pt x="0" y="0"/>
                  </a:lnTo>
                  <a:lnTo>
                    <a:pt x="5" y="58"/>
                  </a:lnTo>
                  <a:lnTo>
                    <a:pt x="17" y="133"/>
                  </a:lnTo>
                  <a:lnTo>
                    <a:pt x="25" y="174"/>
                  </a:lnTo>
                  <a:lnTo>
                    <a:pt x="38" y="220"/>
                  </a:lnTo>
                  <a:lnTo>
                    <a:pt x="54" y="257"/>
                  </a:lnTo>
                  <a:lnTo>
                    <a:pt x="75" y="298"/>
                  </a:lnTo>
                  <a:lnTo>
                    <a:pt x="92" y="319"/>
                  </a:lnTo>
                  <a:lnTo>
                    <a:pt x="112" y="344"/>
                  </a:lnTo>
                  <a:lnTo>
                    <a:pt x="158" y="381"/>
                  </a:lnTo>
                  <a:lnTo>
                    <a:pt x="204" y="414"/>
                  </a:lnTo>
                  <a:lnTo>
                    <a:pt x="257" y="443"/>
                  </a:lnTo>
                  <a:lnTo>
                    <a:pt x="307" y="472"/>
                  </a:lnTo>
                  <a:lnTo>
                    <a:pt x="357" y="506"/>
                  </a:lnTo>
                  <a:lnTo>
                    <a:pt x="398" y="539"/>
                  </a:lnTo>
                  <a:lnTo>
                    <a:pt x="415" y="559"/>
                  </a:lnTo>
                  <a:lnTo>
                    <a:pt x="432" y="580"/>
                  </a:lnTo>
                  <a:lnTo>
                    <a:pt x="448" y="609"/>
                  </a:lnTo>
                  <a:lnTo>
                    <a:pt x="461" y="634"/>
                  </a:lnTo>
                  <a:lnTo>
                    <a:pt x="465" y="663"/>
                  </a:lnTo>
                  <a:lnTo>
                    <a:pt x="469" y="684"/>
                  </a:lnTo>
                  <a:lnTo>
                    <a:pt x="473" y="717"/>
                  </a:lnTo>
                  <a:lnTo>
                    <a:pt x="473" y="729"/>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248" name="Freeform 31"/>
            <p:cNvSpPr>
              <a:spLocks/>
            </p:cNvSpPr>
            <p:nvPr/>
          </p:nvSpPr>
          <p:spPr bwMode="auto">
            <a:xfrm>
              <a:off x="2118" y="2409"/>
              <a:ext cx="46" cy="91"/>
            </a:xfrm>
            <a:custGeom>
              <a:avLst/>
              <a:gdLst>
                <a:gd name="T0" fmla="*/ 0 w 46"/>
                <a:gd name="T1" fmla="*/ 0 h 91"/>
                <a:gd name="T2" fmla="*/ 21 w 46"/>
                <a:gd name="T3" fmla="*/ 91 h 91"/>
                <a:gd name="T4" fmla="*/ 46 w 46"/>
                <a:gd name="T5" fmla="*/ 0 h 91"/>
                <a:gd name="T6" fmla="*/ 0 w 46"/>
                <a:gd name="T7" fmla="*/ 0 h 91"/>
                <a:gd name="T8" fmla="*/ 0 60000 65536"/>
                <a:gd name="T9" fmla="*/ 0 60000 65536"/>
                <a:gd name="T10" fmla="*/ 0 60000 65536"/>
                <a:gd name="T11" fmla="*/ 0 60000 65536"/>
                <a:gd name="T12" fmla="*/ 0 w 46"/>
                <a:gd name="T13" fmla="*/ 0 h 91"/>
                <a:gd name="T14" fmla="*/ 46 w 46"/>
                <a:gd name="T15" fmla="*/ 91 h 91"/>
              </a:gdLst>
              <a:ahLst/>
              <a:cxnLst>
                <a:cxn ang="T8">
                  <a:pos x="T0" y="T1"/>
                </a:cxn>
                <a:cxn ang="T9">
                  <a:pos x="T2" y="T3"/>
                </a:cxn>
                <a:cxn ang="T10">
                  <a:pos x="T4" y="T5"/>
                </a:cxn>
                <a:cxn ang="T11">
                  <a:pos x="T6" y="T7"/>
                </a:cxn>
              </a:cxnLst>
              <a:rect l="T12" t="T13" r="T14" b="T15"/>
              <a:pathLst>
                <a:path w="46" h="91">
                  <a:moveTo>
                    <a:pt x="0" y="0"/>
                  </a:moveTo>
                  <a:lnTo>
                    <a:pt x="21" y="91"/>
                  </a:lnTo>
                  <a:lnTo>
                    <a:pt x="4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49" name="Rectangle 32"/>
            <p:cNvSpPr>
              <a:spLocks noChangeArrowheads="1"/>
            </p:cNvSpPr>
            <p:nvPr/>
          </p:nvSpPr>
          <p:spPr bwMode="auto">
            <a:xfrm>
              <a:off x="1339" y="2500"/>
              <a:ext cx="800" cy="216"/>
            </a:xfrm>
            <a:prstGeom prst="rect">
              <a:avLst/>
            </a:prstGeom>
            <a:solidFill>
              <a:srgbClr val="CCEC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5250" name="Rectangle 33"/>
            <p:cNvSpPr>
              <a:spLocks noChangeArrowheads="1"/>
            </p:cNvSpPr>
            <p:nvPr/>
          </p:nvSpPr>
          <p:spPr bwMode="auto">
            <a:xfrm>
              <a:off x="1339" y="2500"/>
              <a:ext cx="800" cy="21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5251" name="Line 34"/>
            <p:cNvSpPr>
              <a:spLocks noChangeShapeType="1"/>
            </p:cNvSpPr>
            <p:nvPr/>
          </p:nvSpPr>
          <p:spPr bwMode="auto">
            <a:xfrm flipV="1">
              <a:off x="1899" y="2500"/>
              <a:ext cx="0" cy="21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52" name="Rectangle 35"/>
            <p:cNvSpPr>
              <a:spLocks noChangeArrowheads="1"/>
            </p:cNvSpPr>
            <p:nvPr/>
          </p:nvSpPr>
          <p:spPr bwMode="auto">
            <a:xfrm>
              <a:off x="1061" y="2219"/>
              <a:ext cx="89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700">
                  <a:solidFill>
                    <a:srgbClr val="000000"/>
                  </a:solidFill>
                  <a:latin typeface="Myriad Roman"/>
                </a:rPr>
                <a:t>LastByteWritten</a:t>
              </a:r>
              <a:endParaRPr lang="en-US" altLang="zh-CN"/>
            </a:p>
          </p:txBody>
        </p:sp>
        <p:sp>
          <p:nvSpPr>
            <p:cNvPr id="95253" name="Rectangle 36"/>
            <p:cNvSpPr>
              <a:spLocks noChangeArrowheads="1"/>
            </p:cNvSpPr>
            <p:nvPr/>
          </p:nvSpPr>
          <p:spPr bwMode="auto">
            <a:xfrm>
              <a:off x="1874" y="2903"/>
              <a:ext cx="72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700">
                  <a:solidFill>
                    <a:srgbClr val="000000"/>
                  </a:solidFill>
                  <a:latin typeface="Myriad Roman"/>
                </a:rPr>
                <a:t>LastByteSent</a:t>
              </a:r>
              <a:endParaRPr lang="en-US" altLang="zh-CN"/>
            </a:p>
          </p:txBody>
        </p:sp>
        <p:sp>
          <p:nvSpPr>
            <p:cNvPr id="95254" name="Rectangle 37"/>
            <p:cNvSpPr>
              <a:spLocks noChangeArrowheads="1"/>
            </p:cNvSpPr>
            <p:nvPr/>
          </p:nvSpPr>
          <p:spPr bwMode="auto">
            <a:xfrm>
              <a:off x="431" y="2903"/>
              <a:ext cx="80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700">
                  <a:solidFill>
                    <a:srgbClr val="000000"/>
                  </a:solidFill>
                  <a:latin typeface="Myriad Roman"/>
                </a:rPr>
                <a:t>LastByteAcked</a:t>
              </a:r>
              <a:endParaRPr lang="en-US" altLang="zh-CN"/>
            </a:p>
          </p:txBody>
        </p:sp>
        <p:sp>
          <p:nvSpPr>
            <p:cNvPr id="95255" name="Line 38"/>
            <p:cNvSpPr>
              <a:spLocks noChangeShapeType="1"/>
            </p:cNvSpPr>
            <p:nvPr/>
          </p:nvSpPr>
          <p:spPr bwMode="auto">
            <a:xfrm flipV="1">
              <a:off x="1339" y="2795"/>
              <a:ext cx="0" cy="8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56" name="Freeform 39"/>
            <p:cNvSpPr>
              <a:spLocks/>
            </p:cNvSpPr>
            <p:nvPr/>
          </p:nvSpPr>
          <p:spPr bwMode="auto">
            <a:xfrm>
              <a:off x="1314" y="2741"/>
              <a:ext cx="50" cy="91"/>
            </a:xfrm>
            <a:custGeom>
              <a:avLst/>
              <a:gdLst>
                <a:gd name="T0" fmla="*/ 50 w 50"/>
                <a:gd name="T1" fmla="*/ 91 h 91"/>
                <a:gd name="T2" fmla="*/ 25 w 50"/>
                <a:gd name="T3" fmla="*/ 0 h 91"/>
                <a:gd name="T4" fmla="*/ 0 w 50"/>
                <a:gd name="T5" fmla="*/ 91 h 91"/>
                <a:gd name="T6" fmla="*/ 50 w 50"/>
                <a:gd name="T7" fmla="*/ 91 h 91"/>
                <a:gd name="T8" fmla="*/ 0 60000 65536"/>
                <a:gd name="T9" fmla="*/ 0 60000 65536"/>
                <a:gd name="T10" fmla="*/ 0 60000 65536"/>
                <a:gd name="T11" fmla="*/ 0 60000 65536"/>
                <a:gd name="T12" fmla="*/ 0 w 50"/>
                <a:gd name="T13" fmla="*/ 0 h 91"/>
                <a:gd name="T14" fmla="*/ 50 w 50"/>
                <a:gd name="T15" fmla="*/ 91 h 91"/>
              </a:gdLst>
              <a:ahLst/>
              <a:cxnLst>
                <a:cxn ang="T8">
                  <a:pos x="T0" y="T1"/>
                </a:cxn>
                <a:cxn ang="T9">
                  <a:pos x="T2" y="T3"/>
                </a:cxn>
                <a:cxn ang="T10">
                  <a:pos x="T4" y="T5"/>
                </a:cxn>
                <a:cxn ang="T11">
                  <a:pos x="T6" y="T7"/>
                </a:cxn>
              </a:cxnLst>
              <a:rect l="T12" t="T13" r="T14" b="T15"/>
              <a:pathLst>
                <a:path w="50" h="91">
                  <a:moveTo>
                    <a:pt x="50" y="91"/>
                  </a:moveTo>
                  <a:lnTo>
                    <a:pt x="25" y="0"/>
                  </a:lnTo>
                  <a:lnTo>
                    <a:pt x="0" y="91"/>
                  </a:lnTo>
                  <a:lnTo>
                    <a:pt x="50"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57" name="Line 40"/>
            <p:cNvSpPr>
              <a:spLocks noChangeShapeType="1"/>
            </p:cNvSpPr>
            <p:nvPr/>
          </p:nvSpPr>
          <p:spPr bwMode="auto">
            <a:xfrm flipV="1">
              <a:off x="1899" y="2795"/>
              <a:ext cx="0" cy="8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58" name="Freeform 41"/>
            <p:cNvSpPr>
              <a:spLocks/>
            </p:cNvSpPr>
            <p:nvPr/>
          </p:nvSpPr>
          <p:spPr bwMode="auto">
            <a:xfrm>
              <a:off x="1874" y="2741"/>
              <a:ext cx="49" cy="91"/>
            </a:xfrm>
            <a:custGeom>
              <a:avLst/>
              <a:gdLst>
                <a:gd name="T0" fmla="*/ 49 w 49"/>
                <a:gd name="T1" fmla="*/ 91 h 91"/>
                <a:gd name="T2" fmla="*/ 25 w 49"/>
                <a:gd name="T3" fmla="*/ 0 h 91"/>
                <a:gd name="T4" fmla="*/ 0 w 49"/>
                <a:gd name="T5" fmla="*/ 91 h 91"/>
                <a:gd name="T6" fmla="*/ 49 w 49"/>
                <a:gd name="T7" fmla="*/ 91 h 91"/>
                <a:gd name="T8" fmla="*/ 0 60000 65536"/>
                <a:gd name="T9" fmla="*/ 0 60000 65536"/>
                <a:gd name="T10" fmla="*/ 0 60000 65536"/>
                <a:gd name="T11" fmla="*/ 0 60000 65536"/>
                <a:gd name="T12" fmla="*/ 0 w 49"/>
                <a:gd name="T13" fmla="*/ 0 h 91"/>
                <a:gd name="T14" fmla="*/ 49 w 49"/>
                <a:gd name="T15" fmla="*/ 91 h 91"/>
              </a:gdLst>
              <a:ahLst/>
              <a:cxnLst>
                <a:cxn ang="T8">
                  <a:pos x="T0" y="T1"/>
                </a:cxn>
                <a:cxn ang="T9">
                  <a:pos x="T2" y="T3"/>
                </a:cxn>
                <a:cxn ang="T10">
                  <a:pos x="T4" y="T5"/>
                </a:cxn>
                <a:cxn ang="T11">
                  <a:pos x="T6" y="T7"/>
                </a:cxn>
              </a:cxnLst>
              <a:rect l="T12" t="T13" r="T14" b="T15"/>
              <a:pathLst>
                <a:path w="49" h="91">
                  <a:moveTo>
                    <a:pt x="49" y="91"/>
                  </a:moveTo>
                  <a:lnTo>
                    <a:pt x="25" y="0"/>
                  </a:lnTo>
                  <a:lnTo>
                    <a:pt x="0" y="91"/>
                  </a:lnTo>
                  <a:lnTo>
                    <a:pt x="49"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59" name="Rectangle 42"/>
            <p:cNvSpPr>
              <a:spLocks noChangeArrowheads="1"/>
            </p:cNvSpPr>
            <p:nvPr/>
          </p:nvSpPr>
          <p:spPr bwMode="auto">
            <a:xfrm>
              <a:off x="1202" y="3158"/>
              <a:ext cx="76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700">
                  <a:solidFill>
                    <a:srgbClr val="000000"/>
                  </a:solidFill>
                  <a:latin typeface="Myriad Roman"/>
                </a:rPr>
                <a:t>Sender’s view</a:t>
              </a:r>
              <a:endParaRPr lang="en-US" altLang="zh-CN"/>
            </a:p>
          </p:txBody>
        </p:sp>
      </p:grpSp>
      <p:sp>
        <p:nvSpPr>
          <p:cNvPr id="95243" name="Rectangle 43"/>
          <p:cNvSpPr>
            <a:spLocks noChangeArrowheads="1"/>
          </p:cNvSpPr>
          <p:nvPr/>
        </p:nvSpPr>
        <p:spPr bwMode="auto">
          <a:xfrm>
            <a:off x="5448300" y="5949950"/>
            <a:ext cx="5219700" cy="5842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b="1">
                <a:latin typeface="Courier New" panose="02070309020205020404" pitchFamily="49" charset="0"/>
              </a:rPr>
              <a:t>LastByteWritten – LastByteAcked</a:t>
            </a:r>
          </a:p>
          <a:p>
            <a:r>
              <a:rPr lang="en-US" altLang="zh-CN" sz="1600" b="1">
                <a:latin typeface="Courier New" panose="02070309020205020404" pitchFamily="49" charset="0"/>
              </a:rPr>
              <a:t>≤ MaxSendBuffer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E24A6CC7-CF52-48B8-8433-69F44D91DA0A}" type="slidenum">
              <a:rPr kumimoji="0" lang="en-US" altLang="zh-CN" sz="1400">
                <a:latin typeface="Arial" panose="020B0604020202020204" pitchFamily="34" charset="0"/>
                <a:ea typeface="宋体" panose="02010600030101010101" pitchFamily="2" charset="-122"/>
              </a:rPr>
              <a:pPr>
                <a:spcBef>
                  <a:spcPct val="0"/>
                </a:spcBef>
                <a:buClrTx/>
                <a:buSzTx/>
                <a:buFontTx/>
                <a:buNone/>
              </a:pPr>
              <a:t>82</a:t>
            </a:fld>
            <a:r>
              <a:rPr kumimoji="0" lang="en-US" altLang="zh-CN" sz="1000">
                <a:latin typeface="Arial" panose="020B0604020202020204" pitchFamily="34" charset="0"/>
                <a:ea typeface="宋体" panose="02010600030101010101" pitchFamily="2" charset="-122"/>
              </a:rPr>
              <a:t>-</a:t>
            </a:r>
          </a:p>
        </p:txBody>
      </p:sp>
      <p:sp>
        <p:nvSpPr>
          <p:cNvPr id="96259" name="Rectangle 2"/>
          <p:cNvSpPr>
            <a:spLocks noGrp="1" noChangeArrowheads="1"/>
          </p:cNvSpPr>
          <p:nvPr>
            <p:ph type="title"/>
          </p:nvPr>
        </p:nvSpPr>
        <p:spPr>
          <a:xfrm>
            <a:off x="812801" y="477838"/>
            <a:ext cx="8352367" cy="647700"/>
          </a:xfrm>
        </p:spPr>
        <p:txBody>
          <a:bodyPr/>
          <a:lstStyle/>
          <a:p>
            <a:r>
              <a:rPr lang="en-US" altLang="zh-CN" sz="3200" dirty="0"/>
              <a:t>TCP</a:t>
            </a:r>
            <a:r>
              <a:rPr lang="zh-CN" altLang="en-US" sz="3200" dirty="0"/>
              <a:t>滑动窗口算法</a:t>
            </a:r>
            <a:endParaRPr lang="en-US" altLang="zh-CN" sz="3200" dirty="0"/>
          </a:p>
        </p:txBody>
      </p:sp>
      <p:sp>
        <p:nvSpPr>
          <p:cNvPr id="47107" name="Rectangle 3"/>
          <p:cNvSpPr>
            <a:spLocks noGrp="1" noChangeArrowheads="1"/>
          </p:cNvSpPr>
          <p:nvPr>
            <p:ph type="body" idx="1"/>
          </p:nvPr>
        </p:nvSpPr>
        <p:spPr>
          <a:xfrm>
            <a:off x="1451114" y="1125538"/>
            <a:ext cx="8435975" cy="5327650"/>
          </a:xfrm>
        </p:spPr>
        <p:txBody>
          <a:bodyPr/>
          <a:lstStyle/>
          <a:p>
            <a:pPr>
              <a:lnSpc>
                <a:spcPct val="90000"/>
              </a:lnSpc>
              <a:buFont typeface="Wingdings" panose="05000000000000000000" pitchFamily="2" charset="2"/>
              <a:buNone/>
              <a:defRPr/>
            </a:pPr>
            <a:r>
              <a:rPr lang="en-US" altLang="zh-CN" sz="2800" b="1" dirty="0">
                <a:solidFill>
                  <a:srgbClr val="008000"/>
                </a:solidFill>
                <a:effectLst>
                  <a:outerShdw blurRad="38100" dist="38100" dir="2700000" algn="tl">
                    <a:srgbClr val="C0C0C0"/>
                  </a:outerShdw>
                </a:effectLst>
              </a:rPr>
              <a:t>2.</a:t>
            </a:r>
            <a:r>
              <a:rPr lang="zh-CN" altLang="en-US" sz="2800" b="1" dirty="0">
                <a:solidFill>
                  <a:srgbClr val="008000"/>
                </a:solidFill>
                <a:effectLst>
                  <a:outerShdw blurRad="38100" dist="38100" dir="2700000" algn="tl">
                    <a:srgbClr val="C0C0C0"/>
                  </a:outerShdw>
                </a:effectLst>
              </a:rPr>
              <a:t>流量控制</a:t>
            </a:r>
            <a:r>
              <a:rPr lang="en-US" altLang="zh-CN" sz="2800" b="1" dirty="0">
                <a:solidFill>
                  <a:srgbClr val="008000"/>
                </a:solidFill>
                <a:effectLst>
                  <a:outerShdw blurRad="38100" dist="38100" dir="2700000" algn="tl">
                    <a:srgbClr val="C0C0C0"/>
                  </a:outerShdw>
                </a:effectLst>
              </a:rPr>
              <a:t>(</a:t>
            </a:r>
            <a:r>
              <a:rPr lang="zh-CN" altLang="en-US" sz="2800" b="1" dirty="0">
                <a:solidFill>
                  <a:srgbClr val="008000"/>
                </a:solidFill>
                <a:effectLst>
                  <a:outerShdw blurRad="38100" dist="38100" dir="2700000" algn="tl">
                    <a:srgbClr val="C0C0C0"/>
                  </a:outerShdw>
                </a:effectLst>
              </a:rPr>
              <a:t>续</a:t>
            </a:r>
            <a:r>
              <a:rPr lang="en-US" altLang="zh-CN" sz="2800" b="1" dirty="0">
                <a:solidFill>
                  <a:srgbClr val="008000"/>
                </a:solidFill>
                <a:effectLst>
                  <a:outerShdw blurRad="38100" dist="38100" dir="2700000" algn="tl">
                    <a:srgbClr val="C0C0C0"/>
                  </a:outerShdw>
                </a:effectLst>
              </a:rPr>
              <a:t>)</a:t>
            </a:r>
            <a:endParaRPr lang="en-US" altLang="zh-CN" sz="2400" dirty="0"/>
          </a:p>
          <a:p>
            <a:pPr>
              <a:lnSpc>
                <a:spcPct val="90000"/>
              </a:lnSpc>
              <a:defRPr/>
            </a:pPr>
            <a:r>
              <a:rPr lang="en-US" altLang="zh-CN" sz="2400" dirty="0"/>
              <a:t>TCP </a:t>
            </a:r>
            <a:r>
              <a:rPr lang="zh-CN" altLang="en-US" sz="2400" dirty="0"/>
              <a:t>操作</a:t>
            </a:r>
            <a:endParaRPr lang="en-US" altLang="zh-CN" sz="2400" dirty="0"/>
          </a:p>
          <a:p>
            <a:pPr lvl="1">
              <a:lnSpc>
                <a:spcPct val="90000"/>
              </a:lnSpc>
              <a:defRPr/>
            </a:pPr>
            <a:r>
              <a:rPr lang="zh-CN" altLang="en-US" sz="2400" dirty="0"/>
              <a:t>连接建立</a:t>
            </a:r>
            <a:r>
              <a:rPr lang="en-US" altLang="zh-CN" sz="2400" dirty="0"/>
              <a:t>: </a:t>
            </a:r>
            <a:r>
              <a:rPr lang="zh-CN" altLang="en-US" sz="2400" dirty="0"/>
              <a:t>接收方将其缓存大小写入</a:t>
            </a:r>
            <a:r>
              <a:rPr lang="en-US" altLang="zh-CN" sz="2400" dirty="0" err="1">
                <a:solidFill>
                  <a:srgbClr val="0000CC"/>
                </a:solidFill>
              </a:rPr>
              <a:t>AdvertisedWindow</a:t>
            </a:r>
            <a:r>
              <a:rPr lang="zh-CN" altLang="en-US" sz="2400" dirty="0"/>
              <a:t>字段</a:t>
            </a:r>
            <a:endParaRPr lang="en-US" altLang="zh-CN" sz="2400" dirty="0"/>
          </a:p>
          <a:p>
            <a:pPr lvl="1">
              <a:lnSpc>
                <a:spcPct val="90000"/>
              </a:lnSpc>
              <a:defRPr/>
            </a:pPr>
            <a:r>
              <a:rPr lang="zh-CN" altLang="en-US" sz="2400" dirty="0"/>
              <a:t>第一</a:t>
            </a:r>
            <a:r>
              <a:rPr lang="en-US" altLang="zh-CN" sz="2400" dirty="0"/>
              <a:t>: </a:t>
            </a:r>
            <a:r>
              <a:rPr lang="zh-CN" altLang="en-US" sz="2400" dirty="0"/>
              <a:t>发送方可以发送不超过</a:t>
            </a:r>
            <a:r>
              <a:rPr lang="en-US" altLang="zh-CN" sz="2400" dirty="0"/>
              <a:t> min </a:t>
            </a:r>
            <a:r>
              <a:rPr lang="en-US" altLang="zh-CN" sz="2400" dirty="0">
                <a:solidFill>
                  <a:srgbClr val="0000CC"/>
                </a:solidFill>
              </a:rPr>
              <a:t>(available data, </a:t>
            </a:r>
            <a:r>
              <a:rPr lang="en-US" altLang="zh-CN" sz="2400" dirty="0" err="1">
                <a:solidFill>
                  <a:srgbClr val="0000CC"/>
                </a:solidFill>
              </a:rPr>
              <a:t>AdvertisedWindow</a:t>
            </a:r>
            <a:r>
              <a:rPr lang="en-US" altLang="zh-CN" sz="2400" dirty="0">
                <a:solidFill>
                  <a:srgbClr val="0000CC"/>
                </a:solidFill>
              </a:rPr>
              <a:t>)</a:t>
            </a:r>
            <a:r>
              <a:rPr lang="zh-CN" altLang="en-US" sz="2400" dirty="0"/>
              <a:t>的数据</a:t>
            </a:r>
            <a:endParaRPr lang="en-US" altLang="zh-CN" sz="2400" dirty="0"/>
          </a:p>
          <a:p>
            <a:pPr lvl="1">
              <a:lnSpc>
                <a:spcPct val="90000"/>
              </a:lnSpc>
              <a:defRPr/>
            </a:pPr>
            <a:r>
              <a:rPr lang="zh-CN" altLang="en-US" sz="2400" dirty="0"/>
              <a:t>其后</a:t>
            </a:r>
            <a:r>
              <a:rPr lang="en-US" altLang="zh-CN" sz="2400" dirty="0"/>
              <a:t>: </a:t>
            </a:r>
            <a:r>
              <a:rPr lang="zh-CN" altLang="en-US" sz="2400" dirty="0"/>
              <a:t>接收方对收到的数据段进行确认</a:t>
            </a:r>
            <a:r>
              <a:rPr lang="en-US" altLang="zh-CN" sz="2400" dirty="0"/>
              <a:t>, </a:t>
            </a:r>
            <a:r>
              <a:rPr lang="zh-CN" altLang="en-US" sz="2400" dirty="0"/>
              <a:t>并</a:t>
            </a:r>
            <a:r>
              <a:rPr lang="en-US" altLang="zh-CN" sz="2400" dirty="0" err="1">
                <a:solidFill>
                  <a:srgbClr val="0000CC"/>
                </a:solidFill>
              </a:rPr>
              <a:t>AdvertisedWindow</a:t>
            </a:r>
            <a:r>
              <a:rPr lang="zh-CN" altLang="en-US" sz="2400" dirty="0"/>
              <a:t>字段利用通告发送方其当前可获得的缓存大小</a:t>
            </a:r>
            <a:endParaRPr lang="en-US" altLang="zh-CN" sz="2400" dirty="0">
              <a:solidFill>
                <a:srgbClr val="0000CC"/>
              </a:solidFill>
            </a:endParaRPr>
          </a:p>
          <a:p>
            <a:pPr lvl="1">
              <a:lnSpc>
                <a:spcPct val="90000"/>
              </a:lnSpc>
              <a:defRPr/>
            </a:pPr>
            <a:r>
              <a:rPr lang="zh-CN" altLang="en-US" sz="2400" dirty="0"/>
              <a:t>发送方可以发送不超过</a:t>
            </a:r>
            <a:r>
              <a:rPr lang="en-US" altLang="zh-CN" sz="2400" dirty="0"/>
              <a:t> </a:t>
            </a:r>
            <a:r>
              <a:rPr lang="en-US" altLang="zh-CN" sz="2400" dirty="0">
                <a:solidFill>
                  <a:srgbClr val="0000CC"/>
                </a:solidFill>
              </a:rPr>
              <a:t>min (available data, </a:t>
            </a:r>
            <a:r>
              <a:rPr lang="en-US" altLang="zh-CN" sz="2400" dirty="0" err="1">
                <a:solidFill>
                  <a:srgbClr val="0000CC"/>
                </a:solidFill>
              </a:rPr>
              <a:t>AdvertisedWindow</a:t>
            </a:r>
            <a:r>
              <a:rPr lang="en-US" altLang="zh-CN" sz="2400" dirty="0">
                <a:solidFill>
                  <a:srgbClr val="0000CC"/>
                </a:solidFill>
              </a:rPr>
              <a:t> </a:t>
            </a:r>
            <a:r>
              <a:rPr lang="en-US" altLang="zh-CN" sz="2400" dirty="0">
                <a:solidFill>
                  <a:srgbClr val="0000CC"/>
                </a:solidFill>
                <a:latin typeface="Verdana"/>
              </a:rPr>
              <a:t>–</a:t>
            </a:r>
            <a:r>
              <a:rPr lang="en-US" altLang="zh-CN" sz="2400" dirty="0">
                <a:solidFill>
                  <a:srgbClr val="0000CC"/>
                </a:solidFill>
              </a:rPr>
              <a:t> Amount of unacknowledged data)</a:t>
            </a:r>
            <a:r>
              <a:rPr lang="zh-CN" altLang="en-US" sz="2400" dirty="0"/>
              <a:t>的数据</a:t>
            </a:r>
            <a:endParaRPr lang="en-US" altLang="zh-CN" sz="2400" dirty="0">
              <a:solidFill>
                <a:srgbClr val="0000CC"/>
              </a:solidFill>
            </a:endParaRPr>
          </a:p>
          <a:p>
            <a:pPr lvl="1">
              <a:lnSpc>
                <a:spcPct val="90000"/>
              </a:lnSpc>
              <a:defRPr/>
            </a:pPr>
            <a:r>
              <a:rPr lang="zh-CN" altLang="en-US" sz="2400" dirty="0"/>
              <a:t>如果</a:t>
            </a:r>
            <a:r>
              <a:rPr lang="en-US" altLang="zh-CN" sz="2400" dirty="0" err="1">
                <a:solidFill>
                  <a:srgbClr val="0000CC"/>
                </a:solidFill>
              </a:rPr>
              <a:t>AdvertisedWindow</a:t>
            </a:r>
            <a:r>
              <a:rPr lang="en-US" altLang="zh-CN" sz="2400" dirty="0"/>
              <a:t> == 0, </a:t>
            </a:r>
            <a:r>
              <a:rPr lang="zh-CN" altLang="en-US" sz="2400" dirty="0"/>
              <a:t>发送方继续发送</a:t>
            </a:r>
            <a:r>
              <a:rPr lang="en-US" altLang="zh-CN" sz="2400" dirty="0"/>
              <a:t>1</a:t>
            </a:r>
            <a:r>
              <a:rPr lang="zh-CN" altLang="en-US" sz="2400" dirty="0"/>
              <a:t>字节的数据段请求当前的</a:t>
            </a:r>
            <a:r>
              <a:rPr lang="en-US" altLang="zh-CN" sz="2400" dirty="0"/>
              <a:t> </a:t>
            </a:r>
            <a:r>
              <a:rPr lang="en-US" altLang="zh-CN" sz="2400" dirty="0" err="1">
                <a:solidFill>
                  <a:srgbClr val="0000CC"/>
                </a:solidFill>
              </a:rPr>
              <a:t>AdvertisedWindow</a:t>
            </a:r>
            <a:r>
              <a:rPr lang="en-US" altLang="zh-CN" sz="2400" dirty="0">
                <a:solidFill>
                  <a:srgbClr val="0000CC"/>
                </a:solidFill>
              </a:rPr>
              <a:t> </a:t>
            </a:r>
            <a:endParaRPr lang="en-US" altLang="zh-CN" sz="24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E82E4200-C1FC-4E88-89E0-0F90FF3ED04E}" type="slidenum">
              <a:rPr kumimoji="0" lang="en-US" altLang="zh-CN" sz="1400">
                <a:latin typeface="Arial" panose="020B0604020202020204" pitchFamily="34" charset="0"/>
                <a:ea typeface="宋体" panose="02010600030101010101" pitchFamily="2" charset="-122"/>
              </a:rPr>
              <a:pPr>
                <a:spcBef>
                  <a:spcPct val="0"/>
                </a:spcBef>
                <a:buClrTx/>
                <a:buSzTx/>
                <a:buFontTx/>
                <a:buNone/>
              </a:pPr>
              <a:t>83</a:t>
            </a:fld>
            <a:r>
              <a:rPr kumimoji="0" lang="en-US" altLang="zh-CN" sz="1000">
                <a:latin typeface="Arial" panose="020B0604020202020204" pitchFamily="34" charset="0"/>
                <a:ea typeface="宋体" panose="02010600030101010101" pitchFamily="2" charset="-122"/>
              </a:rPr>
              <a:t>-</a:t>
            </a:r>
          </a:p>
        </p:txBody>
      </p:sp>
      <p:sp>
        <p:nvSpPr>
          <p:cNvPr id="97283" name="Rectangle 2"/>
          <p:cNvSpPr>
            <a:spLocks noGrp="1" noChangeArrowheads="1"/>
          </p:cNvSpPr>
          <p:nvPr>
            <p:ph type="title"/>
          </p:nvPr>
        </p:nvSpPr>
        <p:spPr/>
        <p:txBody>
          <a:bodyPr/>
          <a:lstStyle/>
          <a:p>
            <a:r>
              <a:rPr lang="en-US" altLang="zh-CN" sz="3200" dirty="0"/>
              <a:t>TCP </a:t>
            </a:r>
            <a:r>
              <a:rPr lang="zh-CN" altLang="en-US" sz="3200" dirty="0"/>
              <a:t>流量控制</a:t>
            </a:r>
            <a:r>
              <a:rPr lang="en-US" altLang="zh-CN" sz="3200" dirty="0"/>
              <a:t>: </a:t>
            </a:r>
            <a:r>
              <a:rPr lang="zh-CN" altLang="en-US" sz="3200" dirty="0"/>
              <a:t>示例</a:t>
            </a:r>
            <a:endParaRPr lang="en-US" altLang="zh-CN" sz="3200" dirty="0"/>
          </a:p>
        </p:txBody>
      </p:sp>
      <p:pic>
        <p:nvPicPr>
          <p:cNvPr id="9728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650" y="1268414"/>
            <a:ext cx="7272338" cy="535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F780870A-2568-44DC-9BCF-38131CAC4C5A}" type="slidenum">
              <a:rPr kumimoji="0" lang="en-US" altLang="zh-CN" sz="1400">
                <a:latin typeface="Arial" panose="020B0604020202020204" pitchFamily="34" charset="0"/>
                <a:ea typeface="宋体" panose="02010600030101010101" pitchFamily="2" charset="-122"/>
              </a:rPr>
              <a:pPr>
                <a:spcBef>
                  <a:spcPct val="0"/>
                </a:spcBef>
                <a:buClrTx/>
                <a:buSzTx/>
                <a:buFontTx/>
                <a:buNone/>
              </a:pPr>
              <a:t>84</a:t>
            </a:fld>
            <a:r>
              <a:rPr kumimoji="0" lang="en-US" altLang="zh-CN" sz="1000">
                <a:latin typeface="Arial" panose="020B0604020202020204" pitchFamily="34" charset="0"/>
                <a:ea typeface="宋体" panose="02010600030101010101" pitchFamily="2" charset="-122"/>
              </a:rPr>
              <a:t>-</a:t>
            </a:r>
          </a:p>
        </p:txBody>
      </p:sp>
      <p:sp>
        <p:nvSpPr>
          <p:cNvPr id="98307" name="Rectangle 2"/>
          <p:cNvSpPr>
            <a:spLocks noGrp="1" noChangeArrowheads="1"/>
          </p:cNvSpPr>
          <p:nvPr>
            <p:ph type="title"/>
          </p:nvPr>
        </p:nvSpPr>
        <p:spPr>
          <a:xfrm>
            <a:off x="799549" y="627063"/>
            <a:ext cx="8352367" cy="647700"/>
          </a:xfrm>
        </p:spPr>
        <p:txBody>
          <a:bodyPr/>
          <a:lstStyle/>
          <a:p>
            <a:r>
              <a:rPr lang="en-US" altLang="zh-CN" sz="3200" dirty="0"/>
              <a:t>TCP</a:t>
            </a:r>
            <a:r>
              <a:rPr lang="zh-CN" altLang="en-US" sz="3200" dirty="0"/>
              <a:t>流量控制</a:t>
            </a:r>
            <a:r>
              <a:rPr lang="en-US" altLang="zh-CN" sz="3200" dirty="0"/>
              <a:t>: </a:t>
            </a:r>
            <a:r>
              <a:rPr lang="zh-CN" altLang="en-US" sz="3200" dirty="0"/>
              <a:t>示例</a:t>
            </a:r>
            <a:endParaRPr lang="en-US" altLang="zh-CN" sz="3200" dirty="0"/>
          </a:p>
        </p:txBody>
      </p:sp>
      <p:sp>
        <p:nvSpPr>
          <p:cNvPr id="98308" name="Rectangle 3"/>
          <p:cNvSpPr>
            <a:spLocks noGrp="1" noChangeArrowheads="1"/>
          </p:cNvSpPr>
          <p:nvPr>
            <p:ph type="body" idx="1"/>
          </p:nvPr>
        </p:nvSpPr>
        <p:spPr>
          <a:xfrm>
            <a:off x="1981200" y="1125538"/>
            <a:ext cx="8229600" cy="1039812"/>
          </a:xfrm>
        </p:spPr>
        <p:txBody>
          <a:bodyPr/>
          <a:lstStyle/>
          <a:p>
            <a:r>
              <a:rPr lang="zh-CN" altLang="en-US" sz="2800" dirty="0"/>
              <a:t>确认包括期望接收的下一个字节</a:t>
            </a:r>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r>
              <a:rPr lang="zh-CN" altLang="en-US" sz="2800" dirty="0"/>
              <a:t>确认携带在数据段中</a:t>
            </a:r>
            <a:r>
              <a:rPr lang="en-US" altLang="zh-CN" sz="2800" dirty="0"/>
              <a:t>, </a:t>
            </a:r>
            <a:r>
              <a:rPr lang="zh-CN" altLang="en-US" sz="2800" dirty="0"/>
              <a:t>通过首部的</a:t>
            </a:r>
            <a:r>
              <a:rPr lang="en-US" altLang="zh-CN" sz="2800" dirty="0"/>
              <a:t>ACK</a:t>
            </a:r>
            <a:r>
              <a:rPr lang="zh-CN" altLang="en-US" sz="2800" dirty="0"/>
              <a:t>标志位进行标识</a:t>
            </a:r>
            <a:endParaRPr lang="en-US" altLang="zh-CN" sz="2800" dirty="0"/>
          </a:p>
          <a:p>
            <a:endParaRPr lang="en-US" altLang="zh-CN" sz="2800" dirty="0"/>
          </a:p>
        </p:txBody>
      </p:sp>
      <p:pic>
        <p:nvPicPr>
          <p:cNvPr id="9830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1439" y="2071688"/>
            <a:ext cx="4537075"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814E88C1-6AF7-4448-B668-7C37235D927F}" type="slidenum">
              <a:rPr kumimoji="0" lang="en-US" altLang="zh-CN" sz="1400">
                <a:latin typeface="Arial" panose="020B0604020202020204" pitchFamily="34" charset="0"/>
                <a:ea typeface="宋体" panose="02010600030101010101" pitchFamily="2" charset="-122"/>
              </a:rPr>
              <a:pPr>
                <a:spcBef>
                  <a:spcPct val="0"/>
                </a:spcBef>
                <a:buClrTx/>
                <a:buSzTx/>
                <a:buFontTx/>
                <a:buNone/>
              </a:pPr>
              <a:t>85</a:t>
            </a:fld>
            <a:r>
              <a:rPr kumimoji="0" lang="en-US" altLang="zh-CN" sz="1000">
                <a:latin typeface="Arial" panose="020B0604020202020204" pitchFamily="34" charset="0"/>
                <a:ea typeface="宋体" panose="02010600030101010101" pitchFamily="2" charset="-122"/>
              </a:rPr>
              <a:t>-</a:t>
            </a:r>
          </a:p>
        </p:txBody>
      </p:sp>
      <p:sp>
        <p:nvSpPr>
          <p:cNvPr id="99331" name="Rectangle 2"/>
          <p:cNvSpPr>
            <a:spLocks noGrp="1" noChangeArrowheads="1"/>
          </p:cNvSpPr>
          <p:nvPr>
            <p:ph type="title"/>
          </p:nvPr>
        </p:nvSpPr>
        <p:spPr/>
        <p:txBody>
          <a:bodyPr/>
          <a:lstStyle/>
          <a:p>
            <a:r>
              <a:rPr lang="en-US" altLang="zh-CN" sz="3200" dirty="0"/>
              <a:t>TCP </a:t>
            </a:r>
            <a:r>
              <a:rPr lang="zh-CN" altLang="en-US" sz="3200" dirty="0"/>
              <a:t>流量控制的深入讨论</a:t>
            </a:r>
            <a:endParaRPr lang="en-US" altLang="zh-CN" sz="3200" dirty="0"/>
          </a:p>
        </p:txBody>
      </p:sp>
      <p:sp>
        <p:nvSpPr>
          <p:cNvPr id="99332" name="Rectangle 3"/>
          <p:cNvSpPr>
            <a:spLocks noGrp="1" noChangeArrowheads="1"/>
          </p:cNvSpPr>
          <p:nvPr>
            <p:ph type="body" idx="1"/>
          </p:nvPr>
        </p:nvSpPr>
        <p:spPr/>
        <p:txBody>
          <a:bodyPr/>
          <a:lstStyle/>
          <a:p>
            <a:r>
              <a:rPr lang="zh-CN" altLang="en-US" sz="2800" dirty="0"/>
              <a:t>为什么发送方周期性的发送探测数据段</a:t>
            </a:r>
            <a:r>
              <a:rPr lang="en-US" altLang="zh-CN" sz="2800" dirty="0"/>
              <a:t>?</a:t>
            </a:r>
          </a:p>
          <a:p>
            <a:pPr lvl="1"/>
            <a:r>
              <a:rPr lang="zh-CN" altLang="en-US" sz="2400" dirty="0"/>
              <a:t>接收方简单的对来自发送方的数据段进行确认</a:t>
            </a:r>
            <a:r>
              <a:rPr lang="en-US" altLang="zh-CN" sz="2400" dirty="0"/>
              <a:t>, </a:t>
            </a:r>
            <a:r>
              <a:rPr lang="zh-CN" altLang="en-US" sz="2400" dirty="0"/>
              <a:t>而其自身从不发起任何活动</a:t>
            </a:r>
            <a:r>
              <a:rPr lang="en-US" altLang="zh-CN" sz="2400" dirty="0"/>
              <a:t>.</a:t>
            </a:r>
          </a:p>
          <a:p>
            <a:endParaRPr lang="en-US" altLang="zh-CN" sz="2800" dirty="0"/>
          </a:p>
          <a:p>
            <a:r>
              <a:rPr lang="en-US" altLang="zh-CN" sz="2800" dirty="0"/>
              <a:t>TCP </a:t>
            </a:r>
            <a:r>
              <a:rPr lang="zh-CN" altLang="en-US" sz="2800" dirty="0"/>
              <a:t>设计原则</a:t>
            </a:r>
            <a:endParaRPr lang="en-US" altLang="zh-CN" sz="2800" dirty="0"/>
          </a:p>
          <a:p>
            <a:pPr lvl="1"/>
            <a:r>
              <a:rPr lang="zh-CN" altLang="en-US" sz="2400" b="1" dirty="0">
                <a:solidFill>
                  <a:srgbClr val="0000FF"/>
                </a:solidFill>
              </a:rPr>
              <a:t>聪明的发送方</a:t>
            </a:r>
            <a:r>
              <a:rPr lang="en-US" altLang="zh-CN" sz="2400" b="1" dirty="0">
                <a:solidFill>
                  <a:srgbClr val="0000FF"/>
                </a:solidFill>
              </a:rPr>
              <a:t>/</a:t>
            </a:r>
            <a:r>
              <a:rPr lang="zh-CN" altLang="en-US" sz="2400" b="1" dirty="0">
                <a:solidFill>
                  <a:srgbClr val="0000FF"/>
                </a:solidFill>
              </a:rPr>
              <a:t>笨拙的接收方</a:t>
            </a:r>
            <a:endParaRPr lang="en-US" altLang="zh-CN" sz="2400" dirty="0"/>
          </a:p>
          <a:p>
            <a:pPr lvl="1"/>
            <a:r>
              <a:rPr lang="en-US" altLang="zh-CN" sz="2400" dirty="0"/>
              <a:t>TCP</a:t>
            </a:r>
            <a:r>
              <a:rPr lang="zh-CN" altLang="en-US" sz="2400" dirty="0"/>
              <a:t>中接收方被设计成尽可能的简单</a:t>
            </a:r>
            <a:endParaRPr lang="en-US" altLang="zh-CN" sz="2400" dirty="0"/>
          </a:p>
          <a:p>
            <a:endParaRPr lang="zh-CN" altLang="en-US" sz="28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type="body" idx="1"/>
          </p:nvPr>
        </p:nvSpPr>
        <p:spPr>
          <a:xfrm>
            <a:off x="1981201" y="981075"/>
            <a:ext cx="8435975" cy="5327650"/>
          </a:xfrm>
        </p:spPr>
        <p:txBody>
          <a:bodyPr/>
          <a:lstStyle/>
          <a:p>
            <a:pPr>
              <a:buFont typeface="Wingdings" charset="0"/>
              <a:buNone/>
              <a:defRPr/>
            </a:pPr>
            <a:r>
              <a:rPr lang="en-US" altLang="zh-CN" sz="2800" b="1" dirty="0">
                <a:solidFill>
                  <a:srgbClr val="008000"/>
                </a:solidFill>
                <a:effectLst>
                  <a:outerShdw blurRad="38100" dist="38100" dir="2700000" algn="tl">
                    <a:srgbClr val="DDDDDD"/>
                  </a:outerShdw>
                </a:effectLst>
              </a:rPr>
              <a:t>3. </a:t>
            </a:r>
            <a:r>
              <a:rPr lang="zh-CN" altLang="en-US" sz="2800" b="1" dirty="0">
                <a:solidFill>
                  <a:srgbClr val="008000"/>
                </a:solidFill>
                <a:effectLst>
                  <a:outerShdw blurRad="38100" dist="38100" dir="2700000" algn="tl">
                    <a:srgbClr val="DDDDDD"/>
                  </a:outerShdw>
                </a:effectLst>
              </a:rPr>
              <a:t>防止回绕</a:t>
            </a:r>
            <a:endParaRPr lang="en-US" altLang="zh-CN" sz="2800" b="1" dirty="0">
              <a:solidFill>
                <a:srgbClr val="008000"/>
              </a:solidFill>
              <a:effectLst>
                <a:outerShdw blurRad="38100" dist="38100" dir="2700000" algn="tl">
                  <a:srgbClr val="DDDDDD"/>
                </a:outerShdw>
              </a:effectLst>
            </a:endParaRPr>
          </a:p>
          <a:p>
            <a:pPr>
              <a:defRPr/>
            </a:pPr>
            <a:r>
              <a:rPr lang="zh-CN" altLang="en-US" sz="2000" dirty="0"/>
              <a:t>通常的方法</a:t>
            </a:r>
            <a:endParaRPr lang="en-US" altLang="zh-CN" sz="2000" dirty="0"/>
          </a:p>
          <a:p>
            <a:pPr lvl="1">
              <a:defRPr/>
            </a:pPr>
            <a:r>
              <a:rPr lang="zh-CN" altLang="en-US" sz="2000" dirty="0"/>
              <a:t>序号空间的大小是窗口空间大小的</a:t>
            </a:r>
            <a:r>
              <a:rPr lang="en-US" altLang="zh-CN" sz="2000" dirty="0"/>
              <a:t>2</a:t>
            </a:r>
            <a:r>
              <a:rPr lang="zh-CN" altLang="en-US" sz="2000" dirty="0"/>
              <a:t>倍</a:t>
            </a:r>
            <a:endParaRPr lang="en-US" altLang="zh-CN" sz="2000" dirty="0"/>
          </a:p>
          <a:p>
            <a:pPr lvl="1">
              <a:defRPr/>
            </a:pPr>
            <a:r>
              <a:rPr lang="zh-CN" altLang="en-US" sz="2000" dirty="0"/>
              <a:t>然而</a:t>
            </a:r>
            <a:r>
              <a:rPr lang="en-US" altLang="zh-CN" sz="2000" dirty="0"/>
              <a:t>, </a:t>
            </a:r>
            <a:r>
              <a:rPr lang="zh-CN" altLang="en-US" sz="2000" dirty="0"/>
              <a:t>分组的生命周期可能很长</a:t>
            </a:r>
            <a:endParaRPr lang="en-US" altLang="zh-CN" sz="2000" dirty="0"/>
          </a:p>
          <a:p>
            <a:pPr lvl="1">
              <a:defRPr/>
            </a:pPr>
            <a:endParaRPr lang="en-US" altLang="zh-CN" sz="2000" dirty="0"/>
          </a:p>
          <a:p>
            <a:pPr lvl="1">
              <a:defRPr/>
            </a:pPr>
            <a:endParaRPr lang="en-US" altLang="zh-CN" sz="2000" dirty="0"/>
          </a:p>
          <a:p>
            <a:pPr lvl="1">
              <a:defRPr/>
            </a:pPr>
            <a:endParaRPr lang="en-US" altLang="zh-CN" sz="2000" dirty="0"/>
          </a:p>
          <a:p>
            <a:pPr lvl="1">
              <a:defRPr/>
            </a:pPr>
            <a:endParaRPr lang="en-US" altLang="zh-CN" sz="2000" dirty="0"/>
          </a:p>
          <a:p>
            <a:pPr lvl="1">
              <a:defRPr/>
            </a:pPr>
            <a:endParaRPr lang="en-US" altLang="zh-CN" sz="2000" dirty="0"/>
          </a:p>
          <a:p>
            <a:pPr lvl="1">
              <a:defRPr/>
            </a:pPr>
            <a:endParaRPr lang="en-US" altLang="zh-CN" sz="2000" dirty="0"/>
          </a:p>
          <a:p>
            <a:pPr marL="344170" lvl="1" indent="0">
              <a:buNone/>
              <a:defRPr/>
            </a:pPr>
            <a:endParaRPr lang="en-US" altLang="zh-CN" sz="2000" dirty="0"/>
          </a:p>
          <a:p>
            <a:pPr>
              <a:defRPr/>
            </a:pPr>
            <a:r>
              <a:rPr lang="en-US" altLang="zh-CN" sz="2000" dirty="0"/>
              <a:t>TCP</a:t>
            </a:r>
            <a:r>
              <a:rPr lang="zh-CN" altLang="en-US" sz="2000" dirty="0"/>
              <a:t>的解决方案</a:t>
            </a:r>
            <a:endParaRPr lang="en-US" altLang="zh-CN" sz="2000" dirty="0"/>
          </a:p>
          <a:p>
            <a:pPr lvl="1">
              <a:defRPr/>
            </a:pPr>
            <a:r>
              <a:rPr lang="zh-CN" altLang="en-US" sz="2000" dirty="0"/>
              <a:t>引入</a:t>
            </a:r>
            <a:r>
              <a:rPr lang="en-US" altLang="zh-CN" sz="2000" dirty="0"/>
              <a:t>MSL( </a:t>
            </a:r>
            <a:r>
              <a:rPr lang="en-US" altLang="zh-CN" sz="2000" b="1" dirty="0">
                <a:solidFill>
                  <a:srgbClr val="0000FF"/>
                </a:solidFill>
              </a:rPr>
              <a:t>Maximum Segment Lifetime</a:t>
            </a:r>
            <a:r>
              <a:rPr lang="en-US" altLang="zh-CN" sz="2000" dirty="0"/>
              <a:t>), </a:t>
            </a:r>
          </a:p>
          <a:p>
            <a:pPr marL="344170" lvl="1" indent="0">
              <a:buNone/>
              <a:defRPr/>
            </a:pPr>
            <a:r>
              <a:rPr lang="zh-CN" altLang="en-US" sz="2000" dirty="0"/>
              <a:t>例如</a:t>
            </a:r>
            <a:r>
              <a:rPr lang="en-US" altLang="zh-CN" sz="2000" dirty="0"/>
              <a:t>120sec</a:t>
            </a:r>
          </a:p>
          <a:p>
            <a:pPr lvl="1">
              <a:defRPr/>
            </a:pPr>
            <a:r>
              <a:rPr lang="zh-CN" altLang="en-US" sz="2000" dirty="0">
                <a:solidFill>
                  <a:srgbClr val="FF0000"/>
                </a:solidFill>
              </a:rPr>
              <a:t>对序号字段空间进行扩展</a:t>
            </a:r>
            <a:endParaRPr lang="en-US" altLang="zh-CN" sz="2000" dirty="0">
              <a:solidFill>
                <a:srgbClr val="FF0000"/>
              </a:solidFill>
            </a:endParaRPr>
          </a:p>
          <a:p>
            <a:pPr>
              <a:buFont typeface="Wingdings" charset="0"/>
              <a:buNone/>
              <a:defRPr/>
            </a:pPr>
            <a:endParaRPr lang="en-US" altLang="zh-CN" sz="2000" dirty="0"/>
          </a:p>
        </p:txBody>
      </p:sp>
      <p:sp>
        <p:nvSpPr>
          <p:cNvPr id="100355"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4D24DF5E-B60E-40F7-BC9C-BFD03E654C0C}" type="slidenum">
              <a:rPr kumimoji="0" lang="en-US" altLang="zh-CN" sz="1400">
                <a:latin typeface="Arial" panose="020B0604020202020204" pitchFamily="34" charset="0"/>
                <a:ea typeface="宋体" panose="02010600030101010101" pitchFamily="2" charset="-122"/>
              </a:rPr>
              <a:pPr>
                <a:spcBef>
                  <a:spcPct val="0"/>
                </a:spcBef>
                <a:buClrTx/>
                <a:buSzTx/>
                <a:buFontTx/>
                <a:buNone/>
              </a:pPr>
              <a:t>86</a:t>
            </a:fld>
            <a:r>
              <a:rPr kumimoji="0" lang="en-US" altLang="zh-CN" sz="1000">
                <a:latin typeface="Arial" panose="020B0604020202020204" pitchFamily="34" charset="0"/>
                <a:ea typeface="宋体" panose="02010600030101010101" pitchFamily="2" charset="-122"/>
              </a:rPr>
              <a:t>-</a:t>
            </a:r>
          </a:p>
        </p:txBody>
      </p:sp>
      <p:pic>
        <p:nvPicPr>
          <p:cNvPr id="1003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114" y="2565400"/>
            <a:ext cx="3889375" cy="261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7" name="Rectangle 2"/>
          <p:cNvSpPr>
            <a:spLocks noGrp="1" noChangeArrowheads="1"/>
          </p:cNvSpPr>
          <p:nvPr>
            <p:ph type="title"/>
          </p:nvPr>
        </p:nvSpPr>
        <p:spPr>
          <a:xfrm>
            <a:off x="812801" y="534090"/>
            <a:ext cx="8352367" cy="647700"/>
          </a:xfrm>
        </p:spPr>
        <p:txBody>
          <a:bodyPr/>
          <a:lstStyle/>
          <a:p>
            <a:r>
              <a:rPr lang="en-US" altLang="zh-CN" dirty="0"/>
              <a:t>TCP</a:t>
            </a:r>
            <a:r>
              <a:rPr lang="zh-CN" altLang="en-US" dirty="0"/>
              <a:t>滑动窗口算法</a:t>
            </a:r>
            <a:endParaRPr lang="en-US" altLang="zh-CN" dirty="0"/>
          </a:p>
        </p:txBody>
      </p:sp>
      <p:sp>
        <p:nvSpPr>
          <p:cNvPr id="100358" name="Rectangle 5"/>
          <p:cNvSpPr>
            <a:spLocks noChangeArrowheads="1"/>
          </p:cNvSpPr>
          <p:nvPr/>
        </p:nvSpPr>
        <p:spPr bwMode="auto">
          <a:xfrm>
            <a:off x="5448301" y="3644900"/>
            <a:ext cx="41052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b="1" i="1"/>
              <a:t>32</a:t>
            </a:r>
            <a:r>
              <a:rPr lang="zh-CN" altLang="en-US" sz="1600" b="1" i="1"/>
              <a:t>比特序号空闲多久被用完</a:t>
            </a:r>
            <a:r>
              <a:rPr lang="en-US" altLang="zh-CN" sz="1600" b="1" i="1"/>
              <a:t>(</a:t>
            </a:r>
            <a:r>
              <a:rPr lang="zh-CN" altLang="en-US" sz="1600" b="1" i="1"/>
              <a:t>发送回绕</a:t>
            </a:r>
            <a:r>
              <a:rPr lang="en-US" altLang="zh-CN" sz="1600" b="1" i="1"/>
              <a:t>)</a:t>
            </a:r>
            <a:endParaRPr lang="zh-CN" altLang="en-US" sz="1600" b="1" i="1"/>
          </a:p>
        </p:txBody>
      </p:sp>
      <p:grpSp>
        <p:nvGrpSpPr>
          <p:cNvPr id="100359" name="组 1"/>
          <p:cNvGrpSpPr>
            <a:grpSpLocks/>
          </p:cNvGrpSpPr>
          <p:nvPr/>
        </p:nvGrpSpPr>
        <p:grpSpPr bwMode="auto">
          <a:xfrm>
            <a:off x="7319963" y="4508500"/>
            <a:ext cx="3048000" cy="1855788"/>
            <a:chOff x="5796136" y="4437112"/>
            <a:chExt cx="3048074" cy="1855026"/>
          </a:xfrm>
        </p:grpSpPr>
        <p:sp>
          <p:nvSpPr>
            <p:cNvPr id="7" name="Rectangle 28"/>
            <p:cNvSpPr>
              <a:spLocks noChangeArrowheads="1"/>
            </p:cNvSpPr>
            <p:nvPr/>
          </p:nvSpPr>
          <p:spPr bwMode="auto">
            <a:xfrm>
              <a:off x="5796136" y="4437112"/>
              <a:ext cx="1512924" cy="290394"/>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dirty="0">
                  <a:solidFill>
                    <a:srgbClr val="000000"/>
                  </a:solidFill>
                  <a:latin typeface="+mn-lt"/>
                </a:rPr>
                <a:t>Source Port</a:t>
              </a:r>
            </a:p>
          </p:txBody>
        </p:sp>
        <p:sp>
          <p:nvSpPr>
            <p:cNvPr id="8" name="Rectangle 29"/>
            <p:cNvSpPr>
              <a:spLocks noChangeArrowheads="1"/>
            </p:cNvSpPr>
            <p:nvPr/>
          </p:nvSpPr>
          <p:spPr bwMode="auto">
            <a:xfrm>
              <a:off x="7331285" y="4437112"/>
              <a:ext cx="1512925" cy="290394"/>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Dest. Port</a:t>
              </a:r>
            </a:p>
          </p:txBody>
        </p:sp>
        <p:sp>
          <p:nvSpPr>
            <p:cNvPr id="9" name="Rectangle 30"/>
            <p:cNvSpPr>
              <a:spLocks noChangeArrowheads="1"/>
            </p:cNvSpPr>
            <p:nvPr/>
          </p:nvSpPr>
          <p:spPr bwMode="auto">
            <a:xfrm>
              <a:off x="5796136" y="4749722"/>
              <a:ext cx="3048074" cy="291980"/>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Sequence Number</a:t>
              </a:r>
            </a:p>
          </p:txBody>
        </p:sp>
        <p:sp>
          <p:nvSpPr>
            <p:cNvPr id="100364" name="Rectangle 31"/>
            <p:cNvSpPr>
              <a:spLocks noChangeArrowheads="1"/>
            </p:cNvSpPr>
            <p:nvPr/>
          </p:nvSpPr>
          <p:spPr bwMode="auto">
            <a:xfrm>
              <a:off x="5796136" y="5062416"/>
              <a:ext cx="3048074" cy="291113"/>
            </a:xfrm>
            <a:prstGeom prst="rect">
              <a:avLst/>
            </a:prstGeom>
            <a:solidFill>
              <a:srgbClr val="E3D1F1"/>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b="1"/>
                <a:t>Acknowledgment</a:t>
              </a:r>
            </a:p>
          </p:txBody>
        </p:sp>
        <p:sp>
          <p:nvSpPr>
            <p:cNvPr id="11" name="Rectangle 32"/>
            <p:cNvSpPr>
              <a:spLocks noChangeArrowheads="1"/>
            </p:cNvSpPr>
            <p:nvPr/>
          </p:nvSpPr>
          <p:spPr bwMode="auto">
            <a:xfrm>
              <a:off x="5796136" y="5374940"/>
              <a:ext cx="1512924" cy="291980"/>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HL/Flags</a:t>
              </a:r>
            </a:p>
          </p:txBody>
        </p:sp>
        <p:sp>
          <p:nvSpPr>
            <p:cNvPr id="100366" name="Rectangle 33"/>
            <p:cNvSpPr>
              <a:spLocks noChangeArrowheads="1"/>
            </p:cNvSpPr>
            <p:nvPr/>
          </p:nvSpPr>
          <p:spPr bwMode="auto">
            <a:xfrm>
              <a:off x="7330849" y="5374416"/>
              <a:ext cx="1513361" cy="292418"/>
            </a:xfrm>
            <a:prstGeom prst="rect">
              <a:avLst/>
            </a:prstGeom>
            <a:solidFill>
              <a:srgbClr val="E3D1F1"/>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b="1"/>
                <a:t>AdvertisedWin</a:t>
              </a:r>
            </a:p>
          </p:txBody>
        </p:sp>
        <p:sp>
          <p:nvSpPr>
            <p:cNvPr id="13" name="Rectangle 34"/>
            <p:cNvSpPr>
              <a:spLocks noChangeArrowheads="1"/>
            </p:cNvSpPr>
            <p:nvPr/>
          </p:nvSpPr>
          <p:spPr bwMode="auto">
            <a:xfrm>
              <a:off x="5796136" y="5687548"/>
              <a:ext cx="1512924" cy="291980"/>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D. Checksum</a:t>
              </a:r>
            </a:p>
          </p:txBody>
        </p:sp>
        <p:sp>
          <p:nvSpPr>
            <p:cNvPr id="14" name="Rectangle 35"/>
            <p:cNvSpPr>
              <a:spLocks noChangeArrowheads="1"/>
            </p:cNvSpPr>
            <p:nvPr/>
          </p:nvSpPr>
          <p:spPr bwMode="auto">
            <a:xfrm>
              <a:off x="7331285" y="5687548"/>
              <a:ext cx="1512925" cy="291980"/>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Urgent Pointer</a:t>
              </a:r>
            </a:p>
          </p:txBody>
        </p:sp>
        <p:sp>
          <p:nvSpPr>
            <p:cNvPr id="15" name="Rectangle 36"/>
            <p:cNvSpPr>
              <a:spLocks noChangeArrowheads="1"/>
            </p:cNvSpPr>
            <p:nvPr/>
          </p:nvSpPr>
          <p:spPr bwMode="auto">
            <a:xfrm>
              <a:off x="5796136" y="6000158"/>
              <a:ext cx="3048074" cy="291980"/>
            </a:xfrm>
            <a:prstGeom prst="rect">
              <a:avLst/>
            </a:prstGeom>
            <a:solidFill>
              <a:schemeClr val="accent1">
                <a:lumMod val="40000"/>
                <a:lumOff val="6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dirty="0">
                  <a:solidFill>
                    <a:srgbClr val="000000"/>
                  </a:solidFill>
                  <a:latin typeface="+mn-lt"/>
                </a:rPr>
                <a:t>Options..</a:t>
              </a:r>
            </a:p>
          </p:txBody>
        </p:sp>
      </p:grpSp>
      <p:cxnSp>
        <p:nvCxnSpPr>
          <p:cNvPr id="4" name="直线箭头连接符 3"/>
          <p:cNvCxnSpPr/>
          <p:nvPr/>
        </p:nvCxnSpPr>
        <p:spPr>
          <a:xfrm flipV="1">
            <a:off x="6024563" y="6381750"/>
            <a:ext cx="1223962" cy="714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F5141517-20A2-42A2-86B1-54713AB59575}" type="slidenum">
              <a:rPr kumimoji="0" lang="en-US" altLang="zh-CN" sz="1400">
                <a:latin typeface="Arial" panose="020B0604020202020204" pitchFamily="34" charset="0"/>
                <a:ea typeface="宋体" panose="02010600030101010101" pitchFamily="2" charset="-122"/>
              </a:rPr>
              <a:pPr>
                <a:spcBef>
                  <a:spcPct val="0"/>
                </a:spcBef>
                <a:buClrTx/>
                <a:buSzTx/>
                <a:buFontTx/>
                <a:buNone/>
              </a:pPr>
              <a:t>87</a:t>
            </a:fld>
            <a:r>
              <a:rPr kumimoji="0" lang="en-US" altLang="zh-CN" sz="1000">
                <a:latin typeface="Arial" panose="020B0604020202020204" pitchFamily="34" charset="0"/>
                <a:ea typeface="宋体" panose="02010600030101010101" pitchFamily="2" charset="-122"/>
              </a:rPr>
              <a:t>-</a:t>
            </a:r>
          </a:p>
        </p:txBody>
      </p:sp>
      <p:sp>
        <p:nvSpPr>
          <p:cNvPr id="102403" name="Rectangle 2"/>
          <p:cNvSpPr>
            <a:spLocks noGrp="1" noChangeArrowheads="1"/>
          </p:cNvSpPr>
          <p:nvPr>
            <p:ph type="title"/>
          </p:nvPr>
        </p:nvSpPr>
        <p:spPr>
          <a:xfrm>
            <a:off x="786297" y="588515"/>
            <a:ext cx="8352367" cy="647700"/>
          </a:xfrm>
        </p:spPr>
        <p:txBody>
          <a:bodyPr/>
          <a:lstStyle/>
          <a:p>
            <a:r>
              <a:rPr lang="en-US" altLang="zh-CN" dirty="0"/>
              <a:t>TCP</a:t>
            </a:r>
            <a:r>
              <a:rPr lang="zh-CN" altLang="en-US" dirty="0"/>
              <a:t>滑动窗口算法</a:t>
            </a:r>
            <a:endParaRPr lang="en-US" altLang="zh-CN" dirty="0"/>
          </a:p>
        </p:txBody>
      </p:sp>
      <p:sp>
        <p:nvSpPr>
          <p:cNvPr id="91139" name="Rectangle 3"/>
          <p:cNvSpPr>
            <a:spLocks noGrp="1" noChangeArrowheads="1"/>
          </p:cNvSpPr>
          <p:nvPr>
            <p:ph type="body" idx="1"/>
          </p:nvPr>
        </p:nvSpPr>
        <p:spPr>
          <a:xfrm>
            <a:off x="1703389" y="1125538"/>
            <a:ext cx="8435975" cy="5327650"/>
          </a:xfrm>
        </p:spPr>
        <p:txBody>
          <a:bodyPr/>
          <a:lstStyle/>
          <a:p>
            <a:pPr>
              <a:buFont typeface="Wingdings" charset="0"/>
              <a:buNone/>
              <a:defRPr/>
            </a:pPr>
            <a:r>
              <a:rPr lang="en-US" altLang="zh-CN" sz="2800" b="1" dirty="0">
                <a:solidFill>
                  <a:srgbClr val="008000"/>
                </a:solidFill>
                <a:effectLst>
                  <a:outerShdw blurRad="38100" dist="38100" dir="2700000" algn="tl">
                    <a:srgbClr val="DDDDDD"/>
                  </a:outerShdw>
                </a:effectLst>
              </a:rPr>
              <a:t>4. </a:t>
            </a:r>
            <a:r>
              <a:rPr lang="zh-CN" altLang="en-US" sz="2800" b="1" dirty="0">
                <a:solidFill>
                  <a:srgbClr val="008000"/>
                </a:solidFill>
                <a:effectLst>
                  <a:outerShdw blurRad="38100" dist="38100" dir="2700000" algn="tl">
                    <a:srgbClr val="DDDDDD"/>
                  </a:outerShdw>
                </a:effectLst>
              </a:rPr>
              <a:t>保持管道满载</a:t>
            </a:r>
            <a:endParaRPr lang="en-US" altLang="zh-CN" sz="2800" b="1" dirty="0">
              <a:solidFill>
                <a:srgbClr val="008000"/>
              </a:solidFill>
              <a:effectLst>
                <a:outerShdw blurRad="38100" dist="38100" dir="2700000" algn="tl">
                  <a:srgbClr val="DDDDDD"/>
                </a:outerShdw>
              </a:effectLst>
            </a:endParaRPr>
          </a:p>
          <a:p>
            <a:pPr>
              <a:defRPr/>
            </a:pPr>
            <a:r>
              <a:rPr lang="zh-CN" altLang="en-US" sz="2000" dirty="0"/>
              <a:t>通常的方法</a:t>
            </a:r>
            <a:endParaRPr lang="en-US" altLang="zh-CN" sz="2000" dirty="0"/>
          </a:p>
          <a:p>
            <a:pPr lvl="1">
              <a:defRPr/>
            </a:pPr>
            <a:r>
              <a:rPr lang="zh-CN" altLang="en-US" sz="2000" dirty="0"/>
              <a:t>发送方的窗口大小大于时延带宽积</a:t>
            </a:r>
            <a:endParaRPr lang="en-US" altLang="zh-CN" sz="2000" dirty="0"/>
          </a:p>
          <a:p>
            <a:pPr lvl="1">
              <a:defRPr/>
            </a:pPr>
            <a:endParaRPr lang="en-US" altLang="zh-CN" sz="2000" dirty="0"/>
          </a:p>
          <a:p>
            <a:pPr lvl="1">
              <a:defRPr/>
            </a:pPr>
            <a:endParaRPr lang="en-US" altLang="zh-CN" sz="2000" dirty="0"/>
          </a:p>
          <a:p>
            <a:pPr lvl="1">
              <a:defRPr/>
            </a:pPr>
            <a:endParaRPr lang="en-US" altLang="zh-CN" sz="2000" dirty="0"/>
          </a:p>
          <a:p>
            <a:pPr lvl="1">
              <a:defRPr/>
            </a:pPr>
            <a:endParaRPr lang="en-US" altLang="zh-CN" sz="2000" dirty="0"/>
          </a:p>
          <a:p>
            <a:pPr lvl="1">
              <a:defRPr/>
            </a:pPr>
            <a:endParaRPr lang="en-US" altLang="zh-CN" sz="2000" dirty="0"/>
          </a:p>
          <a:p>
            <a:pPr lvl="1">
              <a:defRPr/>
            </a:pPr>
            <a:endParaRPr lang="en-US" altLang="zh-CN" sz="2000" dirty="0"/>
          </a:p>
          <a:p>
            <a:pPr marL="344170" lvl="1" indent="0">
              <a:buNone/>
              <a:defRPr/>
            </a:pPr>
            <a:endParaRPr lang="en-US" altLang="zh-CN" sz="2000" dirty="0"/>
          </a:p>
          <a:p>
            <a:pPr>
              <a:defRPr/>
            </a:pPr>
            <a:r>
              <a:rPr lang="en-US" altLang="zh-CN" sz="2000" dirty="0"/>
              <a:t>TCP</a:t>
            </a:r>
            <a:r>
              <a:rPr lang="zh-CN" altLang="en-US" sz="2000" dirty="0">
                <a:latin typeface="Verdana" charset="0"/>
              </a:rPr>
              <a:t>的解决方案</a:t>
            </a:r>
            <a:endParaRPr lang="en-US" altLang="zh-CN" sz="2000" dirty="0"/>
          </a:p>
          <a:p>
            <a:pPr lvl="1">
              <a:defRPr/>
            </a:pPr>
            <a:r>
              <a:rPr lang="en-US" altLang="zh-CN" sz="2000" dirty="0"/>
              <a:t>16</a:t>
            </a:r>
            <a:r>
              <a:rPr lang="zh-CN" altLang="en-US" sz="2000" dirty="0"/>
              <a:t>比特的</a:t>
            </a:r>
            <a:r>
              <a:rPr lang="en-US" altLang="zh-CN" sz="2000" dirty="0" err="1">
                <a:solidFill>
                  <a:srgbClr val="3333FF"/>
                </a:solidFill>
              </a:rPr>
              <a:t>AdvertisedWindow</a:t>
            </a:r>
            <a:r>
              <a:rPr lang="en-US" altLang="zh-CN" sz="2000" dirty="0"/>
              <a:t> </a:t>
            </a:r>
            <a:r>
              <a:rPr lang="zh-CN" altLang="en-US" sz="2000" dirty="0"/>
              <a:t>大于时延带宽积</a:t>
            </a:r>
            <a:endParaRPr lang="en-US" altLang="zh-CN" sz="2000" dirty="0"/>
          </a:p>
          <a:p>
            <a:pPr lvl="1">
              <a:defRPr/>
            </a:pPr>
            <a:r>
              <a:rPr lang="zh-CN" altLang="en-US" sz="2000" dirty="0">
                <a:solidFill>
                  <a:srgbClr val="FF0000"/>
                </a:solidFill>
              </a:rPr>
              <a:t>对</a:t>
            </a:r>
            <a:r>
              <a:rPr lang="en-US" altLang="zh-CN" sz="2000" dirty="0">
                <a:solidFill>
                  <a:srgbClr val="FF0000"/>
                </a:solidFill>
              </a:rPr>
              <a:t> </a:t>
            </a:r>
            <a:r>
              <a:rPr lang="en-US" altLang="zh-CN" sz="2000" dirty="0" err="1">
                <a:solidFill>
                  <a:srgbClr val="0000FF"/>
                </a:solidFill>
              </a:rPr>
              <a:t>AdvertisedWindow</a:t>
            </a:r>
            <a:r>
              <a:rPr lang="en-US" altLang="zh-CN" sz="2000" dirty="0">
                <a:solidFill>
                  <a:srgbClr val="0000FF"/>
                </a:solidFill>
              </a:rPr>
              <a:t> </a:t>
            </a:r>
            <a:r>
              <a:rPr lang="zh-CN" altLang="en-US" sz="2000" dirty="0">
                <a:solidFill>
                  <a:srgbClr val="FF0000"/>
                </a:solidFill>
              </a:rPr>
              <a:t>字段大小进行扩展</a:t>
            </a:r>
            <a:endParaRPr lang="en-US" altLang="zh-CN" sz="2000" dirty="0">
              <a:solidFill>
                <a:srgbClr val="FF0000"/>
              </a:solidFill>
            </a:endParaRPr>
          </a:p>
          <a:p>
            <a:pPr lvl="1">
              <a:defRPr/>
            </a:pPr>
            <a:endParaRPr lang="en-US" altLang="zh-CN" sz="2000" dirty="0"/>
          </a:p>
          <a:p>
            <a:pPr>
              <a:buFont typeface="Wingdings" charset="0"/>
              <a:buNone/>
              <a:defRPr/>
            </a:pPr>
            <a:endParaRPr lang="en-US" altLang="zh-CN" sz="2000" dirty="0"/>
          </a:p>
        </p:txBody>
      </p:sp>
      <p:pic>
        <p:nvPicPr>
          <p:cNvPr id="10240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650" y="2420939"/>
            <a:ext cx="4021138"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6" name="Rectangle 5"/>
          <p:cNvSpPr>
            <a:spLocks noChangeArrowheads="1"/>
          </p:cNvSpPr>
          <p:nvPr/>
        </p:nvSpPr>
        <p:spPr bwMode="auto">
          <a:xfrm>
            <a:off x="5232401" y="3213101"/>
            <a:ext cx="41052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b="1" i="1"/>
              <a:t>100ms RTT</a:t>
            </a:r>
            <a:r>
              <a:rPr lang="zh-CN" altLang="en-US" sz="1600" b="1" i="1"/>
              <a:t>条件下所需的窗口大小</a:t>
            </a:r>
            <a:r>
              <a:rPr lang="en-US" altLang="zh-CN" sz="1600" b="1" i="1"/>
              <a:t>,</a:t>
            </a:r>
          </a:p>
          <a:p>
            <a:r>
              <a:rPr lang="zh-CN" altLang="en-US" sz="1600" b="1" i="1"/>
              <a:t>最初</a:t>
            </a:r>
            <a:r>
              <a:rPr lang="en-US" altLang="zh-CN" sz="1600" b="1" i="1"/>
              <a:t>TCP</a:t>
            </a:r>
            <a:r>
              <a:rPr lang="zh-CN" altLang="en-US" sz="1600" b="1" i="1"/>
              <a:t>首部仅仅预留</a:t>
            </a:r>
            <a:r>
              <a:rPr lang="en-US" altLang="zh-CN" sz="1600" b="1" i="1"/>
              <a:t>16</a:t>
            </a:r>
            <a:r>
              <a:rPr lang="zh-CN" altLang="en-US" sz="1600" b="1" i="1"/>
              <a:t>比特的字段长度，</a:t>
            </a:r>
            <a:endParaRPr lang="en-US" altLang="zh-CN" sz="1600" b="1" i="1"/>
          </a:p>
          <a:p>
            <a:r>
              <a:rPr lang="zh-CN" altLang="en-US" sz="1600" b="1" i="1"/>
              <a:t>仅允许</a:t>
            </a:r>
            <a:r>
              <a:rPr lang="en-US" altLang="zh-CN" sz="1600" b="1" i="1"/>
              <a:t> 64KB</a:t>
            </a:r>
            <a:r>
              <a:rPr lang="zh-CN" altLang="en-US" sz="1600" b="1" i="1"/>
              <a:t>大小的</a:t>
            </a:r>
            <a:r>
              <a:rPr lang="en-US" altLang="zh-CN" sz="1600" b="1" i="1"/>
              <a:t> AdvertisedWindow.</a:t>
            </a:r>
          </a:p>
        </p:txBody>
      </p:sp>
      <p:grpSp>
        <p:nvGrpSpPr>
          <p:cNvPr id="102407" name="组 6"/>
          <p:cNvGrpSpPr>
            <a:grpSpLocks/>
          </p:cNvGrpSpPr>
          <p:nvPr/>
        </p:nvGrpSpPr>
        <p:grpSpPr bwMode="auto">
          <a:xfrm>
            <a:off x="7440613" y="4670425"/>
            <a:ext cx="3048000" cy="1854200"/>
            <a:chOff x="5796136" y="4437112"/>
            <a:chExt cx="3048074" cy="1855026"/>
          </a:xfrm>
        </p:grpSpPr>
        <p:sp>
          <p:nvSpPr>
            <p:cNvPr id="8" name="Rectangle 28"/>
            <p:cNvSpPr>
              <a:spLocks noChangeArrowheads="1"/>
            </p:cNvSpPr>
            <p:nvPr/>
          </p:nvSpPr>
          <p:spPr bwMode="auto">
            <a:xfrm>
              <a:off x="5796136" y="4437112"/>
              <a:ext cx="1512924" cy="290642"/>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dirty="0">
                  <a:solidFill>
                    <a:srgbClr val="000000"/>
                  </a:solidFill>
                  <a:latin typeface="+mn-lt"/>
                </a:rPr>
                <a:t>Source Port</a:t>
              </a:r>
            </a:p>
          </p:txBody>
        </p:sp>
        <p:sp>
          <p:nvSpPr>
            <p:cNvPr id="9" name="Rectangle 29"/>
            <p:cNvSpPr>
              <a:spLocks noChangeArrowheads="1"/>
            </p:cNvSpPr>
            <p:nvPr/>
          </p:nvSpPr>
          <p:spPr bwMode="auto">
            <a:xfrm>
              <a:off x="7331285" y="4437112"/>
              <a:ext cx="1512925" cy="290642"/>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Dest. Port</a:t>
              </a:r>
            </a:p>
          </p:txBody>
        </p:sp>
        <p:sp>
          <p:nvSpPr>
            <p:cNvPr id="10" name="Rectangle 30"/>
            <p:cNvSpPr>
              <a:spLocks noChangeArrowheads="1"/>
            </p:cNvSpPr>
            <p:nvPr/>
          </p:nvSpPr>
          <p:spPr bwMode="auto">
            <a:xfrm>
              <a:off x="5796136" y="4748401"/>
              <a:ext cx="3048074" cy="293819"/>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dirty="0">
                  <a:solidFill>
                    <a:srgbClr val="000000"/>
                  </a:solidFill>
                  <a:latin typeface="+mn-lt"/>
                </a:rPr>
                <a:t>Sequence Number</a:t>
              </a:r>
            </a:p>
          </p:txBody>
        </p:sp>
        <p:sp>
          <p:nvSpPr>
            <p:cNvPr id="102412" name="Rectangle 31"/>
            <p:cNvSpPr>
              <a:spLocks noChangeArrowheads="1"/>
            </p:cNvSpPr>
            <p:nvPr/>
          </p:nvSpPr>
          <p:spPr bwMode="auto">
            <a:xfrm>
              <a:off x="5796136" y="5062416"/>
              <a:ext cx="3048074" cy="291113"/>
            </a:xfrm>
            <a:prstGeom prst="rect">
              <a:avLst/>
            </a:prstGeom>
            <a:solidFill>
              <a:srgbClr val="E3D1F1"/>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b="1"/>
                <a:t>Acknowledgment</a:t>
              </a:r>
            </a:p>
          </p:txBody>
        </p:sp>
        <p:sp>
          <p:nvSpPr>
            <p:cNvPr id="12" name="Rectangle 32"/>
            <p:cNvSpPr>
              <a:spLocks noChangeArrowheads="1"/>
            </p:cNvSpPr>
            <p:nvPr/>
          </p:nvSpPr>
          <p:spPr bwMode="auto">
            <a:xfrm>
              <a:off x="5796136" y="5374154"/>
              <a:ext cx="1512924" cy="292230"/>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HL/Flags</a:t>
              </a:r>
            </a:p>
          </p:txBody>
        </p:sp>
        <p:sp>
          <p:nvSpPr>
            <p:cNvPr id="102414" name="Rectangle 33"/>
            <p:cNvSpPr>
              <a:spLocks noChangeArrowheads="1"/>
            </p:cNvSpPr>
            <p:nvPr/>
          </p:nvSpPr>
          <p:spPr bwMode="auto">
            <a:xfrm>
              <a:off x="7330849" y="5374416"/>
              <a:ext cx="1513361" cy="292418"/>
            </a:xfrm>
            <a:prstGeom prst="rect">
              <a:avLst/>
            </a:prstGeom>
            <a:solidFill>
              <a:srgbClr val="E3D1F1"/>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b="1"/>
                <a:t>AdvertisedWin</a:t>
              </a:r>
            </a:p>
          </p:txBody>
        </p:sp>
        <p:sp>
          <p:nvSpPr>
            <p:cNvPr id="14" name="Rectangle 34"/>
            <p:cNvSpPr>
              <a:spLocks noChangeArrowheads="1"/>
            </p:cNvSpPr>
            <p:nvPr/>
          </p:nvSpPr>
          <p:spPr bwMode="auto">
            <a:xfrm>
              <a:off x="5796136" y="5687032"/>
              <a:ext cx="1512924" cy="292230"/>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D. Checksum</a:t>
              </a:r>
            </a:p>
          </p:txBody>
        </p:sp>
        <p:sp>
          <p:nvSpPr>
            <p:cNvPr id="15" name="Rectangle 35"/>
            <p:cNvSpPr>
              <a:spLocks noChangeArrowheads="1"/>
            </p:cNvSpPr>
            <p:nvPr/>
          </p:nvSpPr>
          <p:spPr bwMode="auto">
            <a:xfrm>
              <a:off x="7331285" y="5687032"/>
              <a:ext cx="1512925" cy="292230"/>
            </a:xfrm>
            <a:prstGeom prst="rect">
              <a:avLst/>
            </a:prstGeom>
            <a:solidFill>
              <a:schemeClr val="accent5">
                <a:lumMod val="20000"/>
                <a:lumOff val="8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a:solidFill>
                    <a:srgbClr val="000000"/>
                  </a:solidFill>
                  <a:latin typeface="+mn-lt"/>
                </a:rPr>
                <a:t>Urgent Pointer</a:t>
              </a:r>
            </a:p>
          </p:txBody>
        </p:sp>
        <p:sp>
          <p:nvSpPr>
            <p:cNvPr id="16" name="Rectangle 36"/>
            <p:cNvSpPr>
              <a:spLocks noChangeArrowheads="1"/>
            </p:cNvSpPr>
            <p:nvPr/>
          </p:nvSpPr>
          <p:spPr bwMode="auto">
            <a:xfrm>
              <a:off x="5796136" y="5999908"/>
              <a:ext cx="3048074" cy="292230"/>
            </a:xfrm>
            <a:prstGeom prst="rect">
              <a:avLst/>
            </a:prstGeom>
            <a:solidFill>
              <a:schemeClr val="accent1">
                <a:lumMod val="40000"/>
                <a:lumOff val="60000"/>
              </a:schemeClr>
            </a:solidFill>
            <a:ln w="38100">
              <a:solidFill>
                <a:schemeClr val="bg1"/>
              </a:solidFill>
              <a:miter lim="800000"/>
            </a:ln>
            <a:effectLst>
              <a:outerShdw blurRad="63500" dist="20000" dir="5400000" rotWithShape="0">
                <a:srgbClr val="000000">
                  <a:alpha val="37999"/>
                </a:srgbClr>
              </a:outerShdw>
            </a:effectLst>
          </p:spPr>
          <p:txBody>
            <a:bodyPr wrap="none" lIns="90479" tIns="44446" rIns="90479" bIns="44446" anchor="ctr"/>
            <a:lstStyle/>
            <a:p>
              <a:pPr algn="ctr">
                <a:defRPr/>
              </a:pPr>
              <a:r>
                <a:rPr lang="en-US" altLang="zh-CN" sz="1200" b="1" dirty="0">
                  <a:solidFill>
                    <a:srgbClr val="000000"/>
                  </a:solidFill>
                  <a:latin typeface="+mn-lt"/>
                </a:rPr>
                <a:t>Options..</a:t>
              </a:r>
            </a:p>
          </p:txBody>
        </p:sp>
      </p:grpSp>
      <p:cxnSp>
        <p:nvCxnSpPr>
          <p:cNvPr id="3" name="直线箭头连接符 2"/>
          <p:cNvCxnSpPr/>
          <p:nvPr/>
        </p:nvCxnSpPr>
        <p:spPr>
          <a:xfrm>
            <a:off x="6456363" y="6092826"/>
            <a:ext cx="863600" cy="2889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p:cNvSpPr>
          <p:nvPr>
            <p:ph type="title"/>
          </p:nvPr>
        </p:nvSpPr>
        <p:spPr>
          <a:xfrm>
            <a:off x="803923" y="517124"/>
            <a:ext cx="8352367" cy="647700"/>
          </a:xfrm>
        </p:spPr>
        <p:txBody>
          <a:bodyPr/>
          <a:lstStyle/>
          <a:p>
            <a:pPr eaLnBrk="1" hangingPunct="1"/>
            <a:r>
              <a:rPr lang="en-US" altLang="zh-CN" dirty="0"/>
              <a:t>TCP </a:t>
            </a:r>
            <a:r>
              <a:rPr lang="zh-CN" altLang="en-US" dirty="0"/>
              <a:t>设计</a:t>
            </a:r>
            <a:r>
              <a:rPr lang="en-US" altLang="zh-CN" dirty="0"/>
              <a:t>: </a:t>
            </a:r>
            <a:r>
              <a:rPr lang="zh-CN" altLang="en-US" dirty="0"/>
              <a:t>问题及解决方案</a:t>
            </a:r>
          </a:p>
        </p:txBody>
      </p:sp>
      <p:sp>
        <p:nvSpPr>
          <p:cNvPr id="103427"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8E0401A9-81CE-4C14-B9D6-BBD8C846C174}" type="slidenum">
              <a:rPr kumimoji="0" lang="en-US" altLang="zh-CN" sz="1400">
                <a:latin typeface="Arial" panose="020B0604020202020204" pitchFamily="34" charset="0"/>
                <a:ea typeface="宋体" panose="02010600030101010101" pitchFamily="2" charset="-122"/>
              </a:rPr>
              <a:pPr>
                <a:spcBef>
                  <a:spcPct val="0"/>
                </a:spcBef>
                <a:buClrTx/>
                <a:buSzTx/>
                <a:buFontTx/>
                <a:buNone/>
              </a:pPr>
              <a:t>88</a:t>
            </a:fld>
            <a:r>
              <a:rPr kumimoji="0" lang="en-US" altLang="zh-CN" sz="1000">
                <a:latin typeface="Arial" panose="020B0604020202020204" pitchFamily="34" charset="0"/>
                <a:ea typeface="宋体" panose="02010600030101010101" pitchFamily="2" charset="-122"/>
              </a:rPr>
              <a:t>-</a:t>
            </a:r>
          </a:p>
        </p:txBody>
      </p:sp>
      <p:graphicFrame>
        <p:nvGraphicFramePr>
          <p:cNvPr id="5" name="表格 4"/>
          <p:cNvGraphicFramePr>
            <a:graphicFrameLocks noGrp="1"/>
          </p:cNvGraphicFramePr>
          <p:nvPr>
            <p:extLst>
              <p:ext uri="{D42A27DB-BD31-4B8C-83A1-F6EECF244321}">
                <p14:modId xmlns:p14="http://schemas.microsoft.com/office/powerpoint/2010/main" val="1217285972"/>
              </p:ext>
            </p:extLst>
          </p:nvPr>
        </p:nvGraphicFramePr>
        <p:xfrm>
          <a:off x="1676168" y="1164824"/>
          <a:ext cx="8715375" cy="5654673"/>
        </p:xfrm>
        <a:graphic>
          <a:graphicData uri="http://schemas.openxmlformats.org/drawingml/2006/table">
            <a:tbl>
              <a:tblPr firstRow="1" bandRow="1">
                <a:tableStyleId>{8799B23B-EC83-4686-B30A-512413B5E67A}</a:tableStyleId>
              </a:tblPr>
              <a:tblGrid>
                <a:gridCol w="628136">
                  <a:extLst>
                    <a:ext uri="{9D8B030D-6E8A-4147-A177-3AD203B41FA5}">
                      <a16:colId xmlns:a16="http://schemas.microsoft.com/office/drawing/2014/main" val="20000"/>
                    </a:ext>
                  </a:extLst>
                </a:gridCol>
                <a:gridCol w="2591058">
                  <a:extLst>
                    <a:ext uri="{9D8B030D-6E8A-4147-A177-3AD203B41FA5}">
                      <a16:colId xmlns:a16="http://schemas.microsoft.com/office/drawing/2014/main" val="20001"/>
                    </a:ext>
                  </a:extLst>
                </a:gridCol>
                <a:gridCol w="3938972">
                  <a:extLst>
                    <a:ext uri="{9D8B030D-6E8A-4147-A177-3AD203B41FA5}">
                      <a16:colId xmlns:a16="http://schemas.microsoft.com/office/drawing/2014/main" val="20002"/>
                    </a:ext>
                  </a:extLst>
                </a:gridCol>
                <a:gridCol w="1557209">
                  <a:extLst>
                    <a:ext uri="{9D8B030D-6E8A-4147-A177-3AD203B41FA5}">
                      <a16:colId xmlns:a16="http://schemas.microsoft.com/office/drawing/2014/main" val="20003"/>
                    </a:ext>
                  </a:extLst>
                </a:gridCol>
              </a:tblGrid>
              <a:tr h="631861">
                <a:tc>
                  <a:txBody>
                    <a:bodyPr/>
                    <a:lstStyle/>
                    <a:p>
                      <a:pPr algn="ctr"/>
                      <a:r>
                        <a:rPr lang="en-US" altLang="zh-CN" sz="2400" dirty="0"/>
                        <a:t>No.</a:t>
                      </a:r>
                      <a:endParaRPr lang="zh-CN" altLang="en-US" sz="2400" dirty="0"/>
                    </a:p>
                  </a:txBody>
                  <a:tcPr marL="91439" marR="91439" marT="45726" marB="45726"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dirty="0"/>
                        <a:t>问题及挑战</a:t>
                      </a:r>
                    </a:p>
                  </a:txBody>
                  <a:tcPr marL="91439" marR="91439" marT="45726" marB="45726" anchor="ctr"/>
                </a:tc>
                <a:tc>
                  <a:txBody>
                    <a:bodyPr/>
                    <a:lstStyle/>
                    <a:p>
                      <a:pPr algn="ctr"/>
                      <a:r>
                        <a:rPr lang="zh-CN" altLang="en-US" sz="2400" dirty="0"/>
                        <a:t>解决方案</a:t>
                      </a:r>
                    </a:p>
                  </a:txBody>
                  <a:tcPr marL="91439" marR="91439" marT="45726" marB="45726" anchor="ctr"/>
                </a:tc>
                <a:tc>
                  <a:txBody>
                    <a:bodyPr/>
                    <a:lstStyle/>
                    <a:p>
                      <a:pPr algn="ctr"/>
                      <a:r>
                        <a:rPr lang="zh-CN" altLang="en-US" sz="2400" dirty="0"/>
                        <a:t>章节</a:t>
                      </a:r>
                      <a:r>
                        <a:rPr lang="en-US" altLang="zh-CN" sz="2400" dirty="0"/>
                        <a:t> </a:t>
                      </a:r>
                      <a:endParaRPr lang="zh-CN" altLang="en-US" sz="2400" dirty="0"/>
                    </a:p>
                  </a:txBody>
                  <a:tcPr marL="91439" marR="91439" marT="45726" marB="45726" anchor="ctr"/>
                </a:tc>
                <a:extLst>
                  <a:ext uri="{0D108BD9-81ED-4DB2-BD59-A6C34878D82A}">
                    <a16:rowId xmlns:a16="http://schemas.microsoft.com/office/drawing/2014/main" val="10000"/>
                  </a:ext>
                </a:extLst>
              </a:tr>
              <a:tr h="909874">
                <a:tc>
                  <a:txBody>
                    <a:bodyPr/>
                    <a:lstStyle/>
                    <a:p>
                      <a:pPr algn="ctr"/>
                      <a:r>
                        <a:rPr lang="en-US" altLang="zh-CN" sz="2400" dirty="0"/>
                        <a:t>1</a:t>
                      </a:r>
                      <a:endParaRPr lang="zh-CN" altLang="en-US" sz="2400" dirty="0"/>
                    </a:p>
                  </a:txBody>
                  <a:tcPr marL="91439" marR="91439" marT="45726" marB="45726" anchor="ctr"/>
                </a:tc>
                <a:tc>
                  <a:txBody>
                    <a:bodyPr/>
                    <a:lstStyle/>
                    <a:p>
                      <a:pPr algn="ctr"/>
                      <a:r>
                        <a:rPr lang="zh-CN" altLang="en-US" sz="2400" dirty="0"/>
                        <a:t>连接建立</a:t>
                      </a:r>
                    </a:p>
                  </a:txBody>
                  <a:tcPr marL="91439" marR="91439" marT="45726" marB="45726" anchor="ctr"/>
                </a:tc>
                <a:tc>
                  <a:txBody>
                    <a:bodyPr/>
                    <a:lstStyle/>
                    <a:p>
                      <a:r>
                        <a:rPr lang="zh-CN" altLang="en-US" sz="2400" dirty="0">
                          <a:solidFill>
                            <a:srgbClr val="0000FF"/>
                          </a:solidFill>
                        </a:rPr>
                        <a:t>建立</a:t>
                      </a:r>
                      <a:r>
                        <a:rPr lang="en-US" altLang="zh-CN" sz="2400" dirty="0">
                          <a:solidFill>
                            <a:srgbClr val="0000FF"/>
                          </a:solidFill>
                        </a:rPr>
                        <a:t>: </a:t>
                      </a:r>
                      <a:r>
                        <a:rPr lang="zh-CN" altLang="en-US" sz="2400" dirty="0">
                          <a:solidFill>
                            <a:srgbClr val="0000FF"/>
                          </a:solidFill>
                        </a:rPr>
                        <a:t>三次握手</a:t>
                      </a:r>
                      <a:endParaRPr lang="en-US" altLang="zh-CN" sz="2400" baseline="0" dirty="0">
                        <a:solidFill>
                          <a:srgbClr val="0000FF"/>
                        </a:solidFill>
                      </a:endParaRPr>
                    </a:p>
                    <a:p>
                      <a:r>
                        <a:rPr lang="zh-CN" altLang="en-US" sz="2400" baseline="0" dirty="0">
                          <a:solidFill>
                            <a:srgbClr val="0000FF"/>
                          </a:solidFill>
                        </a:rPr>
                        <a:t>终止</a:t>
                      </a:r>
                      <a:r>
                        <a:rPr lang="en-US" altLang="zh-CN" sz="2400" baseline="0" dirty="0">
                          <a:solidFill>
                            <a:srgbClr val="0000FF"/>
                          </a:solidFill>
                        </a:rPr>
                        <a:t>: </a:t>
                      </a:r>
                      <a:r>
                        <a:rPr lang="zh-CN" altLang="en-US" sz="2400" baseline="0" dirty="0">
                          <a:solidFill>
                            <a:srgbClr val="0000FF"/>
                          </a:solidFill>
                        </a:rPr>
                        <a:t>四次握手</a:t>
                      </a:r>
                      <a:endParaRPr lang="zh-CN" altLang="en-US" sz="2400" dirty="0">
                        <a:solidFill>
                          <a:srgbClr val="0000FF"/>
                        </a:solidFill>
                      </a:endParaRPr>
                    </a:p>
                  </a:txBody>
                  <a:tcPr marL="91439" marR="91439" marT="45726" marB="45726" anchor="ctr"/>
                </a:tc>
                <a:tc>
                  <a:txBody>
                    <a:bodyPr/>
                    <a:lstStyle/>
                    <a:p>
                      <a:pPr algn="ctr"/>
                      <a:r>
                        <a:rPr lang="en-US" altLang="zh-CN" sz="2400" dirty="0">
                          <a:solidFill>
                            <a:srgbClr val="0000FF"/>
                          </a:solidFill>
                        </a:rPr>
                        <a:t>5.2.3</a:t>
                      </a:r>
                      <a:endParaRPr lang="zh-CN" altLang="en-US" sz="2400" dirty="0">
                        <a:solidFill>
                          <a:srgbClr val="0000FF"/>
                        </a:solidFill>
                      </a:endParaRPr>
                    </a:p>
                  </a:txBody>
                  <a:tcPr marL="91439" marR="91439" marT="45726" marB="45726" anchor="ctr"/>
                </a:tc>
                <a:extLst>
                  <a:ext uri="{0D108BD9-81ED-4DB2-BD59-A6C34878D82A}">
                    <a16:rowId xmlns:a16="http://schemas.microsoft.com/office/drawing/2014/main" val="10001"/>
                  </a:ext>
                </a:extLst>
              </a:tr>
              <a:tr h="909874">
                <a:tc>
                  <a:txBody>
                    <a:bodyPr/>
                    <a:lstStyle/>
                    <a:p>
                      <a:pPr algn="ctr"/>
                      <a:r>
                        <a:rPr lang="en-US" altLang="zh-CN" sz="2400" dirty="0"/>
                        <a:t>2</a:t>
                      </a:r>
                      <a:endParaRPr lang="zh-CN" altLang="en-US" sz="2400" dirty="0"/>
                    </a:p>
                  </a:txBody>
                  <a:tcPr marL="91439" marR="91439" marT="45726" marB="45726" anchor="ctr"/>
                </a:tc>
                <a:tc>
                  <a:txBody>
                    <a:bodyPr/>
                    <a:lstStyle/>
                    <a:p>
                      <a:pPr algn="ctr"/>
                      <a:r>
                        <a:rPr lang="zh-CN" altLang="en-US" sz="2400" baseline="0" dirty="0"/>
                        <a:t>超时定时器问题</a:t>
                      </a:r>
                      <a:endParaRPr lang="zh-CN" altLang="en-US" sz="2400" dirty="0"/>
                    </a:p>
                  </a:txBody>
                  <a:tcPr marL="91439" marR="91439" marT="45726" marB="45726" anchor="ctr"/>
                </a:tc>
                <a:tc>
                  <a:txBody>
                    <a:bodyPr/>
                    <a:lstStyle/>
                    <a:p>
                      <a:endParaRPr lang="zh-CN" altLang="en-US" sz="2400" dirty="0"/>
                    </a:p>
                  </a:txBody>
                  <a:tcPr marL="91439" marR="91439" marT="45726" marB="45726" anchor="ctr"/>
                </a:tc>
                <a:tc>
                  <a:txBody>
                    <a:bodyPr/>
                    <a:lstStyle/>
                    <a:p>
                      <a:endParaRPr lang="zh-CN" altLang="en-US" sz="2400" dirty="0"/>
                    </a:p>
                  </a:txBody>
                  <a:tcPr marL="91439" marR="91439" marT="45726" marB="45726" anchor="ctr"/>
                </a:tc>
                <a:extLst>
                  <a:ext uri="{0D108BD9-81ED-4DB2-BD59-A6C34878D82A}">
                    <a16:rowId xmlns:a16="http://schemas.microsoft.com/office/drawing/2014/main" val="10002"/>
                  </a:ext>
                </a:extLst>
              </a:tr>
              <a:tr h="778461">
                <a:tc>
                  <a:txBody>
                    <a:bodyPr/>
                    <a:lstStyle/>
                    <a:p>
                      <a:pPr algn="ctr"/>
                      <a:r>
                        <a:rPr lang="en-US" altLang="zh-CN" sz="2400" dirty="0"/>
                        <a:t>3</a:t>
                      </a:r>
                      <a:endParaRPr lang="zh-CN" altLang="en-US" sz="2400" dirty="0"/>
                    </a:p>
                  </a:txBody>
                  <a:tcPr marL="91439" marR="91439" marT="45726" marB="45726" anchor="ctr"/>
                </a:tc>
                <a:tc>
                  <a:txBody>
                    <a:bodyPr/>
                    <a:lstStyle/>
                    <a:p>
                      <a:pPr algn="ctr"/>
                      <a:r>
                        <a:rPr lang="zh-CN" altLang="en-US" sz="2400" dirty="0"/>
                        <a:t>分组乱序到达</a:t>
                      </a:r>
                    </a:p>
                  </a:txBody>
                  <a:tcPr marL="91439" marR="91439" marT="45726" marB="45726" anchor="ctr"/>
                </a:tc>
                <a:tc>
                  <a:txBody>
                    <a:bodyPr/>
                    <a:lstStyle/>
                    <a:p>
                      <a:r>
                        <a:rPr lang="zh-CN" altLang="en-US" sz="2400" baseline="0" dirty="0">
                          <a:solidFill>
                            <a:srgbClr val="0000FF"/>
                          </a:solidFill>
                        </a:rPr>
                        <a:t>基于窗口的缓存管理</a:t>
                      </a:r>
                      <a:endParaRPr lang="zh-CN" altLang="en-US" sz="2400" dirty="0">
                        <a:solidFill>
                          <a:srgbClr val="0000FF"/>
                        </a:solidFill>
                      </a:endParaRPr>
                    </a:p>
                  </a:txBody>
                  <a:tcPr marL="91439" marR="91439" marT="45726" marB="45726" anchor="ctr"/>
                </a:tc>
                <a:tc>
                  <a:txBody>
                    <a:bodyPr/>
                    <a:lstStyle/>
                    <a:p>
                      <a:pPr algn="ctr"/>
                      <a:r>
                        <a:rPr lang="en-US" altLang="zh-CN" sz="1800" dirty="0">
                          <a:solidFill>
                            <a:srgbClr val="0000FF"/>
                          </a:solidFill>
                        </a:rPr>
                        <a:t>5.2.4</a:t>
                      </a:r>
                      <a:endParaRPr lang="zh-CN" altLang="en-US" sz="1800" dirty="0">
                        <a:solidFill>
                          <a:srgbClr val="0000FF"/>
                        </a:solidFill>
                      </a:endParaRPr>
                    </a:p>
                  </a:txBody>
                  <a:tcPr marL="91439" marR="91439" marT="45726" marB="45726" anchor="ctr"/>
                </a:tc>
                <a:extLst>
                  <a:ext uri="{0D108BD9-81ED-4DB2-BD59-A6C34878D82A}">
                    <a16:rowId xmlns:a16="http://schemas.microsoft.com/office/drawing/2014/main" val="10003"/>
                  </a:ext>
                </a:extLst>
              </a:tr>
              <a:tr h="823071">
                <a:tc>
                  <a:txBody>
                    <a:bodyPr/>
                    <a:lstStyle/>
                    <a:p>
                      <a:pPr algn="ctr"/>
                      <a:r>
                        <a:rPr lang="en-US" altLang="zh-CN" sz="2400" dirty="0"/>
                        <a:t>4</a:t>
                      </a:r>
                      <a:endParaRPr lang="zh-CN" altLang="en-US" sz="2400" dirty="0"/>
                    </a:p>
                  </a:txBody>
                  <a:tcPr marL="91439" marR="91439" marT="45726" marB="45726" anchor="ctr"/>
                </a:tc>
                <a:tc>
                  <a:txBody>
                    <a:bodyPr/>
                    <a:lstStyle/>
                    <a:p>
                      <a:pPr algn="ctr"/>
                      <a:r>
                        <a:rPr lang="zh-CN" altLang="en-US" sz="2400" dirty="0"/>
                        <a:t>流量控制</a:t>
                      </a:r>
                    </a:p>
                  </a:txBody>
                  <a:tcPr marL="91439" marR="91439" marT="45726" marB="45726"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dirty="0">
                          <a:solidFill>
                            <a:srgbClr val="0000FF"/>
                          </a:solidFill>
                        </a:rPr>
                        <a:t>通过</a:t>
                      </a:r>
                      <a:r>
                        <a:rPr lang="en-US" altLang="zh-CN" sz="2400" dirty="0">
                          <a:solidFill>
                            <a:srgbClr val="0000FF"/>
                          </a:solidFill>
                        </a:rPr>
                        <a:t>AdvertisedWindow</a:t>
                      </a:r>
                      <a:r>
                        <a:rPr lang="zh-CN" altLang="en-US" sz="2400" dirty="0">
                          <a:solidFill>
                            <a:srgbClr val="0000FF"/>
                          </a:solidFill>
                        </a:rPr>
                        <a:t>通告实现基于窗口的流量控制</a:t>
                      </a:r>
                    </a:p>
                  </a:txBody>
                  <a:tcPr marL="91439" marR="91439" marT="45726" marB="45726" anchor="ctr"/>
                </a:tc>
                <a:tc>
                  <a:txBody>
                    <a:bodyPr/>
                    <a:lstStyle/>
                    <a:p>
                      <a:pPr algn="ctr"/>
                      <a:r>
                        <a:rPr lang="en-US" altLang="zh-CN" sz="1800" dirty="0">
                          <a:solidFill>
                            <a:srgbClr val="0000FF"/>
                          </a:solidFill>
                        </a:rPr>
                        <a:t>5.2.4</a:t>
                      </a:r>
                      <a:endParaRPr lang="zh-CN" altLang="en-US" sz="1800" dirty="0">
                        <a:solidFill>
                          <a:srgbClr val="0000FF"/>
                        </a:solidFill>
                      </a:endParaRPr>
                    </a:p>
                  </a:txBody>
                  <a:tcPr marL="91439" marR="91439" marT="45726" marB="45726" anchor="ctr"/>
                </a:tc>
                <a:extLst>
                  <a:ext uri="{0D108BD9-81ED-4DB2-BD59-A6C34878D82A}">
                    <a16:rowId xmlns:a16="http://schemas.microsoft.com/office/drawing/2014/main" val="10004"/>
                  </a:ext>
                </a:extLst>
              </a:tr>
              <a:tr h="778461">
                <a:tc>
                  <a:txBody>
                    <a:bodyPr/>
                    <a:lstStyle/>
                    <a:p>
                      <a:pPr algn="ctr"/>
                      <a:r>
                        <a:rPr lang="en-US" altLang="zh-CN" sz="2400" dirty="0"/>
                        <a:t>5</a:t>
                      </a:r>
                      <a:endParaRPr lang="zh-CN" altLang="en-US" sz="2400" dirty="0"/>
                    </a:p>
                  </a:txBody>
                  <a:tcPr marL="91439" marR="91439" marT="45726" marB="45726" anchor="ctr"/>
                </a:tc>
                <a:tc>
                  <a:txBody>
                    <a:bodyPr/>
                    <a:lstStyle/>
                    <a:p>
                      <a:pPr algn="ctr"/>
                      <a:r>
                        <a:rPr lang="zh-CN" altLang="en-US" sz="2400" dirty="0"/>
                        <a:t>拥塞控制</a:t>
                      </a:r>
                    </a:p>
                  </a:txBody>
                  <a:tcPr marL="91439" marR="91439" marT="45726" marB="45726" anchor="ctr"/>
                </a:tc>
                <a:tc>
                  <a:txBody>
                    <a:bodyPr/>
                    <a:lstStyle/>
                    <a:p>
                      <a:endParaRPr lang="zh-CN" altLang="en-US" sz="2400" dirty="0"/>
                    </a:p>
                  </a:txBody>
                  <a:tcPr marL="91439" marR="91439" marT="45726" marB="45726" anchor="ctr"/>
                </a:tc>
                <a:tc>
                  <a:txBody>
                    <a:bodyPr/>
                    <a:lstStyle/>
                    <a:p>
                      <a:pPr algn="ctr"/>
                      <a:endParaRPr lang="zh-CN" altLang="en-US" sz="1800" dirty="0"/>
                    </a:p>
                  </a:txBody>
                  <a:tcPr marL="91439" marR="91439" marT="45726" marB="45726" anchor="ctr"/>
                </a:tc>
                <a:extLst>
                  <a:ext uri="{0D108BD9-81ED-4DB2-BD59-A6C34878D82A}">
                    <a16:rowId xmlns:a16="http://schemas.microsoft.com/office/drawing/2014/main" val="10005"/>
                  </a:ext>
                </a:extLst>
              </a:tr>
              <a:tr h="823071">
                <a:tc>
                  <a:txBody>
                    <a:bodyPr/>
                    <a:lstStyle/>
                    <a:p>
                      <a:pPr algn="ctr"/>
                      <a:r>
                        <a:rPr lang="en-US" altLang="zh-CN" sz="2400" dirty="0"/>
                        <a:t>6</a:t>
                      </a:r>
                      <a:endParaRPr lang="zh-CN" altLang="en-US" sz="2400" dirty="0"/>
                    </a:p>
                  </a:txBody>
                  <a:tcPr marL="91439" marR="91439" marT="45726" marB="45726" anchor="ctr"/>
                </a:tc>
                <a:tc>
                  <a:txBody>
                    <a:bodyPr/>
                    <a:lstStyle/>
                    <a:p>
                      <a:pPr algn="ctr"/>
                      <a:r>
                        <a:rPr lang="zh-CN" altLang="en-US" sz="2400" dirty="0"/>
                        <a:t>协议扩展</a:t>
                      </a:r>
                    </a:p>
                  </a:txBody>
                  <a:tcPr marL="91439" marR="91439" marT="45726" marB="45726" anchor="ctr"/>
                </a:tc>
                <a:tc>
                  <a:txBody>
                    <a:bodyPr/>
                    <a:lstStyle/>
                    <a:p>
                      <a:r>
                        <a:rPr lang="en-US" altLang="zh-CN" sz="2400" dirty="0">
                          <a:solidFill>
                            <a:srgbClr val="0000FF"/>
                          </a:solidFill>
                        </a:rPr>
                        <a:t>TCP</a:t>
                      </a:r>
                      <a:r>
                        <a:rPr lang="zh-CN" altLang="en-US" sz="2400" dirty="0">
                          <a:solidFill>
                            <a:srgbClr val="0000FF"/>
                          </a:solidFill>
                        </a:rPr>
                        <a:t>首部的</a:t>
                      </a:r>
                      <a:r>
                        <a:rPr lang="en-US" altLang="zh-CN" sz="2400" baseline="0" dirty="0">
                          <a:solidFill>
                            <a:srgbClr val="0000FF"/>
                          </a:solidFill>
                        </a:rPr>
                        <a:t>Seq</a:t>
                      </a:r>
                      <a:r>
                        <a:rPr lang="zh-CN" altLang="en-US" sz="2400" baseline="0" dirty="0">
                          <a:solidFill>
                            <a:srgbClr val="0000FF"/>
                          </a:solidFill>
                        </a:rPr>
                        <a:t>和</a:t>
                      </a:r>
                      <a:r>
                        <a:rPr lang="en-US" altLang="zh-CN" sz="2400" dirty="0">
                          <a:solidFill>
                            <a:srgbClr val="0000FF"/>
                          </a:solidFill>
                        </a:rPr>
                        <a:t>AdvertisedWindow</a:t>
                      </a:r>
                      <a:r>
                        <a:rPr lang="zh-CN" altLang="en-US" sz="2400" dirty="0">
                          <a:solidFill>
                            <a:srgbClr val="0000FF"/>
                          </a:solidFill>
                        </a:rPr>
                        <a:t>字段扩展</a:t>
                      </a:r>
                    </a:p>
                  </a:txBody>
                  <a:tcPr marL="91439" marR="91439" marT="45726" marB="45726" anchor="ctr"/>
                </a:tc>
                <a:tc>
                  <a:txBody>
                    <a:bodyPr/>
                    <a:lstStyle/>
                    <a:p>
                      <a:pPr algn="ctr"/>
                      <a:r>
                        <a:rPr lang="en-US" altLang="zh-CN" sz="1800" dirty="0">
                          <a:solidFill>
                            <a:srgbClr val="0000FF"/>
                          </a:solidFill>
                        </a:rPr>
                        <a:t>5.2.4</a:t>
                      </a:r>
                      <a:endParaRPr lang="zh-CN" altLang="en-US" sz="1800" dirty="0">
                        <a:solidFill>
                          <a:srgbClr val="0000FF"/>
                        </a:solidFill>
                      </a:endParaRPr>
                    </a:p>
                  </a:txBody>
                  <a:tcPr marL="91439" marR="91439" marT="45726" marB="45726"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912A5C07-A466-48FC-9BE4-9CCE521D0F3F}" type="slidenum">
              <a:rPr kumimoji="0" lang="en-US" altLang="zh-CN" sz="1400">
                <a:latin typeface="Arial" panose="020B0604020202020204" pitchFamily="34" charset="0"/>
                <a:ea typeface="宋体" panose="02010600030101010101" pitchFamily="2" charset="-122"/>
              </a:rPr>
              <a:pPr>
                <a:spcBef>
                  <a:spcPct val="0"/>
                </a:spcBef>
                <a:buClrTx/>
                <a:buSzTx/>
                <a:buFontTx/>
                <a:buNone/>
              </a:pPr>
              <a:t>89</a:t>
            </a:fld>
            <a:r>
              <a:rPr kumimoji="0" lang="en-US" altLang="zh-CN" sz="1000">
                <a:latin typeface="Arial" panose="020B0604020202020204" pitchFamily="34" charset="0"/>
                <a:ea typeface="宋体" panose="02010600030101010101" pitchFamily="2" charset="-122"/>
              </a:rPr>
              <a:t>-</a:t>
            </a:r>
          </a:p>
        </p:txBody>
      </p:sp>
      <p:sp>
        <p:nvSpPr>
          <p:cNvPr id="104451" name="Rectangle 2"/>
          <p:cNvSpPr>
            <a:spLocks noGrp="1" noChangeArrowheads="1"/>
          </p:cNvSpPr>
          <p:nvPr>
            <p:ph type="title"/>
          </p:nvPr>
        </p:nvSpPr>
        <p:spPr/>
        <p:txBody>
          <a:bodyPr/>
          <a:lstStyle/>
          <a:p>
            <a:pPr eaLnBrk="1" hangingPunct="1"/>
            <a:r>
              <a:rPr lang="zh-CN" altLang="en-US" sz="3200" dirty="0"/>
              <a:t>提纲</a:t>
            </a:r>
          </a:p>
        </p:txBody>
      </p:sp>
      <p:sp>
        <p:nvSpPr>
          <p:cNvPr id="16388" name="Rectangle 3"/>
          <p:cNvSpPr>
            <a:spLocks noGrp="1" noChangeArrowheads="1"/>
          </p:cNvSpPr>
          <p:nvPr>
            <p:ph type="body" idx="1"/>
          </p:nvPr>
        </p:nvSpPr>
        <p:spPr/>
        <p:txBody>
          <a:bodyPr>
            <a:normAutofit fontScale="77500" lnSpcReduction="20000"/>
          </a:bodyPr>
          <a:lstStyle/>
          <a:p>
            <a:pPr eaLnBrk="1" hangingPunct="1">
              <a:defRPr/>
            </a:pPr>
            <a:r>
              <a:rPr lang="zh-CN" altLang="en-US" dirty="0"/>
              <a:t>引言</a:t>
            </a:r>
            <a:endParaRPr lang="en-US" altLang="zh-CN" dirty="0"/>
          </a:p>
          <a:p>
            <a:pPr lvl="1" eaLnBrk="1" hangingPunct="1">
              <a:defRPr/>
            </a:pPr>
            <a:r>
              <a:rPr lang="zh-CN" altLang="en-US" dirty="0"/>
              <a:t>核心问题</a:t>
            </a:r>
            <a:r>
              <a:rPr lang="en-US" altLang="zh-CN" dirty="0"/>
              <a:t>: </a:t>
            </a:r>
            <a:r>
              <a:rPr lang="zh-CN" altLang="en-US" dirty="0"/>
              <a:t>进程间如何通信</a:t>
            </a:r>
          </a:p>
          <a:p>
            <a:pPr eaLnBrk="1" hangingPunct="1">
              <a:defRPr/>
            </a:pPr>
            <a:r>
              <a:rPr lang="zh-CN" altLang="en-US" dirty="0"/>
              <a:t>简单多路分解</a:t>
            </a:r>
            <a:r>
              <a:rPr lang="en-US" altLang="zh-CN" dirty="0"/>
              <a:t>(UDP)</a:t>
            </a:r>
          </a:p>
          <a:p>
            <a:pPr eaLnBrk="1" hangingPunct="1">
              <a:defRPr/>
            </a:pPr>
            <a:r>
              <a:rPr lang="zh-CN" altLang="en-US" dirty="0"/>
              <a:t>可靠字节流</a:t>
            </a:r>
            <a:r>
              <a:rPr lang="en-US" altLang="zh-CN" dirty="0"/>
              <a:t>(TCP)</a:t>
            </a:r>
          </a:p>
          <a:p>
            <a:pPr lvl="1" eaLnBrk="1" hangingPunct="1">
              <a:defRPr/>
            </a:pPr>
            <a:r>
              <a:rPr lang="zh-CN" altLang="en-US" dirty="0"/>
              <a:t>端到端的问题</a:t>
            </a:r>
            <a:endParaRPr lang="en-US" altLang="zh-CN" dirty="0"/>
          </a:p>
          <a:p>
            <a:pPr lvl="1" eaLnBrk="1" hangingPunct="1">
              <a:defRPr/>
            </a:pPr>
            <a:r>
              <a:rPr lang="zh-CN" altLang="en-US" dirty="0"/>
              <a:t>报文段格式</a:t>
            </a:r>
            <a:endParaRPr lang="en-US" altLang="zh-CN" dirty="0"/>
          </a:p>
          <a:p>
            <a:pPr lvl="1" eaLnBrk="1" hangingPunct="1">
              <a:defRPr/>
            </a:pPr>
            <a:r>
              <a:rPr lang="zh-CN" altLang="en-US" dirty="0"/>
              <a:t>连接的建立和终止</a:t>
            </a:r>
            <a:endParaRPr lang="en-US" altLang="zh-CN" dirty="0"/>
          </a:p>
          <a:p>
            <a:pPr lvl="1" eaLnBrk="1" hangingPunct="1">
              <a:defRPr/>
            </a:pPr>
            <a:r>
              <a:rPr lang="zh-CN" altLang="en-US" dirty="0"/>
              <a:t>滑动窗口算法再讨论</a:t>
            </a:r>
            <a:endParaRPr lang="en-US" altLang="zh-CN" dirty="0"/>
          </a:p>
          <a:p>
            <a:pPr lvl="1" eaLnBrk="1" hangingPunct="1">
              <a:defRPr/>
            </a:pPr>
            <a:r>
              <a:rPr lang="zh-CN" altLang="en-US" dirty="0"/>
              <a:t>触发传输</a:t>
            </a:r>
            <a:endParaRPr lang="en-US" altLang="zh-CN" dirty="0"/>
          </a:p>
          <a:p>
            <a:pPr lvl="1" eaLnBrk="1" hangingPunct="1">
              <a:defRPr/>
            </a:pPr>
            <a:r>
              <a:rPr lang="zh-CN" altLang="en-US" dirty="0"/>
              <a:t>自适应重传</a:t>
            </a:r>
            <a:endParaRPr lang="en-US" altLang="zh-CN" dirty="0"/>
          </a:p>
          <a:p>
            <a:pPr lvl="1" eaLnBrk="1" hangingPunct="1">
              <a:defRPr/>
            </a:pPr>
            <a:r>
              <a:rPr lang="en-US" altLang="zh-CN" dirty="0"/>
              <a:t> </a:t>
            </a:r>
            <a:r>
              <a:rPr lang="zh-CN" altLang="en-US" dirty="0"/>
              <a:t>记录边界</a:t>
            </a:r>
            <a:endParaRPr lang="en-US" altLang="zh-CN" dirty="0"/>
          </a:p>
          <a:p>
            <a:pPr lvl="1" eaLnBrk="1" hangingPunct="1">
              <a:defRPr/>
            </a:pPr>
            <a:r>
              <a:rPr lang="en-US" altLang="zh-CN" dirty="0"/>
              <a:t>TCP </a:t>
            </a:r>
            <a:r>
              <a:rPr lang="zh-CN" altLang="en-US" dirty="0"/>
              <a:t>扩展</a:t>
            </a:r>
            <a:endParaRPr lang="en-US" altLang="zh-CN" dirty="0"/>
          </a:p>
          <a:p>
            <a:pPr lvl="1" eaLnBrk="1" hangingPunct="1">
              <a:defRPr/>
            </a:pPr>
            <a:r>
              <a:rPr lang="zh-CN" altLang="en-US" dirty="0"/>
              <a:t>其他设计选择</a:t>
            </a:r>
            <a:endParaRPr lang="en-US" altLang="zh-CN" dirty="0"/>
          </a:p>
          <a:p>
            <a:pPr eaLnBrk="1" hangingPunct="1">
              <a:defRPr/>
            </a:pPr>
            <a:r>
              <a:rPr lang="zh-CN" altLang="en-US" dirty="0"/>
              <a:t>总结</a:t>
            </a:r>
            <a:endParaRPr lang="en-US" altLang="zh-CN" dirty="0"/>
          </a:p>
        </p:txBody>
      </p:sp>
      <p:sp>
        <p:nvSpPr>
          <p:cNvPr id="104453" name="AutoShape 4"/>
          <p:cNvSpPr>
            <a:spLocks noChangeArrowheads="1"/>
          </p:cNvSpPr>
          <p:nvPr/>
        </p:nvSpPr>
        <p:spPr bwMode="auto">
          <a:xfrm>
            <a:off x="1524001" y="3951289"/>
            <a:ext cx="468313" cy="485775"/>
          </a:xfrm>
          <a:prstGeom prst="rightArrow">
            <a:avLst>
              <a:gd name="adj1" fmla="val 50000"/>
              <a:gd name="adj2" fmla="val 25000"/>
            </a:avLst>
          </a:prstGeom>
          <a:solidFill>
            <a:srgbClr val="7E9CE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52728" y="3000372"/>
            <a:ext cx="6500858" cy="1148708"/>
          </a:xfrm>
          <a:prstGeom prst="rect">
            <a:avLst/>
          </a:prstGeom>
          <a:solidFill>
            <a:srgbClr val="333399"/>
          </a:solidFill>
        </p:spPr>
        <p:style>
          <a:lnRef idx="0">
            <a:schemeClr val="accent3"/>
          </a:lnRef>
          <a:fillRef idx="3">
            <a:schemeClr val="accent3"/>
          </a:fillRef>
          <a:effectRef idx="3">
            <a:schemeClr val="accent3"/>
          </a:effectRef>
          <a:fontRef idx="minor">
            <a:schemeClr val="lt1"/>
          </a:fontRef>
        </p:style>
        <p:txBody>
          <a:bodyPr anchor="ctr"/>
          <a:lstStyle/>
          <a:p>
            <a:pPr algn="ctr" eaLnBrk="1" hangingPunct="1"/>
            <a:endParaRPr lang="zh-CN" altLang="en-US" sz="5400" b="1" kern="0">
              <a:solidFill>
                <a:schemeClr val="bg1"/>
              </a:solidFill>
              <a:latin typeface="+mj-ea"/>
              <a:ea typeface="+mj-ea"/>
            </a:endParaRPr>
          </a:p>
        </p:txBody>
      </p:sp>
      <p:sp>
        <p:nvSpPr>
          <p:cNvPr id="2" name="TextBox 6"/>
          <p:cNvSpPr txBox="1">
            <a:spLocks noChangeArrowheads="1"/>
          </p:cNvSpPr>
          <p:nvPr/>
        </p:nvSpPr>
        <p:spPr bwMode="auto">
          <a:xfrm>
            <a:off x="2238375" y="1928813"/>
            <a:ext cx="8001000" cy="2062162"/>
          </a:xfrm>
          <a:prstGeom prst="rect">
            <a:avLst/>
          </a:prstGeom>
          <a:noFill/>
          <a:ln w="9525">
            <a:noFill/>
            <a:miter lim="800000"/>
            <a:headEnd/>
            <a:tailEnd/>
          </a:ln>
        </p:spPr>
        <p:txBody>
          <a:bodyPr>
            <a:spAutoFit/>
          </a:bodyPr>
          <a:lstStyle/>
          <a:p>
            <a:pPr algn="ctr" eaLnBrk="1" hangingPunct="1">
              <a:defRPr/>
            </a:pPr>
            <a:r>
              <a:rPr lang="zh-CN" altLang="en-US" sz="4000" dirty="0">
                <a:latin typeface="+mn-lt"/>
                <a:ea typeface="+mn-ea"/>
              </a:rPr>
              <a:t>核心问题</a:t>
            </a:r>
            <a:endParaRPr lang="en-US" altLang="zh-CN" sz="4000">
              <a:latin typeface="+mn-lt"/>
              <a:ea typeface="+mn-ea"/>
            </a:endParaRPr>
          </a:p>
          <a:p>
            <a:pPr algn="ctr" eaLnBrk="1" hangingPunct="1">
              <a:defRPr/>
            </a:pPr>
            <a:endParaRPr lang="en-US" altLang="zh-CN" sz="4000">
              <a:latin typeface="+mn-lt"/>
              <a:ea typeface="+mn-ea"/>
            </a:endParaRPr>
          </a:p>
          <a:p>
            <a:pPr algn="ctr" eaLnBrk="1" hangingPunct="1">
              <a:defRPr/>
            </a:pPr>
            <a:r>
              <a:rPr lang="zh-CN" altLang="en-US">
                <a:solidFill>
                  <a:schemeClr val="bg1"/>
                </a:solidFill>
                <a:effectLst>
                  <a:outerShdw blurRad="38100" dist="38100" dir="2700000" algn="tl">
                    <a:srgbClr val="000000">
                      <a:alpha val="43137"/>
                    </a:srgbClr>
                  </a:outerShdw>
                </a:effectLst>
                <a:latin typeface="+mn-lt"/>
                <a:ea typeface="+mn-ea"/>
              </a:rPr>
              <a:t>进程</a:t>
            </a:r>
            <a:r>
              <a:rPr lang="zh-CN" altLang="en-US" dirty="0">
                <a:solidFill>
                  <a:schemeClr val="bg1"/>
                </a:solidFill>
                <a:effectLst>
                  <a:outerShdw blurRad="38100" dist="38100" dir="2700000" algn="tl">
                    <a:srgbClr val="000000">
                      <a:alpha val="43137"/>
                    </a:srgbClr>
                  </a:outerShdw>
                </a:effectLst>
                <a:latin typeface="+mn-lt"/>
                <a:ea typeface="+mn-ea"/>
              </a:rPr>
              <a:t>间如何通信</a:t>
            </a:r>
          </a:p>
        </p:txBody>
      </p:sp>
      <p:sp>
        <p:nvSpPr>
          <p:cNvPr id="14342"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65E518C8-C237-4BE8-8BCE-AF20E08F7EB1}" type="slidenum">
              <a:rPr kumimoji="0" lang="en-US" altLang="zh-CN" sz="1400">
                <a:latin typeface="Arial" panose="020B0604020202020204" pitchFamily="34" charset="0"/>
                <a:ea typeface="宋体" panose="02010600030101010101" pitchFamily="2" charset="-122"/>
              </a:rPr>
              <a:pPr>
                <a:spcBef>
                  <a:spcPct val="0"/>
                </a:spcBef>
                <a:buClrTx/>
                <a:buSzTx/>
                <a:buFontTx/>
                <a:buNone/>
              </a:pPr>
              <a:t>9</a:t>
            </a:fld>
            <a:r>
              <a:rPr kumimoji="0" lang="en-US" altLang="zh-CN" sz="1000">
                <a:latin typeface="Arial" panose="020B0604020202020204" pitchFamily="34" charset="0"/>
                <a:ea typeface="宋体" panose="02010600030101010101" pitchFamily="2" charset="-122"/>
              </a:rPr>
              <a:t>-</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97F0739C-42AB-4713-B835-7AD1C9176444}" type="slidenum">
              <a:rPr kumimoji="0" lang="en-US" altLang="zh-CN" sz="1400">
                <a:latin typeface="Arial" panose="020B0604020202020204" pitchFamily="34" charset="0"/>
                <a:ea typeface="宋体" panose="02010600030101010101" pitchFamily="2" charset="-122"/>
              </a:rPr>
              <a:pPr>
                <a:spcBef>
                  <a:spcPct val="0"/>
                </a:spcBef>
                <a:buClrTx/>
                <a:buSzTx/>
                <a:buFontTx/>
                <a:buNone/>
              </a:pPr>
              <a:t>90</a:t>
            </a:fld>
            <a:r>
              <a:rPr kumimoji="0" lang="en-US" altLang="zh-CN" sz="1000">
                <a:latin typeface="Arial" panose="020B0604020202020204" pitchFamily="34" charset="0"/>
                <a:ea typeface="宋体" panose="02010600030101010101" pitchFamily="2" charset="-122"/>
              </a:rPr>
              <a:t>-</a:t>
            </a:r>
          </a:p>
        </p:txBody>
      </p:sp>
      <p:sp>
        <p:nvSpPr>
          <p:cNvPr id="105475" name="Rectangle 2"/>
          <p:cNvSpPr>
            <a:spLocks noGrp="1" noChangeArrowheads="1"/>
          </p:cNvSpPr>
          <p:nvPr>
            <p:ph type="title"/>
          </p:nvPr>
        </p:nvSpPr>
        <p:spPr>
          <a:xfrm>
            <a:off x="812801" y="533401"/>
            <a:ext cx="8352367" cy="647700"/>
          </a:xfrm>
        </p:spPr>
        <p:txBody>
          <a:bodyPr/>
          <a:lstStyle/>
          <a:p>
            <a:pPr eaLnBrk="1" hangingPunct="1"/>
            <a:r>
              <a:rPr lang="en-US" altLang="zh-CN" dirty="0"/>
              <a:t>TCP</a:t>
            </a:r>
            <a:r>
              <a:rPr lang="zh-CN" altLang="en-US" dirty="0"/>
              <a:t>中的触发传输</a:t>
            </a:r>
            <a:endParaRPr lang="zh-CN" altLang="en-US" sz="3500" dirty="0"/>
          </a:p>
        </p:txBody>
      </p:sp>
      <p:sp>
        <p:nvSpPr>
          <p:cNvPr id="19460" name="Rectangle 3"/>
          <p:cNvSpPr>
            <a:spLocks noGrp="1" noChangeArrowheads="1"/>
          </p:cNvSpPr>
          <p:nvPr>
            <p:ph type="body" idx="1"/>
          </p:nvPr>
        </p:nvSpPr>
        <p:spPr>
          <a:xfrm>
            <a:off x="1703388" y="1125538"/>
            <a:ext cx="8964612" cy="5327650"/>
          </a:xfrm>
        </p:spPr>
        <p:txBody>
          <a:bodyPr/>
          <a:lstStyle/>
          <a:p>
            <a:pPr eaLnBrk="1" hangingPunct="1">
              <a:lnSpc>
                <a:spcPct val="90000"/>
              </a:lnSpc>
              <a:defRPr/>
            </a:pPr>
            <a:r>
              <a:rPr lang="zh-CN" altLang="en-US" sz="2200" dirty="0"/>
              <a:t>缺省情况下</a:t>
            </a:r>
            <a:r>
              <a:rPr lang="en-US" altLang="zh-CN" sz="2200" dirty="0"/>
              <a:t>TCP</a:t>
            </a:r>
            <a:r>
              <a:rPr lang="zh-CN" altLang="en-US" sz="2200" dirty="0"/>
              <a:t>有三种机制触发一个报文段的传输：</a:t>
            </a:r>
            <a:endParaRPr lang="en-US" altLang="zh-CN" sz="2200" dirty="0"/>
          </a:p>
          <a:p>
            <a:pPr lvl="1">
              <a:defRPr/>
            </a:pPr>
            <a:r>
              <a:rPr lang="en-US" altLang="zh-CN" sz="2200" dirty="0"/>
              <a:t>(1) </a:t>
            </a:r>
            <a:r>
              <a:rPr lang="zh-CN" altLang="en-US" sz="2200" dirty="0"/>
              <a:t>当收集到的字节数达到</a:t>
            </a:r>
            <a:r>
              <a:rPr lang="en-US" altLang="zh-CN" sz="2200" dirty="0"/>
              <a:t>MSS </a:t>
            </a:r>
          </a:p>
          <a:p>
            <a:pPr lvl="2">
              <a:defRPr/>
            </a:pPr>
            <a:r>
              <a:rPr lang="en-US" altLang="zh-CN" sz="2200" dirty="0"/>
              <a:t>MSS (</a:t>
            </a:r>
            <a:r>
              <a:rPr lang="zh-CN" altLang="en-US" sz="2200" dirty="0"/>
              <a:t>最大数据段长度</a:t>
            </a:r>
            <a:r>
              <a:rPr lang="en-US" altLang="zh-CN" sz="2200" dirty="0"/>
              <a:t>) </a:t>
            </a:r>
            <a:r>
              <a:rPr lang="zh-CN" altLang="en-US" sz="2200" dirty="0"/>
              <a:t>通常设置为</a:t>
            </a:r>
            <a:r>
              <a:rPr lang="en-US" altLang="zh-CN" sz="2200" dirty="0"/>
              <a:t> MTU – IP_</a:t>
            </a:r>
            <a:r>
              <a:rPr lang="zh-CN" altLang="en-US" sz="2200" dirty="0"/>
              <a:t>首部长度</a:t>
            </a:r>
            <a:r>
              <a:rPr lang="en-US" altLang="zh-CN" sz="2200" dirty="0"/>
              <a:t>– TCP</a:t>
            </a:r>
            <a:r>
              <a:rPr lang="zh-CN" altLang="en-US" sz="2200" dirty="0"/>
              <a:t>首部</a:t>
            </a:r>
            <a:endParaRPr lang="en-US" altLang="zh-CN" sz="2200" dirty="0"/>
          </a:p>
          <a:p>
            <a:pPr lvl="2">
              <a:defRPr/>
            </a:pPr>
            <a:r>
              <a:rPr lang="zh-CN" altLang="en-US" sz="2200" dirty="0"/>
              <a:t>比喻：公汽站发车的场景下，因为车坐满了乘客而发车</a:t>
            </a:r>
            <a:endParaRPr lang="en-US" altLang="zh-CN" sz="2200" dirty="0"/>
          </a:p>
          <a:p>
            <a:pPr marL="344170" lvl="1" indent="0">
              <a:buNone/>
              <a:defRPr/>
            </a:pPr>
            <a:r>
              <a:rPr lang="en-US" altLang="zh-CN" sz="2200" dirty="0"/>
              <a:t>	</a:t>
            </a:r>
          </a:p>
          <a:p>
            <a:pPr lvl="1">
              <a:defRPr/>
            </a:pPr>
            <a:r>
              <a:rPr lang="en-US" altLang="zh-CN" sz="2200" dirty="0"/>
              <a:t>(2) </a:t>
            </a:r>
            <a:r>
              <a:rPr lang="zh-CN" altLang="en-US" sz="2200" dirty="0"/>
              <a:t>发送进程明确要求</a:t>
            </a:r>
            <a:r>
              <a:rPr lang="en-US" altLang="zh-CN" sz="2200" dirty="0"/>
              <a:t>TCP</a:t>
            </a:r>
            <a:r>
              <a:rPr lang="zh-CN" altLang="en-US" sz="2200" dirty="0"/>
              <a:t>发送</a:t>
            </a:r>
            <a:endParaRPr lang="en-US" altLang="zh-CN" sz="2200" dirty="0"/>
          </a:p>
          <a:p>
            <a:pPr lvl="2">
              <a:defRPr/>
            </a:pPr>
            <a:r>
              <a:rPr lang="en-US" altLang="zh-CN" sz="2200" dirty="0"/>
              <a:t>Push </a:t>
            </a:r>
            <a:r>
              <a:rPr lang="zh-CN" altLang="en-US" sz="2200" dirty="0"/>
              <a:t>操作</a:t>
            </a:r>
            <a:r>
              <a:rPr lang="en-US" altLang="zh-CN" sz="2200" dirty="0"/>
              <a:t>: </a:t>
            </a:r>
            <a:r>
              <a:rPr lang="zh-CN" altLang="en-US" sz="2200" dirty="0"/>
              <a:t>发送应用进程调用该操作使得</a:t>
            </a:r>
            <a:r>
              <a:rPr lang="en-US" altLang="zh-CN" sz="2200" dirty="0"/>
              <a:t>TCP</a:t>
            </a:r>
            <a:r>
              <a:rPr lang="zh-CN" altLang="en-US" sz="2200" dirty="0"/>
              <a:t>发出缓存中所有未发送的字节</a:t>
            </a:r>
            <a:endParaRPr lang="en-US" altLang="zh-CN" sz="2200" dirty="0"/>
          </a:p>
          <a:p>
            <a:pPr lvl="2">
              <a:defRPr/>
            </a:pPr>
            <a:r>
              <a:rPr lang="zh-CN" altLang="en-US" sz="2200" dirty="0"/>
              <a:t>比喻：公汽站发车的场景下，因为目的地要求而发车</a:t>
            </a:r>
            <a:endParaRPr lang="en-US" altLang="zh-CN" sz="2200" dirty="0"/>
          </a:p>
          <a:p>
            <a:pPr lvl="1">
              <a:defRPr/>
            </a:pPr>
            <a:endParaRPr lang="en-US" altLang="zh-CN" sz="2200" dirty="0"/>
          </a:p>
          <a:p>
            <a:pPr lvl="1">
              <a:defRPr/>
            </a:pPr>
            <a:r>
              <a:rPr lang="en-US" altLang="zh-CN" sz="2200" dirty="0"/>
              <a:t>(3) </a:t>
            </a:r>
            <a:r>
              <a:rPr lang="zh-CN" altLang="en-US" sz="2200" dirty="0">
                <a:solidFill>
                  <a:srgbClr val="FF0000"/>
                </a:solidFill>
              </a:rPr>
              <a:t>定时器激活</a:t>
            </a:r>
            <a:endParaRPr lang="en-US" altLang="zh-CN" sz="2200" dirty="0">
              <a:solidFill>
                <a:srgbClr val="FF0000"/>
              </a:solidFill>
            </a:endParaRPr>
          </a:p>
          <a:p>
            <a:pPr lvl="2">
              <a:defRPr/>
            </a:pPr>
            <a:r>
              <a:rPr lang="zh-CN" altLang="en-US" sz="2200" dirty="0"/>
              <a:t>每到定时器到时发送方发送当前缓存中所有待发送的字节</a:t>
            </a:r>
            <a:endParaRPr lang="en-US" altLang="zh-CN" sz="2200" dirty="0"/>
          </a:p>
          <a:p>
            <a:pPr lvl="2">
              <a:defRPr/>
            </a:pPr>
            <a:r>
              <a:rPr lang="zh-CN" altLang="en-US" sz="2200" dirty="0"/>
              <a:t>模拟：公汽站发车的场景下，根据时刻表发车</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a:t>TCP</a:t>
            </a:r>
            <a:r>
              <a:rPr lang="zh-CN" altLang="en-US" dirty="0"/>
              <a:t>触发传输的问题</a:t>
            </a:r>
            <a:r>
              <a:rPr lang="en-US" altLang="zh-CN" dirty="0"/>
              <a:t>-1</a:t>
            </a:r>
          </a:p>
        </p:txBody>
      </p:sp>
      <p:sp>
        <p:nvSpPr>
          <p:cNvPr id="107523" name="内容占位符 11"/>
          <p:cNvSpPr>
            <a:spLocks noGrp="1"/>
          </p:cNvSpPr>
          <p:nvPr>
            <p:ph idx="1"/>
          </p:nvPr>
        </p:nvSpPr>
        <p:spPr/>
        <p:txBody>
          <a:bodyPr/>
          <a:lstStyle/>
          <a:p>
            <a:r>
              <a:rPr lang="zh-CN" altLang="en-US" sz="2400" dirty="0"/>
              <a:t>问题</a:t>
            </a:r>
            <a:r>
              <a:rPr lang="en-US" altLang="zh-CN" sz="2400" dirty="0"/>
              <a:t>1</a:t>
            </a:r>
            <a:r>
              <a:rPr lang="zh-CN" altLang="en-US" sz="2400" dirty="0"/>
              <a:t>：傻瓜窗口症状</a:t>
            </a:r>
            <a:endParaRPr lang="en-US" altLang="zh-CN" sz="2400" dirty="0"/>
          </a:p>
          <a:p>
            <a:pPr lvl="1" eaLnBrk="1" hangingPunct="1"/>
            <a:r>
              <a:rPr lang="zh-CN" altLang="en-US" sz="2000" dirty="0"/>
              <a:t>基本的触发传输机制没有考虑流量控制的影响</a:t>
            </a:r>
            <a:endParaRPr lang="en-US" altLang="zh-CN" sz="2000" dirty="0"/>
          </a:p>
          <a:p>
            <a:pPr lvl="1" eaLnBrk="1" hangingPunct="1"/>
            <a:r>
              <a:rPr lang="zh-CN" altLang="en-US" sz="2000" dirty="0"/>
              <a:t>如果</a:t>
            </a:r>
            <a:r>
              <a:rPr lang="en-US" altLang="zh-CN" sz="2000" dirty="0"/>
              <a:t>TCP</a:t>
            </a:r>
            <a:r>
              <a:rPr lang="zh-CN" altLang="en-US" sz="2000" dirty="0"/>
              <a:t>发送的窗口大小严格受控于发送方的通知窗口，可能导致“傻瓜窗口症状”</a:t>
            </a:r>
            <a:endParaRPr lang="en-US" altLang="zh-CN" sz="2000" dirty="0"/>
          </a:p>
          <a:p>
            <a:pPr lvl="1" eaLnBrk="1" hangingPunct="1"/>
            <a:r>
              <a:rPr lang="zh-CN" altLang="en-US" sz="2000" dirty="0"/>
              <a:t>例如，接收方缓存的可用容量被上层应用取走后，分别为</a:t>
            </a:r>
            <a:r>
              <a:rPr lang="en-US" altLang="zh-CN" sz="2000" dirty="0"/>
              <a:t>2</a:t>
            </a:r>
            <a:r>
              <a:rPr lang="zh-CN" altLang="en-US" sz="2000" dirty="0"/>
              <a:t>、</a:t>
            </a:r>
            <a:r>
              <a:rPr lang="en-US" altLang="zh-CN" sz="2000" dirty="0"/>
              <a:t>3</a:t>
            </a:r>
            <a:r>
              <a:rPr lang="zh-CN" altLang="en-US" sz="2000" dirty="0"/>
              <a:t>、</a:t>
            </a:r>
            <a:r>
              <a:rPr lang="en-US" altLang="zh-CN" sz="2000" dirty="0"/>
              <a:t>1</a:t>
            </a:r>
            <a:r>
              <a:rPr lang="zh-CN" altLang="en-US" sz="2000" dirty="0"/>
              <a:t>，那么相应的发送方发送的报文段为</a:t>
            </a:r>
            <a:r>
              <a:rPr lang="en-US" altLang="zh-CN" sz="2000" dirty="0"/>
              <a:t>2</a:t>
            </a:r>
            <a:r>
              <a:rPr lang="zh-CN" altLang="en-US" sz="2000" dirty="0"/>
              <a:t>、</a:t>
            </a:r>
            <a:r>
              <a:rPr lang="en-US" altLang="zh-CN" sz="2000" dirty="0"/>
              <a:t>3</a:t>
            </a:r>
            <a:r>
              <a:rPr lang="zh-CN" altLang="en-US" sz="2000" dirty="0"/>
              <a:t>、</a:t>
            </a:r>
            <a:r>
              <a:rPr lang="en-US" altLang="zh-CN" sz="2000" dirty="0"/>
              <a:t>1</a:t>
            </a:r>
            <a:r>
              <a:rPr lang="zh-CN" altLang="en-US" sz="2000" dirty="0"/>
              <a:t>个字节，效率较低</a:t>
            </a:r>
            <a:endParaRPr lang="en-US" altLang="zh-CN" sz="2000" dirty="0"/>
          </a:p>
          <a:p>
            <a:pPr lvl="1" eaLnBrk="1" hangingPunct="1"/>
            <a:endParaRPr lang="en-US" altLang="zh-CN" sz="2400" dirty="0"/>
          </a:p>
          <a:p>
            <a:pPr lvl="1" eaLnBrk="1" hangingPunct="1"/>
            <a:endParaRPr lang="en-US" altLang="zh-CN" sz="2400" dirty="0"/>
          </a:p>
          <a:p>
            <a:pPr lvl="1" eaLnBrk="1" hangingPunct="1"/>
            <a:endParaRPr lang="en-US" altLang="zh-CN" sz="2400" dirty="0"/>
          </a:p>
          <a:p>
            <a:pPr lvl="1" eaLnBrk="1" hangingPunct="1"/>
            <a:endParaRPr lang="en-US" altLang="zh-CN" sz="2400" dirty="0"/>
          </a:p>
          <a:p>
            <a:pPr lvl="1" eaLnBrk="1" hangingPunct="1"/>
            <a:endParaRPr lang="en-US" altLang="zh-CN" sz="2400" dirty="0"/>
          </a:p>
          <a:p>
            <a:pPr eaLnBrk="1" hangingPunct="1"/>
            <a:r>
              <a:rPr lang="zh-CN" altLang="en-US" sz="2400" dirty="0"/>
              <a:t>解决方案</a:t>
            </a:r>
            <a:r>
              <a:rPr lang="en-US" altLang="zh-CN" sz="2400" dirty="0"/>
              <a:t>:</a:t>
            </a:r>
          </a:p>
          <a:p>
            <a:pPr lvl="1" eaLnBrk="1" hangingPunct="1"/>
            <a:r>
              <a:rPr lang="zh-CN" altLang="en-US" sz="2000" dirty="0"/>
              <a:t>接收方延迟回复通知窗口</a:t>
            </a:r>
            <a:endParaRPr lang="en-US" altLang="zh-CN" sz="2000" dirty="0"/>
          </a:p>
          <a:p>
            <a:pPr lvl="1" eaLnBrk="1" hangingPunct="1"/>
            <a:r>
              <a:rPr lang="zh-CN" altLang="en-US" sz="2000" dirty="0"/>
              <a:t>发送方避免发送太小的报文段</a:t>
            </a:r>
            <a:endParaRPr lang="zh-CN" altLang="en-US" sz="2400" dirty="0"/>
          </a:p>
        </p:txBody>
      </p:sp>
      <p:sp>
        <p:nvSpPr>
          <p:cNvPr id="10752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E12E3CC7-4412-4234-AE60-A8016F084BB6}" type="slidenum">
              <a:rPr kumimoji="0" lang="en-US" altLang="zh-CN" sz="1000">
                <a:latin typeface="Arial" panose="020B0604020202020204" pitchFamily="34" charset="0"/>
                <a:ea typeface="宋体" panose="02010600030101010101" pitchFamily="2" charset="-122"/>
              </a:rPr>
              <a:pPr>
                <a:spcBef>
                  <a:spcPct val="0"/>
                </a:spcBef>
                <a:buClrTx/>
                <a:buSzTx/>
                <a:buFontTx/>
                <a:buNone/>
              </a:pPr>
              <a:t>91</a:t>
            </a:fld>
            <a:r>
              <a:rPr kumimoji="0" lang="en-US" altLang="zh-CN" sz="1000">
                <a:latin typeface="Arial" panose="020B0604020202020204" pitchFamily="34" charset="0"/>
                <a:ea typeface="宋体" panose="02010600030101010101" pitchFamily="2" charset="-122"/>
              </a:rPr>
              <a:t>-</a:t>
            </a:r>
          </a:p>
        </p:txBody>
      </p:sp>
      <p:grpSp>
        <p:nvGrpSpPr>
          <p:cNvPr id="107525" name="组 18"/>
          <p:cNvGrpSpPr>
            <a:grpSpLocks/>
          </p:cNvGrpSpPr>
          <p:nvPr/>
        </p:nvGrpSpPr>
        <p:grpSpPr bwMode="auto">
          <a:xfrm>
            <a:off x="2063751" y="3448051"/>
            <a:ext cx="7936672" cy="1781175"/>
            <a:chOff x="539552" y="2564904"/>
            <a:chExt cx="7937673" cy="1780776"/>
          </a:xfrm>
        </p:grpSpPr>
        <p:sp>
          <p:nvSpPr>
            <p:cNvPr id="2" name="立方体 1"/>
            <p:cNvSpPr/>
            <p:nvPr/>
          </p:nvSpPr>
          <p:spPr>
            <a:xfrm>
              <a:off x="1619188" y="3212459"/>
              <a:ext cx="720816" cy="568198"/>
            </a:xfrm>
            <a:prstGeom prst="cube">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endParaRPr kumimoji="1" lang="zh-CN" altLang="en-US"/>
            </a:p>
          </p:txBody>
        </p:sp>
        <p:sp>
          <p:nvSpPr>
            <p:cNvPr id="12" name="立方体 11"/>
            <p:cNvSpPr/>
            <p:nvPr/>
          </p:nvSpPr>
          <p:spPr>
            <a:xfrm>
              <a:off x="6588689" y="3212459"/>
              <a:ext cx="719229" cy="568198"/>
            </a:xfrm>
            <a:prstGeom prst="cube">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endParaRPr kumimoji="1" lang="zh-CN" altLang="en-US"/>
            </a:p>
          </p:txBody>
        </p:sp>
        <p:sp>
          <p:nvSpPr>
            <p:cNvPr id="107528" name="文本框 2"/>
            <p:cNvSpPr txBox="1">
              <a:spLocks noChangeArrowheads="1"/>
            </p:cNvSpPr>
            <p:nvPr/>
          </p:nvSpPr>
          <p:spPr bwMode="auto">
            <a:xfrm>
              <a:off x="539552" y="3429000"/>
              <a:ext cx="968657" cy="400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dirty="0"/>
                <a:t>sender</a:t>
              </a:r>
              <a:endParaRPr kumimoji="1" lang="zh-CN" altLang="en-US" sz="2000" dirty="0"/>
            </a:p>
          </p:txBody>
        </p:sp>
        <p:sp>
          <p:nvSpPr>
            <p:cNvPr id="107529" name="文本框 3"/>
            <p:cNvSpPr txBox="1">
              <a:spLocks noChangeArrowheads="1"/>
            </p:cNvSpPr>
            <p:nvPr/>
          </p:nvSpPr>
          <p:spPr bwMode="auto">
            <a:xfrm>
              <a:off x="7380312" y="3501008"/>
              <a:ext cx="1096913" cy="400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dirty="0"/>
                <a:t>receiver</a:t>
              </a:r>
              <a:endParaRPr kumimoji="1" lang="zh-CN" altLang="en-US" sz="2000" dirty="0"/>
            </a:p>
          </p:txBody>
        </p:sp>
        <p:sp>
          <p:nvSpPr>
            <p:cNvPr id="15" name="任意形状 14"/>
            <p:cNvSpPr/>
            <p:nvPr/>
          </p:nvSpPr>
          <p:spPr>
            <a:xfrm>
              <a:off x="2340004" y="3069616"/>
              <a:ext cx="4175651" cy="358695"/>
            </a:xfrm>
            <a:custGeom>
              <a:avLst/>
              <a:gdLst>
                <a:gd name="connsiteX0" fmla="*/ 0 w 3181638"/>
                <a:gd name="connsiteY0" fmla="*/ 359268 h 359268"/>
                <a:gd name="connsiteX1" fmla="*/ 1513844 w 3181638"/>
                <a:gd name="connsiteY1" fmla="*/ 93 h 359268"/>
                <a:gd name="connsiteX2" fmla="*/ 3181638 w 3181638"/>
                <a:gd name="connsiteY2" fmla="*/ 320785 h 359268"/>
              </a:gdLst>
              <a:ahLst/>
              <a:cxnLst>
                <a:cxn ang="0">
                  <a:pos x="connsiteX0" y="connsiteY0"/>
                </a:cxn>
                <a:cxn ang="0">
                  <a:pos x="connsiteX1" y="connsiteY1"/>
                </a:cxn>
                <a:cxn ang="0">
                  <a:pos x="connsiteX2" y="connsiteY2"/>
                </a:cxn>
              </a:cxnLst>
              <a:rect l="l" t="t" r="r" b="b"/>
              <a:pathLst>
                <a:path w="3181638" h="359268">
                  <a:moveTo>
                    <a:pt x="0" y="359268"/>
                  </a:moveTo>
                  <a:cubicBezTo>
                    <a:pt x="491785" y="182887"/>
                    <a:pt x="983571" y="6507"/>
                    <a:pt x="1513844" y="93"/>
                  </a:cubicBezTo>
                  <a:cubicBezTo>
                    <a:pt x="2044117" y="-6321"/>
                    <a:pt x="3181638" y="320785"/>
                    <a:pt x="3181638" y="320785"/>
                  </a:cubicBezTo>
                </a:path>
              </a:pathLst>
            </a:custGeom>
            <a:ln>
              <a:solidFill>
                <a:srgbClr val="2755C9"/>
              </a:solidFill>
              <a:headEnd type="none"/>
              <a:tailEnd type="arrow"/>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kumimoji="1" lang="zh-CN" altLang="en-US"/>
            </a:p>
          </p:txBody>
        </p:sp>
        <p:sp>
          <p:nvSpPr>
            <p:cNvPr id="16" name="任意形状 15"/>
            <p:cNvSpPr/>
            <p:nvPr/>
          </p:nvSpPr>
          <p:spPr>
            <a:xfrm rot="21425472">
              <a:off x="2344768" y="3507668"/>
              <a:ext cx="4239159" cy="347585"/>
            </a:xfrm>
            <a:custGeom>
              <a:avLst/>
              <a:gdLst>
                <a:gd name="connsiteX0" fmla="*/ 3053345 w 3053345"/>
                <a:gd name="connsiteY0" fmla="*/ 102622 h 347865"/>
                <a:gd name="connsiteX1" fmla="*/ 1475356 w 3053345"/>
                <a:gd name="connsiteY1" fmla="*/ 346348 h 347865"/>
                <a:gd name="connsiteX2" fmla="*/ 0 w 3053345"/>
                <a:gd name="connsiteY2" fmla="*/ 0 h 347865"/>
              </a:gdLst>
              <a:ahLst/>
              <a:cxnLst>
                <a:cxn ang="0">
                  <a:pos x="connsiteX0" y="connsiteY0"/>
                </a:cxn>
                <a:cxn ang="0">
                  <a:pos x="connsiteX1" y="connsiteY1"/>
                </a:cxn>
                <a:cxn ang="0">
                  <a:pos x="connsiteX2" y="connsiteY2"/>
                </a:cxn>
              </a:cxnLst>
              <a:rect l="l" t="t" r="r" b="b"/>
              <a:pathLst>
                <a:path w="3053345" h="347865">
                  <a:moveTo>
                    <a:pt x="3053345" y="102622"/>
                  </a:moveTo>
                  <a:cubicBezTo>
                    <a:pt x="2518796" y="233037"/>
                    <a:pt x="1984247" y="363452"/>
                    <a:pt x="1475356" y="346348"/>
                  </a:cubicBezTo>
                  <a:cubicBezTo>
                    <a:pt x="966465" y="329244"/>
                    <a:pt x="0" y="0"/>
                    <a:pt x="0" y="0"/>
                  </a:cubicBezTo>
                </a:path>
              </a:pathLst>
            </a:custGeom>
            <a:ln>
              <a:prstDash val="dash"/>
              <a:headEnd type="none"/>
              <a:tailEnd type="arrow"/>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kumimoji="1" lang="zh-CN" altLang="en-US"/>
            </a:p>
          </p:txBody>
        </p:sp>
        <p:sp>
          <p:nvSpPr>
            <p:cNvPr id="17" name="矩形 16"/>
            <p:cNvSpPr/>
            <p:nvPr/>
          </p:nvSpPr>
          <p:spPr>
            <a:xfrm>
              <a:off x="2627378" y="3933022"/>
              <a:ext cx="1368598" cy="36028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kumimoji="1" lang="en-US" altLang="zh-CN" sz="2000" dirty="0" err="1"/>
                <a:t>AdvWin</a:t>
              </a:r>
              <a:r>
                <a:rPr kumimoji="1" lang="en-US" altLang="zh-CN" sz="2000" dirty="0"/>
                <a:t>=2</a:t>
              </a:r>
              <a:endParaRPr kumimoji="1" lang="zh-CN" altLang="en-US" sz="2000" dirty="0"/>
            </a:p>
          </p:txBody>
        </p:sp>
        <p:sp>
          <p:nvSpPr>
            <p:cNvPr id="22" name="矩形 21"/>
            <p:cNvSpPr/>
            <p:nvPr/>
          </p:nvSpPr>
          <p:spPr>
            <a:xfrm>
              <a:off x="4140456" y="3933022"/>
              <a:ext cx="1367010" cy="36028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kumimoji="1" lang="en-US" altLang="zh-CN" sz="2000" dirty="0" err="1"/>
                <a:t>AdvWin</a:t>
              </a:r>
              <a:r>
                <a:rPr kumimoji="1" lang="en-US" altLang="zh-CN" sz="2000" dirty="0"/>
                <a:t>=3</a:t>
              </a:r>
              <a:endParaRPr kumimoji="1" lang="zh-CN" altLang="en-US" sz="2000" dirty="0"/>
            </a:p>
          </p:txBody>
        </p:sp>
        <p:sp>
          <p:nvSpPr>
            <p:cNvPr id="23" name="矩形 22"/>
            <p:cNvSpPr/>
            <p:nvPr/>
          </p:nvSpPr>
          <p:spPr>
            <a:xfrm>
              <a:off x="5651946" y="3933022"/>
              <a:ext cx="1368598" cy="36028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kumimoji="1" lang="en-US" altLang="zh-CN" sz="2000" dirty="0" err="1"/>
                <a:t>AdvWin</a:t>
              </a:r>
              <a:r>
                <a:rPr kumimoji="1" lang="en-US" altLang="zh-CN" sz="2000" dirty="0"/>
                <a:t>=1</a:t>
              </a:r>
              <a:endParaRPr kumimoji="1" lang="zh-CN" altLang="en-US" sz="2000" dirty="0"/>
            </a:p>
          </p:txBody>
        </p:sp>
        <p:sp>
          <p:nvSpPr>
            <p:cNvPr id="18" name="左箭头 17"/>
            <p:cNvSpPr/>
            <p:nvPr/>
          </p:nvSpPr>
          <p:spPr>
            <a:xfrm>
              <a:off x="2124077" y="3861601"/>
              <a:ext cx="360408" cy="484079"/>
            </a:xfrm>
            <a:prstGeom prst="leftArrow">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sp>
          <p:nvSpPr>
            <p:cNvPr id="25" name="矩形 24"/>
            <p:cNvSpPr/>
            <p:nvPr/>
          </p:nvSpPr>
          <p:spPr>
            <a:xfrm>
              <a:off x="2266970" y="2636326"/>
              <a:ext cx="1368598" cy="360281"/>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kumimoji="1" lang="en-US" altLang="zh-CN" sz="2000" dirty="0" err="1"/>
                <a:t>dataSize</a:t>
              </a:r>
              <a:r>
                <a:rPr kumimoji="1" lang="en-US" altLang="zh-CN" sz="2000" dirty="0"/>
                <a:t>=1</a:t>
              </a:r>
              <a:endParaRPr kumimoji="1" lang="zh-CN" altLang="en-US" sz="2000" dirty="0"/>
            </a:p>
          </p:txBody>
        </p:sp>
        <p:sp>
          <p:nvSpPr>
            <p:cNvPr id="26" name="矩形 25"/>
            <p:cNvSpPr/>
            <p:nvPr/>
          </p:nvSpPr>
          <p:spPr>
            <a:xfrm>
              <a:off x="3780048" y="2636326"/>
              <a:ext cx="1368598" cy="360281"/>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kumimoji="1" lang="en-US" altLang="zh-CN" sz="2000" dirty="0" err="1"/>
                <a:t>dataSize</a:t>
              </a:r>
              <a:r>
                <a:rPr kumimoji="1" lang="en-US" altLang="zh-CN" sz="2000" dirty="0"/>
                <a:t>=3</a:t>
              </a:r>
              <a:endParaRPr kumimoji="1" lang="zh-CN" altLang="en-US" sz="2000" dirty="0"/>
            </a:p>
          </p:txBody>
        </p:sp>
        <p:sp>
          <p:nvSpPr>
            <p:cNvPr id="27" name="矩形 26"/>
            <p:cNvSpPr/>
            <p:nvPr/>
          </p:nvSpPr>
          <p:spPr>
            <a:xfrm>
              <a:off x="5291539" y="2636326"/>
              <a:ext cx="1368598" cy="360281"/>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kumimoji="1" lang="en-US" altLang="zh-CN" sz="2000" dirty="0" err="1"/>
                <a:t>dataSize</a:t>
              </a:r>
              <a:r>
                <a:rPr kumimoji="1" lang="en-US" altLang="zh-CN" sz="2000" dirty="0"/>
                <a:t>=2</a:t>
              </a:r>
              <a:endParaRPr kumimoji="1" lang="zh-CN" altLang="en-US" sz="2000" dirty="0"/>
            </a:p>
          </p:txBody>
        </p:sp>
        <p:sp>
          <p:nvSpPr>
            <p:cNvPr id="28" name="左箭头 27"/>
            <p:cNvSpPr/>
            <p:nvPr/>
          </p:nvSpPr>
          <p:spPr>
            <a:xfrm flipH="1">
              <a:off x="6804617" y="2564904"/>
              <a:ext cx="360408" cy="484080"/>
            </a:xfrm>
            <a:prstGeom prst="leftArrow">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endParaRPr kumimoji="1"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752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7523">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752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ltLang="zh-CN" dirty="0"/>
              <a:t>TCP</a:t>
            </a:r>
            <a:r>
              <a:rPr lang="zh-CN" altLang="en-US" dirty="0"/>
              <a:t>触发传输的问题</a:t>
            </a:r>
            <a:r>
              <a:rPr lang="en-US" altLang="zh-CN" dirty="0"/>
              <a:t>-2</a:t>
            </a:r>
          </a:p>
        </p:txBody>
      </p:sp>
      <p:sp>
        <p:nvSpPr>
          <p:cNvPr id="108547" name="Rectangle 3"/>
          <p:cNvSpPr>
            <a:spLocks noGrp="1" noChangeArrowheads="1"/>
          </p:cNvSpPr>
          <p:nvPr>
            <p:ph type="body" idx="1"/>
          </p:nvPr>
        </p:nvSpPr>
        <p:spPr/>
        <p:txBody>
          <a:bodyPr/>
          <a:lstStyle/>
          <a:p>
            <a:pPr eaLnBrk="1" hangingPunct="1"/>
            <a:r>
              <a:rPr lang="zh-CN" altLang="en-US" sz="2400" dirty="0"/>
              <a:t>问题</a:t>
            </a:r>
            <a:endParaRPr lang="en-US" altLang="zh-CN" sz="2400" dirty="0"/>
          </a:p>
          <a:p>
            <a:pPr lvl="1"/>
            <a:r>
              <a:rPr lang="zh-CN" altLang="en-US" sz="2000" dirty="0"/>
              <a:t>当应用层交付数据速度较快，而网络速率较慢时，较小的报文段浪费带宽</a:t>
            </a:r>
            <a:endParaRPr lang="en-US" altLang="zh-CN" sz="2000" dirty="0"/>
          </a:p>
          <a:p>
            <a:pPr lvl="1"/>
            <a:endParaRPr lang="en-US" altLang="zh-CN" sz="2000" dirty="0"/>
          </a:p>
          <a:p>
            <a:pPr eaLnBrk="1" hangingPunct="1"/>
            <a:r>
              <a:rPr lang="en-US" altLang="en-US" sz="2400" dirty="0" err="1"/>
              <a:t>解决方案</a:t>
            </a:r>
            <a:r>
              <a:rPr lang="en-US" altLang="zh-CN" sz="2400" dirty="0"/>
              <a:t>: </a:t>
            </a:r>
            <a:r>
              <a:rPr lang="en-US" altLang="zh-CN" sz="2400" dirty="0" err="1"/>
              <a:t>N</a:t>
            </a:r>
            <a:r>
              <a:rPr lang="en-US" altLang="en-US" sz="2400" dirty="0" err="1"/>
              <a:t>agle算法</a:t>
            </a:r>
            <a:r>
              <a:rPr lang="en-US" altLang="en-US" sz="2400" dirty="0"/>
              <a:t>，</a:t>
            </a:r>
            <a:r>
              <a:rPr lang="zh-CN" altLang="en-US" sz="2400" dirty="0"/>
              <a:t>利用</a:t>
            </a:r>
            <a:r>
              <a:rPr lang="en-US" altLang="zh-CN" sz="2400" dirty="0"/>
              <a:t>ACK</a:t>
            </a:r>
            <a:r>
              <a:rPr lang="zh-CN" altLang="en-US" sz="2400" dirty="0"/>
              <a:t>实现自计时</a:t>
            </a:r>
            <a:r>
              <a:rPr lang="en-US" altLang="zh-CN" sz="2400" dirty="0"/>
              <a:t> </a:t>
            </a:r>
          </a:p>
          <a:p>
            <a:pPr lvl="1" eaLnBrk="1" hangingPunct="1"/>
            <a:r>
              <a:rPr lang="zh-CN" altLang="en-US" sz="2000" dirty="0"/>
              <a:t>只要</a:t>
            </a:r>
            <a:r>
              <a:rPr lang="en-US" altLang="zh-CN" sz="2000" dirty="0"/>
              <a:t>TCP</a:t>
            </a:r>
            <a:r>
              <a:rPr lang="zh-CN" altLang="en-US" sz="2000" dirty="0"/>
              <a:t>发出了数据</a:t>
            </a:r>
            <a:r>
              <a:rPr lang="en-US" altLang="zh-CN" sz="2000" dirty="0"/>
              <a:t>, </a:t>
            </a:r>
            <a:r>
              <a:rPr lang="zh-CN" altLang="en-US" sz="2000" dirty="0"/>
              <a:t>发送方终究会收到一个</a:t>
            </a:r>
            <a:r>
              <a:rPr lang="en-US" altLang="zh-CN" sz="2000" dirty="0"/>
              <a:t>ACK. </a:t>
            </a:r>
          </a:p>
          <a:p>
            <a:pPr lvl="1" eaLnBrk="1" hangingPunct="1"/>
            <a:r>
              <a:rPr lang="zh-CN" altLang="en-US" sz="2000" dirty="0"/>
              <a:t>可以把这个</a:t>
            </a:r>
            <a:r>
              <a:rPr lang="en-US" altLang="zh-CN" sz="2000" dirty="0"/>
              <a:t>ACK</a:t>
            </a:r>
            <a:r>
              <a:rPr lang="zh-CN" altLang="en-US" sz="2000" dirty="0"/>
              <a:t>视为激活的定时器</a:t>
            </a:r>
            <a:r>
              <a:rPr lang="en-US" altLang="zh-CN" sz="2000" dirty="0"/>
              <a:t>, </a:t>
            </a:r>
            <a:r>
              <a:rPr lang="zh-CN" altLang="en-US" sz="2000" dirty="0"/>
              <a:t>触发传输更多的数据</a:t>
            </a:r>
            <a:endParaRPr lang="en-US" altLang="zh-CN" sz="2000" dirty="0"/>
          </a:p>
        </p:txBody>
      </p:sp>
      <p:sp>
        <p:nvSpPr>
          <p:cNvPr id="10854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9BA2058F-C74B-46DE-8180-1B179E2C42E7}" type="slidenum">
              <a:rPr kumimoji="0" lang="en-US" altLang="zh-CN" sz="1000">
                <a:latin typeface="Arial" panose="020B0604020202020204" pitchFamily="34" charset="0"/>
                <a:ea typeface="宋体" panose="02010600030101010101" pitchFamily="2" charset="-122"/>
              </a:rPr>
              <a:pPr>
                <a:spcBef>
                  <a:spcPct val="0"/>
                </a:spcBef>
                <a:buClrTx/>
                <a:buSzTx/>
                <a:buFontTx/>
                <a:buNone/>
              </a:pPr>
              <a:t>92</a:t>
            </a:fld>
            <a:r>
              <a:rPr kumimoji="0" lang="en-US" altLang="zh-CN" sz="1000">
                <a:latin typeface="Arial" panose="020B0604020202020204" pitchFamily="34" charset="0"/>
                <a:ea typeface="宋体" panose="02010600030101010101" pitchFamily="2" charset="-122"/>
              </a:rPr>
              <a:t>-</a:t>
            </a:r>
          </a:p>
        </p:txBody>
      </p:sp>
      <p:sp>
        <p:nvSpPr>
          <p:cNvPr id="96262" name="Text Box 6"/>
          <p:cNvSpPr txBox="1">
            <a:spLocks noChangeArrowheads="1"/>
          </p:cNvSpPr>
          <p:nvPr/>
        </p:nvSpPr>
        <p:spPr bwMode="auto">
          <a:xfrm>
            <a:off x="2855914" y="3933826"/>
            <a:ext cx="6715125" cy="2225675"/>
          </a:xfrm>
          <a:prstGeom prst="rect">
            <a:avLst/>
          </a:prstGeom>
          <a:gradFill rotWithShape="1">
            <a:gsLst>
              <a:gs pos="0">
                <a:srgbClr val="8FA4FF"/>
              </a:gs>
              <a:gs pos="35001">
                <a:srgbClr val="B1BFFF"/>
              </a:gs>
              <a:gs pos="100000">
                <a:srgbClr val="DFE5FF"/>
              </a:gs>
            </a:gsLst>
            <a:lin ang="16200000" scaled="1"/>
          </a:gradFill>
          <a:ln w="9525">
            <a:solidFill>
              <a:srgbClr val="2D5DD9"/>
            </a:solidFill>
            <a:miter lim="800000"/>
          </a:ln>
          <a:effectLst>
            <a:outerShdw blurRad="63500" dist="20000" dir="5400000" rotWithShape="0">
              <a:srgbClr val="000000">
                <a:alpha val="37999"/>
              </a:srgbClr>
            </a:outerShdw>
          </a:effec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lnSpc>
                <a:spcPct val="105000"/>
              </a:lnSpc>
              <a:defRPr/>
            </a:pPr>
            <a:r>
              <a:rPr lang="en-US" altLang="zh-CN" sz="1600" b="1" dirty="0">
                <a:solidFill>
                  <a:srgbClr val="000000"/>
                </a:solidFill>
                <a:effectLst>
                  <a:outerShdw blurRad="38100" dist="38100" dir="2700000" algn="tl">
                    <a:srgbClr val="FFFFFF"/>
                  </a:outerShdw>
                </a:effectLst>
                <a:latin typeface="Courier New" charset="0"/>
                <a:ea typeface="仿宋_GB2312" charset="0"/>
                <a:cs typeface="Courier New" charset="0"/>
              </a:rPr>
              <a:t>When the application produces data to send</a:t>
            </a:r>
          </a:p>
          <a:p>
            <a:pPr eaLnBrk="1" hangingPunct="1">
              <a:lnSpc>
                <a:spcPct val="105000"/>
              </a:lnSpc>
              <a:defRPr/>
            </a:pPr>
            <a:r>
              <a:rPr lang="en-US" altLang="zh-CN" sz="1600" b="1" dirty="0">
                <a:solidFill>
                  <a:srgbClr val="000000"/>
                </a:solidFill>
                <a:effectLst>
                  <a:outerShdw blurRad="38100" dist="38100" dir="2700000" algn="tl">
                    <a:srgbClr val="FFFFFF"/>
                  </a:outerShdw>
                </a:effectLst>
                <a:latin typeface="Courier New" charset="0"/>
                <a:ea typeface="仿宋_GB2312" charset="0"/>
                <a:cs typeface="Courier New" charset="0"/>
              </a:rPr>
              <a:t>if both the available data and the window ≥ MSS</a:t>
            </a:r>
          </a:p>
          <a:p>
            <a:pPr eaLnBrk="1" hangingPunct="1">
              <a:lnSpc>
                <a:spcPct val="105000"/>
              </a:lnSpc>
              <a:defRPr/>
            </a:pPr>
            <a:r>
              <a:rPr lang="en-US" altLang="zh-CN" sz="1600" b="1" dirty="0">
                <a:solidFill>
                  <a:srgbClr val="000000"/>
                </a:solidFill>
                <a:effectLst>
                  <a:outerShdw blurRad="38100" dist="38100" dir="2700000" algn="tl">
                    <a:srgbClr val="FFFFFF"/>
                  </a:outerShdw>
                </a:effectLst>
                <a:latin typeface="Courier New" charset="0"/>
                <a:ea typeface="仿宋_GB2312" charset="0"/>
                <a:cs typeface="Courier New" charset="0"/>
              </a:rPr>
              <a:t>    send a full segment</a:t>
            </a:r>
          </a:p>
          <a:p>
            <a:pPr eaLnBrk="1" hangingPunct="1">
              <a:lnSpc>
                <a:spcPct val="105000"/>
              </a:lnSpc>
              <a:defRPr/>
            </a:pPr>
            <a:r>
              <a:rPr lang="en-US" altLang="zh-CN" sz="1600" b="1" dirty="0">
                <a:solidFill>
                  <a:srgbClr val="000000"/>
                </a:solidFill>
                <a:effectLst>
                  <a:outerShdw blurRad="38100" dist="38100" dir="2700000" algn="tl">
                    <a:srgbClr val="FFFFFF"/>
                  </a:outerShdw>
                </a:effectLst>
                <a:latin typeface="Courier New" charset="0"/>
                <a:ea typeface="仿宋_GB2312" charset="0"/>
                <a:cs typeface="Courier New" charset="0"/>
              </a:rPr>
              <a:t>else</a:t>
            </a:r>
          </a:p>
          <a:p>
            <a:pPr eaLnBrk="1" hangingPunct="1">
              <a:lnSpc>
                <a:spcPct val="105000"/>
              </a:lnSpc>
              <a:defRPr/>
            </a:pPr>
            <a:r>
              <a:rPr lang="en-US" altLang="zh-CN" sz="1600" b="1" dirty="0">
                <a:solidFill>
                  <a:srgbClr val="000000"/>
                </a:solidFill>
                <a:effectLst>
                  <a:outerShdw blurRad="38100" dist="38100" dir="2700000" algn="tl">
                    <a:srgbClr val="FFFFFF"/>
                  </a:outerShdw>
                </a:effectLst>
                <a:latin typeface="Courier New" charset="0"/>
                <a:ea typeface="仿宋_GB2312" charset="0"/>
                <a:cs typeface="Courier New" charset="0"/>
              </a:rPr>
              <a:t>    if </a:t>
            </a:r>
            <a:r>
              <a:rPr lang="en-US" altLang="zh-CN" sz="1600" b="1" dirty="0">
                <a:solidFill>
                  <a:srgbClr val="0000FF"/>
                </a:solidFill>
                <a:effectLst>
                  <a:outerShdw blurRad="38100" dist="38100" dir="2700000" algn="tl">
                    <a:srgbClr val="000000"/>
                  </a:outerShdw>
                </a:effectLst>
                <a:latin typeface="Courier New" charset="0"/>
                <a:ea typeface="仿宋_GB2312" charset="0"/>
                <a:cs typeface="Courier New" charset="0"/>
              </a:rPr>
              <a:t>there is </a:t>
            </a:r>
            <a:r>
              <a:rPr lang="en-US" altLang="zh-CN" sz="1600" b="1" dirty="0" err="1">
                <a:solidFill>
                  <a:srgbClr val="0000FF"/>
                </a:solidFill>
                <a:effectLst>
                  <a:outerShdw blurRad="38100" dist="38100" dir="2700000" algn="tl">
                    <a:srgbClr val="000000"/>
                  </a:outerShdw>
                </a:effectLst>
                <a:latin typeface="Courier New" charset="0"/>
                <a:ea typeface="仿宋_GB2312" charset="0"/>
                <a:cs typeface="Courier New" charset="0"/>
              </a:rPr>
              <a:t>unACKed</a:t>
            </a:r>
            <a:r>
              <a:rPr lang="en-US" altLang="zh-CN" sz="1600" b="1" dirty="0">
                <a:solidFill>
                  <a:srgbClr val="0000FF"/>
                </a:solidFill>
                <a:effectLst>
                  <a:outerShdw blurRad="38100" dist="38100" dir="2700000" algn="tl">
                    <a:srgbClr val="000000"/>
                  </a:outerShdw>
                </a:effectLst>
                <a:latin typeface="Courier New" charset="0"/>
                <a:ea typeface="仿宋_GB2312" charset="0"/>
                <a:cs typeface="Courier New" charset="0"/>
              </a:rPr>
              <a:t> data in flight</a:t>
            </a:r>
          </a:p>
          <a:p>
            <a:pPr eaLnBrk="1" hangingPunct="1">
              <a:lnSpc>
                <a:spcPct val="105000"/>
              </a:lnSpc>
              <a:defRPr/>
            </a:pPr>
            <a:r>
              <a:rPr lang="en-US" altLang="zh-CN" sz="1600" b="1" dirty="0">
                <a:solidFill>
                  <a:srgbClr val="000000"/>
                </a:solidFill>
                <a:effectLst>
                  <a:outerShdw blurRad="38100" dist="38100" dir="2700000" algn="tl">
                    <a:srgbClr val="FFFFFF"/>
                  </a:outerShdw>
                </a:effectLst>
                <a:latin typeface="Courier New" charset="0"/>
                <a:ea typeface="仿宋_GB2312" charset="0"/>
                <a:cs typeface="Courier New" charset="0"/>
              </a:rPr>
              <a:t>        buffer the new data until an ACK arrives</a:t>
            </a:r>
          </a:p>
          <a:p>
            <a:pPr eaLnBrk="1" hangingPunct="1">
              <a:lnSpc>
                <a:spcPct val="105000"/>
              </a:lnSpc>
              <a:defRPr/>
            </a:pPr>
            <a:r>
              <a:rPr lang="en-US" altLang="zh-CN" sz="1600" b="1" dirty="0">
                <a:solidFill>
                  <a:srgbClr val="000000"/>
                </a:solidFill>
                <a:effectLst>
                  <a:outerShdw blurRad="38100" dist="38100" dir="2700000" algn="tl">
                    <a:srgbClr val="FFFFFF"/>
                  </a:outerShdw>
                </a:effectLst>
                <a:latin typeface="Courier New" charset="0"/>
                <a:ea typeface="仿宋_GB2312" charset="0"/>
                <a:cs typeface="Courier New" charset="0"/>
              </a:rPr>
              <a:t>    else</a:t>
            </a:r>
          </a:p>
          <a:p>
            <a:pPr eaLnBrk="1" hangingPunct="1">
              <a:lnSpc>
                <a:spcPct val="105000"/>
              </a:lnSpc>
              <a:defRPr/>
            </a:pPr>
            <a:r>
              <a:rPr lang="en-US" altLang="zh-CN" sz="1600" b="1" dirty="0">
                <a:solidFill>
                  <a:srgbClr val="000000"/>
                </a:solidFill>
                <a:effectLst>
                  <a:outerShdw blurRad="38100" dist="38100" dir="2700000" algn="tl">
                    <a:srgbClr val="FFFFFF"/>
                  </a:outerShdw>
                </a:effectLst>
                <a:latin typeface="Courier New" charset="0"/>
                <a:ea typeface="仿宋_GB2312" charset="0"/>
                <a:cs typeface="Courier New" charset="0"/>
              </a:rPr>
              <a:t>        send all the new data now</a:t>
            </a:r>
            <a:endParaRPr lang="zh-CN" altLang="en-US" sz="1600" b="1" dirty="0">
              <a:solidFill>
                <a:srgbClr val="000000"/>
              </a:solidFill>
              <a:effectLst>
                <a:outerShdw blurRad="38100" dist="38100" dir="2700000" algn="tl">
                  <a:srgbClr val="FFFFFF"/>
                </a:outerShdw>
              </a:effectLst>
              <a:latin typeface="Courier New" charset="0"/>
              <a:ea typeface="仿宋_GB2312" charset="0"/>
              <a:cs typeface="Courier New"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p:cNvSpPr>
            <a:spLocks noGrp="1"/>
          </p:cNvSpPr>
          <p:nvPr>
            <p:ph type="title"/>
          </p:nvPr>
        </p:nvSpPr>
        <p:spPr/>
        <p:txBody>
          <a:bodyPr/>
          <a:lstStyle/>
          <a:p>
            <a:pPr eaLnBrk="1" hangingPunct="1"/>
            <a:r>
              <a:rPr lang="en-US" altLang="zh-CN" dirty="0"/>
              <a:t>Nagle </a:t>
            </a:r>
            <a:r>
              <a:rPr lang="zh-CN" altLang="en-US" dirty="0"/>
              <a:t>算法</a:t>
            </a:r>
          </a:p>
        </p:txBody>
      </p:sp>
      <p:sp>
        <p:nvSpPr>
          <p:cNvPr id="109571"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E19417E3-8A74-44C9-AA66-43DCBC50159B}" type="slidenum">
              <a:rPr kumimoji="0" lang="en-US" altLang="zh-CN" sz="1400">
                <a:latin typeface="Arial" panose="020B0604020202020204" pitchFamily="34" charset="0"/>
                <a:ea typeface="宋体" panose="02010600030101010101" pitchFamily="2" charset="-122"/>
              </a:rPr>
              <a:pPr>
                <a:spcBef>
                  <a:spcPct val="0"/>
                </a:spcBef>
                <a:buClrTx/>
                <a:buSzTx/>
                <a:buFontTx/>
                <a:buNone/>
              </a:pPr>
              <a:t>93</a:t>
            </a:fld>
            <a:r>
              <a:rPr kumimoji="0" lang="en-US" altLang="zh-CN" sz="1000">
                <a:latin typeface="Arial" panose="020B0604020202020204" pitchFamily="34" charset="0"/>
                <a:ea typeface="宋体" panose="02010600030101010101" pitchFamily="2" charset="-122"/>
              </a:rPr>
              <a:t>-</a:t>
            </a:r>
          </a:p>
        </p:txBody>
      </p:sp>
      <p:pic>
        <p:nvPicPr>
          <p:cNvPr id="109572" name="Picture 5"/>
          <p:cNvPicPr>
            <a:picLocks noChangeAspect="1" noChangeArrowheads="1"/>
          </p:cNvPicPr>
          <p:nvPr/>
        </p:nvPicPr>
        <p:blipFill>
          <a:blip r:embed="rId2">
            <a:extLst>
              <a:ext uri="{28A0092B-C50C-407E-A947-70E740481C1C}">
                <a14:useLocalDpi xmlns:a14="http://schemas.microsoft.com/office/drawing/2010/main" val="0"/>
              </a:ext>
            </a:extLst>
          </a:blip>
          <a:srcRect b="12999"/>
          <a:stretch>
            <a:fillRect/>
          </a:stretch>
        </p:blipFill>
        <p:spPr bwMode="auto">
          <a:xfrm>
            <a:off x="2667001" y="1285875"/>
            <a:ext cx="6786563" cy="532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p:cNvSpPr>
            <a:spLocks noGrp="1"/>
          </p:cNvSpPr>
          <p:nvPr>
            <p:ph type="title"/>
          </p:nvPr>
        </p:nvSpPr>
        <p:spPr/>
        <p:txBody>
          <a:bodyPr/>
          <a:lstStyle/>
          <a:p>
            <a:pPr eaLnBrk="1" hangingPunct="1"/>
            <a:r>
              <a:rPr lang="en-US" altLang="zh-CN" dirty="0"/>
              <a:t>TCP </a:t>
            </a:r>
            <a:r>
              <a:rPr lang="zh-CN" altLang="en-US" dirty="0"/>
              <a:t>设计</a:t>
            </a:r>
            <a:r>
              <a:rPr lang="en-US" altLang="zh-CN" dirty="0"/>
              <a:t>: </a:t>
            </a:r>
            <a:r>
              <a:rPr lang="zh-CN" altLang="en-US" dirty="0"/>
              <a:t>问题及解决方案</a:t>
            </a:r>
          </a:p>
        </p:txBody>
      </p:sp>
      <p:sp>
        <p:nvSpPr>
          <p:cNvPr id="110595"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D99AD1FA-BCAD-4D5B-ACC8-DE27E4A86ACD}" type="slidenum">
              <a:rPr kumimoji="0" lang="en-US" altLang="zh-CN" sz="1400">
                <a:latin typeface="Arial" panose="020B0604020202020204" pitchFamily="34" charset="0"/>
                <a:ea typeface="宋体" panose="02010600030101010101" pitchFamily="2" charset="-122"/>
              </a:rPr>
              <a:pPr>
                <a:spcBef>
                  <a:spcPct val="0"/>
                </a:spcBef>
                <a:buClrTx/>
                <a:buSzTx/>
                <a:buFontTx/>
                <a:buNone/>
              </a:pPr>
              <a:t>94</a:t>
            </a:fld>
            <a:r>
              <a:rPr kumimoji="0" lang="en-US" altLang="zh-CN" sz="1000">
                <a:latin typeface="Arial" panose="020B0604020202020204" pitchFamily="34" charset="0"/>
                <a:ea typeface="宋体" panose="02010600030101010101" pitchFamily="2" charset="-122"/>
              </a:rPr>
              <a:t>-</a:t>
            </a:r>
          </a:p>
        </p:txBody>
      </p:sp>
      <p:graphicFrame>
        <p:nvGraphicFramePr>
          <p:cNvPr id="5" name="表格 4"/>
          <p:cNvGraphicFramePr>
            <a:graphicFrameLocks noGrp="1"/>
          </p:cNvGraphicFramePr>
          <p:nvPr/>
        </p:nvGraphicFramePr>
        <p:xfrm>
          <a:off x="1738314" y="1428750"/>
          <a:ext cx="8715375" cy="5122327"/>
        </p:xfrm>
        <a:graphic>
          <a:graphicData uri="http://schemas.openxmlformats.org/drawingml/2006/table">
            <a:tbl>
              <a:tblPr firstRow="1" bandRow="1">
                <a:tableStyleId>{8799B23B-EC83-4686-B30A-512413B5E67A}</a:tableStyleId>
              </a:tblPr>
              <a:tblGrid>
                <a:gridCol w="628136">
                  <a:extLst>
                    <a:ext uri="{9D8B030D-6E8A-4147-A177-3AD203B41FA5}">
                      <a16:colId xmlns:a16="http://schemas.microsoft.com/office/drawing/2014/main" val="20000"/>
                    </a:ext>
                  </a:extLst>
                </a:gridCol>
                <a:gridCol w="2229363">
                  <a:extLst>
                    <a:ext uri="{9D8B030D-6E8A-4147-A177-3AD203B41FA5}">
                      <a16:colId xmlns:a16="http://schemas.microsoft.com/office/drawing/2014/main" val="20001"/>
                    </a:ext>
                  </a:extLst>
                </a:gridCol>
                <a:gridCol w="5000625">
                  <a:extLst>
                    <a:ext uri="{9D8B030D-6E8A-4147-A177-3AD203B41FA5}">
                      <a16:colId xmlns:a16="http://schemas.microsoft.com/office/drawing/2014/main" val="20002"/>
                    </a:ext>
                  </a:extLst>
                </a:gridCol>
                <a:gridCol w="857251">
                  <a:extLst>
                    <a:ext uri="{9D8B030D-6E8A-4147-A177-3AD203B41FA5}">
                      <a16:colId xmlns:a16="http://schemas.microsoft.com/office/drawing/2014/main" val="20003"/>
                    </a:ext>
                  </a:extLst>
                </a:gridCol>
              </a:tblGrid>
              <a:tr h="500021">
                <a:tc>
                  <a:txBody>
                    <a:bodyPr/>
                    <a:lstStyle/>
                    <a:p>
                      <a:pPr algn="ctr"/>
                      <a:r>
                        <a:rPr lang="en-US" altLang="zh-CN" sz="2000" dirty="0"/>
                        <a:t>No.</a:t>
                      </a:r>
                      <a:endParaRPr lang="zh-CN" altLang="en-US" sz="2000" dirty="0"/>
                    </a:p>
                  </a:txBody>
                  <a:tcPr marL="91439" marR="91439" marT="45716" marB="45716"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a:t>问题及挑战</a:t>
                      </a:r>
                    </a:p>
                  </a:txBody>
                  <a:tcPr marL="91439" marR="91439" marT="45716" marB="45716" anchor="ctr"/>
                </a:tc>
                <a:tc>
                  <a:txBody>
                    <a:bodyPr/>
                    <a:lstStyle/>
                    <a:p>
                      <a:pPr algn="ctr"/>
                      <a:r>
                        <a:rPr lang="zh-CN" altLang="en-US" sz="2000" dirty="0"/>
                        <a:t>解决方案</a:t>
                      </a:r>
                    </a:p>
                  </a:txBody>
                  <a:tcPr marL="91439" marR="91439" marT="45716" marB="45716" anchor="ctr"/>
                </a:tc>
                <a:tc>
                  <a:txBody>
                    <a:bodyPr/>
                    <a:lstStyle/>
                    <a:p>
                      <a:pPr algn="ctr"/>
                      <a:r>
                        <a:rPr lang="zh-CN" altLang="en-US" sz="2000" dirty="0"/>
                        <a:t>章节</a:t>
                      </a:r>
                      <a:r>
                        <a:rPr lang="en-US" altLang="zh-CN" sz="2000" dirty="0"/>
                        <a:t> </a:t>
                      </a:r>
                      <a:endParaRPr lang="zh-CN" altLang="en-US" sz="2000" dirty="0"/>
                    </a:p>
                  </a:txBody>
                  <a:tcPr marL="91439" marR="91439" marT="45716" marB="45716" anchor="ctr"/>
                </a:tc>
                <a:extLst>
                  <a:ext uri="{0D108BD9-81ED-4DB2-BD59-A6C34878D82A}">
                    <a16:rowId xmlns:a16="http://schemas.microsoft.com/office/drawing/2014/main" val="10000"/>
                  </a:ext>
                </a:extLst>
              </a:tr>
              <a:tr h="725480">
                <a:tc>
                  <a:txBody>
                    <a:bodyPr/>
                    <a:lstStyle/>
                    <a:p>
                      <a:pPr algn="ctr"/>
                      <a:r>
                        <a:rPr lang="en-US" altLang="zh-CN" sz="2000" dirty="0"/>
                        <a:t>1</a:t>
                      </a:r>
                      <a:endParaRPr lang="zh-CN" altLang="en-US" sz="2000" dirty="0"/>
                    </a:p>
                  </a:txBody>
                  <a:tcPr marL="91439" marR="91439" marT="45716" marB="45716" anchor="ctr"/>
                </a:tc>
                <a:tc>
                  <a:txBody>
                    <a:bodyPr/>
                    <a:lstStyle/>
                    <a:p>
                      <a:pPr algn="ctr"/>
                      <a:r>
                        <a:rPr lang="zh-CN" altLang="en-US" sz="2000" dirty="0"/>
                        <a:t>连接建立</a:t>
                      </a:r>
                    </a:p>
                  </a:txBody>
                  <a:tcPr marL="91439" marR="91439" marT="45716" marB="45716" anchor="ctr"/>
                </a:tc>
                <a:tc>
                  <a:txBody>
                    <a:bodyPr/>
                    <a:lstStyle/>
                    <a:p>
                      <a:r>
                        <a:rPr lang="zh-CN" altLang="en-US" sz="2000" dirty="0">
                          <a:solidFill>
                            <a:schemeClr val="tx1"/>
                          </a:solidFill>
                        </a:rPr>
                        <a:t>建立</a:t>
                      </a:r>
                      <a:r>
                        <a:rPr lang="en-US" altLang="zh-CN" sz="2000" dirty="0">
                          <a:solidFill>
                            <a:schemeClr val="tx1"/>
                          </a:solidFill>
                        </a:rPr>
                        <a:t>: </a:t>
                      </a:r>
                      <a:r>
                        <a:rPr lang="zh-CN" altLang="en-US" sz="2000" dirty="0">
                          <a:solidFill>
                            <a:schemeClr val="tx1"/>
                          </a:solidFill>
                        </a:rPr>
                        <a:t>三次握手</a:t>
                      </a:r>
                      <a:endParaRPr lang="en-US" altLang="zh-CN" sz="2000" baseline="0" dirty="0">
                        <a:solidFill>
                          <a:schemeClr val="tx1"/>
                        </a:solidFill>
                      </a:endParaRPr>
                    </a:p>
                    <a:p>
                      <a:r>
                        <a:rPr lang="zh-CN" altLang="en-US" sz="2000" baseline="0" dirty="0">
                          <a:solidFill>
                            <a:schemeClr val="tx1"/>
                          </a:solidFill>
                        </a:rPr>
                        <a:t>终止</a:t>
                      </a:r>
                      <a:r>
                        <a:rPr lang="en-US" altLang="zh-CN" sz="2000" baseline="0" dirty="0">
                          <a:solidFill>
                            <a:schemeClr val="tx1"/>
                          </a:solidFill>
                        </a:rPr>
                        <a:t>: </a:t>
                      </a:r>
                      <a:r>
                        <a:rPr lang="zh-CN" altLang="en-US" sz="2000" baseline="0" dirty="0">
                          <a:solidFill>
                            <a:schemeClr val="tx1"/>
                          </a:solidFill>
                        </a:rPr>
                        <a:t>四次握手</a:t>
                      </a:r>
                      <a:endParaRPr lang="zh-CN" altLang="en-US" sz="2000" dirty="0">
                        <a:solidFill>
                          <a:schemeClr val="tx1"/>
                        </a:solidFill>
                      </a:endParaRPr>
                    </a:p>
                  </a:txBody>
                  <a:tcPr marL="91439" marR="91439" marT="45716" marB="45716" anchor="ctr"/>
                </a:tc>
                <a:tc>
                  <a:txBody>
                    <a:bodyPr/>
                    <a:lstStyle/>
                    <a:p>
                      <a:pPr algn="ctr"/>
                      <a:r>
                        <a:rPr lang="en-US" altLang="zh-CN" sz="2000" dirty="0">
                          <a:solidFill>
                            <a:schemeClr val="tx1"/>
                          </a:solidFill>
                        </a:rPr>
                        <a:t>5.2.3</a:t>
                      </a:r>
                      <a:endParaRPr lang="zh-CN" altLang="en-US" sz="2000" dirty="0">
                        <a:solidFill>
                          <a:schemeClr val="tx1"/>
                        </a:solidFill>
                      </a:endParaRPr>
                    </a:p>
                  </a:txBody>
                  <a:tcPr marL="91439" marR="91439" marT="45716" marB="45716" anchor="ctr"/>
                </a:tc>
                <a:extLst>
                  <a:ext uri="{0D108BD9-81ED-4DB2-BD59-A6C34878D82A}">
                    <a16:rowId xmlns:a16="http://schemas.microsoft.com/office/drawing/2014/main" val="10001"/>
                  </a:ext>
                </a:extLst>
              </a:tr>
              <a:tr h="631719">
                <a:tc>
                  <a:txBody>
                    <a:bodyPr/>
                    <a:lstStyle/>
                    <a:p>
                      <a:pPr algn="ctr"/>
                      <a:r>
                        <a:rPr lang="en-US" altLang="zh-CN" sz="2000" dirty="0"/>
                        <a:t>2</a:t>
                      </a:r>
                      <a:endParaRPr lang="zh-CN" altLang="en-US" sz="2000" dirty="0"/>
                    </a:p>
                  </a:txBody>
                  <a:tcPr marL="91439" marR="91439" marT="45716" marB="45716" anchor="ctr"/>
                </a:tc>
                <a:tc>
                  <a:txBody>
                    <a:bodyPr/>
                    <a:lstStyle/>
                    <a:p>
                      <a:pPr algn="ctr"/>
                      <a:r>
                        <a:rPr lang="zh-CN" altLang="en-US" sz="2000" baseline="0" dirty="0"/>
                        <a:t>超时定时器问题</a:t>
                      </a:r>
                      <a:endParaRPr lang="zh-CN" altLang="en-US" sz="2000" dirty="0"/>
                    </a:p>
                  </a:txBody>
                  <a:tcPr marL="91439" marR="91439" marT="45716" marB="45716" anchor="ctr"/>
                </a:tc>
                <a:tc>
                  <a:txBody>
                    <a:bodyPr/>
                    <a:lstStyle/>
                    <a:p>
                      <a:endParaRPr lang="zh-CN" altLang="en-US" sz="2000" dirty="0">
                        <a:solidFill>
                          <a:schemeClr val="tx1"/>
                        </a:solidFill>
                      </a:endParaRPr>
                    </a:p>
                  </a:txBody>
                  <a:tcPr marL="91439" marR="91439" marT="45716" marB="45716" anchor="ctr"/>
                </a:tc>
                <a:tc>
                  <a:txBody>
                    <a:bodyPr/>
                    <a:lstStyle/>
                    <a:p>
                      <a:endParaRPr lang="zh-CN" altLang="en-US" sz="2000" dirty="0">
                        <a:solidFill>
                          <a:schemeClr val="tx1"/>
                        </a:solidFill>
                      </a:endParaRPr>
                    </a:p>
                  </a:txBody>
                  <a:tcPr marL="91439" marR="91439" marT="45716" marB="45716" anchor="ctr"/>
                </a:tc>
                <a:extLst>
                  <a:ext uri="{0D108BD9-81ED-4DB2-BD59-A6C34878D82A}">
                    <a16:rowId xmlns:a16="http://schemas.microsoft.com/office/drawing/2014/main" val="10002"/>
                  </a:ext>
                </a:extLst>
              </a:tr>
              <a:tr h="571452">
                <a:tc>
                  <a:txBody>
                    <a:bodyPr/>
                    <a:lstStyle/>
                    <a:p>
                      <a:pPr algn="ctr"/>
                      <a:r>
                        <a:rPr lang="en-US" altLang="zh-CN" sz="2000" dirty="0"/>
                        <a:t>3</a:t>
                      </a:r>
                      <a:endParaRPr lang="zh-CN" altLang="en-US" sz="2000" dirty="0"/>
                    </a:p>
                  </a:txBody>
                  <a:tcPr marL="91439" marR="91439" marT="45716" marB="45716" anchor="ctr"/>
                </a:tc>
                <a:tc>
                  <a:txBody>
                    <a:bodyPr/>
                    <a:lstStyle/>
                    <a:p>
                      <a:pPr algn="ctr"/>
                      <a:r>
                        <a:rPr lang="zh-CN" altLang="en-US" sz="2000" dirty="0"/>
                        <a:t>分组乱序到达</a:t>
                      </a:r>
                    </a:p>
                  </a:txBody>
                  <a:tcPr marL="91439" marR="91439" marT="45716" marB="45716" anchor="ctr"/>
                </a:tc>
                <a:tc>
                  <a:txBody>
                    <a:bodyPr/>
                    <a:lstStyle/>
                    <a:p>
                      <a:r>
                        <a:rPr lang="zh-CN" altLang="en-US" sz="2000" baseline="0" dirty="0">
                          <a:solidFill>
                            <a:schemeClr val="tx1"/>
                          </a:solidFill>
                        </a:rPr>
                        <a:t>基于窗口的缓存管理</a:t>
                      </a:r>
                      <a:endParaRPr lang="zh-CN" altLang="en-US" sz="2000" dirty="0">
                        <a:solidFill>
                          <a:schemeClr val="tx1"/>
                        </a:solidFill>
                      </a:endParaRPr>
                    </a:p>
                  </a:txBody>
                  <a:tcPr marL="91439" marR="91439" marT="45716" marB="45716" anchor="ctr"/>
                </a:tc>
                <a:tc>
                  <a:txBody>
                    <a:bodyPr/>
                    <a:lstStyle/>
                    <a:p>
                      <a:pPr algn="ctr"/>
                      <a:r>
                        <a:rPr lang="en-US" altLang="zh-CN" sz="1600" dirty="0">
                          <a:solidFill>
                            <a:schemeClr val="tx1"/>
                          </a:solidFill>
                        </a:rPr>
                        <a:t>5.2.4</a:t>
                      </a:r>
                      <a:endParaRPr lang="zh-CN" altLang="en-US" sz="1600" dirty="0">
                        <a:solidFill>
                          <a:schemeClr val="tx1"/>
                        </a:solidFill>
                      </a:endParaRPr>
                    </a:p>
                  </a:txBody>
                  <a:tcPr marL="91439" marR="91439" marT="45716" marB="45716" anchor="ctr"/>
                </a:tc>
                <a:extLst>
                  <a:ext uri="{0D108BD9-81ED-4DB2-BD59-A6C34878D82A}">
                    <a16:rowId xmlns:a16="http://schemas.microsoft.com/office/drawing/2014/main" val="10003"/>
                  </a:ext>
                </a:extLst>
              </a:tr>
              <a:tr h="778286">
                <a:tc>
                  <a:txBody>
                    <a:bodyPr/>
                    <a:lstStyle/>
                    <a:p>
                      <a:pPr algn="ctr"/>
                      <a:r>
                        <a:rPr lang="en-US" altLang="zh-CN" sz="2000" dirty="0"/>
                        <a:t>4</a:t>
                      </a:r>
                      <a:endParaRPr lang="zh-CN" altLang="en-US" sz="2000" dirty="0"/>
                    </a:p>
                  </a:txBody>
                  <a:tcPr marL="91439" marR="91439" marT="45716" marB="45716" anchor="ctr"/>
                </a:tc>
                <a:tc>
                  <a:txBody>
                    <a:bodyPr/>
                    <a:lstStyle/>
                    <a:p>
                      <a:pPr algn="ctr"/>
                      <a:r>
                        <a:rPr lang="zh-CN" altLang="en-US" sz="2000" dirty="0"/>
                        <a:t>流量控制</a:t>
                      </a:r>
                    </a:p>
                  </a:txBody>
                  <a:tcPr marL="91439" marR="91439" marT="45716" marB="45716"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rPr>
                        <a:t>通过</a:t>
                      </a:r>
                      <a:r>
                        <a:rPr lang="en-US" altLang="zh-CN" sz="2000" dirty="0">
                          <a:solidFill>
                            <a:schemeClr val="tx1"/>
                          </a:solidFill>
                        </a:rPr>
                        <a:t>AdvertisedWindow</a:t>
                      </a:r>
                      <a:r>
                        <a:rPr lang="zh-CN" altLang="en-US" sz="2000" dirty="0">
                          <a:solidFill>
                            <a:schemeClr val="tx1"/>
                          </a:solidFill>
                        </a:rPr>
                        <a:t>通告实现基于窗口的流量控制</a:t>
                      </a:r>
                    </a:p>
                  </a:txBody>
                  <a:tcPr marL="91439" marR="91439" marT="45716" marB="45716" anchor="ctr"/>
                </a:tc>
                <a:tc>
                  <a:txBody>
                    <a:bodyPr/>
                    <a:lstStyle/>
                    <a:p>
                      <a:pPr algn="ctr"/>
                      <a:r>
                        <a:rPr lang="en-US" altLang="zh-CN" sz="1600" dirty="0">
                          <a:solidFill>
                            <a:schemeClr val="tx1"/>
                          </a:solidFill>
                        </a:rPr>
                        <a:t>5.2.4</a:t>
                      </a:r>
                      <a:endParaRPr lang="zh-CN" altLang="en-US" sz="1600" dirty="0">
                        <a:solidFill>
                          <a:schemeClr val="tx1"/>
                        </a:solidFill>
                      </a:endParaRPr>
                    </a:p>
                  </a:txBody>
                  <a:tcPr marL="91439" marR="91439" marT="45716" marB="45716" anchor="ctr"/>
                </a:tc>
                <a:extLst>
                  <a:ext uri="{0D108BD9-81ED-4DB2-BD59-A6C34878D82A}">
                    <a16:rowId xmlns:a16="http://schemas.microsoft.com/office/drawing/2014/main" val="10004"/>
                  </a:ext>
                </a:extLst>
              </a:tr>
              <a:tr h="578914">
                <a:tc>
                  <a:txBody>
                    <a:bodyPr/>
                    <a:lstStyle/>
                    <a:p>
                      <a:pPr algn="ctr"/>
                      <a:r>
                        <a:rPr lang="en-US" altLang="zh-CN" sz="2000" dirty="0"/>
                        <a:t>5</a:t>
                      </a:r>
                      <a:endParaRPr lang="zh-CN" altLang="en-US" sz="2000" dirty="0"/>
                    </a:p>
                  </a:txBody>
                  <a:tcPr marL="91439" marR="91439" marT="45716" marB="45716" anchor="ctr"/>
                </a:tc>
                <a:tc>
                  <a:txBody>
                    <a:bodyPr/>
                    <a:lstStyle/>
                    <a:p>
                      <a:pPr algn="ctr"/>
                      <a:r>
                        <a:rPr lang="zh-CN" altLang="en-US" sz="2000" dirty="0"/>
                        <a:t>拥塞控制</a:t>
                      </a:r>
                    </a:p>
                  </a:txBody>
                  <a:tcPr marL="91439" marR="91439" marT="45716" marB="45716" anchor="ctr"/>
                </a:tc>
                <a:tc>
                  <a:txBody>
                    <a:bodyPr/>
                    <a:lstStyle/>
                    <a:p>
                      <a:endParaRPr lang="zh-CN" altLang="en-US" sz="2000" dirty="0">
                        <a:solidFill>
                          <a:schemeClr val="tx1"/>
                        </a:solidFill>
                      </a:endParaRPr>
                    </a:p>
                  </a:txBody>
                  <a:tcPr marL="91439" marR="91439" marT="45716" marB="45716" anchor="ctr"/>
                </a:tc>
                <a:tc>
                  <a:txBody>
                    <a:bodyPr/>
                    <a:lstStyle/>
                    <a:p>
                      <a:pPr algn="ctr"/>
                      <a:endParaRPr lang="zh-CN" altLang="en-US" sz="1600" dirty="0">
                        <a:solidFill>
                          <a:schemeClr val="tx1"/>
                        </a:solidFill>
                      </a:endParaRPr>
                    </a:p>
                  </a:txBody>
                  <a:tcPr marL="91439" marR="91439" marT="45716" marB="45716" anchor="ctr"/>
                </a:tc>
                <a:extLst>
                  <a:ext uri="{0D108BD9-81ED-4DB2-BD59-A6C34878D82A}">
                    <a16:rowId xmlns:a16="http://schemas.microsoft.com/office/drawing/2014/main" val="10005"/>
                  </a:ext>
                </a:extLst>
              </a:tr>
              <a:tr h="631719">
                <a:tc>
                  <a:txBody>
                    <a:bodyPr/>
                    <a:lstStyle/>
                    <a:p>
                      <a:pPr algn="ctr"/>
                      <a:r>
                        <a:rPr lang="en-US" altLang="zh-CN" sz="2000" dirty="0"/>
                        <a:t>6</a:t>
                      </a:r>
                      <a:endParaRPr lang="zh-CN" altLang="en-US" sz="2000" dirty="0"/>
                    </a:p>
                  </a:txBody>
                  <a:tcPr marL="91439" marR="91439" marT="45716" marB="45716" anchor="ctr"/>
                </a:tc>
                <a:tc>
                  <a:txBody>
                    <a:bodyPr/>
                    <a:lstStyle/>
                    <a:p>
                      <a:pPr algn="ctr"/>
                      <a:r>
                        <a:rPr lang="zh-CN" altLang="en-US" sz="2000" dirty="0"/>
                        <a:t>协议扩展</a:t>
                      </a:r>
                    </a:p>
                  </a:txBody>
                  <a:tcPr marL="91439" marR="91439" marT="45716" marB="45716" anchor="ctr"/>
                </a:tc>
                <a:tc>
                  <a:txBody>
                    <a:bodyPr/>
                    <a:lstStyle/>
                    <a:p>
                      <a:r>
                        <a:rPr lang="en-US" altLang="zh-CN" sz="2000" dirty="0">
                          <a:solidFill>
                            <a:schemeClr val="tx1"/>
                          </a:solidFill>
                        </a:rPr>
                        <a:t>TCP</a:t>
                      </a:r>
                      <a:r>
                        <a:rPr lang="zh-CN" altLang="en-US" sz="2000" dirty="0">
                          <a:solidFill>
                            <a:schemeClr val="tx1"/>
                          </a:solidFill>
                        </a:rPr>
                        <a:t>首部的</a:t>
                      </a:r>
                      <a:r>
                        <a:rPr lang="en-US" altLang="zh-CN" sz="2000" baseline="0" dirty="0">
                          <a:solidFill>
                            <a:schemeClr val="tx1"/>
                          </a:solidFill>
                        </a:rPr>
                        <a:t>Seq</a:t>
                      </a:r>
                      <a:r>
                        <a:rPr lang="zh-CN" altLang="en-US" sz="2000" baseline="0" dirty="0">
                          <a:solidFill>
                            <a:schemeClr val="tx1"/>
                          </a:solidFill>
                        </a:rPr>
                        <a:t>和</a:t>
                      </a:r>
                      <a:r>
                        <a:rPr lang="en-US" altLang="zh-CN" sz="2000" dirty="0">
                          <a:solidFill>
                            <a:schemeClr val="tx1"/>
                          </a:solidFill>
                        </a:rPr>
                        <a:t>AdvertisedWindow</a:t>
                      </a:r>
                      <a:r>
                        <a:rPr lang="zh-CN" altLang="en-US" sz="2000" dirty="0">
                          <a:solidFill>
                            <a:schemeClr val="tx1"/>
                          </a:solidFill>
                        </a:rPr>
                        <a:t>字段扩展</a:t>
                      </a:r>
                    </a:p>
                  </a:txBody>
                  <a:tcPr marL="91439" marR="91439" marT="45716" marB="45716" anchor="ctr"/>
                </a:tc>
                <a:tc>
                  <a:txBody>
                    <a:bodyPr/>
                    <a:lstStyle/>
                    <a:p>
                      <a:pPr algn="ctr"/>
                      <a:r>
                        <a:rPr lang="en-US" altLang="zh-CN" sz="1600" dirty="0">
                          <a:solidFill>
                            <a:schemeClr val="tx1"/>
                          </a:solidFill>
                        </a:rPr>
                        <a:t>5.2.4</a:t>
                      </a:r>
                      <a:endParaRPr lang="zh-CN" altLang="en-US" sz="1600" dirty="0">
                        <a:solidFill>
                          <a:schemeClr val="tx1"/>
                        </a:solidFill>
                      </a:endParaRPr>
                    </a:p>
                  </a:txBody>
                  <a:tcPr marL="91439" marR="91439" marT="45716" marB="45716" anchor="ctr"/>
                </a:tc>
                <a:extLst>
                  <a:ext uri="{0D108BD9-81ED-4DB2-BD59-A6C34878D82A}">
                    <a16:rowId xmlns:a16="http://schemas.microsoft.com/office/drawing/2014/main" val="10006"/>
                  </a:ext>
                </a:extLst>
              </a:tr>
              <a:tr h="635423">
                <a:tc>
                  <a:txBody>
                    <a:bodyPr/>
                    <a:lstStyle/>
                    <a:p>
                      <a:pPr algn="ctr"/>
                      <a:r>
                        <a:rPr lang="en-US" altLang="zh-CN" sz="2000" dirty="0"/>
                        <a:t>7</a:t>
                      </a:r>
                      <a:endParaRPr lang="zh-CN" altLang="en-US" sz="2000" dirty="0"/>
                    </a:p>
                  </a:txBody>
                  <a:tcPr marL="91439" marR="91439" marT="45716" marB="45716" anchor="ctr"/>
                </a:tc>
                <a:tc>
                  <a:txBody>
                    <a:bodyPr/>
                    <a:lstStyle/>
                    <a:p>
                      <a:pPr algn="ctr"/>
                      <a:r>
                        <a:rPr lang="zh-CN" altLang="en-US" sz="1800" dirty="0"/>
                        <a:t>傻瓜窗口症状</a:t>
                      </a:r>
                    </a:p>
                  </a:txBody>
                  <a:tcPr marL="91439" marR="91439" marT="45716" marB="45716" anchor="ctr"/>
                </a:tc>
                <a:tc>
                  <a:txBody>
                    <a:bodyPr/>
                    <a:lstStyle/>
                    <a:p>
                      <a:r>
                        <a:rPr lang="en-US" altLang="zh-CN" sz="1800" dirty="0">
                          <a:solidFill>
                            <a:srgbClr val="0000FF"/>
                          </a:solidFill>
                        </a:rPr>
                        <a:t>Nagle </a:t>
                      </a:r>
                      <a:r>
                        <a:rPr lang="zh-CN" altLang="en-US" sz="1800" dirty="0">
                          <a:solidFill>
                            <a:srgbClr val="0000FF"/>
                          </a:solidFill>
                        </a:rPr>
                        <a:t>算法</a:t>
                      </a:r>
                      <a:r>
                        <a:rPr lang="en-US" altLang="zh-CN" sz="1800" dirty="0">
                          <a:solidFill>
                            <a:srgbClr val="0000FF"/>
                          </a:solidFill>
                        </a:rPr>
                        <a:t>: </a:t>
                      </a:r>
                      <a:r>
                        <a:rPr lang="zh-CN" altLang="en-US" sz="1800" dirty="0">
                          <a:solidFill>
                            <a:srgbClr val="0000FF"/>
                          </a:solidFill>
                        </a:rPr>
                        <a:t>基于</a:t>
                      </a:r>
                      <a:r>
                        <a:rPr lang="en-US" altLang="zh-CN" sz="1800" dirty="0">
                          <a:solidFill>
                            <a:srgbClr val="0000FF"/>
                          </a:solidFill>
                        </a:rPr>
                        <a:t>ACK</a:t>
                      </a:r>
                      <a:r>
                        <a:rPr lang="zh-CN" altLang="en-US" sz="1800" dirty="0">
                          <a:solidFill>
                            <a:srgbClr val="0000FF"/>
                          </a:solidFill>
                        </a:rPr>
                        <a:t>自计时</a:t>
                      </a:r>
                    </a:p>
                  </a:txBody>
                  <a:tcPr marL="91439" marR="91439" marT="45716" marB="45716" anchor="ctr"/>
                </a:tc>
                <a:tc>
                  <a:txBody>
                    <a:bodyPr/>
                    <a:lstStyle/>
                    <a:p>
                      <a:pPr algn="ctr"/>
                      <a:r>
                        <a:rPr lang="en-US" altLang="zh-CN" sz="1800" dirty="0">
                          <a:solidFill>
                            <a:srgbClr val="0000FF"/>
                          </a:solidFill>
                        </a:rPr>
                        <a:t>5.2.5</a:t>
                      </a:r>
                      <a:endParaRPr lang="zh-CN" altLang="en-US" sz="1800" dirty="0">
                        <a:solidFill>
                          <a:srgbClr val="0000FF"/>
                        </a:solidFill>
                      </a:endParaRPr>
                    </a:p>
                  </a:txBody>
                  <a:tcPr marL="91439" marR="91439" marT="45716" marB="45716"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03869F10-7DD9-48A9-8190-A31E97857744}" type="slidenum">
              <a:rPr kumimoji="0" lang="en-US" altLang="zh-CN" sz="1400">
                <a:latin typeface="Arial" panose="020B0604020202020204" pitchFamily="34" charset="0"/>
                <a:ea typeface="宋体" panose="02010600030101010101" pitchFamily="2" charset="-122"/>
              </a:rPr>
              <a:pPr>
                <a:spcBef>
                  <a:spcPct val="0"/>
                </a:spcBef>
                <a:buClrTx/>
                <a:buSzTx/>
                <a:buFontTx/>
                <a:buNone/>
              </a:pPr>
              <a:t>95</a:t>
            </a:fld>
            <a:r>
              <a:rPr kumimoji="0" lang="en-US" altLang="zh-CN" sz="1000">
                <a:latin typeface="Arial" panose="020B0604020202020204" pitchFamily="34" charset="0"/>
                <a:ea typeface="宋体" panose="02010600030101010101" pitchFamily="2" charset="-122"/>
              </a:rPr>
              <a:t>-</a:t>
            </a:r>
          </a:p>
        </p:txBody>
      </p:sp>
      <p:sp>
        <p:nvSpPr>
          <p:cNvPr id="111619" name="Rectangle 2"/>
          <p:cNvSpPr>
            <a:spLocks noGrp="1" noChangeArrowheads="1"/>
          </p:cNvSpPr>
          <p:nvPr>
            <p:ph type="title"/>
          </p:nvPr>
        </p:nvSpPr>
        <p:spPr/>
        <p:txBody>
          <a:bodyPr/>
          <a:lstStyle/>
          <a:p>
            <a:pPr eaLnBrk="1" hangingPunct="1"/>
            <a:r>
              <a:rPr lang="zh-CN" altLang="en-US" sz="3200" dirty="0"/>
              <a:t>提纲</a:t>
            </a:r>
          </a:p>
        </p:txBody>
      </p:sp>
      <p:sp>
        <p:nvSpPr>
          <p:cNvPr id="16388" name="Rectangle 3"/>
          <p:cNvSpPr>
            <a:spLocks noGrp="1" noChangeArrowheads="1"/>
          </p:cNvSpPr>
          <p:nvPr>
            <p:ph type="body" idx="1"/>
          </p:nvPr>
        </p:nvSpPr>
        <p:spPr/>
        <p:txBody>
          <a:bodyPr>
            <a:normAutofit fontScale="77500" lnSpcReduction="20000"/>
          </a:bodyPr>
          <a:lstStyle/>
          <a:p>
            <a:pPr eaLnBrk="1" hangingPunct="1">
              <a:defRPr/>
            </a:pPr>
            <a:r>
              <a:rPr lang="zh-CN" altLang="en-US" dirty="0"/>
              <a:t>引言</a:t>
            </a:r>
            <a:endParaRPr lang="en-US" altLang="zh-CN" dirty="0"/>
          </a:p>
          <a:p>
            <a:pPr lvl="1" eaLnBrk="1" hangingPunct="1">
              <a:defRPr/>
            </a:pPr>
            <a:r>
              <a:rPr lang="zh-CN" altLang="en-US" dirty="0"/>
              <a:t>核心问题</a:t>
            </a:r>
            <a:r>
              <a:rPr lang="en-US" altLang="zh-CN" dirty="0"/>
              <a:t>: </a:t>
            </a:r>
            <a:r>
              <a:rPr lang="zh-CN" altLang="en-US" dirty="0"/>
              <a:t>进程间如何通信</a:t>
            </a:r>
          </a:p>
          <a:p>
            <a:pPr eaLnBrk="1" hangingPunct="1">
              <a:defRPr/>
            </a:pPr>
            <a:r>
              <a:rPr lang="zh-CN" altLang="en-US" dirty="0"/>
              <a:t>简单多路分解</a:t>
            </a:r>
            <a:r>
              <a:rPr lang="en-US" altLang="zh-CN" dirty="0"/>
              <a:t>(UDP)</a:t>
            </a:r>
          </a:p>
          <a:p>
            <a:pPr eaLnBrk="1" hangingPunct="1">
              <a:defRPr/>
            </a:pPr>
            <a:r>
              <a:rPr lang="zh-CN" altLang="en-US" dirty="0"/>
              <a:t>可靠字节流</a:t>
            </a:r>
            <a:r>
              <a:rPr lang="en-US" altLang="zh-CN" dirty="0"/>
              <a:t>(TCP)</a:t>
            </a:r>
          </a:p>
          <a:p>
            <a:pPr lvl="1" eaLnBrk="1" hangingPunct="1">
              <a:defRPr/>
            </a:pPr>
            <a:r>
              <a:rPr lang="zh-CN" altLang="en-US" dirty="0"/>
              <a:t>端到端的问题</a:t>
            </a:r>
            <a:endParaRPr lang="en-US" altLang="zh-CN" dirty="0"/>
          </a:p>
          <a:p>
            <a:pPr lvl="1" eaLnBrk="1" hangingPunct="1">
              <a:defRPr/>
            </a:pPr>
            <a:r>
              <a:rPr lang="zh-CN" altLang="en-US" dirty="0"/>
              <a:t>报文段格式</a:t>
            </a:r>
            <a:endParaRPr lang="en-US" altLang="zh-CN" dirty="0"/>
          </a:p>
          <a:p>
            <a:pPr lvl="1" eaLnBrk="1" hangingPunct="1">
              <a:defRPr/>
            </a:pPr>
            <a:r>
              <a:rPr lang="zh-CN" altLang="en-US" dirty="0"/>
              <a:t>连接的建立和终止</a:t>
            </a:r>
            <a:endParaRPr lang="en-US" altLang="zh-CN" dirty="0"/>
          </a:p>
          <a:p>
            <a:pPr lvl="1" eaLnBrk="1" hangingPunct="1">
              <a:defRPr/>
            </a:pPr>
            <a:r>
              <a:rPr lang="zh-CN" altLang="en-US" dirty="0"/>
              <a:t>滑动窗口算法再讨论</a:t>
            </a:r>
            <a:endParaRPr lang="en-US" altLang="zh-CN" dirty="0"/>
          </a:p>
          <a:p>
            <a:pPr lvl="1" eaLnBrk="1" hangingPunct="1">
              <a:defRPr/>
            </a:pPr>
            <a:r>
              <a:rPr lang="zh-CN" altLang="en-US" dirty="0"/>
              <a:t>触发传输</a:t>
            </a:r>
            <a:endParaRPr lang="en-US" altLang="zh-CN" dirty="0"/>
          </a:p>
          <a:p>
            <a:pPr lvl="1" eaLnBrk="1" hangingPunct="1">
              <a:defRPr/>
            </a:pPr>
            <a:r>
              <a:rPr lang="zh-CN" altLang="en-US" dirty="0"/>
              <a:t>自适应重传</a:t>
            </a:r>
            <a:endParaRPr lang="en-US" altLang="zh-CN" dirty="0"/>
          </a:p>
          <a:p>
            <a:pPr lvl="1" eaLnBrk="1" hangingPunct="1">
              <a:defRPr/>
            </a:pPr>
            <a:r>
              <a:rPr lang="en-US" altLang="zh-CN" dirty="0"/>
              <a:t> </a:t>
            </a:r>
            <a:r>
              <a:rPr lang="zh-CN" altLang="en-US" dirty="0"/>
              <a:t>记录边界</a:t>
            </a:r>
            <a:endParaRPr lang="en-US" altLang="zh-CN" dirty="0"/>
          </a:p>
          <a:p>
            <a:pPr lvl="1" eaLnBrk="1" hangingPunct="1">
              <a:defRPr/>
            </a:pPr>
            <a:r>
              <a:rPr lang="en-US" altLang="zh-CN" dirty="0"/>
              <a:t>TCP </a:t>
            </a:r>
            <a:r>
              <a:rPr lang="zh-CN" altLang="en-US" dirty="0"/>
              <a:t>扩展</a:t>
            </a:r>
            <a:endParaRPr lang="en-US" altLang="zh-CN" dirty="0"/>
          </a:p>
          <a:p>
            <a:pPr lvl="1" eaLnBrk="1" hangingPunct="1">
              <a:defRPr/>
            </a:pPr>
            <a:r>
              <a:rPr lang="zh-CN" altLang="en-US" dirty="0"/>
              <a:t>其他设计选择</a:t>
            </a:r>
            <a:endParaRPr lang="en-US" altLang="zh-CN" dirty="0"/>
          </a:p>
          <a:p>
            <a:pPr eaLnBrk="1" hangingPunct="1">
              <a:defRPr/>
            </a:pPr>
            <a:r>
              <a:rPr lang="zh-CN" altLang="en-US" dirty="0"/>
              <a:t>总结</a:t>
            </a:r>
            <a:endParaRPr lang="en-US" altLang="zh-CN" dirty="0"/>
          </a:p>
        </p:txBody>
      </p:sp>
      <p:sp>
        <p:nvSpPr>
          <p:cNvPr id="111621" name="AutoShape 4"/>
          <p:cNvSpPr>
            <a:spLocks noChangeArrowheads="1"/>
          </p:cNvSpPr>
          <p:nvPr/>
        </p:nvSpPr>
        <p:spPr bwMode="auto">
          <a:xfrm>
            <a:off x="609600" y="4516921"/>
            <a:ext cx="468313" cy="485775"/>
          </a:xfrm>
          <a:prstGeom prst="rightArrow">
            <a:avLst>
              <a:gd name="adj1" fmla="val 50000"/>
              <a:gd name="adj2" fmla="val 25000"/>
            </a:avLst>
          </a:prstGeom>
          <a:solidFill>
            <a:srgbClr val="7E9CE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en-US" altLang="zh-CN" dirty="0"/>
              <a:t>TCP</a:t>
            </a:r>
            <a:r>
              <a:rPr lang="zh-CN" altLang="en-US" dirty="0"/>
              <a:t>超时重传</a:t>
            </a:r>
            <a:endParaRPr lang="en-US" altLang="zh-CN" dirty="0"/>
          </a:p>
        </p:txBody>
      </p:sp>
      <p:sp>
        <p:nvSpPr>
          <p:cNvPr id="112643" name="Rectangle 3"/>
          <p:cNvSpPr>
            <a:spLocks noGrp="1" noChangeArrowheads="1"/>
          </p:cNvSpPr>
          <p:nvPr>
            <p:ph type="body" idx="1"/>
          </p:nvPr>
        </p:nvSpPr>
        <p:spPr/>
        <p:txBody>
          <a:bodyPr/>
          <a:lstStyle/>
          <a:p>
            <a:pPr eaLnBrk="1" hangingPunct="1"/>
            <a:r>
              <a:rPr lang="en-US" altLang="zh-CN" sz="2800" dirty="0"/>
              <a:t>TCP</a:t>
            </a:r>
            <a:r>
              <a:rPr lang="zh-CN" altLang="en-US" sz="2800" dirty="0"/>
              <a:t>超时重传的问题</a:t>
            </a:r>
            <a:endParaRPr lang="en-US" altLang="zh-CN" sz="2800" dirty="0"/>
          </a:p>
          <a:p>
            <a:pPr lvl="1"/>
            <a:r>
              <a:rPr lang="zh-CN" altLang="en-US" sz="2400" dirty="0"/>
              <a:t>根据原始可靠传输</a:t>
            </a:r>
            <a:r>
              <a:rPr lang="en-US" altLang="zh-CN" sz="2400" dirty="0"/>
              <a:t>ARQ</a:t>
            </a:r>
            <a:r>
              <a:rPr lang="zh-CN" altLang="en-US" sz="2400" dirty="0"/>
              <a:t>机制，出现定时器超时时会触发重传</a:t>
            </a:r>
            <a:endParaRPr lang="en-US" altLang="zh-CN" sz="2400" dirty="0"/>
          </a:p>
          <a:p>
            <a:pPr lvl="1"/>
            <a:r>
              <a:rPr lang="zh-CN" altLang="en-US" sz="2400" dirty="0"/>
              <a:t>但是，</a:t>
            </a:r>
            <a:r>
              <a:rPr lang="en-US" altLang="zh-CN" sz="2400" dirty="0"/>
              <a:t>TCP</a:t>
            </a:r>
            <a:r>
              <a:rPr lang="zh-CN" altLang="en-US" sz="2400" dirty="0"/>
              <a:t>连接的</a:t>
            </a:r>
            <a:r>
              <a:rPr lang="en-US" altLang="zh-CN" sz="2400" dirty="0"/>
              <a:t>RTT</a:t>
            </a:r>
            <a:r>
              <a:rPr lang="zh-CN" altLang="en-US" sz="2400" dirty="0"/>
              <a:t>时延难以确定</a:t>
            </a:r>
            <a:endParaRPr lang="en-US" altLang="zh-CN" sz="2400" dirty="0"/>
          </a:p>
          <a:p>
            <a:pPr lvl="2"/>
            <a:r>
              <a:rPr lang="en-US" altLang="zh-CN" sz="2100" dirty="0"/>
              <a:t>TCP</a:t>
            </a:r>
            <a:r>
              <a:rPr lang="zh-CN" altLang="en-US" sz="2100" dirty="0"/>
              <a:t>连接经过的路径可能发生变化，导致</a:t>
            </a:r>
            <a:r>
              <a:rPr lang="en-US" altLang="zh-CN" sz="2100" dirty="0"/>
              <a:t>RTT</a:t>
            </a:r>
            <a:r>
              <a:rPr lang="zh-CN" altLang="en-US" sz="2100" dirty="0"/>
              <a:t>发生变化</a:t>
            </a:r>
            <a:endParaRPr lang="en-US" altLang="zh-CN" sz="2000" dirty="0"/>
          </a:p>
          <a:p>
            <a:pPr lvl="2"/>
            <a:r>
              <a:rPr lang="zh-CN" altLang="en-US" sz="2100" dirty="0"/>
              <a:t>沿途路由器队列排队时延会根据负载的波动发生变化</a:t>
            </a:r>
            <a:endParaRPr lang="en-US" altLang="zh-CN" sz="2100" dirty="0"/>
          </a:p>
          <a:p>
            <a:pPr lvl="1" eaLnBrk="1" hangingPunct="1"/>
            <a:endParaRPr lang="en-US" altLang="zh-CN" dirty="0"/>
          </a:p>
          <a:p>
            <a:pPr eaLnBrk="1" hangingPunct="1"/>
            <a:r>
              <a:rPr lang="en-US" altLang="zh-CN" sz="2800" dirty="0"/>
              <a:t>TCP</a:t>
            </a:r>
            <a:r>
              <a:rPr lang="zh-CN" altLang="en-US" sz="2800" dirty="0"/>
              <a:t>的解决方案</a:t>
            </a:r>
            <a:endParaRPr lang="en-US" altLang="zh-CN" sz="2800" dirty="0"/>
          </a:p>
          <a:p>
            <a:pPr lvl="1" eaLnBrk="1" hangingPunct="1"/>
            <a:r>
              <a:rPr lang="zh-CN" altLang="en-US" sz="2400" dirty="0"/>
              <a:t>采用自适应机制估计当前连接的</a:t>
            </a:r>
            <a:r>
              <a:rPr lang="en-US" altLang="zh-CN" sz="2400" dirty="0"/>
              <a:t>RTT</a:t>
            </a:r>
            <a:r>
              <a:rPr lang="zh-CN" altLang="en-US" sz="2400" dirty="0"/>
              <a:t>的值，进而设置超时的设定值</a:t>
            </a:r>
            <a:endParaRPr lang="en-US" altLang="zh-CN" sz="2400" dirty="0"/>
          </a:p>
        </p:txBody>
      </p:sp>
      <p:sp>
        <p:nvSpPr>
          <p:cNvPr id="11264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A7F463DD-0442-4C45-AD9D-27C53F56F7D5}" type="slidenum">
              <a:rPr kumimoji="0" lang="en-US" altLang="zh-CN" sz="1000">
                <a:latin typeface="Arial" panose="020B0604020202020204" pitchFamily="34" charset="0"/>
                <a:ea typeface="宋体" panose="02010600030101010101" pitchFamily="2" charset="-122"/>
              </a:rPr>
              <a:pPr>
                <a:spcBef>
                  <a:spcPct val="0"/>
                </a:spcBef>
                <a:buClrTx/>
                <a:buSzTx/>
                <a:buFontTx/>
                <a:buNone/>
              </a:pPr>
              <a:t>96</a:t>
            </a:fld>
            <a:r>
              <a:rPr kumimoji="0" lang="en-US" altLang="zh-CN" sz="1000">
                <a:latin typeface="Arial" panose="020B0604020202020204" pitchFamily="34" charset="0"/>
                <a:ea typeface="宋体" panose="02010600030101010101" pitchFamily="2" charset="-122"/>
              </a:rPr>
              <a:t>-</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595564" y="1571625"/>
            <a:ext cx="7500937" cy="642938"/>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endParaRPr lang="zh-CN" altLang="en-US"/>
          </a:p>
        </p:txBody>
      </p:sp>
      <p:sp>
        <p:nvSpPr>
          <p:cNvPr id="113667"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267BD05B-5C58-45C7-9F3B-8240730E087C}" type="slidenum">
              <a:rPr kumimoji="0" lang="en-US" altLang="zh-CN" sz="1400">
                <a:latin typeface="Arial" panose="020B0604020202020204" pitchFamily="34" charset="0"/>
                <a:ea typeface="宋体" panose="02010600030101010101" pitchFamily="2" charset="-122"/>
              </a:rPr>
              <a:pPr>
                <a:spcBef>
                  <a:spcPct val="0"/>
                </a:spcBef>
                <a:buClrTx/>
                <a:buSzTx/>
                <a:buFontTx/>
                <a:buNone/>
              </a:pPr>
              <a:t>97</a:t>
            </a:fld>
            <a:r>
              <a:rPr kumimoji="0" lang="en-US" altLang="zh-CN" sz="1000">
                <a:latin typeface="Arial" panose="020B0604020202020204" pitchFamily="34" charset="0"/>
                <a:ea typeface="宋体" panose="02010600030101010101" pitchFamily="2" charset="-122"/>
              </a:rPr>
              <a:t>-</a:t>
            </a:r>
          </a:p>
        </p:txBody>
      </p:sp>
      <p:sp>
        <p:nvSpPr>
          <p:cNvPr id="113668" name="Rectangle 2"/>
          <p:cNvSpPr>
            <a:spLocks noGrp="1" noChangeArrowheads="1"/>
          </p:cNvSpPr>
          <p:nvPr>
            <p:ph type="title"/>
          </p:nvPr>
        </p:nvSpPr>
        <p:spPr/>
        <p:txBody>
          <a:bodyPr/>
          <a:lstStyle/>
          <a:p>
            <a:pPr eaLnBrk="1" hangingPunct="1"/>
            <a:r>
              <a:rPr lang="zh-CN" altLang="en-US" sz="4000" dirty="0"/>
              <a:t>自适应重传</a:t>
            </a:r>
            <a:endParaRPr lang="en-US" altLang="zh-CN" sz="4000" dirty="0"/>
          </a:p>
        </p:txBody>
      </p:sp>
      <p:sp>
        <p:nvSpPr>
          <p:cNvPr id="113669" name="Rectangle 3"/>
          <p:cNvSpPr>
            <a:spLocks noGrp="1" noChangeArrowheads="1"/>
          </p:cNvSpPr>
          <p:nvPr>
            <p:ph type="body" idx="1"/>
          </p:nvPr>
        </p:nvSpPr>
        <p:spPr/>
        <p:txBody>
          <a:bodyPr/>
          <a:lstStyle/>
          <a:p>
            <a:pPr eaLnBrk="1" hangingPunct="1"/>
            <a:r>
              <a:rPr lang="zh-CN" altLang="en-US" sz="2400" dirty="0"/>
              <a:t>原始算法</a:t>
            </a:r>
            <a:endParaRPr lang="en-US" altLang="zh-CN" sz="2400" dirty="0"/>
          </a:p>
          <a:p>
            <a:pPr eaLnBrk="1" hangingPunct="1">
              <a:buFont typeface="Wingdings" panose="05000000000000000000" pitchFamily="2" charset="2"/>
              <a:buNone/>
            </a:pPr>
            <a:r>
              <a:rPr lang="en-US" altLang="zh-CN" sz="1800" b="1" dirty="0">
                <a:latin typeface="Courier New" panose="02070309020205020404" pitchFamily="49" charset="0"/>
              </a:rPr>
              <a:t>	   </a:t>
            </a:r>
            <a:r>
              <a:rPr lang="en-US" altLang="zh-CN" sz="1800" b="1" dirty="0" err="1">
                <a:latin typeface="Courier New" panose="02070309020205020404" pitchFamily="49" charset="0"/>
              </a:rPr>
              <a:t>EstimatedRTT</a:t>
            </a:r>
            <a:r>
              <a:rPr lang="en-US" altLang="zh-CN" sz="1800" b="1" dirty="0">
                <a:latin typeface="Courier New" panose="02070309020205020404" pitchFamily="49" charset="0"/>
              </a:rPr>
              <a:t> = </a:t>
            </a:r>
            <a:r>
              <a:rPr lang="en-US" altLang="zh-CN" sz="1800" i="1" dirty="0">
                <a:latin typeface="Symbol" panose="05050102010706020507" pitchFamily="18" charset="2"/>
                <a:cs typeface="Arial" panose="020B0604020202020204" pitchFamily="34" charset="0"/>
              </a:rPr>
              <a:t>a</a:t>
            </a:r>
            <a:r>
              <a:rPr lang="en-US" altLang="zh-CN" sz="1800" b="1" dirty="0">
                <a:latin typeface="Courier New" panose="02070309020205020404" pitchFamily="49" charset="0"/>
              </a:rPr>
              <a:t> x </a:t>
            </a:r>
            <a:r>
              <a:rPr lang="en-US" altLang="zh-CN" sz="1800" b="1" dirty="0" err="1">
                <a:latin typeface="Courier New" panose="02070309020205020404" pitchFamily="49" charset="0"/>
              </a:rPr>
              <a:t>EstimatedRTT</a:t>
            </a:r>
            <a:r>
              <a:rPr lang="en-US" altLang="zh-CN" sz="1800" b="1" dirty="0">
                <a:latin typeface="Courier New" panose="02070309020205020404" pitchFamily="49" charset="0"/>
              </a:rPr>
              <a:t> + (1- </a:t>
            </a:r>
            <a:r>
              <a:rPr lang="en-US" altLang="zh-CN" sz="1800" i="1" dirty="0">
                <a:latin typeface="Symbol" panose="05050102010706020507" pitchFamily="18" charset="2"/>
                <a:cs typeface="Arial" panose="020B0604020202020204" pitchFamily="34" charset="0"/>
              </a:rPr>
              <a:t>a</a:t>
            </a:r>
            <a:r>
              <a:rPr lang="en-US" altLang="zh-CN" sz="1800" b="1" dirty="0">
                <a:latin typeface="Courier New" panose="02070309020205020404" pitchFamily="49" charset="0"/>
              </a:rPr>
              <a:t>) x </a:t>
            </a:r>
            <a:r>
              <a:rPr lang="en-US" altLang="zh-CN" sz="1800" b="1" dirty="0" err="1">
                <a:latin typeface="Courier New" panose="02070309020205020404" pitchFamily="49" charset="0"/>
              </a:rPr>
              <a:t>SampleRTT</a:t>
            </a:r>
            <a:endParaRPr lang="en-US" altLang="zh-CN" sz="1800" b="1" dirty="0">
              <a:latin typeface="Courier New" panose="02070309020205020404" pitchFamily="49" charset="0"/>
            </a:endParaRPr>
          </a:p>
          <a:p>
            <a:pPr eaLnBrk="1" hangingPunct="1">
              <a:buFont typeface="Wingdings" panose="05000000000000000000" pitchFamily="2" charset="2"/>
              <a:buNone/>
            </a:pPr>
            <a:r>
              <a:rPr lang="en-US" altLang="zh-CN" sz="1800" b="1" dirty="0">
                <a:latin typeface="Courier New" panose="02070309020205020404" pitchFamily="49" charset="0"/>
              </a:rPr>
              <a:t>	   Timeout = 2 x </a:t>
            </a:r>
            <a:r>
              <a:rPr lang="en-US" altLang="zh-CN" sz="1800" b="1" dirty="0" err="1">
                <a:latin typeface="Courier New" panose="02070309020205020404" pitchFamily="49" charset="0"/>
              </a:rPr>
              <a:t>EstimatedRTT</a:t>
            </a:r>
            <a:endParaRPr lang="en-US" altLang="zh-CN" sz="1800" b="1" dirty="0">
              <a:latin typeface="Courier New" panose="02070309020205020404" pitchFamily="49" charset="0"/>
            </a:endParaRPr>
          </a:p>
          <a:p>
            <a:pPr lvl="1" eaLnBrk="1" hangingPunct="1"/>
            <a:r>
              <a:rPr lang="zh-CN" altLang="en-US" sz="2000" dirty="0"/>
              <a:t>平滑因子</a:t>
            </a:r>
            <a:r>
              <a:rPr lang="en-US" altLang="zh-CN" sz="2000" dirty="0"/>
              <a:t> </a:t>
            </a:r>
            <a:r>
              <a:rPr lang="en-US" altLang="zh-CN" sz="2000" i="1" dirty="0">
                <a:latin typeface="Symbol" panose="05050102010706020507" pitchFamily="18" charset="2"/>
                <a:cs typeface="Arial" panose="020B0604020202020204" pitchFamily="34" charset="0"/>
              </a:rPr>
              <a:t>a</a:t>
            </a:r>
            <a:r>
              <a:rPr lang="en-US" altLang="zh-CN" sz="2000" dirty="0">
                <a:latin typeface="Times New Roman" panose="02020603050405020304" pitchFamily="18" charset="0"/>
                <a:cs typeface="Arial" panose="020B0604020202020204" pitchFamily="34" charset="0"/>
              </a:rPr>
              <a:t>: </a:t>
            </a:r>
            <a:r>
              <a:rPr lang="zh-CN" altLang="en-US" sz="2000" dirty="0">
                <a:latin typeface="Times New Roman" panose="02020603050405020304" pitchFamily="18" charset="0"/>
                <a:cs typeface="Arial" panose="020B0604020202020204" pitchFamily="34" charset="0"/>
              </a:rPr>
              <a:t>原始</a:t>
            </a:r>
            <a:r>
              <a:rPr lang="en-US" altLang="zh-CN" sz="2000" dirty="0">
                <a:latin typeface="Times New Roman" panose="02020603050405020304" pitchFamily="18" charset="0"/>
                <a:cs typeface="Arial" panose="020B0604020202020204" pitchFamily="34" charset="0"/>
              </a:rPr>
              <a:t>TCP</a:t>
            </a:r>
            <a:r>
              <a:rPr lang="zh-CN" altLang="en-US" sz="2000" dirty="0">
                <a:latin typeface="Times New Roman" panose="02020603050405020304" pitchFamily="18" charset="0"/>
                <a:cs typeface="Arial" panose="020B0604020202020204" pitchFamily="34" charset="0"/>
              </a:rPr>
              <a:t>规范建议值为</a:t>
            </a:r>
            <a:r>
              <a:rPr lang="en-US" altLang="zh-CN" sz="2000" dirty="0">
                <a:latin typeface="Times New Roman" panose="02020603050405020304" pitchFamily="18" charset="0"/>
                <a:cs typeface="Arial" panose="020B0604020202020204" pitchFamily="34" charset="0"/>
              </a:rPr>
              <a:t>0.8 ~ 0.9</a:t>
            </a:r>
            <a:endParaRPr lang="en-US" altLang="zh-CN" sz="2000" dirty="0">
              <a:cs typeface="Arial" panose="020B0604020202020204" pitchFamily="34" charset="0"/>
            </a:endParaRPr>
          </a:p>
          <a:p>
            <a:pPr lvl="1" eaLnBrk="1" hangingPunct="1"/>
            <a:r>
              <a:rPr lang="zh-CN" altLang="en-US" sz="2000" dirty="0"/>
              <a:t>样本</a:t>
            </a:r>
            <a:r>
              <a:rPr lang="en-US" altLang="zh-CN" sz="2000" dirty="0"/>
              <a:t> RTT: </a:t>
            </a:r>
            <a:r>
              <a:rPr lang="en-US" altLang="zh-CN" sz="2000" dirty="0" err="1"/>
              <a:t>ACKed</a:t>
            </a:r>
            <a:r>
              <a:rPr lang="zh-CN" altLang="en-US" sz="2000" dirty="0"/>
              <a:t>到达时间</a:t>
            </a:r>
            <a:r>
              <a:rPr lang="en-US" altLang="zh-CN" sz="2000" dirty="0"/>
              <a:t> </a:t>
            </a:r>
            <a:r>
              <a:rPr lang="en-US" altLang="zh-CN" sz="2000" dirty="0">
                <a:latin typeface="Verdana" panose="020B0604030504040204" pitchFamily="34" charset="0"/>
              </a:rPr>
              <a:t>– </a:t>
            </a:r>
            <a:r>
              <a:rPr lang="en-US" altLang="zh-CN" sz="2000" dirty="0"/>
              <a:t>sent</a:t>
            </a:r>
            <a:r>
              <a:rPr lang="zh-CN" altLang="en-US" sz="2000" dirty="0"/>
              <a:t>时间</a:t>
            </a:r>
            <a:endParaRPr lang="en-US" altLang="zh-CN" sz="2000" dirty="0"/>
          </a:p>
        </p:txBody>
      </p:sp>
      <p:pic>
        <p:nvPicPr>
          <p:cNvPr id="113670"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52813" y="2924176"/>
            <a:ext cx="5745162"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
          <p:cNvSpPr>
            <a:spLocks noGrp="1"/>
          </p:cNvSpPr>
          <p:nvPr>
            <p:ph type="title"/>
          </p:nvPr>
        </p:nvSpPr>
        <p:spPr/>
        <p:txBody>
          <a:bodyPr/>
          <a:lstStyle/>
          <a:p>
            <a:r>
              <a:rPr lang="zh-CN" altLang="en-US" dirty="0"/>
              <a:t>对</a:t>
            </a:r>
            <a:r>
              <a:rPr lang="en-US" altLang="zh-CN" dirty="0"/>
              <a:t>RTT</a:t>
            </a:r>
            <a:r>
              <a:rPr lang="zh-CN" altLang="en-US" dirty="0"/>
              <a:t>估计的原始方法的问题</a:t>
            </a:r>
          </a:p>
        </p:txBody>
      </p:sp>
      <p:sp>
        <p:nvSpPr>
          <p:cNvPr id="114691"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CD460EE7-A9C1-44B3-968A-B1E5A0D148CD}" type="slidenum">
              <a:rPr kumimoji="0" lang="en-US" altLang="zh-CN" sz="1400">
                <a:latin typeface="Arial" panose="020B0604020202020204" pitchFamily="34" charset="0"/>
                <a:ea typeface="宋体" panose="02010600030101010101" pitchFamily="2" charset="-122"/>
              </a:rPr>
              <a:pPr>
                <a:spcBef>
                  <a:spcPct val="0"/>
                </a:spcBef>
                <a:buClrTx/>
                <a:buSzTx/>
                <a:buFontTx/>
                <a:buNone/>
              </a:pPr>
              <a:t>98</a:t>
            </a:fld>
            <a:r>
              <a:rPr kumimoji="0" lang="en-US" altLang="zh-CN" sz="1000">
                <a:latin typeface="Arial" panose="020B0604020202020204" pitchFamily="34" charset="0"/>
                <a:ea typeface="宋体" panose="02010600030101010101" pitchFamily="2" charset="-122"/>
              </a:rPr>
              <a:t>-</a:t>
            </a:r>
          </a:p>
        </p:txBody>
      </p:sp>
      <p:pic>
        <p:nvPicPr>
          <p:cNvPr id="114692" name="Picture 4" descr="05x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1339" y="1341439"/>
            <a:ext cx="8461375" cy="383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a:spLocks noChangeArrowheads="1"/>
          </p:cNvSpPr>
          <p:nvPr/>
        </p:nvSpPr>
        <p:spPr bwMode="auto">
          <a:xfrm>
            <a:off x="6024563" y="5732464"/>
            <a:ext cx="4572000" cy="708025"/>
          </a:xfrm>
          <a:prstGeom prst="rect">
            <a:avLst/>
          </a:prstGeom>
          <a:gradFill rotWithShape="1">
            <a:gsLst>
              <a:gs pos="0">
                <a:srgbClr val="FF9595"/>
              </a:gs>
              <a:gs pos="35001">
                <a:srgbClr val="FFB5B5"/>
              </a:gs>
              <a:gs pos="100000">
                <a:srgbClr val="FFE2E2"/>
              </a:gs>
            </a:gsLst>
            <a:lin ang="16200000" scaled="1"/>
          </a:gradFill>
          <a:ln w="9525">
            <a:solidFill>
              <a:srgbClr val="C00000"/>
            </a:solidFill>
            <a:miter lim="800000"/>
          </a:ln>
          <a:effectLst>
            <a:outerShdw blurRad="63500" dist="20000" dir="5400000" rotWithShape="0">
              <a:srgbClr val="000000">
                <a:alpha val="37999"/>
              </a:srgbClr>
            </a:outerShdw>
          </a:effectLst>
        </p:spPr>
        <p:txBody>
          <a:bodyPr>
            <a:spAutoFit/>
          </a:bodyPr>
          <a:lstStyle/>
          <a:p>
            <a:pPr>
              <a:defRPr/>
            </a:pPr>
            <a:r>
              <a:rPr lang="zh-CN" altLang="en-US" sz="2000" dirty="0">
                <a:solidFill>
                  <a:srgbClr val="000000"/>
                </a:solidFill>
                <a:latin typeface="Calibri" pitchFamily="34" charset="0"/>
                <a:ea typeface="华文中宋" charset="0"/>
                <a:cs typeface="华文中宋" charset="0"/>
              </a:rPr>
              <a:t>问题</a:t>
            </a:r>
            <a:r>
              <a:rPr lang="en-US" altLang="zh-CN" sz="2000" dirty="0">
                <a:solidFill>
                  <a:srgbClr val="000000"/>
                </a:solidFill>
                <a:latin typeface="Calibri" pitchFamily="34" charset="0"/>
                <a:ea typeface="华文中宋" charset="0"/>
                <a:cs typeface="华文中宋" charset="0"/>
              </a:rPr>
              <a:t>: </a:t>
            </a:r>
            <a:r>
              <a:rPr lang="zh-CN" altLang="en-US" sz="2000" dirty="0">
                <a:solidFill>
                  <a:srgbClr val="000000"/>
                </a:solidFill>
                <a:latin typeface="Calibri" pitchFamily="34" charset="0"/>
                <a:ea typeface="华文中宋" charset="0"/>
                <a:cs typeface="华文中宋" charset="0"/>
              </a:rPr>
              <a:t>无法区分当前分组的</a:t>
            </a:r>
            <a:r>
              <a:rPr lang="en-US" altLang="zh-CN" sz="2000" dirty="0">
                <a:solidFill>
                  <a:srgbClr val="000000"/>
                </a:solidFill>
                <a:latin typeface="Calibri" pitchFamily="34" charset="0"/>
                <a:ea typeface="华文中宋" charset="0"/>
                <a:cs typeface="华文中宋" charset="0"/>
              </a:rPr>
              <a:t>ACK</a:t>
            </a:r>
            <a:r>
              <a:rPr lang="zh-CN" altLang="en-US" sz="2000" dirty="0">
                <a:solidFill>
                  <a:srgbClr val="000000"/>
                </a:solidFill>
                <a:latin typeface="Calibri" pitchFamily="34" charset="0"/>
                <a:ea typeface="华文中宋" charset="0"/>
                <a:cs typeface="华文中宋" charset="0"/>
              </a:rPr>
              <a:t>与重传分组的</a:t>
            </a:r>
            <a:r>
              <a:rPr lang="en-US" altLang="zh-CN" sz="2000" dirty="0">
                <a:solidFill>
                  <a:srgbClr val="000000"/>
                </a:solidFill>
                <a:latin typeface="Calibri" pitchFamily="34" charset="0"/>
                <a:ea typeface="华文中宋" charset="0"/>
                <a:cs typeface="华文中宋" charset="0"/>
              </a:rPr>
              <a:t>ACK</a:t>
            </a:r>
          </a:p>
        </p:txBody>
      </p:sp>
      <p:sp>
        <p:nvSpPr>
          <p:cNvPr id="6" name="爆炸形 1 5"/>
          <p:cNvSpPr/>
          <p:nvPr/>
        </p:nvSpPr>
        <p:spPr>
          <a:xfrm>
            <a:off x="7024689" y="2871788"/>
            <a:ext cx="642937" cy="628650"/>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4"/>
          <p:cNvSpPr>
            <a:spLocks noGrp="1"/>
          </p:cNvSpPr>
          <p:nvPr>
            <p:ph type="sldNum" sz="quarter" idx="11"/>
          </p:nvPr>
        </p:nvSpPr>
        <p:spPr>
          <a:xfrm>
            <a:off x="10128250" y="6524625"/>
            <a:ext cx="53975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a:latin typeface="Arial" panose="020B0604020202020204" pitchFamily="34" charset="0"/>
                <a:ea typeface="宋体" panose="02010600030101010101" pitchFamily="2" charset="-122"/>
              </a:rPr>
              <a:t>-</a:t>
            </a:r>
            <a:fld id="{F8E37101-E541-4D43-9D44-569883652534}" type="slidenum">
              <a:rPr kumimoji="0" lang="en-US" altLang="zh-CN" sz="1400">
                <a:latin typeface="Arial" panose="020B0604020202020204" pitchFamily="34" charset="0"/>
                <a:ea typeface="宋体" panose="02010600030101010101" pitchFamily="2" charset="-122"/>
              </a:rPr>
              <a:pPr>
                <a:spcBef>
                  <a:spcPct val="0"/>
                </a:spcBef>
                <a:buClrTx/>
                <a:buSzTx/>
                <a:buFontTx/>
                <a:buNone/>
              </a:pPr>
              <a:t>99</a:t>
            </a:fld>
            <a:r>
              <a:rPr kumimoji="0" lang="en-US" altLang="zh-CN" sz="1000">
                <a:latin typeface="Arial" panose="020B0604020202020204" pitchFamily="34" charset="0"/>
                <a:ea typeface="宋体" panose="02010600030101010101" pitchFamily="2" charset="-122"/>
              </a:rPr>
              <a:t>-</a:t>
            </a:r>
          </a:p>
        </p:txBody>
      </p:sp>
      <p:sp>
        <p:nvSpPr>
          <p:cNvPr id="115715" name="Rectangle 2"/>
          <p:cNvSpPr>
            <a:spLocks noGrp="1" noChangeArrowheads="1"/>
          </p:cNvSpPr>
          <p:nvPr>
            <p:ph type="title"/>
          </p:nvPr>
        </p:nvSpPr>
        <p:spPr/>
        <p:txBody>
          <a:bodyPr/>
          <a:lstStyle/>
          <a:p>
            <a:pPr eaLnBrk="1" hangingPunct="1"/>
            <a:r>
              <a:rPr lang="en-US" altLang="zh-CN" sz="4000" dirty="0" err="1"/>
              <a:t>Karn</a:t>
            </a:r>
            <a:r>
              <a:rPr lang="en-US" altLang="zh-CN" sz="4000" dirty="0"/>
              <a:t>/Partridge </a:t>
            </a:r>
            <a:r>
              <a:rPr lang="zh-CN" altLang="en-US" sz="4000" dirty="0"/>
              <a:t>算法</a:t>
            </a:r>
            <a:endParaRPr lang="en-US" altLang="zh-CN" sz="4000" dirty="0"/>
          </a:p>
        </p:txBody>
      </p:sp>
      <p:sp>
        <p:nvSpPr>
          <p:cNvPr id="115716" name="Rectangle 3"/>
          <p:cNvSpPr>
            <a:spLocks noGrp="1" noChangeArrowheads="1"/>
          </p:cNvSpPr>
          <p:nvPr>
            <p:ph type="body" idx="1"/>
          </p:nvPr>
        </p:nvSpPr>
        <p:spPr/>
        <p:txBody>
          <a:bodyPr/>
          <a:lstStyle/>
          <a:p>
            <a:pPr eaLnBrk="1" hangingPunct="1"/>
            <a:r>
              <a:rPr lang="zh-CN" altLang="en-US" sz="2400" dirty="0"/>
              <a:t>提出了两点改进</a:t>
            </a:r>
            <a:endParaRPr lang="en-US" altLang="zh-CN" sz="2400" dirty="0"/>
          </a:p>
          <a:p>
            <a:pPr lvl="1" eaLnBrk="1" hangingPunct="1"/>
            <a:r>
              <a:rPr lang="zh-CN" altLang="en-US" sz="2400" dirty="0"/>
              <a:t>当</a:t>
            </a:r>
            <a:r>
              <a:rPr lang="en-US" altLang="zh-CN" sz="2400" dirty="0"/>
              <a:t>TCP</a:t>
            </a:r>
            <a:r>
              <a:rPr lang="zh-CN" altLang="en-US" sz="2400" dirty="0"/>
              <a:t>重传数据段时停止计算</a:t>
            </a:r>
            <a:r>
              <a:rPr lang="en-US" altLang="zh-CN" sz="2400" dirty="0"/>
              <a:t>RTT</a:t>
            </a:r>
            <a:r>
              <a:rPr lang="zh-CN" altLang="en-US" sz="2400" dirty="0"/>
              <a:t>的样本值</a:t>
            </a:r>
            <a:endParaRPr lang="en-US" altLang="zh-CN" sz="2400" dirty="0"/>
          </a:p>
          <a:p>
            <a:pPr lvl="1" eaLnBrk="1" hangingPunct="1"/>
            <a:r>
              <a:rPr lang="zh-CN" altLang="en-US" sz="2400" dirty="0"/>
              <a:t>每次重传后设置下次超时的值为上次的两倍</a:t>
            </a:r>
            <a:endParaRPr lang="en-US" altLang="zh-CN" sz="2400" dirty="0"/>
          </a:p>
          <a:p>
            <a:pPr lvl="2" eaLnBrk="1" hangingPunct="1"/>
            <a:r>
              <a:rPr lang="zh-CN" altLang="en-US" sz="2000" dirty="0">
                <a:solidFill>
                  <a:srgbClr val="0000FF"/>
                </a:solidFill>
              </a:rPr>
              <a:t>指数退避</a:t>
            </a:r>
            <a:endParaRPr lang="en-US" altLang="zh-CN" sz="2000" dirty="0">
              <a:solidFill>
                <a:srgbClr val="0000FF"/>
              </a:solidFill>
            </a:endParaRPr>
          </a:p>
          <a:p>
            <a:pPr lvl="2" eaLnBrk="1" hangingPunct="1"/>
            <a:r>
              <a:rPr lang="zh-CN" altLang="en-US" sz="2000" dirty="0"/>
              <a:t>动机</a:t>
            </a:r>
            <a:r>
              <a:rPr lang="en-US" altLang="zh-CN" sz="2000" dirty="0"/>
              <a:t>: </a:t>
            </a:r>
            <a:r>
              <a:rPr lang="zh-CN" altLang="en-US" sz="2000" dirty="0"/>
              <a:t>拥塞最多导致数据段丢失</a:t>
            </a:r>
            <a:r>
              <a:rPr lang="en-US" altLang="zh-CN" sz="2000" dirty="0"/>
              <a:t>, TCP</a:t>
            </a:r>
            <a:r>
              <a:rPr lang="zh-CN" altLang="en-US" sz="2000" dirty="0"/>
              <a:t>源端对超时的反应不应该太主动</a:t>
            </a:r>
            <a:endParaRPr lang="en-US" altLang="zh-CN" sz="2000" dirty="0"/>
          </a:p>
          <a:p>
            <a:pPr eaLnBrk="1" hangingPunct="1">
              <a:buFont typeface="Wingdings" panose="05000000000000000000" pitchFamily="2" charset="2"/>
              <a:buNone/>
            </a:pPr>
            <a:endParaRPr lang="zh-CN" altLang="en-US" sz="2400" dirty="0"/>
          </a:p>
        </p:txBody>
      </p:sp>
      <p:pic>
        <p:nvPicPr>
          <p:cNvPr id="11571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4314" y="3213100"/>
            <a:ext cx="4105275" cy="297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3524250" y="6092825"/>
            <a:ext cx="6357938" cy="707886"/>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eaLnBrk="1" hangingPunct="1">
              <a:defRPr/>
            </a:pPr>
            <a:r>
              <a:rPr lang="zh-CN" altLang="en-US" sz="2000" dirty="0"/>
              <a:t>问题</a:t>
            </a:r>
            <a:r>
              <a:rPr lang="en-US" altLang="zh-CN" sz="2000" dirty="0"/>
              <a:t>: </a:t>
            </a:r>
            <a:r>
              <a:rPr lang="zh-CN" altLang="en-US" sz="2000" dirty="0"/>
              <a:t>没有必要对较小的</a:t>
            </a:r>
            <a:r>
              <a:rPr lang="en-US" altLang="zh-CN" sz="2000" dirty="0"/>
              <a:t>estimated RTT</a:t>
            </a:r>
            <a:r>
              <a:rPr lang="zh-CN" altLang="en-US" sz="2000" dirty="0"/>
              <a:t>乘以</a:t>
            </a:r>
            <a:r>
              <a:rPr lang="en-US" altLang="zh-CN" sz="2000" dirty="0"/>
              <a:t>2; </a:t>
            </a:r>
            <a:r>
              <a:rPr lang="zh-CN" altLang="en-US" sz="2000" dirty="0"/>
              <a:t>样本变化很大时超时值应该远不止是</a:t>
            </a:r>
            <a:r>
              <a:rPr lang="en-US" altLang="zh-CN" sz="2000" dirty="0"/>
              <a:t>estimated RTT</a:t>
            </a:r>
            <a:r>
              <a:rPr lang="zh-CN" altLang="en-US" sz="2000" dirty="0"/>
              <a:t>的</a:t>
            </a:r>
            <a:r>
              <a:rPr lang="en-US" altLang="zh-CN" sz="2000" dirty="0"/>
              <a:t>2</a:t>
            </a:r>
            <a:r>
              <a:rPr lang="zh-CN" altLang="en-US" sz="2000" dirty="0"/>
              <a:t>倍</a:t>
            </a:r>
            <a:endParaRPr lang="en-US" altLang="zh-CN" sz="2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主题1">
  <a:themeElements>
    <a:clrScheme name="ITEC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ITEC">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charset="0"/>
          <a:buNone/>
          <a:tabLst/>
          <a:defRPr kumimoji="0" lang="zh-CN" sz="4800" b="0" i="0" u="none" strike="noStrike" cap="none" normalizeH="0" baseline="0" smtClean="0">
            <a:ln>
              <a:noFill/>
            </a:ln>
            <a:solidFill>
              <a:schemeClr val="tx1"/>
            </a:solidFill>
            <a:effectLst/>
            <a:latin typeface="Arial" charset="0"/>
            <a:ea typeface="微软雅黑"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charset="0"/>
          <a:buNone/>
          <a:tabLst/>
          <a:defRPr kumimoji="0" lang="zh-CN" sz="4800" b="0" i="0" u="none" strike="noStrike" cap="none" normalizeH="0" baseline="0" smtClean="0">
            <a:ln>
              <a:noFill/>
            </a:ln>
            <a:solidFill>
              <a:schemeClr val="tx1"/>
            </a:solidFill>
            <a:effectLst/>
            <a:latin typeface="Arial" charset="0"/>
            <a:ea typeface="微软雅黑" pitchFamily="34" charset="-122"/>
          </a:defRPr>
        </a:defPPr>
      </a:lstStyle>
    </a:lnDef>
  </a:objectDefaults>
  <a:extraClrSchemeLst>
    <a:extraClrScheme>
      <a:clrScheme name="ITEC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ITEC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ITEC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ITEC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ITEC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ITEC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ITEC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ITEC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ITEC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ITEC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ITEC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ITEC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1" id="{8D5C50CE-E1B8-45C0-8A12-EC27A8655876}" vid="{DF6D0CB1-40AF-4164-B78F-3093C563584B}"/>
    </a:ext>
  </a:extLst>
</a:theme>
</file>

<file path=ppt/theme/theme2.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charset="0"/>
          <a:buNone/>
          <a:tabLst/>
          <a:defRPr kumimoji="0" lang="zh-CN" sz="4800" b="0" i="0" u="none" strike="noStrike" cap="none" normalizeH="0" baseline="0" smtClean="0">
            <a:ln>
              <a:noFill/>
            </a:ln>
            <a:solidFill>
              <a:schemeClr val="tx1"/>
            </a:solidFill>
            <a:effectLst/>
            <a:latin typeface="Arial" charset="0"/>
            <a:ea typeface="微软雅黑"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charset="0"/>
          <a:buNone/>
          <a:tabLst/>
          <a:defRPr kumimoji="0" lang="zh-CN" sz="4800" b="0" i="0" u="none" strike="noStrike" cap="none" normalizeH="0" baseline="0" smtClean="0">
            <a:ln>
              <a:noFill/>
            </a:ln>
            <a:solidFill>
              <a:schemeClr val="tx1"/>
            </a:solidFill>
            <a:effectLst/>
            <a:latin typeface="Arial" charset="0"/>
            <a:ea typeface="微软雅黑" pitchFamily="34"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33</TotalTime>
  <Words>8277</Words>
  <Application>Microsoft Office PowerPoint</Application>
  <PresentationFormat>宽屏</PresentationFormat>
  <Paragraphs>1726</Paragraphs>
  <Slides>111</Slides>
  <Notes>14</Notes>
  <HiddenSlides>0</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1</vt:i4>
      </vt:variant>
      <vt:variant>
        <vt:lpstr>幻灯片标题</vt:lpstr>
      </vt:variant>
      <vt:variant>
        <vt:i4>111</vt:i4>
      </vt:variant>
    </vt:vector>
  </HeadingPairs>
  <TitlesOfParts>
    <vt:vector size="130" baseType="lpstr">
      <vt:lpstr>Myriad Roman</vt:lpstr>
      <vt:lpstr>等线</vt:lpstr>
      <vt:lpstr>华文中宋</vt:lpstr>
      <vt:lpstr>微软雅黑</vt:lpstr>
      <vt:lpstr>Arial</vt:lpstr>
      <vt:lpstr>Arial Narrow</vt:lpstr>
      <vt:lpstr>Calibri</vt:lpstr>
      <vt:lpstr>Comic Sans MS</vt:lpstr>
      <vt:lpstr>Courier New</vt:lpstr>
      <vt:lpstr>Gill Sans MT</vt:lpstr>
      <vt:lpstr>Helvetica</vt:lpstr>
      <vt:lpstr>Symbol</vt:lpstr>
      <vt:lpstr>Tahoma</vt:lpstr>
      <vt:lpstr>Times New Roman</vt:lpstr>
      <vt:lpstr>Verdana</vt:lpstr>
      <vt:lpstr>Wingdings</vt:lpstr>
      <vt:lpstr>主题1</vt:lpstr>
      <vt:lpstr>Pixel</vt:lpstr>
      <vt:lpstr>Clip</vt:lpstr>
      <vt:lpstr> 端到端协议</vt:lpstr>
      <vt:lpstr>学习目标</vt:lpstr>
      <vt:lpstr>提纲</vt:lpstr>
      <vt:lpstr>回顾: 需求分析</vt:lpstr>
      <vt:lpstr>支持通用服务</vt:lpstr>
      <vt:lpstr>支持通用服务</vt:lpstr>
      <vt:lpstr>问题: 进程间通信</vt:lpstr>
      <vt:lpstr>传输服务和协议</vt:lpstr>
      <vt:lpstr>PowerPoint 演示文稿</vt:lpstr>
      <vt:lpstr>提纲</vt:lpstr>
      <vt:lpstr>传输层: 上层协议的观点</vt:lpstr>
      <vt:lpstr>传输层: 下层网络的观点</vt:lpstr>
      <vt:lpstr>传输层: 面临的挑战</vt:lpstr>
      <vt:lpstr>传输层协议</vt:lpstr>
      <vt:lpstr>Multiplexing/demultiplexing</vt:lpstr>
      <vt:lpstr>How demultiplexing works</vt:lpstr>
      <vt:lpstr>Connectionless demultiplexing</vt:lpstr>
      <vt:lpstr>Connectionless demux: example</vt:lpstr>
      <vt:lpstr>Connection-oriented demux</vt:lpstr>
      <vt:lpstr>Connection-oriented demux: example</vt:lpstr>
      <vt:lpstr>Connection-oriented demux: example</vt:lpstr>
      <vt:lpstr>提纲</vt:lpstr>
      <vt:lpstr>用户数据报协议(UDP)</vt:lpstr>
      <vt:lpstr>两大基本传送特点</vt:lpstr>
      <vt:lpstr>UDP 解多路复用</vt:lpstr>
      <vt:lpstr>UDP 首部格式</vt:lpstr>
      <vt:lpstr>回顾IP服务模型: 分组格式</vt:lpstr>
      <vt:lpstr>UDP: 伪首部</vt:lpstr>
      <vt:lpstr>端口: 公共服务 </vt:lpstr>
      <vt:lpstr>UDP的优点</vt:lpstr>
      <vt:lpstr>UDP的缺点</vt:lpstr>
      <vt:lpstr>采用UDP协议的应用</vt:lpstr>
      <vt:lpstr>提纲</vt:lpstr>
      <vt:lpstr>传输控制协议 (TCP)</vt:lpstr>
      <vt:lpstr>基于TCP的字节流传送</vt:lpstr>
      <vt:lpstr>TCP 服务模型</vt:lpstr>
      <vt:lpstr>流量控制 vs.拥塞控制</vt:lpstr>
      <vt:lpstr>提纲</vt:lpstr>
      <vt:lpstr>可靠通信回顾:最早的停止等待协议</vt:lpstr>
      <vt:lpstr>可靠通信回顾: 滑动窗口算法</vt:lpstr>
      <vt:lpstr>可靠传输服务</vt:lpstr>
      <vt:lpstr>TCP可靠传输面临的新挑战</vt:lpstr>
      <vt:lpstr>TCP面临的挑战 - 1</vt:lpstr>
      <vt:lpstr>TCP可靠传输面临的新挑战</vt:lpstr>
      <vt:lpstr>TCP面临的挑战 - 2</vt:lpstr>
      <vt:lpstr>TCP可靠传输面临的新挑战</vt:lpstr>
      <vt:lpstr>TCP面临的挑战 - 3  </vt:lpstr>
      <vt:lpstr>TCP可靠传输面临的新挑战</vt:lpstr>
      <vt:lpstr>TCP面临的挑战 - 4 </vt:lpstr>
      <vt:lpstr>TCP可靠传输面临的新挑战</vt:lpstr>
      <vt:lpstr>TCP面临的挑战 - 5 </vt:lpstr>
      <vt:lpstr>小结: TCP面临的挑战</vt:lpstr>
      <vt:lpstr>逐跳 vs. 端到端</vt:lpstr>
      <vt:lpstr>逐跳 vs. 端到端</vt:lpstr>
      <vt:lpstr>提纲</vt:lpstr>
      <vt:lpstr>TCP: Overview  RFCs: 793,1122,1323, 2018, 2581</vt:lpstr>
      <vt:lpstr>TCP segment structure</vt:lpstr>
      <vt:lpstr>TCP seq. numbers, ACKs</vt:lpstr>
      <vt:lpstr>TCP seq. numbers, ACKs</vt:lpstr>
      <vt:lpstr>TCP 数据段</vt:lpstr>
      <vt:lpstr>PowerPoint 演示文稿</vt:lpstr>
      <vt:lpstr>提纲</vt:lpstr>
      <vt:lpstr>Agreeing to establish a connection</vt:lpstr>
      <vt:lpstr>Agreeing to establish a connection</vt:lpstr>
      <vt:lpstr>TCP三次握手</vt:lpstr>
      <vt:lpstr>TCP三次握手</vt:lpstr>
      <vt:lpstr>TCP:建立连接</vt:lpstr>
      <vt:lpstr>为什么需要三次握手？</vt:lpstr>
      <vt:lpstr>TCP 3-way handshake: FSM</vt:lpstr>
      <vt:lpstr>TCP:终止连接</vt:lpstr>
      <vt:lpstr>TCP:终止连接</vt:lpstr>
      <vt:lpstr>TCP连接断开：四次握手</vt:lpstr>
      <vt:lpstr>TCP 状态转换图(状态, 事件/动作)</vt:lpstr>
      <vt:lpstr>提纲</vt:lpstr>
      <vt:lpstr>TCP 滑动窗口算法</vt:lpstr>
      <vt:lpstr>TCP 滑动窗口算法</vt:lpstr>
      <vt:lpstr>TCP滑动窗口算法的流量控制</vt:lpstr>
      <vt:lpstr>TCP滑动窗口算法的流量控制</vt:lpstr>
      <vt:lpstr>TCP滑动窗口算法</vt:lpstr>
      <vt:lpstr>TCP滑动窗口算法</vt:lpstr>
      <vt:lpstr>TCP滑动窗口算法</vt:lpstr>
      <vt:lpstr>TCP滑动窗口算法</vt:lpstr>
      <vt:lpstr>TCP 流量控制: 示例</vt:lpstr>
      <vt:lpstr>TCP流量控制: 示例</vt:lpstr>
      <vt:lpstr>TCP 流量控制的深入讨论</vt:lpstr>
      <vt:lpstr>TCP滑动窗口算法</vt:lpstr>
      <vt:lpstr>TCP滑动窗口算法</vt:lpstr>
      <vt:lpstr>TCP 设计: 问题及解决方案</vt:lpstr>
      <vt:lpstr>提纲</vt:lpstr>
      <vt:lpstr>TCP中的触发传输</vt:lpstr>
      <vt:lpstr>TCP触发传输的问题-1</vt:lpstr>
      <vt:lpstr>TCP触发传输的问题-2</vt:lpstr>
      <vt:lpstr>Nagle 算法</vt:lpstr>
      <vt:lpstr>TCP 设计: 问题及解决方案</vt:lpstr>
      <vt:lpstr>提纲</vt:lpstr>
      <vt:lpstr>TCP超时重传</vt:lpstr>
      <vt:lpstr>自适应重传</vt:lpstr>
      <vt:lpstr>对RTT估计的原始方法的问题</vt:lpstr>
      <vt:lpstr>Karn/Partridge 算法</vt:lpstr>
      <vt:lpstr>Jacobson/Karels 算法</vt:lpstr>
      <vt:lpstr>TCP round trip time, timeout</vt:lpstr>
      <vt:lpstr>TCP 设计: 问题及解决方案</vt:lpstr>
      <vt:lpstr>提纲</vt:lpstr>
      <vt:lpstr>其他设计选择</vt:lpstr>
      <vt:lpstr>提纲</vt:lpstr>
      <vt:lpstr>总结</vt:lpstr>
      <vt:lpstr>TCP可靠传输面临的新挑战</vt:lpstr>
      <vt:lpstr>TCP 设计:问题及解决方案</vt:lpstr>
      <vt:lpstr>谢谢！</vt:lpstr>
      <vt:lpstr>参考资料</vt:lpstr>
      <vt:lpstr>附录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端到端协议</dc:title>
  <dc:creator>营营 韩</dc:creator>
  <cp:lastModifiedBy>营营 韩</cp:lastModifiedBy>
  <cp:revision>5</cp:revision>
  <dcterms:created xsi:type="dcterms:W3CDTF">2019-09-07T01:51:44Z</dcterms:created>
  <dcterms:modified xsi:type="dcterms:W3CDTF">2019-09-07T06:05:15Z</dcterms:modified>
</cp:coreProperties>
</file>